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doc" ContentType="application/msword"/>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 id="2147483676" r:id="rId3"/>
    <p:sldMasterId id="2147483691" r:id="rId4"/>
    <p:sldMasterId id="2147483706" r:id="rId5"/>
  </p:sldMasterIdLst>
  <p:notesMasterIdLst>
    <p:notesMasterId r:id="rId101"/>
  </p:notesMasterIdLst>
  <p:handoutMasterIdLst>
    <p:handoutMasterId r:id="rId102"/>
  </p:handoutMasterIdLst>
  <p:sldIdLst>
    <p:sldId id="562" r:id="rId6"/>
    <p:sldId id="732" r:id="rId7"/>
    <p:sldId id="527" r:id="rId8"/>
    <p:sldId id="805" r:id="rId9"/>
    <p:sldId id="927" r:id="rId10"/>
    <p:sldId id="928" r:id="rId11"/>
    <p:sldId id="806" r:id="rId12"/>
    <p:sldId id="807" r:id="rId13"/>
    <p:sldId id="929" r:id="rId14"/>
    <p:sldId id="930" r:id="rId15"/>
    <p:sldId id="931" r:id="rId16"/>
    <p:sldId id="932" r:id="rId17"/>
    <p:sldId id="933" r:id="rId18"/>
    <p:sldId id="808" r:id="rId19"/>
    <p:sldId id="809" r:id="rId20"/>
    <p:sldId id="810" r:id="rId21"/>
    <p:sldId id="811" r:id="rId22"/>
    <p:sldId id="812" r:id="rId23"/>
    <p:sldId id="813" r:id="rId24"/>
    <p:sldId id="815" r:id="rId25"/>
    <p:sldId id="816" r:id="rId26"/>
    <p:sldId id="817" r:id="rId27"/>
    <p:sldId id="901" r:id="rId28"/>
    <p:sldId id="934" r:id="rId29"/>
    <p:sldId id="935" r:id="rId30"/>
    <p:sldId id="936" r:id="rId31"/>
    <p:sldId id="937" r:id="rId32"/>
    <p:sldId id="938" r:id="rId33"/>
    <p:sldId id="966" r:id="rId34"/>
    <p:sldId id="967" r:id="rId35"/>
    <p:sldId id="968" r:id="rId36"/>
    <p:sldId id="969" r:id="rId37"/>
    <p:sldId id="970" r:id="rId38"/>
    <p:sldId id="971" r:id="rId39"/>
    <p:sldId id="972" r:id="rId40"/>
    <p:sldId id="973" r:id="rId41"/>
    <p:sldId id="974" r:id="rId42"/>
    <p:sldId id="975" r:id="rId43"/>
    <p:sldId id="976" r:id="rId44"/>
    <p:sldId id="977" r:id="rId45"/>
    <p:sldId id="978" r:id="rId46"/>
    <p:sldId id="846" r:id="rId47"/>
    <p:sldId id="847" r:id="rId48"/>
    <p:sldId id="848" r:id="rId49"/>
    <p:sldId id="849" r:id="rId50"/>
    <p:sldId id="866" r:id="rId51"/>
    <p:sldId id="852" r:id="rId52"/>
    <p:sldId id="851" r:id="rId53"/>
    <p:sldId id="854" r:id="rId54"/>
    <p:sldId id="856" r:id="rId55"/>
    <p:sldId id="857" r:id="rId56"/>
    <p:sldId id="858" r:id="rId57"/>
    <p:sldId id="859" r:id="rId58"/>
    <p:sldId id="860" r:id="rId59"/>
    <p:sldId id="861" r:id="rId60"/>
    <p:sldId id="862" r:id="rId61"/>
    <p:sldId id="863" r:id="rId62"/>
    <p:sldId id="864" r:id="rId63"/>
    <p:sldId id="855" r:id="rId64"/>
    <p:sldId id="865" r:id="rId65"/>
    <p:sldId id="979" r:id="rId66"/>
    <p:sldId id="980" r:id="rId67"/>
    <p:sldId id="981" r:id="rId68"/>
    <p:sldId id="883" r:id="rId69"/>
    <p:sldId id="982" r:id="rId70"/>
    <p:sldId id="983" r:id="rId71"/>
    <p:sldId id="984" r:id="rId72"/>
    <p:sldId id="985" r:id="rId73"/>
    <p:sldId id="986" r:id="rId74"/>
    <p:sldId id="885" r:id="rId75"/>
    <p:sldId id="887" r:id="rId76"/>
    <p:sldId id="987" r:id="rId77"/>
    <p:sldId id="888" r:id="rId78"/>
    <p:sldId id="988" r:id="rId79"/>
    <p:sldId id="953" r:id="rId80"/>
    <p:sldId id="954" r:id="rId81"/>
    <p:sldId id="955" r:id="rId82"/>
    <p:sldId id="956" r:id="rId83"/>
    <p:sldId id="957" r:id="rId84"/>
    <p:sldId id="958" r:id="rId85"/>
    <p:sldId id="959" r:id="rId86"/>
    <p:sldId id="960" r:id="rId87"/>
    <p:sldId id="993" r:id="rId88"/>
    <p:sldId id="992" r:id="rId89"/>
    <p:sldId id="961" r:id="rId90"/>
    <p:sldId id="989" r:id="rId91"/>
    <p:sldId id="990" r:id="rId92"/>
    <p:sldId id="962" r:id="rId93"/>
    <p:sldId id="991" r:id="rId94"/>
    <p:sldId id="963" r:id="rId95"/>
    <p:sldId id="994" r:id="rId96"/>
    <p:sldId id="995" r:id="rId97"/>
    <p:sldId id="996" r:id="rId98"/>
    <p:sldId id="759" r:id="rId99"/>
    <p:sldId id="277" r:id="rId100"/>
  </p:sldIdLst>
  <p:sldSz cx="9144000" cy="6858000" type="screen4x3"/>
  <p:notesSz cx="6645275" cy="9779000"/>
  <p:defaultTex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00"/>
    <a:srgbClr val="800080"/>
    <a:srgbClr val="9900CC"/>
    <a:srgbClr val="333399"/>
    <a:srgbClr val="990099"/>
    <a:srgbClr val="0080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0" autoAdjust="0"/>
    <p:restoredTop sz="98358" autoAdjust="0"/>
  </p:normalViewPr>
  <p:slideViewPr>
    <p:cSldViewPr>
      <p:cViewPr varScale="1">
        <p:scale>
          <a:sx n="89" d="100"/>
          <a:sy n="89" d="100"/>
        </p:scale>
        <p:origin x="-1104" y="-102"/>
      </p:cViewPr>
      <p:guideLst>
        <p:guide orient="horz" pos="4272"/>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70"/>
    </p:cViewPr>
  </p:sorterViewPr>
  <p:notesViewPr>
    <p:cSldViewPr>
      <p:cViewPr varScale="1">
        <p:scale>
          <a:sx n="63" d="100"/>
          <a:sy n="63" d="100"/>
        </p:scale>
        <p:origin x="-2892" y="-108"/>
      </p:cViewPr>
      <p:guideLst>
        <p:guide orient="horz" pos="3080"/>
        <p:guide pos="2093"/>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03" tIns="45702" rIns="91403" bIns="45702" numCol="1" anchor="t" anchorCtr="0" compatLnSpc="1">
            <a:prstTxWarp prst="textNoShape">
              <a:avLst/>
            </a:prstTxWarp>
          </a:bodyPr>
          <a:lstStyle>
            <a:lvl1pPr>
              <a:lnSpc>
                <a:spcPct val="100000"/>
              </a:lnSpc>
              <a:spcBef>
                <a:spcPct val="0"/>
              </a:spcBef>
              <a:defRPr sz="1200" b="0" smtClean="0">
                <a:solidFill>
                  <a:schemeClr val="tx1"/>
                </a:solidFill>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03" tIns="45702" rIns="91403" bIns="45702" numCol="1" anchor="t" anchorCtr="0" compatLnSpc="1">
            <a:prstTxWarp prst="textNoShape">
              <a:avLst/>
            </a:prstTxWarp>
          </a:bodyPr>
          <a:lstStyle>
            <a:lvl1pPr algn="r">
              <a:lnSpc>
                <a:spcPct val="100000"/>
              </a:lnSpc>
              <a:spcBef>
                <a:spcPct val="0"/>
              </a:spcBef>
              <a:defRPr sz="1200" b="0" smtClean="0">
                <a:solidFill>
                  <a:schemeClr val="tx1"/>
                </a:solidFill>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9290050"/>
            <a:ext cx="2879725"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03" tIns="45702" rIns="91403" bIns="45702" numCol="1" anchor="b" anchorCtr="0" compatLnSpc="1">
            <a:prstTxWarp prst="textNoShape">
              <a:avLst/>
            </a:prstTxWarp>
          </a:bodyPr>
          <a:lstStyle>
            <a:lvl1pPr>
              <a:lnSpc>
                <a:spcPct val="100000"/>
              </a:lnSpc>
              <a:spcBef>
                <a:spcPct val="0"/>
              </a:spcBef>
              <a:defRPr sz="1200" b="0" smtClean="0">
                <a:solidFill>
                  <a:schemeClr val="tx1"/>
                </a:solidFill>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765550" y="9290050"/>
            <a:ext cx="2879725"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03" tIns="45702" rIns="91403" bIns="45702" numCol="1" anchor="b" anchorCtr="0" compatLnSpc="1">
            <a:prstTxWarp prst="textNoShape">
              <a:avLst/>
            </a:prstTxWarp>
          </a:bodyPr>
          <a:lstStyle>
            <a:lvl1pPr algn="r">
              <a:lnSpc>
                <a:spcPct val="100000"/>
              </a:lnSpc>
              <a:spcBef>
                <a:spcPct val="0"/>
              </a:spcBef>
              <a:defRPr sz="1200" b="0" smtClean="0">
                <a:solidFill>
                  <a:schemeClr val="tx1"/>
                </a:solidFill>
                <a:latin typeface="Times New Roman" pitchFamily="18" charset="0"/>
              </a:defRPr>
            </a:lvl1pPr>
          </a:lstStyle>
          <a:p>
            <a:pPr>
              <a:defRPr/>
            </a:pPr>
            <a:fld id="{23BE2FC9-F3C9-4459-8392-25DA9AA51E8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BB6D6628-A0A2-46CF-9975-F3C846AC35E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a:prstGeom prst="rect">
            <a:avLst/>
          </a:prstGeo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950F3360-9C20-4B8C-8913-31FFCCD68AE8}"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EB27D5-28A6-4794-BA26-6583DDDCB09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2D85C6-1ABB-4AD3-85D2-BFB2DC4CC71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6A9C04-A9F5-4DEA-B754-CC1A7982315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CA7846-00C9-423B-BD2C-38E47B562BD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33ABFB4B-8F36-4F47-84F1-9ECD554428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D7B5ECE-0AF1-4F69-A6FF-C1C9A63A471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BB96F72-14F5-41E0-AC18-88D10B33381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47A5B51-3C2D-4B75-957B-58E752F9063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DA8BAB3-D8F4-4B6D-8FE4-98AF2AE959D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22A5E9E-1CCD-4BB6-B614-7AE7852EC09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C8A4168-20A2-403B-AEE3-05E985CE765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B6D6628-A0A2-46CF-9975-F3C846AC35E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148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BF45FD3B-AAA9-44F6-83BE-5ACC87FDF76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C96D693-574E-4CEC-98E4-5CC9DD3BEB7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711D378-DF4D-44E4-BDC8-A34CFE4E57B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573DDEF-11C4-41EC-9ACF-C042146171B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1E853C9-6052-42DE-86D1-D4881642C0C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BB16FF8-588A-4139-8070-A8235F6C7D5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E4B31BB-326A-497F-80B2-69644C58B29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456306F-D0AA-4A27-9531-1998B3673CB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A36E06D-CB3F-4881-A843-D8D857CF990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50E2E64-BF36-4405-8CE0-83AE229F496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2ADA2EF-2F5E-4085-9816-4731A55A365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D59C954-0F67-4CA3-8C58-0A7E12BF3D1D}"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AC1C829-BF09-4013-ABA5-F083C4972B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5025C1-2D74-4FD6-9CEA-D14A892F378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2826519-1E09-4A40-AFC4-23D997C0ABB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EB27D5-28A6-4794-BA26-6583DDDCB09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A2D85C6-1ABB-4AD3-85D2-BFB2DC4CC71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F6A9C04-A9F5-4DEA-B754-CC1A7982315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CA7846-00C9-423B-BD2C-38E47B562BD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33ABFB4B-8F36-4F47-84F1-9ECD554428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D7B5ECE-0AF1-4F69-A6FF-C1C9A63A471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BB96F72-14F5-41E0-AC18-88D10B33381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47A5B51-3C2D-4B75-957B-58E752F9063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DA8BAB3-D8F4-4B6D-8FE4-98AF2AE959D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22A5E9E-1CCD-4BB6-B614-7AE7852EC09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C8A4168-20A2-403B-AEE3-05E985CE765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B6D6628-A0A2-46CF-9975-F3C846AC35E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148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BF45FD3B-AAA9-44F6-83BE-5ACC87FDF76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1171481-8CED-46D0-8934-DCBAE2EF7A0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E5DDD44-6592-4255-ACAC-D83C8FCEC22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7001511-F379-4C30-86BB-9973FE55DBC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EEFDEF-DB39-4E55-B932-754F4F63434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586DB87-836A-47AF-9DE4-D7EC0A2CFD3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4D26861-3D78-4695-B2B9-1F57B216196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497FD55-C864-41B5-8470-A4FFF5A84FB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950CB4-AAC5-4FFC-951D-ED860B9A5D9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4F74B7B-0530-4F71-9560-9E4A2D17E71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3E51A5-FE47-418B-9DAD-D115B7F81AE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4CB166-62DC-440C-A2B1-60006846DD3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50F3360-9C20-4B8C-8913-31FFCCD68AE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EE80234-276A-46CF-BFF1-7930FD7C0CA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175CE2D-1291-46B6-9FB1-A0610186986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1476375" cy="6858000"/>
            <a:chOff x="0" y="0"/>
            <a:chExt cx="2016" cy="4320"/>
          </a:xfrm>
        </p:grpSpPr>
        <p:sp>
          <p:nvSpPr>
            <p:cNvPr id="1031" name="Rectangle 1027"/>
            <p:cNvSpPr>
              <a:spLocks noChangeArrowheads="1"/>
            </p:cNvSpPr>
            <p:nvPr/>
          </p:nvSpPr>
          <p:spPr bwMode="auto">
            <a:xfrm>
              <a:off x="0" y="0"/>
              <a:ext cx="480" cy="4320"/>
            </a:xfrm>
            <a:prstGeom prst="rect">
              <a:avLst/>
            </a:prstGeom>
            <a:gradFill rotWithShape="0">
              <a:gsLst>
                <a:gs pos="0">
                  <a:srgbClr val="800080"/>
                </a:gs>
                <a:gs pos="100000">
                  <a:srgbClr val="E6CCE6"/>
                </a:gs>
              </a:gsLst>
              <a:lin ang="0" scaled="1"/>
            </a:gradFill>
            <a:ln w="9525">
              <a:noFill/>
              <a:miter lim="800000"/>
              <a:headEnd/>
              <a:tailEnd/>
            </a:ln>
            <a:effectLst/>
          </p:spPr>
          <p:txBody>
            <a:bodyPr wrap="none" anchor="ctr"/>
            <a:lstStyle/>
            <a:p>
              <a:endParaRPr lang="zh-CN" altLang="en-US"/>
            </a:p>
          </p:txBody>
        </p:sp>
        <p:sp>
          <p:nvSpPr>
            <p:cNvPr id="1032" name="Rectangle 1028"/>
            <p:cNvSpPr>
              <a:spLocks noChangeArrowheads="1"/>
            </p:cNvSpPr>
            <p:nvPr/>
          </p:nvSpPr>
          <p:spPr bwMode="auto">
            <a:xfrm>
              <a:off x="432" y="0"/>
              <a:ext cx="1584" cy="672"/>
            </a:xfrm>
            <a:prstGeom prst="rect">
              <a:avLst/>
            </a:prstGeom>
            <a:gradFill rotWithShape="0">
              <a:gsLst>
                <a:gs pos="0">
                  <a:srgbClr val="800080"/>
                </a:gs>
                <a:gs pos="100000">
                  <a:srgbClr val="E6CCE6"/>
                </a:gs>
              </a:gsLst>
              <a:lin ang="0" scaled="1"/>
            </a:gradFill>
            <a:ln w="9525">
              <a:noFill/>
              <a:miter lim="800000"/>
              <a:headEnd/>
              <a:tailEnd/>
            </a:ln>
            <a:effectLst/>
          </p:spPr>
          <p:txBody>
            <a:bodyPr wrap="none" anchor="ctr"/>
            <a:lstStyle/>
            <a:p>
              <a:endParaRPr lang="zh-CN" altLang="en-US"/>
            </a:p>
          </p:txBody>
        </p:sp>
      </p:grpSp>
      <p:sp>
        <p:nvSpPr>
          <p:cNvPr id="1027" name="Line 1038"/>
          <p:cNvSpPr>
            <a:spLocks noChangeShapeType="1"/>
          </p:cNvSpPr>
          <p:nvPr/>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endParaRPr lang="zh-CN" altLang="en-US"/>
          </a:p>
        </p:txBody>
      </p:sp>
      <p:sp>
        <p:nvSpPr>
          <p:cNvPr id="1030" name="AutoShape 1041"/>
          <p:cNvSpPr>
            <a:spLocks noChangeArrowheads="1"/>
          </p:cNvSpPr>
          <p:nvPr/>
        </p:nvSpPr>
        <p:spPr bwMode="auto">
          <a:xfrm>
            <a:off x="1116013" y="188913"/>
            <a:ext cx="3311525" cy="647700"/>
          </a:xfrm>
          <a:prstGeom prst="roundRect">
            <a:avLst>
              <a:gd name="adj" fmla="val 50000"/>
            </a:avLst>
          </a:prstGeom>
          <a:solidFill>
            <a:schemeClr val="bg1"/>
          </a:solidFill>
          <a:ln w="9525">
            <a:noFill/>
            <a:round/>
            <a:headEnd/>
            <a:tailEnd/>
          </a:ln>
          <a:effectLst/>
        </p:spPr>
        <p:txBody>
          <a:bodyPr wrap="none" anchor="ctr"/>
          <a:lstStyle/>
          <a:p>
            <a:pPr algn="ctr">
              <a:lnSpc>
                <a:spcPct val="100000"/>
              </a:lnSpc>
              <a:spcBef>
                <a:spcPct val="0"/>
              </a:spcBef>
            </a:pPr>
            <a:endParaRPr lang="zh-CN" altLang="zh-CN" sz="2400" b="0">
              <a:solidFill>
                <a:schemeClr val="tx1"/>
              </a:solidFill>
              <a:latin typeface="Times New Roman" pitchFamily="18" charset="0"/>
            </a:endParaRPr>
          </a:p>
        </p:txBody>
      </p:sp>
      <p:pic>
        <p:nvPicPr>
          <p:cNvPr id="9" name="Picture 8" descr="C:\Users\THINK\Desktop\个人简介 ppt\mat\SHU logo.png"/>
          <p:cNvPicPr>
            <a:picLocks noChangeAspect="1" noChangeArrowheads="1"/>
          </p:cNvPicPr>
          <p:nvPr userDrawn="1"/>
        </p:nvPicPr>
        <p:blipFill>
          <a:blip r:embed="rId15" cstate="print"/>
          <a:srcRect/>
          <a:stretch>
            <a:fillRect/>
          </a:stretch>
        </p:blipFill>
        <p:spPr bwMode="auto">
          <a:xfrm>
            <a:off x="6828854" y="44624"/>
            <a:ext cx="733425" cy="889000"/>
          </a:xfrm>
          <a:prstGeom prst="rect">
            <a:avLst/>
          </a:prstGeom>
          <a:noFill/>
          <a:ln w="9525">
            <a:noFill/>
            <a:miter lim="800000"/>
            <a:headEnd/>
            <a:tailEnd/>
          </a:ln>
        </p:spPr>
      </p:pic>
      <p:sp>
        <p:nvSpPr>
          <p:cNvPr id="10" name="Text Box 8"/>
          <p:cNvSpPr txBox="1">
            <a:spLocks noChangeArrowheads="1"/>
          </p:cNvSpPr>
          <p:nvPr userDrawn="1"/>
        </p:nvSpPr>
        <p:spPr bwMode="auto">
          <a:xfrm>
            <a:off x="7621016" y="549449"/>
            <a:ext cx="1487488" cy="276225"/>
          </a:xfrm>
          <a:prstGeom prst="rect">
            <a:avLst/>
          </a:prstGeom>
          <a:noFill/>
          <a:ln w="12700">
            <a:noFill/>
            <a:miter lim="800000"/>
            <a:headEnd/>
            <a:tailEnd/>
          </a:ln>
          <a:effectLst/>
        </p:spPr>
        <p:txBody>
          <a:bodyPr wrap="none">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lnSpc>
                <a:spcPct val="100000"/>
              </a:lnSpc>
              <a:buClr>
                <a:srgbClr val="800080"/>
              </a:buClr>
              <a:buFont typeface="Symbol" pitchFamily="18" charset="2"/>
              <a:buNone/>
              <a:defRPr/>
            </a:pPr>
            <a:r>
              <a:rPr lang="en-US" altLang="zh-CN" sz="1200" i="1" dirty="0">
                <a:solidFill>
                  <a:srgbClr val="000066"/>
                </a:solidFill>
                <a:latin typeface="Times New Roman" pitchFamily="18" charset="0"/>
                <a:ea typeface="楷体_GB2312" pitchFamily="49" charset="-122"/>
              </a:rPr>
              <a:t>Shanghai University</a:t>
            </a:r>
          </a:p>
        </p:txBody>
      </p:sp>
      <p:sp>
        <p:nvSpPr>
          <p:cNvPr id="11" name="TextBox 13"/>
          <p:cNvSpPr txBox="1"/>
          <p:nvPr userDrawn="1"/>
        </p:nvSpPr>
        <p:spPr>
          <a:xfrm>
            <a:off x="7621016" y="117649"/>
            <a:ext cx="1416050" cy="460375"/>
          </a:xfrm>
          <a:prstGeom prst="rect">
            <a:avLst/>
          </a:prstGeom>
          <a:noFill/>
        </p:spPr>
        <p:txBody>
          <a:bodyPr wrap="none">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pitchFamily="34" charset="0"/>
                <a:ea typeface="宋体" pitchFamily="2" charset="-122"/>
                <a:cs typeface="+mn-cs"/>
              </a:defRPr>
            </a:lvl5pPr>
            <a:lvl6pPr marL="2286000" algn="l" defTabSz="914400" rtl="0" eaLnBrk="1" latinLnBrk="0" hangingPunct="1">
              <a:defRPr kumimoji="1" sz="2800" b="1" kern="1200">
                <a:solidFill>
                  <a:srgbClr val="333399"/>
                </a:solidFill>
                <a:latin typeface="Arial" pitchFamily="34" charset="0"/>
                <a:ea typeface="宋体" pitchFamily="2" charset="-122"/>
                <a:cs typeface="+mn-cs"/>
              </a:defRPr>
            </a:lvl6pPr>
            <a:lvl7pPr marL="2743200" algn="l" defTabSz="914400" rtl="0" eaLnBrk="1" latinLnBrk="0" hangingPunct="1">
              <a:defRPr kumimoji="1" sz="2800" b="1" kern="1200">
                <a:solidFill>
                  <a:srgbClr val="333399"/>
                </a:solidFill>
                <a:latin typeface="Arial" pitchFamily="34" charset="0"/>
                <a:ea typeface="宋体" pitchFamily="2" charset="-122"/>
                <a:cs typeface="+mn-cs"/>
              </a:defRPr>
            </a:lvl7pPr>
            <a:lvl8pPr marL="3200400" algn="l" defTabSz="914400" rtl="0" eaLnBrk="1" latinLnBrk="0" hangingPunct="1">
              <a:defRPr kumimoji="1" sz="2800" b="1" kern="1200">
                <a:solidFill>
                  <a:srgbClr val="333399"/>
                </a:solidFill>
                <a:latin typeface="Arial" pitchFamily="34" charset="0"/>
                <a:ea typeface="宋体" pitchFamily="2" charset="-122"/>
                <a:cs typeface="+mn-cs"/>
              </a:defRPr>
            </a:lvl8pPr>
            <a:lvl9pPr marL="3657600" algn="l" defTabSz="914400" rtl="0" eaLnBrk="1" latinLnBrk="0" hangingPunct="1">
              <a:defRPr kumimoji="1" sz="2800" b="1" kern="1200">
                <a:solidFill>
                  <a:srgbClr val="333399"/>
                </a:solidFill>
                <a:latin typeface="Arial" pitchFamily="34" charset="0"/>
                <a:ea typeface="宋体" pitchFamily="2" charset="-122"/>
                <a:cs typeface="+mn-cs"/>
              </a:defRPr>
            </a:lvl9pPr>
          </a:lstStyle>
          <a:p>
            <a:pPr algn="ctr">
              <a:lnSpc>
                <a:spcPct val="100000"/>
              </a:lnSpc>
              <a:buClr>
                <a:srgbClr val="800080"/>
              </a:buClr>
              <a:buFont typeface="Symbol" pitchFamily="18" charset="2"/>
              <a:buNone/>
              <a:defRPr/>
            </a:pPr>
            <a:r>
              <a:rPr lang="zh-CN" altLang="en-US" sz="2400" dirty="0">
                <a:solidFill>
                  <a:srgbClr val="000066"/>
                </a:solidFill>
                <a:latin typeface="华文行楷" pitchFamily="2" charset="-122"/>
                <a:ea typeface="华文行楷" pitchFamily="2" charset="-122"/>
              </a:rPr>
              <a:t>上海大学</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5" r:id="rId12"/>
    <p:sldLayoutId id="2147483705" r:id="rId13"/>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6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lnSpc>
                <a:spcPct val="100000"/>
              </a:lnSpc>
              <a:spcBef>
                <a:spcPct val="0"/>
              </a:spcBef>
              <a:defRPr/>
            </a:pPr>
            <a:fld id="{6C7A9C0E-F660-4148-8852-9CC488948371}" type="slidenum">
              <a:rPr lang="en-US" altLang="zh-CN" b="0">
                <a:solidFill>
                  <a:srgbClr val="000000"/>
                </a:solidFill>
                <a:latin typeface="Times New Roman" pitchFamily="18" charset="0"/>
              </a:rPr>
              <a:pPr>
                <a:lnSpc>
                  <a:spcPct val="100000"/>
                </a:lnSpc>
                <a:spcBef>
                  <a:spcPct val="0"/>
                </a:spcBef>
                <a:defRPr/>
              </a:pPr>
              <a:t>‹#›</a:t>
            </a:fld>
            <a:endParaRPr lang="en-US" altLang="zh-CN" b="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lnSpc>
                <a:spcPct val="100000"/>
              </a:lnSpc>
              <a:spcBef>
                <a:spcPct val="0"/>
              </a:spcBef>
              <a:defRPr/>
            </a:pPr>
            <a:fld id="{7FE0C576-5E4B-456C-B225-4A844CCBA462}" type="slidenum">
              <a:rPr lang="en-US" altLang="zh-CN" b="0">
                <a:solidFill>
                  <a:srgbClr val="000000"/>
                </a:solidFill>
                <a:latin typeface="Times New Roman" pitchFamily="18" charset="0"/>
              </a:rPr>
              <a:pPr>
                <a:lnSpc>
                  <a:spcPct val="100000"/>
                </a:lnSpc>
                <a:spcBef>
                  <a:spcPct val="0"/>
                </a:spcBef>
                <a:defRPr/>
              </a:pPr>
              <a:t>‹#›</a:t>
            </a:fld>
            <a:endParaRPr lang="en-US" altLang="zh-CN" b="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6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lnSpc>
                <a:spcPct val="100000"/>
              </a:lnSpc>
              <a:spcBef>
                <a:spcPct val="0"/>
              </a:spcBef>
              <a:defRPr/>
            </a:pPr>
            <a:fld id="{6C7A9C0E-F660-4148-8852-9CC488948371}" type="slidenum">
              <a:rPr lang="en-US" altLang="zh-CN" b="0">
                <a:solidFill>
                  <a:srgbClr val="000000"/>
                </a:solidFill>
                <a:latin typeface="Times New Roman" pitchFamily="18" charset="0"/>
              </a:rPr>
              <a:pPr>
                <a:lnSpc>
                  <a:spcPct val="100000"/>
                </a:lnSpc>
                <a:spcBef>
                  <a:spcPct val="0"/>
                </a:spcBef>
                <a:defRPr/>
              </a:pPr>
              <a:t>‹#›</a:t>
            </a:fld>
            <a:endParaRPr lang="en-US" altLang="zh-CN" b="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lnSpc>
                <a:spcPct val="100000"/>
              </a:lnSpc>
              <a:spcBef>
                <a:spcPct val="0"/>
              </a:spcBef>
              <a:defRPr/>
            </a:pPr>
            <a:endParaRPr lang="en-US" altLang="zh-CN" b="0">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lnSpc>
                <a:spcPct val="100000"/>
              </a:lnSpc>
              <a:spcBef>
                <a:spcPct val="0"/>
              </a:spcBef>
              <a:defRPr/>
            </a:pPr>
            <a:fld id="{3C65C51D-3B13-4E50-B18D-E6A25788D619}" type="slidenum">
              <a:rPr lang="en-US" altLang="zh-CN" b="0">
                <a:solidFill>
                  <a:srgbClr val="000000"/>
                </a:solidFill>
                <a:latin typeface="Times New Roman" pitchFamily="18" charset="0"/>
              </a:rPr>
              <a:pPr>
                <a:lnSpc>
                  <a:spcPct val="100000"/>
                </a:lnSpc>
                <a:spcBef>
                  <a:spcPct val="0"/>
                </a:spcBef>
                <a:defRPr/>
              </a:pPr>
              <a:t>‹#›</a:t>
            </a:fld>
            <a:endParaRPr lang="en-US" altLang="zh-CN" b="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42.xml"/><Relationship Id="rId4" Type="http://schemas.openxmlformats.org/officeDocument/2006/relationships/slide" Target="slide6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2.bin"/><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5.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53.xml"/><Relationship Id="rId1" Type="http://schemas.openxmlformats.org/officeDocument/2006/relationships/vmlDrawing" Target="../drawings/vmlDrawing6.vml"/><Relationship Id="rId5" Type="http://schemas.openxmlformats.org/officeDocument/2006/relationships/oleObject" Target="../embeddings/Microsoft_Office_Word_97_-_2003_Document6.doc"/><Relationship Id="rId4" Type="http://schemas.openxmlformats.org/officeDocument/2006/relationships/oleObject" Target="../embeddings/Microsoft_Office_Word_97_-_2003_Document5.doc"/></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42.xml"/><Relationship Id="rId1" Type="http://schemas.openxmlformats.org/officeDocument/2006/relationships/vmlDrawing" Target="../drawings/vmlDrawing7.v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oleObject" Target="../embeddings/Microsoft_Office_Word_97_-_2003_Document9.doc"/></Relationships>
</file>

<file path=ppt/slides/_rels/slide68.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7.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3.bin"/></Relationships>
</file>

<file path=ppt/slides/_rels/slide7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5.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67.xml"/><Relationship Id="rId1" Type="http://schemas.openxmlformats.org/officeDocument/2006/relationships/slideLayout" Target="../slideLayouts/slideLayout7.xml"/><Relationship Id="rId5" Type="http://schemas.openxmlformats.org/officeDocument/2006/relationships/slide" Target="slide94.xml"/><Relationship Id="rId4" Type="http://schemas.openxmlformats.org/officeDocument/2006/relationships/slide" Target="slide81.xml"/></Relationships>
</file>

<file path=ppt/slides/_rels/slide7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5.xml"/><Relationship Id="rId1" Type="http://schemas.openxmlformats.org/officeDocument/2006/relationships/vmlDrawing" Target="../drawings/vmlDrawing13.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9">
            <a:hlinkClick r:id="rId2" action="ppaction://hlinksldjump"/>
          </p:cNvPr>
          <p:cNvSpPr txBox="1">
            <a:spLocks noChangeArrowheads="1"/>
          </p:cNvSpPr>
          <p:nvPr/>
        </p:nvSpPr>
        <p:spPr bwMode="auto">
          <a:xfrm>
            <a:off x="900113" y="2133600"/>
            <a:ext cx="4443412"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基本块、流图和循环</a:t>
            </a:r>
          </a:p>
        </p:txBody>
      </p:sp>
      <p:sp>
        <p:nvSpPr>
          <p:cNvPr id="3075" name="Rectangle 11"/>
          <p:cNvSpPr>
            <a:spLocks noChangeArrowheads="1"/>
          </p:cNvSpPr>
          <p:nvPr/>
        </p:nvSpPr>
        <p:spPr bwMode="auto">
          <a:xfrm>
            <a:off x="1155700" y="250825"/>
            <a:ext cx="6153150" cy="604781"/>
          </a:xfrm>
          <a:prstGeom prst="rect">
            <a:avLst/>
          </a:prstGeom>
          <a:noFill/>
          <a:ln w="9525" algn="ctr">
            <a:noFill/>
            <a:miter lim="800000"/>
            <a:headEnd/>
            <a:tailEnd/>
          </a:ln>
          <a:effectLst/>
        </p:spPr>
        <p:txBody>
          <a:bodyPr>
            <a:spAutoFit/>
          </a:bodyPr>
          <a:lstStyle/>
          <a:p>
            <a:pPr>
              <a:lnSpc>
                <a:spcPct val="90000"/>
              </a:lnSpc>
              <a:spcBef>
                <a:spcPct val="0"/>
              </a:spcBef>
            </a:pPr>
            <a:r>
              <a:rPr lang="en-US" altLang="zh-CN" sz="3600" dirty="0" smtClean="0">
                <a:solidFill>
                  <a:srgbClr val="800080"/>
                </a:solidFill>
                <a:ea typeface="华文行楷" pitchFamily="2" charset="-122"/>
              </a:rPr>
              <a:t>10 </a:t>
            </a:r>
            <a:r>
              <a:rPr lang="zh-CN" altLang="en-US" sz="3600" dirty="0" smtClean="0">
                <a:solidFill>
                  <a:srgbClr val="800080"/>
                </a:solidFill>
                <a:ea typeface="华文行楷" pitchFamily="2" charset="-122"/>
              </a:rPr>
              <a:t>代码优化及目标代码生成</a:t>
            </a:r>
            <a:endParaRPr lang="zh-CN" altLang="en-US" sz="3600" dirty="0">
              <a:solidFill>
                <a:srgbClr val="800080"/>
              </a:solidFill>
              <a:latin typeface="华文行楷" pitchFamily="2" charset="-122"/>
              <a:ea typeface="华文行楷" pitchFamily="2" charset="-122"/>
            </a:endParaRPr>
          </a:p>
        </p:txBody>
      </p:sp>
      <p:sp>
        <p:nvSpPr>
          <p:cNvPr id="3076" name="Text Box 12">
            <a:hlinkClick r:id="rId3" action="ppaction://hlinksldjump"/>
          </p:cNvPr>
          <p:cNvSpPr txBox="1">
            <a:spLocks noChangeArrowheads="1"/>
          </p:cNvSpPr>
          <p:nvPr/>
        </p:nvSpPr>
        <p:spPr bwMode="auto">
          <a:xfrm>
            <a:off x="900113" y="1447800"/>
            <a:ext cx="75438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二者</a:t>
            </a:r>
            <a:r>
              <a:rPr lang="zh-CN" altLang="en-US" sz="3200" dirty="0">
                <a:solidFill>
                  <a:srgbClr val="800080"/>
                </a:solidFill>
                <a:latin typeface="楷体_GB2312" pitchFamily="49" charset="-122"/>
                <a:ea typeface="楷体_GB2312" pitchFamily="49" charset="-122"/>
              </a:rPr>
              <a:t>在编译程序中的逻辑位置</a:t>
            </a:r>
          </a:p>
        </p:txBody>
      </p:sp>
      <p:sp>
        <p:nvSpPr>
          <p:cNvPr id="3077"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8"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9"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80"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81" name="Text Box 24">
            <a:hlinkClick r:id="rId4" action="ppaction://hlinksldjump"/>
          </p:cNvPr>
          <p:cNvSpPr txBox="1">
            <a:spLocks noChangeArrowheads="1"/>
          </p:cNvSpPr>
          <p:nvPr/>
        </p:nvSpPr>
        <p:spPr bwMode="auto">
          <a:xfrm>
            <a:off x="971600" y="4797152"/>
            <a:ext cx="5176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目标代码生成技术</a:t>
            </a:r>
          </a:p>
        </p:txBody>
      </p:sp>
      <p:sp>
        <p:nvSpPr>
          <p:cNvPr id="3082" name="Text Box 25">
            <a:hlinkClick r:id="rId5" action="ppaction://hlinksldjump"/>
          </p:cNvPr>
          <p:cNvSpPr txBox="1">
            <a:spLocks noChangeArrowheads="1"/>
          </p:cNvSpPr>
          <p:nvPr/>
        </p:nvSpPr>
        <p:spPr bwMode="auto">
          <a:xfrm>
            <a:off x="923925" y="3459163"/>
            <a:ext cx="790098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基本块的</a:t>
            </a:r>
            <a:r>
              <a:rPr lang="zh-CN" altLang="en-US" dirty="0">
                <a:solidFill>
                  <a:srgbClr val="800080"/>
                </a:solidFill>
                <a:ea typeface="楷体_GB2312" pitchFamily="49" charset="-122"/>
              </a:rPr>
              <a:t> </a:t>
            </a:r>
            <a:r>
              <a:rPr lang="en-US" altLang="zh-CN" b="0" i="1" dirty="0">
                <a:solidFill>
                  <a:srgbClr val="800080"/>
                </a:solidFill>
                <a:ea typeface="楷体_GB2312" pitchFamily="49" charset="-122"/>
              </a:rPr>
              <a:t>DAG</a:t>
            </a:r>
            <a:r>
              <a:rPr lang="en-US" altLang="zh-CN" sz="3200" b="0" i="1" dirty="0">
                <a:solidFill>
                  <a:srgbClr val="800080"/>
                </a:solidFill>
                <a:ea typeface="楷体_GB2312" pitchFamily="49" charset="-122"/>
              </a:rPr>
              <a:t> </a:t>
            </a:r>
            <a:r>
              <a:rPr lang="zh-CN" altLang="en-US" sz="3200" dirty="0">
                <a:solidFill>
                  <a:srgbClr val="800080"/>
                </a:solidFill>
                <a:ea typeface="楷体_GB2312" pitchFamily="49" charset="-122"/>
              </a:rPr>
              <a:t>表示（局部优化技术）</a:t>
            </a:r>
          </a:p>
        </p:txBody>
      </p:sp>
      <p:sp>
        <p:nvSpPr>
          <p:cNvPr id="3083" name="Text Box 26">
            <a:hlinkClick r:id="" action="ppaction://noaction"/>
          </p:cNvPr>
          <p:cNvSpPr txBox="1">
            <a:spLocks noChangeArrowheads="1"/>
          </p:cNvSpPr>
          <p:nvPr/>
        </p:nvSpPr>
        <p:spPr bwMode="auto">
          <a:xfrm>
            <a:off x="971600" y="4149080"/>
            <a:ext cx="5176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代码优化技术</a:t>
            </a:r>
          </a:p>
        </p:txBody>
      </p:sp>
      <p:sp>
        <p:nvSpPr>
          <p:cNvPr id="3084" name="Text Box 27">
            <a:hlinkClick r:id="rId6" action="ppaction://hlinksldjump"/>
          </p:cNvPr>
          <p:cNvSpPr txBox="1">
            <a:spLocks noChangeArrowheads="1"/>
          </p:cNvSpPr>
          <p:nvPr/>
        </p:nvSpPr>
        <p:spPr bwMode="auto">
          <a:xfrm>
            <a:off x="900113" y="2789238"/>
            <a:ext cx="51006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数据流分析基础</a:t>
            </a: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3"/>
          <p:cNvSpPr>
            <a:spLocks noGrp="1"/>
          </p:cNvSpPr>
          <p:nvPr>
            <p:ph idx="1"/>
          </p:nvPr>
        </p:nvSpPr>
        <p:spPr>
          <a:xfrm>
            <a:off x="685800" y="1196752"/>
            <a:ext cx="8207375" cy="4899248"/>
          </a:xfrm>
        </p:spPr>
        <p:txBody>
          <a:bodyPr/>
          <a:lstStyle/>
          <a:p>
            <a:pPr>
              <a:buFont typeface="Wingdings" pitchFamily="2" charset="2"/>
              <a:buChar char="l"/>
              <a:defRPr/>
            </a:pPr>
            <a:r>
              <a:rPr lang="zh-CN" altLang="en-US" sz="3200" b="1" dirty="0" smtClean="0">
                <a:solidFill>
                  <a:srgbClr val="000000"/>
                </a:solidFill>
                <a:latin typeface="宋体" pitchFamily="2" charset="-122"/>
              </a:rPr>
              <a:t>有向边</a:t>
            </a:r>
            <a:r>
              <a:rPr lang="en-US" altLang="zh-CN" sz="3200" b="1" dirty="0" smtClean="0">
                <a:solidFill>
                  <a:srgbClr val="000000"/>
                </a:solidFill>
                <a:latin typeface="宋体" pitchFamily="2" charset="-122"/>
              </a:rPr>
              <a:t>:            </a:t>
            </a:r>
            <a:r>
              <a:rPr lang="zh-CN" altLang="en-US" sz="3200" b="1" dirty="0" smtClean="0">
                <a:solidFill>
                  <a:srgbClr val="FF0000"/>
                </a:solidFill>
                <a:latin typeface="宋体" pitchFamily="2" charset="-122"/>
              </a:rPr>
              <a:t>满足下列条件之一：</a:t>
            </a:r>
          </a:p>
          <a:p>
            <a:pPr marL="808038" lvl="1" indent="-350838">
              <a:lnSpc>
                <a:spcPct val="150000"/>
              </a:lnSpc>
              <a:buFontTx/>
              <a:buNone/>
              <a:defRPr/>
            </a:pPr>
            <a:r>
              <a:rPr lang="en-US" altLang="zh-CN" sz="3200" b="1" dirty="0" smtClean="0">
                <a:solidFill>
                  <a:srgbClr val="000000"/>
                </a:solidFill>
                <a:latin typeface="宋体" pitchFamily="2" charset="-122"/>
              </a:rPr>
              <a:t>①</a:t>
            </a:r>
            <a:r>
              <a:rPr lang="zh-CN" altLang="en-US" sz="3200" b="1" dirty="0" smtClean="0">
                <a:solidFill>
                  <a:srgbClr val="000000"/>
                </a:solidFill>
                <a:latin typeface="宋体" pitchFamily="2" charset="-122"/>
              </a:rPr>
              <a:t>基本块</a:t>
            </a:r>
            <a:r>
              <a:rPr lang="en-US" altLang="zh-CN" sz="3200" b="1" dirty="0" smtClean="0">
                <a:solidFill>
                  <a:srgbClr val="000000"/>
                </a:solidFill>
                <a:latin typeface="宋体" pitchFamily="2" charset="-122"/>
              </a:rPr>
              <a:t>j</a:t>
            </a:r>
            <a:r>
              <a:rPr lang="zh-CN" altLang="en-US" sz="3200" b="1" dirty="0" smtClean="0">
                <a:solidFill>
                  <a:srgbClr val="000000"/>
                </a:solidFill>
                <a:latin typeface="宋体" pitchFamily="2" charset="-122"/>
              </a:rPr>
              <a:t>在程序中的位置紧跟在</a:t>
            </a:r>
            <a:r>
              <a:rPr lang="en-US" altLang="zh-CN" sz="3200" b="1" dirty="0" err="1" smtClean="0">
                <a:solidFill>
                  <a:srgbClr val="000000"/>
                </a:solidFill>
                <a:latin typeface="宋体" pitchFamily="2" charset="-122"/>
              </a:rPr>
              <a:t>i</a:t>
            </a:r>
            <a:r>
              <a:rPr lang="zh-CN" altLang="en-US" sz="3200" b="1" dirty="0" smtClean="0">
                <a:solidFill>
                  <a:srgbClr val="000000"/>
                </a:solidFill>
                <a:latin typeface="宋体" pitchFamily="2" charset="-122"/>
              </a:rPr>
              <a:t>后</a:t>
            </a:r>
            <a:r>
              <a:rPr lang="en-US" altLang="zh-CN" sz="3200" b="1" dirty="0" smtClean="0">
                <a:solidFill>
                  <a:srgbClr val="000000"/>
                </a:solidFill>
                <a:latin typeface="宋体" pitchFamily="2" charset="-122"/>
              </a:rPr>
              <a:t>,</a:t>
            </a:r>
            <a:r>
              <a:rPr lang="zh-CN" altLang="en-US" sz="3200" b="1" dirty="0" smtClean="0">
                <a:solidFill>
                  <a:srgbClr val="000000"/>
                </a:solidFill>
                <a:latin typeface="宋体" pitchFamily="2" charset="-122"/>
              </a:rPr>
              <a:t>且</a:t>
            </a:r>
            <a:r>
              <a:rPr lang="en-US" altLang="zh-CN" sz="3200" b="1" dirty="0" err="1" smtClean="0">
                <a:solidFill>
                  <a:srgbClr val="000000"/>
                </a:solidFill>
                <a:latin typeface="宋体" pitchFamily="2" charset="-122"/>
              </a:rPr>
              <a:t>i</a:t>
            </a:r>
            <a:r>
              <a:rPr lang="zh-CN" altLang="en-US" sz="3200" b="1" dirty="0" smtClean="0">
                <a:solidFill>
                  <a:srgbClr val="000000"/>
                </a:solidFill>
                <a:latin typeface="宋体" pitchFamily="2" charset="-122"/>
              </a:rPr>
              <a:t>的出口 语句不是无条件转移语句</a:t>
            </a:r>
            <a:r>
              <a:rPr lang="en-US" altLang="zh-CN" sz="3200" b="1" dirty="0" err="1" smtClean="0">
                <a:solidFill>
                  <a:srgbClr val="000000"/>
                </a:solidFill>
                <a:latin typeface="Segoe UI" pitchFamily="34" charset="0"/>
                <a:ea typeface="Segoe UI" pitchFamily="34" charset="0"/>
                <a:cs typeface="Segoe UI" pitchFamily="34" charset="0"/>
              </a:rPr>
              <a:t>goto</a:t>
            </a:r>
            <a:r>
              <a:rPr lang="en-US" altLang="zh-CN" sz="3200" b="1" dirty="0" smtClean="0">
                <a:solidFill>
                  <a:srgbClr val="000000"/>
                </a:solidFill>
                <a:latin typeface="Segoe UI" pitchFamily="34" charset="0"/>
                <a:ea typeface="Segoe UI" pitchFamily="34" charset="0"/>
                <a:cs typeface="Segoe UI" pitchFamily="34" charset="0"/>
              </a:rPr>
              <a:t>(S)</a:t>
            </a:r>
            <a:r>
              <a:rPr lang="zh-CN" altLang="en-US" sz="3200" b="1" dirty="0" smtClean="0">
                <a:solidFill>
                  <a:srgbClr val="000000"/>
                </a:solidFill>
                <a:latin typeface="宋体" pitchFamily="2" charset="-122"/>
              </a:rPr>
              <a:t>或停语句</a:t>
            </a:r>
          </a:p>
          <a:p>
            <a:pPr lvl="1">
              <a:lnSpc>
                <a:spcPct val="150000"/>
              </a:lnSpc>
              <a:buFontTx/>
              <a:buNone/>
              <a:defRPr/>
            </a:pPr>
            <a:r>
              <a:rPr lang="zh-CN" altLang="en-US" sz="3200" b="1" dirty="0" smtClean="0">
                <a:solidFill>
                  <a:srgbClr val="000000"/>
                </a:solidFill>
                <a:latin typeface="宋体" pitchFamily="2" charset="-122"/>
              </a:rPr>
              <a:t>②</a:t>
            </a:r>
            <a:r>
              <a:rPr lang="en-US" altLang="zh-CN" sz="3200" b="1" dirty="0" err="1" smtClean="0">
                <a:solidFill>
                  <a:srgbClr val="000000"/>
                </a:solidFill>
                <a:latin typeface="宋体" pitchFamily="2" charset="-122"/>
              </a:rPr>
              <a:t>i</a:t>
            </a:r>
            <a:r>
              <a:rPr lang="zh-CN" altLang="en-US" sz="3200" b="1" dirty="0" smtClean="0">
                <a:solidFill>
                  <a:srgbClr val="000000"/>
                </a:solidFill>
                <a:latin typeface="宋体" pitchFamily="2" charset="-122"/>
              </a:rPr>
              <a:t>的出口是</a:t>
            </a:r>
            <a:r>
              <a:rPr lang="en-US" altLang="zh-CN" sz="3200" b="1" dirty="0" err="1" smtClean="0">
                <a:solidFill>
                  <a:srgbClr val="000000"/>
                </a:solidFill>
                <a:latin typeface="+mj-lt"/>
              </a:rPr>
              <a:t>goto</a:t>
            </a:r>
            <a:r>
              <a:rPr lang="en-US" altLang="zh-CN" sz="3200" b="1" dirty="0" smtClean="0">
                <a:solidFill>
                  <a:srgbClr val="000000"/>
                </a:solidFill>
                <a:latin typeface="+mj-lt"/>
              </a:rPr>
              <a:t>(S)</a:t>
            </a:r>
            <a:r>
              <a:rPr lang="zh-CN" altLang="en-US" sz="3200" b="1" dirty="0" smtClean="0">
                <a:solidFill>
                  <a:srgbClr val="000000"/>
                </a:solidFill>
                <a:latin typeface="宋体" pitchFamily="2" charset="-122"/>
              </a:rPr>
              <a:t>或</a:t>
            </a:r>
            <a:r>
              <a:rPr lang="en-US" altLang="zh-CN" sz="3200" b="1" dirty="0" smtClean="0">
                <a:solidFill>
                  <a:srgbClr val="000000"/>
                </a:solidFill>
              </a:rPr>
              <a:t>if … </a:t>
            </a:r>
            <a:r>
              <a:rPr lang="en-US" altLang="zh-CN" sz="3200" b="1" dirty="0" err="1" smtClean="0">
                <a:solidFill>
                  <a:srgbClr val="000000"/>
                </a:solidFill>
              </a:rPr>
              <a:t>goto</a:t>
            </a:r>
            <a:r>
              <a:rPr lang="en-US" altLang="zh-CN" sz="3200" b="1" dirty="0" smtClean="0">
                <a:solidFill>
                  <a:srgbClr val="000000"/>
                </a:solidFill>
              </a:rPr>
              <a:t>(S), </a:t>
            </a:r>
            <a:r>
              <a:rPr lang="zh-CN" altLang="en-US" sz="3200" b="1" dirty="0" smtClean="0">
                <a:solidFill>
                  <a:srgbClr val="000000"/>
                </a:solidFill>
              </a:rPr>
              <a:t>而</a:t>
            </a:r>
            <a:r>
              <a:rPr lang="en-US" altLang="zh-CN" sz="3200" b="1" dirty="0" smtClean="0">
                <a:solidFill>
                  <a:srgbClr val="000000"/>
                </a:solidFill>
              </a:rPr>
              <a:t>(S)</a:t>
            </a:r>
          </a:p>
          <a:p>
            <a:pPr lvl="1">
              <a:lnSpc>
                <a:spcPct val="150000"/>
              </a:lnSpc>
              <a:buFontTx/>
              <a:buNone/>
              <a:defRPr/>
            </a:pPr>
            <a:r>
              <a:rPr lang="zh-CN" altLang="en-US" sz="3200" b="1" dirty="0" smtClean="0">
                <a:solidFill>
                  <a:srgbClr val="000000"/>
                </a:solidFill>
              </a:rPr>
              <a:t>  是</a:t>
            </a:r>
            <a:r>
              <a:rPr lang="en-US" altLang="zh-CN" sz="3200" b="1" dirty="0" smtClean="0">
                <a:solidFill>
                  <a:srgbClr val="000000"/>
                </a:solidFill>
              </a:rPr>
              <a:t>j</a:t>
            </a:r>
            <a:r>
              <a:rPr lang="zh-CN" altLang="en-US" sz="3200" b="1" dirty="0" smtClean="0">
                <a:solidFill>
                  <a:srgbClr val="000000"/>
                </a:solidFill>
              </a:rPr>
              <a:t>的入口语句</a:t>
            </a:r>
            <a:endParaRPr lang="en-US" altLang="zh-CN" sz="3200" b="1" dirty="0" smtClean="0">
              <a:solidFill>
                <a:srgbClr val="000000"/>
              </a:solidFill>
            </a:endParaRPr>
          </a:p>
          <a:p>
            <a:pPr lvl="1">
              <a:buFontTx/>
              <a:buNone/>
              <a:defRPr/>
            </a:pPr>
            <a:endParaRPr lang="en-US" altLang="zh-CN" b="1" dirty="0" smtClean="0">
              <a:solidFill>
                <a:srgbClr val="000000"/>
              </a:solidFill>
              <a:latin typeface="宋体" pitchFamily="2" charset="-122"/>
            </a:endParaRPr>
          </a:p>
          <a:p>
            <a:pPr lvl="1">
              <a:defRPr/>
            </a:pPr>
            <a:endParaRPr lang="zh-CN" altLang="en-US" dirty="0" smtClean="0"/>
          </a:p>
          <a:p>
            <a:pPr lvl="1">
              <a:defRPr/>
            </a:pPr>
            <a:endParaRPr lang="zh-CN" altLang="en-US" dirty="0" smtClean="0"/>
          </a:p>
          <a:p>
            <a:pPr>
              <a:defRPr/>
            </a:pPr>
            <a:endParaRPr lang="zh-CN" altLang="en-US" dirty="0" smtClean="0"/>
          </a:p>
          <a:p>
            <a:pPr>
              <a:defRPr/>
            </a:pPr>
            <a:endParaRPr lang="zh-CN" altLang="en-US" dirty="0" smtClean="0"/>
          </a:p>
        </p:txBody>
      </p:sp>
      <p:grpSp>
        <p:nvGrpSpPr>
          <p:cNvPr id="2" name="Group 6"/>
          <p:cNvGrpSpPr>
            <a:grpSpLocks/>
          </p:cNvGrpSpPr>
          <p:nvPr/>
        </p:nvGrpSpPr>
        <p:grpSpPr bwMode="auto">
          <a:xfrm>
            <a:off x="2627784" y="1268760"/>
            <a:ext cx="1905000" cy="457200"/>
            <a:chOff x="3533775" y="2047875"/>
            <a:chExt cx="1905000" cy="457200"/>
          </a:xfrm>
        </p:grpSpPr>
        <p:sp>
          <p:nvSpPr>
            <p:cNvPr id="48133" name="Oval 37"/>
            <p:cNvSpPr>
              <a:spLocks noChangeArrowheads="1"/>
            </p:cNvSpPr>
            <p:nvPr/>
          </p:nvSpPr>
          <p:spPr bwMode="auto">
            <a:xfrm>
              <a:off x="3533775" y="2047875"/>
              <a:ext cx="533400" cy="457200"/>
            </a:xfrm>
            <a:prstGeom prst="ellipse">
              <a:avLst/>
            </a:prstGeom>
            <a:noFill/>
            <a:ln w="38100">
              <a:solidFill>
                <a:schemeClr val="tx1"/>
              </a:solidFill>
              <a:round/>
              <a:headEnd/>
              <a:tailEnd/>
            </a:ln>
          </p:spPr>
          <p:txBody>
            <a:bodyPr wrap="none" anchor="ctr"/>
            <a:lstStyle/>
            <a:p>
              <a:r>
                <a:rPr lang="en-US" altLang="zh-CN"/>
                <a:t>i</a:t>
              </a:r>
              <a:endParaRPr lang="zh-CN" altLang="en-US"/>
            </a:p>
          </p:txBody>
        </p:sp>
        <p:sp>
          <p:nvSpPr>
            <p:cNvPr id="48134" name="Oval 38"/>
            <p:cNvSpPr>
              <a:spLocks noChangeArrowheads="1"/>
            </p:cNvSpPr>
            <p:nvPr/>
          </p:nvSpPr>
          <p:spPr bwMode="auto">
            <a:xfrm>
              <a:off x="4905375" y="2047875"/>
              <a:ext cx="533400" cy="457200"/>
            </a:xfrm>
            <a:prstGeom prst="ellipse">
              <a:avLst/>
            </a:prstGeom>
            <a:noFill/>
            <a:ln w="38100">
              <a:solidFill>
                <a:schemeClr val="tx1"/>
              </a:solidFill>
              <a:round/>
              <a:headEnd/>
              <a:tailEnd/>
            </a:ln>
          </p:spPr>
          <p:txBody>
            <a:bodyPr wrap="none" anchor="ctr"/>
            <a:lstStyle/>
            <a:p>
              <a:r>
                <a:rPr lang="en-US" altLang="zh-CN"/>
                <a:t>j</a:t>
              </a:r>
              <a:endParaRPr lang="zh-CN" altLang="en-US"/>
            </a:p>
          </p:txBody>
        </p:sp>
        <p:sp>
          <p:nvSpPr>
            <p:cNvPr id="48135" name="Line 39"/>
            <p:cNvSpPr>
              <a:spLocks noChangeShapeType="1"/>
            </p:cNvSpPr>
            <p:nvPr/>
          </p:nvSpPr>
          <p:spPr bwMode="auto">
            <a:xfrm>
              <a:off x="4067175" y="2276475"/>
              <a:ext cx="838200" cy="0"/>
            </a:xfrm>
            <a:prstGeom prst="line">
              <a:avLst/>
            </a:prstGeom>
            <a:noFill/>
            <a:ln w="38100">
              <a:solidFill>
                <a:schemeClr val="tx1"/>
              </a:solidFill>
              <a:round/>
              <a:headEnd/>
              <a:tailEnd type="triangle" w="med" len="med"/>
            </a:ln>
          </p:spPr>
          <p:txBody>
            <a:bodyPr wrap="none"/>
            <a:lstStyle/>
            <a:p>
              <a:endParaRPr lang="zh-CN" altLang="en-US"/>
            </a:p>
          </p:txBody>
        </p:sp>
      </p:grpSp>
      <p:sp>
        <p:nvSpPr>
          <p:cNvPr id="9"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dirty="0">
                <a:solidFill>
                  <a:srgbClr val="800080"/>
                </a:solidFill>
                <a:ea typeface="华文行楷" pitchFamily="2" charset="-122"/>
              </a:rPr>
              <a:t>基本块、流图和循环</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539552" y="1052736"/>
            <a:ext cx="8278813" cy="5664100"/>
          </a:xfrm>
        </p:spPr>
        <p:txBody>
          <a:bodyPr/>
          <a:lstStyle/>
          <a:p>
            <a:pPr eaLnBrk="1" hangingPunct="1">
              <a:buFontTx/>
              <a:buNone/>
            </a:pPr>
            <a:r>
              <a:rPr lang="en-US" b="1" dirty="0" smtClean="0">
                <a:solidFill>
                  <a:srgbClr val="FF0000"/>
                </a:solidFill>
              </a:rPr>
              <a:t>*</a:t>
            </a:r>
            <a:r>
              <a:rPr lang="en-US" altLang="zh-CN" b="1" dirty="0" smtClean="0"/>
              <a:t>(1)read  x</a:t>
            </a:r>
            <a:endParaRPr lang="zh-CN" altLang="en-US" dirty="0" smtClean="0"/>
          </a:p>
          <a:p>
            <a:pPr eaLnBrk="1" hangingPunct="1">
              <a:buFontTx/>
              <a:buNone/>
            </a:pPr>
            <a:r>
              <a:rPr lang="en-US" altLang="zh-CN" b="1" dirty="0" smtClean="0"/>
              <a:t> (2)read y</a:t>
            </a:r>
            <a:endParaRPr lang="zh-CN" altLang="en-US" dirty="0" smtClean="0"/>
          </a:p>
          <a:p>
            <a:pPr eaLnBrk="1" hangingPunct="1">
              <a:buFontTx/>
              <a:buNone/>
            </a:pPr>
            <a:r>
              <a:rPr lang="en-US" altLang="zh-CN" b="1" dirty="0" smtClean="0">
                <a:solidFill>
                  <a:srgbClr val="FF0000"/>
                </a:solidFill>
              </a:rPr>
              <a:t>*</a:t>
            </a:r>
            <a:r>
              <a:rPr lang="en-US" altLang="zh-CN" b="1" dirty="0" smtClean="0"/>
              <a:t>(3)r:=x mod y</a:t>
            </a:r>
            <a:endParaRPr lang="zh-CN" altLang="en-US" dirty="0" smtClean="0"/>
          </a:p>
          <a:p>
            <a:pPr eaLnBrk="1" hangingPunct="1">
              <a:buFontTx/>
              <a:buNone/>
            </a:pPr>
            <a:r>
              <a:rPr lang="en-US" altLang="zh-CN" b="1" dirty="0" smtClean="0"/>
              <a:t> (4)if r=0 </a:t>
            </a:r>
            <a:r>
              <a:rPr lang="en-US" altLang="zh-CN" b="1" dirty="0" err="1" smtClean="0"/>
              <a:t>goto</a:t>
            </a:r>
            <a:r>
              <a:rPr lang="en-US" altLang="zh-CN" b="1" dirty="0" smtClean="0"/>
              <a:t> (8)</a:t>
            </a:r>
            <a:endParaRPr lang="zh-CN" altLang="en-US" dirty="0" smtClean="0"/>
          </a:p>
          <a:p>
            <a:pPr eaLnBrk="1" hangingPunct="1">
              <a:buFontTx/>
              <a:buNone/>
            </a:pPr>
            <a:r>
              <a:rPr lang="en-US" altLang="zh-CN" b="1" dirty="0" smtClean="0">
                <a:solidFill>
                  <a:srgbClr val="FF0000"/>
                </a:solidFill>
              </a:rPr>
              <a:t>*</a:t>
            </a:r>
            <a:r>
              <a:rPr lang="en-US" altLang="zh-CN" b="1" dirty="0" smtClean="0"/>
              <a:t>(5)x:=y</a:t>
            </a:r>
            <a:endParaRPr lang="zh-CN" altLang="en-US" dirty="0" smtClean="0"/>
          </a:p>
          <a:p>
            <a:pPr eaLnBrk="1" hangingPunct="1">
              <a:buFontTx/>
              <a:buNone/>
            </a:pPr>
            <a:r>
              <a:rPr lang="en-US" altLang="zh-CN" b="1" dirty="0" smtClean="0"/>
              <a:t> (6)y:=r</a:t>
            </a:r>
            <a:endParaRPr lang="zh-CN" altLang="en-US" dirty="0" smtClean="0"/>
          </a:p>
          <a:p>
            <a:pPr eaLnBrk="1" hangingPunct="1">
              <a:buFontTx/>
              <a:buNone/>
            </a:pPr>
            <a:r>
              <a:rPr lang="en-US" altLang="zh-CN" b="1" dirty="0" smtClean="0"/>
              <a:t> (7)</a:t>
            </a:r>
            <a:r>
              <a:rPr lang="en-US" altLang="zh-CN" b="1" dirty="0" err="1" smtClean="0"/>
              <a:t>goto</a:t>
            </a:r>
            <a:r>
              <a:rPr lang="en-US" altLang="zh-CN" b="1" dirty="0" smtClean="0"/>
              <a:t>(3)</a:t>
            </a:r>
            <a:endParaRPr lang="zh-CN" altLang="en-US" dirty="0" smtClean="0"/>
          </a:p>
          <a:p>
            <a:pPr eaLnBrk="1" hangingPunct="1">
              <a:buFontTx/>
              <a:buNone/>
            </a:pPr>
            <a:r>
              <a:rPr lang="en-US" altLang="zh-CN" b="1" dirty="0" smtClean="0">
                <a:solidFill>
                  <a:srgbClr val="FF0000"/>
                </a:solidFill>
              </a:rPr>
              <a:t>*</a:t>
            </a:r>
            <a:r>
              <a:rPr lang="en-US" altLang="zh-CN" b="1" dirty="0" smtClean="0"/>
              <a:t>(8)write y</a:t>
            </a:r>
            <a:endParaRPr lang="zh-CN" altLang="en-US" dirty="0" smtClean="0"/>
          </a:p>
          <a:p>
            <a:pPr eaLnBrk="1" hangingPunct="1">
              <a:buFontTx/>
              <a:buNone/>
            </a:pPr>
            <a:r>
              <a:rPr lang="en-US" altLang="zh-CN" b="1" dirty="0" smtClean="0"/>
              <a:t> (9)halt</a:t>
            </a:r>
            <a:endParaRPr lang="zh-CN" altLang="en-US" dirty="0" smtClean="0"/>
          </a:p>
          <a:p>
            <a:pPr eaLnBrk="1" hangingPunct="1"/>
            <a:endParaRPr lang="zh-CN" altLang="en-US" dirty="0" smtClean="0"/>
          </a:p>
        </p:txBody>
      </p:sp>
      <p:sp>
        <p:nvSpPr>
          <p:cNvPr id="3" name="Text Box 11"/>
          <p:cNvSpPr txBox="1">
            <a:spLocks noChangeArrowheads="1"/>
          </p:cNvSpPr>
          <p:nvPr/>
        </p:nvSpPr>
        <p:spPr bwMode="auto">
          <a:xfrm>
            <a:off x="5076825" y="1125538"/>
            <a:ext cx="3048000" cy="1042987"/>
          </a:xfrm>
          <a:prstGeom prst="rect">
            <a:avLst/>
          </a:prstGeom>
          <a:solidFill>
            <a:srgbClr val="FFFF99"/>
          </a:solidFill>
          <a:ln w="38100">
            <a:solidFill>
              <a:schemeClr val="tx1"/>
            </a:solidFill>
            <a:miter lim="800000"/>
            <a:headEnd/>
            <a:tailEnd/>
          </a:ln>
        </p:spPr>
        <p:txBody>
          <a:bodyPr>
            <a:spAutoFit/>
          </a:bodyPr>
          <a:lstStyle/>
          <a:p>
            <a:pPr>
              <a:spcBef>
                <a:spcPct val="50000"/>
              </a:spcBef>
            </a:pPr>
            <a:r>
              <a:rPr lang="en-US" altLang="zh-CN" b="1">
                <a:solidFill>
                  <a:srgbClr val="CB0F01"/>
                </a:solidFill>
                <a:latin typeface="Comic Sans MS" pitchFamily="66" charset="0"/>
                <a:ea typeface="楷体_GB2312" pitchFamily="49" charset="-122"/>
              </a:rPr>
              <a:t> (1) read  x</a:t>
            </a:r>
            <a:endParaRPr lang="en-US" altLang="zh-CN">
              <a:solidFill>
                <a:srgbClr val="CB0F01"/>
              </a:solidFill>
              <a:latin typeface="Comic Sans MS" pitchFamily="66" charset="0"/>
              <a:ea typeface="楷体_GB2312" pitchFamily="49" charset="-122"/>
            </a:endParaRPr>
          </a:p>
          <a:p>
            <a:pPr>
              <a:spcBef>
                <a:spcPct val="50000"/>
              </a:spcBef>
            </a:pPr>
            <a:r>
              <a:rPr lang="en-US" altLang="zh-CN" b="1">
                <a:solidFill>
                  <a:srgbClr val="CB0F01"/>
                </a:solidFill>
                <a:latin typeface="Comic Sans MS" pitchFamily="66" charset="0"/>
                <a:ea typeface="楷体_GB2312" pitchFamily="49" charset="-122"/>
              </a:rPr>
              <a:t> (2) read y</a:t>
            </a:r>
            <a:endParaRPr lang="en-US" altLang="zh-CN">
              <a:solidFill>
                <a:srgbClr val="CB0F01"/>
              </a:solidFill>
            </a:endParaRPr>
          </a:p>
        </p:txBody>
      </p:sp>
      <p:sp>
        <p:nvSpPr>
          <p:cNvPr id="4" name="Text Box 12"/>
          <p:cNvSpPr txBox="1">
            <a:spLocks noChangeArrowheads="1"/>
          </p:cNvSpPr>
          <p:nvPr/>
        </p:nvSpPr>
        <p:spPr bwMode="auto">
          <a:xfrm>
            <a:off x="5076824" y="2597150"/>
            <a:ext cx="3527623" cy="997196"/>
          </a:xfrm>
          <a:prstGeom prst="rect">
            <a:avLst/>
          </a:prstGeom>
          <a:solidFill>
            <a:srgbClr val="FFFF99"/>
          </a:solidFill>
          <a:ln w="38100">
            <a:solidFill>
              <a:schemeClr val="tx1"/>
            </a:solidFill>
            <a:miter lim="800000"/>
            <a:headEnd/>
            <a:tailEnd/>
          </a:ln>
        </p:spPr>
        <p:txBody>
          <a:bodyPr wrap="square">
            <a:spAutoFit/>
          </a:bodyPr>
          <a:lstStyle/>
          <a:p>
            <a:pPr>
              <a:spcBef>
                <a:spcPct val="50000"/>
              </a:spcBef>
            </a:pPr>
            <a:r>
              <a:rPr lang="en-US" altLang="zh-CN" b="1" dirty="0">
                <a:latin typeface="Comic Sans MS" pitchFamily="66" charset="0"/>
                <a:ea typeface="楷体_GB2312" pitchFamily="49" charset="-122"/>
              </a:rPr>
              <a:t> </a:t>
            </a:r>
            <a:r>
              <a:rPr lang="en-US" altLang="zh-CN" b="1" dirty="0">
                <a:solidFill>
                  <a:srgbClr val="CB0F01"/>
                </a:solidFill>
                <a:latin typeface="Comic Sans MS" pitchFamily="66" charset="0"/>
                <a:ea typeface="楷体_GB2312" pitchFamily="49" charset="-122"/>
              </a:rPr>
              <a:t>(3) r:=x mod y</a:t>
            </a:r>
            <a:endParaRPr lang="en-US" altLang="zh-CN" dirty="0">
              <a:solidFill>
                <a:srgbClr val="CB0F01"/>
              </a:solidFill>
              <a:latin typeface="Comic Sans MS" pitchFamily="66" charset="0"/>
              <a:ea typeface="楷体_GB2312" pitchFamily="49" charset="-122"/>
            </a:endParaRPr>
          </a:p>
          <a:p>
            <a:pPr>
              <a:spcBef>
                <a:spcPct val="50000"/>
              </a:spcBef>
            </a:pPr>
            <a:r>
              <a:rPr lang="en-US" altLang="zh-CN" b="1" dirty="0">
                <a:solidFill>
                  <a:srgbClr val="CB0F01"/>
                </a:solidFill>
                <a:latin typeface="Comic Sans MS" pitchFamily="66" charset="0"/>
                <a:ea typeface="楷体_GB2312" pitchFamily="49" charset="-122"/>
              </a:rPr>
              <a:t> (4) if r=0 </a:t>
            </a:r>
            <a:r>
              <a:rPr lang="en-US" altLang="zh-CN" b="1" dirty="0" err="1">
                <a:solidFill>
                  <a:srgbClr val="CB0F01"/>
                </a:solidFill>
                <a:latin typeface="Comic Sans MS" pitchFamily="66" charset="0"/>
                <a:ea typeface="楷体_GB2312" pitchFamily="49" charset="-122"/>
              </a:rPr>
              <a:t>goto</a:t>
            </a:r>
            <a:r>
              <a:rPr lang="en-US" altLang="zh-CN" b="1" dirty="0">
                <a:solidFill>
                  <a:srgbClr val="CB0F01"/>
                </a:solidFill>
                <a:latin typeface="Comic Sans MS" pitchFamily="66" charset="0"/>
                <a:ea typeface="楷体_GB2312" pitchFamily="49" charset="-122"/>
              </a:rPr>
              <a:t> </a:t>
            </a:r>
            <a:r>
              <a:rPr lang="en-US" altLang="zh-CN" b="1" dirty="0" smtClean="0">
                <a:solidFill>
                  <a:srgbClr val="CB0F01"/>
                </a:solidFill>
                <a:latin typeface="Comic Sans MS" pitchFamily="66" charset="0"/>
                <a:ea typeface="楷体_GB2312" pitchFamily="49" charset="-122"/>
              </a:rPr>
              <a:t>(8)</a:t>
            </a:r>
            <a:endParaRPr lang="en-US" altLang="zh-CN" dirty="0">
              <a:solidFill>
                <a:srgbClr val="CB0F01"/>
              </a:solidFill>
              <a:latin typeface="Comic Sans MS" pitchFamily="66" charset="0"/>
              <a:ea typeface="楷体_GB2312" pitchFamily="49" charset="-122"/>
            </a:endParaRPr>
          </a:p>
        </p:txBody>
      </p:sp>
      <p:sp>
        <p:nvSpPr>
          <p:cNvPr id="5" name="Text Box 13"/>
          <p:cNvSpPr txBox="1">
            <a:spLocks noChangeArrowheads="1"/>
          </p:cNvSpPr>
          <p:nvPr/>
        </p:nvSpPr>
        <p:spPr bwMode="auto">
          <a:xfrm>
            <a:off x="3705225" y="4173538"/>
            <a:ext cx="2286000" cy="1590675"/>
          </a:xfrm>
          <a:prstGeom prst="rect">
            <a:avLst/>
          </a:prstGeom>
          <a:solidFill>
            <a:srgbClr val="FFFF99"/>
          </a:solidFill>
          <a:ln w="38100">
            <a:solidFill>
              <a:schemeClr val="tx1"/>
            </a:solidFill>
            <a:miter lim="800000"/>
            <a:headEnd/>
            <a:tailEnd/>
          </a:ln>
        </p:spPr>
        <p:txBody>
          <a:bodyPr>
            <a:spAutoFit/>
          </a:bodyPr>
          <a:lstStyle/>
          <a:p>
            <a:pPr>
              <a:spcBef>
                <a:spcPct val="50000"/>
              </a:spcBef>
            </a:pPr>
            <a:r>
              <a:rPr lang="en-US" altLang="zh-CN" b="1">
                <a:solidFill>
                  <a:srgbClr val="CB0F01"/>
                </a:solidFill>
                <a:latin typeface="Comic Sans MS" pitchFamily="66" charset="0"/>
                <a:ea typeface="楷体_GB2312" pitchFamily="49" charset="-122"/>
              </a:rPr>
              <a:t> (5) x:=y</a:t>
            </a:r>
            <a:endParaRPr lang="en-US" altLang="zh-CN">
              <a:solidFill>
                <a:srgbClr val="CB0F01"/>
              </a:solidFill>
              <a:latin typeface="Comic Sans MS" pitchFamily="66" charset="0"/>
              <a:ea typeface="楷体_GB2312" pitchFamily="49" charset="-122"/>
            </a:endParaRPr>
          </a:p>
          <a:p>
            <a:pPr>
              <a:spcBef>
                <a:spcPct val="50000"/>
              </a:spcBef>
            </a:pPr>
            <a:r>
              <a:rPr lang="en-US" altLang="zh-CN" b="1">
                <a:solidFill>
                  <a:srgbClr val="CB0F01"/>
                </a:solidFill>
                <a:latin typeface="Comic Sans MS" pitchFamily="66" charset="0"/>
                <a:ea typeface="楷体_GB2312" pitchFamily="49" charset="-122"/>
              </a:rPr>
              <a:t> (6) y:=r</a:t>
            </a:r>
            <a:endParaRPr lang="en-US" altLang="zh-CN">
              <a:solidFill>
                <a:srgbClr val="CB0F01"/>
              </a:solidFill>
              <a:latin typeface="Comic Sans MS" pitchFamily="66" charset="0"/>
              <a:ea typeface="楷体_GB2312" pitchFamily="49" charset="-122"/>
            </a:endParaRPr>
          </a:p>
          <a:p>
            <a:pPr>
              <a:spcBef>
                <a:spcPct val="50000"/>
              </a:spcBef>
            </a:pPr>
            <a:r>
              <a:rPr lang="en-US" altLang="zh-CN" b="1">
                <a:solidFill>
                  <a:srgbClr val="CB0F01"/>
                </a:solidFill>
                <a:latin typeface="Comic Sans MS" pitchFamily="66" charset="0"/>
                <a:ea typeface="楷体_GB2312" pitchFamily="49" charset="-122"/>
              </a:rPr>
              <a:t> (7) goto(3)</a:t>
            </a:r>
            <a:endParaRPr lang="en-US" altLang="zh-CN">
              <a:solidFill>
                <a:srgbClr val="CB0F01"/>
              </a:solidFill>
              <a:latin typeface="Comic Sans MS" pitchFamily="66" charset="0"/>
              <a:ea typeface="楷体_GB2312" pitchFamily="49" charset="-122"/>
            </a:endParaRPr>
          </a:p>
        </p:txBody>
      </p:sp>
      <p:sp>
        <p:nvSpPr>
          <p:cNvPr id="6" name="Text Box 14"/>
          <p:cNvSpPr txBox="1">
            <a:spLocks noChangeArrowheads="1"/>
          </p:cNvSpPr>
          <p:nvPr/>
        </p:nvSpPr>
        <p:spPr bwMode="auto">
          <a:xfrm>
            <a:off x="6660233" y="4173538"/>
            <a:ext cx="2280568" cy="997196"/>
          </a:xfrm>
          <a:prstGeom prst="rect">
            <a:avLst/>
          </a:prstGeom>
          <a:solidFill>
            <a:srgbClr val="FFFF99"/>
          </a:solidFill>
          <a:ln w="38100">
            <a:solidFill>
              <a:schemeClr val="tx1"/>
            </a:solidFill>
            <a:miter lim="800000"/>
            <a:headEnd/>
            <a:tailEnd/>
          </a:ln>
        </p:spPr>
        <p:txBody>
          <a:bodyPr wrap="square">
            <a:spAutoFit/>
          </a:bodyPr>
          <a:lstStyle/>
          <a:p>
            <a:pPr>
              <a:spcBef>
                <a:spcPct val="50000"/>
              </a:spcBef>
            </a:pPr>
            <a:r>
              <a:rPr lang="en-US" altLang="zh-CN" b="1" dirty="0">
                <a:solidFill>
                  <a:srgbClr val="CB0F01"/>
                </a:solidFill>
                <a:latin typeface="Comic Sans MS" pitchFamily="66" charset="0"/>
                <a:ea typeface="楷体_GB2312" pitchFamily="49" charset="-122"/>
              </a:rPr>
              <a:t> (8) write y</a:t>
            </a:r>
            <a:endParaRPr lang="en-US" altLang="zh-CN" dirty="0">
              <a:solidFill>
                <a:srgbClr val="CB0F01"/>
              </a:solidFill>
              <a:latin typeface="Comic Sans MS" pitchFamily="66" charset="0"/>
              <a:ea typeface="楷体_GB2312" pitchFamily="49" charset="-122"/>
            </a:endParaRPr>
          </a:p>
          <a:p>
            <a:pPr>
              <a:spcBef>
                <a:spcPct val="50000"/>
              </a:spcBef>
            </a:pPr>
            <a:r>
              <a:rPr lang="en-US" altLang="zh-CN" b="1" dirty="0">
                <a:solidFill>
                  <a:srgbClr val="CB0F01"/>
                </a:solidFill>
                <a:latin typeface="Comic Sans MS" pitchFamily="66" charset="0"/>
                <a:ea typeface="楷体_GB2312" pitchFamily="49" charset="-122"/>
              </a:rPr>
              <a:t> (9) halt</a:t>
            </a:r>
            <a:r>
              <a:rPr lang="en-US" altLang="zh-CN" dirty="0">
                <a:solidFill>
                  <a:srgbClr val="CB0F01"/>
                </a:solidFill>
                <a:latin typeface="Comic Sans MS" pitchFamily="66" charset="0"/>
                <a:ea typeface="楷体_GB2312" pitchFamily="49" charset="-122"/>
              </a:rPr>
              <a:t> </a:t>
            </a:r>
            <a:endParaRPr lang="en-US" altLang="zh-CN" dirty="0">
              <a:solidFill>
                <a:srgbClr val="CB0F01"/>
              </a:solidFill>
            </a:endParaRPr>
          </a:p>
        </p:txBody>
      </p:sp>
      <p:sp>
        <p:nvSpPr>
          <p:cNvPr id="7" name="Line 15"/>
          <p:cNvSpPr>
            <a:spLocks noChangeShapeType="1"/>
          </p:cNvSpPr>
          <p:nvPr/>
        </p:nvSpPr>
        <p:spPr bwMode="auto">
          <a:xfrm>
            <a:off x="6524625" y="2192338"/>
            <a:ext cx="0" cy="381000"/>
          </a:xfrm>
          <a:prstGeom prst="line">
            <a:avLst/>
          </a:prstGeom>
          <a:noFill/>
          <a:ln w="38100">
            <a:solidFill>
              <a:schemeClr val="tx1"/>
            </a:solidFill>
            <a:round/>
            <a:headEnd/>
            <a:tailEnd type="triangle" w="med" len="med"/>
          </a:ln>
        </p:spPr>
        <p:txBody>
          <a:bodyPr wrap="none"/>
          <a:lstStyle/>
          <a:p>
            <a:endParaRPr lang="zh-CN" altLang="en-US"/>
          </a:p>
        </p:txBody>
      </p:sp>
      <p:sp>
        <p:nvSpPr>
          <p:cNvPr id="8" name="Line 16"/>
          <p:cNvSpPr>
            <a:spLocks noChangeShapeType="1"/>
          </p:cNvSpPr>
          <p:nvPr/>
        </p:nvSpPr>
        <p:spPr bwMode="auto">
          <a:xfrm flipH="1">
            <a:off x="5305425" y="3640138"/>
            <a:ext cx="762000" cy="533400"/>
          </a:xfrm>
          <a:prstGeom prst="line">
            <a:avLst/>
          </a:prstGeom>
          <a:noFill/>
          <a:ln w="38100">
            <a:solidFill>
              <a:schemeClr val="tx1"/>
            </a:solidFill>
            <a:round/>
            <a:headEnd/>
            <a:tailEnd type="triangle" w="med" len="med"/>
          </a:ln>
        </p:spPr>
        <p:txBody>
          <a:bodyPr wrap="none"/>
          <a:lstStyle/>
          <a:p>
            <a:endParaRPr lang="zh-CN" altLang="en-US"/>
          </a:p>
        </p:txBody>
      </p:sp>
      <p:sp>
        <p:nvSpPr>
          <p:cNvPr id="9" name="Line 17"/>
          <p:cNvSpPr>
            <a:spLocks noChangeShapeType="1"/>
          </p:cNvSpPr>
          <p:nvPr/>
        </p:nvSpPr>
        <p:spPr bwMode="auto">
          <a:xfrm>
            <a:off x="6981825" y="3640138"/>
            <a:ext cx="762000" cy="533400"/>
          </a:xfrm>
          <a:prstGeom prst="line">
            <a:avLst/>
          </a:prstGeom>
          <a:noFill/>
          <a:ln w="38100">
            <a:solidFill>
              <a:schemeClr val="tx1"/>
            </a:solidFill>
            <a:round/>
            <a:headEnd/>
            <a:tailEnd type="triangle" w="med" len="med"/>
          </a:ln>
        </p:spPr>
        <p:txBody>
          <a:bodyPr wrap="none"/>
          <a:lstStyle/>
          <a:p>
            <a:endParaRPr lang="zh-CN" altLang="en-US"/>
          </a:p>
        </p:txBody>
      </p:sp>
      <p:cxnSp>
        <p:nvCxnSpPr>
          <p:cNvPr id="10" name="AutoShape 18"/>
          <p:cNvCxnSpPr>
            <a:cxnSpLocks noChangeShapeType="1"/>
            <a:stCxn id="5" idx="1"/>
            <a:endCxn id="4" idx="1"/>
          </p:cNvCxnSpPr>
          <p:nvPr/>
        </p:nvCxnSpPr>
        <p:spPr bwMode="auto">
          <a:xfrm rot="10800000" flipH="1">
            <a:off x="3705224" y="3095748"/>
            <a:ext cx="1371599" cy="1873128"/>
          </a:xfrm>
          <a:prstGeom prst="curvedConnector3">
            <a:avLst>
              <a:gd name="adj1" fmla="val -16667"/>
            </a:avLst>
          </a:prstGeom>
          <a:noFill/>
          <a:ln w="38100">
            <a:solidFill>
              <a:schemeClr val="tx1"/>
            </a:solidFill>
            <a:round/>
            <a:headEnd/>
            <a:tailEnd type="triangle" w="med" len="med"/>
          </a:ln>
        </p:spPr>
      </p:cxnSp>
      <p:sp>
        <p:nvSpPr>
          <p:cNvPr id="12" name="Rectangle 11"/>
          <p:cNvSpPr/>
          <p:nvPr/>
        </p:nvSpPr>
        <p:spPr>
          <a:xfrm>
            <a:off x="2123728" y="260648"/>
            <a:ext cx="1210588" cy="615553"/>
          </a:xfrm>
          <a:prstGeom prst="rect">
            <a:avLst/>
          </a:prstGeom>
        </p:spPr>
        <p:txBody>
          <a:bodyPr wrap="none">
            <a:spAutoFit/>
          </a:bodyPr>
          <a:lstStyle/>
          <a:p>
            <a:pPr eaLnBrk="1" hangingPunct="1">
              <a:buFontTx/>
              <a:buNone/>
            </a:pPr>
            <a:r>
              <a:rPr lang="zh-CN" altLang="en-US" sz="4000" dirty="0" smtClean="0">
                <a:solidFill>
                  <a:srgbClr val="800080"/>
                </a:solidFill>
                <a:ea typeface="华文行楷" pitchFamily="2" charset="-122"/>
              </a:rPr>
              <a:t>例：</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out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024"/>
          <p:cNvGraphicFramePr>
            <a:graphicFrameLocks noChangeAspect="1"/>
          </p:cNvGraphicFramePr>
          <p:nvPr>
            <p:ph/>
          </p:nvPr>
        </p:nvGraphicFramePr>
        <p:xfrm>
          <a:off x="685800" y="1152525"/>
          <a:ext cx="7772400" cy="4400550"/>
        </p:xfrm>
        <a:graphic>
          <a:graphicData uri="http://schemas.openxmlformats.org/presentationml/2006/ole">
            <p:oleObj spid="_x0000_s154626" name="文档" r:id="rId3" imgW="5486400" imgH="3106440" progId="Word.Document.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048"/>
          <p:cNvGraphicFramePr>
            <a:graphicFrameLocks noChangeAspect="1"/>
          </p:cNvGraphicFramePr>
          <p:nvPr>
            <p:ph/>
          </p:nvPr>
        </p:nvGraphicFramePr>
        <p:xfrm>
          <a:off x="685800" y="914400"/>
          <a:ext cx="7772400" cy="4495800"/>
        </p:xfrm>
        <a:graphic>
          <a:graphicData uri="http://schemas.openxmlformats.org/presentationml/2006/ole">
            <p:oleObj spid="_x0000_s155650" name="文档" r:id="rId3" imgW="5486400" imgH="2071080" progId="Word.Documen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1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2"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9223" name="Text Box 7">
            <a:hlinkClick r:id="rId2" action="ppaction://hlinksldjump"/>
          </p:cNvPr>
          <p:cNvSpPr txBox="1">
            <a:spLocks noChangeArrowheads="1"/>
          </p:cNvSpPr>
          <p:nvPr/>
        </p:nvSpPr>
        <p:spPr bwMode="auto">
          <a:xfrm>
            <a:off x="842963" y="1325563"/>
            <a:ext cx="5176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流图</a:t>
            </a:r>
            <a:endParaRPr lang="zh-CN" altLang="en-US" b="0">
              <a:ea typeface="楷体_GB2312" pitchFamily="49" charset="-122"/>
            </a:endParaRPr>
          </a:p>
        </p:txBody>
      </p:sp>
      <p:sp>
        <p:nvSpPr>
          <p:cNvPr id="922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8" name="Rectangle 12"/>
          <p:cNvSpPr>
            <a:spLocks noChangeArrowheads="1"/>
          </p:cNvSpPr>
          <p:nvPr/>
        </p:nvSpPr>
        <p:spPr bwMode="auto">
          <a:xfrm>
            <a:off x="1066800" y="1905000"/>
            <a:ext cx="38100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楷体_GB2312" pitchFamily="49" charset="-122"/>
                <a:ea typeface="楷体_GB2312" pitchFamily="49" charset="-122"/>
              </a:rPr>
              <a:t>举例</a:t>
            </a:r>
            <a:endParaRPr lang="zh-CN" altLang="en-US" sz="2400">
              <a:ea typeface="楷体_GB2312" pitchFamily="49" charset="-122"/>
            </a:endParaRPr>
          </a:p>
        </p:txBody>
      </p:sp>
      <p:sp>
        <p:nvSpPr>
          <p:cNvPr id="9229" name="Rectangle 22"/>
          <p:cNvSpPr>
            <a:spLocks noChangeArrowheads="1"/>
          </p:cNvSpPr>
          <p:nvPr/>
        </p:nvSpPr>
        <p:spPr bwMode="auto">
          <a:xfrm>
            <a:off x="5715000" y="1981200"/>
            <a:ext cx="3124200" cy="4038600"/>
          </a:xfrm>
          <a:prstGeom prst="rect">
            <a:avLst/>
          </a:prstGeom>
          <a:noFill/>
          <a:ln w="9525">
            <a:noFill/>
            <a:miter lim="800000"/>
            <a:headEnd/>
            <a:tailEnd/>
          </a:ln>
          <a:effectLst/>
        </p:spPr>
        <p:txBody>
          <a:bodyPr/>
          <a:lstStyle/>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*(1)  read  x</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(2</a:t>
            </a:r>
            <a:r>
              <a:rPr lang="en-US" altLang="zh-CN" sz="2400" b="0"/>
              <a:t>)  </a:t>
            </a:r>
            <a:r>
              <a:rPr lang="en-US" altLang="zh-CN" sz="2400" b="0">
                <a:cs typeface="Times New Roman" pitchFamily="18" charset="0"/>
              </a:rPr>
              <a:t>read 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*(3)  r:=x mod 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(4)  if r=0 goto (8)</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*(5)  x:=y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(6)  y:=r</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(7)  goto(3)</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*(8)  write 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(9)  return</a:t>
            </a:r>
          </a:p>
        </p:txBody>
      </p:sp>
      <p:sp>
        <p:nvSpPr>
          <p:cNvPr id="9230" name="Rectangle 23"/>
          <p:cNvSpPr>
            <a:spLocks noChangeArrowheads="1"/>
          </p:cNvSpPr>
          <p:nvPr/>
        </p:nvSpPr>
        <p:spPr bwMode="auto">
          <a:xfrm>
            <a:off x="2438400" y="2717800"/>
            <a:ext cx="1447800" cy="711200"/>
          </a:xfrm>
          <a:prstGeom prst="rect">
            <a:avLst/>
          </a:prstGeom>
          <a:noFill/>
          <a:ln w="9525">
            <a:solidFill>
              <a:srgbClr val="000080"/>
            </a:solidFill>
            <a:miter lim="800000"/>
            <a:headEnd/>
            <a:tailEnd/>
          </a:ln>
          <a:effectLst/>
        </p:spPr>
        <p:txBody>
          <a:bodyPr anchor="ctr">
            <a:spAutoFit/>
          </a:bodyPr>
          <a:lstStyle/>
          <a:p>
            <a:pPr>
              <a:lnSpc>
                <a:spcPct val="100000"/>
              </a:lnSpc>
              <a:spcBef>
                <a:spcPct val="20000"/>
              </a:spcBef>
              <a:buClr>
                <a:schemeClr val="tx1"/>
              </a:buClr>
              <a:buSzPct val="75000"/>
              <a:buFont typeface="Wingdings" pitchFamily="2" charset="2"/>
              <a:buNone/>
            </a:pPr>
            <a:r>
              <a:rPr lang="en-US" altLang="zh-CN" sz="2000" b="0">
                <a:cs typeface="Times New Roman" pitchFamily="18" charset="0"/>
              </a:rPr>
              <a:t>(1)  read  x (2</a:t>
            </a:r>
            <a:r>
              <a:rPr lang="en-US" altLang="zh-CN" sz="2000" b="0"/>
              <a:t>)  </a:t>
            </a:r>
            <a:r>
              <a:rPr lang="en-US" altLang="zh-CN" sz="2000" b="0">
                <a:cs typeface="Times New Roman" pitchFamily="18" charset="0"/>
              </a:rPr>
              <a:t>read  y</a:t>
            </a:r>
          </a:p>
        </p:txBody>
      </p:sp>
      <p:sp>
        <p:nvSpPr>
          <p:cNvPr id="9231" name="Rectangle 24"/>
          <p:cNvSpPr>
            <a:spLocks noChangeArrowheads="1"/>
          </p:cNvSpPr>
          <p:nvPr/>
        </p:nvSpPr>
        <p:spPr bwMode="auto">
          <a:xfrm>
            <a:off x="2057400" y="3962400"/>
            <a:ext cx="2209800" cy="771525"/>
          </a:xfrm>
          <a:prstGeom prst="rect">
            <a:avLst/>
          </a:prstGeom>
          <a:noFill/>
          <a:ln w="9525">
            <a:solidFill>
              <a:srgbClr val="000080"/>
            </a:solidFill>
            <a:miter lim="800000"/>
            <a:headEnd/>
            <a:tailEnd/>
          </a:ln>
          <a:effectLst/>
        </p:spPr>
        <p:txBody>
          <a:bodyPr anchor="ctr">
            <a:spAutoFit/>
          </a:bodyPr>
          <a:lstStyle/>
          <a:p>
            <a:pPr>
              <a:lnSpc>
                <a:spcPct val="100000"/>
              </a:lnSpc>
              <a:spcBef>
                <a:spcPct val="20000"/>
              </a:spcBef>
              <a:buClr>
                <a:schemeClr val="tx1"/>
              </a:buClr>
              <a:buSzPct val="75000"/>
              <a:buFont typeface="Wingdings" pitchFamily="2" charset="2"/>
              <a:buNone/>
            </a:pPr>
            <a:r>
              <a:rPr lang="en-US" altLang="zh-CN" sz="2000" b="0">
                <a:cs typeface="Times New Roman" pitchFamily="18" charset="0"/>
              </a:rPr>
              <a:t>(3)  r:=x mod y</a:t>
            </a:r>
          </a:p>
          <a:p>
            <a:pPr>
              <a:lnSpc>
                <a:spcPct val="100000"/>
              </a:lnSpc>
              <a:spcBef>
                <a:spcPct val="20000"/>
              </a:spcBef>
              <a:buClr>
                <a:schemeClr val="tx1"/>
              </a:buClr>
              <a:buSzPct val="75000"/>
              <a:buFont typeface="Wingdings" pitchFamily="2" charset="2"/>
              <a:buNone/>
            </a:pPr>
            <a:r>
              <a:rPr lang="en-US" altLang="zh-CN" sz="2000" b="0">
                <a:cs typeface="Times New Roman" pitchFamily="18" charset="0"/>
              </a:rPr>
              <a:t>(4)  if r=0 goto (8)</a:t>
            </a:r>
          </a:p>
        </p:txBody>
      </p:sp>
      <p:sp>
        <p:nvSpPr>
          <p:cNvPr id="9232" name="Rectangle 25"/>
          <p:cNvSpPr>
            <a:spLocks noChangeArrowheads="1"/>
          </p:cNvSpPr>
          <p:nvPr/>
        </p:nvSpPr>
        <p:spPr bwMode="auto">
          <a:xfrm>
            <a:off x="1219200" y="5340350"/>
            <a:ext cx="1676400" cy="1136650"/>
          </a:xfrm>
          <a:prstGeom prst="rect">
            <a:avLst/>
          </a:prstGeom>
          <a:noFill/>
          <a:ln w="9525">
            <a:solidFill>
              <a:srgbClr val="000080"/>
            </a:solidFill>
            <a:miter lim="800000"/>
            <a:headEnd/>
            <a:tailEnd/>
          </a:ln>
          <a:effectLst/>
        </p:spPr>
        <p:txBody>
          <a:bodyPr anchor="ctr">
            <a:spAutoFit/>
          </a:bodyPr>
          <a:lstStyle/>
          <a:p>
            <a:pPr>
              <a:lnSpc>
                <a:spcPct val="100000"/>
              </a:lnSpc>
              <a:spcBef>
                <a:spcPct val="20000"/>
              </a:spcBef>
              <a:buClr>
                <a:schemeClr val="tx1"/>
              </a:buClr>
              <a:buSzPct val="75000"/>
              <a:buFont typeface="Wingdings" pitchFamily="2" charset="2"/>
              <a:buNone/>
            </a:pPr>
            <a:r>
              <a:rPr lang="en-US" altLang="zh-CN" sz="2000" b="0" dirty="0">
                <a:cs typeface="Times New Roman" pitchFamily="18" charset="0"/>
              </a:rPr>
              <a:t>(5)  x:=y</a:t>
            </a:r>
          </a:p>
          <a:p>
            <a:pPr>
              <a:lnSpc>
                <a:spcPct val="100000"/>
              </a:lnSpc>
              <a:spcBef>
                <a:spcPct val="20000"/>
              </a:spcBef>
              <a:buClr>
                <a:schemeClr val="tx1"/>
              </a:buClr>
              <a:buSzPct val="75000"/>
              <a:buFont typeface="Wingdings" pitchFamily="2" charset="2"/>
              <a:buNone/>
            </a:pPr>
            <a:r>
              <a:rPr lang="en-US" altLang="zh-CN" sz="2000" b="0" dirty="0">
                <a:cs typeface="Times New Roman" pitchFamily="18" charset="0"/>
              </a:rPr>
              <a:t>(6)  y:=r</a:t>
            </a:r>
          </a:p>
          <a:p>
            <a:pPr>
              <a:lnSpc>
                <a:spcPct val="100000"/>
              </a:lnSpc>
              <a:spcBef>
                <a:spcPct val="20000"/>
              </a:spcBef>
              <a:buClr>
                <a:schemeClr val="tx1"/>
              </a:buClr>
              <a:buSzPct val="75000"/>
              <a:buFont typeface="Wingdings" pitchFamily="2" charset="2"/>
              <a:buNone/>
            </a:pPr>
            <a:r>
              <a:rPr lang="en-US" altLang="zh-CN" sz="2000" b="0" dirty="0">
                <a:cs typeface="Times New Roman" pitchFamily="18" charset="0"/>
              </a:rPr>
              <a:t>(7)  </a:t>
            </a:r>
            <a:r>
              <a:rPr lang="en-US" altLang="zh-CN" sz="2000" b="0" dirty="0" err="1">
                <a:cs typeface="Times New Roman" pitchFamily="18" charset="0"/>
              </a:rPr>
              <a:t>goto</a:t>
            </a:r>
            <a:r>
              <a:rPr lang="en-US" altLang="zh-CN" sz="2000" b="0" dirty="0">
                <a:cs typeface="Times New Roman" pitchFamily="18" charset="0"/>
              </a:rPr>
              <a:t>(3)</a:t>
            </a:r>
          </a:p>
        </p:txBody>
      </p:sp>
      <p:sp>
        <p:nvSpPr>
          <p:cNvPr id="9233" name="Rectangle 26"/>
          <p:cNvSpPr>
            <a:spLocks noChangeArrowheads="1"/>
          </p:cNvSpPr>
          <p:nvPr/>
        </p:nvSpPr>
        <p:spPr bwMode="auto">
          <a:xfrm>
            <a:off x="3352800" y="5705475"/>
            <a:ext cx="1524000" cy="771525"/>
          </a:xfrm>
          <a:prstGeom prst="rect">
            <a:avLst/>
          </a:prstGeom>
          <a:noFill/>
          <a:ln w="9525">
            <a:solidFill>
              <a:srgbClr val="000080"/>
            </a:solidFill>
            <a:miter lim="800000"/>
            <a:headEnd/>
            <a:tailEnd/>
          </a:ln>
          <a:effectLst/>
        </p:spPr>
        <p:txBody>
          <a:bodyPr anchor="ctr">
            <a:spAutoFit/>
          </a:bodyPr>
          <a:lstStyle/>
          <a:p>
            <a:pPr>
              <a:lnSpc>
                <a:spcPct val="100000"/>
              </a:lnSpc>
              <a:spcBef>
                <a:spcPct val="20000"/>
              </a:spcBef>
              <a:buClr>
                <a:schemeClr val="tx1"/>
              </a:buClr>
              <a:buSzPct val="75000"/>
              <a:buFont typeface="Wingdings" pitchFamily="2" charset="2"/>
              <a:buNone/>
            </a:pPr>
            <a:r>
              <a:rPr lang="en-US" altLang="zh-CN" sz="2000" b="0">
                <a:cs typeface="Times New Roman" pitchFamily="18" charset="0"/>
              </a:rPr>
              <a:t>(8)  write y</a:t>
            </a:r>
          </a:p>
          <a:p>
            <a:pPr>
              <a:lnSpc>
                <a:spcPct val="100000"/>
              </a:lnSpc>
              <a:spcBef>
                <a:spcPct val="20000"/>
              </a:spcBef>
              <a:buClr>
                <a:schemeClr val="tx1"/>
              </a:buClr>
              <a:buSzPct val="75000"/>
              <a:buFont typeface="Wingdings" pitchFamily="2" charset="2"/>
              <a:buNone/>
            </a:pPr>
            <a:r>
              <a:rPr lang="en-US" altLang="zh-CN" sz="2000" b="0">
                <a:cs typeface="Times New Roman" pitchFamily="18" charset="0"/>
              </a:rPr>
              <a:t>(9)  return</a:t>
            </a:r>
          </a:p>
        </p:txBody>
      </p:sp>
      <p:sp>
        <p:nvSpPr>
          <p:cNvPr id="9234" name="Rectangle 27"/>
          <p:cNvSpPr>
            <a:spLocks noChangeArrowheads="1"/>
          </p:cNvSpPr>
          <p:nvPr/>
        </p:nvSpPr>
        <p:spPr bwMode="auto">
          <a:xfrm>
            <a:off x="1866900" y="2743200"/>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B1</a:t>
            </a:r>
          </a:p>
        </p:txBody>
      </p:sp>
      <p:sp>
        <p:nvSpPr>
          <p:cNvPr id="9235" name="Rectangle 28"/>
          <p:cNvSpPr>
            <a:spLocks noChangeArrowheads="1"/>
          </p:cNvSpPr>
          <p:nvPr/>
        </p:nvSpPr>
        <p:spPr bwMode="auto">
          <a:xfrm>
            <a:off x="4457700" y="3794125"/>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B2</a:t>
            </a:r>
          </a:p>
        </p:txBody>
      </p:sp>
      <p:sp>
        <p:nvSpPr>
          <p:cNvPr id="9236" name="Rectangle 29"/>
          <p:cNvSpPr>
            <a:spLocks noChangeArrowheads="1"/>
          </p:cNvSpPr>
          <p:nvPr/>
        </p:nvSpPr>
        <p:spPr bwMode="auto">
          <a:xfrm>
            <a:off x="683568" y="5105400"/>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dirty="0">
                <a:solidFill>
                  <a:srgbClr val="800080"/>
                </a:solidFill>
              </a:rPr>
              <a:t>B3</a:t>
            </a:r>
          </a:p>
        </p:txBody>
      </p:sp>
      <p:sp>
        <p:nvSpPr>
          <p:cNvPr id="9237" name="Rectangle 30"/>
          <p:cNvSpPr>
            <a:spLocks noChangeArrowheads="1"/>
          </p:cNvSpPr>
          <p:nvPr/>
        </p:nvSpPr>
        <p:spPr bwMode="auto">
          <a:xfrm>
            <a:off x="4381500" y="5318125"/>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B4</a:t>
            </a:r>
          </a:p>
        </p:txBody>
      </p:sp>
      <p:sp>
        <p:nvSpPr>
          <p:cNvPr id="9238" name="Line 31"/>
          <p:cNvSpPr>
            <a:spLocks noChangeShapeType="1"/>
          </p:cNvSpPr>
          <p:nvPr/>
        </p:nvSpPr>
        <p:spPr bwMode="auto">
          <a:xfrm>
            <a:off x="3124200" y="3429000"/>
            <a:ext cx="0" cy="53340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9239" name="Line 32"/>
          <p:cNvSpPr>
            <a:spLocks noChangeShapeType="1"/>
          </p:cNvSpPr>
          <p:nvPr/>
        </p:nvSpPr>
        <p:spPr bwMode="auto">
          <a:xfrm>
            <a:off x="2514600" y="4724400"/>
            <a:ext cx="0" cy="60960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9240" name="Line 33"/>
          <p:cNvSpPr>
            <a:spLocks noChangeShapeType="1"/>
          </p:cNvSpPr>
          <p:nvPr/>
        </p:nvSpPr>
        <p:spPr bwMode="auto">
          <a:xfrm>
            <a:off x="3962400" y="4724400"/>
            <a:ext cx="0" cy="99060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9241" name="Line 34"/>
          <p:cNvSpPr>
            <a:spLocks noChangeShapeType="1"/>
          </p:cNvSpPr>
          <p:nvPr/>
        </p:nvSpPr>
        <p:spPr bwMode="auto">
          <a:xfrm flipV="1">
            <a:off x="1752600" y="4343400"/>
            <a:ext cx="0" cy="990600"/>
          </a:xfrm>
          <a:prstGeom prst="line">
            <a:avLst/>
          </a:prstGeom>
          <a:noFill/>
          <a:ln w="9525">
            <a:solidFill>
              <a:srgbClr val="333399"/>
            </a:solidFill>
            <a:round/>
            <a:headEnd/>
            <a:tailEnd/>
          </a:ln>
          <a:effectLst/>
        </p:spPr>
        <p:txBody>
          <a:bodyPr>
            <a:spAutoFit/>
          </a:bodyPr>
          <a:lstStyle/>
          <a:p>
            <a:endParaRPr lang="zh-CN" altLang="en-US"/>
          </a:p>
        </p:txBody>
      </p:sp>
      <p:sp>
        <p:nvSpPr>
          <p:cNvPr id="9242" name="Line 35"/>
          <p:cNvSpPr>
            <a:spLocks noChangeShapeType="1"/>
          </p:cNvSpPr>
          <p:nvPr/>
        </p:nvSpPr>
        <p:spPr bwMode="auto">
          <a:xfrm>
            <a:off x="1752600" y="4343400"/>
            <a:ext cx="304800" cy="0"/>
          </a:xfrm>
          <a:prstGeom prst="line">
            <a:avLst/>
          </a:prstGeom>
          <a:noFill/>
          <a:ln w="9525">
            <a:solidFill>
              <a:srgbClr val="333399"/>
            </a:solidFill>
            <a:round/>
            <a:headEnd/>
            <a:tailEnd type="triangle" w="med" len="med"/>
          </a:ln>
          <a:effectLst/>
        </p:spPr>
        <p:txBody>
          <a:bodyPr>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6"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10247" name="Text Box 7">
            <a:hlinkClick r:id="rId2" action="ppaction://hlinksldjump"/>
          </p:cNvPr>
          <p:cNvSpPr txBox="1">
            <a:spLocks noChangeArrowheads="1"/>
          </p:cNvSpPr>
          <p:nvPr/>
        </p:nvSpPr>
        <p:spPr bwMode="auto">
          <a:xfrm>
            <a:off x="461963" y="1325563"/>
            <a:ext cx="5176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p>
        </p:txBody>
      </p:sp>
      <p:sp>
        <p:nvSpPr>
          <p:cNvPr id="1024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5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5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1276" name="Rectangle 12"/>
          <p:cNvSpPr>
            <a:spLocks noChangeArrowheads="1"/>
          </p:cNvSpPr>
          <p:nvPr/>
        </p:nvSpPr>
        <p:spPr bwMode="auto">
          <a:xfrm>
            <a:off x="685800" y="2057400"/>
            <a:ext cx="8458200" cy="3631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00000"/>
              </a:lnSpc>
              <a:spcBef>
                <a:spcPct val="0"/>
              </a:spcBef>
              <a:buFont typeface="Symbol" pitchFamily="18" charset="2"/>
              <a:buChar char="-"/>
              <a:defRPr/>
            </a:pPr>
            <a:r>
              <a:rPr lang="en-US" altLang="zh-CN" dirty="0">
                <a:solidFill>
                  <a:srgbClr val="800080"/>
                </a:solidFill>
                <a:latin typeface="楷体_GB2312" pitchFamily="49" charset="-122"/>
                <a:ea typeface="楷体_GB2312" pitchFamily="49" charset="-122"/>
              </a:rPr>
              <a:t> </a:t>
            </a:r>
            <a:r>
              <a:rPr lang="zh-CN" altLang="en-US" dirty="0" smtClean="0">
                <a:solidFill>
                  <a:srgbClr val="800080"/>
                </a:solidFill>
                <a:latin typeface="楷体_GB2312" pitchFamily="49" charset="-122"/>
                <a:ea typeface="楷体_GB2312" pitchFamily="49" charset="-122"/>
              </a:rPr>
              <a:t>支配（</a:t>
            </a:r>
            <a:r>
              <a:rPr lang="zh-CN" altLang="en-US" dirty="0" smtClean="0">
                <a:solidFill>
                  <a:srgbClr val="000000"/>
                </a:solidFill>
                <a:latin typeface="方正舒体" pitchFamily="2" charset="-122"/>
                <a:ea typeface="方正舒体" pitchFamily="2" charset="-122"/>
              </a:rPr>
              <a:t>必经</a:t>
            </a:r>
            <a:r>
              <a:rPr lang="zh-CN" altLang="en-US" dirty="0" smtClean="0">
                <a:solidFill>
                  <a:srgbClr val="800080"/>
                </a:solidFill>
                <a:latin typeface="楷体_GB2312" pitchFamily="49" charset="-122"/>
                <a:ea typeface="楷体_GB2312" pitchFamily="49" charset="-122"/>
              </a:rPr>
              <a:t>）结点</a:t>
            </a:r>
            <a:r>
              <a:rPr lang="zh-CN" altLang="en-US" dirty="0">
                <a:solidFill>
                  <a:srgbClr val="800080"/>
                </a:solidFill>
                <a:latin typeface="楷体_GB2312" pitchFamily="49" charset="-122"/>
                <a:ea typeface="楷体_GB2312" pitchFamily="49" charset="-122"/>
              </a:rPr>
              <a:t>集</a:t>
            </a:r>
            <a:r>
              <a:rPr lang="zh-CN" altLang="en-US" b="0" dirty="0"/>
              <a:t>（</a:t>
            </a:r>
            <a:r>
              <a:rPr lang="en-US" altLang="zh-CN" b="0" i="1" dirty="0"/>
              <a:t>dominators</a:t>
            </a:r>
            <a:r>
              <a:rPr lang="zh-CN" altLang="en-US" b="0" dirty="0"/>
              <a:t>）</a:t>
            </a:r>
            <a:endParaRPr lang="zh-CN" altLang="en-US" sz="2400" dirty="0">
              <a:ea typeface="楷体_GB2312" pitchFamily="49" charset="-122"/>
            </a:endParaRPr>
          </a:p>
          <a:p>
            <a:pPr>
              <a:lnSpc>
                <a:spcPct val="100000"/>
              </a:lnSpc>
              <a:spcBef>
                <a:spcPct val="0"/>
              </a:spcBef>
              <a:buFont typeface="Symbol" pitchFamily="18" charset="2"/>
              <a:buNone/>
              <a:defRPr/>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defRPr/>
            </a:pPr>
            <a:r>
              <a:rPr lang="zh-CN" altLang="en-US" sz="2400" dirty="0">
                <a:latin typeface="Times New Roman" pitchFamily="18" charset="0"/>
                <a:ea typeface="楷体_GB2312" pitchFamily="49" charset="-122"/>
              </a:rPr>
              <a:t>     </a:t>
            </a:r>
            <a:r>
              <a:rPr lang="zh-CN" altLang="en-US" sz="2400" dirty="0">
                <a:ea typeface="楷体_GB2312" pitchFamily="49" charset="-122"/>
              </a:rPr>
              <a:t>如果从流图的首结点出发</a:t>
            </a:r>
            <a:r>
              <a:rPr lang="en-US" altLang="zh-CN" sz="2400" dirty="0">
                <a:ea typeface="楷体_GB2312" pitchFamily="49" charset="-122"/>
              </a:rPr>
              <a:t>,</a:t>
            </a:r>
            <a:r>
              <a:rPr lang="zh-CN" altLang="en-US" sz="2400" dirty="0">
                <a:ea typeface="楷体_GB2312" pitchFamily="49" charset="-122"/>
              </a:rPr>
              <a:t>到达 </a:t>
            </a:r>
            <a:r>
              <a:rPr lang="en-US" altLang="zh-CN" sz="2400" b="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的任意通路都要经过 </a:t>
            </a:r>
            <a:r>
              <a:rPr lang="en-US" altLang="zh-CN" sz="2400" b="0" i="1" dirty="0">
                <a:ea typeface="楷体_GB2312" pitchFamily="49" charset="-122"/>
              </a:rPr>
              <a:t>m</a:t>
            </a:r>
            <a:r>
              <a:rPr lang="zh-CN" altLang="en-US" sz="2400" dirty="0">
                <a:ea typeface="楷体_GB2312" pitchFamily="49" charset="-122"/>
              </a:rPr>
              <a:t>，</a:t>
            </a:r>
          </a:p>
          <a:p>
            <a:pPr marL="452438">
              <a:lnSpc>
                <a:spcPct val="100000"/>
              </a:lnSpc>
              <a:spcBef>
                <a:spcPct val="0"/>
              </a:spcBef>
              <a:buFont typeface="Symbol" pitchFamily="18" charset="2"/>
              <a:buNone/>
              <a:defRPr/>
            </a:pPr>
            <a:r>
              <a:rPr lang="zh-CN" altLang="en-US" sz="2400" dirty="0" smtClean="0">
                <a:ea typeface="楷体_GB2312" pitchFamily="49" charset="-122"/>
              </a:rPr>
              <a:t>则</a:t>
            </a:r>
            <a:r>
              <a:rPr lang="zh-CN" altLang="en-US" sz="2400" dirty="0">
                <a:ea typeface="楷体_GB2312" pitchFamily="49" charset="-122"/>
              </a:rPr>
              <a:t>称 </a:t>
            </a:r>
            <a:r>
              <a:rPr lang="en-US" altLang="zh-CN" sz="2400" b="0" i="1" dirty="0">
                <a:ea typeface="楷体_GB2312" pitchFamily="49" charset="-122"/>
              </a:rPr>
              <a:t>m </a:t>
            </a:r>
            <a:r>
              <a:rPr lang="zh-CN" altLang="en-US" sz="2400" dirty="0">
                <a:ea typeface="楷体_GB2312" pitchFamily="49" charset="-122"/>
              </a:rPr>
              <a:t>支配 </a:t>
            </a:r>
            <a:r>
              <a:rPr lang="en-US" altLang="zh-CN" sz="2400" b="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或 </a:t>
            </a:r>
            <a:r>
              <a:rPr lang="en-US" altLang="zh-CN" sz="2400" b="0" i="1" dirty="0">
                <a:ea typeface="楷体_GB2312" pitchFamily="49" charset="-122"/>
              </a:rPr>
              <a:t>m </a:t>
            </a:r>
            <a:r>
              <a:rPr lang="zh-CN" altLang="en-US" sz="2400" dirty="0">
                <a:ea typeface="楷体_GB2312" pitchFamily="49" charset="-122"/>
              </a:rPr>
              <a:t>是 </a:t>
            </a:r>
            <a:r>
              <a:rPr lang="en-US" altLang="zh-CN" sz="2400" b="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a:t>
            </a:r>
            <a:r>
              <a:rPr lang="zh-CN" altLang="en-US" sz="2400" dirty="0" smtClean="0">
                <a:solidFill>
                  <a:srgbClr val="800080"/>
                </a:solidFill>
                <a:ea typeface="楷体_GB2312" pitchFamily="49" charset="-122"/>
              </a:rPr>
              <a:t>支配</a:t>
            </a:r>
            <a:r>
              <a:rPr lang="zh-CN" altLang="en-US" sz="2400" dirty="0" smtClean="0">
                <a:solidFill>
                  <a:srgbClr val="800080"/>
                </a:solidFill>
                <a:latin typeface="楷体_GB2312" pitchFamily="49" charset="-122"/>
                <a:ea typeface="楷体_GB2312" pitchFamily="49" charset="-122"/>
              </a:rPr>
              <a:t>（</a:t>
            </a:r>
            <a:r>
              <a:rPr lang="zh-CN" altLang="en-US" sz="2400" dirty="0" smtClean="0">
                <a:solidFill>
                  <a:srgbClr val="000000"/>
                </a:solidFill>
                <a:latin typeface="方正舒体" pitchFamily="2" charset="-122"/>
                <a:ea typeface="方正舒体" pitchFamily="2" charset="-122"/>
              </a:rPr>
              <a:t>必经</a:t>
            </a:r>
            <a:r>
              <a:rPr lang="zh-CN" altLang="en-US" sz="2400" dirty="0" smtClean="0">
                <a:solidFill>
                  <a:srgbClr val="800080"/>
                </a:solidFill>
                <a:latin typeface="楷体_GB2312" pitchFamily="49" charset="-122"/>
                <a:ea typeface="楷体_GB2312" pitchFamily="49" charset="-122"/>
              </a:rPr>
              <a:t>）</a:t>
            </a:r>
            <a:r>
              <a:rPr lang="zh-CN" altLang="en-US" sz="2400" dirty="0" smtClean="0">
                <a:solidFill>
                  <a:srgbClr val="800080"/>
                </a:solidFill>
                <a:ea typeface="楷体_GB2312" pitchFamily="49" charset="-122"/>
              </a:rPr>
              <a:t>结点</a:t>
            </a:r>
            <a:r>
              <a:rPr lang="zh-CN" altLang="en-US" sz="2400" dirty="0">
                <a:ea typeface="楷体_GB2312" pitchFamily="49" charset="-122"/>
              </a:rPr>
              <a:t>，记为 </a:t>
            </a:r>
            <a:r>
              <a:rPr lang="zh-CN" altLang="en-US" sz="2400" dirty="0" smtClean="0">
                <a:ea typeface="楷体_GB2312" pitchFamily="49" charset="-122"/>
              </a:rPr>
              <a:t>：</a:t>
            </a:r>
            <a:endParaRPr lang="en-US" altLang="zh-CN" sz="2400" dirty="0" smtClean="0">
              <a:ea typeface="楷体_GB2312" pitchFamily="49" charset="-122"/>
            </a:endParaRPr>
          </a:p>
          <a:p>
            <a:pPr marL="452438">
              <a:lnSpc>
                <a:spcPct val="100000"/>
              </a:lnSpc>
              <a:spcBef>
                <a:spcPct val="0"/>
              </a:spcBef>
              <a:buFont typeface="Symbol" pitchFamily="18" charset="2"/>
              <a:buNone/>
              <a:defRPr/>
            </a:pPr>
            <a:r>
              <a:rPr lang="en-US" altLang="zh-CN" sz="2400" b="0" i="1" dirty="0" smtClean="0">
                <a:solidFill>
                  <a:srgbClr val="800080"/>
                </a:solidFill>
                <a:ea typeface="楷体_GB2312" pitchFamily="49" charset="-122"/>
              </a:rPr>
              <a:t>m  DOM </a:t>
            </a:r>
            <a:r>
              <a:rPr lang="en-US" altLang="zh-CN" sz="2400" b="0" i="1" dirty="0">
                <a:solidFill>
                  <a:srgbClr val="800080"/>
                </a:solidFill>
                <a:ea typeface="楷体_GB2312" pitchFamily="49" charset="-122"/>
              </a:rPr>
              <a:t>n</a:t>
            </a:r>
          </a:p>
          <a:p>
            <a:pPr>
              <a:lnSpc>
                <a:spcPct val="100000"/>
              </a:lnSpc>
              <a:spcBef>
                <a:spcPct val="0"/>
              </a:spcBef>
              <a:buFont typeface="Symbol" pitchFamily="18" charset="2"/>
              <a:buNone/>
              <a:defRPr/>
            </a:pPr>
            <a:r>
              <a:rPr lang="en-US" altLang="zh-CN" sz="2400" b="0" i="1" dirty="0">
                <a:ea typeface="楷体_GB2312" pitchFamily="49" charset="-122"/>
              </a:rPr>
              <a:t>    </a:t>
            </a:r>
            <a:r>
              <a:rPr lang="en-US" altLang="zh-CN" sz="2400" dirty="0">
                <a:ea typeface="楷体_GB2312" pitchFamily="49" charset="-122"/>
              </a:rPr>
              <a:t>  </a:t>
            </a:r>
            <a:r>
              <a:rPr lang="en-US" altLang="zh-CN" sz="2400" b="0" dirty="0">
                <a:ea typeface="楷体_GB2312" pitchFamily="49" charset="-122"/>
              </a:rPr>
              <a:t>(</a:t>
            </a:r>
            <a:r>
              <a:rPr lang="en-US" altLang="zh-CN" sz="2400" dirty="0">
                <a:ea typeface="楷体_GB2312" pitchFamily="49" charset="-122"/>
                <a:sym typeface="Symbol" pitchFamily="18" charset="2"/>
              </a:rPr>
              <a:t></a:t>
            </a:r>
            <a:r>
              <a:rPr lang="en-US" altLang="zh-CN" sz="2400" b="0" i="1" dirty="0">
                <a:ea typeface="楷体_GB2312" pitchFamily="49" charset="-122"/>
                <a:sym typeface="Symbol" pitchFamily="18" charset="2"/>
              </a:rPr>
              <a:t>a</a:t>
            </a:r>
            <a:r>
              <a:rPr lang="en-US" altLang="zh-CN" sz="2400" b="0" dirty="0">
                <a:ea typeface="楷体_GB2312" pitchFamily="49" charset="-122"/>
                <a:sym typeface="Symbol" pitchFamily="18" charset="2"/>
              </a:rPr>
              <a:t>. </a:t>
            </a:r>
            <a:r>
              <a:rPr lang="en-US" altLang="zh-CN" sz="2400" b="0" i="1" dirty="0">
                <a:ea typeface="楷体_GB2312" pitchFamily="49" charset="-122"/>
                <a:sym typeface="Symbol" pitchFamily="18" charset="2"/>
              </a:rPr>
              <a:t>a</a:t>
            </a:r>
            <a:r>
              <a:rPr lang="en-US" altLang="zh-CN" sz="2400" b="0" dirty="0">
                <a:ea typeface="楷体_GB2312" pitchFamily="49" charset="-122"/>
                <a:sym typeface="Symbol" pitchFamily="18" charset="2"/>
              </a:rPr>
              <a:t> </a:t>
            </a:r>
            <a:r>
              <a:rPr lang="en-US" altLang="zh-CN" sz="2400" b="0" i="1" dirty="0">
                <a:ea typeface="楷体_GB2312" pitchFamily="49" charset="-122"/>
                <a:sym typeface="Symbol" pitchFamily="18" charset="2"/>
              </a:rPr>
              <a:t>DOM a</a:t>
            </a:r>
            <a:r>
              <a:rPr lang="en-US" altLang="zh-CN" sz="2400" b="0" dirty="0">
                <a:ea typeface="楷体_GB2312" pitchFamily="49" charset="-122"/>
                <a:sym typeface="Symbol" pitchFamily="18" charset="2"/>
              </a:rPr>
              <a:t>)</a:t>
            </a:r>
            <a:endParaRPr kumimoji="0" lang="en-US" altLang="zh-CN" sz="2400" b="0" dirty="0">
              <a:ea typeface="楷体_GB2312" pitchFamily="49" charset="-122"/>
            </a:endParaRPr>
          </a:p>
          <a:p>
            <a:pPr>
              <a:lnSpc>
                <a:spcPct val="100000"/>
              </a:lnSpc>
              <a:spcBef>
                <a:spcPct val="0"/>
              </a:spcBef>
              <a:buFont typeface="Symbol" pitchFamily="18" charset="2"/>
              <a:buNone/>
              <a:defRPr/>
            </a:pPr>
            <a:endParaRPr lang="en-US" altLang="zh-CN" sz="2400" dirty="0">
              <a:ea typeface="楷体_GB2312" pitchFamily="49" charset="-122"/>
            </a:endParaRPr>
          </a:p>
          <a:p>
            <a:pPr marL="452438" eaLnBrk="0" hangingPunct="0">
              <a:lnSpc>
                <a:spcPct val="100000"/>
              </a:lnSpc>
              <a:spcBef>
                <a:spcPct val="0"/>
              </a:spcBef>
              <a:defRPr/>
            </a:pPr>
            <a:r>
              <a:rPr lang="zh-CN" altLang="en-US" sz="2400" dirty="0" smtClean="0">
                <a:ea typeface="楷体_GB2312" pitchFamily="49" charset="-122"/>
                <a:sym typeface="Symbol" pitchFamily="18" charset="2"/>
              </a:rPr>
              <a:t>结点</a:t>
            </a:r>
            <a:r>
              <a:rPr lang="en-US" altLang="zh-CN" sz="2400" b="0" i="1" dirty="0">
                <a:ea typeface="楷体_GB2312" pitchFamily="49" charset="-122"/>
                <a:sym typeface="Symbol" pitchFamily="18" charset="2"/>
              </a:rPr>
              <a:t>n </a:t>
            </a:r>
            <a:r>
              <a:rPr lang="zh-CN" altLang="en-US" sz="2400" dirty="0">
                <a:ea typeface="楷体_GB2312" pitchFamily="49" charset="-122"/>
                <a:sym typeface="Symbol" pitchFamily="18" charset="2"/>
              </a:rPr>
              <a:t>的所有</a:t>
            </a:r>
            <a:r>
              <a:rPr lang="zh-CN" altLang="en-US" sz="2400" dirty="0" smtClean="0">
                <a:effectLst>
                  <a:outerShdw blurRad="38100" dist="38100" dir="2700000" algn="tl">
                    <a:srgbClr val="C0C0C0"/>
                  </a:outerShdw>
                </a:effectLst>
                <a:ea typeface="楷体_GB2312" pitchFamily="49" charset="-122"/>
                <a:sym typeface="Symbol" pitchFamily="18" charset="2"/>
              </a:rPr>
              <a:t>支配</a:t>
            </a:r>
            <a:r>
              <a:rPr lang="zh-CN" altLang="en-US" sz="2400" dirty="0" smtClean="0">
                <a:solidFill>
                  <a:srgbClr val="800080"/>
                </a:solidFill>
                <a:latin typeface="楷体_GB2312" pitchFamily="49" charset="-122"/>
                <a:ea typeface="楷体_GB2312" pitchFamily="49" charset="-122"/>
              </a:rPr>
              <a:t>（</a:t>
            </a:r>
            <a:r>
              <a:rPr lang="zh-CN" altLang="en-US" sz="2400" dirty="0" smtClean="0">
                <a:solidFill>
                  <a:srgbClr val="000000"/>
                </a:solidFill>
                <a:latin typeface="方正舒体" pitchFamily="2" charset="-122"/>
                <a:ea typeface="方正舒体" pitchFamily="2" charset="-122"/>
              </a:rPr>
              <a:t>必经</a:t>
            </a:r>
            <a:r>
              <a:rPr lang="zh-CN" altLang="en-US" sz="2400" dirty="0" smtClean="0">
                <a:solidFill>
                  <a:srgbClr val="800080"/>
                </a:solidFill>
                <a:latin typeface="楷体_GB2312" pitchFamily="49" charset="-122"/>
                <a:ea typeface="楷体_GB2312" pitchFamily="49" charset="-122"/>
              </a:rPr>
              <a:t>）</a:t>
            </a:r>
            <a:r>
              <a:rPr lang="zh-CN" altLang="en-US" sz="2400" dirty="0" smtClean="0">
                <a:effectLst>
                  <a:outerShdw blurRad="38100" dist="38100" dir="2700000" algn="tl">
                    <a:srgbClr val="C0C0C0"/>
                  </a:outerShdw>
                </a:effectLst>
                <a:ea typeface="楷体_GB2312" pitchFamily="49" charset="-122"/>
                <a:sym typeface="Symbol" pitchFamily="18" charset="2"/>
              </a:rPr>
              <a:t>结点</a:t>
            </a:r>
            <a:r>
              <a:rPr lang="zh-CN" altLang="en-US" sz="2400" dirty="0">
                <a:ea typeface="楷体_GB2312" pitchFamily="49" charset="-122"/>
                <a:sym typeface="Symbol" pitchFamily="18" charset="2"/>
              </a:rPr>
              <a:t>的集合</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称为结点 </a:t>
            </a:r>
            <a:r>
              <a:rPr lang="en-US" altLang="zh-CN" sz="2400" b="0" i="1" dirty="0">
                <a:ea typeface="楷体_GB2312" pitchFamily="49" charset="-122"/>
                <a:sym typeface="Symbol" pitchFamily="18" charset="2"/>
              </a:rPr>
              <a:t>n </a:t>
            </a:r>
            <a:r>
              <a:rPr lang="zh-CN" altLang="en-US" sz="2400" dirty="0">
                <a:ea typeface="楷体_GB2312" pitchFamily="49" charset="-122"/>
                <a:sym typeface="Symbol" pitchFamily="18" charset="2"/>
              </a:rPr>
              <a:t>的</a:t>
            </a:r>
            <a:r>
              <a:rPr lang="zh-CN" altLang="en-US" sz="2400" dirty="0" smtClean="0">
                <a:solidFill>
                  <a:srgbClr val="800080"/>
                </a:solidFill>
                <a:ea typeface="楷体_GB2312" pitchFamily="49" charset="-122"/>
              </a:rPr>
              <a:t>支配</a:t>
            </a:r>
            <a:r>
              <a:rPr lang="zh-CN" altLang="en-US" sz="2400" dirty="0" smtClean="0">
                <a:solidFill>
                  <a:srgbClr val="800080"/>
                </a:solidFill>
                <a:latin typeface="楷体_GB2312" pitchFamily="49" charset="-122"/>
                <a:ea typeface="楷体_GB2312" pitchFamily="49" charset="-122"/>
              </a:rPr>
              <a:t>（</a:t>
            </a:r>
            <a:r>
              <a:rPr lang="zh-CN" altLang="en-US" sz="2400" dirty="0" smtClean="0">
                <a:solidFill>
                  <a:srgbClr val="000000"/>
                </a:solidFill>
                <a:latin typeface="方正舒体" pitchFamily="2" charset="-122"/>
                <a:ea typeface="方正舒体" pitchFamily="2" charset="-122"/>
              </a:rPr>
              <a:t>必经</a:t>
            </a:r>
            <a:r>
              <a:rPr lang="zh-CN" altLang="en-US" sz="2400" dirty="0" smtClean="0">
                <a:solidFill>
                  <a:srgbClr val="800080"/>
                </a:solidFill>
                <a:latin typeface="楷体_GB2312" pitchFamily="49" charset="-122"/>
                <a:ea typeface="楷体_GB2312" pitchFamily="49" charset="-122"/>
              </a:rPr>
              <a:t>）</a:t>
            </a:r>
            <a:r>
              <a:rPr lang="zh-CN" altLang="en-US" sz="2400" dirty="0" smtClean="0">
                <a:solidFill>
                  <a:srgbClr val="800080"/>
                </a:solidFill>
                <a:ea typeface="楷体_GB2312" pitchFamily="49" charset="-122"/>
              </a:rPr>
              <a:t>结点</a:t>
            </a:r>
            <a:r>
              <a:rPr lang="zh-CN" altLang="en-US" sz="2400" dirty="0">
                <a:solidFill>
                  <a:srgbClr val="800080"/>
                </a:solidFill>
                <a:ea typeface="楷体_GB2312" pitchFamily="49" charset="-122"/>
                <a:sym typeface="Symbol" pitchFamily="18" charset="2"/>
              </a:rPr>
              <a:t>集</a:t>
            </a:r>
            <a:r>
              <a:rPr lang="en-US" altLang="zh-CN" sz="2400" dirty="0">
                <a:ea typeface="楷体_GB2312" pitchFamily="49" charset="-122"/>
                <a:sym typeface="Symbol" pitchFamily="18" charset="2"/>
              </a:rPr>
              <a:t>,</a:t>
            </a:r>
          </a:p>
          <a:p>
            <a:pPr eaLnBrk="0" hangingPunct="0">
              <a:lnSpc>
                <a:spcPct val="100000"/>
              </a:lnSpc>
              <a:spcBef>
                <a:spcPct val="0"/>
              </a:spcBef>
              <a:defRPr/>
            </a:pPr>
            <a:r>
              <a:rPr lang="en-US" altLang="zh-CN" sz="2400" dirty="0">
                <a:ea typeface="楷体_GB2312" pitchFamily="49" charset="-122"/>
                <a:sym typeface="Symbol" pitchFamily="18" charset="2"/>
              </a:rPr>
              <a:t>     </a:t>
            </a:r>
            <a:r>
              <a:rPr lang="zh-CN" altLang="en-US" sz="2400" dirty="0" smtClean="0">
                <a:ea typeface="楷体_GB2312" pitchFamily="49" charset="-122"/>
                <a:sym typeface="Symbol" pitchFamily="18" charset="2"/>
              </a:rPr>
              <a:t>记</a:t>
            </a:r>
            <a:r>
              <a:rPr lang="zh-CN" altLang="en-US" sz="2400" dirty="0">
                <a:ea typeface="楷体_GB2312" pitchFamily="49" charset="-122"/>
                <a:sym typeface="Symbol" pitchFamily="18" charset="2"/>
              </a:rPr>
              <a:t>为</a:t>
            </a:r>
            <a:r>
              <a:rPr lang="en-US" altLang="zh-CN" sz="2400" b="0" i="1" dirty="0">
                <a:ea typeface="楷体_GB2312" pitchFamily="49" charset="-122"/>
                <a:sym typeface="Symbol" pitchFamily="18" charset="2"/>
              </a:rPr>
              <a:t>D(n)</a:t>
            </a:r>
            <a:r>
              <a:rPr lang="en-US" altLang="zh-CN" sz="2400" dirty="0">
                <a:ea typeface="楷体_GB2312" pitchFamily="49" charset="-122"/>
                <a:sym typeface="Symbol" pitchFamily="18" charset="2"/>
              </a:rPr>
              <a:t>.</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0"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11271" name="Text Box 7">
            <a:hlinkClick r:id="rId3" action="ppaction://hlinksldjump"/>
          </p:cNvPr>
          <p:cNvSpPr txBox="1">
            <a:spLocks noChangeArrowheads="1"/>
          </p:cNvSpPr>
          <p:nvPr/>
        </p:nvSpPr>
        <p:spPr bwMode="auto">
          <a:xfrm>
            <a:off x="842963" y="1309688"/>
            <a:ext cx="5176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p>
        </p:txBody>
      </p:sp>
      <p:sp>
        <p:nvSpPr>
          <p:cNvPr id="1127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6" name="Rectangle 12"/>
          <p:cNvSpPr>
            <a:spLocks noChangeArrowheads="1"/>
          </p:cNvSpPr>
          <p:nvPr/>
        </p:nvSpPr>
        <p:spPr bwMode="auto">
          <a:xfrm>
            <a:off x="1143000" y="1919288"/>
            <a:ext cx="4191000" cy="519112"/>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latin typeface="楷体_GB2312" pitchFamily="49" charset="-122"/>
                <a:ea typeface="楷体_GB2312" pitchFamily="49" charset="-122"/>
              </a:rPr>
              <a:t>支配结点集</a:t>
            </a:r>
            <a:r>
              <a:rPr lang="zh-CN" altLang="en-US">
                <a:solidFill>
                  <a:srgbClr val="800080"/>
                </a:solidFill>
                <a:latin typeface="楷体_GB2312" pitchFamily="49" charset="-122"/>
                <a:ea typeface="楷体_GB2312" pitchFamily="49" charset="-122"/>
              </a:rPr>
              <a:t>举例</a:t>
            </a:r>
            <a:endParaRPr lang="zh-CN" altLang="en-US" sz="2400">
              <a:ea typeface="楷体_GB2312" pitchFamily="49" charset="-122"/>
              <a:sym typeface="Symbol" pitchFamily="18" charset="2"/>
            </a:endParaRPr>
          </a:p>
        </p:txBody>
      </p:sp>
      <p:sp>
        <p:nvSpPr>
          <p:cNvPr id="652302" name="Rectangle 14"/>
          <p:cNvSpPr>
            <a:spLocks noChangeArrowheads="1"/>
          </p:cNvSpPr>
          <p:nvPr/>
        </p:nvSpPr>
        <p:spPr bwMode="auto">
          <a:xfrm>
            <a:off x="1600200" y="2667000"/>
            <a:ext cx="1328738"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D(1)={1}</a:t>
            </a:r>
          </a:p>
        </p:txBody>
      </p:sp>
      <p:sp>
        <p:nvSpPr>
          <p:cNvPr id="652304" name="Rectangle 16"/>
          <p:cNvSpPr>
            <a:spLocks noChangeArrowheads="1"/>
          </p:cNvSpPr>
          <p:nvPr/>
        </p:nvSpPr>
        <p:spPr bwMode="auto">
          <a:xfrm>
            <a:off x="1600200" y="3200400"/>
            <a:ext cx="1666875"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D(2)={1, 2}</a:t>
            </a:r>
          </a:p>
        </p:txBody>
      </p:sp>
      <p:sp>
        <p:nvSpPr>
          <p:cNvPr id="652305" name="Rectangle 17"/>
          <p:cNvSpPr>
            <a:spLocks noChangeArrowheads="1"/>
          </p:cNvSpPr>
          <p:nvPr/>
        </p:nvSpPr>
        <p:spPr bwMode="auto">
          <a:xfrm>
            <a:off x="1609725" y="3733800"/>
            <a:ext cx="2005013"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D(3)={1, 2, 3}</a:t>
            </a:r>
          </a:p>
        </p:txBody>
      </p:sp>
      <p:sp>
        <p:nvSpPr>
          <p:cNvPr id="652306" name="Rectangle 18"/>
          <p:cNvSpPr>
            <a:spLocks noChangeArrowheads="1"/>
          </p:cNvSpPr>
          <p:nvPr/>
        </p:nvSpPr>
        <p:spPr bwMode="auto">
          <a:xfrm>
            <a:off x="1600200" y="4267200"/>
            <a:ext cx="2005013"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D(4)={1, 2, 4}</a:t>
            </a:r>
          </a:p>
        </p:txBody>
      </p:sp>
      <p:graphicFrame>
        <p:nvGraphicFramePr>
          <p:cNvPr id="11281" name="Object 19"/>
          <p:cNvGraphicFramePr>
            <a:graphicFrameLocks noChangeAspect="1"/>
          </p:cNvGraphicFramePr>
          <p:nvPr/>
        </p:nvGraphicFramePr>
        <p:xfrm>
          <a:off x="5562600" y="1828800"/>
          <a:ext cx="2819400" cy="4352925"/>
        </p:xfrm>
        <a:graphic>
          <a:graphicData uri="http://schemas.openxmlformats.org/presentationml/2006/ole">
            <p:oleObj spid="_x0000_s11281" name="Visio" r:id="rId4" imgW="2424903" imgH="3743079" progId="Visio.Drawing.11">
              <p:embed/>
            </p:oleObj>
          </a:graphicData>
        </a:graphic>
      </p:graphicFrame>
      <p:sp>
        <p:nvSpPr>
          <p:cNvPr id="652308" name="Rectangle 20"/>
          <p:cNvSpPr>
            <a:spLocks noChangeArrowheads="1"/>
          </p:cNvSpPr>
          <p:nvPr/>
        </p:nvSpPr>
        <p:spPr bwMode="auto">
          <a:xfrm>
            <a:off x="1600200" y="4800600"/>
            <a:ext cx="2343150"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D(5)={1, 2, 4, 5}</a:t>
            </a:r>
          </a:p>
        </p:txBody>
      </p:sp>
      <p:sp>
        <p:nvSpPr>
          <p:cNvPr id="652309" name="Rectangle 21"/>
          <p:cNvSpPr>
            <a:spLocks noChangeArrowheads="1"/>
          </p:cNvSpPr>
          <p:nvPr/>
        </p:nvSpPr>
        <p:spPr bwMode="auto">
          <a:xfrm>
            <a:off x="1600200" y="5334000"/>
            <a:ext cx="2343150"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D(6)={1, 2, 4, 6}</a:t>
            </a:r>
          </a:p>
        </p:txBody>
      </p:sp>
      <p:sp>
        <p:nvSpPr>
          <p:cNvPr id="652310" name="Rectangle 22"/>
          <p:cNvSpPr>
            <a:spLocks noChangeArrowheads="1"/>
          </p:cNvSpPr>
          <p:nvPr/>
        </p:nvSpPr>
        <p:spPr bwMode="auto">
          <a:xfrm>
            <a:off x="1600200" y="5867400"/>
            <a:ext cx="2343150" cy="457200"/>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400" b="0"/>
              <a:t>D(7)={1, 2, 4, 7}</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2302"/>
                                        </p:tgtEl>
                                        <p:attrNameLst>
                                          <p:attrName>style.visibility</p:attrName>
                                        </p:attrNameLst>
                                      </p:cBhvr>
                                      <p:to>
                                        <p:strVal val="visible"/>
                                      </p:to>
                                    </p:set>
                                    <p:animEffect transition="in" filter="slide(fromBottom)">
                                      <p:cBhvr>
                                        <p:cTn id="7" dur="500"/>
                                        <p:tgtEl>
                                          <p:spTgt spid="652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52304"/>
                                        </p:tgtEl>
                                        <p:attrNameLst>
                                          <p:attrName>style.visibility</p:attrName>
                                        </p:attrNameLst>
                                      </p:cBhvr>
                                      <p:to>
                                        <p:strVal val="visible"/>
                                      </p:to>
                                    </p:set>
                                    <p:animEffect transition="in" filter="slide(fromBottom)">
                                      <p:cBhvr>
                                        <p:cTn id="12" dur="500"/>
                                        <p:tgtEl>
                                          <p:spTgt spid="652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2305"/>
                                        </p:tgtEl>
                                        <p:attrNameLst>
                                          <p:attrName>style.visibility</p:attrName>
                                        </p:attrNameLst>
                                      </p:cBhvr>
                                      <p:to>
                                        <p:strVal val="visible"/>
                                      </p:to>
                                    </p:set>
                                    <p:animEffect transition="in" filter="slide(fromBottom)">
                                      <p:cBhvr>
                                        <p:cTn id="17" dur="500"/>
                                        <p:tgtEl>
                                          <p:spTgt spid="6523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52306"/>
                                        </p:tgtEl>
                                        <p:attrNameLst>
                                          <p:attrName>style.visibility</p:attrName>
                                        </p:attrNameLst>
                                      </p:cBhvr>
                                      <p:to>
                                        <p:strVal val="visible"/>
                                      </p:to>
                                    </p:set>
                                    <p:animEffect transition="in" filter="slide(fromBottom)">
                                      <p:cBhvr>
                                        <p:cTn id="22" dur="500"/>
                                        <p:tgtEl>
                                          <p:spTgt spid="6523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52308"/>
                                        </p:tgtEl>
                                        <p:attrNameLst>
                                          <p:attrName>style.visibility</p:attrName>
                                        </p:attrNameLst>
                                      </p:cBhvr>
                                      <p:to>
                                        <p:strVal val="visible"/>
                                      </p:to>
                                    </p:set>
                                    <p:animEffect transition="in" filter="slide(fromBottom)">
                                      <p:cBhvr>
                                        <p:cTn id="27" dur="500"/>
                                        <p:tgtEl>
                                          <p:spTgt spid="6523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52309"/>
                                        </p:tgtEl>
                                        <p:attrNameLst>
                                          <p:attrName>style.visibility</p:attrName>
                                        </p:attrNameLst>
                                      </p:cBhvr>
                                      <p:to>
                                        <p:strVal val="visible"/>
                                      </p:to>
                                    </p:set>
                                    <p:animEffect transition="in" filter="slide(fromBottom)">
                                      <p:cBhvr>
                                        <p:cTn id="32" dur="500"/>
                                        <p:tgtEl>
                                          <p:spTgt spid="6523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52310"/>
                                        </p:tgtEl>
                                        <p:attrNameLst>
                                          <p:attrName>style.visibility</p:attrName>
                                        </p:attrNameLst>
                                      </p:cBhvr>
                                      <p:to>
                                        <p:strVal val="visible"/>
                                      </p:to>
                                    </p:set>
                                    <p:animEffect transition="in" filter="slide(fromBottom)">
                                      <p:cBhvr>
                                        <p:cTn id="37" dur="500"/>
                                        <p:tgtEl>
                                          <p:spTgt spid="65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02" grpId="0" autoUpdateAnimBg="0"/>
      <p:bldP spid="652304" grpId="0" autoUpdateAnimBg="0"/>
      <p:bldP spid="652305" grpId="0" autoUpdateAnimBg="0"/>
      <p:bldP spid="652306" grpId="0" autoUpdateAnimBg="0"/>
      <p:bldP spid="652308" grpId="0" autoUpdateAnimBg="0"/>
      <p:bldP spid="652309" grpId="0" autoUpdateAnimBg="0"/>
      <p:bldP spid="65231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4"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12295" name="Text Box 7">
            <a:hlinkClick r:id="rId2" action="ppaction://hlinksldjump"/>
          </p:cNvPr>
          <p:cNvSpPr txBox="1">
            <a:spLocks noChangeArrowheads="1"/>
          </p:cNvSpPr>
          <p:nvPr/>
        </p:nvSpPr>
        <p:spPr bwMode="auto">
          <a:xfrm>
            <a:off x="842963" y="1292225"/>
            <a:ext cx="5176837"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p>
        </p:txBody>
      </p:sp>
      <p:sp>
        <p:nvSpPr>
          <p:cNvPr id="1229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3324" name="Rectangle 12"/>
          <p:cNvSpPr>
            <a:spLocks noChangeArrowheads="1"/>
          </p:cNvSpPr>
          <p:nvPr/>
        </p:nvSpPr>
        <p:spPr bwMode="auto">
          <a:xfrm>
            <a:off x="1143000" y="1901825"/>
            <a:ext cx="7677150" cy="413385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ea typeface="楷体_GB2312" pitchFamily="49" charset="-122"/>
              </a:rPr>
              <a:t>自然循环</a:t>
            </a:r>
            <a:r>
              <a:rPr lang="zh-CN" altLang="en-US" b="0" dirty="0">
                <a:ea typeface="楷体_GB2312" pitchFamily="49" charset="-122"/>
              </a:rPr>
              <a:t>（</a:t>
            </a:r>
            <a:r>
              <a:rPr lang="en-US" altLang="zh-CN" b="0" i="1" dirty="0">
                <a:ea typeface="楷体_GB2312" pitchFamily="49" charset="-122"/>
              </a:rPr>
              <a:t>natural loop</a:t>
            </a:r>
            <a:r>
              <a:rPr lang="zh-CN" altLang="en-US" b="0" dirty="0" smtClean="0">
                <a:ea typeface="楷体_GB2312" pitchFamily="49" charset="-122"/>
              </a:rPr>
              <a:t>）</a:t>
            </a:r>
            <a:r>
              <a:rPr lang="zh-CN" altLang="en-US" dirty="0" smtClean="0">
                <a:solidFill>
                  <a:srgbClr val="000000"/>
                </a:solidFill>
                <a:latin typeface="方正舒体" pitchFamily="2" charset="-122"/>
                <a:ea typeface="方正舒体" pitchFamily="2" charset="-122"/>
              </a:rPr>
              <a:t>简称循环</a:t>
            </a:r>
            <a:endParaRPr lang="zh-CN" altLang="en-US" dirty="0">
              <a:solidFill>
                <a:srgbClr val="000000"/>
              </a:solidFill>
              <a:latin typeface="方正舒体" pitchFamily="2" charset="-122"/>
              <a:ea typeface="方正舒体" pitchFamily="2"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假设 </a:t>
            </a:r>
            <a:r>
              <a:rPr lang="en-US" altLang="zh-CN" sz="2300" b="0" i="1" dirty="0" err="1">
                <a:solidFill>
                  <a:srgbClr val="FF0000"/>
                </a:solidFill>
                <a:ea typeface="楷体_GB2312" pitchFamily="49" charset="-122"/>
              </a:rPr>
              <a:t>n</a:t>
            </a:r>
            <a:r>
              <a:rPr lang="en-US" altLang="zh-CN" sz="2300" b="0" dirty="0" err="1">
                <a:solidFill>
                  <a:srgbClr val="FF0000"/>
                </a:solidFill>
                <a:ea typeface="楷体_GB2312" pitchFamily="49" charset="-122"/>
                <a:sym typeface="Symbol" pitchFamily="18" charset="2"/>
              </a:rPr>
              <a:t></a:t>
            </a:r>
            <a:r>
              <a:rPr lang="en-US" altLang="zh-CN" sz="2300" b="0" i="1" dirty="0" err="1">
                <a:solidFill>
                  <a:srgbClr val="FF0000"/>
                </a:solidFill>
                <a:ea typeface="楷体_GB2312" pitchFamily="49" charset="-122"/>
              </a:rPr>
              <a:t>d</a:t>
            </a:r>
            <a:r>
              <a:rPr lang="en-US" altLang="zh-CN" sz="2300" i="1" dirty="0">
                <a:solidFill>
                  <a:srgbClr val="FF0000"/>
                </a:solidFill>
                <a:ea typeface="楷体_GB2312" pitchFamily="49" charset="-122"/>
              </a:rPr>
              <a:t> </a:t>
            </a:r>
            <a:r>
              <a:rPr lang="zh-CN" altLang="en-US" sz="2300" dirty="0">
                <a:ea typeface="楷体_GB2312" pitchFamily="49" charset="-122"/>
              </a:rPr>
              <a:t>是流图中的一条有向边，如果 </a:t>
            </a:r>
            <a:r>
              <a:rPr lang="en-US" altLang="zh-CN" sz="2300" b="0" i="1" dirty="0">
                <a:ea typeface="楷体_GB2312" pitchFamily="49" charset="-122"/>
              </a:rPr>
              <a:t>d DOM n </a:t>
            </a:r>
            <a:r>
              <a:rPr lang="zh-CN" altLang="en-US" sz="2300" dirty="0">
                <a:ea typeface="楷体_GB2312" pitchFamily="49" charset="-122"/>
              </a:rPr>
              <a:t>则</a:t>
            </a:r>
          </a:p>
          <a:p>
            <a:pPr>
              <a:lnSpc>
                <a:spcPct val="100000"/>
              </a:lnSpc>
              <a:spcBef>
                <a:spcPct val="0"/>
              </a:spcBef>
              <a:buFont typeface="Symbol" pitchFamily="18" charset="2"/>
              <a:buNone/>
            </a:pPr>
            <a:r>
              <a:rPr lang="zh-CN" altLang="en-US" sz="2300" dirty="0">
                <a:ea typeface="楷体_GB2312" pitchFamily="49" charset="-122"/>
              </a:rPr>
              <a:t>     称 </a:t>
            </a:r>
            <a:r>
              <a:rPr lang="en-US" altLang="zh-CN" sz="2300" b="0" i="1" dirty="0" err="1">
                <a:ea typeface="楷体_GB2312" pitchFamily="49" charset="-122"/>
              </a:rPr>
              <a:t>n</a:t>
            </a:r>
            <a:r>
              <a:rPr lang="en-US" altLang="zh-CN" sz="2300" b="0" dirty="0" err="1">
                <a:ea typeface="楷体_GB2312" pitchFamily="49" charset="-122"/>
                <a:sym typeface="Symbol" pitchFamily="18" charset="2"/>
              </a:rPr>
              <a:t></a:t>
            </a:r>
            <a:r>
              <a:rPr lang="en-US" altLang="zh-CN" sz="2300" b="0" i="1" dirty="0" err="1">
                <a:ea typeface="楷体_GB2312" pitchFamily="49" charset="-122"/>
              </a:rPr>
              <a:t>d</a:t>
            </a:r>
            <a:r>
              <a:rPr lang="en-US" altLang="zh-CN" sz="2300" i="1" dirty="0">
                <a:ea typeface="楷体_GB2312" pitchFamily="49" charset="-122"/>
              </a:rPr>
              <a:t> </a:t>
            </a:r>
            <a:r>
              <a:rPr lang="zh-CN" altLang="en-US" sz="2300" dirty="0">
                <a:ea typeface="楷体_GB2312" pitchFamily="49" charset="-122"/>
              </a:rPr>
              <a:t>是流图中的一条</a:t>
            </a:r>
            <a:r>
              <a:rPr lang="zh-CN" altLang="en-US" sz="2300" dirty="0">
                <a:solidFill>
                  <a:srgbClr val="FF0000"/>
                </a:solidFill>
                <a:latin typeface="方正舒体" pitchFamily="2" charset="-122"/>
                <a:ea typeface="方正舒体" pitchFamily="2" charset="-122"/>
              </a:rPr>
              <a:t>回边</a:t>
            </a:r>
            <a:r>
              <a:rPr lang="zh-CN" altLang="en-US" sz="2300" b="0" dirty="0">
                <a:ea typeface="楷体_GB2312" pitchFamily="49" charset="-122"/>
              </a:rPr>
              <a:t>（</a:t>
            </a:r>
            <a:r>
              <a:rPr lang="en-US" altLang="zh-CN" sz="2300" b="0" i="1" dirty="0">
                <a:ea typeface="楷体_GB2312" pitchFamily="49" charset="-122"/>
              </a:rPr>
              <a:t>back edge</a:t>
            </a:r>
            <a:r>
              <a:rPr lang="zh-CN" altLang="en-US" sz="2300" b="0" dirty="0">
                <a:ea typeface="楷体_GB2312" pitchFamily="49" charset="-122"/>
              </a:rPr>
              <a:t>）</a:t>
            </a:r>
            <a:endParaRPr lang="zh-CN" altLang="en-US" sz="2400" b="0" dirty="0">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有向边 </a:t>
            </a:r>
            <a:r>
              <a:rPr lang="en-US" altLang="zh-CN" sz="2300" b="0" i="1" dirty="0" err="1">
                <a:solidFill>
                  <a:srgbClr val="FF0000"/>
                </a:solidFill>
                <a:ea typeface="楷体_GB2312" pitchFamily="49" charset="-122"/>
              </a:rPr>
              <a:t>n</a:t>
            </a:r>
            <a:r>
              <a:rPr lang="en-US" altLang="zh-CN" sz="2300" b="0" dirty="0" err="1">
                <a:solidFill>
                  <a:srgbClr val="FF0000"/>
                </a:solidFill>
                <a:ea typeface="楷体_GB2312" pitchFamily="49" charset="-122"/>
                <a:sym typeface="Symbol" pitchFamily="18" charset="2"/>
              </a:rPr>
              <a:t></a:t>
            </a:r>
            <a:r>
              <a:rPr lang="en-US" altLang="zh-CN" sz="2300" b="0" i="1" dirty="0" err="1">
                <a:solidFill>
                  <a:srgbClr val="FF0000"/>
                </a:solidFill>
                <a:ea typeface="楷体_GB2312" pitchFamily="49" charset="-122"/>
              </a:rPr>
              <a:t>d</a:t>
            </a:r>
            <a:r>
              <a:rPr lang="en-US" altLang="zh-CN" sz="2300" b="0" i="1" dirty="0">
                <a:solidFill>
                  <a:srgbClr val="FF0000"/>
                </a:solidFill>
                <a:ea typeface="楷体_GB2312" pitchFamily="49" charset="-122"/>
              </a:rPr>
              <a:t> </a:t>
            </a:r>
            <a:r>
              <a:rPr lang="zh-CN" altLang="en-US" sz="2300" dirty="0">
                <a:ea typeface="楷体_GB2312" pitchFamily="49" charset="-122"/>
              </a:rPr>
              <a:t>是回边，它对应的</a:t>
            </a:r>
            <a:r>
              <a:rPr lang="zh-CN" altLang="en-US" sz="2300" dirty="0">
                <a:solidFill>
                  <a:srgbClr val="FF0000"/>
                </a:solidFill>
                <a:latin typeface="方正舒体" pitchFamily="2" charset="-122"/>
                <a:ea typeface="方正舒体" pitchFamily="2" charset="-122"/>
              </a:rPr>
              <a:t>自然循环</a:t>
            </a:r>
            <a:r>
              <a:rPr lang="zh-CN" altLang="en-US" sz="2300" dirty="0">
                <a:ea typeface="楷体_GB2312" pitchFamily="49" charset="-122"/>
              </a:rPr>
              <a:t>是由结点 </a:t>
            </a:r>
            <a:r>
              <a:rPr lang="en-US" altLang="zh-CN" sz="2300" b="0" i="1" dirty="0">
                <a:ea typeface="楷体_GB2312" pitchFamily="49" charset="-122"/>
              </a:rPr>
              <a:t>d</a:t>
            </a:r>
            <a:r>
              <a:rPr lang="en-US" altLang="zh-CN" sz="2300" dirty="0">
                <a:ea typeface="楷体_GB2312" pitchFamily="49" charset="-122"/>
              </a:rPr>
              <a:t> </a:t>
            </a:r>
            <a:r>
              <a:rPr lang="zh-CN" altLang="en-US" sz="2300" dirty="0">
                <a:ea typeface="楷体_GB2312" pitchFamily="49" charset="-122"/>
              </a:rPr>
              <a:t>，</a:t>
            </a:r>
          </a:p>
          <a:p>
            <a:pPr>
              <a:lnSpc>
                <a:spcPct val="100000"/>
              </a:lnSpc>
              <a:spcBef>
                <a:spcPct val="0"/>
              </a:spcBef>
              <a:buFont typeface="Symbol" pitchFamily="18" charset="2"/>
              <a:buNone/>
            </a:pPr>
            <a:r>
              <a:rPr lang="zh-CN" altLang="en-US" sz="2300" dirty="0">
                <a:ea typeface="楷体_GB2312" pitchFamily="49" charset="-122"/>
              </a:rPr>
              <a:t>     结点 </a:t>
            </a:r>
            <a:r>
              <a:rPr lang="en-US" altLang="zh-CN" sz="2300" b="0" i="1" dirty="0">
                <a:ea typeface="楷体_GB2312" pitchFamily="49" charset="-122"/>
              </a:rPr>
              <a:t>n</a:t>
            </a:r>
            <a:r>
              <a:rPr lang="en-US" altLang="zh-CN" sz="2300" dirty="0">
                <a:ea typeface="楷体_GB2312" pitchFamily="49" charset="-122"/>
              </a:rPr>
              <a:t> </a:t>
            </a:r>
            <a:r>
              <a:rPr lang="zh-CN" altLang="en-US" sz="2300" dirty="0">
                <a:ea typeface="楷体_GB2312" pitchFamily="49" charset="-122"/>
              </a:rPr>
              <a:t>以及有通路到达 </a:t>
            </a:r>
            <a:r>
              <a:rPr lang="en-US" altLang="zh-CN" sz="2300" b="0" i="1" dirty="0">
                <a:ea typeface="楷体_GB2312" pitchFamily="49" charset="-122"/>
              </a:rPr>
              <a:t>n </a:t>
            </a:r>
            <a:r>
              <a:rPr lang="zh-CN" altLang="en-US" sz="2300" dirty="0">
                <a:ea typeface="楷体_GB2312" pitchFamily="49" charset="-122"/>
              </a:rPr>
              <a:t>而该通路</a:t>
            </a:r>
            <a:r>
              <a:rPr lang="zh-CN" altLang="en-US" sz="2300" dirty="0">
                <a:solidFill>
                  <a:srgbClr val="FF0000"/>
                </a:solidFill>
                <a:latin typeface="方正舒体" pitchFamily="2" charset="-122"/>
                <a:ea typeface="方正舒体" pitchFamily="2" charset="-122"/>
              </a:rPr>
              <a:t>不经过 </a:t>
            </a:r>
            <a:r>
              <a:rPr lang="en-US" altLang="zh-CN" sz="2300" dirty="0">
                <a:solidFill>
                  <a:srgbClr val="FF0000"/>
                </a:solidFill>
                <a:latin typeface="方正舒体" pitchFamily="2" charset="-122"/>
                <a:ea typeface="方正舒体" pitchFamily="2" charset="-122"/>
              </a:rPr>
              <a:t>d </a:t>
            </a:r>
            <a:r>
              <a:rPr lang="zh-CN" altLang="en-US" sz="2300" dirty="0">
                <a:solidFill>
                  <a:srgbClr val="FF0000"/>
                </a:solidFill>
                <a:latin typeface="方正舒体" pitchFamily="2" charset="-122"/>
                <a:ea typeface="方正舒体" pitchFamily="2" charset="-122"/>
              </a:rPr>
              <a:t>的所有结</a:t>
            </a:r>
          </a:p>
          <a:p>
            <a:pPr>
              <a:lnSpc>
                <a:spcPct val="100000"/>
              </a:lnSpc>
              <a:spcBef>
                <a:spcPct val="0"/>
              </a:spcBef>
              <a:buFont typeface="Symbol" pitchFamily="18" charset="2"/>
              <a:buNone/>
            </a:pPr>
            <a:r>
              <a:rPr lang="zh-CN" altLang="en-US" sz="2300" dirty="0">
                <a:solidFill>
                  <a:srgbClr val="FF0000"/>
                </a:solidFill>
                <a:latin typeface="方正舒体" pitchFamily="2" charset="-122"/>
                <a:ea typeface="方正舒体" pitchFamily="2" charset="-122"/>
              </a:rPr>
              <a:t>     点组成</a:t>
            </a:r>
            <a:r>
              <a:rPr lang="zh-CN" altLang="en-US" sz="2300" dirty="0">
                <a:ea typeface="楷体_GB2312" pitchFamily="49" charset="-122"/>
              </a:rPr>
              <a:t>，并且 </a:t>
            </a:r>
            <a:r>
              <a:rPr lang="en-US" altLang="zh-CN" sz="2300" b="0" i="1" dirty="0">
                <a:ea typeface="楷体_GB2312" pitchFamily="49" charset="-122"/>
              </a:rPr>
              <a:t>d</a:t>
            </a:r>
            <a:r>
              <a:rPr lang="en-US" altLang="zh-CN" sz="2300" dirty="0">
                <a:ea typeface="楷体_GB2312" pitchFamily="49" charset="-122"/>
              </a:rPr>
              <a:t> </a:t>
            </a:r>
            <a:r>
              <a:rPr lang="zh-CN" altLang="en-US" sz="2300" dirty="0">
                <a:ea typeface="楷体_GB2312" pitchFamily="49" charset="-122"/>
              </a:rPr>
              <a:t>是该循环的唯一入口结点</a:t>
            </a: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同时，因 </a:t>
            </a:r>
            <a:r>
              <a:rPr lang="en-US" altLang="zh-CN" sz="2300" b="0" i="1" dirty="0">
                <a:ea typeface="楷体_GB2312" pitchFamily="49" charset="-122"/>
              </a:rPr>
              <a:t>d</a:t>
            </a:r>
            <a:r>
              <a:rPr lang="en-US" altLang="zh-CN" sz="2300" dirty="0">
                <a:ea typeface="楷体_GB2312" pitchFamily="49" charset="-122"/>
              </a:rPr>
              <a:t> </a:t>
            </a:r>
            <a:r>
              <a:rPr lang="zh-CN" altLang="en-US" sz="2300" dirty="0">
                <a:ea typeface="楷体_GB2312" pitchFamily="49" charset="-122"/>
              </a:rPr>
              <a:t>是 </a:t>
            </a:r>
            <a:r>
              <a:rPr lang="en-US" altLang="zh-CN" sz="2300" b="0" i="1" dirty="0">
                <a:ea typeface="楷体_GB2312" pitchFamily="49" charset="-122"/>
              </a:rPr>
              <a:t>n </a:t>
            </a:r>
            <a:r>
              <a:rPr lang="zh-CN" altLang="en-US" sz="2300" dirty="0">
                <a:ea typeface="楷体_GB2312" pitchFamily="49" charset="-122"/>
              </a:rPr>
              <a:t>的支配结点，所以 </a:t>
            </a:r>
            <a:r>
              <a:rPr lang="en-US" altLang="zh-CN" sz="2300" b="0" i="1" dirty="0">
                <a:ea typeface="楷体_GB2312" pitchFamily="49" charset="-122"/>
              </a:rPr>
              <a:t>d</a:t>
            </a:r>
            <a:r>
              <a:rPr lang="en-US" altLang="zh-CN" sz="2300" dirty="0">
                <a:ea typeface="楷体_GB2312" pitchFamily="49" charset="-122"/>
              </a:rPr>
              <a:t> </a:t>
            </a:r>
            <a:r>
              <a:rPr lang="zh-CN" altLang="en-US" sz="2300" dirty="0">
                <a:ea typeface="楷体_GB2312" pitchFamily="49" charset="-122"/>
              </a:rPr>
              <a:t>必可达该循环中</a:t>
            </a:r>
          </a:p>
          <a:p>
            <a:pPr>
              <a:lnSpc>
                <a:spcPct val="100000"/>
              </a:lnSpc>
              <a:spcBef>
                <a:spcPct val="0"/>
              </a:spcBef>
              <a:buFont typeface="Symbol" pitchFamily="18" charset="2"/>
              <a:buNone/>
            </a:pPr>
            <a:r>
              <a:rPr lang="zh-CN" altLang="en-US" sz="2300" dirty="0">
                <a:ea typeface="楷体_GB2312" pitchFamily="49" charset="-122"/>
              </a:rPr>
              <a:t>     任意结点</a:t>
            </a:r>
          </a:p>
          <a:p>
            <a:pPr>
              <a:lnSpc>
                <a:spcPct val="100000"/>
              </a:lnSpc>
              <a:spcBef>
                <a:spcPct val="0"/>
              </a:spcBef>
              <a:buFont typeface="Symbol" pitchFamily="18" charset="2"/>
              <a:buNone/>
            </a:pPr>
            <a:endParaRPr lang="zh-CN" altLang="en-US" sz="2300" dirty="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注</a:t>
            </a:r>
            <a:r>
              <a:rPr lang="zh-CN" altLang="en-US" sz="2300" dirty="0" smtClean="0">
                <a:ea typeface="楷体_GB2312" pitchFamily="49" charset="-122"/>
              </a:rPr>
              <a:t>：流</a:t>
            </a:r>
            <a:r>
              <a:rPr lang="zh-CN" altLang="en-US" sz="2300" dirty="0">
                <a:ea typeface="楷体_GB2312" pitchFamily="49" charset="-122"/>
              </a:rPr>
              <a:t>图中的任何结点都是从首结点可达的</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53324">
                                            <p:txEl>
                                              <p:pRg st="12" end="12"/>
                                            </p:txEl>
                                          </p:spTgt>
                                        </p:tgtEl>
                                        <p:attrNameLst>
                                          <p:attrName>style.visibility</p:attrName>
                                        </p:attrNameLst>
                                      </p:cBhvr>
                                      <p:to>
                                        <p:strVal val="visible"/>
                                      </p:to>
                                    </p:set>
                                    <p:animEffect transition="in" filter="slide(fromBottom)">
                                      <p:cBhvr>
                                        <p:cTn id="7" dur="500"/>
                                        <p:tgtEl>
                                          <p:spTgt spid="65332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8"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13319" name="Text Box 7">
            <a:hlinkClick r:id="rId3" action="ppaction://hlinksldjump"/>
          </p:cNvPr>
          <p:cNvSpPr txBox="1">
            <a:spLocks noChangeArrowheads="1"/>
          </p:cNvSpPr>
          <p:nvPr/>
        </p:nvSpPr>
        <p:spPr bwMode="auto">
          <a:xfrm>
            <a:off x="842963" y="1309688"/>
            <a:ext cx="5176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p>
        </p:txBody>
      </p:sp>
      <p:sp>
        <p:nvSpPr>
          <p:cNvPr id="13320" name="AutoShape 8">
            <a:hlinkClick r:id="rId4"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4" name="Rectangle 12"/>
          <p:cNvSpPr>
            <a:spLocks noChangeArrowheads="1"/>
          </p:cNvSpPr>
          <p:nvPr/>
        </p:nvSpPr>
        <p:spPr bwMode="auto">
          <a:xfrm>
            <a:off x="1143000" y="1919288"/>
            <a:ext cx="4191000" cy="519112"/>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ea typeface="楷体_GB2312" pitchFamily="49" charset="-122"/>
              </a:rPr>
              <a:t>自然循环</a:t>
            </a:r>
            <a:r>
              <a:rPr lang="zh-CN" altLang="en-US">
                <a:solidFill>
                  <a:srgbClr val="800080"/>
                </a:solidFill>
                <a:latin typeface="楷体_GB2312" pitchFamily="49" charset="-122"/>
                <a:ea typeface="楷体_GB2312" pitchFamily="49" charset="-122"/>
              </a:rPr>
              <a:t>举例</a:t>
            </a:r>
          </a:p>
        </p:txBody>
      </p:sp>
      <p:sp>
        <p:nvSpPr>
          <p:cNvPr id="654349" name="Rectangle 13"/>
          <p:cNvSpPr>
            <a:spLocks noChangeArrowheads="1"/>
          </p:cNvSpPr>
          <p:nvPr/>
        </p:nvSpPr>
        <p:spPr bwMode="auto">
          <a:xfrm>
            <a:off x="1600200" y="2667000"/>
            <a:ext cx="3505200" cy="974725"/>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2400">
                <a:ea typeface="楷体_GB2312" pitchFamily="49" charset="-122"/>
              </a:rPr>
              <a:t>对应回边 </a:t>
            </a:r>
            <a:r>
              <a:rPr lang="en-US" altLang="zh-CN" sz="2400" b="0" i="1">
                <a:ea typeface="楷体_GB2312" pitchFamily="49" charset="-122"/>
              </a:rPr>
              <a:t>6</a:t>
            </a:r>
            <a:r>
              <a:rPr lang="en-US" altLang="zh-CN" sz="2400" b="0">
                <a:ea typeface="楷体_GB2312" pitchFamily="49" charset="-122"/>
                <a:sym typeface="Symbol" pitchFamily="18" charset="2"/>
              </a:rPr>
              <a:t></a:t>
            </a:r>
            <a:r>
              <a:rPr lang="en-US" altLang="zh-CN" sz="2400" b="0" i="1">
                <a:ea typeface="楷体_GB2312" pitchFamily="49" charset="-122"/>
              </a:rPr>
              <a:t>6</a:t>
            </a:r>
            <a:r>
              <a:rPr lang="en-US" altLang="zh-CN" sz="2300" i="1">
                <a:ea typeface="楷体_GB2312" pitchFamily="49" charset="-122"/>
              </a:rPr>
              <a:t> </a:t>
            </a:r>
            <a:r>
              <a:rPr lang="zh-CN" altLang="en-US" sz="2400">
                <a:ea typeface="楷体_GB2312" pitchFamily="49" charset="-122"/>
              </a:rPr>
              <a:t>：</a:t>
            </a:r>
          </a:p>
          <a:p>
            <a:pPr>
              <a:lnSpc>
                <a:spcPct val="100000"/>
              </a:lnSpc>
              <a:spcBef>
                <a:spcPct val="0"/>
              </a:spcBef>
              <a:buClr>
                <a:srgbClr val="800080"/>
              </a:buClr>
              <a:buFont typeface="Wingdings" pitchFamily="2" charset="2"/>
              <a:buNone/>
            </a:pPr>
            <a:r>
              <a:rPr lang="zh-CN" altLang="en-US" sz="1000">
                <a:ea typeface="楷体_GB2312" pitchFamily="49" charset="-122"/>
              </a:rPr>
              <a:t>       </a:t>
            </a:r>
          </a:p>
          <a:p>
            <a:pPr>
              <a:lnSpc>
                <a:spcPct val="100000"/>
              </a:lnSpc>
              <a:spcBef>
                <a:spcPct val="0"/>
              </a:spcBef>
              <a:buClr>
                <a:srgbClr val="800080"/>
              </a:buClr>
              <a:buFont typeface="Wingdings" pitchFamily="2" charset="2"/>
              <a:buNone/>
            </a:pPr>
            <a:r>
              <a:rPr lang="zh-CN" altLang="en-US" sz="2400">
                <a:ea typeface="楷体_GB2312" pitchFamily="49" charset="-122"/>
              </a:rPr>
              <a:t>       </a:t>
            </a:r>
            <a:r>
              <a:rPr lang="en-US" altLang="zh-CN" sz="2400" b="0">
                <a:ea typeface="楷体_GB2312" pitchFamily="49" charset="-122"/>
              </a:rPr>
              <a:t>{ </a:t>
            </a:r>
            <a:r>
              <a:rPr lang="en-US" altLang="zh-CN" sz="2400" b="0" i="1">
                <a:ea typeface="楷体_GB2312" pitchFamily="49" charset="-122"/>
              </a:rPr>
              <a:t>6 </a:t>
            </a:r>
            <a:r>
              <a:rPr lang="en-US" altLang="zh-CN" sz="2400" b="0">
                <a:ea typeface="楷体_GB2312" pitchFamily="49" charset="-122"/>
              </a:rPr>
              <a:t>}</a:t>
            </a:r>
          </a:p>
        </p:txBody>
      </p:sp>
      <p:graphicFrame>
        <p:nvGraphicFramePr>
          <p:cNvPr id="13326" name="Object 17"/>
          <p:cNvGraphicFramePr>
            <a:graphicFrameLocks noChangeAspect="1"/>
          </p:cNvGraphicFramePr>
          <p:nvPr/>
        </p:nvGraphicFramePr>
        <p:xfrm>
          <a:off x="5562600" y="1828800"/>
          <a:ext cx="2819400" cy="4352925"/>
        </p:xfrm>
        <a:graphic>
          <a:graphicData uri="http://schemas.openxmlformats.org/presentationml/2006/ole">
            <p:oleObj spid="_x0000_s13326" name="Visio" r:id="rId5" imgW="2424903" imgH="3743079" progId="Visio.Drawing.11">
              <p:embed/>
            </p:oleObj>
          </a:graphicData>
        </a:graphic>
      </p:graphicFrame>
      <p:sp>
        <p:nvSpPr>
          <p:cNvPr id="654357" name="Rectangle 21"/>
          <p:cNvSpPr>
            <a:spLocks noChangeArrowheads="1"/>
          </p:cNvSpPr>
          <p:nvPr/>
        </p:nvSpPr>
        <p:spPr bwMode="auto">
          <a:xfrm>
            <a:off x="1600200" y="3825875"/>
            <a:ext cx="3505200" cy="974725"/>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2400">
                <a:ea typeface="楷体_GB2312" pitchFamily="49" charset="-122"/>
              </a:rPr>
              <a:t>对应回边 </a:t>
            </a:r>
            <a:r>
              <a:rPr lang="en-US" altLang="zh-CN" sz="2400" b="0" i="1">
                <a:ea typeface="楷体_GB2312" pitchFamily="49" charset="-122"/>
              </a:rPr>
              <a:t>7</a:t>
            </a:r>
            <a:r>
              <a:rPr lang="en-US" altLang="zh-CN" sz="2400" b="0">
                <a:ea typeface="楷体_GB2312" pitchFamily="49" charset="-122"/>
                <a:sym typeface="Symbol" pitchFamily="18" charset="2"/>
              </a:rPr>
              <a:t></a:t>
            </a:r>
            <a:r>
              <a:rPr lang="en-US" altLang="zh-CN" sz="2400" b="0" i="1">
                <a:ea typeface="楷体_GB2312" pitchFamily="49" charset="-122"/>
              </a:rPr>
              <a:t>4</a:t>
            </a:r>
            <a:r>
              <a:rPr lang="en-US" altLang="zh-CN" sz="2300" i="1">
                <a:ea typeface="楷体_GB2312" pitchFamily="49" charset="-122"/>
              </a:rPr>
              <a:t> </a:t>
            </a:r>
            <a:r>
              <a:rPr lang="zh-CN" altLang="en-US" sz="2400">
                <a:ea typeface="楷体_GB2312" pitchFamily="49" charset="-122"/>
              </a:rPr>
              <a:t>：</a:t>
            </a:r>
          </a:p>
          <a:p>
            <a:pPr>
              <a:lnSpc>
                <a:spcPct val="100000"/>
              </a:lnSpc>
              <a:spcBef>
                <a:spcPct val="0"/>
              </a:spcBef>
              <a:buClr>
                <a:srgbClr val="800080"/>
              </a:buClr>
              <a:buFont typeface="Wingdings" pitchFamily="2" charset="2"/>
              <a:buNone/>
            </a:pPr>
            <a:r>
              <a:rPr lang="zh-CN" altLang="en-US" sz="1000">
                <a:ea typeface="楷体_GB2312" pitchFamily="49" charset="-122"/>
              </a:rPr>
              <a:t>       </a:t>
            </a:r>
          </a:p>
          <a:p>
            <a:pPr>
              <a:lnSpc>
                <a:spcPct val="100000"/>
              </a:lnSpc>
              <a:spcBef>
                <a:spcPct val="0"/>
              </a:spcBef>
              <a:buClr>
                <a:srgbClr val="800080"/>
              </a:buClr>
              <a:buFont typeface="Wingdings" pitchFamily="2" charset="2"/>
              <a:buNone/>
            </a:pPr>
            <a:r>
              <a:rPr lang="zh-CN" altLang="en-US" sz="2400">
                <a:ea typeface="楷体_GB2312" pitchFamily="49" charset="-122"/>
              </a:rPr>
              <a:t>       </a:t>
            </a:r>
            <a:r>
              <a:rPr lang="en-US" altLang="zh-CN" sz="2400" b="0">
                <a:ea typeface="楷体_GB2312" pitchFamily="49" charset="-122"/>
              </a:rPr>
              <a:t>{ </a:t>
            </a:r>
            <a:r>
              <a:rPr lang="en-US" altLang="zh-CN" sz="2400" b="0" i="1">
                <a:ea typeface="楷体_GB2312" pitchFamily="49" charset="-122"/>
              </a:rPr>
              <a:t>4</a:t>
            </a:r>
            <a:r>
              <a:rPr lang="zh-CN" altLang="en-US" sz="2400" b="0" i="1">
                <a:ea typeface="楷体_GB2312" pitchFamily="49" charset="-122"/>
              </a:rPr>
              <a:t>，</a:t>
            </a:r>
            <a:r>
              <a:rPr lang="en-US" altLang="zh-CN" sz="2400" b="0" i="1">
                <a:ea typeface="楷体_GB2312" pitchFamily="49" charset="-122"/>
              </a:rPr>
              <a:t>5</a:t>
            </a:r>
            <a:r>
              <a:rPr lang="zh-CN" altLang="en-US" sz="2400" b="0" i="1">
                <a:ea typeface="楷体_GB2312" pitchFamily="49" charset="-122"/>
              </a:rPr>
              <a:t>，</a:t>
            </a:r>
            <a:r>
              <a:rPr lang="en-US" altLang="zh-CN" sz="2400" b="0" i="1">
                <a:ea typeface="楷体_GB2312" pitchFamily="49" charset="-122"/>
              </a:rPr>
              <a:t>6</a:t>
            </a:r>
            <a:r>
              <a:rPr lang="zh-CN" altLang="en-US" sz="2400" b="0" i="1">
                <a:ea typeface="楷体_GB2312" pitchFamily="49" charset="-122"/>
              </a:rPr>
              <a:t>，</a:t>
            </a:r>
            <a:r>
              <a:rPr lang="en-US" altLang="zh-CN" sz="2400" b="0" i="1">
                <a:ea typeface="楷体_GB2312" pitchFamily="49" charset="-122"/>
              </a:rPr>
              <a:t>7 </a:t>
            </a:r>
            <a:r>
              <a:rPr lang="en-US" altLang="zh-CN" sz="2400" b="0">
                <a:ea typeface="楷体_GB2312" pitchFamily="49" charset="-122"/>
              </a:rPr>
              <a:t>}</a:t>
            </a:r>
          </a:p>
        </p:txBody>
      </p:sp>
      <p:sp>
        <p:nvSpPr>
          <p:cNvPr id="654358" name="Rectangle 22"/>
          <p:cNvSpPr>
            <a:spLocks noChangeArrowheads="1"/>
          </p:cNvSpPr>
          <p:nvPr/>
        </p:nvSpPr>
        <p:spPr bwMode="auto">
          <a:xfrm>
            <a:off x="1600200" y="5029200"/>
            <a:ext cx="3810000" cy="984885"/>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2400" dirty="0">
                <a:ea typeface="楷体_GB2312" pitchFamily="49" charset="-122"/>
              </a:rPr>
              <a:t>对应回边 </a:t>
            </a:r>
            <a:r>
              <a:rPr lang="en-US" altLang="zh-CN" sz="2400" b="0" i="1" dirty="0">
                <a:ea typeface="楷体_GB2312" pitchFamily="49" charset="-122"/>
              </a:rPr>
              <a:t>4</a:t>
            </a:r>
            <a:r>
              <a:rPr lang="en-US" altLang="zh-CN" sz="2400" b="0" dirty="0">
                <a:ea typeface="楷体_GB2312" pitchFamily="49" charset="-122"/>
                <a:sym typeface="Symbol" pitchFamily="18" charset="2"/>
              </a:rPr>
              <a:t></a:t>
            </a:r>
            <a:r>
              <a:rPr lang="en-US" altLang="zh-CN" sz="2400" b="0" i="1" dirty="0">
                <a:ea typeface="楷体_GB2312" pitchFamily="49" charset="-122"/>
              </a:rPr>
              <a:t>2</a:t>
            </a:r>
            <a:r>
              <a:rPr lang="en-US" altLang="zh-CN" sz="2300" i="1" dirty="0">
                <a:ea typeface="楷体_GB2312" pitchFamily="49" charset="-122"/>
              </a:rPr>
              <a:t> </a:t>
            </a:r>
            <a:r>
              <a:rPr lang="zh-CN" altLang="en-US" sz="2400" dirty="0">
                <a:ea typeface="楷体_GB2312" pitchFamily="49" charset="-122"/>
              </a:rPr>
              <a:t>：</a:t>
            </a:r>
          </a:p>
          <a:p>
            <a:pPr>
              <a:lnSpc>
                <a:spcPct val="100000"/>
              </a:lnSpc>
              <a:spcBef>
                <a:spcPct val="0"/>
              </a:spcBef>
              <a:buClr>
                <a:srgbClr val="800080"/>
              </a:buClr>
              <a:buFont typeface="Wingdings" pitchFamily="2" charset="2"/>
              <a:buNone/>
            </a:pPr>
            <a:r>
              <a:rPr lang="zh-CN" altLang="en-US" sz="1000" dirty="0">
                <a:ea typeface="楷体_GB2312" pitchFamily="49" charset="-122"/>
              </a:rPr>
              <a:t>       </a:t>
            </a:r>
          </a:p>
          <a:p>
            <a:pPr>
              <a:lnSpc>
                <a:spcPct val="100000"/>
              </a:lnSpc>
              <a:spcBef>
                <a:spcPct val="0"/>
              </a:spcBef>
              <a:buClr>
                <a:srgbClr val="800080"/>
              </a:buClr>
              <a:buFont typeface="Wingdings" pitchFamily="2" charset="2"/>
              <a:buNone/>
            </a:pPr>
            <a:r>
              <a:rPr lang="zh-CN" altLang="en-US" sz="2400" dirty="0">
                <a:ea typeface="楷体_GB2312" pitchFamily="49" charset="-122"/>
              </a:rPr>
              <a:t>       </a:t>
            </a:r>
            <a:r>
              <a:rPr lang="en-US" altLang="zh-CN" sz="2400" b="0" dirty="0">
                <a:ea typeface="楷体_GB2312" pitchFamily="49" charset="-122"/>
              </a:rPr>
              <a:t>{ </a:t>
            </a:r>
            <a:r>
              <a:rPr lang="en-US" altLang="zh-CN" sz="2400" b="0" i="1" dirty="0">
                <a:ea typeface="楷体_GB2312" pitchFamily="49" charset="-122"/>
              </a:rPr>
              <a:t>2</a:t>
            </a:r>
            <a:r>
              <a:rPr lang="zh-CN" altLang="en-US" sz="2400" b="0" i="1" dirty="0">
                <a:ea typeface="楷体_GB2312" pitchFamily="49" charset="-122"/>
              </a:rPr>
              <a:t>，</a:t>
            </a:r>
            <a:r>
              <a:rPr lang="en-US" altLang="zh-CN" sz="2400" b="0" i="1" dirty="0">
                <a:ea typeface="楷体_GB2312" pitchFamily="49" charset="-122"/>
              </a:rPr>
              <a:t>3</a:t>
            </a:r>
            <a:r>
              <a:rPr lang="zh-CN" altLang="en-US" sz="2400" b="0" i="1" dirty="0" smtClean="0">
                <a:ea typeface="楷体_GB2312" pitchFamily="49" charset="-122"/>
              </a:rPr>
              <a:t>，</a:t>
            </a:r>
            <a:r>
              <a:rPr lang="en-US" altLang="zh-CN" sz="2400" b="0" i="1" dirty="0" smtClean="0">
                <a:ea typeface="楷体_GB2312" pitchFamily="49" charset="-122"/>
              </a:rPr>
              <a:t>4</a:t>
            </a:r>
            <a:r>
              <a:rPr lang="zh-CN" altLang="en-US" sz="2400" b="0" i="1" dirty="0" smtClean="0">
                <a:ea typeface="楷体_GB2312" pitchFamily="49" charset="-122"/>
              </a:rPr>
              <a:t>，</a:t>
            </a:r>
            <a:r>
              <a:rPr lang="en-US" altLang="zh-CN" sz="2400" b="0" i="1" dirty="0" smtClean="0">
                <a:ea typeface="楷体_GB2312" pitchFamily="49" charset="-122"/>
              </a:rPr>
              <a:t>5</a:t>
            </a:r>
            <a:r>
              <a:rPr lang="zh-CN" altLang="en-US" sz="2400" b="0" i="1" dirty="0">
                <a:ea typeface="楷体_GB2312" pitchFamily="49" charset="-122"/>
              </a:rPr>
              <a:t>，</a:t>
            </a:r>
            <a:r>
              <a:rPr lang="en-US" altLang="zh-CN" sz="2400" b="0" i="1" dirty="0" smtClean="0">
                <a:ea typeface="楷体_GB2312" pitchFamily="49" charset="-122"/>
              </a:rPr>
              <a:t>6</a:t>
            </a:r>
            <a:r>
              <a:rPr lang="zh-CN" altLang="en-US" sz="2400" b="0" i="1" dirty="0" smtClean="0">
                <a:ea typeface="楷体_GB2312" pitchFamily="49" charset="-122"/>
              </a:rPr>
              <a:t>，</a:t>
            </a:r>
            <a:r>
              <a:rPr lang="en-US" altLang="zh-CN" sz="2400" b="0" i="1" dirty="0" smtClean="0">
                <a:ea typeface="楷体_GB2312" pitchFamily="49" charset="-122"/>
              </a:rPr>
              <a:t>7</a:t>
            </a:r>
            <a:r>
              <a:rPr lang="en-US" altLang="zh-CN" sz="2400" b="0" dirty="0" smtClean="0">
                <a:ea typeface="楷体_GB2312" pitchFamily="49" charset="-122"/>
              </a:rPr>
              <a:t>}</a:t>
            </a:r>
            <a:endParaRPr lang="en-US" altLang="zh-CN" sz="2400" b="0" dirty="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4349"/>
                                        </p:tgtEl>
                                        <p:attrNameLst>
                                          <p:attrName>style.visibility</p:attrName>
                                        </p:attrNameLst>
                                      </p:cBhvr>
                                      <p:to>
                                        <p:strVal val="visible"/>
                                      </p:to>
                                    </p:set>
                                    <p:animEffect transition="in" filter="slide(fromBottom)">
                                      <p:cBhvr>
                                        <p:cTn id="7" dur="500"/>
                                        <p:tgtEl>
                                          <p:spTgt spid="654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54357"/>
                                        </p:tgtEl>
                                        <p:attrNameLst>
                                          <p:attrName>style.visibility</p:attrName>
                                        </p:attrNameLst>
                                      </p:cBhvr>
                                      <p:to>
                                        <p:strVal val="visible"/>
                                      </p:to>
                                    </p:set>
                                    <p:animEffect transition="in" filter="slide(fromBottom)">
                                      <p:cBhvr>
                                        <p:cTn id="12" dur="500"/>
                                        <p:tgtEl>
                                          <p:spTgt spid="654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4358"/>
                                        </p:tgtEl>
                                        <p:attrNameLst>
                                          <p:attrName>style.visibility</p:attrName>
                                        </p:attrNameLst>
                                      </p:cBhvr>
                                      <p:to>
                                        <p:strVal val="visible"/>
                                      </p:to>
                                    </p:set>
                                    <p:animEffect transition="in" filter="slide(fromBottom)">
                                      <p:cBhvr>
                                        <p:cTn id="17" dur="500"/>
                                        <p:tgtEl>
                                          <p:spTgt spid="65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9" grpId="0" autoUpdateAnimBg="0"/>
      <p:bldP spid="654357" grpId="0" autoUpdateAnimBg="0"/>
      <p:bldP spid="65435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3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2" name="Text Box 7">
            <a:hlinkClick r:id="rId2" action="ppaction://hlinksldjump"/>
          </p:cNvPr>
          <p:cNvSpPr txBox="1">
            <a:spLocks noChangeArrowheads="1"/>
          </p:cNvSpPr>
          <p:nvPr/>
        </p:nvSpPr>
        <p:spPr bwMode="auto">
          <a:xfrm>
            <a:off x="461963" y="1325563"/>
            <a:ext cx="8224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en-US" altLang="zh-CN" sz="3200">
                <a:solidFill>
                  <a:srgbClr val="800080"/>
                </a:solidFill>
                <a:latin typeface="Times New Roman" pitchFamily="18" charset="0"/>
                <a:ea typeface="楷体_GB2312" pitchFamily="49" charset="-122"/>
              </a:rPr>
              <a:t> </a:t>
            </a:r>
            <a:r>
              <a:rPr lang="zh-CN" altLang="en-US" sz="3200">
                <a:solidFill>
                  <a:srgbClr val="800080"/>
                </a:solidFill>
                <a:latin typeface="Times New Roman" pitchFamily="18" charset="0"/>
                <a:ea typeface="楷体_GB2312" pitchFamily="49" charset="-122"/>
              </a:rPr>
              <a:t>数据流分析</a:t>
            </a:r>
            <a:r>
              <a:rPr lang="zh-CN" altLang="en-US" b="0">
                <a:ea typeface="楷体_GB2312" pitchFamily="49" charset="-122"/>
              </a:rPr>
              <a:t>（</a:t>
            </a:r>
            <a:r>
              <a:rPr lang="en-US" altLang="zh-CN" b="0" i="1">
                <a:ea typeface="楷体_GB2312" pitchFamily="49" charset="-122"/>
              </a:rPr>
              <a:t>data-flow analysis</a:t>
            </a:r>
            <a:r>
              <a:rPr lang="zh-CN" altLang="en-US" b="0">
                <a:ea typeface="楷体_GB2312" pitchFamily="49" charset="-122"/>
              </a:rPr>
              <a:t>）</a:t>
            </a:r>
          </a:p>
        </p:txBody>
      </p:sp>
      <p:sp>
        <p:nvSpPr>
          <p:cNvPr id="1434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7" name="Rectangle 12"/>
          <p:cNvSpPr>
            <a:spLocks noChangeArrowheads="1"/>
          </p:cNvSpPr>
          <p:nvPr/>
        </p:nvSpPr>
        <p:spPr bwMode="auto">
          <a:xfrm>
            <a:off x="685800" y="2057400"/>
            <a:ext cx="8001000" cy="2523768"/>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作用与目的 </a:t>
            </a: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为做好代码生成和代码优化工作，通常需要收集整个程</a:t>
            </a: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序的一些特定信息，并把这些信息分配到流图中的语句</a:t>
            </a: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单元（如基本</a:t>
            </a:r>
            <a:r>
              <a:rPr lang="zh-CN" altLang="en-US" sz="2400" dirty="0" smtClean="0">
                <a:latin typeface="Times New Roman" pitchFamily="18" charset="0"/>
                <a:ea typeface="楷体_GB2312" pitchFamily="49" charset="-122"/>
              </a:rPr>
              <a:t>块</a:t>
            </a:r>
            <a:r>
              <a:rPr lang="zh-CN" altLang="zh-CN" sz="2400" dirty="0" smtClean="0">
                <a:latin typeface="Times New Roman" pitchFamily="18" charset="0"/>
                <a:ea typeface="楷体_GB2312" pitchFamily="49" charset="-122"/>
              </a:rPr>
              <a:t>、循环、或单条语句等</a:t>
            </a:r>
            <a:r>
              <a:rPr lang="zh-CN" altLang="en-US" sz="2400" dirty="0" smtClean="0">
                <a:latin typeface="Times New Roman" pitchFamily="18" charset="0"/>
                <a:ea typeface="楷体_GB2312" pitchFamily="49" charset="-122"/>
              </a:rPr>
              <a:t>）</a:t>
            </a:r>
            <a:r>
              <a:rPr lang="zh-CN" altLang="en-US" sz="2400" dirty="0">
                <a:latin typeface="Times New Roman" pitchFamily="18" charset="0"/>
                <a:ea typeface="楷体_GB2312" pitchFamily="49" charset="-122"/>
              </a:rPr>
              <a:t>中</a:t>
            </a: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称这些信息为</a:t>
            </a:r>
            <a:r>
              <a:rPr lang="zh-CN" altLang="en-US" sz="2400" dirty="0">
                <a:solidFill>
                  <a:srgbClr val="800080"/>
                </a:solidFill>
                <a:latin typeface="Times New Roman" pitchFamily="18" charset="0"/>
                <a:ea typeface="楷体_GB2312" pitchFamily="49" charset="-122"/>
              </a:rPr>
              <a:t>数据流信息</a:t>
            </a:r>
            <a:r>
              <a:rPr lang="zh-CN" altLang="en-US" sz="2400" dirty="0">
                <a:latin typeface="Times New Roman" pitchFamily="18" charset="0"/>
                <a:ea typeface="楷体_GB2312" pitchFamily="49" charset="-122"/>
              </a:rPr>
              <a:t>，上述过程为</a:t>
            </a:r>
            <a:r>
              <a:rPr lang="zh-CN" altLang="en-US" sz="2400" dirty="0">
                <a:solidFill>
                  <a:srgbClr val="800080"/>
                </a:solidFill>
                <a:latin typeface="Times New Roman" pitchFamily="18" charset="0"/>
                <a:ea typeface="楷体_GB2312" pitchFamily="49" charset="-122"/>
              </a:rPr>
              <a:t>数据流分析</a:t>
            </a:r>
            <a:endParaRPr kumimoji="0" lang="zh-CN" altLang="en-US" sz="2400"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p:txBody>
      </p:sp>
      <p:sp>
        <p:nvSpPr>
          <p:cNvPr id="14348" name="Rectangle 13"/>
          <p:cNvSpPr>
            <a:spLocks noChangeArrowheads="1"/>
          </p:cNvSpPr>
          <p:nvPr/>
        </p:nvSpPr>
        <p:spPr bwMode="auto">
          <a:xfrm>
            <a:off x="1524000" y="188913"/>
            <a:ext cx="3840163"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5"/>
          <p:cNvSpPr txBox="1">
            <a:spLocks noChangeArrowheads="1"/>
          </p:cNvSpPr>
          <p:nvPr/>
        </p:nvSpPr>
        <p:spPr bwMode="auto">
          <a:xfrm>
            <a:off x="762000" y="1096963"/>
            <a:ext cx="6940550" cy="579437"/>
          </a:xfrm>
          <a:prstGeom prst="rect">
            <a:avLst/>
          </a:prstGeom>
          <a:noFill/>
          <a:ln w="9525">
            <a:noFill/>
            <a:miter lim="800000"/>
            <a:headEnd/>
            <a:tailEnd/>
          </a:ln>
          <a:effectLst/>
        </p:spPr>
        <p:txBody>
          <a:bodyPr>
            <a:spAutoFit/>
          </a:bodyPr>
          <a:lstStyle/>
          <a:p>
            <a:pPr>
              <a:lnSpc>
                <a:spcPct val="100000"/>
              </a:lnSpc>
              <a:spcBef>
                <a:spcPct val="0"/>
              </a:spcBef>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二者</a:t>
            </a:r>
            <a:r>
              <a:rPr lang="zh-CN" altLang="en-US" sz="3200">
                <a:solidFill>
                  <a:srgbClr val="800080"/>
                </a:solidFill>
                <a:latin typeface="楷体_GB2312" pitchFamily="49" charset="-122"/>
                <a:ea typeface="楷体_GB2312" pitchFamily="49" charset="-122"/>
              </a:rPr>
              <a:t>在编译程序中的逻辑位置</a:t>
            </a:r>
          </a:p>
        </p:txBody>
      </p:sp>
      <p:sp>
        <p:nvSpPr>
          <p:cNvPr id="4099" name="AutoShape 36">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0" name="AutoShape 3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1" name="AutoShape 3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2" name="AutoShape 3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3" name="AutoShape 45"/>
          <p:cNvSpPr>
            <a:spLocks noChangeArrowheads="1"/>
          </p:cNvSpPr>
          <p:nvPr/>
        </p:nvSpPr>
        <p:spPr bwMode="auto">
          <a:xfrm>
            <a:off x="1331913" y="1916113"/>
            <a:ext cx="1152525" cy="360362"/>
          </a:xfrm>
          <a:prstGeom prst="roundRect">
            <a:avLst>
              <a:gd name="adj" fmla="val 16667"/>
            </a:avLst>
          </a:prstGeom>
          <a:solidFill>
            <a:srgbClr val="FFFFFF"/>
          </a:solidFill>
          <a:ln w="9525" algn="ctr">
            <a:solidFill>
              <a:srgbClr val="800080"/>
            </a:solidFill>
            <a:round/>
            <a:headEnd/>
            <a:tailE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词法分析</a:t>
            </a:r>
          </a:p>
        </p:txBody>
      </p:sp>
      <p:sp>
        <p:nvSpPr>
          <p:cNvPr id="4104" name="AutoShape 46"/>
          <p:cNvSpPr>
            <a:spLocks noChangeArrowheads="1"/>
          </p:cNvSpPr>
          <p:nvPr/>
        </p:nvSpPr>
        <p:spPr bwMode="auto">
          <a:xfrm>
            <a:off x="2266950" y="2565400"/>
            <a:ext cx="1152525" cy="360363"/>
          </a:xfrm>
          <a:prstGeom prst="roundRect">
            <a:avLst>
              <a:gd name="adj" fmla="val 16667"/>
            </a:avLst>
          </a:prstGeom>
          <a:solidFill>
            <a:srgbClr val="FFFFFF"/>
          </a:solidFill>
          <a:ln w="9525" algn="ctr">
            <a:solidFill>
              <a:srgbClr val="800080"/>
            </a:solidFill>
            <a:round/>
            <a:headEnd/>
            <a:tailE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语法分析</a:t>
            </a:r>
          </a:p>
        </p:txBody>
      </p:sp>
      <p:sp>
        <p:nvSpPr>
          <p:cNvPr id="4105" name="AutoShape 47"/>
          <p:cNvSpPr>
            <a:spLocks noChangeArrowheads="1"/>
          </p:cNvSpPr>
          <p:nvPr/>
        </p:nvSpPr>
        <p:spPr bwMode="auto">
          <a:xfrm>
            <a:off x="3203575" y="3213100"/>
            <a:ext cx="3097213" cy="360363"/>
          </a:xfrm>
          <a:prstGeom prst="roundRect">
            <a:avLst>
              <a:gd name="adj" fmla="val 16667"/>
            </a:avLst>
          </a:prstGeom>
          <a:solidFill>
            <a:srgbClr val="FFFFFF"/>
          </a:solidFill>
          <a:ln w="9525" algn="ctr">
            <a:solidFill>
              <a:srgbClr val="800080"/>
            </a:solidFill>
            <a:round/>
            <a:headEnd/>
            <a:tailE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语义分析和中间代码生成</a:t>
            </a:r>
          </a:p>
        </p:txBody>
      </p:sp>
      <p:sp>
        <p:nvSpPr>
          <p:cNvPr id="4106" name="AutoShape 48"/>
          <p:cNvSpPr>
            <a:spLocks noChangeArrowheads="1"/>
          </p:cNvSpPr>
          <p:nvPr/>
        </p:nvSpPr>
        <p:spPr bwMode="auto">
          <a:xfrm>
            <a:off x="4284663" y="3860800"/>
            <a:ext cx="2649537" cy="360363"/>
          </a:xfrm>
          <a:prstGeom prst="roundRect">
            <a:avLst>
              <a:gd name="adj" fmla="val 16667"/>
            </a:avLst>
          </a:prstGeom>
          <a:solidFill>
            <a:srgbClr val="FFFFFF"/>
          </a:solidFill>
          <a:ln w="9525" algn="ctr">
            <a:solidFill>
              <a:srgbClr val="800080"/>
            </a:solidFill>
            <a:round/>
            <a:headEnd/>
            <a:tailE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机器无关的代码优化</a:t>
            </a:r>
          </a:p>
        </p:txBody>
      </p:sp>
      <p:sp>
        <p:nvSpPr>
          <p:cNvPr id="4107" name="AutoShape 49"/>
          <p:cNvSpPr>
            <a:spLocks noChangeArrowheads="1"/>
          </p:cNvSpPr>
          <p:nvPr/>
        </p:nvSpPr>
        <p:spPr bwMode="auto">
          <a:xfrm>
            <a:off x="6084888" y="5229225"/>
            <a:ext cx="2663825" cy="360363"/>
          </a:xfrm>
          <a:prstGeom prst="roundRect">
            <a:avLst>
              <a:gd name="adj" fmla="val 16667"/>
            </a:avLst>
          </a:prstGeom>
          <a:solidFill>
            <a:srgbClr val="FFFFFF"/>
          </a:solidFill>
          <a:ln w="9525" algn="ctr">
            <a:solidFill>
              <a:srgbClr val="800080"/>
            </a:solidFill>
            <a:round/>
            <a:headEnd/>
            <a:tailE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针对机器的代码优化</a:t>
            </a:r>
          </a:p>
        </p:txBody>
      </p:sp>
      <p:sp>
        <p:nvSpPr>
          <p:cNvPr id="4108" name="AutoShape 50"/>
          <p:cNvSpPr>
            <a:spLocks noChangeArrowheads="1"/>
          </p:cNvSpPr>
          <p:nvPr/>
        </p:nvSpPr>
        <p:spPr bwMode="auto">
          <a:xfrm>
            <a:off x="5219700" y="4508500"/>
            <a:ext cx="2476500" cy="360363"/>
          </a:xfrm>
          <a:prstGeom prst="roundRect">
            <a:avLst>
              <a:gd name="adj" fmla="val 16667"/>
            </a:avLst>
          </a:prstGeom>
          <a:solidFill>
            <a:srgbClr val="FFFFFF"/>
          </a:solidFill>
          <a:ln w="9525" algn="ctr">
            <a:solidFill>
              <a:srgbClr val="800080"/>
            </a:solidFill>
            <a:round/>
            <a:headEnd/>
            <a:tailE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目标代码生成</a:t>
            </a:r>
          </a:p>
        </p:txBody>
      </p:sp>
      <p:grpSp>
        <p:nvGrpSpPr>
          <p:cNvPr id="567347" name="Group 51"/>
          <p:cNvGrpSpPr>
            <a:grpSpLocks/>
          </p:cNvGrpSpPr>
          <p:nvPr/>
        </p:nvGrpSpPr>
        <p:grpSpPr bwMode="auto">
          <a:xfrm>
            <a:off x="468313" y="2276475"/>
            <a:ext cx="1871662" cy="1296988"/>
            <a:chOff x="295" y="1434"/>
            <a:chExt cx="1179" cy="817"/>
          </a:xfrm>
        </p:grpSpPr>
        <p:sp>
          <p:nvSpPr>
            <p:cNvPr id="4143" name="Text Box 52"/>
            <p:cNvSpPr txBox="1">
              <a:spLocks noChangeArrowheads="1"/>
            </p:cNvSpPr>
            <p:nvPr/>
          </p:nvSpPr>
          <p:spPr bwMode="auto">
            <a:xfrm>
              <a:off x="295" y="1616"/>
              <a:ext cx="599" cy="231"/>
            </a:xfrm>
            <a:prstGeom prst="rect">
              <a:avLst/>
            </a:prstGeom>
            <a:noFill/>
            <a:ln w="9525" algn="ctr">
              <a:noFill/>
              <a:miter lim="800000"/>
              <a:headEnd/>
              <a:tailEnd/>
            </a:ln>
            <a:effectLst/>
          </p:spPr>
          <p:txBody>
            <a:bodyPr wrap="none">
              <a:spAutoFit/>
            </a:bodyPr>
            <a:lstStyle/>
            <a:p>
              <a:pPr algn="ctr">
                <a:lnSpc>
                  <a:spcPct val="90000"/>
                </a:lnSpc>
                <a:spcBef>
                  <a:spcPct val="0"/>
                </a:spcBef>
              </a:pPr>
              <a:r>
                <a:rPr lang="zh-CN" altLang="en-US" sz="2000">
                  <a:solidFill>
                    <a:schemeClr val="tx1"/>
                  </a:solidFill>
                  <a:ea typeface="楷体_GB2312" pitchFamily="49" charset="-122"/>
                </a:rPr>
                <a:t>字符流</a:t>
              </a:r>
            </a:p>
          </p:txBody>
        </p:sp>
        <p:sp>
          <p:nvSpPr>
            <p:cNvPr id="4144" name="Text Box 53"/>
            <p:cNvSpPr txBox="1">
              <a:spLocks noChangeArrowheads="1"/>
            </p:cNvSpPr>
            <p:nvPr/>
          </p:nvSpPr>
          <p:spPr bwMode="auto">
            <a:xfrm>
              <a:off x="875" y="2020"/>
              <a:ext cx="599" cy="231"/>
            </a:xfrm>
            <a:prstGeom prst="rect">
              <a:avLst/>
            </a:prstGeom>
            <a:noFill/>
            <a:ln w="9525" algn="ctr">
              <a:noFill/>
              <a:miter lim="800000"/>
              <a:headEnd/>
              <a:tailEnd/>
            </a:ln>
            <a:effectLst/>
          </p:spPr>
          <p:txBody>
            <a:bodyPr wrap="none">
              <a:spAutoFit/>
            </a:bodyPr>
            <a:lstStyle/>
            <a:p>
              <a:pPr algn="ctr">
                <a:lnSpc>
                  <a:spcPct val="90000"/>
                </a:lnSpc>
                <a:spcBef>
                  <a:spcPct val="0"/>
                </a:spcBef>
              </a:pPr>
              <a:r>
                <a:rPr lang="zh-CN" altLang="en-US" sz="2000">
                  <a:solidFill>
                    <a:schemeClr val="tx1"/>
                  </a:solidFill>
                  <a:ea typeface="楷体_GB2312" pitchFamily="49" charset="-122"/>
                </a:rPr>
                <a:t>单词流</a:t>
              </a:r>
            </a:p>
          </p:txBody>
        </p:sp>
        <p:sp>
          <p:nvSpPr>
            <p:cNvPr id="4145" name="Line 54"/>
            <p:cNvSpPr>
              <a:spLocks noChangeShapeType="1"/>
            </p:cNvSpPr>
            <p:nvPr/>
          </p:nvSpPr>
          <p:spPr bwMode="auto">
            <a:xfrm flipV="1">
              <a:off x="612" y="1434"/>
              <a:ext cx="227" cy="182"/>
            </a:xfrm>
            <a:prstGeom prst="line">
              <a:avLst/>
            </a:prstGeom>
            <a:noFill/>
            <a:ln w="9525">
              <a:solidFill>
                <a:schemeClr val="tx1"/>
              </a:solidFill>
              <a:round/>
              <a:headEnd/>
              <a:tailEnd type="triangle" w="med" len="med"/>
            </a:ln>
            <a:effectLst/>
          </p:spPr>
          <p:txBody>
            <a:bodyPr/>
            <a:lstStyle/>
            <a:p>
              <a:endParaRPr lang="zh-CN" altLang="en-US"/>
            </a:p>
          </p:txBody>
        </p:sp>
        <p:sp>
          <p:nvSpPr>
            <p:cNvPr id="4146" name="Line 55"/>
            <p:cNvSpPr>
              <a:spLocks noChangeShapeType="1"/>
            </p:cNvSpPr>
            <p:nvPr/>
          </p:nvSpPr>
          <p:spPr bwMode="auto">
            <a:xfrm>
              <a:off x="1066" y="1434"/>
              <a:ext cx="0" cy="59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67352" name="Group 56"/>
          <p:cNvGrpSpPr>
            <a:grpSpLocks/>
          </p:cNvGrpSpPr>
          <p:nvPr/>
        </p:nvGrpSpPr>
        <p:grpSpPr bwMode="auto">
          <a:xfrm>
            <a:off x="1763713" y="2924175"/>
            <a:ext cx="1584325" cy="1303338"/>
            <a:chOff x="1111" y="1842"/>
            <a:chExt cx="998" cy="821"/>
          </a:xfrm>
        </p:grpSpPr>
        <p:sp>
          <p:nvSpPr>
            <p:cNvPr id="4140" name="Text Box 57"/>
            <p:cNvSpPr txBox="1">
              <a:spLocks noChangeArrowheads="1"/>
            </p:cNvSpPr>
            <p:nvPr/>
          </p:nvSpPr>
          <p:spPr bwMode="auto">
            <a:xfrm>
              <a:off x="1111" y="2432"/>
              <a:ext cx="998" cy="231"/>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语法分析树</a:t>
              </a:r>
            </a:p>
          </p:txBody>
        </p:sp>
        <p:sp>
          <p:nvSpPr>
            <p:cNvPr id="4141" name="Line 58"/>
            <p:cNvSpPr>
              <a:spLocks noChangeShapeType="1"/>
            </p:cNvSpPr>
            <p:nvPr/>
          </p:nvSpPr>
          <p:spPr bwMode="auto">
            <a:xfrm flipV="1">
              <a:off x="1202" y="1842"/>
              <a:ext cx="227" cy="182"/>
            </a:xfrm>
            <a:prstGeom prst="line">
              <a:avLst/>
            </a:prstGeom>
            <a:noFill/>
            <a:ln w="9525">
              <a:solidFill>
                <a:schemeClr val="tx1"/>
              </a:solidFill>
              <a:round/>
              <a:headEnd/>
              <a:tailEnd type="triangle" w="med" len="med"/>
            </a:ln>
            <a:effectLst/>
          </p:spPr>
          <p:txBody>
            <a:bodyPr/>
            <a:lstStyle/>
            <a:p>
              <a:endParaRPr lang="zh-CN" altLang="en-US"/>
            </a:p>
          </p:txBody>
        </p:sp>
        <p:sp>
          <p:nvSpPr>
            <p:cNvPr id="4142" name="Line 59"/>
            <p:cNvSpPr>
              <a:spLocks noChangeShapeType="1"/>
            </p:cNvSpPr>
            <p:nvPr/>
          </p:nvSpPr>
          <p:spPr bwMode="auto">
            <a:xfrm>
              <a:off x="1655" y="1842"/>
              <a:ext cx="0" cy="59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67356" name="Group 60"/>
          <p:cNvGrpSpPr>
            <a:grpSpLocks/>
          </p:cNvGrpSpPr>
          <p:nvPr/>
        </p:nvGrpSpPr>
        <p:grpSpPr bwMode="auto">
          <a:xfrm>
            <a:off x="2843213" y="3571875"/>
            <a:ext cx="1512887" cy="1304925"/>
            <a:chOff x="1791" y="2250"/>
            <a:chExt cx="953" cy="822"/>
          </a:xfrm>
        </p:grpSpPr>
        <p:sp>
          <p:nvSpPr>
            <p:cNvPr id="4137" name="Text Box 61"/>
            <p:cNvSpPr txBox="1">
              <a:spLocks noChangeArrowheads="1"/>
            </p:cNvSpPr>
            <p:nvPr/>
          </p:nvSpPr>
          <p:spPr bwMode="auto">
            <a:xfrm>
              <a:off x="1973" y="2841"/>
              <a:ext cx="771" cy="231"/>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中间表示</a:t>
              </a:r>
            </a:p>
          </p:txBody>
        </p:sp>
        <p:sp>
          <p:nvSpPr>
            <p:cNvPr id="4138" name="Line 62"/>
            <p:cNvSpPr>
              <a:spLocks noChangeShapeType="1"/>
            </p:cNvSpPr>
            <p:nvPr/>
          </p:nvSpPr>
          <p:spPr bwMode="auto">
            <a:xfrm flipV="1">
              <a:off x="1791" y="2250"/>
              <a:ext cx="227" cy="182"/>
            </a:xfrm>
            <a:prstGeom prst="line">
              <a:avLst/>
            </a:prstGeom>
            <a:noFill/>
            <a:ln w="9525">
              <a:solidFill>
                <a:schemeClr val="tx1"/>
              </a:solidFill>
              <a:round/>
              <a:headEnd/>
              <a:tailEnd type="triangle" w="med" len="med"/>
            </a:ln>
            <a:effectLst/>
          </p:spPr>
          <p:txBody>
            <a:bodyPr/>
            <a:lstStyle/>
            <a:p>
              <a:endParaRPr lang="zh-CN" altLang="en-US"/>
            </a:p>
          </p:txBody>
        </p:sp>
        <p:sp>
          <p:nvSpPr>
            <p:cNvPr id="4139" name="Line 63"/>
            <p:cNvSpPr>
              <a:spLocks noChangeShapeType="1"/>
            </p:cNvSpPr>
            <p:nvPr/>
          </p:nvSpPr>
          <p:spPr bwMode="auto">
            <a:xfrm>
              <a:off x="2290" y="2251"/>
              <a:ext cx="0" cy="59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67360" name="Group 64"/>
          <p:cNvGrpSpPr>
            <a:grpSpLocks/>
          </p:cNvGrpSpPr>
          <p:nvPr/>
        </p:nvGrpSpPr>
        <p:grpSpPr bwMode="auto">
          <a:xfrm>
            <a:off x="3348038" y="4221163"/>
            <a:ext cx="2087562" cy="1303337"/>
            <a:chOff x="2109" y="2659"/>
            <a:chExt cx="1315" cy="821"/>
          </a:xfrm>
        </p:grpSpPr>
        <p:sp>
          <p:nvSpPr>
            <p:cNvPr id="4134" name="Text Box 65"/>
            <p:cNvSpPr txBox="1">
              <a:spLocks noChangeArrowheads="1"/>
            </p:cNvSpPr>
            <p:nvPr/>
          </p:nvSpPr>
          <p:spPr bwMode="auto">
            <a:xfrm>
              <a:off x="2109" y="3249"/>
              <a:ext cx="1315" cy="231"/>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优化的中间表示</a:t>
              </a:r>
            </a:p>
          </p:txBody>
        </p:sp>
        <p:sp>
          <p:nvSpPr>
            <p:cNvPr id="4135" name="Line 66"/>
            <p:cNvSpPr>
              <a:spLocks noChangeShapeType="1"/>
            </p:cNvSpPr>
            <p:nvPr/>
          </p:nvSpPr>
          <p:spPr bwMode="auto">
            <a:xfrm flipV="1">
              <a:off x="2472" y="2659"/>
              <a:ext cx="227" cy="182"/>
            </a:xfrm>
            <a:prstGeom prst="line">
              <a:avLst/>
            </a:prstGeom>
            <a:noFill/>
            <a:ln w="9525">
              <a:solidFill>
                <a:schemeClr val="tx1"/>
              </a:solidFill>
              <a:round/>
              <a:headEnd/>
              <a:tailEnd type="triangle" w="med" len="med"/>
            </a:ln>
            <a:effectLst/>
          </p:spPr>
          <p:txBody>
            <a:bodyPr/>
            <a:lstStyle/>
            <a:p>
              <a:endParaRPr lang="zh-CN" altLang="en-US"/>
            </a:p>
          </p:txBody>
        </p:sp>
        <p:sp>
          <p:nvSpPr>
            <p:cNvPr id="4136" name="Line 67"/>
            <p:cNvSpPr>
              <a:spLocks noChangeShapeType="1"/>
            </p:cNvSpPr>
            <p:nvPr/>
          </p:nvSpPr>
          <p:spPr bwMode="auto">
            <a:xfrm>
              <a:off x="2880" y="2659"/>
              <a:ext cx="0" cy="59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67364" name="Group 68"/>
          <p:cNvGrpSpPr>
            <a:grpSpLocks/>
          </p:cNvGrpSpPr>
          <p:nvPr/>
        </p:nvGrpSpPr>
        <p:grpSpPr bwMode="auto">
          <a:xfrm>
            <a:off x="4787900" y="4868863"/>
            <a:ext cx="1223963" cy="1296987"/>
            <a:chOff x="3016" y="3067"/>
            <a:chExt cx="771" cy="817"/>
          </a:xfrm>
        </p:grpSpPr>
        <p:sp>
          <p:nvSpPr>
            <p:cNvPr id="4131" name="Text Box 69"/>
            <p:cNvSpPr txBox="1">
              <a:spLocks noChangeArrowheads="1"/>
            </p:cNvSpPr>
            <p:nvPr/>
          </p:nvSpPr>
          <p:spPr bwMode="auto">
            <a:xfrm>
              <a:off x="3016" y="3653"/>
              <a:ext cx="771" cy="231"/>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目标代码</a:t>
              </a:r>
            </a:p>
          </p:txBody>
        </p:sp>
        <p:sp>
          <p:nvSpPr>
            <p:cNvPr id="4132" name="Line 70"/>
            <p:cNvSpPr>
              <a:spLocks noChangeShapeType="1"/>
            </p:cNvSpPr>
            <p:nvPr/>
          </p:nvSpPr>
          <p:spPr bwMode="auto">
            <a:xfrm flipV="1">
              <a:off x="3061" y="3067"/>
              <a:ext cx="227" cy="182"/>
            </a:xfrm>
            <a:prstGeom prst="line">
              <a:avLst/>
            </a:prstGeom>
            <a:noFill/>
            <a:ln w="9525">
              <a:solidFill>
                <a:schemeClr val="tx1"/>
              </a:solidFill>
              <a:round/>
              <a:headEnd/>
              <a:tailEnd type="triangle" w="med" len="med"/>
            </a:ln>
            <a:effectLst/>
          </p:spPr>
          <p:txBody>
            <a:bodyPr/>
            <a:lstStyle/>
            <a:p>
              <a:endParaRPr lang="zh-CN" altLang="en-US"/>
            </a:p>
          </p:txBody>
        </p:sp>
        <p:sp>
          <p:nvSpPr>
            <p:cNvPr id="4133" name="Line 71"/>
            <p:cNvSpPr>
              <a:spLocks noChangeShapeType="1"/>
            </p:cNvSpPr>
            <p:nvPr/>
          </p:nvSpPr>
          <p:spPr bwMode="auto">
            <a:xfrm>
              <a:off x="3470" y="3067"/>
              <a:ext cx="0" cy="59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67368" name="Group 72"/>
          <p:cNvGrpSpPr>
            <a:grpSpLocks/>
          </p:cNvGrpSpPr>
          <p:nvPr/>
        </p:nvGrpSpPr>
        <p:grpSpPr bwMode="auto">
          <a:xfrm>
            <a:off x="5724525" y="5516563"/>
            <a:ext cx="3311525" cy="936625"/>
            <a:chOff x="3606" y="3475"/>
            <a:chExt cx="2086" cy="590"/>
          </a:xfrm>
        </p:grpSpPr>
        <p:sp>
          <p:nvSpPr>
            <p:cNvPr id="4128" name="Text Box 73"/>
            <p:cNvSpPr txBox="1">
              <a:spLocks noChangeArrowheads="1"/>
            </p:cNvSpPr>
            <p:nvPr/>
          </p:nvSpPr>
          <p:spPr bwMode="auto">
            <a:xfrm>
              <a:off x="4377" y="3834"/>
              <a:ext cx="1315" cy="231"/>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优化的目标代码</a:t>
              </a:r>
            </a:p>
          </p:txBody>
        </p:sp>
        <p:sp>
          <p:nvSpPr>
            <p:cNvPr id="4129" name="Line 74"/>
            <p:cNvSpPr>
              <a:spLocks noChangeShapeType="1"/>
            </p:cNvSpPr>
            <p:nvPr/>
          </p:nvSpPr>
          <p:spPr bwMode="auto">
            <a:xfrm flipV="1">
              <a:off x="3606" y="3475"/>
              <a:ext cx="227" cy="182"/>
            </a:xfrm>
            <a:prstGeom prst="line">
              <a:avLst/>
            </a:prstGeom>
            <a:noFill/>
            <a:ln w="9525">
              <a:solidFill>
                <a:schemeClr val="tx1"/>
              </a:solidFill>
              <a:round/>
              <a:headEnd/>
              <a:tailEnd type="triangle" w="med" len="med"/>
            </a:ln>
            <a:effectLst/>
          </p:spPr>
          <p:txBody>
            <a:bodyPr/>
            <a:lstStyle/>
            <a:p>
              <a:endParaRPr lang="zh-CN" altLang="en-US"/>
            </a:p>
          </p:txBody>
        </p:sp>
        <p:sp>
          <p:nvSpPr>
            <p:cNvPr id="4130" name="Line 75"/>
            <p:cNvSpPr>
              <a:spLocks noChangeShapeType="1"/>
            </p:cNvSpPr>
            <p:nvPr/>
          </p:nvSpPr>
          <p:spPr bwMode="auto">
            <a:xfrm>
              <a:off x="4876" y="3521"/>
              <a:ext cx="0" cy="317"/>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67393" name="Group 97"/>
          <p:cNvGrpSpPr>
            <a:grpSpLocks/>
          </p:cNvGrpSpPr>
          <p:nvPr/>
        </p:nvGrpSpPr>
        <p:grpSpPr bwMode="auto">
          <a:xfrm>
            <a:off x="5421313" y="2057400"/>
            <a:ext cx="1589087" cy="1752600"/>
            <a:chOff x="3415" y="1296"/>
            <a:chExt cx="1001" cy="1104"/>
          </a:xfrm>
        </p:grpSpPr>
        <p:sp>
          <p:nvSpPr>
            <p:cNvPr id="4125" name="Text Box 88"/>
            <p:cNvSpPr txBox="1">
              <a:spLocks noChangeArrowheads="1"/>
            </p:cNvSpPr>
            <p:nvPr/>
          </p:nvSpPr>
          <p:spPr bwMode="auto">
            <a:xfrm>
              <a:off x="3456" y="1296"/>
              <a:ext cx="960" cy="404"/>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从中间表示获取的流图</a:t>
              </a:r>
            </a:p>
          </p:txBody>
        </p:sp>
        <p:sp>
          <p:nvSpPr>
            <p:cNvPr id="4126" name="Line 89"/>
            <p:cNvSpPr>
              <a:spLocks noChangeShapeType="1"/>
            </p:cNvSpPr>
            <p:nvPr/>
          </p:nvSpPr>
          <p:spPr bwMode="auto">
            <a:xfrm flipV="1">
              <a:off x="3415" y="1680"/>
              <a:ext cx="233" cy="336"/>
            </a:xfrm>
            <a:prstGeom prst="line">
              <a:avLst/>
            </a:prstGeom>
            <a:noFill/>
            <a:ln w="9525" cap="rnd">
              <a:solidFill>
                <a:schemeClr val="tx1"/>
              </a:solidFill>
              <a:prstDash val="sysDot"/>
              <a:round/>
              <a:headEnd/>
              <a:tailEnd type="triangle" w="med" len="med"/>
            </a:ln>
            <a:effectLst/>
          </p:spPr>
          <p:txBody>
            <a:bodyPr/>
            <a:lstStyle/>
            <a:p>
              <a:endParaRPr lang="zh-CN" altLang="en-US"/>
            </a:p>
          </p:txBody>
        </p:sp>
        <p:sp>
          <p:nvSpPr>
            <p:cNvPr id="4127" name="Line 90"/>
            <p:cNvSpPr>
              <a:spLocks noChangeShapeType="1"/>
            </p:cNvSpPr>
            <p:nvPr/>
          </p:nvSpPr>
          <p:spPr bwMode="auto">
            <a:xfrm>
              <a:off x="4032" y="1728"/>
              <a:ext cx="0" cy="672"/>
            </a:xfrm>
            <a:prstGeom prst="line">
              <a:avLst/>
            </a:prstGeom>
            <a:noFill/>
            <a:ln w="9525" cap="rnd">
              <a:solidFill>
                <a:schemeClr val="tx1"/>
              </a:solidFill>
              <a:prstDash val="sysDot"/>
              <a:round/>
              <a:headEnd/>
              <a:tailEnd type="triangle" w="med" len="med"/>
            </a:ln>
            <a:effectLst/>
          </p:spPr>
          <p:txBody>
            <a:bodyPr/>
            <a:lstStyle/>
            <a:p>
              <a:endParaRPr lang="zh-CN" altLang="en-US"/>
            </a:p>
          </p:txBody>
        </p:sp>
      </p:grpSp>
      <p:grpSp>
        <p:nvGrpSpPr>
          <p:cNvPr id="567394" name="Group 98"/>
          <p:cNvGrpSpPr>
            <a:grpSpLocks/>
          </p:cNvGrpSpPr>
          <p:nvPr/>
        </p:nvGrpSpPr>
        <p:grpSpPr bwMode="auto">
          <a:xfrm>
            <a:off x="6553200" y="2819400"/>
            <a:ext cx="1524000" cy="1676400"/>
            <a:chOff x="4128" y="1776"/>
            <a:chExt cx="960" cy="1056"/>
          </a:xfrm>
        </p:grpSpPr>
        <p:sp>
          <p:nvSpPr>
            <p:cNvPr id="4122" name="Text Box 91"/>
            <p:cNvSpPr txBox="1">
              <a:spLocks noChangeArrowheads="1"/>
            </p:cNvSpPr>
            <p:nvPr/>
          </p:nvSpPr>
          <p:spPr bwMode="auto">
            <a:xfrm>
              <a:off x="4128" y="1776"/>
              <a:ext cx="960" cy="231"/>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改进的流图</a:t>
              </a:r>
            </a:p>
          </p:txBody>
        </p:sp>
        <p:sp>
          <p:nvSpPr>
            <p:cNvPr id="4123" name="Line 92"/>
            <p:cNvSpPr>
              <a:spLocks noChangeShapeType="1"/>
            </p:cNvSpPr>
            <p:nvPr/>
          </p:nvSpPr>
          <p:spPr bwMode="auto">
            <a:xfrm flipV="1">
              <a:off x="4224" y="2016"/>
              <a:ext cx="192" cy="432"/>
            </a:xfrm>
            <a:prstGeom prst="line">
              <a:avLst/>
            </a:prstGeom>
            <a:noFill/>
            <a:ln w="9525" cap="rnd">
              <a:solidFill>
                <a:schemeClr val="tx1"/>
              </a:solidFill>
              <a:prstDash val="sysDot"/>
              <a:round/>
              <a:headEnd/>
              <a:tailEnd type="triangle" w="med" len="med"/>
            </a:ln>
            <a:effectLst/>
          </p:spPr>
          <p:txBody>
            <a:bodyPr/>
            <a:lstStyle/>
            <a:p>
              <a:endParaRPr lang="zh-CN" altLang="en-US"/>
            </a:p>
          </p:txBody>
        </p:sp>
        <p:sp>
          <p:nvSpPr>
            <p:cNvPr id="4124" name="Line 93"/>
            <p:cNvSpPr>
              <a:spLocks noChangeShapeType="1"/>
            </p:cNvSpPr>
            <p:nvPr/>
          </p:nvSpPr>
          <p:spPr bwMode="auto">
            <a:xfrm>
              <a:off x="4560" y="2016"/>
              <a:ext cx="0" cy="816"/>
            </a:xfrm>
            <a:prstGeom prst="line">
              <a:avLst/>
            </a:prstGeom>
            <a:noFill/>
            <a:ln w="9525" cap="rnd">
              <a:solidFill>
                <a:schemeClr val="tx1"/>
              </a:solidFill>
              <a:prstDash val="sysDot"/>
              <a:round/>
              <a:headEnd/>
              <a:tailEnd type="triangle" w="med" len="med"/>
            </a:ln>
            <a:effectLst/>
          </p:spPr>
          <p:txBody>
            <a:bodyPr/>
            <a:lstStyle/>
            <a:p>
              <a:endParaRPr lang="zh-CN" altLang="en-US"/>
            </a:p>
          </p:txBody>
        </p:sp>
      </p:grpSp>
      <p:grpSp>
        <p:nvGrpSpPr>
          <p:cNvPr id="567395" name="Group 99"/>
          <p:cNvGrpSpPr>
            <a:grpSpLocks/>
          </p:cNvGrpSpPr>
          <p:nvPr/>
        </p:nvGrpSpPr>
        <p:grpSpPr bwMode="auto">
          <a:xfrm>
            <a:off x="7543800" y="3351213"/>
            <a:ext cx="1524000" cy="1830387"/>
            <a:chOff x="4752" y="2111"/>
            <a:chExt cx="960" cy="1153"/>
          </a:xfrm>
        </p:grpSpPr>
        <p:sp>
          <p:nvSpPr>
            <p:cNvPr id="4119" name="Text Box 94"/>
            <p:cNvSpPr txBox="1">
              <a:spLocks noChangeArrowheads="1"/>
            </p:cNvSpPr>
            <p:nvPr/>
          </p:nvSpPr>
          <p:spPr bwMode="auto">
            <a:xfrm>
              <a:off x="4752" y="2111"/>
              <a:ext cx="960" cy="577"/>
            </a:xfrm>
            <a:prstGeom prst="rect">
              <a:avLst/>
            </a:prstGeom>
            <a:noFill/>
            <a:ln w="9525" algn="ctr">
              <a:noFill/>
              <a:miter lim="800000"/>
              <a:headEnd/>
              <a:tailEnd/>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指令调度</a:t>
              </a:r>
            </a:p>
            <a:p>
              <a:pPr algn="ctr">
                <a:lnSpc>
                  <a:spcPct val="90000"/>
                </a:lnSpc>
                <a:spcBef>
                  <a:spcPct val="0"/>
                </a:spcBef>
              </a:pPr>
              <a:r>
                <a:rPr lang="zh-CN" altLang="en-US" sz="2000">
                  <a:solidFill>
                    <a:schemeClr val="tx1"/>
                  </a:solidFill>
                  <a:ea typeface="楷体_GB2312" pitchFamily="49" charset="-122"/>
                </a:rPr>
                <a:t>寄存器分配</a:t>
              </a:r>
            </a:p>
            <a:p>
              <a:pPr algn="ctr">
                <a:lnSpc>
                  <a:spcPct val="90000"/>
                </a:lnSpc>
                <a:spcBef>
                  <a:spcPct val="0"/>
                </a:spcBef>
              </a:pPr>
              <a:r>
                <a:rPr lang="zh-CN" altLang="en-US" sz="2000">
                  <a:solidFill>
                    <a:schemeClr val="tx1"/>
                  </a:solidFill>
                  <a:ea typeface="楷体_GB2312" pitchFamily="49" charset="-122"/>
                </a:rPr>
                <a:t>窥孔优化</a:t>
              </a:r>
            </a:p>
          </p:txBody>
        </p:sp>
        <p:sp>
          <p:nvSpPr>
            <p:cNvPr id="4120" name="Line 95"/>
            <p:cNvSpPr>
              <a:spLocks noChangeShapeType="1"/>
            </p:cNvSpPr>
            <p:nvPr/>
          </p:nvSpPr>
          <p:spPr bwMode="auto">
            <a:xfrm>
              <a:off x="5184" y="2736"/>
              <a:ext cx="0" cy="528"/>
            </a:xfrm>
            <a:prstGeom prst="line">
              <a:avLst/>
            </a:prstGeom>
            <a:noFill/>
            <a:ln w="9525" cap="rnd">
              <a:solidFill>
                <a:schemeClr val="tx1"/>
              </a:solidFill>
              <a:prstDash val="sysDot"/>
              <a:round/>
              <a:headEnd/>
              <a:tailEnd/>
            </a:ln>
            <a:effectLst/>
          </p:spPr>
          <p:txBody>
            <a:bodyPr/>
            <a:lstStyle/>
            <a:p>
              <a:endParaRPr lang="zh-CN" altLang="en-US"/>
            </a:p>
          </p:txBody>
        </p:sp>
        <p:sp>
          <p:nvSpPr>
            <p:cNvPr id="4121" name="Line 96"/>
            <p:cNvSpPr>
              <a:spLocks noChangeShapeType="1"/>
            </p:cNvSpPr>
            <p:nvPr/>
          </p:nvSpPr>
          <p:spPr bwMode="auto">
            <a:xfrm flipH="1">
              <a:off x="4800" y="2688"/>
              <a:ext cx="144" cy="144"/>
            </a:xfrm>
            <a:prstGeom prst="line">
              <a:avLst/>
            </a:prstGeom>
            <a:noFill/>
            <a:ln w="9525" cap="rnd">
              <a:solidFill>
                <a:schemeClr val="tx1"/>
              </a:solidFill>
              <a:prstDash val="sysDot"/>
              <a:round/>
              <a:headEnd/>
              <a:tailEnd/>
            </a:ln>
            <a:effectLst/>
          </p:spPr>
          <p:txBody>
            <a:bodyPr/>
            <a:lstStyle/>
            <a:p>
              <a:endParaRPr lang="zh-CN" altLang="en-US"/>
            </a:p>
          </p:txBody>
        </p:sp>
      </p:grpSp>
      <p:sp>
        <p:nvSpPr>
          <p:cNvPr id="4118" name="Rectangle 100"/>
          <p:cNvSpPr>
            <a:spLocks noChangeArrowheads="1"/>
          </p:cNvSpPr>
          <p:nvPr/>
        </p:nvSpPr>
        <p:spPr bwMode="auto">
          <a:xfrm>
            <a:off x="1155700" y="250825"/>
            <a:ext cx="6153150" cy="585788"/>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3600">
                <a:solidFill>
                  <a:srgbClr val="800080"/>
                </a:solidFill>
                <a:latin typeface="华文行楷" pitchFamily="2" charset="-122"/>
                <a:ea typeface="华文行楷" pitchFamily="2" charset="-122"/>
              </a:rPr>
              <a:t>目标代码生成及代码优化基础</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7347"/>
                                        </p:tgtEl>
                                        <p:attrNameLst>
                                          <p:attrName>style.visibility</p:attrName>
                                        </p:attrNameLst>
                                      </p:cBhvr>
                                      <p:to>
                                        <p:strVal val="visible"/>
                                      </p:to>
                                    </p:set>
                                    <p:animEffect transition="in" filter="dissolve">
                                      <p:cBhvr>
                                        <p:cTn id="7" dur="500"/>
                                        <p:tgtEl>
                                          <p:spTgt spid="56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7352"/>
                                        </p:tgtEl>
                                        <p:attrNameLst>
                                          <p:attrName>style.visibility</p:attrName>
                                        </p:attrNameLst>
                                      </p:cBhvr>
                                      <p:to>
                                        <p:strVal val="visible"/>
                                      </p:to>
                                    </p:set>
                                    <p:animEffect transition="in" filter="dissolve">
                                      <p:cBhvr>
                                        <p:cTn id="12" dur="500"/>
                                        <p:tgtEl>
                                          <p:spTgt spid="567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67356"/>
                                        </p:tgtEl>
                                        <p:attrNameLst>
                                          <p:attrName>style.visibility</p:attrName>
                                        </p:attrNameLst>
                                      </p:cBhvr>
                                      <p:to>
                                        <p:strVal val="visible"/>
                                      </p:to>
                                    </p:set>
                                    <p:animEffect transition="in" filter="dissolve">
                                      <p:cBhvr>
                                        <p:cTn id="17" dur="500"/>
                                        <p:tgtEl>
                                          <p:spTgt spid="5673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67360"/>
                                        </p:tgtEl>
                                        <p:attrNameLst>
                                          <p:attrName>style.visibility</p:attrName>
                                        </p:attrNameLst>
                                      </p:cBhvr>
                                      <p:to>
                                        <p:strVal val="visible"/>
                                      </p:to>
                                    </p:set>
                                    <p:animEffect transition="in" filter="dissolve">
                                      <p:cBhvr>
                                        <p:cTn id="22" dur="500"/>
                                        <p:tgtEl>
                                          <p:spTgt spid="567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67364"/>
                                        </p:tgtEl>
                                        <p:attrNameLst>
                                          <p:attrName>style.visibility</p:attrName>
                                        </p:attrNameLst>
                                      </p:cBhvr>
                                      <p:to>
                                        <p:strVal val="visible"/>
                                      </p:to>
                                    </p:set>
                                    <p:animEffect transition="in" filter="dissolve">
                                      <p:cBhvr>
                                        <p:cTn id="27" dur="500"/>
                                        <p:tgtEl>
                                          <p:spTgt spid="567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67368"/>
                                        </p:tgtEl>
                                        <p:attrNameLst>
                                          <p:attrName>style.visibility</p:attrName>
                                        </p:attrNameLst>
                                      </p:cBhvr>
                                      <p:to>
                                        <p:strVal val="visible"/>
                                      </p:to>
                                    </p:set>
                                    <p:animEffect transition="in" filter="dissolve">
                                      <p:cBhvr>
                                        <p:cTn id="32" dur="500"/>
                                        <p:tgtEl>
                                          <p:spTgt spid="5673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67393"/>
                                        </p:tgtEl>
                                        <p:attrNameLst>
                                          <p:attrName>style.visibility</p:attrName>
                                        </p:attrNameLst>
                                      </p:cBhvr>
                                      <p:to>
                                        <p:strVal val="visible"/>
                                      </p:to>
                                    </p:set>
                                    <p:animEffect transition="in" filter="dissolve">
                                      <p:cBhvr>
                                        <p:cTn id="37" dur="500"/>
                                        <p:tgtEl>
                                          <p:spTgt spid="5673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67394"/>
                                        </p:tgtEl>
                                        <p:attrNameLst>
                                          <p:attrName>style.visibility</p:attrName>
                                        </p:attrNameLst>
                                      </p:cBhvr>
                                      <p:to>
                                        <p:strVal val="visible"/>
                                      </p:to>
                                    </p:set>
                                    <p:animEffect transition="in" filter="dissolve">
                                      <p:cBhvr>
                                        <p:cTn id="42" dur="500"/>
                                        <p:tgtEl>
                                          <p:spTgt spid="5673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567395"/>
                                        </p:tgtEl>
                                        <p:attrNameLst>
                                          <p:attrName>style.visibility</p:attrName>
                                        </p:attrNameLst>
                                      </p:cBhvr>
                                      <p:to>
                                        <p:strVal val="visible"/>
                                      </p:to>
                                    </p:set>
                                    <p:animEffect transition="in" filter="dissolve">
                                      <p:cBhvr>
                                        <p:cTn id="47" dur="500"/>
                                        <p:tgtEl>
                                          <p:spTgt spid="56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0" name="Text Box 6">
            <a:hlinkClick r:id="rId2" action="ppaction://hlinksldjump"/>
          </p:cNvPr>
          <p:cNvSpPr txBox="1">
            <a:spLocks noChangeArrowheads="1"/>
          </p:cNvSpPr>
          <p:nvPr/>
        </p:nvSpPr>
        <p:spPr bwMode="auto">
          <a:xfrm>
            <a:off x="762000" y="13716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数据流分析举例</a:t>
            </a:r>
            <a:endParaRPr lang="zh-CN" altLang="en-US" b="0">
              <a:ea typeface="楷体_GB2312" pitchFamily="49" charset="-122"/>
            </a:endParaRPr>
          </a:p>
        </p:txBody>
      </p:sp>
      <p:sp>
        <p:nvSpPr>
          <p:cNvPr id="1639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5" name="Rectangle 11"/>
          <p:cNvSpPr>
            <a:spLocks noChangeArrowheads="1"/>
          </p:cNvSpPr>
          <p:nvPr/>
        </p:nvSpPr>
        <p:spPr bwMode="auto">
          <a:xfrm>
            <a:off x="1066800" y="2209800"/>
            <a:ext cx="7772400" cy="109855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楷体_GB2312" pitchFamily="49" charset="-122"/>
                <a:ea typeface="楷体_GB2312" pitchFamily="49" charset="-122"/>
              </a:rPr>
              <a:t>到达</a:t>
            </a:r>
            <a:r>
              <a:rPr lang="en-US" altLang="zh-CN">
                <a:solidFill>
                  <a:srgbClr val="800080"/>
                </a:solidFill>
                <a:latin typeface="楷体_GB2312" pitchFamily="49" charset="-122"/>
                <a:ea typeface="楷体_GB2312" pitchFamily="49" charset="-122"/>
              </a:rPr>
              <a:t>-</a:t>
            </a:r>
            <a:r>
              <a:rPr lang="zh-CN" altLang="en-US">
                <a:solidFill>
                  <a:srgbClr val="800080"/>
                </a:solidFill>
                <a:latin typeface="楷体_GB2312" pitchFamily="49" charset="-122"/>
                <a:ea typeface="楷体_GB2312" pitchFamily="49" charset="-122"/>
              </a:rPr>
              <a:t>定值</a:t>
            </a:r>
            <a:r>
              <a:rPr lang="zh-CN" altLang="en-US">
                <a:latin typeface="楷体_GB2312" pitchFamily="49" charset="-122"/>
                <a:ea typeface="楷体_GB2312" pitchFamily="49" charset="-122"/>
              </a:rPr>
              <a:t>（</a:t>
            </a:r>
            <a:r>
              <a:rPr lang="en-US" altLang="zh-CN" b="0" i="1">
                <a:ea typeface="楷体_GB2312" pitchFamily="49" charset="-122"/>
              </a:rPr>
              <a:t>reaching definitions</a:t>
            </a:r>
            <a:r>
              <a:rPr lang="zh-CN" altLang="en-US">
                <a:latin typeface="楷体_GB2312" pitchFamily="49" charset="-122"/>
                <a:ea typeface="楷体_GB2312" pitchFamily="49" charset="-122"/>
              </a:rPr>
              <a:t>）</a:t>
            </a:r>
            <a:r>
              <a:rPr lang="zh-CN" altLang="en-US">
                <a:solidFill>
                  <a:srgbClr val="800080"/>
                </a:solidFill>
                <a:latin typeface="楷体_GB2312" pitchFamily="49" charset="-122"/>
                <a:ea typeface="楷体_GB2312" pitchFamily="49" charset="-122"/>
              </a:rPr>
              <a:t>数据流分析 </a:t>
            </a:r>
            <a:endParaRPr kumimoji="0" lang="zh-CN" altLang="en-US" sz="240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a:ea typeface="楷体_GB2312" pitchFamily="49" charset="-122"/>
            </a:endParaRPr>
          </a:p>
          <a:p>
            <a:pPr>
              <a:lnSpc>
                <a:spcPct val="100000"/>
              </a:lnSpc>
              <a:spcBef>
                <a:spcPct val="0"/>
              </a:spcBef>
              <a:buFont typeface="Symbol" pitchFamily="18" charset="2"/>
              <a:buChar char="-"/>
            </a:pPr>
            <a:r>
              <a:rPr lang="zh-CN" altLang="en-US">
                <a:solidFill>
                  <a:srgbClr val="800080"/>
                </a:solidFill>
                <a:latin typeface="楷体_GB2312" pitchFamily="49" charset="-122"/>
                <a:ea typeface="楷体_GB2312" pitchFamily="49" charset="-122"/>
              </a:rPr>
              <a:t> 活跃变量</a:t>
            </a:r>
            <a:r>
              <a:rPr lang="zh-CN" altLang="en-US">
                <a:latin typeface="楷体_GB2312" pitchFamily="49" charset="-122"/>
                <a:ea typeface="楷体_GB2312" pitchFamily="49" charset="-122"/>
              </a:rPr>
              <a:t>（</a:t>
            </a:r>
            <a:r>
              <a:rPr lang="en-US" altLang="zh-CN" b="0" i="1">
                <a:ea typeface="楷体_GB2312" pitchFamily="49" charset="-122"/>
              </a:rPr>
              <a:t>live variables</a:t>
            </a:r>
            <a:r>
              <a:rPr lang="zh-CN" altLang="en-US">
                <a:latin typeface="楷体_GB2312" pitchFamily="49" charset="-122"/>
                <a:ea typeface="楷体_GB2312" pitchFamily="49" charset="-122"/>
              </a:rPr>
              <a:t>）</a:t>
            </a:r>
            <a:r>
              <a:rPr lang="zh-CN" altLang="en-US">
                <a:solidFill>
                  <a:srgbClr val="800080"/>
                </a:solidFill>
                <a:latin typeface="楷体_GB2312" pitchFamily="49" charset="-122"/>
                <a:ea typeface="楷体_GB2312" pitchFamily="49" charset="-122"/>
              </a:rPr>
              <a:t>数据流分析 </a:t>
            </a:r>
          </a:p>
        </p:txBody>
      </p:sp>
      <p:sp>
        <p:nvSpPr>
          <p:cNvPr id="16396" name="Rectangle 13"/>
          <p:cNvSpPr>
            <a:spLocks noChangeArrowheads="1"/>
          </p:cNvSpPr>
          <p:nvPr/>
        </p:nvSpPr>
        <p:spPr bwMode="auto">
          <a:xfrm>
            <a:off x="1524000" y="188913"/>
            <a:ext cx="3840163"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4" name="Text Box 6">
            <a:hlinkClick r:id="rId2" action="ppaction://hlinksldjump"/>
          </p:cNvPr>
          <p:cNvSpPr txBox="1">
            <a:spLocks noChangeArrowheads="1"/>
          </p:cNvSpPr>
          <p:nvPr/>
        </p:nvSpPr>
        <p:spPr bwMode="auto">
          <a:xfrm>
            <a:off x="461963" y="1219200"/>
            <a:ext cx="8224837"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p>
        </p:txBody>
      </p:sp>
      <p:sp>
        <p:nvSpPr>
          <p:cNvPr id="1741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8443" name="Rectangle 11"/>
          <p:cNvSpPr>
            <a:spLocks noChangeArrowheads="1"/>
          </p:cNvSpPr>
          <p:nvPr/>
        </p:nvSpPr>
        <p:spPr bwMode="auto">
          <a:xfrm>
            <a:off x="685800" y="1905000"/>
            <a:ext cx="8458200" cy="43926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ea typeface="楷体_GB2312" pitchFamily="49" charset="-122"/>
              </a:rPr>
              <a:t>变量 </a:t>
            </a:r>
            <a:r>
              <a:rPr lang="en-US" altLang="zh-CN" b="0" i="1" dirty="0">
                <a:ea typeface="楷体_GB2312" pitchFamily="49" charset="-122"/>
              </a:rPr>
              <a:t>A</a:t>
            </a:r>
            <a:r>
              <a:rPr lang="en-US" altLang="zh-CN" dirty="0">
                <a:ea typeface="楷体_GB2312" pitchFamily="49" charset="-122"/>
              </a:rPr>
              <a:t> </a:t>
            </a:r>
            <a:r>
              <a:rPr lang="zh-CN" altLang="en-US" dirty="0">
                <a:ea typeface="楷体_GB2312" pitchFamily="49" charset="-122"/>
              </a:rPr>
              <a:t>的</a:t>
            </a:r>
            <a:r>
              <a:rPr lang="zh-CN" altLang="en-US" dirty="0">
                <a:solidFill>
                  <a:srgbClr val="800080"/>
                </a:solidFill>
                <a:ea typeface="楷体_GB2312" pitchFamily="49" charset="-122"/>
              </a:rPr>
              <a:t>定值</a:t>
            </a:r>
            <a:r>
              <a:rPr lang="zh-CN" altLang="en-US" sz="2400" dirty="0">
                <a:ea typeface="楷体_GB2312" pitchFamily="49" charset="-122"/>
              </a:rPr>
              <a:t>（</a:t>
            </a:r>
            <a:r>
              <a:rPr lang="en-US" altLang="zh-CN" sz="2400" b="0" i="1" dirty="0">
                <a:ea typeface="楷体_GB2312" pitchFamily="49" charset="-122"/>
              </a:rPr>
              <a:t>definition</a:t>
            </a:r>
            <a:r>
              <a:rPr lang="zh-CN" altLang="en-US" sz="2400" dirty="0">
                <a:ea typeface="楷体_GB2312" pitchFamily="49" charset="-122"/>
              </a:rPr>
              <a:t>）</a:t>
            </a:r>
            <a:r>
              <a:rPr lang="zh-CN" altLang="en-US" dirty="0">
                <a:ea typeface="楷体_GB2312" pitchFamily="49" charset="-122"/>
              </a:rPr>
              <a:t>是一个</a:t>
            </a:r>
            <a:r>
              <a:rPr lang="zh-CN" altLang="en-US" sz="2400" dirty="0">
                <a:ea typeface="楷体_GB2312" pitchFamily="49" charset="-122"/>
              </a:rPr>
              <a:t>（</a:t>
            </a:r>
            <a:r>
              <a:rPr lang="en-US" altLang="zh-CN" sz="2400" b="0" i="1" dirty="0">
                <a:ea typeface="楷体_GB2312" pitchFamily="49" charset="-122"/>
              </a:rPr>
              <a:t>TAC</a:t>
            </a:r>
            <a:r>
              <a:rPr lang="zh-CN" altLang="en-US" sz="2400" dirty="0">
                <a:ea typeface="楷体_GB2312" pitchFamily="49" charset="-122"/>
              </a:rPr>
              <a:t>）</a:t>
            </a:r>
            <a:r>
              <a:rPr lang="zh-CN" altLang="en-US" dirty="0">
                <a:ea typeface="楷体_GB2312" pitchFamily="49" charset="-122"/>
              </a:rPr>
              <a:t>语句，</a:t>
            </a:r>
          </a:p>
          <a:p>
            <a:pPr>
              <a:lnSpc>
                <a:spcPct val="100000"/>
              </a:lnSpc>
              <a:spcBef>
                <a:spcPct val="0"/>
              </a:spcBef>
              <a:buFont typeface="Symbol" pitchFamily="18" charset="2"/>
              <a:buNone/>
            </a:pPr>
            <a:r>
              <a:rPr lang="zh-CN" altLang="en-US" dirty="0">
                <a:ea typeface="楷体_GB2312" pitchFamily="49" charset="-122"/>
              </a:rPr>
              <a:t>    它赋值或可能赋值给 </a:t>
            </a:r>
            <a:r>
              <a:rPr lang="en-US" altLang="zh-CN" b="0" i="1" dirty="0">
                <a:ea typeface="楷体_GB2312" pitchFamily="49" charset="-122"/>
              </a:rPr>
              <a:t>A</a:t>
            </a:r>
            <a:endParaRPr lang="en-US" altLang="zh-CN" dirty="0">
              <a:ea typeface="楷体_GB2312" pitchFamily="49" charset="-122"/>
            </a:endParaRPr>
          </a:p>
          <a:p>
            <a:pPr>
              <a:lnSpc>
                <a:spcPct val="100000"/>
              </a:lnSpc>
              <a:spcBef>
                <a:spcPct val="0"/>
              </a:spcBef>
              <a:buFont typeface="Symbol" pitchFamily="18" charset="2"/>
              <a:buNone/>
            </a:pPr>
            <a:endParaRPr lang="en-US" altLang="zh-CN" sz="1000" dirty="0">
              <a:ea typeface="楷体_GB2312" pitchFamily="49" charset="-122"/>
            </a:endParaRPr>
          </a:p>
          <a:p>
            <a:pPr>
              <a:lnSpc>
                <a:spcPct val="100000"/>
              </a:lnSpc>
              <a:spcBef>
                <a:spcPct val="0"/>
              </a:spcBef>
              <a:buFont typeface="Symbol" pitchFamily="18" charset="2"/>
              <a:buNone/>
            </a:pPr>
            <a:r>
              <a:rPr lang="en-US" altLang="zh-CN" dirty="0">
                <a:ea typeface="楷体_GB2312" pitchFamily="49" charset="-122"/>
              </a:rPr>
              <a:t>    </a:t>
            </a:r>
            <a:r>
              <a:rPr lang="zh-CN" altLang="en-US" dirty="0">
                <a:ea typeface="楷体_GB2312" pitchFamily="49" charset="-122"/>
              </a:rPr>
              <a:t>最普通的定值是对 </a:t>
            </a:r>
            <a:r>
              <a:rPr lang="en-US" altLang="zh-CN" b="0" i="1" dirty="0">
                <a:ea typeface="楷体_GB2312" pitchFamily="49" charset="-122"/>
              </a:rPr>
              <a:t>A </a:t>
            </a:r>
            <a:r>
              <a:rPr lang="zh-CN" altLang="en-US" dirty="0">
                <a:ea typeface="楷体_GB2312" pitchFamily="49" charset="-122"/>
              </a:rPr>
              <a:t>的赋值或读值到 </a:t>
            </a:r>
            <a:r>
              <a:rPr lang="en-US" altLang="zh-CN" b="0" i="1" dirty="0">
                <a:ea typeface="楷体_GB2312" pitchFamily="49" charset="-122"/>
              </a:rPr>
              <a:t>A </a:t>
            </a:r>
            <a:r>
              <a:rPr lang="zh-CN" altLang="en-US" dirty="0">
                <a:ea typeface="楷体_GB2312" pitchFamily="49" charset="-122"/>
              </a:rPr>
              <a:t>的语句，</a:t>
            </a:r>
          </a:p>
          <a:p>
            <a:pPr>
              <a:lnSpc>
                <a:spcPct val="100000"/>
              </a:lnSpc>
              <a:spcBef>
                <a:spcPct val="0"/>
              </a:spcBef>
              <a:buFont typeface="Symbol" pitchFamily="18" charset="2"/>
              <a:buNone/>
            </a:pPr>
            <a:r>
              <a:rPr lang="zh-CN" altLang="en-US" dirty="0">
                <a:ea typeface="楷体_GB2312" pitchFamily="49" charset="-122"/>
              </a:rPr>
              <a:t>    该语句的位置 称作 </a:t>
            </a:r>
            <a:r>
              <a:rPr lang="en-US" altLang="zh-CN" b="0" i="1" dirty="0">
                <a:ea typeface="楷体_GB2312" pitchFamily="49" charset="-122"/>
              </a:rPr>
              <a:t>A </a:t>
            </a:r>
            <a:r>
              <a:rPr lang="zh-CN" altLang="en-US" dirty="0">
                <a:ea typeface="楷体_GB2312" pitchFamily="49" charset="-122"/>
              </a:rPr>
              <a:t>的</a:t>
            </a:r>
            <a:r>
              <a:rPr lang="zh-CN" altLang="en-US" dirty="0">
                <a:solidFill>
                  <a:srgbClr val="800080"/>
                </a:solidFill>
                <a:ea typeface="楷体_GB2312" pitchFamily="49" charset="-122"/>
              </a:rPr>
              <a:t>定值点</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a:t>
            </a:r>
            <a:r>
              <a:rPr lang="zh-CN" altLang="en-US" dirty="0">
                <a:ea typeface="楷体_GB2312" pitchFamily="49" charset="-122"/>
              </a:rPr>
              <a:t>变量 </a:t>
            </a:r>
            <a:r>
              <a:rPr lang="en-US" altLang="zh-CN" b="0" i="1" dirty="0">
                <a:ea typeface="楷体_GB2312" pitchFamily="49" charset="-122"/>
              </a:rPr>
              <a:t>A </a:t>
            </a:r>
            <a:r>
              <a:rPr lang="zh-CN" altLang="en-US" dirty="0">
                <a:ea typeface="楷体_GB2312" pitchFamily="49" charset="-122"/>
              </a:rPr>
              <a:t>的</a:t>
            </a:r>
            <a:r>
              <a:rPr lang="zh-CN" altLang="en-US" dirty="0">
                <a:solidFill>
                  <a:srgbClr val="800080"/>
                </a:solidFill>
                <a:ea typeface="楷体_GB2312" pitchFamily="49" charset="-122"/>
              </a:rPr>
              <a:t>定值点</a:t>
            </a:r>
            <a:r>
              <a:rPr lang="zh-CN" altLang="en-US" dirty="0">
                <a:ea typeface="楷体_GB2312" pitchFamily="49" charset="-122"/>
              </a:rPr>
              <a:t> </a:t>
            </a:r>
            <a:r>
              <a:rPr lang="en-US" altLang="zh-CN" b="0" i="1" dirty="0">
                <a:ea typeface="楷体_GB2312" pitchFamily="49" charset="-122"/>
              </a:rPr>
              <a:t>d </a:t>
            </a:r>
            <a:r>
              <a:rPr lang="zh-CN" altLang="en-US" dirty="0">
                <a:solidFill>
                  <a:srgbClr val="800080"/>
                </a:solidFill>
                <a:ea typeface="楷体_GB2312" pitchFamily="49" charset="-122"/>
              </a:rPr>
              <a:t>到达</a:t>
            </a:r>
            <a:r>
              <a:rPr lang="zh-CN" altLang="en-US" dirty="0">
                <a:ea typeface="楷体_GB2312" pitchFamily="49" charset="-122"/>
              </a:rPr>
              <a:t>某点</a:t>
            </a:r>
            <a:r>
              <a:rPr lang="zh-CN" altLang="en-US" b="0" i="1" dirty="0">
                <a:ea typeface="楷体_GB2312" pitchFamily="49" charset="-122"/>
              </a:rPr>
              <a:t> </a:t>
            </a:r>
            <a:r>
              <a:rPr lang="en-US" altLang="zh-CN" b="0" i="1" dirty="0">
                <a:ea typeface="楷体_GB2312" pitchFamily="49" charset="-122"/>
              </a:rPr>
              <a:t>p</a:t>
            </a:r>
            <a:r>
              <a:rPr lang="zh-CN" altLang="en-US" dirty="0">
                <a:ea typeface="楷体_GB2312" pitchFamily="49" charset="-122"/>
              </a:rPr>
              <a:t>，是指如果有路径</a:t>
            </a:r>
          </a:p>
          <a:p>
            <a:pPr>
              <a:lnSpc>
                <a:spcPct val="100000"/>
              </a:lnSpc>
              <a:spcBef>
                <a:spcPct val="0"/>
              </a:spcBef>
              <a:buFont typeface="Symbol" pitchFamily="18" charset="2"/>
              <a:buNone/>
            </a:pPr>
            <a:r>
              <a:rPr lang="zh-CN" altLang="en-US" dirty="0">
                <a:ea typeface="楷体_GB2312" pitchFamily="49" charset="-122"/>
              </a:rPr>
              <a:t>    从紧跟 </a:t>
            </a:r>
            <a:r>
              <a:rPr lang="en-US" altLang="zh-CN" b="0" i="1" dirty="0">
                <a:ea typeface="楷体_GB2312" pitchFamily="49" charset="-122"/>
              </a:rPr>
              <a:t>d </a:t>
            </a:r>
            <a:r>
              <a:rPr lang="zh-CN" altLang="en-US" dirty="0">
                <a:ea typeface="楷体_GB2312" pitchFamily="49" charset="-122"/>
              </a:rPr>
              <a:t>的点到达 </a:t>
            </a:r>
            <a:r>
              <a:rPr lang="en-US" altLang="zh-CN" b="0" i="1" dirty="0">
                <a:ea typeface="楷体_GB2312" pitchFamily="49" charset="-122"/>
              </a:rPr>
              <a:t>p</a:t>
            </a:r>
            <a:r>
              <a:rPr lang="zh-CN" altLang="en-US" dirty="0">
                <a:ea typeface="楷体_GB2312" pitchFamily="49" charset="-122"/>
              </a:rPr>
              <a:t>，并且在这条路径上 </a:t>
            </a:r>
            <a:r>
              <a:rPr lang="en-US" altLang="zh-CN" b="0" i="1" dirty="0">
                <a:ea typeface="楷体_GB2312" pitchFamily="49" charset="-122"/>
              </a:rPr>
              <a:t>d </a:t>
            </a:r>
            <a:r>
              <a:rPr lang="zh-CN" altLang="en-US" dirty="0">
                <a:latin typeface="Times New Roman" pitchFamily="18" charset="0"/>
                <a:ea typeface="楷体_GB2312" pitchFamily="49" charset="-122"/>
              </a:rPr>
              <a:t>未被</a:t>
            </a: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“杀死”</a:t>
            </a:r>
            <a:r>
              <a:rPr lang="zh-CN" altLang="en-US" dirty="0">
                <a:ea typeface="楷体_GB2312" pitchFamily="49" charset="-122"/>
              </a:rPr>
              <a:t>（指该变量重新被定值）</a:t>
            </a:r>
            <a:r>
              <a:rPr lang="en-US" altLang="zh-CN" dirty="0">
                <a:ea typeface="楷体_GB2312" pitchFamily="49" charset="-122"/>
              </a:rPr>
              <a:t>.</a:t>
            </a:r>
          </a:p>
          <a:p>
            <a:pPr>
              <a:lnSpc>
                <a:spcPct val="100000"/>
              </a:lnSpc>
              <a:spcBef>
                <a:spcPct val="0"/>
              </a:spcBef>
              <a:buFont typeface="Symbol" pitchFamily="18" charset="2"/>
              <a:buNone/>
            </a:pPr>
            <a:endParaRPr lang="en-US" altLang="zh-CN" sz="1000" dirty="0">
              <a:ea typeface="楷体_GB2312" pitchFamily="49" charset="-122"/>
            </a:endParaRPr>
          </a:p>
          <a:p>
            <a:pPr>
              <a:lnSpc>
                <a:spcPct val="100000"/>
              </a:lnSpc>
              <a:spcBef>
                <a:spcPct val="0"/>
              </a:spcBef>
              <a:buFont typeface="Symbol" pitchFamily="18" charset="2"/>
              <a:buNone/>
            </a:pPr>
            <a:r>
              <a:rPr lang="en-US" altLang="zh-CN" dirty="0">
                <a:ea typeface="楷体_GB2312" pitchFamily="49" charset="-122"/>
              </a:rPr>
              <a:t>    </a:t>
            </a:r>
            <a:r>
              <a:rPr lang="zh-CN" altLang="en-US" dirty="0">
                <a:ea typeface="楷体_GB2312" pitchFamily="49" charset="-122"/>
              </a:rPr>
              <a:t>直观地说，是指流图中从 </a:t>
            </a:r>
            <a:r>
              <a:rPr lang="en-US" altLang="zh-CN" b="0" i="1" dirty="0">
                <a:ea typeface="楷体_GB2312" pitchFamily="49" charset="-122"/>
              </a:rPr>
              <a:t>d </a:t>
            </a:r>
            <a:r>
              <a:rPr lang="zh-CN" altLang="en-US" dirty="0">
                <a:ea typeface="楷体_GB2312" pitchFamily="49" charset="-122"/>
              </a:rPr>
              <a:t>有一条路径到达 </a:t>
            </a:r>
            <a:r>
              <a:rPr lang="en-US" altLang="zh-CN" b="0" i="1" dirty="0">
                <a:ea typeface="楷体_GB2312" pitchFamily="49" charset="-122"/>
              </a:rPr>
              <a:t>p </a:t>
            </a:r>
            <a:r>
              <a:rPr lang="zh-CN" altLang="en-US" dirty="0">
                <a:ea typeface="楷体_GB2312" pitchFamily="49" charset="-122"/>
              </a:rPr>
              <a:t>且</a:t>
            </a:r>
          </a:p>
          <a:p>
            <a:pPr>
              <a:lnSpc>
                <a:spcPct val="100000"/>
              </a:lnSpc>
              <a:spcBef>
                <a:spcPct val="0"/>
              </a:spcBef>
              <a:buFont typeface="Symbol" pitchFamily="18" charset="2"/>
              <a:buNone/>
            </a:pPr>
            <a:r>
              <a:rPr lang="zh-CN" altLang="en-US" dirty="0">
                <a:ea typeface="楷体_GB2312" pitchFamily="49" charset="-122"/>
              </a:rPr>
              <a:t>    该通路上没有 </a:t>
            </a:r>
            <a:r>
              <a:rPr lang="en-US" altLang="zh-CN" b="0" i="1" dirty="0">
                <a:ea typeface="楷体_GB2312" pitchFamily="49" charset="-122"/>
              </a:rPr>
              <a:t>A </a:t>
            </a:r>
            <a:r>
              <a:rPr lang="zh-CN" altLang="en-US" dirty="0">
                <a:ea typeface="楷体_GB2312" pitchFamily="49" charset="-122"/>
              </a:rPr>
              <a:t>的其它定值</a:t>
            </a:r>
          </a:p>
        </p:txBody>
      </p:sp>
      <p:sp>
        <p:nvSpPr>
          <p:cNvPr id="17420" name="Rectangle 13"/>
          <p:cNvSpPr>
            <a:spLocks noChangeArrowheads="1"/>
          </p:cNvSpPr>
          <p:nvPr/>
        </p:nvSpPr>
        <p:spPr bwMode="auto">
          <a:xfrm>
            <a:off x="1524000" y="188913"/>
            <a:ext cx="3840163"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58443">
                                            <p:txEl>
                                              <p:pRg st="0" end="0"/>
                                            </p:txEl>
                                          </p:spTgt>
                                        </p:tgtEl>
                                        <p:attrNameLst>
                                          <p:attrName>style.visibility</p:attrName>
                                        </p:attrNameLst>
                                      </p:cBhvr>
                                      <p:to>
                                        <p:strVal val="visible"/>
                                      </p:to>
                                    </p:set>
                                    <p:animEffect transition="in" filter="slide(fromBottom)">
                                      <p:cBhvr>
                                        <p:cTn id="7" dur="500"/>
                                        <p:tgtEl>
                                          <p:spTgt spid="65844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58443">
                                            <p:txEl>
                                              <p:pRg st="1" end="1"/>
                                            </p:txEl>
                                          </p:spTgt>
                                        </p:tgtEl>
                                        <p:attrNameLst>
                                          <p:attrName>style.visibility</p:attrName>
                                        </p:attrNameLst>
                                      </p:cBhvr>
                                      <p:to>
                                        <p:strVal val="visible"/>
                                      </p:to>
                                    </p:set>
                                    <p:animEffect transition="in" filter="slide(fromBottom)">
                                      <p:cBhvr>
                                        <p:cTn id="10" dur="500"/>
                                        <p:tgtEl>
                                          <p:spTgt spid="6584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658443">
                                            <p:txEl>
                                              <p:pRg st="3" end="3"/>
                                            </p:txEl>
                                          </p:spTgt>
                                        </p:tgtEl>
                                        <p:attrNameLst>
                                          <p:attrName>style.visibility</p:attrName>
                                        </p:attrNameLst>
                                      </p:cBhvr>
                                      <p:to>
                                        <p:strVal val="visible"/>
                                      </p:to>
                                    </p:set>
                                    <p:animEffect transition="in" filter="slide(fromBottom)">
                                      <p:cBhvr>
                                        <p:cTn id="15" dur="500"/>
                                        <p:tgtEl>
                                          <p:spTgt spid="658443">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58443">
                                            <p:txEl>
                                              <p:pRg st="4" end="4"/>
                                            </p:txEl>
                                          </p:spTgt>
                                        </p:tgtEl>
                                        <p:attrNameLst>
                                          <p:attrName>style.visibility</p:attrName>
                                        </p:attrNameLst>
                                      </p:cBhvr>
                                      <p:to>
                                        <p:strVal val="visible"/>
                                      </p:to>
                                    </p:set>
                                    <p:animEffect transition="in" filter="slide(fromBottom)">
                                      <p:cBhvr>
                                        <p:cTn id="18" dur="500"/>
                                        <p:tgtEl>
                                          <p:spTgt spid="65844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658443">
                                            <p:txEl>
                                              <p:pRg st="6" end="6"/>
                                            </p:txEl>
                                          </p:spTgt>
                                        </p:tgtEl>
                                        <p:attrNameLst>
                                          <p:attrName>style.visibility</p:attrName>
                                        </p:attrNameLst>
                                      </p:cBhvr>
                                      <p:to>
                                        <p:strVal val="visible"/>
                                      </p:to>
                                    </p:set>
                                    <p:animEffect transition="in" filter="slide(fromBottom)">
                                      <p:cBhvr>
                                        <p:cTn id="23" dur="500"/>
                                        <p:tgtEl>
                                          <p:spTgt spid="65844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658443">
                                            <p:txEl>
                                              <p:pRg st="7" end="7"/>
                                            </p:txEl>
                                          </p:spTgt>
                                        </p:tgtEl>
                                        <p:attrNameLst>
                                          <p:attrName>style.visibility</p:attrName>
                                        </p:attrNameLst>
                                      </p:cBhvr>
                                      <p:to>
                                        <p:strVal val="visible"/>
                                      </p:to>
                                    </p:set>
                                    <p:animEffect transition="in" filter="slide(fromBottom)">
                                      <p:cBhvr>
                                        <p:cTn id="26" dur="500"/>
                                        <p:tgtEl>
                                          <p:spTgt spid="658443">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658443">
                                            <p:txEl>
                                              <p:pRg st="8" end="8"/>
                                            </p:txEl>
                                          </p:spTgt>
                                        </p:tgtEl>
                                        <p:attrNameLst>
                                          <p:attrName>style.visibility</p:attrName>
                                        </p:attrNameLst>
                                      </p:cBhvr>
                                      <p:to>
                                        <p:strVal val="visible"/>
                                      </p:to>
                                    </p:set>
                                    <p:animEffect transition="in" filter="slide(fromBottom)">
                                      <p:cBhvr>
                                        <p:cTn id="29" dur="500"/>
                                        <p:tgtEl>
                                          <p:spTgt spid="658443">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658443">
                                            <p:txEl>
                                              <p:pRg st="10" end="10"/>
                                            </p:txEl>
                                          </p:spTgt>
                                        </p:tgtEl>
                                        <p:attrNameLst>
                                          <p:attrName>style.visibility</p:attrName>
                                        </p:attrNameLst>
                                      </p:cBhvr>
                                      <p:to>
                                        <p:strVal val="visible"/>
                                      </p:to>
                                    </p:set>
                                    <p:animEffect transition="in" filter="slide(fromBottom)">
                                      <p:cBhvr>
                                        <p:cTn id="34" dur="500"/>
                                        <p:tgtEl>
                                          <p:spTgt spid="658443">
                                            <p:txEl>
                                              <p:pRg st="10" end="10"/>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658443">
                                            <p:txEl>
                                              <p:pRg st="11" end="11"/>
                                            </p:txEl>
                                          </p:spTgt>
                                        </p:tgtEl>
                                        <p:attrNameLst>
                                          <p:attrName>style.visibility</p:attrName>
                                        </p:attrNameLst>
                                      </p:cBhvr>
                                      <p:to>
                                        <p:strVal val="visible"/>
                                      </p:to>
                                    </p:set>
                                    <p:animEffect transition="in" filter="slide(fromBottom)">
                                      <p:cBhvr>
                                        <p:cTn id="37" dur="500"/>
                                        <p:tgtEl>
                                          <p:spTgt spid="6584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4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0" name="Text Box 6">
            <a:hlinkClick r:id="rId2" action="ppaction://hlinksldjump"/>
          </p:cNvPr>
          <p:cNvSpPr txBox="1">
            <a:spLocks noChangeArrowheads="1"/>
          </p:cNvSpPr>
          <p:nvPr/>
        </p:nvSpPr>
        <p:spPr bwMode="auto">
          <a:xfrm>
            <a:off x="461963" y="1325563"/>
            <a:ext cx="8224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p>
        </p:txBody>
      </p:sp>
      <p:sp>
        <p:nvSpPr>
          <p:cNvPr id="3175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9467" name="Rectangle 11"/>
          <p:cNvSpPr>
            <a:spLocks noChangeArrowheads="1"/>
          </p:cNvSpPr>
          <p:nvPr/>
        </p:nvSpPr>
        <p:spPr bwMode="auto">
          <a:xfrm>
            <a:off x="762000" y="1981200"/>
            <a:ext cx="8382000" cy="310854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活跃变量</a:t>
            </a:r>
          </a:p>
          <a:p>
            <a:pPr>
              <a:lnSpc>
                <a:spcPct val="100000"/>
              </a:lnSpc>
              <a:spcBef>
                <a:spcPct val="0"/>
              </a:spcBef>
              <a:buFont typeface="Symbol" pitchFamily="18" charset="2"/>
              <a:buNone/>
            </a:pPr>
            <a:endParaRPr lang="zh-CN" altLang="en-US" sz="1000"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对程序中的某变量 </a:t>
            </a:r>
            <a:r>
              <a:rPr lang="en-US" altLang="zh-CN" sz="2400" b="0" i="1" dirty="0">
                <a:ea typeface="楷体_GB2312" pitchFamily="49" charset="-122"/>
              </a:rPr>
              <a:t>A </a:t>
            </a:r>
            <a:r>
              <a:rPr lang="zh-CN" altLang="en-US" sz="2400" dirty="0">
                <a:ea typeface="楷体_GB2312" pitchFamily="49" charset="-122"/>
              </a:rPr>
              <a:t>和某点 </a:t>
            </a:r>
            <a:r>
              <a:rPr lang="en-US" altLang="zh-CN" sz="2400" b="0" i="1" dirty="0">
                <a:ea typeface="楷体_GB2312" pitchFamily="49" charset="-122"/>
              </a:rPr>
              <a:t>p </a:t>
            </a:r>
            <a:r>
              <a:rPr lang="zh-CN" altLang="en-US" sz="2400" dirty="0">
                <a:ea typeface="楷体_GB2312" pitchFamily="49" charset="-122"/>
              </a:rPr>
              <a:t>而言，如果存在一条从</a:t>
            </a:r>
          </a:p>
          <a:p>
            <a:pPr>
              <a:lnSpc>
                <a:spcPct val="100000"/>
              </a:lnSpc>
              <a:spcBef>
                <a:spcPct val="0"/>
              </a:spcBef>
              <a:buFont typeface="Symbol" pitchFamily="18" charset="2"/>
              <a:buNone/>
            </a:pPr>
            <a:r>
              <a:rPr lang="zh-CN" altLang="en-US" sz="2400" dirty="0">
                <a:ea typeface="楷体_GB2312" pitchFamily="49" charset="-122"/>
              </a:rPr>
              <a:t>      </a:t>
            </a:r>
            <a:r>
              <a:rPr lang="en-US" altLang="zh-CN" sz="2400" b="0" i="1" dirty="0">
                <a:ea typeface="楷体_GB2312" pitchFamily="49" charset="-122"/>
              </a:rPr>
              <a:t>p </a:t>
            </a:r>
            <a:r>
              <a:rPr lang="zh-CN" altLang="en-US" sz="2400" dirty="0">
                <a:ea typeface="楷体_GB2312" pitchFamily="49" charset="-122"/>
              </a:rPr>
              <a:t>开始的通路，其中引用了 </a:t>
            </a:r>
            <a:r>
              <a:rPr lang="en-US" altLang="zh-CN" sz="2400" b="0" i="1" dirty="0">
                <a:ea typeface="楷体_GB2312" pitchFamily="49" charset="-122"/>
              </a:rPr>
              <a:t>A </a:t>
            </a:r>
            <a:r>
              <a:rPr lang="zh-CN" altLang="en-US" sz="2400" dirty="0">
                <a:ea typeface="楷体_GB2312" pitchFamily="49" charset="-122"/>
              </a:rPr>
              <a:t>在点 </a:t>
            </a:r>
            <a:r>
              <a:rPr lang="en-US" altLang="zh-CN" sz="2400" b="0" i="1" dirty="0">
                <a:ea typeface="楷体_GB2312" pitchFamily="49" charset="-122"/>
              </a:rPr>
              <a:t>p </a:t>
            </a:r>
            <a:r>
              <a:rPr lang="zh-CN" altLang="en-US" sz="2400" dirty="0">
                <a:ea typeface="楷体_GB2312" pitchFamily="49" charset="-122"/>
              </a:rPr>
              <a:t>的值，则称 </a:t>
            </a:r>
            <a:r>
              <a:rPr lang="en-US" altLang="zh-CN" sz="2400" b="0" i="1" dirty="0">
                <a:ea typeface="楷体_GB2312" pitchFamily="49" charset="-122"/>
              </a:rPr>
              <a:t>A </a:t>
            </a:r>
            <a:r>
              <a:rPr lang="zh-CN" altLang="en-US" sz="2400" dirty="0">
                <a:ea typeface="楷体_GB2312" pitchFamily="49" charset="-122"/>
              </a:rPr>
              <a:t>在</a:t>
            </a:r>
          </a:p>
          <a:p>
            <a:pPr>
              <a:lnSpc>
                <a:spcPct val="100000"/>
              </a:lnSpc>
              <a:spcBef>
                <a:spcPct val="0"/>
              </a:spcBef>
              <a:buFont typeface="Symbol" pitchFamily="18" charset="2"/>
              <a:buNone/>
            </a:pPr>
            <a:r>
              <a:rPr lang="zh-CN" altLang="en-US" sz="2400" dirty="0">
                <a:ea typeface="楷体_GB2312" pitchFamily="49" charset="-122"/>
              </a:rPr>
              <a:t>     点 </a:t>
            </a:r>
            <a:r>
              <a:rPr lang="en-US" altLang="zh-CN" sz="2400" b="0" i="1" dirty="0">
                <a:ea typeface="楷体_GB2312" pitchFamily="49" charset="-122"/>
              </a:rPr>
              <a:t>p </a:t>
            </a:r>
            <a:r>
              <a:rPr lang="zh-CN" altLang="en-US" sz="2400" dirty="0">
                <a:ea typeface="楷体_GB2312" pitchFamily="49" charset="-122"/>
              </a:rPr>
              <a:t>是</a:t>
            </a:r>
            <a:r>
              <a:rPr lang="zh-CN" altLang="en-US" sz="2400" dirty="0">
                <a:solidFill>
                  <a:srgbClr val="800080"/>
                </a:solidFill>
                <a:ea typeface="楷体_GB2312" pitchFamily="49" charset="-122"/>
              </a:rPr>
              <a:t>活跃的</a:t>
            </a: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None/>
            </a:pPr>
            <a:r>
              <a:rPr lang="zh-CN" altLang="en-US" dirty="0">
                <a:ea typeface="楷体_GB2312" pitchFamily="49" charset="-122"/>
              </a:rPr>
              <a:t>    </a:t>
            </a:r>
            <a:r>
              <a:rPr lang="zh-CN" altLang="en-US" sz="2400" dirty="0">
                <a:ea typeface="楷体_GB2312" pitchFamily="49" charset="-122"/>
              </a:rPr>
              <a:t>直观地，对于全局范围的分析来说，一个变量是活跃的，</a:t>
            </a:r>
          </a:p>
          <a:p>
            <a:pPr>
              <a:lnSpc>
                <a:spcPct val="100000"/>
              </a:lnSpc>
              <a:spcBef>
                <a:spcPct val="0"/>
              </a:spcBef>
              <a:buFont typeface="Symbol" pitchFamily="18" charset="2"/>
              <a:buNone/>
            </a:pPr>
            <a:r>
              <a:rPr lang="zh-CN" altLang="en-US" sz="2400" dirty="0">
                <a:ea typeface="楷体_GB2312" pitchFamily="49" charset="-122"/>
              </a:rPr>
              <a:t>     如果存在一条路径使得该变量</a:t>
            </a:r>
            <a:r>
              <a:rPr lang="zh-CN" altLang="en-US" sz="2400" dirty="0">
                <a:solidFill>
                  <a:srgbClr val="FF0000"/>
                </a:solidFill>
                <a:ea typeface="楷体_GB2312" pitchFamily="49" charset="-122"/>
              </a:rPr>
              <a:t>被重新定值之前它的当前</a:t>
            </a:r>
          </a:p>
          <a:p>
            <a:pPr>
              <a:lnSpc>
                <a:spcPct val="100000"/>
              </a:lnSpc>
              <a:spcBef>
                <a:spcPct val="0"/>
              </a:spcBef>
              <a:buFont typeface="Symbol" pitchFamily="18" charset="2"/>
              <a:buNone/>
            </a:pPr>
            <a:r>
              <a:rPr lang="zh-CN" altLang="en-US" sz="2400" dirty="0">
                <a:solidFill>
                  <a:srgbClr val="FF0000"/>
                </a:solidFill>
                <a:ea typeface="楷体_GB2312" pitchFamily="49" charset="-122"/>
              </a:rPr>
              <a:t>     值还要被引用</a:t>
            </a:r>
          </a:p>
        </p:txBody>
      </p:sp>
      <p:sp>
        <p:nvSpPr>
          <p:cNvPr id="31756" name="Rectangle 13"/>
          <p:cNvSpPr>
            <a:spLocks noChangeArrowheads="1"/>
          </p:cNvSpPr>
          <p:nvPr/>
        </p:nvSpPr>
        <p:spPr bwMode="auto">
          <a:xfrm>
            <a:off x="1524000" y="188913"/>
            <a:ext cx="3840163"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59467">
                                            <p:txEl>
                                              <p:pRg st="6" end="6"/>
                                            </p:txEl>
                                          </p:spTgt>
                                        </p:tgtEl>
                                        <p:attrNameLst>
                                          <p:attrName>style.visibility</p:attrName>
                                        </p:attrNameLst>
                                      </p:cBhvr>
                                      <p:to>
                                        <p:strVal val="visible"/>
                                      </p:to>
                                    </p:set>
                                    <p:animEffect transition="in" filter="slide(fromBottom)">
                                      <p:cBhvr>
                                        <p:cTn id="7" dur="500"/>
                                        <p:tgtEl>
                                          <p:spTgt spid="65946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59467">
                                            <p:txEl>
                                              <p:pRg st="7" end="7"/>
                                            </p:txEl>
                                          </p:spTgt>
                                        </p:tgtEl>
                                        <p:attrNameLst>
                                          <p:attrName>style.visibility</p:attrName>
                                        </p:attrNameLst>
                                      </p:cBhvr>
                                      <p:to>
                                        <p:strVal val="visible"/>
                                      </p:to>
                                    </p:set>
                                    <p:animEffect transition="in" filter="slide(fromBottom)">
                                      <p:cBhvr>
                                        <p:cTn id="10" dur="500"/>
                                        <p:tgtEl>
                                          <p:spTgt spid="65946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59467">
                                            <p:txEl>
                                              <p:pRg st="8" end="8"/>
                                            </p:txEl>
                                          </p:spTgt>
                                        </p:tgtEl>
                                        <p:attrNameLst>
                                          <p:attrName>style.visibility</p:attrName>
                                        </p:attrNameLst>
                                      </p:cBhvr>
                                      <p:to>
                                        <p:strVal val="visible"/>
                                      </p:to>
                                    </p:set>
                                    <p:animEffect transition="in" filter="slide(fromBottom)">
                                      <p:cBhvr>
                                        <p:cTn id="13" dur="500"/>
                                        <p:tgtEl>
                                          <p:spTgt spid="659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2"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3"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6"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7"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8"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9"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70" name="Rectangle 15"/>
          <p:cNvSpPr>
            <a:spLocks noChangeArrowheads="1"/>
          </p:cNvSpPr>
          <p:nvPr/>
        </p:nvSpPr>
        <p:spPr bwMode="auto">
          <a:xfrm>
            <a:off x="539552" y="1124744"/>
            <a:ext cx="8352928" cy="3185487"/>
          </a:xfrm>
          <a:prstGeom prst="rect">
            <a:avLst/>
          </a:prstGeom>
          <a:noFill/>
          <a:ln w="9525">
            <a:noFill/>
            <a:miter lim="800000"/>
            <a:headEnd/>
            <a:tailEnd/>
          </a:ln>
          <a:effectLst/>
        </p:spPr>
        <p:txBody>
          <a:bodyPr wrap="square">
            <a:spAutoFit/>
          </a:bodyPr>
          <a:lstStyle/>
          <a:p>
            <a:pPr>
              <a:lnSpc>
                <a:spcPct val="100000"/>
              </a:lnSpc>
              <a:spcBef>
                <a:spcPct val="0"/>
              </a:spcBef>
            </a:pPr>
            <a:r>
              <a:rPr lang="zh-CN" altLang="en-US" dirty="0" smtClean="0">
                <a:solidFill>
                  <a:srgbClr val="000000"/>
                </a:solidFill>
                <a:ea typeface="楷体_GB2312" pitchFamily="49" charset="-122"/>
              </a:rPr>
              <a:t>基本</a:t>
            </a:r>
            <a:r>
              <a:rPr lang="zh-CN" altLang="en-US" dirty="0">
                <a:solidFill>
                  <a:srgbClr val="000000"/>
                </a:solidFill>
                <a:ea typeface="楷体_GB2312" pitchFamily="49" charset="-122"/>
              </a:rPr>
              <a:t>块内变量的待用信息和活跃信息</a:t>
            </a:r>
          </a:p>
          <a:p>
            <a:pPr lvl="1" indent="-457200">
              <a:lnSpc>
                <a:spcPct val="100000"/>
              </a:lnSpc>
              <a:spcBef>
                <a:spcPct val="0"/>
              </a:spcBef>
              <a:buClr>
                <a:srgbClr val="800080"/>
              </a:buClr>
              <a:buFontTx/>
              <a:buChar char="•"/>
            </a:pPr>
            <a:r>
              <a:rPr lang="zh-CN" altLang="en-US" sz="3200" dirty="0" smtClean="0">
                <a:solidFill>
                  <a:srgbClr val="800080"/>
                </a:solidFill>
                <a:ea typeface="楷体_GB2312" pitchFamily="49" charset="-122"/>
              </a:rPr>
              <a:t>待</a:t>
            </a:r>
            <a:r>
              <a:rPr lang="zh-CN" altLang="en-US" sz="3200" dirty="0">
                <a:solidFill>
                  <a:srgbClr val="800080"/>
                </a:solidFill>
                <a:ea typeface="楷体_GB2312" pitchFamily="49" charset="-122"/>
              </a:rPr>
              <a:t>用信息</a:t>
            </a:r>
          </a:p>
          <a:p>
            <a:pPr lvl="1">
              <a:lnSpc>
                <a:spcPct val="150000"/>
              </a:lnSpc>
              <a:spcBef>
                <a:spcPts val="600"/>
              </a:spcBef>
              <a:spcAft>
                <a:spcPts val="600"/>
              </a:spcAft>
            </a:pPr>
            <a:r>
              <a:rPr lang="zh-CN" altLang="en-US" dirty="0" smtClean="0">
                <a:solidFill>
                  <a:srgbClr val="000000"/>
                </a:solidFill>
                <a:latin typeface="宋体" pitchFamily="2" charset="-122"/>
              </a:rPr>
              <a:t>四元式优化时，如</a:t>
            </a:r>
            <a:r>
              <a:rPr lang="en-US" altLang="zh-CN" dirty="0" smtClean="0">
                <a:solidFill>
                  <a:srgbClr val="000000"/>
                </a:solidFill>
              </a:rPr>
              <a:t>A:=B op C</a:t>
            </a:r>
            <a:r>
              <a:rPr lang="zh-CN" altLang="en-US" dirty="0" smtClean="0">
                <a:solidFill>
                  <a:srgbClr val="000000"/>
                </a:solidFill>
                <a:latin typeface="宋体" pitchFamily="2" charset="-122"/>
              </a:rPr>
              <a:t>时，需要知道基本块内还有哪些四元式对变量</a:t>
            </a:r>
            <a:r>
              <a:rPr lang="en-US" altLang="zh-CN" dirty="0" smtClean="0">
                <a:solidFill>
                  <a:srgbClr val="000000"/>
                </a:solidFill>
              </a:rPr>
              <a:t>A,B,C</a:t>
            </a:r>
            <a:r>
              <a:rPr lang="zh-CN" altLang="en-US" dirty="0" smtClean="0">
                <a:solidFill>
                  <a:srgbClr val="000000"/>
                </a:solidFill>
                <a:latin typeface="宋体" pitchFamily="2" charset="-122"/>
              </a:rPr>
              <a:t>的引用。</a:t>
            </a:r>
            <a:endParaRPr lang="en-US" altLang="zh-CN" dirty="0" smtClean="0">
              <a:solidFill>
                <a:srgbClr val="000000"/>
              </a:solidFill>
              <a:latin typeface="宋体" pitchFamily="2" charset="-122"/>
            </a:endParaRPr>
          </a:p>
          <a:p>
            <a:pPr lvl="1">
              <a:lnSpc>
                <a:spcPct val="150000"/>
              </a:lnSpc>
              <a:spcBef>
                <a:spcPts val="600"/>
              </a:spcBef>
              <a:spcAft>
                <a:spcPts val="600"/>
              </a:spcAft>
            </a:pPr>
            <a:r>
              <a:rPr lang="zh-CN" altLang="en-US" dirty="0" smtClean="0">
                <a:solidFill>
                  <a:srgbClr val="000000"/>
                </a:solidFill>
                <a:ea typeface="楷体_GB2312" pitchFamily="49" charset="-122"/>
              </a:rPr>
              <a:t>为此需要收集待用信息</a:t>
            </a:r>
          </a:p>
        </p:txBody>
      </p:sp>
      <p:sp>
        <p:nvSpPr>
          <p:cNvPr id="45071" name="Rectangle 17"/>
          <p:cNvSpPr>
            <a:spLocks noChangeArrowheads="1"/>
          </p:cNvSpPr>
          <p:nvPr/>
        </p:nvSpPr>
        <p:spPr bwMode="auto">
          <a:xfrm>
            <a:off x="1524000" y="188913"/>
            <a:ext cx="3840163"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p:nvPr>
        </p:nvSpPr>
        <p:spPr>
          <a:xfrm>
            <a:off x="539750" y="188913"/>
            <a:ext cx="8280400" cy="6264275"/>
          </a:xfrm>
        </p:spPr>
        <p:txBody>
          <a:bodyPr/>
          <a:lstStyle/>
          <a:p>
            <a:pPr>
              <a:lnSpc>
                <a:spcPts val="4200"/>
              </a:lnSpc>
            </a:pPr>
            <a:r>
              <a:rPr lang="zh-CN" altLang="en-US" b="1" dirty="0" smtClean="0">
                <a:solidFill>
                  <a:srgbClr val="000000"/>
                </a:solidFill>
                <a:latin typeface="宋体" pitchFamily="2" charset="-122"/>
              </a:rPr>
              <a:t>待用信息</a:t>
            </a:r>
            <a:endParaRPr lang="en-US" altLang="zh-CN" b="1" dirty="0" smtClean="0">
              <a:solidFill>
                <a:srgbClr val="000000"/>
              </a:solidFill>
              <a:latin typeface="宋体" pitchFamily="2" charset="-122"/>
            </a:endParaRPr>
          </a:p>
          <a:p>
            <a:pPr marL="450850" lvl="1" indent="6350" algn="just">
              <a:lnSpc>
                <a:spcPts val="4200"/>
              </a:lnSpc>
              <a:buFontTx/>
              <a:buNone/>
            </a:pPr>
            <a:r>
              <a:rPr lang="zh-CN" altLang="en-US" b="1" dirty="0" smtClean="0">
                <a:solidFill>
                  <a:srgbClr val="7030A0"/>
                </a:solidFill>
              </a:rPr>
              <a:t>若在一个基本块中，变量</a:t>
            </a:r>
            <a:r>
              <a:rPr lang="en-US" altLang="zh-CN" b="1" dirty="0" smtClean="0">
                <a:solidFill>
                  <a:srgbClr val="7030A0"/>
                </a:solidFill>
              </a:rPr>
              <a:t>A</a:t>
            </a:r>
            <a:r>
              <a:rPr lang="zh-CN" altLang="en-US" b="1" dirty="0" smtClean="0">
                <a:solidFill>
                  <a:srgbClr val="7030A0"/>
                </a:solidFill>
              </a:rPr>
              <a:t>在四元式</a:t>
            </a:r>
            <a:r>
              <a:rPr lang="en-US" altLang="zh-CN" dirty="0" err="1" smtClean="0">
                <a:solidFill>
                  <a:srgbClr val="7030A0"/>
                </a:solidFill>
              </a:rPr>
              <a:t>i</a:t>
            </a:r>
            <a:r>
              <a:rPr lang="zh-CN" altLang="en-US" b="1" dirty="0" smtClean="0">
                <a:solidFill>
                  <a:srgbClr val="7030A0"/>
                </a:solidFill>
              </a:rPr>
              <a:t>中被定值，在</a:t>
            </a:r>
            <a:r>
              <a:rPr lang="en-US" altLang="zh-CN" b="1" dirty="0" err="1" smtClean="0">
                <a:solidFill>
                  <a:srgbClr val="7030A0"/>
                </a:solidFill>
              </a:rPr>
              <a:t>i</a:t>
            </a:r>
            <a:r>
              <a:rPr lang="zh-CN" altLang="en-US" b="1" dirty="0" smtClean="0">
                <a:solidFill>
                  <a:srgbClr val="7030A0"/>
                </a:solidFill>
              </a:rPr>
              <a:t>后面的四元式</a:t>
            </a:r>
            <a:r>
              <a:rPr lang="en-US" altLang="zh-CN" b="1" dirty="0" smtClean="0">
                <a:solidFill>
                  <a:srgbClr val="7030A0"/>
                </a:solidFill>
              </a:rPr>
              <a:t>j</a:t>
            </a:r>
            <a:r>
              <a:rPr lang="zh-CN" altLang="en-US" b="1" dirty="0" smtClean="0">
                <a:solidFill>
                  <a:srgbClr val="7030A0"/>
                </a:solidFill>
              </a:rPr>
              <a:t>中要引用</a:t>
            </a:r>
            <a:r>
              <a:rPr lang="en-US" altLang="zh-CN" b="1" dirty="0" smtClean="0">
                <a:solidFill>
                  <a:srgbClr val="7030A0"/>
                </a:solidFill>
              </a:rPr>
              <a:t>A</a:t>
            </a:r>
            <a:r>
              <a:rPr lang="zh-CN" altLang="en-US" b="1" dirty="0" smtClean="0">
                <a:solidFill>
                  <a:srgbClr val="7030A0"/>
                </a:solidFill>
              </a:rPr>
              <a:t>值，且从</a:t>
            </a:r>
            <a:r>
              <a:rPr lang="en-US" altLang="zh-CN" b="1" dirty="0" err="1" smtClean="0">
                <a:solidFill>
                  <a:srgbClr val="7030A0"/>
                </a:solidFill>
              </a:rPr>
              <a:t>i</a:t>
            </a:r>
            <a:r>
              <a:rPr lang="zh-CN" altLang="en-US" b="1" dirty="0" smtClean="0">
                <a:solidFill>
                  <a:srgbClr val="7030A0"/>
                </a:solidFill>
              </a:rPr>
              <a:t>到</a:t>
            </a:r>
            <a:r>
              <a:rPr lang="en-US" altLang="zh-CN" b="1" dirty="0" smtClean="0">
                <a:solidFill>
                  <a:srgbClr val="7030A0"/>
                </a:solidFill>
              </a:rPr>
              <a:t>j</a:t>
            </a:r>
            <a:r>
              <a:rPr lang="zh-CN" altLang="en-US" b="1" dirty="0" smtClean="0">
                <a:solidFill>
                  <a:srgbClr val="7030A0"/>
                </a:solidFill>
              </a:rPr>
              <a:t>间没有其它对</a:t>
            </a:r>
            <a:r>
              <a:rPr lang="en-US" altLang="zh-CN" b="1" dirty="0" smtClean="0">
                <a:solidFill>
                  <a:srgbClr val="7030A0"/>
                </a:solidFill>
              </a:rPr>
              <a:t>A</a:t>
            </a:r>
            <a:r>
              <a:rPr lang="zh-CN" altLang="en-US" b="1" dirty="0" smtClean="0">
                <a:solidFill>
                  <a:srgbClr val="7030A0"/>
                </a:solidFill>
              </a:rPr>
              <a:t>的定值点，这时称</a:t>
            </a:r>
            <a:r>
              <a:rPr lang="en-US" altLang="zh-CN" b="1" dirty="0" smtClean="0">
                <a:solidFill>
                  <a:srgbClr val="7030A0"/>
                </a:solidFill>
              </a:rPr>
              <a:t>j</a:t>
            </a:r>
            <a:r>
              <a:rPr lang="zh-CN" altLang="en-US" b="1" dirty="0" smtClean="0">
                <a:solidFill>
                  <a:srgbClr val="7030A0"/>
                </a:solidFill>
              </a:rPr>
              <a:t>是四元式</a:t>
            </a:r>
            <a:r>
              <a:rPr lang="en-US" altLang="zh-CN" b="1" dirty="0" err="1" smtClean="0">
                <a:solidFill>
                  <a:srgbClr val="7030A0"/>
                </a:solidFill>
              </a:rPr>
              <a:t>i</a:t>
            </a:r>
            <a:r>
              <a:rPr lang="zh-CN" altLang="en-US" b="1" dirty="0" smtClean="0">
                <a:solidFill>
                  <a:srgbClr val="7030A0"/>
                </a:solidFill>
              </a:rPr>
              <a:t>中对</a:t>
            </a:r>
            <a:r>
              <a:rPr lang="en-US" altLang="zh-CN" b="1" dirty="0" smtClean="0">
                <a:solidFill>
                  <a:srgbClr val="7030A0"/>
                </a:solidFill>
              </a:rPr>
              <a:t>A</a:t>
            </a:r>
            <a:r>
              <a:rPr lang="zh-CN" altLang="en-US" b="1" dirty="0" smtClean="0">
                <a:solidFill>
                  <a:srgbClr val="7030A0"/>
                </a:solidFill>
              </a:rPr>
              <a:t>的</a:t>
            </a:r>
            <a:r>
              <a:rPr lang="zh-CN" altLang="en-US" b="1" dirty="0" smtClean="0">
                <a:solidFill>
                  <a:srgbClr val="002060"/>
                </a:solidFill>
                <a:latin typeface="方正舒体" pitchFamily="2" charset="-122"/>
                <a:ea typeface="方正舒体" pitchFamily="2" charset="-122"/>
              </a:rPr>
              <a:t>待用信息</a:t>
            </a:r>
            <a:r>
              <a:rPr lang="zh-CN" altLang="en-US" b="1" dirty="0" smtClean="0">
                <a:solidFill>
                  <a:srgbClr val="7030A0"/>
                </a:solidFill>
              </a:rPr>
              <a:t>，或称</a:t>
            </a:r>
            <a:r>
              <a:rPr lang="zh-CN" altLang="en-US" b="1" dirty="0" smtClean="0">
                <a:solidFill>
                  <a:srgbClr val="002060"/>
                </a:solidFill>
                <a:latin typeface="方正舒体" pitchFamily="2" charset="-122"/>
                <a:ea typeface="方正舒体" pitchFamily="2" charset="-122"/>
              </a:rPr>
              <a:t>下次引用信息</a:t>
            </a:r>
            <a:r>
              <a:rPr lang="zh-CN" altLang="en-US" b="1" dirty="0" smtClean="0">
                <a:solidFill>
                  <a:srgbClr val="7030A0"/>
                </a:solidFill>
              </a:rPr>
              <a:t>，同时也称</a:t>
            </a:r>
            <a:r>
              <a:rPr lang="en-US" altLang="zh-CN" b="1" dirty="0" smtClean="0">
                <a:solidFill>
                  <a:srgbClr val="002060"/>
                </a:solidFill>
                <a:latin typeface="方正舒体" pitchFamily="2" charset="-122"/>
                <a:ea typeface="方正舒体" pitchFamily="2" charset="-122"/>
              </a:rPr>
              <a:t>A</a:t>
            </a:r>
            <a:r>
              <a:rPr lang="zh-CN" altLang="en-US" b="1" dirty="0" smtClean="0">
                <a:solidFill>
                  <a:srgbClr val="002060"/>
                </a:solidFill>
                <a:latin typeface="方正舒体" pitchFamily="2" charset="-122"/>
                <a:ea typeface="方正舒体" pitchFamily="2" charset="-122"/>
              </a:rPr>
              <a:t>是活跃的</a:t>
            </a:r>
            <a:r>
              <a:rPr lang="zh-CN" altLang="en-US" b="1" dirty="0" smtClean="0">
                <a:solidFill>
                  <a:srgbClr val="7030A0"/>
                </a:solidFill>
              </a:rPr>
              <a:t>。若</a:t>
            </a:r>
            <a:r>
              <a:rPr lang="en-US" altLang="zh-CN" b="1" dirty="0" smtClean="0">
                <a:solidFill>
                  <a:srgbClr val="7030A0"/>
                </a:solidFill>
              </a:rPr>
              <a:t>A</a:t>
            </a:r>
            <a:r>
              <a:rPr lang="zh-CN" altLang="en-US" b="1" dirty="0" smtClean="0">
                <a:solidFill>
                  <a:srgbClr val="7030A0"/>
                </a:solidFill>
              </a:rPr>
              <a:t>被多次引用，则构成</a:t>
            </a:r>
            <a:r>
              <a:rPr lang="zh-CN" altLang="en-US" b="1" dirty="0" smtClean="0">
                <a:solidFill>
                  <a:srgbClr val="002060"/>
                </a:solidFill>
                <a:latin typeface="方正舒体" pitchFamily="2" charset="-122"/>
                <a:ea typeface="方正舒体" pitchFamily="2" charset="-122"/>
              </a:rPr>
              <a:t>待用信息链</a:t>
            </a:r>
            <a:r>
              <a:rPr lang="zh-CN" altLang="en-US" b="1" dirty="0" smtClean="0">
                <a:solidFill>
                  <a:srgbClr val="7030A0"/>
                </a:solidFill>
              </a:rPr>
              <a:t>，或</a:t>
            </a:r>
            <a:r>
              <a:rPr lang="zh-CN" altLang="en-US" b="1" dirty="0" smtClean="0">
                <a:solidFill>
                  <a:srgbClr val="002060"/>
                </a:solidFill>
                <a:latin typeface="方正舒体" pitchFamily="2" charset="-122"/>
                <a:ea typeface="方正舒体" pitchFamily="2" charset="-122"/>
              </a:rPr>
              <a:t>活跃信息链</a:t>
            </a:r>
          </a:p>
          <a:p>
            <a:pPr>
              <a:lnSpc>
                <a:spcPts val="4200"/>
              </a:lnSpc>
            </a:pPr>
            <a:r>
              <a:rPr lang="zh-CN" altLang="en-US" b="1" dirty="0" smtClean="0">
                <a:solidFill>
                  <a:srgbClr val="000000"/>
                </a:solidFill>
                <a:latin typeface="宋体" pitchFamily="2" charset="-122"/>
              </a:rPr>
              <a:t>待用信息</a:t>
            </a:r>
            <a:r>
              <a:rPr lang="en-US" altLang="zh-CN" b="1" dirty="0" smtClean="0">
                <a:solidFill>
                  <a:srgbClr val="000000"/>
                </a:solidFill>
                <a:latin typeface="宋体" pitchFamily="2" charset="-122"/>
              </a:rPr>
              <a:t>——</a:t>
            </a:r>
            <a:r>
              <a:rPr lang="zh-CN" altLang="en-US" b="1" dirty="0" smtClean="0">
                <a:solidFill>
                  <a:srgbClr val="0070C0"/>
                </a:solidFill>
                <a:latin typeface="方正舒体" pitchFamily="2" charset="-122"/>
                <a:ea typeface="方正舒体" pitchFamily="2" charset="-122"/>
              </a:rPr>
              <a:t>用四元式的标号表示</a:t>
            </a:r>
            <a:endParaRPr lang="en-US" altLang="zh-CN" b="1" dirty="0" smtClean="0">
              <a:solidFill>
                <a:srgbClr val="0070C0"/>
              </a:solidFill>
              <a:latin typeface="方正舒体" pitchFamily="2" charset="-122"/>
              <a:ea typeface="方正舒体" pitchFamily="2" charset="-122"/>
            </a:endParaRPr>
          </a:p>
          <a:p>
            <a:pPr>
              <a:lnSpc>
                <a:spcPts val="4200"/>
              </a:lnSpc>
            </a:pPr>
            <a:r>
              <a:rPr lang="zh-CN" altLang="en-US" b="1" dirty="0" smtClean="0">
                <a:solidFill>
                  <a:srgbClr val="000000"/>
                </a:solidFill>
                <a:latin typeface="宋体" pitchFamily="2" charset="-122"/>
              </a:rPr>
              <a:t>活跃信息</a:t>
            </a:r>
            <a:r>
              <a:rPr lang="en-US" altLang="zh-CN" b="1" dirty="0" smtClean="0">
                <a:solidFill>
                  <a:srgbClr val="000000"/>
                </a:solidFill>
                <a:latin typeface="宋体" pitchFamily="2" charset="-122"/>
              </a:rPr>
              <a:t>——</a:t>
            </a:r>
            <a:r>
              <a:rPr lang="zh-CN" altLang="en-US" b="1" dirty="0" smtClean="0">
                <a:solidFill>
                  <a:srgbClr val="0070C0"/>
                </a:solidFill>
                <a:latin typeface="方正舒体" pitchFamily="2" charset="-122"/>
                <a:ea typeface="方正舒体" pitchFamily="2" charset="-122"/>
              </a:rPr>
              <a:t>对变量而言，标记其是否活跃</a:t>
            </a:r>
            <a:endParaRPr lang="en-US" altLang="zh-CN" b="1" dirty="0" smtClean="0">
              <a:solidFill>
                <a:srgbClr val="0070C0"/>
              </a:solidFill>
              <a:latin typeface="方正舒体" pitchFamily="2" charset="-122"/>
              <a:ea typeface="方正舒体" pitchFamily="2" charset="-122"/>
            </a:endParaRPr>
          </a:p>
          <a:p>
            <a:pPr>
              <a:lnSpc>
                <a:spcPts val="4200"/>
              </a:lnSpc>
            </a:pPr>
            <a:r>
              <a:rPr lang="zh-CN" altLang="en-US" b="1" dirty="0" smtClean="0">
                <a:solidFill>
                  <a:srgbClr val="002060"/>
                </a:solidFill>
                <a:latin typeface="宋体" pitchFamily="2" charset="-122"/>
              </a:rPr>
              <a:t>可从基本块的出口</a:t>
            </a:r>
            <a:r>
              <a:rPr lang="zh-CN" altLang="en-US" b="1" dirty="0" smtClean="0">
                <a:solidFill>
                  <a:srgbClr val="FF0000"/>
                </a:solidFill>
                <a:latin typeface="宋体" pitchFamily="2" charset="-122"/>
              </a:rPr>
              <a:t>由后向前</a:t>
            </a:r>
            <a:r>
              <a:rPr lang="zh-CN" altLang="en-US" b="1" dirty="0" smtClean="0">
                <a:solidFill>
                  <a:srgbClr val="002060"/>
                </a:solidFill>
                <a:latin typeface="宋体" pitchFamily="2" charset="-122"/>
              </a:rPr>
              <a:t>扫描，对每个变量建立相应的待用</a:t>
            </a:r>
            <a:r>
              <a:rPr lang="zh-CN" altLang="en-US" b="1" dirty="0" smtClean="0">
                <a:solidFill>
                  <a:srgbClr val="002060"/>
                </a:solidFill>
              </a:rPr>
              <a:t>信息链和活跃变量信息链</a:t>
            </a: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p:nvPr>
        </p:nvSpPr>
        <p:spPr>
          <a:xfrm>
            <a:off x="685800" y="1052513"/>
            <a:ext cx="7989888" cy="5043487"/>
          </a:xfrm>
        </p:spPr>
        <p:txBody>
          <a:bodyPr/>
          <a:lstStyle/>
          <a:p>
            <a:pPr algn="just">
              <a:spcAft>
                <a:spcPts val="600"/>
              </a:spcAft>
            </a:pPr>
            <a:r>
              <a:rPr lang="zh-CN" altLang="en-US" b="1" dirty="0" smtClean="0">
                <a:latin typeface="宋体" pitchFamily="2" charset="-122"/>
              </a:rPr>
              <a:t>这里假定：</a:t>
            </a:r>
            <a:r>
              <a:rPr lang="zh-CN" altLang="en-US" b="1" dirty="0" smtClean="0">
                <a:solidFill>
                  <a:srgbClr val="CC3300"/>
                </a:solidFill>
                <a:latin typeface="宋体" pitchFamily="2" charset="-122"/>
              </a:rPr>
              <a:t>临时变量都是非活跃的</a:t>
            </a:r>
            <a:r>
              <a:rPr lang="zh-CN" altLang="en-US" b="1" dirty="0" smtClean="0">
                <a:solidFill>
                  <a:srgbClr val="002060"/>
                </a:solidFill>
                <a:latin typeface="宋体" pitchFamily="2" charset="-122"/>
              </a:rPr>
              <a:t>（基本块出口之后不再被引用），非临时</a:t>
            </a:r>
            <a:r>
              <a:rPr lang="zh-CN" altLang="en-US" b="1" dirty="0" smtClean="0">
                <a:solidFill>
                  <a:srgbClr val="CC3300"/>
                </a:solidFill>
                <a:latin typeface="宋体" pitchFamily="2" charset="-122"/>
              </a:rPr>
              <a:t>变量都是活跃的</a:t>
            </a:r>
            <a:endParaRPr lang="en-US" altLang="zh-CN" b="1" dirty="0" smtClean="0">
              <a:solidFill>
                <a:srgbClr val="000000"/>
              </a:solidFill>
              <a:latin typeface="宋体" pitchFamily="2" charset="-122"/>
            </a:endParaRPr>
          </a:p>
          <a:p>
            <a:pPr algn="just">
              <a:spcAft>
                <a:spcPts val="600"/>
              </a:spcAft>
            </a:pPr>
            <a:r>
              <a:rPr lang="zh-CN" altLang="en-US" b="1" dirty="0" smtClean="0">
                <a:solidFill>
                  <a:srgbClr val="990099"/>
                </a:solidFill>
                <a:latin typeface="方正舒体" pitchFamily="2" charset="-122"/>
                <a:ea typeface="方正舒体" pitchFamily="2" charset="-122"/>
              </a:rPr>
              <a:t>符号表</a:t>
            </a:r>
            <a:r>
              <a:rPr lang="zh-CN" altLang="en-US" b="1" dirty="0" smtClean="0">
                <a:solidFill>
                  <a:srgbClr val="000000"/>
                </a:solidFill>
                <a:latin typeface="宋体" pitchFamily="2" charset="-122"/>
              </a:rPr>
              <a:t>中增加</a:t>
            </a:r>
            <a:r>
              <a:rPr lang="zh-CN" altLang="en-US" b="1" dirty="0" smtClean="0">
                <a:solidFill>
                  <a:srgbClr val="000000"/>
                </a:solidFill>
              </a:rPr>
              <a:t>“</a:t>
            </a:r>
            <a:r>
              <a:rPr lang="zh-CN" altLang="en-US" b="1" dirty="0" smtClean="0">
                <a:solidFill>
                  <a:srgbClr val="000000"/>
                </a:solidFill>
                <a:latin typeface="宋体" pitchFamily="2" charset="-122"/>
              </a:rPr>
              <a:t>待用信息</a:t>
            </a:r>
            <a:r>
              <a:rPr lang="zh-CN" altLang="en-US" b="1" dirty="0" smtClean="0">
                <a:solidFill>
                  <a:srgbClr val="000000"/>
                </a:solidFill>
              </a:rPr>
              <a:t>”</a:t>
            </a:r>
            <a:r>
              <a:rPr lang="zh-CN" altLang="en-US" b="1" dirty="0" smtClean="0">
                <a:solidFill>
                  <a:srgbClr val="000000"/>
                </a:solidFill>
                <a:latin typeface="宋体" pitchFamily="2" charset="-122"/>
              </a:rPr>
              <a:t>栏和</a:t>
            </a:r>
            <a:r>
              <a:rPr lang="zh-CN" altLang="en-US" b="1" dirty="0" smtClean="0">
                <a:solidFill>
                  <a:srgbClr val="000000"/>
                </a:solidFill>
              </a:rPr>
              <a:t>“</a:t>
            </a:r>
            <a:r>
              <a:rPr lang="zh-CN" altLang="en-US" b="1" dirty="0" smtClean="0">
                <a:solidFill>
                  <a:srgbClr val="000000"/>
                </a:solidFill>
                <a:latin typeface="宋体" pitchFamily="2" charset="-122"/>
              </a:rPr>
              <a:t>活跃信息</a:t>
            </a:r>
            <a:r>
              <a:rPr lang="zh-CN" altLang="en-US" b="1" dirty="0" smtClean="0">
                <a:solidFill>
                  <a:srgbClr val="000000"/>
                </a:solidFill>
              </a:rPr>
              <a:t>”</a:t>
            </a:r>
            <a:r>
              <a:rPr lang="zh-CN" altLang="en-US" b="1" dirty="0" smtClean="0">
                <a:solidFill>
                  <a:srgbClr val="000000"/>
                </a:solidFill>
                <a:latin typeface="宋体" pitchFamily="2" charset="-122"/>
              </a:rPr>
              <a:t>栏</a:t>
            </a:r>
            <a:endParaRPr lang="en-US" altLang="zh-CN" b="1" dirty="0" smtClean="0">
              <a:solidFill>
                <a:srgbClr val="000000"/>
              </a:solidFill>
              <a:latin typeface="宋体" pitchFamily="2" charset="-122"/>
            </a:endParaRPr>
          </a:p>
          <a:p>
            <a:pPr algn="just">
              <a:spcAft>
                <a:spcPts val="600"/>
              </a:spcAft>
            </a:pPr>
            <a:r>
              <a:rPr lang="zh-CN" altLang="en-US" b="1" dirty="0" smtClean="0">
                <a:solidFill>
                  <a:srgbClr val="000000"/>
                </a:solidFill>
                <a:latin typeface="宋体" pitchFamily="2" charset="-122"/>
              </a:rPr>
              <a:t>对基本块中各变量的符号表的待用信息和活跃信息</a:t>
            </a:r>
            <a:r>
              <a:rPr lang="zh-CN" altLang="en-US" b="1" dirty="0" smtClean="0">
                <a:solidFill>
                  <a:srgbClr val="CC3300"/>
                </a:solidFill>
                <a:latin typeface="方正舒体" pitchFamily="2" charset="-122"/>
                <a:ea typeface="方正舒体" pitchFamily="2" charset="-122"/>
              </a:rPr>
              <a:t>置初值：</a:t>
            </a:r>
            <a:r>
              <a:rPr lang="zh-CN" altLang="en-US" b="1" dirty="0" smtClean="0">
                <a:solidFill>
                  <a:srgbClr val="000000"/>
                </a:solidFill>
                <a:latin typeface="宋体" pitchFamily="2" charset="-122"/>
              </a:rPr>
              <a:t>即待用信息置为“</a:t>
            </a:r>
            <a:r>
              <a:rPr lang="zh-CN" altLang="en-US" b="1" dirty="0" smtClean="0">
                <a:solidFill>
                  <a:srgbClr val="CC3300"/>
                </a:solidFill>
                <a:latin typeface="方正舒体" pitchFamily="2" charset="-122"/>
                <a:ea typeface="方正舒体" pitchFamily="2" charset="-122"/>
              </a:rPr>
              <a:t>非待用</a:t>
            </a:r>
            <a:r>
              <a:rPr lang="zh-CN" altLang="en-US" b="1" dirty="0" smtClean="0">
                <a:solidFill>
                  <a:srgbClr val="000000"/>
                </a:solidFill>
                <a:latin typeface="宋体" pitchFamily="2" charset="-122"/>
              </a:rPr>
              <a:t>”，活跃信息按变量在基本块出口出是否活跃置为“</a:t>
            </a:r>
            <a:r>
              <a:rPr lang="zh-CN" altLang="en-US" b="1" dirty="0" smtClean="0">
                <a:solidFill>
                  <a:srgbClr val="CC3300"/>
                </a:solidFill>
                <a:latin typeface="方正舒体" pitchFamily="2" charset="-122"/>
                <a:ea typeface="方正舒体" pitchFamily="2" charset="-122"/>
              </a:rPr>
              <a:t>活跃</a:t>
            </a:r>
            <a:r>
              <a:rPr lang="zh-CN" altLang="en-US" b="1" dirty="0" smtClean="0">
                <a:solidFill>
                  <a:srgbClr val="000000"/>
                </a:solidFill>
                <a:latin typeface="宋体" pitchFamily="2" charset="-122"/>
              </a:rPr>
              <a:t>”或“</a:t>
            </a:r>
            <a:r>
              <a:rPr lang="zh-CN" altLang="en-US" b="1" dirty="0" smtClean="0">
                <a:solidFill>
                  <a:srgbClr val="CC3300"/>
                </a:solidFill>
                <a:latin typeface="方正舒体" pitchFamily="2" charset="-122"/>
                <a:ea typeface="方正舒体" pitchFamily="2" charset="-122"/>
              </a:rPr>
              <a:t>非活跃</a:t>
            </a:r>
            <a:r>
              <a:rPr lang="zh-CN" altLang="en-US" b="1" dirty="0" smtClean="0">
                <a:solidFill>
                  <a:srgbClr val="000000"/>
                </a:solidFill>
                <a:latin typeface="宋体" pitchFamily="2" charset="-122"/>
              </a:rPr>
              <a:t>”</a:t>
            </a:r>
            <a:endParaRPr lang="zh-CN" altLang="en-US" dirty="0" smtClean="0"/>
          </a:p>
        </p:txBody>
      </p:sp>
      <p:sp>
        <p:nvSpPr>
          <p:cNvPr id="35843" name="Rectangle 2"/>
          <p:cNvSpPr>
            <a:spLocks noChangeArrowheads="1"/>
          </p:cNvSpPr>
          <p:nvPr/>
        </p:nvSpPr>
        <p:spPr bwMode="auto">
          <a:xfrm>
            <a:off x="762000" y="333375"/>
            <a:ext cx="6115050" cy="609600"/>
          </a:xfrm>
          <a:prstGeom prst="rect">
            <a:avLst/>
          </a:prstGeom>
          <a:noFill/>
          <a:ln w="9525">
            <a:noFill/>
            <a:miter lim="800000"/>
            <a:headEnd/>
            <a:tailEnd/>
          </a:ln>
        </p:spPr>
        <p:txBody>
          <a:bodyPr lIns="0" tIns="0" rIns="0" bIns="0">
            <a:spAutoFit/>
          </a:bodyPr>
          <a:lstStyle/>
          <a:p>
            <a:pPr>
              <a:lnSpc>
                <a:spcPct val="100000"/>
              </a:lnSpc>
              <a:spcBef>
                <a:spcPct val="0"/>
              </a:spcBef>
            </a:pPr>
            <a:r>
              <a:rPr lang="zh-CN" altLang="en-US" sz="4000" smtClean="0">
                <a:solidFill>
                  <a:srgbClr val="000000"/>
                </a:solidFill>
                <a:latin typeface="宋体" pitchFamily="2" charset="-122"/>
              </a:rPr>
              <a:t>计算待用信息的算法：</a:t>
            </a:r>
            <a:endParaRPr lang="zh-CN" altLang="en-US" sz="4000" b="0"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p:nvPr>
        </p:nvSpPr>
        <p:spPr>
          <a:xfrm>
            <a:off x="179388" y="1052513"/>
            <a:ext cx="8713787" cy="5472112"/>
          </a:xfrm>
        </p:spPr>
        <p:txBody>
          <a:bodyPr/>
          <a:lstStyle/>
          <a:p>
            <a:pPr algn="just">
              <a:spcAft>
                <a:spcPts val="600"/>
              </a:spcAft>
              <a:defRPr/>
            </a:pPr>
            <a:r>
              <a:rPr lang="zh-CN" altLang="en-US" sz="2800" b="1" dirty="0" smtClean="0">
                <a:solidFill>
                  <a:srgbClr val="000000"/>
                </a:solidFill>
                <a:latin typeface="宋体" pitchFamily="2" charset="-122"/>
              </a:rPr>
              <a:t>从基本块出口到基本块入口</a:t>
            </a:r>
            <a:r>
              <a:rPr lang="zh-CN" altLang="en-US" sz="2800" b="1" dirty="0" smtClean="0">
                <a:solidFill>
                  <a:srgbClr val="CC3300"/>
                </a:solidFill>
                <a:latin typeface="方正舒体" pitchFamily="2" charset="-122"/>
                <a:ea typeface="方正舒体" pitchFamily="2" charset="-122"/>
              </a:rPr>
              <a:t>由后向前</a:t>
            </a:r>
            <a:r>
              <a:rPr lang="zh-CN" altLang="en-US" sz="2800" b="1" dirty="0" smtClean="0">
                <a:solidFill>
                  <a:srgbClr val="000000"/>
                </a:solidFill>
                <a:latin typeface="宋体" pitchFamily="2" charset="-122"/>
              </a:rPr>
              <a:t>依次处理每个四元式，对每个四元式</a:t>
            </a:r>
            <a:r>
              <a:rPr lang="en-US" altLang="zh-CN" sz="2800" b="1" dirty="0" smtClean="0">
                <a:solidFill>
                  <a:srgbClr val="000000"/>
                </a:solidFill>
              </a:rPr>
              <a:t>i:A=B op C</a:t>
            </a:r>
            <a:r>
              <a:rPr lang="en-US" altLang="zh-CN" sz="2800" b="1" dirty="0" smtClean="0">
                <a:solidFill>
                  <a:srgbClr val="000000"/>
                </a:solidFill>
                <a:latin typeface="宋体" pitchFamily="2" charset="-122"/>
              </a:rPr>
              <a:t>,</a:t>
            </a:r>
            <a:r>
              <a:rPr lang="zh-CN" altLang="en-US" sz="2800" b="1" dirty="0" smtClean="0">
                <a:solidFill>
                  <a:srgbClr val="000000"/>
                </a:solidFill>
                <a:latin typeface="宋体" pitchFamily="2" charset="-122"/>
              </a:rPr>
              <a:t>执行以下步骤</a:t>
            </a:r>
            <a:endParaRPr lang="en-US" altLang="zh-CN" sz="2800" b="1" dirty="0" smtClean="0">
              <a:solidFill>
                <a:srgbClr val="000000"/>
              </a:solidFill>
              <a:latin typeface="宋体" pitchFamily="2" charset="-122"/>
            </a:endParaRPr>
          </a:p>
          <a:p>
            <a:pPr marL="712788" lvl="1" indent="-439738" algn="just">
              <a:spcAft>
                <a:spcPts val="600"/>
              </a:spcAft>
              <a:buFont typeface="+mj-ea"/>
              <a:buAutoNum type="circleNumDbPlain"/>
              <a:defRPr/>
            </a:pPr>
            <a:r>
              <a:rPr lang="zh-CN" altLang="en-US" sz="2400" b="1" dirty="0" smtClean="0">
                <a:solidFill>
                  <a:srgbClr val="333399"/>
                </a:solidFill>
                <a:latin typeface="华文楷体" pitchFamily="2" charset="-122"/>
                <a:ea typeface="华文楷体" pitchFamily="2" charset="-122"/>
              </a:rPr>
              <a:t>把符号表中变量</a:t>
            </a:r>
            <a:r>
              <a:rPr lang="en-US" altLang="zh-CN" sz="2400" b="1" dirty="0" smtClean="0">
                <a:solidFill>
                  <a:srgbClr val="333399"/>
                </a:solidFill>
                <a:latin typeface="华文楷体" pitchFamily="2" charset="-122"/>
                <a:ea typeface="华文楷体" pitchFamily="2" charset="-122"/>
              </a:rPr>
              <a:t>A</a:t>
            </a:r>
            <a:r>
              <a:rPr lang="zh-CN" altLang="en-US" sz="2400" b="1" dirty="0" smtClean="0">
                <a:solidFill>
                  <a:srgbClr val="333399"/>
                </a:solidFill>
                <a:latin typeface="华文楷体" pitchFamily="2" charset="-122"/>
                <a:ea typeface="华文楷体" pitchFamily="2" charset="-122"/>
              </a:rPr>
              <a:t>的待用信息和活跃信息附加到四元式</a:t>
            </a:r>
            <a:r>
              <a:rPr lang="en-US" altLang="zh-CN" sz="2400" b="1" i="1" dirty="0" err="1" smtClean="0">
                <a:solidFill>
                  <a:srgbClr val="333399"/>
                </a:solidFill>
                <a:latin typeface="华文楷体" pitchFamily="2" charset="-122"/>
                <a:ea typeface="华文楷体" pitchFamily="2" charset="-122"/>
              </a:rPr>
              <a:t>i</a:t>
            </a:r>
            <a:r>
              <a:rPr lang="zh-CN" altLang="en-US" sz="2400" b="1" dirty="0" smtClean="0">
                <a:solidFill>
                  <a:srgbClr val="333399"/>
                </a:solidFill>
                <a:latin typeface="华文楷体" pitchFamily="2" charset="-122"/>
                <a:ea typeface="华文楷体" pitchFamily="2" charset="-122"/>
              </a:rPr>
              <a:t>上</a:t>
            </a:r>
            <a:endParaRPr lang="en-US" altLang="zh-CN" sz="2400" b="1" dirty="0" smtClean="0">
              <a:solidFill>
                <a:srgbClr val="333399"/>
              </a:solidFill>
              <a:latin typeface="华文楷体" pitchFamily="2" charset="-122"/>
              <a:ea typeface="华文楷体" pitchFamily="2" charset="-122"/>
            </a:endParaRPr>
          </a:p>
          <a:p>
            <a:pPr marL="712788" lvl="1" indent="-439738" algn="just">
              <a:spcAft>
                <a:spcPts val="600"/>
              </a:spcAft>
              <a:buFont typeface="+mj-ea"/>
              <a:buAutoNum type="circleNumDbPlain"/>
              <a:defRPr/>
            </a:pPr>
            <a:r>
              <a:rPr lang="zh-CN" altLang="en-US" sz="2400" b="1" dirty="0" smtClean="0">
                <a:solidFill>
                  <a:srgbClr val="333399"/>
                </a:solidFill>
                <a:latin typeface="华文楷体" pitchFamily="2" charset="-122"/>
                <a:ea typeface="华文楷体" pitchFamily="2" charset="-122"/>
              </a:rPr>
              <a:t>把符号表中变量</a:t>
            </a:r>
            <a:r>
              <a:rPr lang="en-US" altLang="zh-CN" sz="2400" b="1" dirty="0" smtClean="0">
                <a:solidFill>
                  <a:srgbClr val="333399"/>
                </a:solidFill>
                <a:latin typeface="华文楷体" pitchFamily="2" charset="-122"/>
                <a:ea typeface="华文楷体" pitchFamily="2" charset="-122"/>
              </a:rPr>
              <a:t>A</a:t>
            </a:r>
            <a:r>
              <a:rPr lang="zh-CN" altLang="en-US" sz="2400" b="1" dirty="0" smtClean="0">
                <a:solidFill>
                  <a:srgbClr val="333399"/>
                </a:solidFill>
                <a:latin typeface="华文楷体" pitchFamily="2" charset="-122"/>
                <a:ea typeface="华文楷体" pitchFamily="2" charset="-122"/>
              </a:rPr>
              <a:t>的待用信息和活跃信息分别置为</a:t>
            </a:r>
            <a:r>
              <a:rPr lang="en-US" altLang="zh-CN" sz="2400" b="1" dirty="0" smtClean="0">
                <a:solidFill>
                  <a:srgbClr val="333399"/>
                </a:solidFill>
                <a:latin typeface="华文楷体" pitchFamily="2" charset="-122"/>
                <a:ea typeface="华文楷体" pitchFamily="2" charset="-122"/>
              </a:rPr>
              <a:t>“</a:t>
            </a:r>
            <a:r>
              <a:rPr lang="zh-CN" altLang="en-US" sz="2400" b="1" dirty="0" smtClean="0">
                <a:solidFill>
                  <a:srgbClr val="333399"/>
                </a:solidFill>
                <a:latin typeface="华文楷体" pitchFamily="2" charset="-122"/>
                <a:ea typeface="华文楷体" pitchFamily="2" charset="-122"/>
              </a:rPr>
              <a:t>非待用”和</a:t>
            </a:r>
            <a:r>
              <a:rPr lang="en-US" altLang="zh-CN" sz="2400" b="1" dirty="0" smtClean="0">
                <a:solidFill>
                  <a:srgbClr val="333399"/>
                </a:solidFill>
                <a:latin typeface="华文楷体" pitchFamily="2" charset="-122"/>
                <a:ea typeface="华文楷体" pitchFamily="2" charset="-122"/>
              </a:rPr>
              <a:t>“</a:t>
            </a:r>
            <a:r>
              <a:rPr lang="zh-CN" altLang="en-US" sz="2400" b="1" dirty="0" smtClean="0">
                <a:solidFill>
                  <a:srgbClr val="333399"/>
                </a:solidFill>
                <a:latin typeface="华文楷体" pitchFamily="2" charset="-122"/>
                <a:ea typeface="华文楷体" pitchFamily="2" charset="-122"/>
              </a:rPr>
              <a:t>非活跃”</a:t>
            </a:r>
            <a:endParaRPr lang="en-US" altLang="zh-CN" sz="2400" b="1" dirty="0" smtClean="0">
              <a:solidFill>
                <a:srgbClr val="333399"/>
              </a:solidFill>
              <a:latin typeface="华文楷体" pitchFamily="2" charset="-122"/>
              <a:ea typeface="华文楷体" pitchFamily="2" charset="-122"/>
            </a:endParaRPr>
          </a:p>
          <a:p>
            <a:pPr marL="712788" lvl="1" indent="-439738" algn="just">
              <a:spcAft>
                <a:spcPts val="600"/>
              </a:spcAft>
              <a:buFont typeface="+mj-ea"/>
              <a:buAutoNum type="circleNumDbPlain"/>
              <a:defRPr/>
            </a:pPr>
            <a:r>
              <a:rPr lang="zh-CN" altLang="en-US" sz="2400" b="1" dirty="0" smtClean="0">
                <a:solidFill>
                  <a:srgbClr val="333399"/>
                </a:solidFill>
                <a:latin typeface="华文楷体" pitchFamily="2" charset="-122"/>
                <a:ea typeface="华文楷体" pitchFamily="2" charset="-122"/>
              </a:rPr>
              <a:t>把符号表中变量</a:t>
            </a:r>
            <a:r>
              <a:rPr lang="en-US" altLang="zh-CN" sz="2400" b="1" dirty="0" smtClean="0">
                <a:solidFill>
                  <a:srgbClr val="333399"/>
                </a:solidFill>
                <a:latin typeface="华文楷体" pitchFamily="2" charset="-122"/>
                <a:ea typeface="华文楷体" pitchFamily="2" charset="-122"/>
              </a:rPr>
              <a:t>B</a:t>
            </a:r>
            <a:r>
              <a:rPr lang="zh-CN" altLang="en-US" sz="2400" b="1" dirty="0" smtClean="0">
                <a:solidFill>
                  <a:srgbClr val="333399"/>
                </a:solidFill>
                <a:latin typeface="华文楷体" pitchFamily="2" charset="-122"/>
                <a:ea typeface="华文楷体" pitchFamily="2" charset="-122"/>
              </a:rPr>
              <a:t>和</a:t>
            </a:r>
            <a:r>
              <a:rPr lang="en-US" altLang="zh-CN" sz="2400" b="1" dirty="0" smtClean="0">
                <a:solidFill>
                  <a:srgbClr val="333399"/>
                </a:solidFill>
                <a:latin typeface="华文楷体" pitchFamily="2" charset="-122"/>
                <a:ea typeface="华文楷体" pitchFamily="2" charset="-122"/>
              </a:rPr>
              <a:t>C</a:t>
            </a:r>
            <a:r>
              <a:rPr lang="zh-CN" altLang="en-US" sz="2400" b="1" dirty="0" smtClean="0">
                <a:solidFill>
                  <a:srgbClr val="333399"/>
                </a:solidFill>
                <a:latin typeface="华文楷体" pitchFamily="2" charset="-122"/>
                <a:ea typeface="华文楷体" pitchFamily="2" charset="-122"/>
              </a:rPr>
              <a:t>的待用信息和活跃信息附加到四元式</a:t>
            </a:r>
            <a:r>
              <a:rPr lang="en-US" altLang="zh-CN" sz="2400" b="1" dirty="0" err="1" smtClean="0">
                <a:solidFill>
                  <a:srgbClr val="333399"/>
                </a:solidFill>
                <a:latin typeface="华文楷体" pitchFamily="2" charset="-122"/>
                <a:ea typeface="华文楷体" pitchFamily="2" charset="-122"/>
              </a:rPr>
              <a:t>i</a:t>
            </a:r>
            <a:r>
              <a:rPr lang="zh-CN" altLang="en-US" sz="2400" b="1" dirty="0" smtClean="0">
                <a:solidFill>
                  <a:srgbClr val="333399"/>
                </a:solidFill>
                <a:latin typeface="华文楷体" pitchFamily="2" charset="-122"/>
                <a:ea typeface="华文楷体" pitchFamily="2" charset="-122"/>
              </a:rPr>
              <a:t>上</a:t>
            </a:r>
            <a:endParaRPr lang="en-US" altLang="zh-CN" sz="2400" b="1" dirty="0" smtClean="0">
              <a:solidFill>
                <a:srgbClr val="333399"/>
              </a:solidFill>
              <a:latin typeface="华文楷体" pitchFamily="2" charset="-122"/>
              <a:ea typeface="华文楷体" pitchFamily="2" charset="-122"/>
            </a:endParaRPr>
          </a:p>
          <a:p>
            <a:pPr marL="712788" lvl="1" indent="-439738" algn="just">
              <a:spcAft>
                <a:spcPts val="600"/>
              </a:spcAft>
              <a:buFont typeface="+mj-ea"/>
              <a:buAutoNum type="circleNumDbPlain"/>
              <a:defRPr/>
            </a:pPr>
            <a:r>
              <a:rPr lang="zh-CN" altLang="en-US" sz="2400" b="1" dirty="0" smtClean="0">
                <a:solidFill>
                  <a:srgbClr val="333399"/>
                </a:solidFill>
                <a:latin typeface="华文楷体" pitchFamily="2" charset="-122"/>
                <a:ea typeface="华文楷体" pitchFamily="2" charset="-122"/>
              </a:rPr>
              <a:t>把符号表中变量</a:t>
            </a:r>
            <a:r>
              <a:rPr lang="en-US" altLang="zh-CN" sz="2400" b="1" dirty="0" smtClean="0">
                <a:solidFill>
                  <a:srgbClr val="333399"/>
                </a:solidFill>
                <a:latin typeface="华文楷体" pitchFamily="2" charset="-122"/>
                <a:ea typeface="华文楷体" pitchFamily="2" charset="-122"/>
              </a:rPr>
              <a:t>B</a:t>
            </a:r>
            <a:r>
              <a:rPr lang="zh-CN" altLang="en-US" sz="2400" b="1" dirty="0" smtClean="0">
                <a:solidFill>
                  <a:srgbClr val="333399"/>
                </a:solidFill>
                <a:latin typeface="华文楷体" pitchFamily="2" charset="-122"/>
                <a:ea typeface="华文楷体" pitchFamily="2" charset="-122"/>
              </a:rPr>
              <a:t>和</a:t>
            </a:r>
            <a:r>
              <a:rPr lang="en-US" altLang="zh-CN" sz="2400" b="1" dirty="0" smtClean="0">
                <a:solidFill>
                  <a:srgbClr val="333399"/>
                </a:solidFill>
                <a:latin typeface="华文楷体" pitchFamily="2" charset="-122"/>
                <a:ea typeface="华文楷体" pitchFamily="2" charset="-122"/>
              </a:rPr>
              <a:t>C</a:t>
            </a:r>
            <a:r>
              <a:rPr lang="zh-CN" altLang="en-US" sz="2400" b="1" dirty="0" smtClean="0">
                <a:solidFill>
                  <a:srgbClr val="333399"/>
                </a:solidFill>
                <a:latin typeface="华文楷体" pitchFamily="2" charset="-122"/>
                <a:ea typeface="华文楷体" pitchFamily="2" charset="-122"/>
              </a:rPr>
              <a:t>的待用信息置为‘</a:t>
            </a:r>
            <a:r>
              <a:rPr lang="en-US" altLang="zh-CN" sz="2400" b="1" i="1" dirty="0" err="1" smtClean="0">
                <a:solidFill>
                  <a:srgbClr val="333399"/>
                </a:solidFill>
                <a:latin typeface="华文楷体" pitchFamily="2" charset="-122"/>
                <a:ea typeface="华文楷体" pitchFamily="2" charset="-122"/>
              </a:rPr>
              <a:t>i</a:t>
            </a:r>
            <a:r>
              <a:rPr lang="zh-CN" altLang="en-US" sz="2400" b="1" dirty="0" smtClean="0">
                <a:solidFill>
                  <a:srgbClr val="333399"/>
                </a:solidFill>
                <a:latin typeface="华文楷体" pitchFamily="2" charset="-122"/>
                <a:ea typeface="华文楷体" pitchFamily="2" charset="-122"/>
              </a:rPr>
              <a:t>’，活跃信息置为</a:t>
            </a:r>
            <a:r>
              <a:rPr lang="en-US" altLang="zh-CN" sz="2400" b="1" dirty="0" smtClean="0">
                <a:solidFill>
                  <a:srgbClr val="333399"/>
                </a:solidFill>
                <a:latin typeface="华文楷体" pitchFamily="2" charset="-122"/>
                <a:ea typeface="华文楷体" pitchFamily="2" charset="-122"/>
              </a:rPr>
              <a:t>“</a:t>
            </a:r>
            <a:r>
              <a:rPr lang="zh-CN" altLang="en-US" sz="2400" b="1" dirty="0" smtClean="0">
                <a:solidFill>
                  <a:srgbClr val="333399"/>
                </a:solidFill>
                <a:latin typeface="华文楷体" pitchFamily="2" charset="-122"/>
                <a:ea typeface="华文楷体" pitchFamily="2" charset="-122"/>
              </a:rPr>
              <a:t>活跃</a:t>
            </a:r>
            <a:r>
              <a:rPr lang="zh-CN" altLang="en-US" sz="2400" b="1" dirty="0" smtClean="0">
                <a:solidFill>
                  <a:srgbClr val="000000"/>
                </a:solidFill>
                <a:latin typeface="华文楷体" pitchFamily="2" charset="-122"/>
                <a:ea typeface="华文楷体" pitchFamily="2" charset="-122"/>
              </a:rPr>
              <a:t>”</a:t>
            </a:r>
            <a:endParaRPr lang="en-US" altLang="zh-CN" sz="2400" b="1" dirty="0" smtClean="0">
              <a:solidFill>
                <a:srgbClr val="000000"/>
              </a:solidFill>
              <a:latin typeface="华文楷体" pitchFamily="2" charset="-122"/>
              <a:ea typeface="华文楷体" pitchFamily="2" charset="-122"/>
            </a:endParaRPr>
          </a:p>
          <a:p>
            <a:pPr algn="just">
              <a:spcAft>
                <a:spcPts val="600"/>
              </a:spcAft>
              <a:defRPr/>
            </a:pPr>
            <a:r>
              <a:rPr lang="zh-CN" altLang="en-US" sz="2800" b="1" dirty="0" smtClean="0">
                <a:solidFill>
                  <a:srgbClr val="FF0000"/>
                </a:solidFill>
                <a:latin typeface="宋体" pitchFamily="2" charset="-122"/>
              </a:rPr>
              <a:t>以上次序不能颠倒</a:t>
            </a:r>
            <a:r>
              <a:rPr lang="zh-CN" altLang="en-US" sz="2800" b="1" dirty="0" smtClean="0">
                <a:solidFill>
                  <a:srgbClr val="002060"/>
                </a:solidFill>
                <a:latin typeface="宋体" pitchFamily="2" charset="-122"/>
              </a:rPr>
              <a:t>。如果中间代码出现</a:t>
            </a:r>
            <a:r>
              <a:rPr lang="en-US" altLang="zh-CN" sz="2800" b="1" dirty="0" smtClean="0">
                <a:solidFill>
                  <a:srgbClr val="002060"/>
                </a:solidFill>
                <a:latin typeface="+mj-lt"/>
              </a:rPr>
              <a:t>A=op B</a:t>
            </a:r>
            <a:r>
              <a:rPr lang="zh-CN" altLang="en-US" sz="2800" b="1" dirty="0" smtClean="0">
                <a:solidFill>
                  <a:srgbClr val="002060"/>
                </a:solidFill>
                <a:latin typeface="+mj-lt"/>
              </a:rPr>
              <a:t>或者</a:t>
            </a:r>
            <a:r>
              <a:rPr lang="en-US" altLang="zh-CN" sz="2800" b="1" dirty="0" smtClean="0">
                <a:solidFill>
                  <a:srgbClr val="002060"/>
                </a:solidFill>
                <a:latin typeface="+mj-lt"/>
              </a:rPr>
              <a:t>A=B</a:t>
            </a:r>
            <a:r>
              <a:rPr lang="zh-CN" altLang="en-US" sz="2800" b="1" dirty="0" smtClean="0">
                <a:solidFill>
                  <a:srgbClr val="002060"/>
                </a:solidFill>
                <a:latin typeface="宋体" pitchFamily="2" charset="-122"/>
              </a:rPr>
              <a:t>形式</a:t>
            </a:r>
            <a:r>
              <a:rPr lang="en-US" altLang="zh-CN" sz="2800" b="1" dirty="0" smtClean="0">
                <a:solidFill>
                  <a:srgbClr val="002060"/>
                </a:solidFill>
                <a:latin typeface="宋体" pitchFamily="2" charset="-122"/>
              </a:rPr>
              <a:t>,</a:t>
            </a:r>
            <a:r>
              <a:rPr lang="zh-CN" altLang="en-US" sz="2800" b="1" dirty="0" smtClean="0">
                <a:solidFill>
                  <a:srgbClr val="002060"/>
                </a:solidFill>
                <a:latin typeface="宋体" pitchFamily="2" charset="-122"/>
              </a:rPr>
              <a:t>以上步骤相同</a:t>
            </a:r>
            <a:r>
              <a:rPr lang="en-US" altLang="zh-CN" sz="2800" b="1" dirty="0" smtClean="0">
                <a:solidFill>
                  <a:srgbClr val="002060"/>
                </a:solidFill>
                <a:latin typeface="宋体" pitchFamily="2" charset="-122"/>
              </a:rPr>
              <a:t>,</a:t>
            </a:r>
            <a:r>
              <a:rPr lang="zh-CN" altLang="en-US" sz="2800" b="1" dirty="0" smtClean="0">
                <a:solidFill>
                  <a:srgbClr val="002060"/>
                </a:solidFill>
                <a:latin typeface="宋体" pitchFamily="2" charset="-122"/>
              </a:rPr>
              <a:t>只是其中不涉及到</a:t>
            </a:r>
            <a:r>
              <a:rPr lang="en-US" altLang="zh-CN" sz="2800" b="1" dirty="0" smtClean="0">
                <a:solidFill>
                  <a:srgbClr val="002060"/>
                </a:solidFill>
                <a:latin typeface="宋体" pitchFamily="2" charset="-122"/>
              </a:rPr>
              <a:t>C</a:t>
            </a:r>
            <a:endParaRPr lang="zh-CN" altLang="en-US" sz="2800" dirty="0" smtClean="0">
              <a:solidFill>
                <a:srgbClr val="002060"/>
              </a:solidFill>
            </a:endParaRPr>
          </a:p>
          <a:p>
            <a:pPr marL="914400" lvl="1" indent="-457200" algn="just">
              <a:spcAft>
                <a:spcPts val="600"/>
              </a:spcAft>
              <a:buFont typeface="+mj-ea"/>
              <a:buAutoNum type="circleNumDbPlain"/>
              <a:defRPr/>
            </a:pPr>
            <a:endParaRPr lang="zh-CN" altLang="en-US" dirty="0" smtClean="0"/>
          </a:p>
          <a:p>
            <a:pPr marL="914400" lvl="1" indent="-457200" algn="just">
              <a:spcAft>
                <a:spcPts val="600"/>
              </a:spcAft>
              <a:buFont typeface="+mj-ea"/>
              <a:buAutoNum type="circleNumDbPlain"/>
              <a:defRPr/>
            </a:pPr>
            <a:endParaRPr lang="zh-CN" altLang="en-US" dirty="0" smtClean="0"/>
          </a:p>
          <a:p>
            <a:pPr marL="914400" lvl="1" indent="-457200" algn="just">
              <a:spcAft>
                <a:spcPts val="600"/>
              </a:spcAft>
              <a:buFont typeface="+mj-ea"/>
              <a:buAutoNum type="circleNumDbPlain"/>
              <a:defRPr/>
            </a:pPr>
            <a:endParaRPr lang="zh-CN" altLang="en-US" dirty="0" smtClean="0"/>
          </a:p>
          <a:p>
            <a:pPr marL="914400" lvl="1" indent="-457200" algn="just">
              <a:spcAft>
                <a:spcPts val="600"/>
              </a:spcAft>
              <a:buFont typeface="+mj-ea"/>
              <a:buAutoNum type="circleNumDbPlain"/>
              <a:defRPr/>
            </a:pPr>
            <a:endParaRPr lang="zh-CN" altLang="en-US" dirty="0" smtClean="0"/>
          </a:p>
          <a:p>
            <a:pPr marL="914400" lvl="1" indent="-457200" algn="just">
              <a:spcAft>
                <a:spcPts val="600"/>
              </a:spcAft>
              <a:buFont typeface="+mj-ea"/>
              <a:buAutoNum type="circleNumDbPlain"/>
              <a:defRPr/>
            </a:pPr>
            <a:endParaRPr lang="zh-CN" altLang="en-US" dirty="0" smtClean="0"/>
          </a:p>
          <a:p>
            <a:pPr marL="914400" lvl="1" indent="-457200" algn="just">
              <a:spcAft>
                <a:spcPts val="600"/>
              </a:spcAft>
              <a:buFont typeface="+mj-ea"/>
              <a:buAutoNum type="circleNumDbPlain"/>
              <a:defRPr/>
            </a:pPr>
            <a:endParaRPr lang="zh-CN" altLang="en-US" dirty="0" smtClean="0"/>
          </a:p>
          <a:p>
            <a:pPr marL="914400" lvl="1" indent="-457200" algn="just">
              <a:spcAft>
                <a:spcPts val="600"/>
              </a:spcAft>
              <a:buFont typeface="+mj-ea"/>
              <a:buAutoNum type="circleNumDbPlain"/>
              <a:defRPr/>
            </a:pPr>
            <a:endParaRPr lang="zh-CN" altLang="en-US" dirty="0" smtClean="0"/>
          </a:p>
          <a:p>
            <a:pPr algn="just">
              <a:spcAft>
                <a:spcPts val="600"/>
              </a:spcAft>
              <a:defRPr/>
            </a:pPr>
            <a:endParaRPr lang="en-US" altLang="zh-CN" sz="2800" b="1" dirty="0" smtClean="0">
              <a:solidFill>
                <a:srgbClr val="000000"/>
              </a:solidFill>
              <a:latin typeface="宋体" pitchFamily="2" charset="-122"/>
            </a:endParaRPr>
          </a:p>
        </p:txBody>
      </p:sp>
      <p:sp>
        <p:nvSpPr>
          <p:cNvPr id="36867" name="Rectangle 2"/>
          <p:cNvSpPr>
            <a:spLocks noChangeArrowheads="1"/>
          </p:cNvSpPr>
          <p:nvPr/>
        </p:nvSpPr>
        <p:spPr bwMode="auto">
          <a:xfrm>
            <a:off x="323850" y="333375"/>
            <a:ext cx="6115050" cy="609600"/>
          </a:xfrm>
          <a:prstGeom prst="rect">
            <a:avLst/>
          </a:prstGeom>
          <a:noFill/>
          <a:ln w="9525">
            <a:noFill/>
            <a:miter lim="800000"/>
            <a:headEnd/>
            <a:tailEnd/>
          </a:ln>
        </p:spPr>
        <p:txBody>
          <a:bodyPr lIns="0" tIns="0" rIns="0" bIns="0">
            <a:spAutoFit/>
          </a:bodyPr>
          <a:lstStyle/>
          <a:p>
            <a:pPr>
              <a:lnSpc>
                <a:spcPct val="100000"/>
              </a:lnSpc>
              <a:spcBef>
                <a:spcPct val="0"/>
              </a:spcBef>
            </a:pPr>
            <a:r>
              <a:rPr lang="zh-CN" altLang="en-US" sz="4000" smtClean="0">
                <a:solidFill>
                  <a:srgbClr val="000000"/>
                </a:solidFill>
                <a:latin typeface="宋体" pitchFamily="2" charset="-122"/>
              </a:rPr>
              <a:t>计算待用信息的算法：</a:t>
            </a:r>
            <a:endParaRPr lang="zh-CN" altLang="en-US" sz="4000" b="0"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250825" y="476250"/>
            <a:ext cx="8713788" cy="5976938"/>
          </a:xfrm>
        </p:spPr>
        <p:txBody>
          <a:bodyPr/>
          <a:lstStyle/>
          <a:p>
            <a:pPr marL="85725" indent="-85725" algn="just" eaLnBrk="1" hangingPunct="1">
              <a:buFontTx/>
              <a:buNone/>
            </a:pPr>
            <a:r>
              <a:rPr lang="zh-CN" altLang="en-US" sz="3600" b="1" dirty="0" smtClean="0">
                <a:solidFill>
                  <a:srgbClr val="000000"/>
                </a:solidFill>
              </a:rPr>
              <a:t>例： 若用</a:t>
            </a:r>
            <a:r>
              <a:rPr lang="en-US" altLang="zh-CN" sz="3600" b="1" dirty="0" smtClean="0">
                <a:solidFill>
                  <a:srgbClr val="000000"/>
                </a:solidFill>
              </a:rPr>
              <a:t>A</a:t>
            </a:r>
            <a:r>
              <a:rPr lang="zh-CN" altLang="en-US" sz="3600" b="1" dirty="0" smtClean="0">
                <a:solidFill>
                  <a:srgbClr val="000000"/>
                </a:solidFill>
              </a:rPr>
              <a:t>，</a:t>
            </a:r>
            <a:r>
              <a:rPr lang="en-US" altLang="zh-CN" sz="3600" b="1" dirty="0" smtClean="0">
                <a:solidFill>
                  <a:srgbClr val="000000"/>
                </a:solidFill>
              </a:rPr>
              <a:t>B</a:t>
            </a:r>
            <a:r>
              <a:rPr lang="zh-CN" altLang="en-US" sz="3600" b="1" dirty="0" smtClean="0">
                <a:solidFill>
                  <a:srgbClr val="000000"/>
                </a:solidFill>
              </a:rPr>
              <a:t>，</a:t>
            </a:r>
            <a:r>
              <a:rPr lang="en-US" altLang="zh-CN" sz="3600" b="1" dirty="0" smtClean="0">
                <a:solidFill>
                  <a:srgbClr val="000000"/>
                </a:solidFill>
              </a:rPr>
              <a:t>C</a:t>
            </a:r>
            <a:r>
              <a:rPr lang="zh-CN" altLang="en-US" sz="3600" b="1" dirty="0" smtClean="0">
                <a:solidFill>
                  <a:srgbClr val="000000"/>
                </a:solidFill>
              </a:rPr>
              <a:t>，</a:t>
            </a:r>
            <a:r>
              <a:rPr lang="en-US" altLang="zh-CN" sz="3600" b="1" dirty="0" smtClean="0">
                <a:solidFill>
                  <a:srgbClr val="000000"/>
                </a:solidFill>
              </a:rPr>
              <a:t>D</a:t>
            </a:r>
            <a:r>
              <a:rPr lang="zh-CN" altLang="en-US" sz="3600" b="1" dirty="0" smtClean="0">
                <a:solidFill>
                  <a:srgbClr val="000000"/>
                </a:solidFill>
              </a:rPr>
              <a:t>表示变量，用</a:t>
            </a:r>
            <a:r>
              <a:rPr lang="en-US" altLang="zh-CN" sz="3600" b="1" dirty="0" smtClean="0">
                <a:solidFill>
                  <a:srgbClr val="000000"/>
                </a:solidFill>
              </a:rPr>
              <a:t>T</a:t>
            </a:r>
            <a:r>
              <a:rPr lang="zh-CN" altLang="en-US" sz="3600" b="1" dirty="0" smtClean="0">
                <a:solidFill>
                  <a:srgbClr val="000000"/>
                </a:solidFill>
              </a:rPr>
              <a:t>，</a:t>
            </a:r>
            <a:r>
              <a:rPr lang="en-US" altLang="zh-CN" sz="3600" b="1" dirty="0" smtClean="0">
                <a:solidFill>
                  <a:srgbClr val="000000"/>
                </a:solidFill>
              </a:rPr>
              <a:t>U</a:t>
            </a:r>
            <a:r>
              <a:rPr lang="zh-CN" altLang="en-US" sz="3600" b="1" dirty="0" smtClean="0">
                <a:solidFill>
                  <a:srgbClr val="000000"/>
                </a:solidFill>
              </a:rPr>
              <a:t>，</a:t>
            </a:r>
            <a:r>
              <a:rPr lang="en-US" altLang="zh-CN" sz="3600" b="1" dirty="0" smtClean="0">
                <a:solidFill>
                  <a:srgbClr val="000000"/>
                </a:solidFill>
              </a:rPr>
              <a:t>V</a:t>
            </a:r>
            <a:r>
              <a:rPr lang="zh-CN" altLang="en-US" sz="3600" b="1" dirty="0" smtClean="0">
                <a:solidFill>
                  <a:srgbClr val="000000"/>
                </a:solidFill>
              </a:rPr>
              <a:t>表示中间变量，有四元式如下：</a:t>
            </a:r>
          </a:p>
          <a:p>
            <a:pPr marL="1074738" lvl="1" indent="-536575" algn="just" eaLnBrk="1" hangingPunct="1">
              <a:buFontTx/>
              <a:buAutoNum type="arabicPeriod"/>
            </a:pPr>
            <a:r>
              <a:rPr lang="en-US" altLang="zh-CN" sz="3600" dirty="0" smtClean="0">
                <a:solidFill>
                  <a:srgbClr val="9900CC"/>
                </a:solidFill>
              </a:rPr>
              <a:t>T:=A-B</a:t>
            </a:r>
          </a:p>
          <a:p>
            <a:pPr marL="1074738" lvl="1" indent="-536575" algn="just" eaLnBrk="1" hangingPunct="1">
              <a:buFontTx/>
              <a:buAutoNum type="arabicPeriod"/>
            </a:pPr>
            <a:r>
              <a:rPr lang="en-US" altLang="zh-CN" sz="3600" dirty="0" smtClean="0">
                <a:solidFill>
                  <a:srgbClr val="9900CC"/>
                </a:solidFill>
              </a:rPr>
              <a:t>U:=A-C</a:t>
            </a:r>
          </a:p>
          <a:p>
            <a:pPr marL="1074738" lvl="1" indent="-536575" algn="just" eaLnBrk="1" hangingPunct="1">
              <a:buFontTx/>
              <a:buAutoNum type="arabicPeriod"/>
            </a:pPr>
            <a:r>
              <a:rPr lang="en-US" altLang="zh-CN" sz="3600" dirty="0" smtClean="0">
                <a:solidFill>
                  <a:srgbClr val="9900CC"/>
                </a:solidFill>
              </a:rPr>
              <a:t>V:=T+U</a:t>
            </a:r>
          </a:p>
          <a:p>
            <a:pPr marL="1074738" lvl="1" indent="-536575" algn="just" eaLnBrk="1" hangingPunct="1">
              <a:buFontTx/>
              <a:buAutoNum type="arabicPeriod"/>
            </a:pPr>
            <a:r>
              <a:rPr lang="en-US" altLang="zh-CN" sz="3600" dirty="0" smtClean="0">
                <a:solidFill>
                  <a:srgbClr val="9900CC"/>
                </a:solidFill>
              </a:rPr>
              <a:t>D:=V+U</a:t>
            </a:r>
          </a:p>
          <a:p>
            <a:pPr marL="85725" indent="-85725" algn="just" eaLnBrk="1" hangingPunct="1">
              <a:buFontTx/>
              <a:buNone/>
            </a:pPr>
            <a:r>
              <a:rPr lang="zh-CN" altLang="en-US" sz="3500" dirty="0" smtClean="0">
                <a:solidFill>
                  <a:srgbClr val="000000"/>
                </a:solidFill>
              </a:rPr>
              <a:t>其名字表中的待用信息和活跃信息如下表，用“</a:t>
            </a:r>
            <a:r>
              <a:rPr lang="en-US" altLang="zh-CN" sz="3500" dirty="0" smtClean="0">
                <a:solidFill>
                  <a:srgbClr val="000000"/>
                </a:solidFill>
              </a:rPr>
              <a:t>F”</a:t>
            </a:r>
            <a:r>
              <a:rPr lang="zh-CN" altLang="en-US" sz="3500" dirty="0" smtClean="0">
                <a:solidFill>
                  <a:srgbClr val="000000"/>
                </a:solidFill>
              </a:rPr>
              <a:t>表示“非待用”“非活跃”，用“</a:t>
            </a:r>
            <a:r>
              <a:rPr lang="en-US" altLang="zh-CN" sz="3500" dirty="0" smtClean="0">
                <a:solidFill>
                  <a:srgbClr val="000000"/>
                </a:solidFill>
              </a:rPr>
              <a:t>L”</a:t>
            </a:r>
            <a:r>
              <a:rPr lang="zh-CN" altLang="en-US" sz="3500" dirty="0" smtClean="0">
                <a:solidFill>
                  <a:srgbClr val="000000"/>
                </a:solidFill>
              </a:rPr>
              <a:t>表示活跃。</a:t>
            </a:r>
            <a:r>
              <a:rPr lang="en-US" altLang="zh-CN" sz="3500" dirty="0" smtClean="0">
                <a:solidFill>
                  <a:srgbClr val="000000"/>
                </a:solidFill>
              </a:rPr>
              <a:t>(1)(2)(3)(4)</a:t>
            </a:r>
            <a:r>
              <a:rPr lang="zh-CN" altLang="en-US" sz="3500" dirty="0" smtClean="0">
                <a:solidFill>
                  <a:srgbClr val="000000"/>
                </a:solidFill>
              </a:rPr>
              <a:t>表示四元式序号</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3" name="Rectangle 615"/>
          <p:cNvSpPr>
            <a:spLocks noGrp="1" noChangeArrowheads="1"/>
          </p:cNvSpPr>
          <p:nvPr>
            <p:ph type="title"/>
          </p:nvPr>
        </p:nvSpPr>
        <p:spPr>
          <a:xfrm>
            <a:off x="250825" y="6310313"/>
            <a:ext cx="3025775" cy="431800"/>
          </a:xfrm>
        </p:spPr>
        <p:txBody>
          <a:bodyPr/>
          <a:lstStyle/>
          <a:p>
            <a:pPr marL="85725" indent="-85725" algn="l" eaLnBrk="1" hangingPunct="1"/>
            <a:r>
              <a:rPr lang="en-US" altLang="zh-CN" sz="2800" b="1" smtClean="0">
                <a:solidFill>
                  <a:srgbClr val="000000"/>
                </a:solidFill>
              </a:rPr>
              <a:t>D     :=V  </a:t>
            </a:r>
            <a:r>
              <a:rPr lang="en-US" altLang="zh-CN" sz="2800" b="1" baseline="30000" smtClean="0">
                <a:solidFill>
                  <a:srgbClr val="000000"/>
                </a:solidFill>
              </a:rPr>
              <a:t>    </a:t>
            </a:r>
            <a:r>
              <a:rPr lang="en-US" altLang="zh-CN" sz="2800" b="1" smtClean="0">
                <a:solidFill>
                  <a:srgbClr val="000000"/>
                </a:solidFill>
              </a:rPr>
              <a:t>+U</a:t>
            </a:r>
            <a:endParaRPr lang="en-US" altLang="zh-CN" sz="2800" b="1" baseline="30000" smtClean="0">
              <a:solidFill>
                <a:srgbClr val="000000"/>
              </a:solidFill>
            </a:endParaRPr>
          </a:p>
        </p:txBody>
      </p:sp>
      <p:graphicFrame>
        <p:nvGraphicFramePr>
          <p:cNvPr id="135844" name="Group 676"/>
          <p:cNvGraphicFramePr>
            <a:graphicFrameLocks noGrp="1"/>
          </p:cNvGraphicFramePr>
          <p:nvPr>
            <p:ph idx="1"/>
          </p:nvPr>
        </p:nvGraphicFramePr>
        <p:xfrm>
          <a:off x="323850" y="188913"/>
          <a:ext cx="8424863" cy="4389120"/>
        </p:xfrm>
        <a:graphic>
          <a:graphicData uri="http://schemas.openxmlformats.org/drawingml/2006/table">
            <a:tbl>
              <a:tblPr/>
              <a:tblGrid>
                <a:gridCol w="641350"/>
                <a:gridCol w="944563"/>
                <a:gridCol w="711200"/>
                <a:gridCol w="765175"/>
                <a:gridCol w="766762"/>
                <a:gridCol w="766763"/>
                <a:gridCol w="900112"/>
                <a:gridCol w="631825"/>
                <a:gridCol w="765175"/>
                <a:gridCol w="766763"/>
                <a:gridCol w="765175"/>
              </a:tblGrid>
              <a:tr h="36512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变量名</a:t>
                      </a: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待用信息</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活跃信息</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528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初值</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待用信息链</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初值</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活跃信息链</a:t>
                      </a: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5787" name="Rectangle 619"/>
          <p:cNvSpPr>
            <a:spLocks noChangeArrowheads="1"/>
          </p:cNvSpPr>
          <p:nvPr/>
        </p:nvSpPr>
        <p:spPr bwMode="auto">
          <a:xfrm>
            <a:off x="3348038" y="4797425"/>
            <a:ext cx="5399087" cy="1655763"/>
          </a:xfrm>
          <a:prstGeom prst="rect">
            <a:avLst/>
          </a:prstGeom>
          <a:noFill/>
          <a:ln w="9525">
            <a:noFill/>
            <a:miter lim="800000"/>
            <a:headEnd/>
            <a:tailEnd/>
          </a:ln>
        </p:spPr>
        <p:txBody>
          <a:bodyPr anchor="ctr"/>
          <a:lstStyle/>
          <a:p>
            <a:pPr>
              <a:lnSpc>
                <a:spcPct val="100000"/>
              </a:lnSpc>
              <a:spcBef>
                <a:spcPct val="0"/>
              </a:spcBef>
            </a:pPr>
            <a:r>
              <a:rPr lang="zh-CN" altLang="en-US" smtClean="0">
                <a:solidFill>
                  <a:srgbClr val="CC3300"/>
                </a:solidFill>
                <a:latin typeface="Times New Roman" pitchFamily="18" charset="0"/>
              </a:rPr>
              <a:t>表中“待用信息链”与“活跃信息链”的每列从左至右为每从后向前扫描一个四元式时相应变量的信息变化情况，空白处为没变化</a:t>
            </a:r>
            <a:r>
              <a:rPr lang="en-US" altLang="zh-CN" smtClean="0">
                <a:solidFill>
                  <a:srgbClr val="CC3300"/>
                </a:solidFill>
                <a:latin typeface="Times New Roman" pitchFamily="18" charset="0"/>
              </a:rPr>
              <a:t>.</a:t>
            </a:r>
          </a:p>
        </p:txBody>
      </p:sp>
      <p:sp>
        <p:nvSpPr>
          <p:cNvPr id="135793" name="Rectangle 625"/>
          <p:cNvSpPr>
            <a:spLocks noChangeArrowheads="1"/>
          </p:cNvSpPr>
          <p:nvPr/>
        </p:nvSpPr>
        <p:spPr bwMode="auto">
          <a:xfrm>
            <a:off x="1116013" y="148431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794" name="Rectangle 626"/>
          <p:cNvSpPr>
            <a:spLocks noChangeArrowheads="1"/>
          </p:cNvSpPr>
          <p:nvPr/>
        </p:nvSpPr>
        <p:spPr bwMode="auto">
          <a:xfrm>
            <a:off x="1116013" y="19891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795" name="Rectangle 627"/>
          <p:cNvSpPr>
            <a:spLocks noChangeArrowheads="1"/>
          </p:cNvSpPr>
          <p:nvPr/>
        </p:nvSpPr>
        <p:spPr bwMode="auto">
          <a:xfrm>
            <a:off x="1116013" y="24209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796" name="Rectangle 628"/>
          <p:cNvSpPr>
            <a:spLocks noChangeArrowheads="1"/>
          </p:cNvSpPr>
          <p:nvPr/>
        </p:nvSpPr>
        <p:spPr bwMode="auto">
          <a:xfrm>
            <a:off x="1116013" y="28527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797" name="Rectangle 629"/>
          <p:cNvSpPr>
            <a:spLocks noChangeArrowheads="1"/>
          </p:cNvSpPr>
          <p:nvPr/>
        </p:nvSpPr>
        <p:spPr bwMode="auto">
          <a:xfrm>
            <a:off x="1116013" y="32845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798" name="Rectangle 630"/>
          <p:cNvSpPr>
            <a:spLocks noChangeArrowheads="1"/>
          </p:cNvSpPr>
          <p:nvPr/>
        </p:nvSpPr>
        <p:spPr bwMode="auto">
          <a:xfrm>
            <a:off x="1116013" y="37893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799" name="Rectangle 631"/>
          <p:cNvSpPr>
            <a:spLocks noChangeArrowheads="1"/>
          </p:cNvSpPr>
          <p:nvPr/>
        </p:nvSpPr>
        <p:spPr bwMode="auto">
          <a:xfrm>
            <a:off x="1116013" y="42211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00" name="Rectangle 632"/>
          <p:cNvSpPr>
            <a:spLocks noChangeArrowheads="1"/>
          </p:cNvSpPr>
          <p:nvPr/>
        </p:nvSpPr>
        <p:spPr bwMode="auto">
          <a:xfrm>
            <a:off x="5076825" y="148431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01" name="Rectangle 633"/>
          <p:cNvSpPr>
            <a:spLocks noChangeArrowheads="1"/>
          </p:cNvSpPr>
          <p:nvPr/>
        </p:nvSpPr>
        <p:spPr bwMode="auto">
          <a:xfrm>
            <a:off x="5076825" y="19891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02" name="Rectangle 634"/>
          <p:cNvSpPr>
            <a:spLocks noChangeArrowheads="1"/>
          </p:cNvSpPr>
          <p:nvPr/>
        </p:nvSpPr>
        <p:spPr bwMode="auto">
          <a:xfrm>
            <a:off x="5076825" y="24209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03" name="Rectangle 635"/>
          <p:cNvSpPr>
            <a:spLocks noChangeArrowheads="1"/>
          </p:cNvSpPr>
          <p:nvPr/>
        </p:nvSpPr>
        <p:spPr bwMode="auto">
          <a:xfrm>
            <a:off x="5076825" y="28527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04" name="Rectangle 636"/>
          <p:cNvSpPr>
            <a:spLocks noChangeArrowheads="1"/>
          </p:cNvSpPr>
          <p:nvPr/>
        </p:nvSpPr>
        <p:spPr bwMode="auto">
          <a:xfrm>
            <a:off x="5076825" y="32845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05" name="Rectangle 637"/>
          <p:cNvSpPr>
            <a:spLocks noChangeArrowheads="1"/>
          </p:cNvSpPr>
          <p:nvPr/>
        </p:nvSpPr>
        <p:spPr bwMode="auto">
          <a:xfrm>
            <a:off x="5076825" y="37893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06" name="Rectangle 638"/>
          <p:cNvSpPr>
            <a:spLocks noChangeArrowheads="1"/>
          </p:cNvSpPr>
          <p:nvPr/>
        </p:nvSpPr>
        <p:spPr bwMode="auto">
          <a:xfrm>
            <a:off x="5076825" y="42211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08" name="Rectangle 640"/>
          <p:cNvSpPr>
            <a:spLocks noChangeArrowheads="1"/>
          </p:cNvSpPr>
          <p:nvPr/>
        </p:nvSpPr>
        <p:spPr bwMode="auto">
          <a:xfrm>
            <a:off x="682625" y="6310313"/>
            <a:ext cx="3603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FL</a:t>
            </a:r>
          </a:p>
        </p:txBody>
      </p:sp>
      <p:sp>
        <p:nvSpPr>
          <p:cNvPr id="135809" name="Rectangle 641"/>
          <p:cNvSpPr>
            <a:spLocks noChangeArrowheads="1"/>
          </p:cNvSpPr>
          <p:nvPr/>
        </p:nvSpPr>
        <p:spPr bwMode="auto">
          <a:xfrm>
            <a:off x="2124075" y="28527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10" name="Rectangle 642"/>
          <p:cNvSpPr>
            <a:spLocks noChangeArrowheads="1"/>
          </p:cNvSpPr>
          <p:nvPr/>
        </p:nvSpPr>
        <p:spPr bwMode="auto">
          <a:xfrm>
            <a:off x="6011863" y="28527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11" name="Rectangle 643"/>
          <p:cNvSpPr>
            <a:spLocks noChangeArrowheads="1"/>
          </p:cNvSpPr>
          <p:nvPr/>
        </p:nvSpPr>
        <p:spPr bwMode="auto">
          <a:xfrm>
            <a:off x="1619250" y="6310313"/>
            <a:ext cx="3603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FF</a:t>
            </a:r>
          </a:p>
        </p:txBody>
      </p:sp>
      <p:sp>
        <p:nvSpPr>
          <p:cNvPr id="135812" name="Rectangle 644"/>
          <p:cNvSpPr>
            <a:spLocks noChangeArrowheads="1"/>
          </p:cNvSpPr>
          <p:nvPr/>
        </p:nvSpPr>
        <p:spPr bwMode="auto">
          <a:xfrm>
            <a:off x="2484438" y="6308725"/>
            <a:ext cx="360362"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FF</a:t>
            </a:r>
          </a:p>
        </p:txBody>
      </p:sp>
      <p:sp>
        <p:nvSpPr>
          <p:cNvPr id="135814" name="Rectangle 646"/>
          <p:cNvSpPr>
            <a:spLocks noChangeArrowheads="1"/>
          </p:cNvSpPr>
          <p:nvPr/>
        </p:nvSpPr>
        <p:spPr bwMode="auto">
          <a:xfrm>
            <a:off x="2051050" y="3760788"/>
            <a:ext cx="433388"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(4)</a:t>
            </a:r>
          </a:p>
        </p:txBody>
      </p:sp>
      <p:sp>
        <p:nvSpPr>
          <p:cNvPr id="135815" name="Rectangle 647"/>
          <p:cNvSpPr>
            <a:spLocks noChangeArrowheads="1"/>
          </p:cNvSpPr>
          <p:nvPr/>
        </p:nvSpPr>
        <p:spPr bwMode="auto">
          <a:xfrm>
            <a:off x="2051050" y="4221163"/>
            <a:ext cx="433388"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(4)</a:t>
            </a:r>
          </a:p>
        </p:txBody>
      </p:sp>
      <p:sp>
        <p:nvSpPr>
          <p:cNvPr id="135816" name="Rectangle 648"/>
          <p:cNvSpPr>
            <a:spLocks noChangeArrowheads="1"/>
          </p:cNvSpPr>
          <p:nvPr/>
        </p:nvSpPr>
        <p:spPr bwMode="auto">
          <a:xfrm>
            <a:off x="6011863" y="42211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17" name="Rectangle 649"/>
          <p:cNvSpPr>
            <a:spLocks noChangeArrowheads="1"/>
          </p:cNvSpPr>
          <p:nvPr/>
        </p:nvSpPr>
        <p:spPr bwMode="auto">
          <a:xfrm>
            <a:off x="6011863" y="37893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18" name="Rectangle 650"/>
          <p:cNvSpPr>
            <a:spLocks noChangeArrowheads="1"/>
          </p:cNvSpPr>
          <p:nvPr/>
        </p:nvSpPr>
        <p:spPr bwMode="auto">
          <a:xfrm>
            <a:off x="250825" y="5734050"/>
            <a:ext cx="3025775" cy="431800"/>
          </a:xfrm>
          <a:prstGeom prst="rect">
            <a:avLst/>
          </a:prstGeom>
          <a:noFill/>
          <a:ln w="9525">
            <a:noFill/>
            <a:miter lim="800000"/>
            <a:headEnd/>
            <a:tailEnd/>
          </a:ln>
        </p:spPr>
        <p:txBody>
          <a:bodyPr anchor="ctr"/>
          <a:lstStyle/>
          <a:p>
            <a:pPr marL="85725" indent="-85725">
              <a:lnSpc>
                <a:spcPct val="100000"/>
              </a:lnSpc>
              <a:spcBef>
                <a:spcPct val="0"/>
              </a:spcBef>
            </a:pPr>
            <a:r>
              <a:rPr lang="en-US" altLang="zh-CN" smtClean="0">
                <a:solidFill>
                  <a:srgbClr val="000000"/>
                </a:solidFill>
                <a:latin typeface="Times New Roman" pitchFamily="18" charset="0"/>
              </a:rPr>
              <a:t>V      :=T    +U</a:t>
            </a:r>
            <a:endParaRPr lang="en-US" altLang="zh-CN" baseline="30000" smtClean="0">
              <a:solidFill>
                <a:srgbClr val="000000"/>
              </a:solidFill>
              <a:latin typeface="Times New Roman" pitchFamily="18" charset="0"/>
            </a:endParaRPr>
          </a:p>
        </p:txBody>
      </p:sp>
      <p:sp>
        <p:nvSpPr>
          <p:cNvPr id="135819" name="Rectangle 651"/>
          <p:cNvSpPr>
            <a:spLocks noChangeArrowheads="1"/>
          </p:cNvSpPr>
          <p:nvPr/>
        </p:nvSpPr>
        <p:spPr bwMode="auto">
          <a:xfrm>
            <a:off x="611188" y="5734050"/>
            <a:ext cx="576262"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(4)L</a:t>
            </a:r>
          </a:p>
        </p:txBody>
      </p:sp>
      <p:sp>
        <p:nvSpPr>
          <p:cNvPr id="135820" name="Rectangle 652"/>
          <p:cNvSpPr>
            <a:spLocks noChangeArrowheads="1"/>
          </p:cNvSpPr>
          <p:nvPr/>
        </p:nvSpPr>
        <p:spPr bwMode="auto">
          <a:xfrm>
            <a:off x="2771775" y="42211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21" name="Rectangle 653"/>
          <p:cNvSpPr>
            <a:spLocks noChangeArrowheads="1"/>
          </p:cNvSpPr>
          <p:nvPr/>
        </p:nvSpPr>
        <p:spPr bwMode="auto">
          <a:xfrm>
            <a:off x="6588125" y="42211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22" name="Rectangle 654"/>
          <p:cNvSpPr>
            <a:spLocks noChangeArrowheads="1"/>
          </p:cNvSpPr>
          <p:nvPr/>
        </p:nvSpPr>
        <p:spPr bwMode="auto">
          <a:xfrm>
            <a:off x="1692275" y="5734050"/>
            <a:ext cx="3603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FF</a:t>
            </a:r>
          </a:p>
        </p:txBody>
      </p:sp>
      <p:sp>
        <p:nvSpPr>
          <p:cNvPr id="135823" name="Rectangle 655"/>
          <p:cNvSpPr>
            <a:spLocks noChangeArrowheads="1"/>
          </p:cNvSpPr>
          <p:nvPr/>
        </p:nvSpPr>
        <p:spPr bwMode="auto">
          <a:xfrm>
            <a:off x="2484438" y="5734050"/>
            <a:ext cx="576262"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(4)L</a:t>
            </a:r>
          </a:p>
        </p:txBody>
      </p:sp>
      <p:sp>
        <p:nvSpPr>
          <p:cNvPr id="135824" name="Rectangle 656"/>
          <p:cNvSpPr>
            <a:spLocks noChangeArrowheads="1"/>
          </p:cNvSpPr>
          <p:nvPr/>
        </p:nvSpPr>
        <p:spPr bwMode="auto">
          <a:xfrm>
            <a:off x="2700338" y="3284538"/>
            <a:ext cx="433387"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(3)</a:t>
            </a:r>
          </a:p>
        </p:txBody>
      </p:sp>
      <p:sp>
        <p:nvSpPr>
          <p:cNvPr id="135825" name="Rectangle 657"/>
          <p:cNvSpPr>
            <a:spLocks noChangeArrowheads="1"/>
          </p:cNvSpPr>
          <p:nvPr/>
        </p:nvSpPr>
        <p:spPr bwMode="auto">
          <a:xfrm>
            <a:off x="2700338" y="3789363"/>
            <a:ext cx="433387"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(3)</a:t>
            </a:r>
          </a:p>
        </p:txBody>
      </p:sp>
      <p:sp>
        <p:nvSpPr>
          <p:cNvPr id="135826" name="Rectangle 658"/>
          <p:cNvSpPr>
            <a:spLocks noChangeArrowheads="1"/>
          </p:cNvSpPr>
          <p:nvPr/>
        </p:nvSpPr>
        <p:spPr bwMode="auto">
          <a:xfrm>
            <a:off x="6588125" y="33575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27" name="Rectangle 659"/>
          <p:cNvSpPr>
            <a:spLocks noChangeArrowheads="1"/>
          </p:cNvSpPr>
          <p:nvPr/>
        </p:nvSpPr>
        <p:spPr bwMode="auto">
          <a:xfrm>
            <a:off x="6588125" y="37893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28" name="Rectangle 660"/>
          <p:cNvSpPr>
            <a:spLocks noChangeArrowheads="1"/>
          </p:cNvSpPr>
          <p:nvPr/>
        </p:nvSpPr>
        <p:spPr bwMode="auto">
          <a:xfrm>
            <a:off x="250825" y="5157788"/>
            <a:ext cx="3025775" cy="431800"/>
          </a:xfrm>
          <a:prstGeom prst="rect">
            <a:avLst/>
          </a:prstGeom>
          <a:noFill/>
          <a:ln w="9525">
            <a:noFill/>
            <a:miter lim="800000"/>
            <a:headEnd/>
            <a:tailEnd/>
          </a:ln>
        </p:spPr>
        <p:txBody>
          <a:bodyPr anchor="ctr"/>
          <a:lstStyle/>
          <a:p>
            <a:pPr marL="85725" indent="-85725">
              <a:lnSpc>
                <a:spcPct val="100000"/>
              </a:lnSpc>
              <a:spcBef>
                <a:spcPct val="0"/>
              </a:spcBef>
            </a:pPr>
            <a:r>
              <a:rPr lang="en-US" altLang="zh-CN" smtClean="0">
                <a:solidFill>
                  <a:srgbClr val="000000"/>
                </a:solidFill>
                <a:latin typeface="Times New Roman" pitchFamily="18" charset="0"/>
              </a:rPr>
              <a:t>U    </a:t>
            </a:r>
            <a:r>
              <a:rPr lang="en-US" altLang="zh-CN" baseline="30000" smtClean="0">
                <a:solidFill>
                  <a:srgbClr val="000000"/>
                </a:solidFill>
                <a:latin typeface="Times New Roman" pitchFamily="18" charset="0"/>
              </a:rPr>
              <a:t>   </a:t>
            </a:r>
            <a:r>
              <a:rPr lang="en-US" altLang="zh-CN" smtClean="0">
                <a:solidFill>
                  <a:srgbClr val="000000"/>
                </a:solidFill>
                <a:latin typeface="Times New Roman" pitchFamily="18" charset="0"/>
              </a:rPr>
              <a:t>:=A</a:t>
            </a:r>
            <a:r>
              <a:rPr lang="en-US" altLang="zh-CN" baseline="30000" smtClean="0">
                <a:solidFill>
                  <a:srgbClr val="000000"/>
                </a:solidFill>
                <a:latin typeface="Times New Roman" pitchFamily="18" charset="0"/>
              </a:rPr>
              <a:t>      </a:t>
            </a:r>
            <a:r>
              <a:rPr lang="en-US" altLang="zh-CN" smtClean="0">
                <a:solidFill>
                  <a:srgbClr val="000000"/>
                </a:solidFill>
                <a:latin typeface="Times New Roman" pitchFamily="18" charset="0"/>
              </a:rPr>
              <a:t>- C</a:t>
            </a:r>
            <a:r>
              <a:rPr lang="en-US" altLang="zh-CN" baseline="30000" smtClean="0">
                <a:solidFill>
                  <a:srgbClr val="000000"/>
                </a:solidFill>
                <a:latin typeface="Times New Roman" pitchFamily="18" charset="0"/>
              </a:rPr>
              <a:t>   </a:t>
            </a:r>
          </a:p>
        </p:txBody>
      </p:sp>
      <p:sp>
        <p:nvSpPr>
          <p:cNvPr id="135829" name="Rectangle 661"/>
          <p:cNvSpPr>
            <a:spLocks noChangeArrowheads="1"/>
          </p:cNvSpPr>
          <p:nvPr/>
        </p:nvSpPr>
        <p:spPr bwMode="auto">
          <a:xfrm>
            <a:off x="568325" y="5157788"/>
            <a:ext cx="5762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(3)L</a:t>
            </a:r>
          </a:p>
        </p:txBody>
      </p:sp>
      <p:sp>
        <p:nvSpPr>
          <p:cNvPr id="135830" name="Rectangle 662"/>
          <p:cNvSpPr>
            <a:spLocks noChangeArrowheads="1"/>
          </p:cNvSpPr>
          <p:nvPr/>
        </p:nvSpPr>
        <p:spPr bwMode="auto">
          <a:xfrm>
            <a:off x="3492500" y="37893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31" name="Rectangle 663"/>
          <p:cNvSpPr>
            <a:spLocks noChangeArrowheads="1"/>
          </p:cNvSpPr>
          <p:nvPr/>
        </p:nvSpPr>
        <p:spPr bwMode="auto">
          <a:xfrm>
            <a:off x="7380288" y="378936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32" name="Rectangle 664"/>
          <p:cNvSpPr>
            <a:spLocks noChangeArrowheads="1"/>
          </p:cNvSpPr>
          <p:nvPr/>
        </p:nvSpPr>
        <p:spPr bwMode="auto">
          <a:xfrm>
            <a:off x="1619250" y="5157788"/>
            <a:ext cx="3603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FL</a:t>
            </a:r>
          </a:p>
        </p:txBody>
      </p:sp>
      <p:sp>
        <p:nvSpPr>
          <p:cNvPr id="135833" name="Rectangle 665"/>
          <p:cNvSpPr>
            <a:spLocks noChangeArrowheads="1"/>
          </p:cNvSpPr>
          <p:nvPr/>
        </p:nvSpPr>
        <p:spPr bwMode="auto">
          <a:xfrm>
            <a:off x="2555875" y="5157788"/>
            <a:ext cx="3603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FL</a:t>
            </a:r>
          </a:p>
        </p:txBody>
      </p:sp>
      <p:sp>
        <p:nvSpPr>
          <p:cNvPr id="135834" name="Rectangle 666"/>
          <p:cNvSpPr>
            <a:spLocks noChangeArrowheads="1"/>
          </p:cNvSpPr>
          <p:nvPr/>
        </p:nvSpPr>
        <p:spPr bwMode="auto">
          <a:xfrm>
            <a:off x="250825" y="4652963"/>
            <a:ext cx="3025775" cy="431800"/>
          </a:xfrm>
          <a:prstGeom prst="rect">
            <a:avLst/>
          </a:prstGeom>
          <a:noFill/>
          <a:ln w="9525">
            <a:noFill/>
            <a:miter lim="800000"/>
            <a:headEnd/>
            <a:tailEnd/>
          </a:ln>
        </p:spPr>
        <p:txBody>
          <a:bodyPr anchor="ctr"/>
          <a:lstStyle/>
          <a:p>
            <a:pPr marL="85725" indent="-85725">
              <a:lnSpc>
                <a:spcPct val="100000"/>
              </a:lnSpc>
              <a:spcBef>
                <a:spcPct val="0"/>
              </a:spcBef>
            </a:pPr>
            <a:r>
              <a:rPr lang="en-US" altLang="zh-CN" smtClean="0">
                <a:solidFill>
                  <a:srgbClr val="000000"/>
                </a:solidFill>
                <a:latin typeface="Times New Roman" pitchFamily="18" charset="0"/>
              </a:rPr>
              <a:t>T      :=A     - B</a:t>
            </a:r>
            <a:endParaRPr lang="en-US" altLang="zh-CN" baseline="30000" smtClean="0">
              <a:solidFill>
                <a:srgbClr val="000000"/>
              </a:solidFill>
              <a:latin typeface="Times New Roman" pitchFamily="18" charset="0"/>
            </a:endParaRPr>
          </a:p>
        </p:txBody>
      </p:sp>
      <p:sp>
        <p:nvSpPr>
          <p:cNvPr id="135835" name="Rectangle 667"/>
          <p:cNvSpPr>
            <a:spLocks noChangeArrowheads="1"/>
          </p:cNvSpPr>
          <p:nvPr/>
        </p:nvSpPr>
        <p:spPr bwMode="auto">
          <a:xfrm>
            <a:off x="568325" y="4652963"/>
            <a:ext cx="5762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(3)L</a:t>
            </a:r>
          </a:p>
        </p:txBody>
      </p:sp>
      <p:sp>
        <p:nvSpPr>
          <p:cNvPr id="135836" name="Rectangle 668"/>
          <p:cNvSpPr>
            <a:spLocks noChangeArrowheads="1"/>
          </p:cNvSpPr>
          <p:nvPr/>
        </p:nvSpPr>
        <p:spPr bwMode="auto">
          <a:xfrm>
            <a:off x="4284663" y="32845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37" name="Rectangle 669"/>
          <p:cNvSpPr>
            <a:spLocks noChangeArrowheads="1"/>
          </p:cNvSpPr>
          <p:nvPr/>
        </p:nvSpPr>
        <p:spPr bwMode="auto">
          <a:xfrm>
            <a:off x="8101013" y="32845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F</a:t>
            </a:r>
          </a:p>
        </p:txBody>
      </p:sp>
      <p:sp>
        <p:nvSpPr>
          <p:cNvPr id="135838" name="Rectangle 670"/>
          <p:cNvSpPr>
            <a:spLocks noChangeArrowheads="1"/>
          </p:cNvSpPr>
          <p:nvPr/>
        </p:nvSpPr>
        <p:spPr bwMode="auto">
          <a:xfrm>
            <a:off x="1601788" y="4652963"/>
            <a:ext cx="576262"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(2)L</a:t>
            </a:r>
          </a:p>
        </p:txBody>
      </p:sp>
      <p:sp>
        <p:nvSpPr>
          <p:cNvPr id="135839" name="Rectangle 671"/>
          <p:cNvSpPr>
            <a:spLocks noChangeArrowheads="1"/>
          </p:cNvSpPr>
          <p:nvPr/>
        </p:nvSpPr>
        <p:spPr bwMode="auto">
          <a:xfrm>
            <a:off x="2555875" y="4652963"/>
            <a:ext cx="360363"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000" smtClean="0">
                <a:solidFill>
                  <a:srgbClr val="000000"/>
                </a:solidFill>
                <a:latin typeface="Times New Roman" pitchFamily="18" charset="0"/>
                <a:cs typeface="Times New Roman" pitchFamily="18" charset="0"/>
              </a:rPr>
              <a:t>FL</a:t>
            </a:r>
          </a:p>
        </p:txBody>
      </p:sp>
      <p:sp>
        <p:nvSpPr>
          <p:cNvPr id="135840" name="Rectangle 672"/>
          <p:cNvSpPr>
            <a:spLocks noChangeArrowheads="1"/>
          </p:cNvSpPr>
          <p:nvPr/>
        </p:nvSpPr>
        <p:spPr bwMode="auto">
          <a:xfrm>
            <a:off x="3492500" y="1484313"/>
            <a:ext cx="433388"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(2)</a:t>
            </a:r>
          </a:p>
        </p:txBody>
      </p:sp>
      <p:sp>
        <p:nvSpPr>
          <p:cNvPr id="135841" name="Rectangle 673"/>
          <p:cNvSpPr>
            <a:spLocks noChangeArrowheads="1"/>
          </p:cNvSpPr>
          <p:nvPr/>
        </p:nvSpPr>
        <p:spPr bwMode="auto">
          <a:xfrm>
            <a:off x="3419475" y="2420938"/>
            <a:ext cx="433388"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(2)</a:t>
            </a:r>
          </a:p>
        </p:txBody>
      </p:sp>
      <p:sp>
        <p:nvSpPr>
          <p:cNvPr id="135842" name="Rectangle 674"/>
          <p:cNvSpPr>
            <a:spLocks noChangeArrowheads="1"/>
          </p:cNvSpPr>
          <p:nvPr/>
        </p:nvSpPr>
        <p:spPr bwMode="auto">
          <a:xfrm>
            <a:off x="7380288" y="148431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43" name="Rectangle 675"/>
          <p:cNvSpPr>
            <a:spLocks noChangeArrowheads="1"/>
          </p:cNvSpPr>
          <p:nvPr/>
        </p:nvSpPr>
        <p:spPr bwMode="auto">
          <a:xfrm>
            <a:off x="7380288" y="2420938"/>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45" name="Rectangle 677"/>
          <p:cNvSpPr>
            <a:spLocks noChangeArrowheads="1"/>
          </p:cNvSpPr>
          <p:nvPr/>
        </p:nvSpPr>
        <p:spPr bwMode="auto">
          <a:xfrm>
            <a:off x="4211638" y="1484313"/>
            <a:ext cx="433387"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(1)</a:t>
            </a:r>
          </a:p>
        </p:txBody>
      </p:sp>
      <p:sp>
        <p:nvSpPr>
          <p:cNvPr id="135846" name="Rectangle 678"/>
          <p:cNvSpPr>
            <a:spLocks noChangeArrowheads="1"/>
          </p:cNvSpPr>
          <p:nvPr/>
        </p:nvSpPr>
        <p:spPr bwMode="auto">
          <a:xfrm>
            <a:off x="4211638" y="1989138"/>
            <a:ext cx="433387"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000000"/>
                </a:solidFill>
                <a:latin typeface="Times New Roman" pitchFamily="18" charset="0"/>
                <a:cs typeface="Times New Roman" pitchFamily="18" charset="0"/>
              </a:rPr>
              <a:t>(1)</a:t>
            </a:r>
          </a:p>
        </p:txBody>
      </p:sp>
      <p:sp>
        <p:nvSpPr>
          <p:cNvPr id="135847" name="Rectangle 679"/>
          <p:cNvSpPr>
            <a:spLocks noChangeArrowheads="1"/>
          </p:cNvSpPr>
          <p:nvPr/>
        </p:nvSpPr>
        <p:spPr bwMode="auto">
          <a:xfrm>
            <a:off x="8101013" y="148431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
        <p:nvSpPr>
          <p:cNvPr id="135848" name="Rectangle 680"/>
          <p:cNvSpPr>
            <a:spLocks noChangeArrowheads="1"/>
          </p:cNvSpPr>
          <p:nvPr/>
        </p:nvSpPr>
        <p:spPr bwMode="auto">
          <a:xfrm>
            <a:off x="8101013" y="1916113"/>
            <a:ext cx="215900" cy="215900"/>
          </a:xfrm>
          <a:prstGeom prst="rect">
            <a:avLst/>
          </a:prstGeom>
          <a:noFill/>
          <a:ln w="9525">
            <a:noFill/>
            <a:miter lim="800000"/>
            <a:headEnd/>
            <a:tailEnd/>
          </a:ln>
        </p:spPr>
        <p:txBody>
          <a:bodyPr lIns="0" tIns="0" rIns="0" bIns="0" anchor="ctr"/>
          <a:lstStyle/>
          <a:p>
            <a:pPr marL="85725" indent="-85725">
              <a:lnSpc>
                <a:spcPct val="100000"/>
              </a:lnSpc>
              <a:spcBef>
                <a:spcPct val="0"/>
              </a:spcBef>
            </a:pPr>
            <a:r>
              <a:rPr lang="en-US" altLang="zh-CN" sz="2400" smtClean="0">
                <a:solidFill>
                  <a:srgbClr val="3333CC"/>
                </a:solidFill>
                <a:latin typeface="Times New Roman" pitchFamily="18" charset="0"/>
                <a:cs typeface="Times New Roman" pitchFamily="18" charset="0"/>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7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7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7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7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7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7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58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58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58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80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58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580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58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6" presetClass="emph" presetSubtype="0" fill="hold" grpId="0" nodeType="clickEffect">
                                  <p:stCondLst>
                                    <p:cond delay="0"/>
                                  </p:stCondLst>
                                  <p:iterate type="lt">
                                    <p:tmPct val="4000"/>
                                  </p:iterate>
                                  <p:childTnLst>
                                    <p:set>
                                      <p:cBhvr override="childStyle">
                                        <p:cTn id="62" dur="500" fill="hold"/>
                                        <p:tgtEl>
                                          <p:spTgt spid="135783"/>
                                        </p:tgtEl>
                                        <p:attrNameLst>
                                          <p:attrName>style.color</p:attrName>
                                        </p:attrNameLst>
                                      </p:cBhvr>
                                      <p:to>
                                        <p:clrVal>
                                          <a:schemeClr val="accent2"/>
                                        </p:clrVal>
                                      </p:to>
                                    </p:set>
                                    <p:set>
                                      <p:cBhvr>
                                        <p:cTn id="63" dur="500" fill="hold"/>
                                        <p:tgtEl>
                                          <p:spTgt spid="135783"/>
                                        </p:tgtEl>
                                        <p:attrNameLst>
                                          <p:attrName>fillcolor</p:attrName>
                                        </p:attrNameLst>
                                      </p:cBhvr>
                                      <p:to>
                                        <p:clrVal>
                                          <a:schemeClr val="accent2"/>
                                        </p:clrVal>
                                      </p:to>
                                    </p:set>
                                    <p:set>
                                      <p:cBhvr>
                                        <p:cTn id="64" dur="500" fill="hold"/>
                                        <p:tgtEl>
                                          <p:spTgt spid="135783"/>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580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580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58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58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58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58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58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3581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58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6" presetClass="emph" presetSubtype="0" fill="hold" grpId="0" nodeType="clickEffect">
                                  <p:stCondLst>
                                    <p:cond delay="0"/>
                                  </p:stCondLst>
                                  <p:iterate type="lt">
                                    <p:tmPct val="4000"/>
                                  </p:iterate>
                                  <p:childTnLst>
                                    <p:set>
                                      <p:cBhvr override="childStyle">
                                        <p:cTn id="104" dur="500" fill="hold"/>
                                        <p:tgtEl>
                                          <p:spTgt spid="135818"/>
                                        </p:tgtEl>
                                        <p:attrNameLst>
                                          <p:attrName>style.color</p:attrName>
                                        </p:attrNameLst>
                                      </p:cBhvr>
                                      <p:to>
                                        <p:clrVal>
                                          <a:schemeClr val="accent2"/>
                                        </p:clrVal>
                                      </p:to>
                                    </p:set>
                                    <p:set>
                                      <p:cBhvr>
                                        <p:cTn id="105" dur="500" fill="hold"/>
                                        <p:tgtEl>
                                          <p:spTgt spid="135818"/>
                                        </p:tgtEl>
                                        <p:attrNameLst>
                                          <p:attrName>fillcolor</p:attrName>
                                        </p:attrNameLst>
                                      </p:cBhvr>
                                      <p:to>
                                        <p:clrVal>
                                          <a:schemeClr val="accent2"/>
                                        </p:clrVal>
                                      </p:to>
                                    </p:set>
                                    <p:set>
                                      <p:cBhvr>
                                        <p:cTn id="106" dur="500" fill="hold"/>
                                        <p:tgtEl>
                                          <p:spTgt spid="135818"/>
                                        </p:tgtEl>
                                        <p:attrNameLst>
                                          <p:attrName>fill.type</p:attrName>
                                        </p:attrNameLst>
                                      </p:cBhvr>
                                      <p:to>
                                        <p:strVal val="solid"/>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581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582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582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582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3582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582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3582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3582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3582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6" presetClass="emph" presetSubtype="0" fill="hold" grpId="0" nodeType="clickEffect">
                                  <p:stCondLst>
                                    <p:cond delay="0"/>
                                  </p:stCondLst>
                                  <p:iterate type="lt">
                                    <p:tmPct val="4000"/>
                                  </p:iterate>
                                  <p:childTnLst>
                                    <p:set>
                                      <p:cBhvr override="childStyle">
                                        <p:cTn id="146" dur="500" fill="hold"/>
                                        <p:tgtEl>
                                          <p:spTgt spid="135828"/>
                                        </p:tgtEl>
                                        <p:attrNameLst>
                                          <p:attrName>style.color</p:attrName>
                                        </p:attrNameLst>
                                      </p:cBhvr>
                                      <p:to>
                                        <p:clrVal>
                                          <a:schemeClr val="accent2"/>
                                        </p:clrVal>
                                      </p:to>
                                    </p:set>
                                    <p:set>
                                      <p:cBhvr>
                                        <p:cTn id="147" dur="500" fill="hold"/>
                                        <p:tgtEl>
                                          <p:spTgt spid="135828"/>
                                        </p:tgtEl>
                                        <p:attrNameLst>
                                          <p:attrName>fillcolor</p:attrName>
                                        </p:attrNameLst>
                                      </p:cBhvr>
                                      <p:to>
                                        <p:clrVal>
                                          <a:schemeClr val="accent2"/>
                                        </p:clrVal>
                                      </p:to>
                                    </p:set>
                                    <p:set>
                                      <p:cBhvr>
                                        <p:cTn id="148" dur="500" fill="hold"/>
                                        <p:tgtEl>
                                          <p:spTgt spid="135828"/>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582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3583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3583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3583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3583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35840"/>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35841"/>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3584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35843"/>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6" presetClass="emph" presetSubtype="0" fill="hold" grpId="0" nodeType="clickEffect">
                                  <p:stCondLst>
                                    <p:cond delay="0"/>
                                  </p:stCondLst>
                                  <p:iterate type="lt">
                                    <p:tmPct val="4000"/>
                                  </p:iterate>
                                  <p:childTnLst>
                                    <p:set>
                                      <p:cBhvr override="childStyle">
                                        <p:cTn id="188" dur="500" fill="hold"/>
                                        <p:tgtEl>
                                          <p:spTgt spid="135834"/>
                                        </p:tgtEl>
                                        <p:attrNameLst>
                                          <p:attrName>style.color</p:attrName>
                                        </p:attrNameLst>
                                      </p:cBhvr>
                                      <p:to>
                                        <p:clrVal>
                                          <a:schemeClr val="accent2"/>
                                        </p:clrVal>
                                      </p:to>
                                    </p:set>
                                    <p:set>
                                      <p:cBhvr>
                                        <p:cTn id="189" dur="500" fill="hold"/>
                                        <p:tgtEl>
                                          <p:spTgt spid="135834"/>
                                        </p:tgtEl>
                                        <p:attrNameLst>
                                          <p:attrName>fillcolor</p:attrName>
                                        </p:attrNameLst>
                                      </p:cBhvr>
                                      <p:to>
                                        <p:clrVal>
                                          <a:schemeClr val="accent2"/>
                                        </p:clrVal>
                                      </p:to>
                                    </p:set>
                                    <p:set>
                                      <p:cBhvr>
                                        <p:cTn id="190" dur="500" fill="hold"/>
                                        <p:tgtEl>
                                          <p:spTgt spid="135834"/>
                                        </p:tgtEl>
                                        <p:attrNameLst>
                                          <p:attrName>fill.type</p:attrName>
                                        </p:attrNameLst>
                                      </p:cBhvr>
                                      <p:to>
                                        <p:strVal val="solid"/>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35835"/>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3583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5837"/>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83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135839"/>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35845"/>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3584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3584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3584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135787"/>
                                        </p:tgtEl>
                                        <p:attrNameLst>
                                          <p:attrName>style.visibility</p:attrName>
                                        </p:attrNameLst>
                                      </p:cBhvr>
                                      <p:to>
                                        <p:strVal val="visible"/>
                                      </p:to>
                                    </p:set>
                                    <p:anim calcmode="lin" valueType="num">
                                      <p:cBhvr additive="base">
                                        <p:cTn id="231" dur="500" fill="hold"/>
                                        <p:tgtEl>
                                          <p:spTgt spid="135787"/>
                                        </p:tgtEl>
                                        <p:attrNameLst>
                                          <p:attrName>ppt_x</p:attrName>
                                        </p:attrNameLst>
                                      </p:cBhvr>
                                      <p:tavLst>
                                        <p:tav tm="0">
                                          <p:val>
                                            <p:strVal val="#ppt_x"/>
                                          </p:val>
                                        </p:tav>
                                        <p:tav tm="100000">
                                          <p:val>
                                            <p:strVal val="#ppt_x"/>
                                          </p:val>
                                        </p:tav>
                                      </p:tavLst>
                                    </p:anim>
                                    <p:anim calcmode="lin" valueType="num">
                                      <p:cBhvr additive="base">
                                        <p:cTn id="232" dur="500" fill="hold"/>
                                        <p:tgtEl>
                                          <p:spTgt spid="135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3" grpId="0"/>
      <p:bldP spid="135787" grpId="0"/>
      <p:bldP spid="135793" grpId="0"/>
      <p:bldP spid="135794" grpId="0"/>
      <p:bldP spid="135795" grpId="0"/>
      <p:bldP spid="135796" grpId="0"/>
      <p:bldP spid="135797" grpId="0"/>
      <p:bldP spid="135798" grpId="0"/>
      <p:bldP spid="135799" grpId="0"/>
      <p:bldP spid="135800" grpId="0"/>
      <p:bldP spid="135801" grpId="0"/>
      <p:bldP spid="135802" grpId="0"/>
      <p:bldP spid="135803" grpId="0"/>
      <p:bldP spid="135804" grpId="0"/>
      <p:bldP spid="135805" grpId="0"/>
      <p:bldP spid="135806" grpId="0"/>
      <p:bldP spid="135808" grpId="0"/>
      <p:bldP spid="135809" grpId="0"/>
      <p:bldP spid="135810" grpId="0"/>
      <p:bldP spid="135811" grpId="0"/>
      <p:bldP spid="135812" grpId="0"/>
      <p:bldP spid="135814" grpId="0"/>
      <p:bldP spid="135815" grpId="0"/>
      <p:bldP spid="135816" grpId="0"/>
      <p:bldP spid="135817" grpId="0"/>
      <p:bldP spid="135818" grpId="0"/>
      <p:bldP spid="135819" grpId="0"/>
      <p:bldP spid="135820" grpId="0"/>
      <p:bldP spid="135821" grpId="0"/>
      <p:bldP spid="135822" grpId="0"/>
      <p:bldP spid="135823" grpId="0"/>
      <p:bldP spid="135824" grpId="0"/>
      <p:bldP spid="135825" grpId="0"/>
      <p:bldP spid="135826" grpId="0"/>
      <p:bldP spid="135827" grpId="0"/>
      <p:bldP spid="135828" grpId="0"/>
      <p:bldP spid="135829" grpId="0"/>
      <p:bldP spid="135830" grpId="0"/>
      <p:bldP spid="135831" grpId="0"/>
      <p:bldP spid="135832" grpId="0"/>
      <p:bldP spid="135833" grpId="0"/>
      <p:bldP spid="135834" grpId="0"/>
      <p:bldP spid="135835" grpId="0"/>
      <p:bldP spid="135836" grpId="0"/>
      <p:bldP spid="135837" grpId="0"/>
      <p:bldP spid="135838" grpId="0"/>
      <p:bldP spid="135839" grpId="0"/>
      <p:bldP spid="135840" grpId="0"/>
      <p:bldP spid="135841" grpId="0"/>
      <p:bldP spid="135842" grpId="0"/>
      <p:bldP spid="135843" grpId="0"/>
      <p:bldP spid="135845" grpId="0"/>
      <p:bldP spid="135846" grpId="0"/>
      <p:bldP spid="135847" grpId="0"/>
      <p:bldP spid="1358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2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2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2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0"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3431"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2"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3"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4"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5"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6"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7"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8"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9" name="Rectangle 17"/>
          <p:cNvSpPr>
            <a:spLocks noChangeArrowheads="1"/>
          </p:cNvSpPr>
          <p:nvPr/>
        </p:nvSpPr>
        <p:spPr bwMode="auto">
          <a:xfrm>
            <a:off x="990600" y="1752600"/>
            <a:ext cx="6172200" cy="490696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latin typeface="楷体_GB2312" pitchFamily="49" charset="-122"/>
                <a:ea typeface="楷体_GB2312" pitchFamily="49" charset="-122"/>
              </a:rPr>
              <a:t>依优化范围划分</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dirty="0">
                <a:solidFill>
                  <a:srgbClr val="800080"/>
                </a:solidFill>
                <a:ea typeface="楷体_GB2312" pitchFamily="49" charset="-122"/>
              </a:rPr>
              <a:t>  窥孔优化</a:t>
            </a:r>
            <a:r>
              <a:rPr lang="zh-CN" altLang="en-US" sz="2400" dirty="0">
                <a:ea typeface="楷体_GB2312" pitchFamily="49" charset="-122"/>
              </a:rPr>
              <a:t>（</a:t>
            </a:r>
            <a:r>
              <a:rPr lang="en-US" altLang="zh-CN" sz="2400" b="0" i="1" dirty="0">
                <a:ea typeface="楷体_GB2312" pitchFamily="49" charset="-122"/>
              </a:rPr>
              <a:t>peephole optimization</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局部的几条指令范围内的优化</a:t>
            </a: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dirty="0">
                <a:solidFill>
                  <a:srgbClr val="800080"/>
                </a:solidFill>
                <a:ea typeface="楷体_GB2312" pitchFamily="49" charset="-122"/>
              </a:rPr>
              <a:t>  局部优化</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基本块范围内的优化</a:t>
            </a: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dirty="0">
                <a:solidFill>
                  <a:srgbClr val="800080"/>
                </a:solidFill>
                <a:ea typeface="楷体_GB2312" pitchFamily="49" charset="-122"/>
              </a:rPr>
              <a:t>  全局优化</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流图范围内的优化</a:t>
            </a: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dirty="0">
                <a:solidFill>
                  <a:srgbClr val="800080"/>
                </a:solidFill>
                <a:ea typeface="楷体_GB2312" pitchFamily="49" charset="-122"/>
              </a:rPr>
              <a:t>  过程间优化</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整个程序范围内的优化</a:t>
            </a:r>
            <a:endParaRPr lang="zh-CN" altLang="en-US" sz="1000" dirty="0">
              <a:ea typeface="楷体_GB2312" pitchFamily="49" charset="-122"/>
            </a:endParaRPr>
          </a:p>
        </p:txBody>
      </p:sp>
      <p:sp>
        <p:nvSpPr>
          <p:cNvPr id="103440" name="Text Box 18">
            <a:hlinkClick r:id="rId2" action="ppaction://hlinksldjump"/>
          </p:cNvPr>
          <p:cNvSpPr txBox="1">
            <a:spLocks noChangeArrowheads="1"/>
          </p:cNvSpPr>
          <p:nvPr/>
        </p:nvSpPr>
        <p:spPr bwMode="auto">
          <a:xfrm>
            <a:off x="762000" y="1066800"/>
            <a:ext cx="59436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简单的归类</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2"/>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dirty="0">
                <a:solidFill>
                  <a:srgbClr val="800080"/>
                </a:solidFill>
                <a:ea typeface="华文行楷" pitchFamily="2" charset="-122"/>
              </a:rPr>
              <a:t>基本块、流图和循环</a:t>
            </a:r>
          </a:p>
        </p:txBody>
      </p:sp>
      <p:sp>
        <p:nvSpPr>
          <p:cNvPr id="5123" name="Text Box 44">
            <a:hlinkClick r:id="rId2" action="ppaction://hlinksldjump"/>
          </p:cNvPr>
          <p:cNvSpPr txBox="1">
            <a:spLocks noChangeArrowheads="1"/>
          </p:cNvSpPr>
          <p:nvPr/>
        </p:nvSpPr>
        <p:spPr bwMode="auto">
          <a:xfrm>
            <a:off x="461963" y="1196975"/>
            <a:ext cx="5176837"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chemeClr val="tx1"/>
                </a:solidFill>
                <a:latin typeface="Times New Roman" pitchFamily="18" charset="0"/>
              </a:rPr>
              <a:t> </a:t>
            </a:r>
            <a:r>
              <a:rPr lang="zh-CN" altLang="en-US" sz="3200" dirty="0">
                <a:solidFill>
                  <a:srgbClr val="800080"/>
                </a:solidFill>
                <a:latin typeface="Times New Roman" pitchFamily="18" charset="0"/>
                <a:ea typeface="楷体_GB2312" pitchFamily="49" charset="-122"/>
              </a:rPr>
              <a:t>基本块</a:t>
            </a:r>
            <a:r>
              <a:rPr lang="zh-CN" altLang="en-US" b="0" dirty="0">
                <a:ea typeface="楷体_GB2312" pitchFamily="49" charset="-122"/>
              </a:rPr>
              <a:t>（</a:t>
            </a:r>
            <a:r>
              <a:rPr lang="en-US" altLang="zh-CN" b="0" i="1" dirty="0">
                <a:ea typeface="楷体_GB2312" pitchFamily="49" charset="-122"/>
              </a:rPr>
              <a:t>basic block</a:t>
            </a:r>
            <a:r>
              <a:rPr lang="zh-CN" altLang="en-US" b="0" dirty="0">
                <a:ea typeface="楷体_GB2312" pitchFamily="49" charset="-122"/>
              </a:rPr>
              <a:t>）</a:t>
            </a:r>
          </a:p>
        </p:txBody>
      </p:sp>
      <p:sp>
        <p:nvSpPr>
          <p:cNvPr id="305202" name="Rectangle 50"/>
          <p:cNvSpPr>
            <a:spLocks noChangeArrowheads="1"/>
          </p:cNvSpPr>
          <p:nvPr/>
        </p:nvSpPr>
        <p:spPr bwMode="auto">
          <a:xfrm>
            <a:off x="323528" y="1844675"/>
            <a:ext cx="8820472" cy="4770537"/>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概念 </a:t>
            </a: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程序中一个</a:t>
            </a:r>
            <a:r>
              <a:rPr lang="zh-CN" altLang="en-US" sz="2400" dirty="0">
                <a:solidFill>
                  <a:srgbClr val="FF0000"/>
                </a:solidFill>
                <a:latin typeface="方正舒体" pitchFamily="2" charset="-122"/>
                <a:ea typeface="方正舒体" pitchFamily="2" charset="-122"/>
              </a:rPr>
              <a:t>顺序执行的语句序列</a:t>
            </a:r>
          </a:p>
          <a:p>
            <a:pPr lvl="1">
              <a:lnSpc>
                <a:spcPct val="100000"/>
              </a:lnSpc>
              <a:spcBef>
                <a:spcPct val="0"/>
              </a:spcBef>
              <a:buClr>
                <a:srgbClr val="800080"/>
              </a:buClr>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只有</a:t>
            </a:r>
            <a:r>
              <a:rPr lang="zh-CN" altLang="en-US" sz="2400" dirty="0">
                <a:solidFill>
                  <a:srgbClr val="FF0000"/>
                </a:solidFill>
                <a:latin typeface="方正舒体" pitchFamily="2" charset="-122"/>
                <a:ea typeface="方正舒体" pitchFamily="2" charset="-122"/>
              </a:rPr>
              <a:t>一个入口语句</a:t>
            </a:r>
            <a:r>
              <a:rPr lang="zh-CN" altLang="en-US" sz="2400" dirty="0">
                <a:latin typeface="Times New Roman" pitchFamily="18" charset="0"/>
                <a:ea typeface="楷体_GB2312" pitchFamily="49" charset="-122"/>
              </a:rPr>
              <a:t>和</a:t>
            </a:r>
            <a:r>
              <a:rPr lang="zh-CN" altLang="en-US" sz="2400" dirty="0">
                <a:solidFill>
                  <a:srgbClr val="FF0000"/>
                </a:solidFill>
                <a:latin typeface="方正舒体" pitchFamily="2" charset="-122"/>
                <a:ea typeface="方正舒体" pitchFamily="2" charset="-122"/>
              </a:rPr>
              <a:t>一个出口语句</a:t>
            </a:r>
          </a:p>
          <a:p>
            <a:pPr lvl="1">
              <a:lnSpc>
                <a:spcPct val="100000"/>
              </a:lnSpc>
              <a:spcBef>
                <a:spcPct val="0"/>
              </a:spcBef>
              <a:buClr>
                <a:srgbClr val="800080"/>
              </a:buClr>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除入口语句外其他语句</a:t>
            </a:r>
            <a:r>
              <a:rPr lang="zh-CN" altLang="en-US" sz="2400" dirty="0">
                <a:solidFill>
                  <a:srgbClr val="FF0000"/>
                </a:solidFill>
                <a:latin typeface="方正舒体" pitchFamily="2" charset="-122"/>
                <a:ea typeface="方正舒体" pitchFamily="2" charset="-122"/>
              </a:rPr>
              <a:t>均不</a:t>
            </a:r>
            <a:r>
              <a:rPr lang="zh-CN" altLang="en-US" sz="2400" dirty="0">
                <a:latin typeface="Times New Roman" pitchFamily="18" charset="0"/>
                <a:ea typeface="楷体_GB2312" pitchFamily="49" charset="-122"/>
              </a:rPr>
              <a:t>可以带标号</a:t>
            </a:r>
          </a:p>
          <a:p>
            <a:pPr lvl="1">
              <a:lnSpc>
                <a:spcPct val="100000"/>
              </a:lnSpc>
              <a:spcBef>
                <a:spcPct val="0"/>
              </a:spcBef>
              <a:buClr>
                <a:srgbClr val="800080"/>
              </a:buClr>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除出口语句外其他语句</a:t>
            </a:r>
            <a:r>
              <a:rPr lang="zh-CN" altLang="en-US" sz="2400" dirty="0">
                <a:solidFill>
                  <a:srgbClr val="FF0000"/>
                </a:solidFill>
                <a:latin typeface="方正舒体" pitchFamily="2" charset="-122"/>
                <a:ea typeface="方正舒体" pitchFamily="2" charset="-122"/>
              </a:rPr>
              <a:t>均不</a:t>
            </a:r>
            <a:r>
              <a:rPr lang="zh-CN" altLang="en-US" sz="2400" dirty="0">
                <a:latin typeface="Times New Roman" pitchFamily="18" charset="0"/>
                <a:ea typeface="楷体_GB2312" pitchFamily="49" charset="-122"/>
              </a:rPr>
              <a:t>可能是转移或停语句</a:t>
            </a:r>
          </a:p>
          <a:p>
            <a:pPr>
              <a:lnSpc>
                <a:spcPct val="100000"/>
              </a:lnSpc>
              <a:spcBef>
                <a:spcPct val="0"/>
              </a:spcBef>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kumimoji="0" lang="zh-CN" altLang="en-US"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入口语句</a:t>
            </a:r>
            <a:endParaRPr kumimoji="0"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marL="914400" lvl="1" indent="-457200">
              <a:lnSpc>
                <a:spcPct val="100000"/>
              </a:lnSpc>
              <a:spcBef>
                <a:spcPct val="0"/>
              </a:spcBef>
              <a:buFont typeface="+mj-lt"/>
              <a:buAutoNum type="arabicPeriod"/>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程序的第一个语句；或者</a:t>
            </a:r>
            <a:endParaRPr kumimoji="0" lang="zh-CN" altLang="en-US" sz="2400" dirty="0">
              <a:latin typeface="Times New Roman" pitchFamily="18" charset="0"/>
              <a:ea typeface="楷体_GB2312" pitchFamily="49" charset="-122"/>
            </a:endParaRPr>
          </a:p>
          <a:p>
            <a:pPr marL="685800" lvl="1" indent="-228600">
              <a:lnSpc>
                <a:spcPct val="100000"/>
              </a:lnSpc>
              <a:spcBef>
                <a:spcPct val="0"/>
              </a:spcBef>
              <a:buFont typeface="+mj-lt"/>
              <a:buAutoNum type="arabicPeriod"/>
            </a:pPr>
            <a:endParaRPr lang="zh-CN" altLang="en-US" sz="1000" dirty="0">
              <a:ea typeface="楷体_GB2312" pitchFamily="49" charset="-122"/>
            </a:endParaRPr>
          </a:p>
          <a:p>
            <a:pPr marL="914400" lvl="1" indent="-457200">
              <a:lnSpc>
                <a:spcPct val="100000"/>
              </a:lnSpc>
              <a:spcBef>
                <a:spcPct val="0"/>
              </a:spcBef>
              <a:buClr>
                <a:srgbClr val="800080"/>
              </a:buClr>
              <a:buFont typeface="+mj-lt"/>
              <a:buAutoNum type="arabicPeriod"/>
            </a:pPr>
            <a:r>
              <a:rPr lang="zh-CN" altLang="en-US" sz="2400" dirty="0">
                <a:latin typeface="楷体_GB2312" pitchFamily="49" charset="-122"/>
                <a:ea typeface="楷体_GB2312" pitchFamily="49" charset="-122"/>
              </a:rPr>
              <a:t> </a:t>
            </a:r>
            <a:r>
              <a:rPr lang="zh-CN" altLang="en-US" sz="2400" dirty="0">
                <a:latin typeface="Times New Roman" pitchFamily="18" charset="0"/>
                <a:ea typeface="楷体_GB2312" pitchFamily="49" charset="-122"/>
              </a:rPr>
              <a:t>条件转移语句或无条件转移语句的转移目标语句；或者</a:t>
            </a:r>
            <a:endParaRPr kumimoji="0" lang="zh-CN" altLang="en-US" sz="2400" dirty="0">
              <a:latin typeface="楷体_GB2312" pitchFamily="49" charset="-122"/>
              <a:ea typeface="楷体_GB2312" pitchFamily="49" charset="-122"/>
            </a:endParaRPr>
          </a:p>
          <a:p>
            <a:pPr marL="685800" lvl="1" indent="-228600">
              <a:lnSpc>
                <a:spcPct val="100000"/>
              </a:lnSpc>
              <a:spcBef>
                <a:spcPct val="0"/>
              </a:spcBef>
              <a:buClr>
                <a:srgbClr val="800080"/>
              </a:buClr>
              <a:buFont typeface="+mj-lt"/>
              <a:buAutoNum type="arabicPeriod"/>
            </a:pPr>
            <a:endParaRPr kumimoji="0" lang="zh-CN" altLang="en-US" sz="1000" dirty="0">
              <a:latin typeface="楷体_GB2312" pitchFamily="49" charset="-122"/>
              <a:ea typeface="楷体_GB2312" pitchFamily="49" charset="-122"/>
            </a:endParaRPr>
          </a:p>
          <a:p>
            <a:pPr marL="914400" lvl="1" indent="-457200">
              <a:lnSpc>
                <a:spcPct val="100000"/>
              </a:lnSpc>
              <a:spcBef>
                <a:spcPct val="0"/>
              </a:spcBef>
              <a:buClr>
                <a:srgbClr val="800080"/>
              </a:buClr>
              <a:buFont typeface="+mj-lt"/>
              <a:buAutoNum type="arabicPeriod"/>
            </a:pPr>
            <a:r>
              <a:rPr lang="zh-CN" altLang="en-US" sz="2400" dirty="0">
                <a:latin typeface="楷体_GB2312" pitchFamily="49" charset="-122"/>
                <a:ea typeface="楷体_GB2312" pitchFamily="49" charset="-122"/>
              </a:rPr>
              <a:t> </a:t>
            </a:r>
            <a:r>
              <a:rPr lang="zh-CN" altLang="en-US" sz="2400" dirty="0">
                <a:ea typeface="楷体_GB2312" pitchFamily="49" charset="-122"/>
              </a:rPr>
              <a:t>紧跟在条件转移语句后面的语句</a:t>
            </a:r>
          </a:p>
        </p:txBody>
      </p:sp>
      <p:sp>
        <p:nvSpPr>
          <p:cNvPr id="5125" name="AutoShape 3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6" name="AutoShape 3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7" name="AutoShape 4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8" name="AutoShape 4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9" name="AutoShape 4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30" name="AutoShape 4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31" name="AutoShape 4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32" name="AutoShape 4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5202">
                                            <p:txEl>
                                              <p:pRg st="10" end="10"/>
                                            </p:txEl>
                                          </p:spTgt>
                                        </p:tgtEl>
                                        <p:attrNameLst>
                                          <p:attrName>style.visibility</p:attrName>
                                        </p:attrNameLst>
                                      </p:cBhvr>
                                      <p:to>
                                        <p:strVal val="visible"/>
                                      </p:to>
                                    </p:set>
                                    <p:animEffect transition="in" filter="slide(fromBottom)">
                                      <p:cBhvr>
                                        <p:cTn id="7" dur="500"/>
                                        <p:tgtEl>
                                          <p:spTgt spid="305202">
                                            <p:txEl>
                                              <p:pRg st="10" end="1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05202">
                                            <p:txEl>
                                              <p:pRg st="12" end="12"/>
                                            </p:txEl>
                                          </p:spTgt>
                                        </p:tgtEl>
                                        <p:attrNameLst>
                                          <p:attrName>style.visibility</p:attrName>
                                        </p:attrNameLst>
                                      </p:cBhvr>
                                      <p:to>
                                        <p:strVal val="visible"/>
                                      </p:to>
                                    </p:set>
                                    <p:animEffect transition="in" filter="slide(fromBottom)">
                                      <p:cBhvr>
                                        <p:cTn id="10" dur="500"/>
                                        <p:tgtEl>
                                          <p:spTgt spid="305202">
                                            <p:txEl>
                                              <p:pRg st="12" end="1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05202">
                                            <p:txEl>
                                              <p:pRg st="14" end="14"/>
                                            </p:txEl>
                                          </p:spTgt>
                                        </p:tgtEl>
                                        <p:attrNameLst>
                                          <p:attrName>style.visibility</p:attrName>
                                        </p:attrNameLst>
                                      </p:cBhvr>
                                      <p:to>
                                        <p:strVal val="visible"/>
                                      </p:to>
                                    </p:set>
                                    <p:animEffect transition="in" filter="slide(fromBottom)">
                                      <p:cBhvr>
                                        <p:cTn id="13" dur="500"/>
                                        <p:tgtEl>
                                          <p:spTgt spid="305202">
                                            <p:txEl>
                                              <p:pRg st="14" end="1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05202">
                                            <p:txEl>
                                              <p:pRg st="16" end="16"/>
                                            </p:txEl>
                                          </p:spTgt>
                                        </p:tgtEl>
                                        <p:attrNameLst>
                                          <p:attrName>style.visibility</p:attrName>
                                        </p:attrNameLst>
                                      </p:cBhvr>
                                      <p:to>
                                        <p:strVal val="visible"/>
                                      </p:to>
                                    </p:set>
                                    <p:animEffect transition="in" filter="slide(fromBottom)">
                                      <p:cBhvr>
                                        <p:cTn id="16" dur="500"/>
                                        <p:tgtEl>
                                          <p:spTgt spid="30520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4"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445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3" name="Rectangle 15"/>
          <p:cNvSpPr>
            <a:spLocks noChangeArrowheads="1"/>
          </p:cNvSpPr>
          <p:nvPr/>
        </p:nvSpPr>
        <p:spPr bwMode="auto">
          <a:xfrm>
            <a:off x="990600" y="2057400"/>
            <a:ext cx="6172200" cy="381000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latin typeface="楷体_GB2312" pitchFamily="49" charset="-122"/>
                <a:ea typeface="楷体_GB2312" pitchFamily="49" charset="-122"/>
              </a:rPr>
              <a:t>依优化对象划分</a:t>
            </a:r>
            <a:endParaRPr kumimoji="0" lang="zh-CN" altLang="en-US">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目标代码优化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面向目标代码</a:t>
            </a: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中间代码优化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面向程序的中间表示</a:t>
            </a: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源级优化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面向源程序</a:t>
            </a:r>
          </a:p>
        </p:txBody>
      </p:sp>
      <p:sp>
        <p:nvSpPr>
          <p:cNvPr id="104464" name="Text Box 16">
            <a:hlinkClick r:id="rId2" action="ppaction://hlinksldjump"/>
          </p:cNvPr>
          <p:cNvSpPr txBox="1">
            <a:spLocks noChangeArrowheads="1"/>
          </p:cNvSpPr>
          <p:nvPr/>
        </p:nvSpPr>
        <p:spPr bwMode="auto">
          <a:xfrm>
            <a:off x="762000" y="1295400"/>
            <a:ext cx="59436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简单的归类</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8" name="Rectangle 7"/>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5479"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0"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1"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2"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3"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4"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5"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6"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7" name="Rectangle 16"/>
          <p:cNvSpPr>
            <a:spLocks noChangeArrowheads="1"/>
          </p:cNvSpPr>
          <p:nvPr/>
        </p:nvSpPr>
        <p:spPr bwMode="auto">
          <a:xfrm>
            <a:off x="990600" y="1628775"/>
            <a:ext cx="6172200" cy="51546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latin typeface="楷体_GB2312" pitchFamily="49" charset="-122"/>
                <a:ea typeface="楷体_GB2312" pitchFamily="49" charset="-122"/>
              </a:rPr>
              <a:t>依优化侧面划分</a:t>
            </a:r>
            <a:endParaRPr kumimoji="0" lang="zh-CN" altLang="en-US">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指令调度</a:t>
            </a:r>
            <a:endParaRPr lang="zh-CN" altLang="en-US" sz="2400">
              <a:ea typeface="楷体_GB2312" pitchFamily="49" charset="-122"/>
            </a:endParaRPr>
          </a:p>
          <a:p>
            <a:pPr lvl="1">
              <a:lnSpc>
                <a:spcPct val="100000"/>
              </a:lnSpc>
              <a:spcBef>
                <a:spcPct val="0"/>
              </a:spcBef>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寄存器分配</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存储层次优化</a:t>
            </a:r>
          </a:p>
          <a:p>
            <a:pPr lvl="1">
              <a:lnSpc>
                <a:spcPct val="100000"/>
              </a:lnSpc>
              <a:spcBef>
                <a:spcPct val="0"/>
              </a:spcBef>
            </a:pPr>
            <a:endParaRPr lang="zh-CN" altLang="en-US" sz="1000">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存储布局优化</a:t>
            </a:r>
          </a:p>
          <a:p>
            <a:pPr>
              <a:lnSpc>
                <a:spcPct val="100000"/>
              </a:lnSpc>
              <a:spcBef>
                <a:spcPct val="0"/>
              </a:spcBef>
              <a:buFont typeface="Symbol" pitchFamily="18" charset="2"/>
              <a:buNone/>
            </a:pPr>
            <a:endParaRPr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循环优化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控制流优化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过程优化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a:t>
            </a:r>
            <a:r>
              <a:rPr lang="en-US" altLang="zh-CN">
                <a:solidFill>
                  <a:srgbClr val="800080"/>
                </a:solidFill>
                <a:ea typeface="楷体_GB2312" pitchFamily="49" charset="-122"/>
              </a:rPr>
              <a:t>……</a:t>
            </a:r>
          </a:p>
        </p:txBody>
      </p:sp>
      <p:sp>
        <p:nvSpPr>
          <p:cNvPr id="105488" name="Text Box 17">
            <a:hlinkClick r:id="rId2" action="ppaction://hlinksldjump"/>
          </p:cNvPr>
          <p:cNvSpPr txBox="1">
            <a:spLocks noChangeArrowheads="1"/>
          </p:cNvSpPr>
          <p:nvPr/>
        </p:nvSpPr>
        <p:spPr bwMode="auto">
          <a:xfrm>
            <a:off x="762000" y="1052513"/>
            <a:ext cx="59436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简单的归类</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499"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0"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1"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2" name="Rectangle 30"/>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6503" name="AutoShape 3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4" name="AutoShape 3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5" name="AutoShape 3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6" name="AutoShape 3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7" name="AutoShape 3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8" name="AutoShape 3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9" name="AutoShape 3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10" name="AutoShape 3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11" name="Rectangle 39"/>
          <p:cNvSpPr>
            <a:spLocks noChangeArrowheads="1"/>
          </p:cNvSpPr>
          <p:nvPr/>
        </p:nvSpPr>
        <p:spPr bwMode="auto">
          <a:xfrm>
            <a:off x="755650" y="2120900"/>
            <a:ext cx="8208963" cy="2345450"/>
          </a:xfrm>
          <a:prstGeom prst="rect">
            <a:avLst/>
          </a:prstGeom>
          <a:noFill/>
          <a:ln w="9525">
            <a:noFill/>
            <a:miter lim="800000"/>
            <a:headEnd/>
            <a:tailEnd/>
          </a:ln>
          <a:effectLst/>
        </p:spPr>
        <p:txBody>
          <a:bodyPr>
            <a:spAutoFit/>
          </a:bodyPr>
          <a:lstStyle/>
          <a:p>
            <a:pPr>
              <a:lnSpc>
                <a:spcPts val="4500"/>
              </a:lnSpc>
              <a:spcBef>
                <a:spcPct val="0"/>
              </a:spcBef>
              <a:buFont typeface="Symbol" pitchFamily="18" charset="2"/>
              <a:buChar char="-"/>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工作方式  </a:t>
            </a:r>
            <a:r>
              <a:rPr lang="zh-CN" altLang="en-US" sz="3200" dirty="0">
                <a:ea typeface="楷体_GB2312" pitchFamily="49" charset="-122"/>
              </a:rPr>
              <a:t>在目标指令序列上滑动一个包含几条</a:t>
            </a:r>
            <a:r>
              <a:rPr lang="zh-CN" altLang="en-US" sz="3200" dirty="0" smtClean="0">
                <a:ea typeface="楷体_GB2312" pitchFamily="49" charset="-122"/>
              </a:rPr>
              <a:t>指令的</a:t>
            </a:r>
            <a:r>
              <a:rPr lang="zh-CN" altLang="en-US" sz="3200" dirty="0">
                <a:ea typeface="楷体_GB2312" pitchFamily="49" charset="-122"/>
              </a:rPr>
              <a:t>窗口（称为窥孔），发现其中不够优化的指令序列</a:t>
            </a:r>
            <a:r>
              <a:rPr lang="zh-CN" altLang="en-US" sz="3200" dirty="0" smtClean="0">
                <a:ea typeface="楷体_GB2312" pitchFamily="49" charset="-122"/>
              </a:rPr>
              <a:t>，用</a:t>
            </a:r>
            <a:r>
              <a:rPr lang="zh-CN" altLang="en-US" sz="3200" dirty="0">
                <a:ea typeface="楷体_GB2312" pitchFamily="49" charset="-122"/>
              </a:rPr>
              <a:t>一段更短或更有效的指令序列来替代它，使整个</a:t>
            </a:r>
            <a:r>
              <a:rPr lang="zh-CN" altLang="en-US" sz="3200" dirty="0" smtClean="0">
                <a:ea typeface="楷体_GB2312" pitchFamily="49" charset="-122"/>
              </a:rPr>
              <a:t>代码</a:t>
            </a:r>
            <a:r>
              <a:rPr lang="zh-CN" altLang="en-US" sz="3200" dirty="0">
                <a:ea typeface="楷体_GB2312" pitchFamily="49" charset="-122"/>
              </a:rPr>
              <a:t>得到改进</a:t>
            </a:r>
            <a:endParaRPr kumimoji="0" lang="zh-CN" altLang="en-US" sz="3200" dirty="0">
              <a:solidFill>
                <a:srgbClr val="800080"/>
              </a:solidFill>
              <a:ea typeface="楷体_GB2312" pitchFamily="49" charset="-122"/>
            </a:endParaRPr>
          </a:p>
        </p:txBody>
      </p:sp>
      <p:sp>
        <p:nvSpPr>
          <p:cNvPr id="106512" name="Text Box 40">
            <a:hlinkClick r:id="rId2" action="ppaction://hlinksldjump"/>
          </p:cNvPr>
          <p:cNvSpPr txBox="1">
            <a:spLocks noChangeArrowheads="1"/>
          </p:cNvSpPr>
          <p:nvPr/>
        </p:nvSpPr>
        <p:spPr bwMode="auto">
          <a:xfrm>
            <a:off x="53975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6"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752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5" name="Rectangle 15"/>
          <p:cNvSpPr>
            <a:spLocks noChangeArrowheads="1"/>
          </p:cNvSpPr>
          <p:nvPr/>
        </p:nvSpPr>
        <p:spPr bwMode="auto">
          <a:xfrm>
            <a:off x="684213" y="2132856"/>
            <a:ext cx="8459787" cy="3816429"/>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pPr>
            <a:r>
              <a:rPr lang="en-US" altLang="zh-CN" sz="2400" dirty="0" smtClean="0">
                <a:solidFill>
                  <a:srgbClr val="002060"/>
                </a:solidFill>
                <a:ea typeface="楷体_GB2312" pitchFamily="49" charset="-122"/>
              </a:rPr>
              <a:t>1.</a:t>
            </a:r>
            <a:r>
              <a:rPr lang="zh-CN" altLang="en-US" sz="2400" dirty="0" smtClean="0">
                <a:solidFill>
                  <a:srgbClr val="002060"/>
                </a:solidFill>
                <a:ea typeface="楷体_GB2312" pitchFamily="49" charset="-122"/>
              </a:rPr>
              <a:t> </a:t>
            </a:r>
            <a:r>
              <a:rPr lang="zh-CN" altLang="en-US" sz="2400" dirty="0">
                <a:solidFill>
                  <a:srgbClr val="002060"/>
                </a:solidFill>
                <a:ea typeface="楷体_GB2312" pitchFamily="49" charset="-122"/>
              </a:rPr>
              <a:t>删除冗余的“取”和“存”</a:t>
            </a:r>
            <a:r>
              <a:rPr lang="zh-CN" altLang="en-US" sz="2400" dirty="0">
                <a:ea typeface="楷体_GB2312" pitchFamily="49" charset="-122"/>
              </a:rPr>
              <a:t>（</a:t>
            </a:r>
            <a:r>
              <a:rPr lang="en-US" altLang="zh-CN" sz="2400" b="0" i="1" dirty="0">
                <a:ea typeface="楷体_GB2312" pitchFamily="49" charset="-122"/>
              </a:rPr>
              <a:t>redundant loads and stores</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指令序列</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MOV   R0</a:t>
            </a:r>
            <a:r>
              <a:rPr lang="zh-CN" altLang="en-US" sz="2000" b="0" dirty="0">
                <a:ea typeface="楷体_GB2312" pitchFamily="49" charset="-122"/>
              </a:rPr>
              <a:t>，</a:t>
            </a:r>
            <a:r>
              <a:rPr lang="en-US" altLang="zh-CN" sz="2000" b="0" dirty="0" smtClean="0">
                <a:ea typeface="楷体_GB2312" pitchFamily="49" charset="-122"/>
              </a:rPr>
              <a:t>a </a:t>
            </a:r>
            <a:r>
              <a:rPr lang="zh-CN" altLang="en-US" sz="2000" b="0" dirty="0" smtClean="0">
                <a:solidFill>
                  <a:srgbClr val="00FF00"/>
                </a:solidFill>
                <a:ea typeface="楷体_GB2312" pitchFamily="49" charset="-122"/>
              </a:rPr>
              <a:t>（</a:t>
            </a:r>
            <a:r>
              <a:rPr lang="en-US" altLang="zh-CN" sz="2000" b="0" dirty="0" smtClean="0">
                <a:solidFill>
                  <a:srgbClr val="00FF00"/>
                </a:solidFill>
                <a:ea typeface="楷体_GB2312" pitchFamily="49" charset="-122"/>
              </a:rPr>
              <a:t>a </a:t>
            </a:r>
            <a:r>
              <a:rPr lang="en-US" altLang="zh-CN" sz="2000" b="0" dirty="0" smtClean="0">
                <a:solidFill>
                  <a:srgbClr val="00FF00"/>
                </a:solidFill>
                <a:ea typeface="楷体_GB2312" pitchFamily="49" charset="-122"/>
              </a:rPr>
              <a:t>→</a:t>
            </a:r>
            <a:r>
              <a:rPr lang="en-US" altLang="zh-CN" sz="2000" b="0" dirty="0" smtClean="0">
                <a:solidFill>
                  <a:srgbClr val="00FF00"/>
                </a:solidFill>
                <a:ea typeface="楷体_GB2312" pitchFamily="49" charset="-122"/>
              </a:rPr>
              <a:t> R0 </a:t>
            </a:r>
            <a:r>
              <a:rPr lang="zh-CN" altLang="en-US" sz="2000" b="0" dirty="0" smtClean="0">
                <a:solidFill>
                  <a:srgbClr val="00FF00"/>
                </a:solidFill>
                <a:ea typeface="楷体_GB2312" pitchFamily="49" charset="-122"/>
              </a:rPr>
              <a:t>）</a:t>
            </a:r>
            <a:endParaRPr lang="en-US" altLang="zh-CN" sz="2000" b="0" dirty="0">
              <a:solidFill>
                <a:srgbClr val="00FF00"/>
              </a:solidFill>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MOV   a</a:t>
            </a:r>
            <a:r>
              <a:rPr lang="zh-CN" altLang="en-US" sz="2000" b="0" dirty="0">
                <a:ea typeface="楷体_GB2312" pitchFamily="49" charset="-122"/>
              </a:rPr>
              <a:t>，</a:t>
            </a:r>
            <a:r>
              <a:rPr lang="en-US" altLang="zh-CN" sz="2000" b="0" dirty="0" smtClean="0">
                <a:ea typeface="楷体_GB2312" pitchFamily="49" charset="-122"/>
              </a:rPr>
              <a:t>R0</a:t>
            </a:r>
            <a:r>
              <a:rPr lang="zh-CN" altLang="en-US" sz="2000" b="0" dirty="0" smtClean="0">
                <a:solidFill>
                  <a:srgbClr val="00FF00"/>
                </a:solidFill>
                <a:ea typeface="楷体_GB2312" pitchFamily="49" charset="-122"/>
              </a:rPr>
              <a:t> </a:t>
            </a:r>
            <a:r>
              <a:rPr lang="zh-CN" altLang="en-US" sz="2000" b="0" dirty="0" smtClean="0">
                <a:solidFill>
                  <a:srgbClr val="00FF00"/>
                </a:solidFill>
                <a:ea typeface="楷体_GB2312" pitchFamily="49" charset="-122"/>
              </a:rPr>
              <a:t>（</a:t>
            </a:r>
            <a:r>
              <a:rPr lang="en-US" altLang="zh-CN" sz="2000" b="0" dirty="0" smtClean="0">
                <a:solidFill>
                  <a:srgbClr val="00FF00"/>
                </a:solidFill>
                <a:ea typeface="楷体_GB2312" pitchFamily="49" charset="-122"/>
              </a:rPr>
              <a:t> R0 </a:t>
            </a:r>
            <a:r>
              <a:rPr lang="en-US" altLang="zh-CN" sz="2000" b="0" dirty="0" smtClean="0">
                <a:solidFill>
                  <a:srgbClr val="00FF00"/>
                </a:solidFill>
                <a:ea typeface="楷体_GB2312" pitchFamily="49" charset="-122"/>
              </a:rPr>
              <a:t>→ </a:t>
            </a:r>
            <a:r>
              <a:rPr lang="en-US" altLang="zh-CN" sz="2000" b="0" dirty="0" smtClean="0">
                <a:solidFill>
                  <a:srgbClr val="00FF00"/>
                </a:solidFill>
                <a:ea typeface="楷体_GB2312" pitchFamily="49" charset="-122"/>
              </a:rPr>
              <a:t>a </a:t>
            </a:r>
            <a:r>
              <a:rPr lang="zh-CN" altLang="en-US" sz="2000" b="0" dirty="0" smtClean="0">
                <a:solidFill>
                  <a:srgbClr val="00FF00"/>
                </a:solidFill>
                <a:ea typeface="楷体_GB2312" pitchFamily="49" charset="-122"/>
              </a:rPr>
              <a:t>）</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可优化为</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MOV   R0</a:t>
            </a:r>
            <a:r>
              <a:rPr lang="zh-CN" altLang="en-US" sz="2000" b="0" dirty="0">
                <a:ea typeface="楷体_GB2312" pitchFamily="49" charset="-122"/>
              </a:rPr>
              <a:t>，</a:t>
            </a:r>
            <a:r>
              <a:rPr lang="en-US" altLang="zh-CN" sz="2000" b="0" dirty="0" smtClean="0">
                <a:ea typeface="楷体_GB2312" pitchFamily="49" charset="-122"/>
              </a:rPr>
              <a:t>a </a:t>
            </a:r>
            <a:r>
              <a:rPr lang="zh-CN" altLang="en-US" sz="2000" b="0" dirty="0" smtClean="0">
                <a:solidFill>
                  <a:srgbClr val="00FF00"/>
                </a:solidFill>
                <a:ea typeface="楷体_GB2312" pitchFamily="49" charset="-122"/>
              </a:rPr>
              <a:t>（</a:t>
            </a:r>
            <a:r>
              <a:rPr lang="en-US" altLang="zh-CN" sz="2000" b="0" dirty="0" smtClean="0">
                <a:solidFill>
                  <a:srgbClr val="00FF00"/>
                </a:solidFill>
                <a:ea typeface="楷体_GB2312" pitchFamily="49" charset="-122"/>
              </a:rPr>
              <a:t>a → R0 </a:t>
            </a:r>
            <a:r>
              <a:rPr lang="zh-CN" altLang="en-US" sz="2000" b="0" dirty="0" smtClean="0">
                <a:solidFill>
                  <a:srgbClr val="00FF00"/>
                </a:solidFill>
                <a:ea typeface="楷体_GB2312" pitchFamily="49" charset="-122"/>
              </a:rPr>
              <a:t>）</a:t>
            </a:r>
            <a:endParaRPr lang="en-US" altLang="zh-CN" sz="2000" b="0" dirty="0">
              <a:ea typeface="楷体_GB2312" pitchFamily="49" charset="-122"/>
            </a:endParaRPr>
          </a:p>
        </p:txBody>
      </p:sp>
      <p:sp>
        <p:nvSpPr>
          <p:cNvPr id="107536" name="Text Box 16">
            <a:hlinkClick r:id="rId2" action="ppaction://hlinksldjump"/>
          </p:cNvPr>
          <p:cNvSpPr txBox="1">
            <a:spLocks noChangeArrowheads="1"/>
          </p:cNvSpPr>
          <p:nvPr/>
        </p:nvSpPr>
        <p:spPr bwMode="auto">
          <a:xfrm>
            <a:off x="468313"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
        <p:nvSpPr>
          <p:cNvPr id="17" name="Rectangle 16"/>
          <p:cNvSpPr/>
          <p:nvPr/>
        </p:nvSpPr>
        <p:spPr>
          <a:xfrm>
            <a:off x="1403648" y="6093296"/>
            <a:ext cx="4152099" cy="437043"/>
          </a:xfrm>
          <a:prstGeom prst="rect">
            <a:avLst/>
          </a:prstGeom>
        </p:spPr>
        <p:txBody>
          <a:bodyPr wrap="none">
            <a:spAutoFit/>
          </a:bodyPr>
          <a:lstStyle/>
          <a:p>
            <a:r>
              <a:rPr lang="zh-CN" altLang="en-US" dirty="0" smtClean="0">
                <a:solidFill>
                  <a:srgbClr val="800080"/>
                </a:solidFill>
                <a:ea typeface="楷体_GB2312" pitchFamily="49" charset="-122"/>
              </a:rPr>
              <a:t>前提：在一个基本块内。</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47" name="AutoShape 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48" name="AutoShape 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49" name="AutoShape 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0" name="Rectangle 21"/>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8551" name="AutoShape 2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2" name="AutoShape 2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3" name="AutoShape 2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4" name="AutoShape 2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5"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6"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7"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8"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9" name="Rectangle 30"/>
          <p:cNvSpPr>
            <a:spLocks noChangeArrowheads="1"/>
          </p:cNvSpPr>
          <p:nvPr/>
        </p:nvSpPr>
        <p:spPr bwMode="auto">
          <a:xfrm>
            <a:off x="876300" y="2120900"/>
            <a:ext cx="8115300" cy="3139321"/>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合并已知量</a:t>
            </a:r>
            <a:r>
              <a:rPr lang="zh-CN" altLang="en-US" sz="2400" dirty="0">
                <a:ea typeface="楷体_GB2312" pitchFamily="49" charset="-122"/>
              </a:rPr>
              <a:t>（</a:t>
            </a:r>
            <a:r>
              <a:rPr lang="en-US" altLang="zh-CN" sz="2400" b="0" i="1" dirty="0" smtClean="0">
                <a:ea typeface="楷体_GB2312" pitchFamily="49" charset="-122"/>
              </a:rPr>
              <a:t>constant </a:t>
            </a:r>
            <a:r>
              <a:rPr lang="en-US" altLang="zh-CN" sz="2400" b="0" i="1" dirty="0">
                <a:ea typeface="楷体_GB2312" pitchFamily="49" charset="-122"/>
              </a:rPr>
              <a:t>folding</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r2:=3*2</a:t>
            </a: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可优化为</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r2:=6</a:t>
            </a:r>
          </a:p>
        </p:txBody>
      </p:sp>
      <p:sp>
        <p:nvSpPr>
          <p:cNvPr id="108560" name="Text Box 31">
            <a:hlinkClick r:id="rId2" action="ppaction://hlinksldjump"/>
          </p:cNvPr>
          <p:cNvSpPr txBox="1">
            <a:spLocks noChangeArrowheads="1"/>
          </p:cNvSpPr>
          <p:nvPr/>
        </p:nvSpPr>
        <p:spPr bwMode="auto">
          <a:xfrm>
            <a:off x="72390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4"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0957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3" name="Rectangle 15"/>
          <p:cNvSpPr>
            <a:spLocks noChangeArrowheads="1"/>
          </p:cNvSpPr>
          <p:nvPr/>
        </p:nvSpPr>
        <p:spPr bwMode="auto">
          <a:xfrm>
            <a:off x="432817" y="1998663"/>
            <a:ext cx="8675687" cy="437042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常量传播</a:t>
            </a:r>
            <a:r>
              <a:rPr lang="zh-CN" altLang="en-US" sz="2400" dirty="0">
                <a:ea typeface="楷体_GB2312" pitchFamily="49" charset="-122"/>
              </a:rPr>
              <a:t>（</a:t>
            </a:r>
            <a:r>
              <a:rPr lang="en-US" altLang="zh-CN" sz="2400" b="0" i="1" dirty="0">
                <a:ea typeface="楷体_GB2312" pitchFamily="49" charset="-122"/>
              </a:rPr>
              <a:t>constants propagating</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r2:=4</a:t>
            </a: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r3:=r1+r2</a:t>
            </a: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可优化为</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a:ea typeface="楷体_GB2312" pitchFamily="49" charset="-122"/>
              </a:rPr>
              <a:t>            （</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r2:=4</a:t>
            </a: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r3:=r1+ 4</a:t>
            </a:r>
          </a:p>
          <a:p>
            <a:pPr lvl="1">
              <a:lnSpc>
                <a:spcPct val="100000"/>
              </a:lnSpc>
              <a:spcBef>
                <a:spcPct val="0"/>
              </a:spcBef>
            </a:pPr>
            <a:endParaRPr lang="en-US" altLang="zh-CN" sz="2000" b="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注：虽然条数未少，但</a:t>
            </a:r>
            <a:r>
              <a:rPr lang="zh-CN" altLang="en-US" sz="2400" dirty="0" smtClean="0">
                <a:ea typeface="楷体_GB2312" pitchFamily="49" charset="-122"/>
              </a:rPr>
              <a:t>若是知道</a:t>
            </a:r>
            <a:r>
              <a:rPr lang="en-US" altLang="zh-CN" sz="2000" b="0" dirty="0" smtClean="0">
                <a:ea typeface="楷体_GB2312" pitchFamily="49" charset="-122"/>
              </a:rPr>
              <a:t>r2</a:t>
            </a:r>
            <a:r>
              <a:rPr lang="zh-CN" altLang="en-US" sz="2400" dirty="0" smtClean="0">
                <a:ea typeface="楷体_GB2312" pitchFamily="49" charset="-122"/>
              </a:rPr>
              <a:t>不再活跃</a:t>
            </a:r>
            <a:r>
              <a:rPr lang="zh-CN" altLang="en-US" sz="2400" dirty="0">
                <a:ea typeface="楷体_GB2312" pitchFamily="49" charset="-122"/>
              </a:rPr>
              <a:t>时，可删除（</a:t>
            </a:r>
            <a:r>
              <a:rPr lang="en-US" altLang="zh-CN" sz="2400" b="0" dirty="0">
                <a:ea typeface="楷体_GB2312" pitchFamily="49" charset="-122"/>
              </a:rPr>
              <a:t>1</a:t>
            </a:r>
            <a:r>
              <a:rPr lang="zh-CN" altLang="en-US" sz="2400" dirty="0">
                <a:ea typeface="楷体_GB2312" pitchFamily="49" charset="-122"/>
              </a:rPr>
              <a:t>）</a:t>
            </a:r>
          </a:p>
        </p:txBody>
      </p:sp>
      <p:sp>
        <p:nvSpPr>
          <p:cNvPr id="109584" name="Text Box 16">
            <a:hlinkClick r:id="rId2" action="ppaction://hlinksldjump"/>
          </p:cNvPr>
          <p:cNvSpPr txBox="1">
            <a:spLocks noChangeArrowheads="1"/>
          </p:cNvSpPr>
          <p:nvPr/>
        </p:nvSpPr>
        <p:spPr bwMode="auto">
          <a:xfrm>
            <a:off x="381000" y="1249363"/>
            <a:ext cx="69342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8"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059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7" name="Rectangle 15"/>
          <p:cNvSpPr>
            <a:spLocks noChangeArrowheads="1"/>
          </p:cNvSpPr>
          <p:nvPr/>
        </p:nvSpPr>
        <p:spPr bwMode="auto">
          <a:xfrm>
            <a:off x="876300" y="2120900"/>
            <a:ext cx="8115300" cy="3231654"/>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代数化简</a:t>
            </a:r>
            <a:r>
              <a:rPr lang="zh-CN" altLang="en-US" sz="2400" dirty="0">
                <a:ea typeface="楷体_GB2312" pitchFamily="49" charset="-122"/>
              </a:rPr>
              <a:t>（</a:t>
            </a:r>
            <a:r>
              <a:rPr lang="en-US" altLang="zh-CN" sz="2400" b="0" i="1" dirty="0">
                <a:ea typeface="楷体_GB2312" pitchFamily="49" charset="-122"/>
              </a:rPr>
              <a:t>algebraic simplification</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x:=x+0</a:t>
            </a: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a:t>
            </a: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n</a:t>
            </a:r>
            <a:r>
              <a:rPr lang="zh-CN" altLang="en-US" sz="2000" b="0" dirty="0">
                <a:ea typeface="楷体_GB2312" pitchFamily="49" charset="-122"/>
              </a:rPr>
              <a:t>）  </a:t>
            </a:r>
            <a:r>
              <a:rPr lang="en-US" altLang="zh-CN" sz="2000" b="0" dirty="0">
                <a:ea typeface="楷体_GB2312" pitchFamily="49" charset="-122"/>
              </a:rPr>
              <a:t>y:=y*1</a:t>
            </a: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中的</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a:t>
            </a:r>
            <a:r>
              <a:rPr lang="en-US" altLang="zh-CN" sz="2000" b="0" dirty="0">
                <a:ea typeface="楷体_GB2312" pitchFamily="49" charset="-122"/>
              </a:rPr>
              <a:t>,</a:t>
            </a:r>
            <a:r>
              <a:rPr lang="zh-CN" altLang="en-US" sz="2000" b="0" dirty="0">
                <a:ea typeface="楷体_GB2312" pitchFamily="49" charset="-122"/>
              </a:rPr>
              <a:t>（</a:t>
            </a:r>
            <a:r>
              <a:rPr lang="en-US" altLang="zh-CN" sz="2000" b="0" dirty="0">
                <a:ea typeface="楷体_GB2312" pitchFamily="49" charset="-122"/>
              </a:rPr>
              <a:t>n</a:t>
            </a:r>
            <a:r>
              <a:rPr lang="zh-CN" altLang="en-US" sz="2000" b="0" dirty="0">
                <a:ea typeface="楷体_GB2312" pitchFamily="49" charset="-122"/>
              </a:rPr>
              <a:t>）</a:t>
            </a:r>
            <a:r>
              <a:rPr lang="zh-CN" altLang="en-US" sz="2400" dirty="0">
                <a:ea typeface="楷体_GB2312" pitchFamily="49" charset="-122"/>
              </a:rPr>
              <a:t>可在窥孔优化时</a:t>
            </a:r>
            <a:r>
              <a:rPr lang="zh-CN" altLang="en-US" sz="2400" dirty="0" smtClean="0">
                <a:ea typeface="楷体_GB2312" pitchFamily="49" charset="-122"/>
              </a:rPr>
              <a:t>删除（无用运算）</a:t>
            </a:r>
            <a:endParaRPr lang="zh-CN" altLang="en-US" sz="2400" dirty="0">
              <a:ea typeface="楷体_GB2312" pitchFamily="49" charset="-122"/>
            </a:endParaRPr>
          </a:p>
        </p:txBody>
      </p:sp>
      <p:sp>
        <p:nvSpPr>
          <p:cNvPr id="110608" name="Text Box 16">
            <a:hlinkClick r:id="rId2" action="ppaction://hlinksldjump"/>
          </p:cNvPr>
          <p:cNvSpPr txBox="1">
            <a:spLocks noChangeArrowheads="1"/>
          </p:cNvSpPr>
          <p:nvPr/>
        </p:nvSpPr>
        <p:spPr bwMode="auto">
          <a:xfrm>
            <a:off x="72390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1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2"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162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7"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8"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9"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30"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31" name="Rectangle 15"/>
          <p:cNvSpPr>
            <a:spLocks noChangeArrowheads="1"/>
          </p:cNvSpPr>
          <p:nvPr/>
        </p:nvSpPr>
        <p:spPr bwMode="auto">
          <a:xfrm>
            <a:off x="876300" y="2120900"/>
            <a:ext cx="8115300" cy="4205288"/>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控制流优化</a:t>
            </a:r>
            <a:r>
              <a:rPr lang="zh-CN" altLang="en-US" sz="2400" dirty="0">
                <a:ea typeface="楷体_GB2312" pitchFamily="49" charset="-122"/>
              </a:rPr>
              <a:t>（</a:t>
            </a:r>
            <a:r>
              <a:rPr lang="en-US" altLang="zh-CN" sz="2400" b="0" i="1" dirty="0">
                <a:ea typeface="楷体_GB2312" pitchFamily="49" charset="-122"/>
              </a:rPr>
              <a:t>flow-of-control optimization</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a:ea typeface="楷体_GB2312" pitchFamily="49" charset="-122"/>
              </a:rPr>
              <a:t>                        </a:t>
            </a:r>
            <a:r>
              <a:rPr lang="en-US" altLang="zh-CN" sz="2000" b="0" dirty="0" err="1">
                <a:ea typeface="楷体_GB2312" pitchFamily="49" charset="-122"/>
              </a:rPr>
              <a:t>goto</a:t>
            </a:r>
            <a:r>
              <a:rPr lang="en-US" altLang="zh-CN" sz="2000" b="0" dirty="0">
                <a:ea typeface="楷体_GB2312" pitchFamily="49" charset="-122"/>
              </a:rPr>
              <a:t> L1</a:t>
            </a:r>
          </a:p>
          <a:p>
            <a:pPr lvl="1">
              <a:lnSpc>
                <a:spcPct val="100000"/>
              </a:lnSpc>
              <a:spcBef>
                <a:spcPct val="0"/>
              </a:spcBef>
            </a:pPr>
            <a:r>
              <a:rPr lang="en-US" altLang="zh-CN" sz="2000" b="0" dirty="0">
                <a:ea typeface="楷体_GB2312" pitchFamily="49" charset="-122"/>
              </a:rPr>
              <a:t>                        ……</a:t>
            </a:r>
          </a:p>
          <a:p>
            <a:pPr lvl="1">
              <a:lnSpc>
                <a:spcPct val="100000"/>
              </a:lnSpc>
              <a:spcBef>
                <a:spcPct val="0"/>
              </a:spcBef>
            </a:pPr>
            <a:r>
              <a:rPr lang="en-US" altLang="zh-CN" sz="2000" b="0" dirty="0">
                <a:ea typeface="楷体_GB2312" pitchFamily="49" charset="-122"/>
              </a:rPr>
              <a:t>            L1:      </a:t>
            </a:r>
            <a:r>
              <a:rPr lang="en-US" altLang="zh-CN" sz="2000" b="0" dirty="0" smtClean="0">
                <a:ea typeface="楷体_GB2312" pitchFamily="49" charset="-122"/>
              </a:rPr>
              <a:t> </a:t>
            </a:r>
            <a:r>
              <a:rPr lang="en-US" altLang="zh-CN" sz="2000" b="0" dirty="0" err="1">
                <a:ea typeface="楷体_GB2312" pitchFamily="49" charset="-122"/>
              </a:rPr>
              <a:t>goto</a:t>
            </a:r>
            <a:r>
              <a:rPr lang="en-US" altLang="zh-CN" sz="2000" b="0" dirty="0">
                <a:ea typeface="楷体_GB2312" pitchFamily="49" charset="-122"/>
              </a:rPr>
              <a:t> L2</a:t>
            </a: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可替换为</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a:ea typeface="楷体_GB2312" pitchFamily="49" charset="-122"/>
              </a:rPr>
              <a:t>                        </a:t>
            </a:r>
            <a:r>
              <a:rPr lang="en-US" altLang="zh-CN" sz="2000" b="0" dirty="0" err="1">
                <a:ea typeface="楷体_GB2312" pitchFamily="49" charset="-122"/>
              </a:rPr>
              <a:t>goto</a:t>
            </a:r>
            <a:r>
              <a:rPr lang="en-US" altLang="zh-CN" sz="2000" b="0" dirty="0">
                <a:ea typeface="楷体_GB2312" pitchFamily="49" charset="-122"/>
              </a:rPr>
              <a:t> L2</a:t>
            </a:r>
          </a:p>
          <a:p>
            <a:pPr lvl="1">
              <a:lnSpc>
                <a:spcPct val="100000"/>
              </a:lnSpc>
              <a:spcBef>
                <a:spcPct val="0"/>
              </a:spcBef>
            </a:pPr>
            <a:r>
              <a:rPr lang="en-US" altLang="zh-CN" sz="2000" b="0" dirty="0">
                <a:ea typeface="楷体_GB2312" pitchFamily="49" charset="-122"/>
              </a:rPr>
              <a:t>                        ……</a:t>
            </a:r>
          </a:p>
          <a:p>
            <a:pPr lvl="1">
              <a:lnSpc>
                <a:spcPct val="100000"/>
              </a:lnSpc>
              <a:spcBef>
                <a:spcPct val="0"/>
              </a:spcBef>
            </a:pPr>
            <a:r>
              <a:rPr lang="en-US" altLang="zh-CN" sz="2000" b="0" dirty="0">
                <a:ea typeface="楷体_GB2312" pitchFamily="49" charset="-122"/>
              </a:rPr>
              <a:t>            L1:       </a:t>
            </a:r>
            <a:r>
              <a:rPr lang="en-US" altLang="zh-CN" sz="2000" b="0" dirty="0" err="1">
                <a:ea typeface="楷体_GB2312" pitchFamily="49" charset="-122"/>
              </a:rPr>
              <a:t>goto</a:t>
            </a:r>
            <a:r>
              <a:rPr lang="en-US" altLang="zh-CN" sz="2000" b="0" dirty="0">
                <a:ea typeface="楷体_GB2312" pitchFamily="49" charset="-122"/>
              </a:rPr>
              <a:t> L2</a:t>
            </a:r>
            <a:endParaRPr lang="en-US" altLang="zh-CN" sz="2400" dirty="0">
              <a:ea typeface="楷体_GB2312" pitchFamily="49" charset="-122"/>
            </a:endParaRPr>
          </a:p>
        </p:txBody>
      </p:sp>
      <p:sp>
        <p:nvSpPr>
          <p:cNvPr id="111632" name="Text Box 16">
            <a:hlinkClick r:id="rId2" action="ppaction://hlinksldjump"/>
          </p:cNvPr>
          <p:cNvSpPr txBox="1">
            <a:spLocks noChangeArrowheads="1"/>
          </p:cNvSpPr>
          <p:nvPr/>
        </p:nvSpPr>
        <p:spPr bwMode="auto">
          <a:xfrm>
            <a:off x="72390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6"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264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5" name="Rectangle 15"/>
          <p:cNvSpPr>
            <a:spLocks noChangeArrowheads="1"/>
          </p:cNvSpPr>
          <p:nvPr/>
        </p:nvSpPr>
        <p:spPr bwMode="auto">
          <a:xfrm>
            <a:off x="876300" y="2120900"/>
            <a:ext cx="7277100" cy="3900488"/>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死代码删除</a:t>
            </a:r>
            <a:r>
              <a:rPr lang="zh-CN" altLang="en-US" sz="2400" dirty="0">
                <a:ea typeface="楷体_GB2312" pitchFamily="49" charset="-122"/>
              </a:rPr>
              <a:t>（</a:t>
            </a:r>
            <a:r>
              <a:rPr lang="en-US" altLang="zh-CN" sz="2400" b="0" i="1" dirty="0">
                <a:ea typeface="楷体_GB2312" pitchFamily="49" charset="-122"/>
              </a:rPr>
              <a:t>dead-code elimination</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smtClean="0">
                <a:ea typeface="楷体_GB2312" pitchFamily="49" charset="-122"/>
              </a:rPr>
              <a:t>                        </a:t>
            </a:r>
            <a:r>
              <a:rPr lang="en-US" altLang="zh-CN" sz="2000" b="0" dirty="0" smtClean="0">
                <a:ea typeface="楷体_GB2312" pitchFamily="49" charset="-122"/>
              </a:rPr>
              <a:t>debug := false</a:t>
            </a:r>
          </a:p>
          <a:p>
            <a:pPr lvl="1">
              <a:lnSpc>
                <a:spcPct val="100000"/>
              </a:lnSpc>
              <a:spcBef>
                <a:spcPct val="0"/>
              </a:spcBef>
            </a:pPr>
            <a:r>
              <a:rPr lang="en-US" altLang="zh-CN" sz="2000" b="0" dirty="0" smtClean="0">
                <a:ea typeface="楷体_GB2312" pitchFamily="49" charset="-122"/>
              </a:rPr>
              <a:t>                        if (debug) print …</a:t>
            </a:r>
          </a:p>
          <a:p>
            <a:pPr lvl="1">
              <a:lnSpc>
                <a:spcPct val="100000"/>
              </a:lnSpc>
              <a:spcBef>
                <a:spcPct val="0"/>
              </a:spcBef>
            </a:pPr>
            <a:r>
              <a:rPr lang="en-US" altLang="zh-CN" sz="2000" b="0" dirty="0" smtClean="0">
                <a:ea typeface="楷体_GB2312" pitchFamily="49" charset="-122"/>
              </a:rPr>
              <a:t>                        ……</a:t>
            </a:r>
          </a:p>
          <a:p>
            <a:pPr lvl="1">
              <a:lnSpc>
                <a:spcPct val="100000"/>
              </a:lnSpc>
              <a:spcBef>
                <a:spcPct val="0"/>
              </a:spcBef>
            </a:pPr>
            <a:endParaRPr lang="en-US" altLang="zh-CN" sz="1000" dirty="0" smtClean="0">
              <a:ea typeface="楷体_GB2312" pitchFamily="49" charset="-122"/>
            </a:endParaRPr>
          </a:p>
          <a:p>
            <a:pPr lvl="1">
              <a:lnSpc>
                <a:spcPct val="100000"/>
              </a:lnSpc>
              <a:spcBef>
                <a:spcPct val="0"/>
              </a:spcBef>
            </a:pPr>
            <a:r>
              <a:rPr lang="en-US" altLang="zh-CN" sz="2400" dirty="0" smtClean="0">
                <a:ea typeface="楷体_GB2312" pitchFamily="49" charset="-122"/>
              </a:rPr>
              <a:t>   </a:t>
            </a:r>
            <a:r>
              <a:rPr lang="zh-CN" altLang="en-US" sz="2400" dirty="0" smtClean="0">
                <a:ea typeface="楷体_GB2312" pitchFamily="49" charset="-122"/>
              </a:rPr>
              <a:t>可替换为</a:t>
            </a:r>
          </a:p>
          <a:p>
            <a:pPr lvl="1">
              <a:lnSpc>
                <a:spcPct val="100000"/>
              </a:lnSpc>
              <a:spcBef>
                <a:spcPct val="0"/>
              </a:spcBef>
            </a:pPr>
            <a:endParaRPr lang="zh-CN" altLang="en-US" sz="1000" dirty="0" smtClean="0">
              <a:ea typeface="楷体_GB2312" pitchFamily="49" charset="-122"/>
            </a:endParaRPr>
          </a:p>
          <a:p>
            <a:pPr lvl="1">
              <a:lnSpc>
                <a:spcPct val="100000"/>
              </a:lnSpc>
              <a:spcBef>
                <a:spcPct val="0"/>
              </a:spcBef>
            </a:pPr>
            <a:r>
              <a:rPr lang="zh-CN" altLang="en-US" sz="2000" b="0" dirty="0" smtClean="0">
                <a:ea typeface="楷体_GB2312" pitchFamily="49" charset="-122"/>
              </a:rPr>
              <a:t>                        </a:t>
            </a:r>
            <a:r>
              <a:rPr lang="en-US" altLang="zh-CN" sz="2000" b="0" dirty="0" smtClean="0">
                <a:ea typeface="楷体_GB2312" pitchFamily="49" charset="-122"/>
              </a:rPr>
              <a:t>debug := false</a:t>
            </a:r>
          </a:p>
          <a:p>
            <a:pPr lvl="1">
              <a:lnSpc>
                <a:spcPct val="100000"/>
              </a:lnSpc>
              <a:spcBef>
                <a:spcPct val="0"/>
              </a:spcBef>
            </a:pPr>
            <a:r>
              <a:rPr lang="en-US" altLang="zh-CN" sz="2000" b="0" dirty="0" smtClean="0">
                <a:ea typeface="楷体_GB2312" pitchFamily="49" charset="-122"/>
              </a:rPr>
              <a:t>                        ……</a:t>
            </a:r>
            <a:endParaRPr lang="en-US" altLang="zh-CN" sz="2000" b="0" dirty="0">
              <a:ea typeface="楷体_GB2312" pitchFamily="49" charset="-122"/>
            </a:endParaRPr>
          </a:p>
        </p:txBody>
      </p:sp>
      <p:sp>
        <p:nvSpPr>
          <p:cNvPr id="112656" name="Text Box 16">
            <a:hlinkClick r:id="rId2" action="ppaction://hlinksldjump"/>
          </p:cNvPr>
          <p:cNvSpPr txBox="1">
            <a:spLocks noChangeArrowheads="1"/>
          </p:cNvSpPr>
          <p:nvPr/>
        </p:nvSpPr>
        <p:spPr bwMode="auto">
          <a:xfrm>
            <a:off x="72390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6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6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6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0"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367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5"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6"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7"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8"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9" name="Rectangle 15"/>
          <p:cNvSpPr>
            <a:spLocks noChangeArrowheads="1"/>
          </p:cNvSpPr>
          <p:nvPr/>
        </p:nvSpPr>
        <p:spPr bwMode="auto">
          <a:xfrm>
            <a:off x="876300" y="2120900"/>
            <a:ext cx="8115300" cy="2092881"/>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强度削弱</a:t>
            </a:r>
            <a:r>
              <a:rPr lang="zh-CN" altLang="en-US" sz="2400" dirty="0">
                <a:ea typeface="楷体_GB2312" pitchFamily="49" charset="-122"/>
              </a:rPr>
              <a:t>（</a:t>
            </a:r>
            <a:r>
              <a:rPr lang="en-US" altLang="zh-CN" sz="2400" b="0" i="1" dirty="0">
                <a:ea typeface="楷体_GB2312" pitchFamily="49" charset="-122"/>
              </a:rPr>
              <a:t>reduction in strength</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       </a:t>
            </a:r>
            <a:r>
              <a:rPr lang="en-US" altLang="zh-CN" sz="2000" b="0" dirty="0">
                <a:ea typeface="楷体_GB2312" pitchFamily="49" charset="-122"/>
              </a:rPr>
              <a:t>x:=2.0*f</a:t>
            </a:r>
            <a:r>
              <a:rPr lang="en-US" altLang="zh-CN" sz="2400" dirty="0">
                <a:ea typeface="楷体_GB2312" pitchFamily="49" charset="-122"/>
              </a:rPr>
              <a:t>   </a:t>
            </a:r>
            <a:r>
              <a:rPr lang="zh-CN" altLang="en-US" sz="2400" dirty="0">
                <a:ea typeface="楷体_GB2312" pitchFamily="49" charset="-122"/>
              </a:rPr>
              <a:t>可替换为</a:t>
            </a:r>
            <a:r>
              <a:rPr lang="zh-CN" altLang="en-US" sz="2000" b="0" dirty="0">
                <a:ea typeface="楷体_GB2312" pitchFamily="49" charset="-122"/>
              </a:rPr>
              <a:t>     </a:t>
            </a:r>
            <a:r>
              <a:rPr lang="en-US" altLang="zh-CN" sz="2000" b="0" dirty="0">
                <a:ea typeface="楷体_GB2312" pitchFamily="49" charset="-122"/>
              </a:rPr>
              <a:t>x:=</a:t>
            </a:r>
            <a:r>
              <a:rPr lang="en-US" altLang="zh-CN" sz="2000" b="0" dirty="0" err="1" smtClean="0">
                <a:ea typeface="楷体_GB2312" pitchFamily="49" charset="-122"/>
              </a:rPr>
              <a:t>f+f</a:t>
            </a:r>
            <a:r>
              <a:rPr lang="en-US" altLang="zh-CN" sz="2000" b="0" dirty="0" smtClean="0">
                <a:ea typeface="楷体_GB2312" pitchFamily="49" charset="-122"/>
              </a:rPr>
              <a:t>    </a:t>
            </a:r>
            <a:r>
              <a:rPr lang="zh-CN" altLang="en-US" sz="2000" b="0" dirty="0" smtClean="0">
                <a:solidFill>
                  <a:srgbClr val="00FF00"/>
                </a:solidFill>
                <a:ea typeface="楷体_GB2312" pitchFamily="49" charset="-122"/>
              </a:rPr>
              <a:t>（</a:t>
            </a:r>
            <a:r>
              <a:rPr lang="en-US" altLang="zh-CN" sz="2000" b="0" dirty="0" smtClean="0">
                <a:solidFill>
                  <a:srgbClr val="00FF00"/>
                </a:solidFill>
                <a:ea typeface="楷体_GB2312" pitchFamily="49" charset="-122"/>
              </a:rPr>
              <a:t>+</a:t>
            </a:r>
            <a:r>
              <a:rPr lang="zh-CN" altLang="en-US" sz="2000" b="0" dirty="0" smtClean="0">
                <a:solidFill>
                  <a:srgbClr val="00FF00"/>
                </a:solidFill>
                <a:ea typeface="楷体_GB2312" pitchFamily="49" charset="-122"/>
              </a:rPr>
              <a:t>替代*）</a:t>
            </a:r>
            <a:endParaRPr lang="en-US" altLang="zh-CN" sz="2000" b="0" dirty="0">
              <a:solidFill>
                <a:srgbClr val="00FF00"/>
              </a:solidFill>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en-US" altLang="zh-CN" sz="2000" b="0" dirty="0">
                <a:ea typeface="楷体_GB2312" pitchFamily="49" charset="-122"/>
              </a:rPr>
              <a:t>       x:=f/ 2.0</a:t>
            </a:r>
            <a:r>
              <a:rPr lang="en-US" altLang="zh-CN" sz="2400" dirty="0">
                <a:ea typeface="楷体_GB2312" pitchFamily="49" charset="-122"/>
              </a:rPr>
              <a:t> </a:t>
            </a:r>
            <a:r>
              <a:rPr lang="zh-CN" altLang="en-US" sz="2400" dirty="0">
                <a:ea typeface="楷体_GB2312" pitchFamily="49" charset="-122"/>
              </a:rPr>
              <a:t>可替换为</a:t>
            </a:r>
            <a:r>
              <a:rPr lang="zh-CN" altLang="en-US" sz="2000" b="0" dirty="0">
                <a:ea typeface="楷体_GB2312" pitchFamily="49" charset="-122"/>
              </a:rPr>
              <a:t>     </a:t>
            </a:r>
            <a:r>
              <a:rPr lang="en-US" altLang="zh-CN" sz="2000" b="0" dirty="0">
                <a:ea typeface="楷体_GB2312" pitchFamily="49" charset="-122"/>
              </a:rPr>
              <a:t>x:=f*0.5  </a:t>
            </a:r>
            <a:r>
              <a:rPr lang="zh-CN" altLang="en-US" sz="2000" b="0" dirty="0" smtClean="0">
                <a:solidFill>
                  <a:srgbClr val="00FF00"/>
                </a:solidFill>
                <a:ea typeface="楷体_GB2312" pitchFamily="49" charset="-122"/>
              </a:rPr>
              <a:t>（*替代</a:t>
            </a:r>
            <a:r>
              <a:rPr lang="en-US" altLang="zh-CN" sz="2000" b="0" dirty="0" smtClean="0">
                <a:solidFill>
                  <a:srgbClr val="00FF00"/>
                </a:solidFill>
                <a:ea typeface="楷体_GB2312" pitchFamily="49" charset="-122"/>
              </a:rPr>
              <a:t>/</a:t>
            </a:r>
            <a:r>
              <a:rPr lang="zh-CN" altLang="en-US" sz="2000" b="0" dirty="0" smtClean="0">
                <a:solidFill>
                  <a:srgbClr val="00FF00"/>
                </a:solidFill>
                <a:ea typeface="楷体_GB2312" pitchFamily="49" charset="-122"/>
              </a:rPr>
              <a:t>）</a:t>
            </a:r>
            <a:r>
              <a:rPr lang="en-US" altLang="zh-CN" sz="2000" b="0" dirty="0" smtClean="0">
                <a:ea typeface="楷体_GB2312" pitchFamily="49" charset="-122"/>
              </a:rPr>
              <a:t>                      </a:t>
            </a:r>
            <a:endParaRPr lang="en-US" altLang="zh-CN" sz="2000" b="0" dirty="0">
              <a:ea typeface="楷体_GB2312" pitchFamily="49" charset="-122"/>
            </a:endParaRPr>
          </a:p>
        </p:txBody>
      </p:sp>
      <p:sp>
        <p:nvSpPr>
          <p:cNvPr id="113680" name="Text Box 16">
            <a:hlinkClick r:id="rId2" action="ppaction://hlinksldjump"/>
          </p:cNvPr>
          <p:cNvSpPr txBox="1">
            <a:spLocks noChangeArrowheads="1"/>
          </p:cNvSpPr>
          <p:nvPr/>
        </p:nvSpPr>
        <p:spPr bwMode="auto">
          <a:xfrm>
            <a:off x="72390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0"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6151" name="Text Box 7">
            <a:hlinkClick r:id="rId2" action="ppaction://hlinksldjump"/>
          </p:cNvPr>
          <p:cNvSpPr txBox="1">
            <a:spLocks noChangeArrowheads="1"/>
          </p:cNvSpPr>
          <p:nvPr/>
        </p:nvSpPr>
        <p:spPr bwMode="auto">
          <a:xfrm>
            <a:off x="461963" y="1219200"/>
            <a:ext cx="5176837"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latin typeface="楷体_GB2312" pitchFamily="49" charset="-122"/>
                <a:ea typeface="楷体_GB2312" pitchFamily="49" charset="-122"/>
              </a:rPr>
              <a:t> </a:t>
            </a:r>
            <a:r>
              <a:rPr lang="zh-CN" altLang="en-US" sz="3200" dirty="0">
                <a:solidFill>
                  <a:srgbClr val="800080"/>
                </a:solidFill>
                <a:latin typeface="楷体_GB2312" pitchFamily="49" charset="-122"/>
                <a:ea typeface="楷体_GB2312" pitchFamily="49" charset="-122"/>
              </a:rPr>
              <a:t>划分</a:t>
            </a:r>
            <a:r>
              <a:rPr lang="zh-CN" altLang="en-US" sz="3200" dirty="0">
                <a:solidFill>
                  <a:srgbClr val="800080"/>
                </a:solidFill>
                <a:latin typeface="Times New Roman" pitchFamily="18" charset="0"/>
                <a:ea typeface="楷体_GB2312" pitchFamily="49" charset="-122"/>
              </a:rPr>
              <a:t>基本块的算法</a:t>
            </a:r>
            <a:endParaRPr lang="zh-CN" altLang="en-US" b="0" dirty="0">
              <a:ea typeface="楷体_GB2312" pitchFamily="49" charset="-122"/>
            </a:endParaRPr>
          </a:p>
        </p:txBody>
      </p:sp>
      <p:sp>
        <p:nvSpPr>
          <p:cNvPr id="615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7180" name="Rectangle 12"/>
          <p:cNvSpPr>
            <a:spLocks noChangeArrowheads="1"/>
          </p:cNvSpPr>
          <p:nvPr/>
        </p:nvSpPr>
        <p:spPr bwMode="auto">
          <a:xfrm>
            <a:off x="685800" y="1981200"/>
            <a:ext cx="8458200" cy="452431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针对三地址码</a:t>
            </a:r>
            <a:r>
              <a:rPr lang="zh-CN" altLang="en-US" b="0" dirty="0">
                <a:ea typeface="楷体_GB2312" pitchFamily="49" charset="-122"/>
              </a:rPr>
              <a:t>（</a:t>
            </a:r>
            <a:r>
              <a:rPr lang="en-US" altLang="zh-CN" sz="2400" b="0" dirty="0">
                <a:ea typeface="楷体_GB2312" pitchFamily="49" charset="-122"/>
              </a:rPr>
              <a:t>TAC</a:t>
            </a:r>
            <a:r>
              <a:rPr lang="zh-CN" altLang="en-US" b="0" dirty="0">
                <a:ea typeface="楷体_GB2312" pitchFamily="49" charset="-122"/>
              </a:rPr>
              <a:t>）</a:t>
            </a:r>
            <a:endParaRPr kumimoji="0" lang="zh-CN" altLang="en-US" b="0" dirty="0">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Char char="-"/>
            </a:pPr>
            <a:r>
              <a:rPr kumimoji="0" lang="zh-CN" altLang="en-US"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步骤</a:t>
            </a:r>
            <a:endParaRPr kumimoji="0"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求出 </a:t>
            </a:r>
            <a:r>
              <a:rPr lang="en-US" altLang="zh-CN" sz="2000" b="0" dirty="0">
                <a:ea typeface="楷体_GB2312" pitchFamily="49" charset="-122"/>
              </a:rPr>
              <a:t>TAC </a:t>
            </a:r>
            <a:r>
              <a:rPr lang="zh-CN" altLang="en-US" sz="2400" dirty="0">
                <a:ea typeface="楷体_GB2312" pitchFamily="49" charset="-122"/>
              </a:rPr>
              <a:t>程序之中各个基本块的入口语句</a:t>
            </a:r>
            <a:r>
              <a:rPr lang="zh-CN" altLang="en-US" sz="2400" dirty="0">
                <a:latin typeface="Times New Roman" pitchFamily="18" charset="0"/>
                <a:ea typeface="楷体_GB2312" pitchFamily="49" charset="-122"/>
              </a:rPr>
              <a:t> </a:t>
            </a:r>
            <a:endParaRPr kumimoji="0" lang="zh-CN" altLang="en-US" sz="2400" dirty="0">
              <a:latin typeface="Times New Roman" pitchFamily="18" charset="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宋体" pitchFamily="2" charset="-122"/>
              </a:rPr>
              <a:t> </a:t>
            </a:r>
            <a:r>
              <a:rPr lang="zh-CN" altLang="en-US" sz="2400" dirty="0">
                <a:ea typeface="楷体_GB2312" pitchFamily="49" charset="-122"/>
              </a:rPr>
              <a:t>对每一入口语句，构造其所属的基本块。它是由该语句</a:t>
            </a:r>
          </a:p>
          <a:p>
            <a:pPr lvl="1">
              <a:lnSpc>
                <a:spcPct val="100000"/>
              </a:lnSpc>
              <a:spcBef>
                <a:spcPct val="0"/>
              </a:spcBef>
              <a:buClr>
                <a:srgbClr val="800080"/>
              </a:buClr>
            </a:pPr>
            <a:r>
              <a:rPr lang="zh-CN" altLang="en-US" sz="2400" dirty="0">
                <a:ea typeface="楷体_GB2312" pitchFamily="49" charset="-122"/>
              </a:rPr>
              <a:t>   到</a:t>
            </a:r>
            <a:r>
              <a:rPr lang="zh-CN" altLang="en-US" sz="2400" dirty="0">
                <a:solidFill>
                  <a:srgbClr val="FF0000"/>
                </a:solidFill>
                <a:latin typeface="方正舒体" pitchFamily="2" charset="-122"/>
                <a:ea typeface="方正舒体" pitchFamily="2" charset="-122"/>
              </a:rPr>
              <a:t>下一入口语句</a:t>
            </a:r>
            <a:r>
              <a:rPr lang="zh-CN" altLang="en-US" sz="2400" dirty="0">
                <a:ea typeface="楷体_GB2312" pitchFamily="49" charset="-122"/>
              </a:rPr>
              <a:t>（不包括下一入口语句），或到一</a:t>
            </a:r>
            <a:r>
              <a:rPr lang="zh-CN" altLang="en-US" sz="2400" dirty="0">
                <a:solidFill>
                  <a:srgbClr val="FF0000"/>
                </a:solidFill>
                <a:latin typeface="方正舒体" pitchFamily="2" charset="-122"/>
                <a:ea typeface="方正舒体" pitchFamily="2" charset="-122"/>
              </a:rPr>
              <a:t>转移</a:t>
            </a:r>
          </a:p>
          <a:p>
            <a:pPr lvl="1">
              <a:lnSpc>
                <a:spcPct val="100000"/>
              </a:lnSpc>
              <a:spcBef>
                <a:spcPct val="0"/>
              </a:spcBef>
              <a:buClr>
                <a:srgbClr val="800080"/>
              </a:buClr>
            </a:pPr>
            <a:r>
              <a:rPr lang="zh-CN" altLang="en-US" sz="2400" dirty="0">
                <a:solidFill>
                  <a:srgbClr val="FF0000"/>
                </a:solidFill>
                <a:latin typeface="方正舒体" pitchFamily="2" charset="-122"/>
                <a:ea typeface="方正舒体" pitchFamily="2" charset="-122"/>
              </a:rPr>
              <a:t>   语句</a:t>
            </a:r>
            <a:r>
              <a:rPr lang="zh-CN" altLang="en-US" sz="2400" dirty="0">
                <a:ea typeface="楷体_GB2312" pitchFamily="49" charset="-122"/>
              </a:rPr>
              <a:t>（包括该转移语句），或到一</a:t>
            </a:r>
            <a:r>
              <a:rPr lang="zh-CN" altLang="en-US" sz="2400" dirty="0">
                <a:solidFill>
                  <a:srgbClr val="FF0000"/>
                </a:solidFill>
                <a:latin typeface="方正舒体" pitchFamily="2" charset="-122"/>
                <a:ea typeface="方正舒体" pitchFamily="2" charset="-122"/>
              </a:rPr>
              <a:t>停语句</a:t>
            </a:r>
            <a:r>
              <a:rPr lang="zh-CN" altLang="en-US" sz="2400" dirty="0">
                <a:ea typeface="楷体_GB2312" pitchFamily="49" charset="-122"/>
              </a:rPr>
              <a:t>（包括该停语</a:t>
            </a:r>
          </a:p>
          <a:p>
            <a:pPr lvl="1">
              <a:lnSpc>
                <a:spcPct val="100000"/>
              </a:lnSpc>
              <a:spcBef>
                <a:spcPct val="0"/>
              </a:spcBef>
              <a:buClr>
                <a:srgbClr val="800080"/>
              </a:buClr>
            </a:pPr>
            <a:r>
              <a:rPr lang="zh-CN" altLang="en-US" sz="2400" dirty="0">
                <a:ea typeface="楷体_GB2312" pitchFamily="49" charset="-122"/>
              </a:rPr>
              <a:t>   句）之间的语句序列组成的</a:t>
            </a:r>
            <a:endParaRPr kumimoji="0" lang="zh-CN" altLang="en-US" sz="24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凡未被纳入某一基本块的语句，都是程序中控制流程无</a:t>
            </a:r>
          </a:p>
          <a:p>
            <a:pPr lvl="1">
              <a:lnSpc>
                <a:spcPct val="100000"/>
              </a:lnSpc>
              <a:spcBef>
                <a:spcPct val="0"/>
              </a:spcBef>
              <a:buClr>
                <a:srgbClr val="800080"/>
              </a:buClr>
            </a:pPr>
            <a:r>
              <a:rPr lang="zh-CN" altLang="en-US" sz="2400" dirty="0">
                <a:ea typeface="楷体_GB2312" pitchFamily="49" charset="-122"/>
              </a:rPr>
              <a:t>   法到达的语句，因而也是不会被执行到的语句，可以把</a:t>
            </a:r>
          </a:p>
          <a:p>
            <a:pPr lvl="1">
              <a:lnSpc>
                <a:spcPct val="100000"/>
              </a:lnSpc>
              <a:spcBef>
                <a:spcPct val="0"/>
              </a:spcBef>
              <a:buClr>
                <a:srgbClr val="800080"/>
              </a:buClr>
            </a:pPr>
            <a:r>
              <a:rPr lang="zh-CN" altLang="en-US" sz="2400" dirty="0">
                <a:ea typeface="楷体_GB2312" pitchFamily="49" charset="-122"/>
              </a:rPr>
              <a:t>   它们删除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47180">
                                            <p:txEl>
                                              <p:pRg st="2" end="2"/>
                                            </p:txEl>
                                          </p:spTgt>
                                        </p:tgtEl>
                                        <p:attrNameLst>
                                          <p:attrName>style.visibility</p:attrName>
                                        </p:attrNameLst>
                                      </p:cBhvr>
                                      <p:to>
                                        <p:strVal val="visible"/>
                                      </p:to>
                                    </p:set>
                                    <p:animEffect transition="in" filter="slide(fromBottom)">
                                      <p:cBhvr>
                                        <p:cTn id="7" dur="500"/>
                                        <p:tgtEl>
                                          <p:spTgt spid="647180">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47180">
                                            <p:txEl>
                                              <p:pRg st="4" end="4"/>
                                            </p:txEl>
                                          </p:spTgt>
                                        </p:tgtEl>
                                        <p:attrNameLst>
                                          <p:attrName>style.visibility</p:attrName>
                                        </p:attrNameLst>
                                      </p:cBhvr>
                                      <p:to>
                                        <p:strVal val="visible"/>
                                      </p:to>
                                    </p:set>
                                    <p:animEffect transition="in" filter="slide(fromBottom)">
                                      <p:cBhvr>
                                        <p:cTn id="10" dur="500"/>
                                        <p:tgtEl>
                                          <p:spTgt spid="647180">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47180">
                                            <p:txEl>
                                              <p:pRg st="6" end="6"/>
                                            </p:txEl>
                                          </p:spTgt>
                                        </p:tgtEl>
                                        <p:attrNameLst>
                                          <p:attrName>style.visibility</p:attrName>
                                        </p:attrNameLst>
                                      </p:cBhvr>
                                      <p:to>
                                        <p:strVal val="visible"/>
                                      </p:to>
                                    </p:set>
                                    <p:animEffect transition="in" filter="slide(fromBottom)">
                                      <p:cBhvr>
                                        <p:cTn id="13" dur="500"/>
                                        <p:tgtEl>
                                          <p:spTgt spid="647180">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47180">
                                            <p:txEl>
                                              <p:pRg st="7" end="7"/>
                                            </p:txEl>
                                          </p:spTgt>
                                        </p:tgtEl>
                                        <p:attrNameLst>
                                          <p:attrName>style.visibility</p:attrName>
                                        </p:attrNameLst>
                                      </p:cBhvr>
                                      <p:to>
                                        <p:strVal val="visible"/>
                                      </p:to>
                                    </p:set>
                                    <p:animEffect transition="in" filter="slide(fromBottom)">
                                      <p:cBhvr>
                                        <p:cTn id="16" dur="500"/>
                                        <p:tgtEl>
                                          <p:spTgt spid="647180">
                                            <p:txEl>
                                              <p:pRg st="7" end="7"/>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47180">
                                            <p:txEl>
                                              <p:pRg st="8" end="8"/>
                                            </p:txEl>
                                          </p:spTgt>
                                        </p:tgtEl>
                                        <p:attrNameLst>
                                          <p:attrName>style.visibility</p:attrName>
                                        </p:attrNameLst>
                                      </p:cBhvr>
                                      <p:to>
                                        <p:strVal val="visible"/>
                                      </p:to>
                                    </p:set>
                                    <p:animEffect transition="in" filter="slide(fromBottom)">
                                      <p:cBhvr>
                                        <p:cTn id="19" dur="500"/>
                                        <p:tgtEl>
                                          <p:spTgt spid="647180">
                                            <p:txEl>
                                              <p:pRg st="8" end="8"/>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647180">
                                            <p:txEl>
                                              <p:pRg st="9" end="9"/>
                                            </p:txEl>
                                          </p:spTgt>
                                        </p:tgtEl>
                                        <p:attrNameLst>
                                          <p:attrName>style.visibility</p:attrName>
                                        </p:attrNameLst>
                                      </p:cBhvr>
                                      <p:to>
                                        <p:strVal val="visible"/>
                                      </p:to>
                                    </p:set>
                                    <p:animEffect transition="in" filter="slide(fromBottom)">
                                      <p:cBhvr>
                                        <p:cTn id="22" dur="500"/>
                                        <p:tgtEl>
                                          <p:spTgt spid="647180">
                                            <p:txEl>
                                              <p:pRg st="9" end="9"/>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647180">
                                            <p:txEl>
                                              <p:pRg st="11" end="11"/>
                                            </p:txEl>
                                          </p:spTgt>
                                        </p:tgtEl>
                                        <p:attrNameLst>
                                          <p:attrName>style.visibility</p:attrName>
                                        </p:attrNameLst>
                                      </p:cBhvr>
                                      <p:to>
                                        <p:strVal val="visible"/>
                                      </p:to>
                                    </p:set>
                                    <p:animEffect transition="in" filter="slide(fromBottom)">
                                      <p:cBhvr>
                                        <p:cTn id="25" dur="500"/>
                                        <p:tgtEl>
                                          <p:spTgt spid="647180">
                                            <p:txEl>
                                              <p:pRg st="11" end="11"/>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647180">
                                            <p:txEl>
                                              <p:pRg st="12" end="12"/>
                                            </p:txEl>
                                          </p:spTgt>
                                        </p:tgtEl>
                                        <p:attrNameLst>
                                          <p:attrName>style.visibility</p:attrName>
                                        </p:attrNameLst>
                                      </p:cBhvr>
                                      <p:to>
                                        <p:strVal val="visible"/>
                                      </p:to>
                                    </p:set>
                                    <p:animEffect transition="in" filter="slide(fromBottom)">
                                      <p:cBhvr>
                                        <p:cTn id="28" dur="500"/>
                                        <p:tgtEl>
                                          <p:spTgt spid="647180">
                                            <p:txEl>
                                              <p:pRg st="12" end="12"/>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647180">
                                            <p:txEl>
                                              <p:pRg st="13" end="13"/>
                                            </p:txEl>
                                          </p:spTgt>
                                        </p:tgtEl>
                                        <p:attrNameLst>
                                          <p:attrName>style.visibility</p:attrName>
                                        </p:attrNameLst>
                                      </p:cBhvr>
                                      <p:to>
                                        <p:strVal val="visible"/>
                                      </p:to>
                                    </p:set>
                                    <p:animEffect transition="in" filter="slide(fromBottom)">
                                      <p:cBhvr>
                                        <p:cTn id="31" dur="500"/>
                                        <p:tgtEl>
                                          <p:spTgt spid="64718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4"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469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3" name="Rectangle 15"/>
          <p:cNvSpPr>
            <a:spLocks noChangeArrowheads="1"/>
          </p:cNvSpPr>
          <p:nvPr/>
        </p:nvSpPr>
        <p:spPr bwMode="auto">
          <a:xfrm>
            <a:off x="755650" y="2120900"/>
            <a:ext cx="8235950" cy="3200876"/>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使用目标机惯用指令</a:t>
            </a:r>
            <a:r>
              <a:rPr lang="zh-CN" altLang="en-US" sz="2400" dirty="0">
                <a:ea typeface="楷体_GB2312" pitchFamily="49" charset="-122"/>
              </a:rPr>
              <a:t>（</a:t>
            </a:r>
            <a:r>
              <a:rPr lang="en-US" altLang="zh-CN" sz="2400" b="0" i="1" dirty="0">
                <a:ea typeface="楷体_GB2312" pitchFamily="49" charset="-122"/>
              </a:rPr>
              <a:t>use of idioms</a:t>
            </a:r>
            <a:r>
              <a:rPr lang="zh-CN" altLang="en-US" sz="2400" dirty="0">
                <a:ea typeface="楷体_GB2312" pitchFamily="49" charset="-122"/>
              </a:rPr>
              <a:t>）</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某个操作数与</a:t>
            </a:r>
            <a:r>
              <a:rPr lang="en-US" altLang="zh-CN" sz="2400" b="0" i="1" dirty="0">
                <a:ea typeface="楷体_GB2312" pitchFamily="49" charset="-122"/>
              </a:rPr>
              <a:t>1 </a:t>
            </a:r>
            <a:r>
              <a:rPr lang="zh-CN" altLang="en-US" sz="2400" dirty="0">
                <a:ea typeface="楷体_GB2312" pitchFamily="49" charset="-122"/>
              </a:rPr>
              <a:t>相加，通常用“加</a:t>
            </a:r>
            <a:r>
              <a:rPr lang="en-US" altLang="zh-CN" sz="2400" b="0" i="1" dirty="0">
                <a:ea typeface="楷体_GB2312" pitchFamily="49" charset="-122"/>
              </a:rPr>
              <a:t>1</a:t>
            </a:r>
            <a:r>
              <a:rPr lang="en-US" altLang="zh-CN" sz="2400" dirty="0">
                <a:ea typeface="楷体_GB2312" pitchFamily="49" charset="-122"/>
              </a:rPr>
              <a:t>”</a:t>
            </a:r>
            <a:r>
              <a:rPr lang="zh-CN" altLang="en-US" sz="2400" dirty="0">
                <a:ea typeface="楷体_GB2312" pitchFamily="49" charset="-122"/>
              </a:rPr>
              <a:t>指令，而不是</a:t>
            </a:r>
          </a:p>
          <a:p>
            <a:pPr lvl="1">
              <a:lnSpc>
                <a:spcPct val="100000"/>
              </a:lnSpc>
              <a:spcBef>
                <a:spcPct val="0"/>
              </a:spcBef>
            </a:pPr>
            <a:r>
              <a:rPr lang="zh-CN" altLang="en-US" sz="2400" dirty="0">
                <a:ea typeface="楷体_GB2312" pitchFamily="49" charset="-122"/>
              </a:rPr>
              <a:t>   用“加”指令</a:t>
            </a: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某个定点数乘以</a:t>
            </a:r>
            <a:r>
              <a:rPr lang="en-US" altLang="zh-CN" sz="2400" b="0" i="1" dirty="0">
                <a:ea typeface="楷体_GB2312" pitchFamily="49" charset="-122"/>
              </a:rPr>
              <a:t>2 </a:t>
            </a:r>
            <a:r>
              <a:rPr lang="zh-CN" altLang="en-US" sz="2400" dirty="0">
                <a:ea typeface="楷体_GB2312" pitchFamily="49" charset="-122"/>
              </a:rPr>
              <a:t>，可以采用“左移”指令</a:t>
            </a:r>
            <a:r>
              <a:rPr lang="zh-CN" altLang="en-US" sz="2400" dirty="0" smtClean="0">
                <a:ea typeface="楷体_GB2312" pitchFamily="49" charset="-122"/>
              </a:rPr>
              <a:t>；</a:t>
            </a:r>
            <a:endParaRPr lang="en-US" altLang="zh-CN" sz="2400" dirty="0" smtClean="0">
              <a:ea typeface="楷体_GB2312" pitchFamily="49" charset="-122"/>
            </a:endParaRPr>
          </a:p>
          <a:p>
            <a:pPr lvl="1">
              <a:lnSpc>
                <a:spcPct val="100000"/>
              </a:lnSpc>
              <a:spcBef>
                <a:spcPct val="0"/>
              </a:spcBef>
            </a:pPr>
            <a:r>
              <a:rPr lang="en-US" altLang="zh-CN" sz="2400" dirty="0" smtClean="0">
                <a:ea typeface="楷体_GB2312" pitchFamily="49" charset="-122"/>
              </a:rPr>
              <a:t> </a:t>
            </a:r>
            <a:r>
              <a:rPr lang="en-US" altLang="zh-CN" sz="2400" dirty="0" smtClean="0">
                <a:ea typeface="楷体_GB2312" pitchFamily="49" charset="-122"/>
              </a:rPr>
              <a:t>  </a:t>
            </a:r>
            <a:r>
              <a:rPr lang="zh-CN" altLang="en-US" sz="2400" dirty="0" smtClean="0">
                <a:ea typeface="楷体_GB2312" pitchFamily="49" charset="-122"/>
              </a:rPr>
              <a:t>而</a:t>
            </a:r>
            <a:r>
              <a:rPr lang="zh-CN" altLang="en-US" sz="2400" dirty="0">
                <a:ea typeface="楷体_GB2312" pitchFamily="49" charset="-122"/>
              </a:rPr>
              <a:t>除以</a:t>
            </a:r>
            <a:r>
              <a:rPr lang="en-US" altLang="zh-CN" sz="2400" b="0" i="1" dirty="0">
                <a:ea typeface="楷体_GB2312" pitchFamily="49" charset="-122"/>
              </a:rPr>
              <a:t>2 </a:t>
            </a:r>
            <a:r>
              <a:rPr lang="zh-CN" altLang="en-US" sz="2400" dirty="0" smtClean="0">
                <a:ea typeface="楷体_GB2312" pitchFamily="49" charset="-122"/>
              </a:rPr>
              <a:t>， </a:t>
            </a:r>
            <a:r>
              <a:rPr lang="zh-CN" altLang="en-US" sz="2400" dirty="0">
                <a:ea typeface="楷体_GB2312" pitchFamily="49" charset="-122"/>
              </a:rPr>
              <a:t>则可以采用“右移”指令</a:t>
            </a:r>
          </a:p>
          <a:p>
            <a:pPr lvl="1">
              <a:lnSpc>
                <a:spcPct val="100000"/>
              </a:lnSpc>
              <a:spcBef>
                <a:spcPct val="0"/>
              </a:spcBef>
            </a:pPr>
            <a:r>
              <a:rPr lang="zh-CN" altLang="en-US" sz="2400" dirty="0">
                <a:ea typeface="楷体_GB2312" pitchFamily="49" charset="-122"/>
              </a:rPr>
              <a:t>   </a:t>
            </a:r>
            <a:r>
              <a:rPr lang="en-US" altLang="zh-CN" sz="2400" dirty="0">
                <a:ea typeface="楷体_GB2312" pitchFamily="49" charset="-122"/>
              </a:rPr>
              <a:t>…</a:t>
            </a:r>
            <a:endParaRPr lang="en-US" altLang="zh-CN" sz="2000" b="0" dirty="0">
              <a:ea typeface="楷体_GB2312" pitchFamily="49" charset="-122"/>
            </a:endParaRPr>
          </a:p>
        </p:txBody>
      </p:sp>
      <p:sp>
        <p:nvSpPr>
          <p:cNvPr id="114704" name="Text Box 16">
            <a:hlinkClick r:id="rId2" action="ppaction://hlinksldjump"/>
          </p:cNvPr>
          <p:cNvSpPr txBox="1">
            <a:spLocks noChangeArrowheads="1"/>
          </p:cNvSpPr>
          <p:nvPr/>
        </p:nvSpPr>
        <p:spPr bwMode="auto">
          <a:xfrm>
            <a:off x="539750" y="1295400"/>
            <a:ext cx="6934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5"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6"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7"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8" name="Rectangle 38"/>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5719" name="AutoShape 3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0" name="AutoShape 4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1" name="AutoShape 4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2" name="AutoShape 4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3" name="AutoShape 4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4" name="AutoShape 4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5" name="AutoShape 4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6" name="AutoShape 4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7" name="Rectangle 47"/>
          <p:cNvSpPr>
            <a:spLocks noChangeArrowheads="1"/>
          </p:cNvSpPr>
          <p:nvPr/>
        </p:nvSpPr>
        <p:spPr bwMode="auto">
          <a:xfrm>
            <a:off x="876300" y="2120900"/>
            <a:ext cx="8115300" cy="25892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举例</a:t>
            </a:r>
            <a:endParaRPr lang="zh-CN" altLang="en-US" sz="2400">
              <a:ea typeface="楷体_GB2312" pitchFamily="49" charset="-122"/>
            </a:endParaRPr>
          </a:p>
          <a:p>
            <a:pPr lvl="1">
              <a:lnSpc>
                <a:spcPct val="100000"/>
              </a:lnSpc>
              <a:spcBef>
                <a:spcPct val="0"/>
              </a:spcBef>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sz="2400">
                <a:solidFill>
                  <a:srgbClr val="800080"/>
                </a:solidFill>
                <a:ea typeface="楷体_GB2312" pitchFamily="49" charset="-122"/>
              </a:rPr>
              <a:t>  </a:t>
            </a:r>
            <a:r>
              <a:rPr lang="en-US" altLang="zh-CN" sz="2400" b="0" i="1">
                <a:ea typeface="楷体_GB2312" pitchFamily="49" charset="-122"/>
              </a:rPr>
              <a:t>DAG</a:t>
            </a:r>
            <a:r>
              <a:rPr lang="en-US" altLang="zh-CN" sz="2400">
                <a:ea typeface="楷体_GB2312" pitchFamily="49" charset="-122"/>
              </a:rPr>
              <a:t> </a:t>
            </a:r>
            <a:r>
              <a:rPr lang="zh-CN" altLang="en-US" sz="2400">
                <a:ea typeface="楷体_GB2312" pitchFamily="49" charset="-122"/>
              </a:rPr>
              <a:t>的构造过程中已经进行过一些基本块内的优化</a:t>
            </a: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合并已知量</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删除多余运算（公共表达式删除）</a:t>
            </a:r>
            <a:endParaRPr lang="zh-CN" altLang="en-US" sz="1000">
              <a:solidFill>
                <a:srgbClr val="800080"/>
              </a:solidFill>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删除无用赋值</a:t>
            </a:r>
          </a:p>
        </p:txBody>
      </p:sp>
      <p:sp>
        <p:nvSpPr>
          <p:cNvPr id="115728" name="Text Box 48">
            <a:hlinkClick r:id="rId2" action="ppaction://hlinksldjump"/>
          </p:cNvPr>
          <p:cNvSpPr txBox="1">
            <a:spLocks noChangeArrowheads="1"/>
          </p:cNvSpPr>
          <p:nvPr/>
        </p:nvSpPr>
        <p:spPr bwMode="auto">
          <a:xfrm>
            <a:off x="723900" y="1295400"/>
            <a:ext cx="78105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基本块内的优化</a:t>
            </a:r>
            <a:endParaRPr lang="zh-CN" altLang="en-US">
              <a:ea typeface="楷体_GB2312"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7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2" name="Text Box 6">
            <a:hlinkClick r:id="rId2" action="ppaction://hlinksldjump"/>
          </p:cNvPr>
          <p:cNvSpPr txBox="1">
            <a:spLocks noChangeArrowheads="1"/>
          </p:cNvSpPr>
          <p:nvPr/>
        </p:nvSpPr>
        <p:spPr bwMode="auto">
          <a:xfrm>
            <a:off x="533400" y="13255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基本块的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a:t>
            </a:r>
          </a:p>
        </p:txBody>
      </p:sp>
      <p:sp>
        <p:nvSpPr>
          <p:cNvPr id="5018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7" name="Rectangle 11"/>
          <p:cNvSpPr>
            <a:spLocks noChangeArrowheads="1"/>
          </p:cNvSpPr>
          <p:nvPr/>
        </p:nvSpPr>
        <p:spPr bwMode="auto">
          <a:xfrm>
            <a:off x="838200" y="2057400"/>
            <a:ext cx="8153400" cy="382874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en-US" altLang="zh-CN" b="0" i="1" dirty="0">
                <a:solidFill>
                  <a:srgbClr val="800080"/>
                </a:solidFill>
                <a:ea typeface="华文行楷" pitchFamily="2" charset="-122"/>
              </a:rPr>
              <a:t>DAG</a:t>
            </a:r>
            <a:endParaRPr lang="en-US" altLang="zh-CN"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en-US" altLang="zh-CN" sz="1000" dirty="0">
              <a:latin typeface="Times New Roman" pitchFamily="18" charset="0"/>
              <a:ea typeface="楷体_GB2312" pitchFamily="49" charset="-122"/>
            </a:endParaRPr>
          </a:p>
          <a:p>
            <a:pPr>
              <a:lnSpc>
                <a:spcPct val="100000"/>
              </a:lnSpc>
              <a:spcBef>
                <a:spcPct val="0"/>
              </a:spcBef>
              <a:buFont typeface="Symbol" pitchFamily="18" charset="2"/>
              <a:buNone/>
            </a:pPr>
            <a:r>
              <a:rPr lang="en-US" altLang="zh-CN" sz="2400" b="0" i="1" dirty="0">
                <a:ea typeface="楷体_GB2312" pitchFamily="49" charset="-122"/>
              </a:rPr>
              <a:t>     DAG</a:t>
            </a:r>
            <a:r>
              <a:rPr lang="en-US" altLang="zh-CN" sz="2400" dirty="0">
                <a:ea typeface="楷体_GB2312" pitchFamily="49" charset="-122"/>
              </a:rPr>
              <a:t> </a:t>
            </a:r>
            <a:r>
              <a:rPr lang="zh-CN" altLang="en-US" sz="2400" dirty="0">
                <a:ea typeface="楷体_GB2312" pitchFamily="49" charset="-122"/>
              </a:rPr>
              <a:t>指</a:t>
            </a:r>
            <a:r>
              <a:rPr lang="zh-CN" altLang="en-US" sz="2400" dirty="0">
                <a:solidFill>
                  <a:srgbClr val="800080"/>
                </a:solidFill>
                <a:ea typeface="楷体_GB2312" pitchFamily="49" charset="-122"/>
              </a:rPr>
              <a:t>有向无圈图</a:t>
            </a:r>
            <a:r>
              <a:rPr lang="zh-CN" altLang="en-US" sz="2400" dirty="0">
                <a:ea typeface="楷体_GB2312" pitchFamily="49" charset="-122"/>
              </a:rPr>
              <a:t>（ </a:t>
            </a:r>
            <a:r>
              <a:rPr lang="en-US" altLang="zh-CN" sz="2400" b="0" i="1" dirty="0"/>
              <a:t>Directed Acyclic Graph</a:t>
            </a:r>
            <a:r>
              <a:rPr lang="en-US" altLang="zh-CN" sz="2400" b="0" dirty="0">
                <a:ea typeface="楷体_GB2312" pitchFamily="49" charset="-122"/>
              </a:rPr>
              <a:t> </a:t>
            </a:r>
            <a:r>
              <a:rPr lang="zh-CN" altLang="en-US" sz="2400" dirty="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基本块的 </a:t>
            </a:r>
            <a:r>
              <a:rPr lang="en-US" altLang="zh-CN" sz="2400" b="0" i="1" dirty="0">
                <a:solidFill>
                  <a:srgbClr val="800080"/>
                </a:solidFill>
                <a:ea typeface="华文行楷" pitchFamily="2" charset="-122"/>
              </a:rPr>
              <a:t>DAG</a:t>
            </a:r>
            <a:r>
              <a:rPr lang="en-US" altLang="zh-CN" b="0" i="1" dirty="0">
                <a:solidFill>
                  <a:srgbClr val="800080"/>
                </a:solidFill>
                <a:ea typeface="华文行楷" pitchFamily="2" charset="-122"/>
              </a:rPr>
              <a:t> </a:t>
            </a:r>
            <a:r>
              <a:rPr lang="zh-CN" altLang="en-US" dirty="0">
                <a:solidFill>
                  <a:srgbClr val="800080"/>
                </a:solidFill>
                <a:ea typeface="楷体_GB2312" pitchFamily="49" charset="-122"/>
              </a:rPr>
              <a:t>是在结点上带有标记的 </a:t>
            </a:r>
            <a:r>
              <a:rPr lang="en-US" altLang="zh-CN" sz="2400" b="0" i="1" dirty="0">
                <a:solidFill>
                  <a:srgbClr val="800080"/>
                </a:solidFill>
                <a:ea typeface="楷体_GB2312" pitchFamily="49" charset="-122"/>
              </a:rPr>
              <a:t>DAG</a:t>
            </a:r>
          </a:p>
          <a:p>
            <a:pPr>
              <a:lnSpc>
                <a:spcPct val="100000"/>
              </a:lnSpc>
              <a:spcBef>
                <a:spcPct val="0"/>
              </a:spcBef>
              <a:buFont typeface="Symbol" pitchFamily="18" charset="2"/>
              <a:buNone/>
            </a:pPr>
            <a:endParaRPr lang="en-US" altLang="zh-CN" sz="1000" b="0" dirty="0">
              <a:solidFill>
                <a:schemeClr val="tx1"/>
              </a:solidFill>
              <a:latin typeface="Times New Roman" pitchFamily="18" charset="0"/>
            </a:endParaRPr>
          </a:p>
          <a:p>
            <a:pPr>
              <a:lnSpc>
                <a:spcPct val="100000"/>
              </a:lnSpc>
              <a:spcBef>
                <a:spcPct val="0"/>
              </a:spcBef>
              <a:buFont typeface="Symbol" pitchFamily="18" charset="2"/>
              <a:buNone/>
            </a:pPr>
            <a:r>
              <a:rPr lang="en-US" altLang="zh-CN" sz="3200" b="0" dirty="0">
                <a:solidFill>
                  <a:schemeClr val="tx1"/>
                </a:solidFill>
                <a:latin typeface="Times New Roman" pitchFamily="18" charset="0"/>
              </a:rPr>
              <a:t>    </a:t>
            </a:r>
            <a:r>
              <a:rPr lang="zh-CN" altLang="en-US" sz="2400" dirty="0">
                <a:solidFill>
                  <a:srgbClr val="800080"/>
                </a:solidFill>
                <a:ea typeface="楷体_GB2312" pitchFamily="49" charset="-122"/>
              </a:rPr>
              <a:t>叶结点</a:t>
            </a:r>
            <a:r>
              <a:rPr lang="zh-CN" altLang="en-US" sz="2400" dirty="0">
                <a:ea typeface="楷体_GB2312" pitchFamily="49" charset="-122"/>
              </a:rPr>
              <a:t>  代表名字的初值，以唯一的标识符（变量名字或</a:t>
            </a:r>
          </a:p>
          <a:p>
            <a:pPr>
              <a:lnSpc>
                <a:spcPct val="100000"/>
              </a:lnSpc>
              <a:spcBef>
                <a:spcPct val="0"/>
              </a:spcBef>
              <a:buFont typeface="Symbol" pitchFamily="18" charset="2"/>
              <a:buNone/>
            </a:pPr>
            <a:r>
              <a:rPr lang="zh-CN" altLang="en-US" sz="2400" dirty="0">
                <a:ea typeface="楷体_GB2312" pitchFamily="49" charset="-122"/>
              </a:rPr>
              <a:t>     常数）标记（为避免混乱，用</a:t>
            </a:r>
            <a:r>
              <a:rPr lang="en-US" altLang="zh-CN" sz="2400" i="1" dirty="0">
                <a:ea typeface="楷体_GB2312" pitchFamily="49" charset="-122"/>
              </a:rPr>
              <a:t>x</a:t>
            </a:r>
            <a:r>
              <a:rPr lang="en-US" altLang="zh-CN" sz="2400" i="1" baseline="-25000" dirty="0">
                <a:ea typeface="楷体_GB2312" pitchFamily="49" charset="-122"/>
              </a:rPr>
              <a:t>0</a:t>
            </a:r>
            <a:r>
              <a:rPr lang="zh-CN" altLang="en-US" sz="2400" dirty="0">
                <a:ea typeface="楷体_GB2312" pitchFamily="49" charset="-122"/>
              </a:rPr>
              <a:t>表示变量名字</a:t>
            </a:r>
            <a:r>
              <a:rPr lang="en-US" altLang="zh-CN" sz="2400" i="1" dirty="0">
                <a:ea typeface="楷体_GB2312" pitchFamily="49" charset="-122"/>
              </a:rPr>
              <a:t>x</a:t>
            </a:r>
            <a:r>
              <a:rPr lang="zh-CN" altLang="en-US" sz="2400" dirty="0">
                <a:ea typeface="楷体_GB2312" pitchFamily="49" charset="-122"/>
              </a:rPr>
              <a:t>的初值）</a:t>
            </a:r>
          </a:p>
          <a:p>
            <a:pPr>
              <a:lnSpc>
                <a:spcPct val="100000"/>
              </a:lnSpc>
              <a:spcBef>
                <a:spcPct val="20000"/>
              </a:spcBef>
            </a:pPr>
            <a:r>
              <a:rPr lang="zh-CN" altLang="en-US" sz="3200" b="0" dirty="0">
                <a:solidFill>
                  <a:schemeClr val="tx1"/>
                </a:solidFill>
                <a:latin typeface="Times New Roman" pitchFamily="18" charset="0"/>
              </a:rPr>
              <a:t>    </a:t>
            </a:r>
            <a:r>
              <a:rPr lang="zh-CN" altLang="en-US" sz="2400" dirty="0">
                <a:solidFill>
                  <a:srgbClr val="800080"/>
                </a:solidFill>
                <a:ea typeface="楷体_GB2312" pitchFamily="49" charset="-122"/>
              </a:rPr>
              <a:t>内部结点</a:t>
            </a:r>
            <a:r>
              <a:rPr lang="zh-CN" altLang="en-US" sz="2400" dirty="0">
                <a:ea typeface="楷体_GB2312" pitchFamily="49" charset="-122"/>
              </a:rPr>
              <a:t>  用</a:t>
            </a:r>
            <a:r>
              <a:rPr lang="zh-CN" altLang="en-US" sz="2400" dirty="0">
                <a:solidFill>
                  <a:srgbClr val="000000"/>
                </a:solidFill>
                <a:latin typeface="方正舒体" pitchFamily="2" charset="-122"/>
                <a:ea typeface="方正舒体" pitchFamily="2" charset="-122"/>
              </a:rPr>
              <a:t>运算符号</a:t>
            </a:r>
            <a:r>
              <a:rPr lang="zh-CN" altLang="en-US" sz="2400" dirty="0">
                <a:ea typeface="楷体_GB2312" pitchFamily="49" charset="-122"/>
              </a:rPr>
              <a:t>标记</a:t>
            </a:r>
          </a:p>
          <a:p>
            <a:pPr>
              <a:lnSpc>
                <a:spcPct val="100000"/>
              </a:lnSpc>
              <a:spcBef>
                <a:spcPct val="20000"/>
              </a:spcBef>
            </a:pPr>
            <a:r>
              <a:rPr lang="zh-CN" altLang="en-US" sz="3200" b="0" dirty="0">
                <a:solidFill>
                  <a:schemeClr val="tx1"/>
                </a:solidFill>
                <a:latin typeface="Times New Roman" pitchFamily="18" charset="0"/>
              </a:rPr>
              <a:t>    </a:t>
            </a:r>
            <a:r>
              <a:rPr lang="zh-CN" altLang="en-US" sz="2400" dirty="0">
                <a:ea typeface="楷体_GB2312" pitchFamily="49" charset="-122"/>
              </a:rPr>
              <a:t>所有结点都可有一个</a:t>
            </a:r>
            <a:r>
              <a:rPr lang="zh-CN" altLang="en-US" sz="2400" dirty="0" smtClean="0">
                <a:solidFill>
                  <a:srgbClr val="800080"/>
                </a:solidFill>
                <a:ea typeface="楷体_GB2312" pitchFamily="49" charset="-122"/>
              </a:rPr>
              <a:t>附加的变量名字表</a:t>
            </a:r>
            <a:endParaRPr lang="zh-CN" altLang="en-US" sz="2400" dirty="0">
              <a:ea typeface="楷体_GB2312" pitchFamily="49" charset="-122"/>
            </a:endParaRPr>
          </a:p>
        </p:txBody>
      </p:sp>
      <p:sp>
        <p:nvSpPr>
          <p:cNvPr id="50188" name="Rectangle 13"/>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6" name="Text Box 6">
            <a:hlinkClick r:id="rId2" action="ppaction://hlinksldjump"/>
          </p:cNvPr>
          <p:cNvSpPr txBox="1">
            <a:spLocks noChangeArrowheads="1"/>
          </p:cNvSpPr>
          <p:nvPr/>
        </p:nvSpPr>
        <p:spPr bwMode="auto">
          <a:xfrm>
            <a:off x="533400" y="13255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5120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1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11" name="Rectangle 11"/>
          <p:cNvSpPr>
            <a:spLocks noChangeArrowheads="1"/>
          </p:cNvSpPr>
          <p:nvPr/>
        </p:nvSpPr>
        <p:spPr bwMode="auto">
          <a:xfrm>
            <a:off x="838200" y="2057400"/>
            <a:ext cx="76962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仅考虑三种形式的 </a:t>
            </a:r>
            <a:r>
              <a:rPr lang="en-US" altLang="zh-CN" sz="2400" b="0" i="1" dirty="0">
                <a:solidFill>
                  <a:srgbClr val="800080"/>
                </a:solidFill>
                <a:ea typeface="华文行楷" pitchFamily="2" charset="-122"/>
              </a:rPr>
              <a:t>TAC</a:t>
            </a:r>
            <a:r>
              <a:rPr lang="en-US" altLang="zh-CN" b="0" i="1" dirty="0">
                <a:solidFill>
                  <a:srgbClr val="800080"/>
                </a:solidFill>
                <a:ea typeface="华文行楷" pitchFamily="2" charset="-122"/>
              </a:rPr>
              <a:t> </a:t>
            </a:r>
            <a:r>
              <a:rPr lang="zh-CN" altLang="en-US" dirty="0">
                <a:solidFill>
                  <a:srgbClr val="800080"/>
                </a:solidFill>
                <a:ea typeface="楷体_GB2312" pitchFamily="49" charset="-122"/>
              </a:rPr>
              <a:t>语句</a:t>
            </a:r>
            <a:endParaRPr lang="zh-CN" altLang="en-US" sz="1000" dirty="0">
              <a:latin typeface="Times New Roman" pitchFamily="18" charset="0"/>
              <a:ea typeface="楷体_GB2312" pitchFamily="49" charset="-122"/>
            </a:endParaRPr>
          </a:p>
        </p:txBody>
      </p:sp>
      <p:sp>
        <p:nvSpPr>
          <p:cNvPr id="51212" name="Rectangle 13"/>
          <p:cNvSpPr>
            <a:spLocks noChangeArrowheads="1"/>
          </p:cNvSpPr>
          <p:nvPr/>
        </p:nvSpPr>
        <p:spPr bwMode="auto">
          <a:xfrm>
            <a:off x="838200" y="5957888"/>
            <a:ext cx="8054975" cy="519112"/>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None/>
            </a:pPr>
            <a:r>
              <a:rPr lang="en-US" altLang="zh-CN" dirty="0">
                <a:solidFill>
                  <a:srgbClr val="800080"/>
                </a:solidFill>
                <a:ea typeface="楷体_GB2312" pitchFamily="49" charset="-122"/>
              </a:rPr>
              <a:t>   </a:t>
            </a:r>
            <a:r>
              <a:rPr lang="zh-CN" altLang="en-US" dirty="0">
                <a:ea typeface="楷体_GB2312" pitchFamily="49" charset="-122"/>
              </a:rPr>
              <a:t>（</a:t>
            </a:r>
            <a:r>
              <a:rPr lang="zh-CN" altLang="en-US" dirty="0">
                <a:latin typeface="Times New Roman" pitchFamily="18" charset="0"/>
                <a:ea typeface="楷体_GB2312" pitchFamily="49" charset="-122"/>
              </a:rPr>
              <a:t>其他 </a:t>
            </a:r>
            <a:r>
              <a:rPr lang="en-US" altLang="zh-CN" sz="2400" b="0" i="1" dirty="0">
                <a:ea typeface="华文行楷" pitchFamily="2" charset="-122"/>
              </a:rPr>
              <a:t>TAC</a:t>
            </a:r>
            <a:r>
              <a:rPr lang="en-US" altLang="zh-CN" b="0" i="1" dirty="0">
                <a:ea typeface="华文行楷" pitchFamily="2" charset="-122"/>
              </a:rPr>
              <a:t> </a:t>
            </a:r>
            <a:r>
              <a:rPr lang="zh-CN" altLang="en-US" dirty="0">
                <a:ea typeface="楷体_GB2312" pitchFamily="49" charset="-122"/>
              </a:rPr>
              <a:t>语句的 </a:t>
            </a:r>
            <a:r>
              <a:rPr lang="en-US" altLang="zh-CN" sz="2400" b="0" i="1" dirty="0">
                <a:ea typeface="楷体_GB2312" pitchFamily="49" charset="-122"/>
              </a:rPr>
              <a:t>DAG</a:t>
            </a:r>
            <a:r>
              <a:rPr lang="en-US" altLang="zh-CN" dirty="0">
                <a:ea typeface="楷体_GB2312" pitchFamily="49" charset="-122"/>
              </a:rPr>
              <a:t> </a:t>
            </a:r>
            <a:r>
              <a:rPr lang="zh-CN" altLang="en-US" dirty="0">
                <a:ea typeface="楷体_GB2312" pitchFamily="49" charset="-122"/>
              </a:rPr>
              <a:t>结点的</a:t>
            </a:r>
            <a:r>
              <a:rPr lang="zh-CN" altLang="en-US" dirty="0" smtClean="0">
                <a:ea typeface="楷体_GB2312" pitchFamily="49" charset="-122"/>
              </a:rPr>
              <a:t>讨论略）</a:t>
            </a:r>
            <a:endParaRPr lang="zh-CN" altLang="en-US" sz="1000" dirty="0">
              <a:latin typeface="Times New Roman" pitchFamily="18" charset="0"/>
              <a:ea typeface="楷体_GB2312" pitchFamily="49" charset="-122"/>
            </a:endParaRPr>
          </a:p>
        </p:txBody>
      </p:sp>
      <p:sp>
        <p:nvSpPr>
          <p:cNvPr id="51213" name="Rectangle 15"/>
          <p:cNvSpPr>
            <a:spLocks noChangeArrowheads="1"/>
          </p:cNvSpPr>
          <p:nvPr/>
        </p:nvSpPr>
        <p:spPr bwMode="auto">
          <a:xfrm>
            <a:off x="1433513" y="3902075"/>
            <a:ext cx="1370568" cy="369332"/>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400" b="0" i="1" dirty="0">
                <a:ea typeface="楷体_GB2312" pitchFamily="49" charset="-122"/>
              </a:rPr>
              <a:t>DAG</a:t>
            </a:r>
            <a:r>
              <a:rPr lang="en-US" altLang="zh-CN" sz="2400" dirty="0">
                <a:ea typeface="楷体_GB2312" pitchFamily="49" charset="-122"/>
              </a:rPr>
              <a:t> </a:t>
            </a:r>
            <a:r>
              <a:rPr lang="zh-CN" altLang="en-US" sz="2400" dirty="0" smtClean="0">
                <a:ea typeface="楷体_GB2312" pitchFamily="49" charset="-122"/>
              </a:rPr>
              <a:t>子图</a:t>
            </a:r>
            <a:endParaRPr lang="en-US" altLang="zh-CN" sz="2400" dirty="0" smtClean="0">
              <a:ea typeface="楷体_GB2312" pitchFamily="49" charset="-122"/>
            </a:endParaRPr>
          </a:p>
        </p:txBody>
      </p:sp>
      <p:sp>
        <p:nvSpPr>
          <p:cNvPr id="51214" name="Rectangle 16"/>
          <p:cNvSpPr>
            <a:spLocks noChangeArrowheads="1"/>
          </p:cNvSpPr>
          <p:nvPr/>
        </p:nvSpPr>
        <p:spPr bwMode="auto">
          <a:xfrm>
            <a:off x="3760788" y="4048125"/>
            <a:ext cx="323850" cy="350838"/>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300" b="0">
                <a:solidFill>
                  <a:srgbClr val="800080"/>
                </a:solidFill>
              </a:rPr>
              <a:t>    </a:t>
            </a:r>
            <a:endParaRPr lang="en-US" altLang="zh-CN" sz="2400" b="0">
              <a:solidFill>
                <a:srgbClr val="800080"/>
              </a:solidFill>
            </a:endParaRPr>
          </a:p>
        </p:txBody>
      </p:sp>
      <p:sp>
        <p:nvSpPr>
          <p:cNvPr id="51215" name="Rectangle 17"/>
          <p:cNvSpPr>
            <a:spLocks noChangeArrowheads="1"/>
          </p:cNvSpPr>
          <p:nvPr/>
        </p:nvSpPr>
        <p:spPr bwMode="auto">
          <a:xfrm>
            <a:off x="3992563" y="3883025"/>
            <a:ext cx="274637" cy="350838"/>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A</a:t>
            </a:r>
            <a:endParaRPr lang="en-US" altLang="zh-CN" sz="2400" b="0">
              <a:solidFill>
                <a:srgbClr val="800080"/>
              </a:solidFill>
            </a:endParaRPr>
          </a:p>
        </p:txBody>
      </p:sp>
      <p:sp>
        <p:nvSpPr>
          <p:cNvPr id="51216" name="Rectangle 18"/>
          <p:cNvSpPr>
            <a:spLocks noChangeArrowheads="1"/>
          </p:cNvSpPr>
          <p:nvPr/>
        </p:nvSpPr>
        <p:spPr bwMode="auto">
          <a:xfrm>
            <a:off x="3429000" y="4314825"/>
            <a:ext cx="304800" cy="350838"/>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 B</a:t>
            </a:r>
            <a:endParaRPr lang="en-US" altLang="zh-CN" sz="2400" b="0">
              <a:solidFill>
                <a:srgbClr val="800080"/>
              </a:solidFill>
            </a:endParaRPr>
          </a:p>
        </p:txBody>
      </p:sp>
      <p:sp>
        <p:nvSpPr>
          <p:cNvPr id="51217" name="Rectangle 20"/>
          <p:cNvSpPr>
            <a:spLocks noChangeArrowheads="1"/>
          </p:cNvSpPr>
          <p:nvPr/>
        </p:nvSpPr>
        <p:spPr bwMode="auto">
          <a:xfrm>
            <a:off x="5638800" y="3459163"/>
            <a:ext cx="304800" cy="350837"/>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A</a:t>
            </a:r>
            <a:endParaRPr lang="en-US" altLang="zh-CN" sz="2400" b="0">
              <a:solidFill>
                <a:srgbClr val="800080"/>
              </a:solidFill>
            </a:endParaRPr>
          </a:p>
        </p:txBody>
      </p:sp>
      <p:sp>
        <p:nvSpPr>
          <p:cNvPr id="51218" name="Rectangle 21"/>
          <p:cNvSpPr>
            <a:spLocks noChangeArrowheads="1"/>
          </p:cNvSpPr>
          <p:nvPr/>
        </p:nvSpPr>
        <p:spPr bwMode="auto">
          <a:xfrm>
            <a:off x="5238750" y="3886200"/>
            <a:ext cx="323850" cy="350838"/>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300" b="0">
                <a:solidFill>
                  <a:srgbClr val="800080"/>
                </a:solidFill>
              </a:rPr>
              <a:t>op</a:t>
            </a:r>
            <a:endParaRPr lang="en-US" altLang="zh-CN" sz="2400" b="0">
              <a:solidFill>
                <a:srgbClr val="800080"/>
              </a:solidFill>
            </a:endParaRPr>
          </a:p>
        </p:txBody>
      </p:sp>
      <p:sp>
        <p:nvSpPr>
          <p:cNvPr id="51219" name="Rectangle 23"/>
          <p:cNvSpPr>
            <a:spLocks noChangeArrowheads="1"/>
          </p:cNvSpPr>
          <p:nvPr/>
        </p:nvSpPr>
        <p:spPr bwMode="auto">
          <a:xfrm>
            <a:off x="5029200" y="4830763"/>
            <a:ext cx="325438" cy="350837"/>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 B</a:t>
            </a:r>
            <a:endParaRPr lang="en-US" altLang="zh-CN" sz="2400" b="0">
              <a:solidFill>
                <a:srgbClr val="800080"/>
              </a:solidFill>
            </a:endParaRPr>
          </a:p>
        </p:txBody>
      </p:sp>
      <p:sp>
        <p:nvSpPr>
          <p:cNvPr id="51220" name="Rectangle 24"/>
          <p:cNvSpPr>
            <a:spLocks noChangeArrowheads="1"/>
          </p:cNvSpPr>
          <p:nvPr/>
        </p:nvSpPr>
        <p:spPr bwMode="auto">
          <a:xfrm>
            <a:off x="7219950" y="3886200"/>
            <a:ext cx="323850" cy="350838"/>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300" b="0">
                <a:solidFill>
                  <a:srgbClr val="800080"/>
                </a:solidFill>
              </a:rPr>
              <a:t>op</a:t>
            </a:r>
            <a:endParaRPr lang="en-US" altLang="zh-CN" sz="2400" b="0">
              <a:solidFill>
                <a:srgbClr val="800080"/>
              </a:solidFill>
            </a:endParaRPr>
          </a:p>
        </p:txBody>
      </p:sp>
      <p:sp>
        <p:nvSpPr>
          <p:cNvPr id="51221" name="Rectangle 25"/>
          <p:cNvSpPr>
            <a:spLocks noChangeArrowheads="1"/>
          </p:cNvSpPr>
          <p:nvPr/>
        </p:nvSpPr>
        <p:spPr bwMode="auto">
          <a:xfrm>
            <a:off x="5827713" y="4494213"/>
            <a:ext cx="323850" cy="350837"/>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300" b="0">
                <a:solidFill>
                  <a:srgbClr val="800080"/>
                </a:solidFill>
              </a:rPr>
              <a:t>    </a:t>
            </a:r>
            <a:endParaRPr lang="en-US" altLang="zh-CN" sz="2400" b="0">
              <a:solidFill>
                <a:srgbClr val="800080"/>
              </a:solidFill>
            </a:endParaRPr>
          </a:p>
        </p:txBody>
      </p:sp>
      <p:sp>
        <p:nvSpPr>
          <p:cNvPr id="51222" name="Rectangle 26"/>
          <p:cNvSpPr>
            <a:spLocks noChangeArrowheads="1"/>
          </p:cNvSpPr>
          <p:nvPr/>
        </p:nvSpPr>
        <p:spPr bwMode="auto">
          <a:xfrm>
            <a:off x="6551613" y="4367213"/>
            <a:ext cx="485775" cy="350837"/>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300" b="0">
                <a:solidFill>
                  <a:srgbClr val="800080"/>
                </a:solidFill>
              </a:rPr>
              <a:t>n1  </a:t>
            </a:r>
            <a:endParaRPr lang="en-US" altLang="zh-CN" sz="2400" b="0">
              <a:solidFill>
                <a:srgbClr val="800080"/>
              </a:solidFill>
            </a:endParaRPr>
          </a:p>
        </p:txBody>
      </p:sp>
      <p:sp>
        <p:nvSpPr>
          <p:cNvPr id="51223" name="Rectangle 27"/>
          <p:cNvSpPr>
            <a:spLocks noChangeArrowheads="1"/>
          </p:cNvSpPr>
          <p:nvPr/>
        </p:nvSpPr>
        <p:spPr bwMode="auto">
          <a:xfrm>
            <a:off x="7847013" y="4367213"/>
            <a:ext cx="323850" cy="350837"/>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300" b="0">
                <a:solidFill>
                  <a:srgbClr val="800080"/>
                </a:solidFill>
              </a:rPr>
              <a:t>n2</a:t>
            </a:r>
            <a:endParaRPr lang="en-US" altLang="zh-CN" sz="2400" b="0">
              <a:solidFill>
                <a:srgbClr val="800080"/>
              </a:solidFill>
            </a:endParaRPr>
          </a:p>
        </p:txBody>
      </p:sp>
      <p:sp>
        <p:nvSpPr>
          <p:cNvPr id="51224" name="Rectangle 28"/>
          <p:cNvSpPr>
            <a:spLocks noChangeArrowheads="1"/>
          </p:cNvSpPr>
          <p:nvPr/>
        </p:nvSpPr>
        <p:spPr bwMode="auto">
          <a:xfrm>
            <a:off x="6477000" y="4843463"/>
            <a:ext cx="284163" cy="350837"/>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B</a:t>
            </a:r>
            <a:endParaRPr lang="en-US" altLang="zh-CN" sz="2400" b="0">
              <a:solidFill>
                <a:srgbClr val="800080"/>
              </a:solidFill>
            </a:endParaRPr>
          </a:p>
        </p:txBody>
      </p:sp>
      <p:sp>
        <p:nvSpPr>
          <p:cNvPr id="51225" name="Rectangle 29"/>
          <p:cNvSpPr>
            <a:spLocks noChangeArrowheads="1"/>
          </p:cNvSpPr>
          <p:nvPr/>
        </p:nvSpPr>
        <p:spPr bwMode="auto">
          <a:xfrm>
            <a:off x="7924800" y="4876800"/>
            <a:ext cx="304800" cy="350838"/>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C</a:t>
            </a:r>
            <a:endParaRPr lang="en-US" altLang="zh-CN" sz="2400" b="0">
              <a:solidFill>
                <a:srgbClr val="800080"/>
              </a:solidFill>
            </a:endParaRPr>
          </a:p>
        </p:txBody>
      </p:sp>
      <p:sp>
        <p:nvSpPr>
          <p:cNvPr id="51226" name="Line 30"/>
          <p:cNvSpPr>
            <a:spLocks noChangeShapeType="1"/>
          </p:cNvSpPr>
          <p:nvPr/>
        </p:nvSpPr>
        <p:spPr bwMode="auto">
          <a:xfrm>
            <a:off x="5181600" y="3962400"/>
            <a:ext cx="0" cy="381000"/>
          </a:xfrm>
          <a:prstGeom prst="line">
            <a:avLst/>
          </a:prstGeom>
          <a:noFill/>
          <a:ln w="12700">
            <a:solidFill>
              <a:srgbClr val="800080"/>
            </a:solidFill>
            <a:round/>
            <a:headEnd/>
            <a:tailEnd/>
          </a:ln>
        </p:spPr>
        <p:txBody>
          <a:bodyPr/>
          <a:lstStyle/>
          <a:p>
            <a:endParaRPr lang="zh-CN" altLang="en-US"/>
          </a:p>
        </p:txBody>
      </p:sp>
      <p:sp>
        <p:nvSpPr>
          <p:cNvPr id="51227" name="Line 31"/>
          <p:cNvSpPr>
            <a:spLocks noChangeShapeType="1"/>
          </p:cNvSpPr>
          <p:nvPr/>
        </p:nvSpPr>
        <p:spPr bwMode="auto">
          <a:xfrm flipH="1">
            <a:off x="6629400" y="3886200"/>
            <a:ext cx="541338" cy="457200"/>
          </a:xfrm>
          <a:prstGeom prst="line">
            <a:avLst/>
          </a:prstGeom>
          <a:noFill/>
          <a:ln w="12700">
            <a:solidFill>
              <a:srgbClr val="800080"/>
            </a:solidFill>
            <a:round/>
            <a:headEnd/>
            <a:tailEnd/>
          </a:ln>
        </p:spPr>
        <p:txBody>
          <a:bodyPr/>
          <a:lstStyle/>
          <a:p>
            <a:endParaRPr lang="zh-CN" altLang="en-US"/>
          </a:p>
        </p:txBody>
      </p:sp>
      <p:sp>
        <p:nvSpPr>
          <p:cNvPr id="51228" name="Line 32"/>
          <p:cNvSpPr>
            <a:spLocks noChangeShapeType="1"/>
          </p:cNvSpPr>
          <p:nvPr/>
        </p:nvSpPr>
        <p:spPr bwMode="auto">
          <a:xfrm>
            <a:off x="7585075" y="3886200"/>
            <a:ext cx="415925" cy="466725"/>
          </a:xfrm>
          <a:prstGeom prst="line">
            <a:avLst/>
          </a:prstGeom>
          <a:noFill/>
          <a:ln w="12700">
            <a:solidFill>
              <a:srgbClr val="800080"/>
            </a:solidFill>
            <a:round/>
            <a:headEnd/>
            <a:tailEnd/>
          </a:ln>
        </p:spPr>
        <p:txBody>
          <a:bodyPr/>
          <a:lstStyle/>
          <a:p>
            <a:endParaRPr lang="zh-CN" altLang="en-US"/>
          </a:p>
        </p:txBody>
      </p:sp>
      <p:sp>
        <p:nvSpPr>
          <p:cNvPr id="51229" name="Oval 33"/>
          <p:cNvSpPr>
            <a:spLocks noChangeArrowheads="1"/>
          </p:cNvSpPr>
          <p:nvPr/>
        </p:nvSpPr>
        <p:spPr bwMode="auto">
          <a:xfrm>
            <a:off x="3273425" y="3810000"/>
            <a:ext cx="658813" cy="498475"/>
          </a:xfrm>
          <a:prstGeom prst="ellipse">
            <a:avLst/>
          </a:prstGeom>
          <a:solidFill>
            <a:srgbClr val="FFFFFF"/>
          </a:solidFill>
          <a:ln w="12700">
            <a:solidFill>
              <a:srgbClr val="800080"/>
            </a:solidFill>
            <a:round/>
            <a:headEnd/>
            <a:tailEnd/>
          </a:ln>
        </p:spPr>
        <p:txBody>
          <a:bodyPr/>
          <a:lstStyle/>
          <a:p>
            <a:endParaRPr lang="zh-CN" altLang="en-US"/>
          </a:p>
        </p:txBody>
      </p:sp>
      <p:sp>
        <p:nvSpPr>
          <p:cNvPr id="51230" name="Rectangle 34"/>
          <p:cNvSpPr>
            <a:spLocks noChangeArrowheads="1"/>
          </p:cNvSpPr>
          <p:nvPr/>
        </p:nvSpPr>
        <p:spPr bwMode="auto">
          <a:xfrm>
            <a:off x="3489325" y="3883025"/>
            <a:ext cx="233363" cy="304800"/>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1</a:t>
            </a:r>
          </a:p>
        </p:txBody>
      </p:sp>
      <p:sp>
        <p:nvSpPr>
          <p:cNvPr id="51231" name="Oval 35"/>
          <p:cNvSpPr>
            <a:spLocks noChangeArrowheads="1"/>
          </p:cNvSpPr>
          <p:nvPr/>
        </p:nvSpPr>
        <p:spPr bwMode="auto">
          <a:xfrm>
            <a:off x="7646988" y="4343400"/>
            <a:ext cx="658812" cy="493713"/>
          </a:xfrm>
          <a:prstGeom prst="ellipse">
            <a:avLst/>
          </a:prstGeom>
          <a:solidFill>
            <a:srgbClr val="FFFFFF"/>
          </a:solidFill>
          <a:ln w="12700">
            <a:solidFill>
              <a:srgbClr val="800080"/>
            </a:solidFill>
            <a:round/>
            <a:headEnd/>
            <a:tailEnd/>
          </a:ln>
        </p:spPr>
        <p:txBody>
          <a:bodyPr/>
          <a:lstStyle/>
          <a:p>
            <a:endParaRPr lang="zh-CN" altLang="en-US"/>
          </a:p>
        </p:txBody>
      </p:sp>
      <p:sp>
        <p:nvSpPr>
          <p:cNvPr id="51232" name="Rectangle 36"/>
          <p:cNvSpPr>
            <a:spLocks noChangeArrowheads="1"/>
          </p:cNvSpPr>
          <p:nvPr/>
        </p:nvSpPr>
        <p:spPr bwMode="auto">
          <a:xfrm>
            <a:off x="7924800" y="4419600"/>
            <a:ext cx="233363" cy="304800"/>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2</a:t>
            </a:r>
          </a:p>
        </p:txBody>
      </p:sp>
      <p:sp>
        <p:nvSpPr>
          <p:cNvPr id="51233" name="Oval 37"/>
          <p:cNvSpPr>
            <a:spLocks noChangeArrowheads="1"/>
          </p:cNvSpPr>
          <p:nvPr/>
        </p:nvSpPr>
        <p:spPr bwMode="auto">
          <a:xfrm>
            <a:off x="6351588" y="4329113"/>
            <a:ext cx="658812" cy="498475"/>
          </a:xfrm>
          <a:prstGeom prst="ellipse">
            <a:avLst/>
          </a:prstGeom>
          <a:solidFill>
            <a:srgbClr val="FFFFFF"/>
          </a:solidFill>
          <a:ln w="12700">
            <a:solidFill>
              <a:srgbClr val="800080"/>
            </a:solidFill>
            <a:round/>
            <a:headEnd/>
            <a:tailEnd/>
          </a:ln>
        </p:spPr>
        <p:txBody>
          <a:bodyPr/>
          <a:lstStyle/>
          <a:p>
            <a:endParaRPr lang="zh-CN" altLang="en-US"/>
          </a:p>
        </p:txBody>
      </p:sp>
      <p:sp>
        <p:nvSpPr>
          <p:cNvPr id="51234" name="Rectangle 38"/>
          <p:cNvSpPr>
            <a:spLocks noChangeArrowheads="1"/>
          </p:cNvSpPr>
          <p:nvPr/>
        </p:nvSpPr>
        <p:spPr bwMode="auto">
          <a:xfrm>
            <a:off x="6557963" y="4419600"/>
            <a:ext cx="233362" cy="304800"/>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000" b="0" dirty="0">
                <a:solidFill>
                  <a:srgbClr val="800080"/>
                </a:solidFill>
              </a:rPr>
              <a:t>n</a:t>
            </a:r>
            <a:r>
              <a:rPr lang="en-US" altLang="zh-CN" sz="2000" b="0" baseline="-25000" dirty="0">
                <a:solidFill>
                  <a:srgbClr val="800080"/>
                </a:solidFill>
              </a:rPr>
              <a:t>1</a:t>
            </a:r>
          </a:p>
        </p:txBody>
      </p:sp>
      <p:sp>
        <p:nvSpPr>
          <p:cNvPr id="51235" name="Oval 39"/>
          <p:cNvSpPr>
            <a:spLocks noChangeArrowheads="1"/>
          </p:cNvSpPr>
          <p:nvPr/>
        </p:nvSpPr>
        <p:spPr bwMode="auto">
          <a:xfrm>
            <a:off x="7010400" y="3429000"/>
            <a:ext cx="658813" cy="495300"/>
          </a:xfrm>
          <a:prstGeom prst="ellipse">
            <a:avLst/>
          </a:prstGeom>
          <a:solidFill>
            <a:srgbClr val="FFFFFF"/>
          </a:solidFill>
          <a:ln w="12700">
            <a:solidFill>
              <a:srgbClr val="800080"/>
            </a:solidFill>
            <a:round/>
            <a:headEnd/>
            <a:tailEnd/>
          </a:ln>
        </p:spPr>
        <p:txBody>
          <a:bodyPr/>
          <a:lstStyle/>
          <a:p>
            <a:endParaRPr lang="zh-CN" altLang="en-US"/>
          </a:p>
        </p:txBody>
      </p:sp>
      <p:sp>
        <p:nvSpPr>
          <p:cNvPr id="51236" name="Rectangle 40"/>
          <p:cNvSpPr>
            <a:spLocks noChangeArrowheads="1"/>
          </p:cNvSpPr>
          <p:nvPr/>
        </p:nvSpPr>
        <p:spPr bwMode="auto">
          <a:xfrm>
            <a:off x="7243763" y="3505200"/>
            <a:ext cx="233362" cy="304800"/>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000" b="0" dirty="0">
                <a:solidFill>
                  <a:srgbClr val="800080"/>
                </a:solidFill>
              </a:rPr>
              <a:t>n</a:t>
            </a:r>
            <a:r>
              <a:rPr lang="en-US" altLang="zh-CN" sz="2000" b="0" baseline="-25000" dirty="0">
                <a:solidFill>
                  <a:srgbClr val="800080"/>
                </a:solidFill>
              </a:rPr>
              <a:t>3</a:t>
            </a:r>
          </a:p>
        </p:txBody>
      </p:sp>
      <p:sp>
        <p:nvSpPr>
          <p:cNvPr id="51237" name="Oval 41"/>
          <p:cNvSpPr>
            <a:spLocks noChangeArrowheads="1"/>
          </p:cNvSpPr>
          <p:nvPr/>
        </p:nvSpPr>
        <p:spPr bwMode="auto">
          <a:xfrm>
            <a:off x="4873625" y="4306888"/>
            <a:ext cx="658813" cy="493712"/>
          </a:xfrm>
          <a:prstGeom prst="ellipse">
            <a:avLst/>
          </a:prstGeom>
          <a:solidFill>
            <a:srgbClr val="FFFFFF"/>
          </a:solidFill>
          <a:ln w="12700">
            <a:solidFill>
              <a:srgbClr val="000000"/>
            </a:solidFill>
            <a:round/>
            <a:headEnd/>
            <a:tailEnd/>
          </a:ln>
        </p:spPr>
        <p:txBody>
          <a:bodyPr/>
          <a:lstStyle/>
          <a:p>
            <a:endParaRPr lang="zh-CN" altLang="en-US"/>
          </a:p>
        </p:txBody>
      </p:sp>
      <p:sp>
        <p:nvSpPr>
          <p:cNvPr id="51238" name="Rectangle 42"/>
          <p:cNvSpPr>
            <a:spLocks noChangeArrowheads="1"/>
          </p:cNvSpPr>
          <p:nvPr/>
        </p:nvSpPr>
        <p:spPr bwMode="auto">
          <a:xfrm>
            <a:off x="5110163" y="4343400"/>
            <a:ext cx="233362" cy="304800"/>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1</a:t>
            </a:r>
          </a:p>
        </p:txBody>
      </p:sp>
      <p:sp>
        <p:nvSpPr>
          <p:cNvPr id="51239" name="Oval 43"/>
          <p:cNvSpPr>
            <a:spLocks noChangeArrowheads="1"/>
          </p:cNvSpPr>
          <p:nvPr/>
        </p:nvSpPr>
        <p:spPr bwMode="auto">
          <a:xfrm>
            <a:off x="4873625" y="3429000"/>
            <a:ext cx="658813" cy="500063"/>
          </a:xfrm>
          <a:prstGeom prst="ellipse">
            <a:avLst/>
          </a:prstGeom>
          <a:solidFill>
            <a:srgbClr val="FFFFFF"/>
          </a:solidFill>
          <a:ln w="12700">
            <a:solidFill>
              <a:srgbClr val="800080"/>
            </a:solidFill>
            <a:round/>
            <a:headEnd/>
            <a:tailEnd/>
          </a:ln>
        </p:spPr>
        <p:txBody>
          <a:bodyPr/>
          <a:lstStyle/>
          <a:p>
            <a:endParaRPr lang="zh-CN" altLang="en-US"/>
          </a:p>
        </p:txBody>
      </p:sp>
      <p:sp>
        <p:nvSpPr>
          <p:cNvPr id="51240" name="Rectangle 44"/>
          <p:cNvSpPr>
            <a:spLocks noChangeArrowheads="1"/>
          </p:cNvSpPr>
          <p:nvPr/>
        </p:nvSpPr>
        <p:spPr bwMode="auto">
          <a:xfrm>
            <a:off x="5110163" y="3505200"/>
            <a:ext cx="233362" cy="304800"/>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2</a:t>
            </a:r>
          </a:p>
        </p:txBody>
      </p:sp>
      <p:sp>
        <p:nvSpPr>
          <p:cNvPr id="51241" name="Rectangle 45"/>
          <p:cNvSpPr>
            <a:spLocks noChangeArrowheads="1"/>
          </p:cNvSpPr>
          <p:nvPr/>
        </p:nvSpPr>
        <p:spPr bwMode="auto">
          <a:xfrm>
            <a:off x="1447800" y="2819400"/>
            <a:ext cx="1306513" cy="365125"/>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a:t>
            </a:r>
          </a:p>
        </p:txBody>
      </p:sp>
      <p:sp>
        <p:nvSpPr>
          <p:cNvPr id="51242" name="Rectangle 46"/>
          <p:cNvSpPr>
            <a:spLocks noChangeArrowheads="1"/>
          </p:cNvSpPr>
          <p:nvPr/>
        </p:nvSpPr>
        <p:spPr bwMode="auto">
          <a:xfrm>
            <a:off x="3370263" y="2819400"/>
            <a:ext cx="668337" cy="365125"/>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400" b="0" i="1" dirty="0">
                <a:solidFill>
                  <a:srgbClr val="800080"/>
                </a:solidFill>
                <a:ea typeface="楷体_GB2312" pitchFamily="49" charset="-122"/>
              </a:rPr>
              <a:t>A</a:t>
            </a:r>
            <a:r>
              <a:rPr lang="en-US" altLang="zh-CN" sz="2400" b="0" dirty="0">
                <a:solidFill>
                  <a:srgbClr val="800080"/>
                </a:solidFill>
                <a:ea typeface="楷体_GB2312" pitchFamily="49" charset="-122"/>
              </a:rPr>
              <a:t>:=</a:t>
            </a:r>
            <a:r>
              <a:rPr lang="en-US" altLang="zh-CN" sz="2400" b="0" i="1" dirty="0">
                <a:solidFill>
                  <a:srgbClr val="800080"/>
                </a:solidFill>
                <a:ea typeface="楷体_GB2312" pitchFamily="49" charset="-122"/>
              </a:rPr>
              <a:t>B</a:t>
            </a:r>
            <a:endParaRPr lang="en-US" altLang="zh-CN" sz="2400" dirty="0">
              <a:solidFill>
                <a:srgbClr val="800080"/>
              </a:solidFill>
              <a:ea typeface="楷体_GB2312" pitchFamily="49" charset="-122"/>
            </a:endParaRPr>
          </a:p>
        </p:txBody>
      </p:sp>
      <p:sp>
        <p:nvSpPr>
          <p:cNvPr id="51243" name="Rectangle 47"/>
          <p:cNvSpPr>
            <a:spLocks noChangeArrowheads="1"/>
          </p:cNvSpPr>
          <p:nvPr/>
        </p:nvSpPr>
        <p:spPr bwMode="auto">
          <a:xfrm>
            <a:off x="4800600" y="2819400"/>
            <a:ext cx="1092200" cy="365125"/>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400" b="0" i="1" dirty="0">
                <a:solidFill>
                  <a:srgbClr val="800080"/>
                </a:solidFill>
                <a:ea typeface="楷体_GB2312" pitchFamily="49" charset="-122"/>
              </a:rPr>
              <a:t>A</a:t>
            </a:r>
            <a:r>
              <a:rPr lang="en-US" altLang="zh-CN" sz="2400" b="0" dirty="0">
                <a:solidFill>
                  <a:srgbClr val="800080"/>
                </a:solidFill>
                <a:ea typeface="楷体_GB2312" pitchFamily="49" charset="-122"/>
              </a:rPr>
              <a:t>:=op </a:t>
            </a:r>
            <a:r>
              <a:rPr lang="en-US" altLang="zh-CN" sz="2400" b="0" i="1" dirty="0">
                <a:solidFill>
                  <a:srgbClr val="800080"/>
                </a:solidFill>
                <a:ea typeface="楷体_GB2312" pitchFamily="49" charset="-122"/>
              </a:rPr>
              <a:t>B</a:t>
            </a:r>
            <a:endParaRPr lang="en-US" altLang="zh-CN" sz="2400" dirty="0">
              <a:solidFill>
                <a:srgbClr val="800080"/>
              </a:solidFill>
              <a:ea typeface="楷体_GB2312" pitchFamily="49" charset="-122"/>
            </a:endParaRPr>
          </a:p>
        </p:txBody>
      </p:sp>
      <p:sp>
        <p:nvSpPr>
          <p:cNvPr id="51244" name="Rectangle 48"/>
          <p:cNvSpPr>
            <a:spLocks noChangeArrowheads="1"/>
          </p:cNvSpPr>
          <p:nvPr/>
        </p:nvSpPr>
        <p:spPr bwMode="auto">
          <a:xfrm>
            <a:off x="6672263" y="2819400"/>
            <a:ext cx="1481137" cy="365125"/>
          </a:xfrm>
          <a:prstGeom prst="rect">
            <a:avLst/>
          </a:prstGeom>
          <a:noFill/>
          <a:ln w="9525">
            <a:noFill/>
            <a:miter lim="800000"/>
            <a:headEnd/>
            <a:tailEnd/>
          </a:ln>
        </p:spPr>
        <p:txBody>
          <a:bodyPr wrap="none" lIns="0" tIns="0" rIns="0" bIns="0">
            <a:spAutoFit/>
          </a:bodyPr>
          <a:lstStyle/>
          <a:p>
            <a:pPr>
              <a:lnSpc>
                <a:spcPct val="100000"/>
              </a:lnSpc>
              <a:spcBef>
                <a:spcPct val="0"/>
              </a:spcBef>
            </a:pPr>
            <a:r>
              <a:rPr lang="en-US" altLang="zh-CN" sz="2400" b="0" i="1" dirty="0">
                <a:solidFill>
                  <a:srgbClr val="800080"/>
                </a:solidFill>
                <a:ea typeface="楷体_GB2312" pitchFamily="49" charset="-122"/>
              </a:rPr>
              <a:t>A</a:t>
            </a:r>
            <a:r>
              <a:rPr lang="en-US" altLang="zh-CN" sz="2400" b="0" dirty="0">
                <a:solidFill>
                  <a:srgbClr val="800080"/>
                </a:solidFill>
                <a:ea typeface="楷体_GB2312" pitchFamily="49" charset="-122"/>
              </a:rPr>
              <a:t>:= </a:t>
            </a:r>
            <a:r>
              <a:rPr lang="en-US" altLang="zh-CN" sz="2400" b="0" i="1" dirty="0">
                <a:solidFill>
                  <a:srgbClr val="800080"/>
                </a:solidFill>
                <a:ea typeface="楷体_GB2312" pitchFamily="49" charset="-122"/>
              </a:rPr>
              <a:t>B</a:t>
            </a:r>
            <a:r>
              <a:rPr lang="en-US" altLang="zh-CN" sz="2400" b="0" dirty="0">
                <a:solidFill>
                  <a:srgbClr val="800080"/>
                </a:solidFill>
                <a:ea typeface="楷体_GB2312" pitchFamily="49" charset="-122"/>
              </a:rPr>
              <a:t> op </a:t>
            </a:r>
            <a:r>
              <a:rPr lang="en-US" altLang="zh-CN" sz="2400" b="0" i="1" dirty="0">
                <a:solidFill>
                  <a:srgbClr val="800080"/>
                </a:solidFill>
                <a:ea typeface="楷体_GB2312" pitchFamily="49" charset="-122"/>
              </a:rPr>
              <a:t>C</a:t>
            </a:r>
          </a:p>
        </p:txBody>
      </p:sp>
      <p:sp>
        <p:nvSpPr>
          <p:cNvPr id="51245" name="Rectangle 49"/>
          <p:cNvSpPr>
            <a:spLocks noChangeArrowheads="1"/>
          </p:cNvSpPr>
          <p:nvPr/>
        </p:nvSpPr>
        <p:spPr bwMode="auto">
          <a:xfrm>
            <a:off x="7848600" y="3459163"/>
            <a:ext cx="304800" cy="350837"/>
          </a:xfrm>
          <a:prstGeom prst="rect">
            <a:avLst/>
          </a:prstGeom>
          <a:noFill/>
          <a:ln w="9525">
            <a:noFill/>
            <a:miter lim="800000"/>
            <a:headEnd/>
            <a:tailEnd/>
          </a:ln>
        </p:spPr>
        <p:txBody>
          <a:bodyPr lIns="0" tIns="0" rIns="0" bIns="0">
            <a:spAutoFit/>
          </a:bodyPr>
          <a:lstStyle/>
          <a:p>
            <a:pPr>
              <a:lnSpc>
                <a:spcPct val="100000"/>
              </a:lnSpc>
              <a:spcBef>
                <a:spcPct val="0"/>
              </a:spcBef>
            </a:pPr>
            <a:r>
              <a:rPr lang="en-US" altLang="zh-CN" sz="2300" b="0">
                <a:solidFill>
                  <a:srgbClr val="800080"/>
                </a:solidFill>
              </a:rPr>
              <a:t>A</a:t>
            </a:r>
            <a:endParaRPr lang="en-US" altLang="zh-CN" sz="2400" b="0">
              <a:solidFill>
                <a:srgbClr val="800080"/>
              </a:solidFill>
            </a:endParaRPr>
          </a:p>
        </p:txBody>
      </p:sp>
      <p:grpSp>
        <p:nvGrpSpPr>
          <p:cNvPr id="692277" name="Group 53"/>
          <p:cNvGrpSpPr>
            <a:grpSpLocks/>
          </p:cNvGrpSpPr>
          <p:nvPr/>
        </p:nvGrpSpPr>
        <p:grpSpPr bwMode="auto">
          <a:xfrm>
            <a:off x="5554663" y="4191000"/>
            <a:ext cx="1836737" cy="1584325"/>
            <a:chOff x="3499" y="2688"/>
            <a:chExt cx="1157" cy="998"/>
          </a:xfrm>
        </p:grpSpPr>
        <p:sp>
          <p:nvSpPr>
            <p:cNvPr id="51248" name="Rectangle 50"/>
            <p:cNvSpPr>
              <a:spLocks noChangeArrowheads="1"/>
            </p:cNvSpPr>
            <p:nvPr/>
          </p:nvSpPr>
          <p:spPr bwMode="auto">
            <a:xfrm>
              <a:off x="3499" y="3456"/>
              <a:ext cx="965" cy="230"/>
            </a:xfrm>
            <a:prstGeom prst="rect">
              <a:avLst/>
            </a:prstGeom>
            <a:noFill/>
            <a:ln w="9525">
              <a:noFill/>
              <a:miter lim="800000"/>
              <a:headEnd/>
              <a:tailEnd/>
            </a:ln>
          </p:spPr>
          <p:txBody>
            <a:bodyPr wrap="none" lIns="0" tIns="0" rIns="0" bIns="0">
              <a:spAutoFit/>
            </a:bodyPr>
            <a:lstStyle/>
            <a:p>
              <a:pPr>
                <a:lnSpc>
                  <a:spcPct val="100000"/>
                </a:lnSpc>
                <a:spcBef>
                  <a:spcPct val="0"/>
                </a:spcBef>
              </a:pPr>
              <a:r>
                <a:rPr lang="zh-CN" altLang="en-US" sz="2400">
                  <a:ea typeface="楷体_GB2312" pitchFamily="49" charset="-122"/>
                </a:rPr>
                <a:t>运算符标记</a:t>
              </a:r>
            </a:p>
          </p:txBody>
        </p:sp>
        <p:sp>
          <p:nvSpPr>
            <p:cNvPr id="51249" name="Line 51"/>
            <p:cNvSpPr>
              <a:spLocks noChangeShapeType="1"/>
            </p:cNvSpPr>
            <p:nvPr/>
          </p:nvSpPr>
          <p:spPr bwMode="auto">
            <a:xfrm>
              <a:off x="3504" y="2688"/>
              <a:ext cx="288" cy="768"/>
            </a:xfrm>
            <a:prstGeom prst="line">
              <a:avLst/>
            </a:prstGeom>
            <a:noFill/>
            <a:ln w="12700">
              <a:solidFill>
                <a:srgbClr val="333399"/>
              </a:solidFill>
              <a:prstDash val="sysDot"/>
              <a:round/>
              <a:headEnd/>
              <a:tailEnd/>
            </a:ln>
          </p:spPr>
          <p:txBody>
            <a:bodyPr/>
            <a:lstStyle/>
            <a:p>
              <a:endParaRPr lang="zh-CN" altLang="en-US"/>
            </a:p>
          </p:txBody>
        </p:sp>
        <p:sp>
          <p:nvSpPr>
            <p:cNvPr id="51250" name="Line 52"/>
            <p:cNvSpPr>
              <a:spLocks noChangeShapeType="1"/>
            </p:cNvSpPr>
            <p:nvPr/>
          </p:nvSpPr>
          <p:spPr bwMode="auto">
            <a:xfrm flipH="1">
              <a:off x="4224" y="2736"/>
              <a:ext cx="432" cy="720"/>
            </a:xfrm>
            <a:prstGeom prst="line">
              <a:avLst/>
            </a:prstGeom>
            <a:noFill/>
            <a:ln w="12700">
              <a:solidFill>
                <a:srgbClr val="333399"/>
              </a:solidFill>
              <a:prstDash val="sysDot"/>
              <a:round/>
              <a:headEnd/>
              <a:tailEnd/>
            </a:ln>
          </p:spPr>
          <p:txBody>
            <a:bodyPr/>
            <a:lstStyle/>
            <a:p>
              <a:endParaRPr lang="zh-CN" altLang="en-US"/>
            </a:p>
          </p:txBody>
        </p:sp>
      </p:grpSp>
      <p:sp>
        <p:nvSpPr>
          <p:cNvPr id="51247" name="Rectangle 54"/>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92277"/>
                                        </p:tgtEl>
                                        <p:attrNameLst>
                                          <p:attrName>style.visibility</p:attrName>
                                        </p:attrNameLst>
                                      </p:cBhvr>
                                      <p:to>
                                        <p:strVal val="visible"/>
                                      </p:to>
                                    </p:set>
                                    <p:animEffect transition="in" filter="dissolve">
                                      <p:cBhvr>
                                        <p:cTn id="7" dur="500"/>
                                        <p:tgtEl>
                                          <p:spTgt spid="6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2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2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2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0" name="Text Box 6">
            <a:hlinkClick r:id="rId2" action="ppaction://hlinksldjump"/>
          </p:cNvPr>
          <p:cNvSpPr txBox="1">
            <a:spLocks noChangeArrowheads="1"/>
          </p:cNvSpPr>
          <p:nvPr/>
        </p:nvSpPr>
        <p:spPr bwMode="auto">
          <a:xfrm>
            <a:off x="250825" y="12493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chemeClr val="tx1"/>
                </a:solidFill>
                <a:latin typeface="Times New Roman" pitchFamily="18" charset="0"/>
              </a:rPr>
              <a:t> </a:t>
            </a:r>
            <a:r>
              <a:rPr lang="zh-CN" altLang="en-US" sz="3200" dirty="0">
                <a:solidFill>
                  <a:srgbClr val="800080"/>
                </a:solidFill>
                <a:latin typeface="Times New Roman" pitchFamily="18" charset="0"/>
                <a:ea typeface="楷体_GB2312" pitchFamily="49" charset="-122"/>
              </a:rPr>
              <a:t>基本块 </a:t>
            </a:r>
            <a:r>
              <a:rPr lang="en-US" altLang="zh-CN" b="0" i="1" dirty="0">
                <a:solidFill>
                  <a:srgbClr val="800080"/>
                </a:solidFill>
                <a:ea typeface="华文行楷" pitchFamily="2" charset="-122"/>
              </a:rPr>
              <a:t>DAG </a:t>
            </a:r>
            <a:r>
              <a:rPr lang="zh-CN" altLang="en-US" sz="3200" dirty="0">
                <a:solidFill>
                  <a:srgbClr val="800080"/>
                </a:solidFill>
                <a:latin typeface="Times New Roman" pitchFamily="18" charset="0"/>
                <a:ea typeface="楷体_GB2312" pitchFamily="49" charset="-122"/>
              </a:rPr>
              <a:t>表示的构造</a:t>
            </a:r>
          </a:p>
        </p:txBody>
      </p:sp>
      <p:sp>
        <p:nvSpPr>
          <p:cNvPr id="5223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5" name="Rectangle 11"/>
          <p:cNvSpPr>
            <a:spLocks noChangeArrowheads="1"/>
          </p:cNvSpPr>
          <p:nvPr/>
        </p:nvSpPr>
        <p:spPr bwMode="auto">
          <a:xfrm>
            <a:off x="323850" y="1998663"/>
            <a:ext cx="8820150" cy="3754874"/>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dirty="0">
                <a:solidFill>
                  <a:srgbClr val="000000"/>
                </a:solidFill>
                <a:ea typeface="楷体_GB2312" pitchFamily="49" charset="-122"/>
              </a:rPr>
              <a:t>   </a:t>
            </a:r>
            <a:r>
              <a:rPr lang="zh-CN" altLang="en-US" dirty="0">
                <a:solidFill>
                  <a:srgbClr val="000000"/>
                </a:solidFill>
                <a:latin typeface="Times New Roman" pitchFamily="18" charset="0"/>
                <a:ea typeface="楷体_GB2312" pitchFamily="49" charset="-122"/>
              </a:rPr>
              <a:t>构造算法</a:t>
            </a: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marL="268288" indent="-268288">
              <a:lnSpc>
                <a:spcPct val="100000"/>
              </a:lnSpc>
              <a:spcBef>
                <a:spcPts val="1200"/>
              </a:spcBef>
              <a:buFont typeface="Arial" pitchFamily="34" charset="0"/>
              <a:buChar char="•"/>
            </a:pPr>
            <a:r>
              <a:rPr lang="zh-CN" altLang="en-US" sz="3200" dirty="0" smtClean="0">
                <a:ea typeface="楷体_GB2312" pitchFamily="49" charset="-122"/>
              </a:rPr>
              <a:t>设 </a:t>
            </a:r>
            <a:r>
              <a:rPr lang="en-US" altLang="zh-CN" sz="3200" b="0" i="1" dirty="0">
                <a:ea typeface="楷体_GB2312" pitchFamily="49" charset="-122"/>
              </a:rPr>
              <a:t>x:=</a:t>
            </a:r>
            <a:r>
              <a:rPr lang="en-US" altLang="zh-CN" sz="3200" b="0" i="1" dirty="0">
                <a:solidFill>
                  <a:srgbClr val="FF0000"/>
                </a:solidFill>
                <a:ea typeface="楷体_GB2312" pitchFamily="49" charset="-122"/>
              </a:rPr>
              <a:t>y </a:t>
            </a:r>
            <a:r>
              <a:rPr lang="en-US" altLang="zh-CN" sz="3200" b="0" i="1" dirty="0">
                <a:ea typeface="楷体_GB2312" pitchFamily="49" charset="-122"/>
              </a:rPr>
              <a:t>op z</a:t>
            </a:r>
            <a:r>
              <a:rPr lang="en-US" altLang="zh-CN" sz="3200" b="0" dirty="0">
                <a:ea typeface="楷体_GB2312" pitchFamily="49" charset="-122"/>
              </a:rPr>
              <a:t>, </a:t>
            </a:r>
            <a:r>
              <a:rPr lang="en-US" altLang="zh-CN" sz="3200" b="0" i="1" dirty="0">
                <a:ea typeface="楷体_GB2312" pitchFamily="49" charset="-122"/>
              </a:rPr>
              <a:t>x:=op </a:t>
            </a:r>
            <a:r>
              <a:rPr lang="en-US" altLang="zh-CN" sz="3200" b="0" i="1" dirty="0">
                <a:solidFill>
                  <a:srgbClr val="FF0000"/>
                </a:solidFill>
                <a:ea typeface="楷体_GB2312" pitchFamily="49" charset="-122"/>
              </a:rPr>
              <a:t>y</a:t>
            </a:r>
            <a:r>
              <a:rPr lang="en-US" altLang="zh-CN" sz="3200" b="0" dirty="0">
                <a:ea typeface="楷体_GB2312" pitchFamily="49" charset="-122"/>
              </a:rPr>
              <a:t>, </a:t>
            </a:r>
            <a:r>
              <a:rPr lang="en-US" altLang="zh-CN" sz="3200" b="0" i="1" dirty="0">
                <a:ea typeface="楷体_GB2312" pitchFamily="49" charset="-122"/>
              </a:rPr>
              <a:t>x:=</a:t>
            </a:r>
            <a:r>
              <a:rPr lang="en-US" altLang="zh-CN" sz="3200" b="0" i="1" dirty="0">
                <a:solidFill>
                  <a:srgbClr val="FF0000"/>
                </a:solidFill>
                <a:ea typeface="楷体_GB2312" pitchFamily="49" charset="-122"/>
              </a:rPr>
              <a:t>y</a:t>
            </a:r>
            <a:r>
              <a:rPr lang="en-US" altLang="zh-CN" sz="3200" b="0" i="1" dirty="0">
                <a:ea typeface="楷体_GB2312" pitchFamily="49" charset="-122"/>
              </a:rPr>
              <a:t> </a:t>
            </a:r>
            <a:r>
              <a:rPr lang="zh-CN" altLang="en-US" sz="3200" dirty="0">
                <a:ea typeface="楷体_GB2312" pitchFamily="49" charset="-122"/>
              </a:rPr>
              <a:t>分别为第</a:t>
            </a:r>
            <a:r>
              <a:rPr lang="en-US" altLang="zh-CN" sz="3200" b="0" dirty="0">
                <a:ea typeface="楷体_GB2312" pitchFamily="49" charset="-122"/>
              </a:rPr>
              <a:t>1</a:t>
            </a:r>
            <a:r>
              <a:rPr lang="zh-CN" altLang="en-US" sz="3200" dirty="0">
                <a:ea typeface="楷体_GB2312" pitchFamily="49" charset="-122"/>
              </a:rPr>
              <a:t>、</a:t>
            </a:r>
            <a:r>
              <a:rPr lang="en-US" altLang="zh-CN" sz="3200" b="0" dirty="0">
                <a:ea typeface="楷体_GB2312" pitchFamily="49" charset="-122"/>
              </a:rPr>
              <a:t>2</a:t>
            </a:r>
            <a:r>
              <a:rPr lang="zh-CN" altLang="en-US" sz="3200" dirty="0">
                <a:ea typeface="楷体_GB2312" pitchFamily="49" charset="-122"/>
              </a:rPr>
              <a:t>、</a:t>
            </a:r>
            <a:r>
              <a:rPr lang="en-US" altLang="zh-CN" sz="3200" b="0" dirty="0">
                <a:ea typeface="楷体_GB2312" pitchFamily="49" charset="-122"/>
              </a:rPr>
              <a:t>3</a:t>
            </a:r>
            <a:r>
              <a:rPr lang="zh-CN" altLang="en-US" sz="3200" dirty="0">
                <a:ea typeface="楷体_GB2312" pitchFamily="49" charset="-122"/>
              </a:rPr>
              <a:t>种 </a:t>
            </a:r>
            <a:r>
              <a:rPr lang="en-US" altLang="zh-CN" sz="3200" b="0" i="1" dirty="0">
                <a:ea typeface="楷体_GB2312" pitchFamily="49" charset="-122"/>
              </a:rPr>
              <a:t>TAC </a:t>
            </a:r>
            <a:r>
              <a:rPr lang="zh-CN" altLang="en-US" sz="3200" dirty="0" smtClean="0">
                <a:ea typeface="楷体_GB2312" pitchFamily="49" charset="-122"/>
              </a:rPr>
              <a:t>语句。</a:t>
            </a:r>
            <a:endParaRPr lang="en-US" altLang="zh-CN" sz="3200" dirty="0" smtClean="0">
              <a:ea typeface="楷体_GB2312" pitchFamily="49" charset="-122"/>
            </a:endParaRPr>
          </a:p>
          <a:p>
            <a:pPr marL="268288" indent="-268288">
              <a:lnSpc>
                <a:spcPct val="100000"/>
              </a:lnSpc>
              <a:spcBef>
                <a:spcPts val="1200"/>
              </a:spcBef>
              <a:buFont typeface="Arial" pitchFamily="34" charset="0"/>
              <a:buChar char="•"/>
            </a:pPr>
            <a:r>
              <a:rPr lang="zh-CN" altLang="en-US" sz="3200" dirty="0" smtClean="0">
                <a:ea typeface="楷体_GB2312" pitchFamily="49" charset="-122"/>
              </a:rPr>
              <a:t>设函数 </a:t>
            </a:r>
            <a:r>
              <a:rPr lang="en-US" altLang="zh-CN" sz="3200" i="1" dirty="0" smtClean="0">
                <a:solidFill>
                  <a:srgbClr val="000000"/>
                </a:solidFill>
                <a:ea typeface="楷体_GB2312" pitchFamily="49" charset="-122"/>
              </a:rPr>
              <a:t>node</a:t>
            </a:r>
            <a:r>
              <a:rPr lang="en-US" altLang="zh-CN" sz="3200" b="0" i="1" dirty="0" smtClean="0">
                <a:ea typeface="楷体_GB2312" pitchFamily="49" charset="-122"/>
              </a:rPr>
              <a:t>(name) </a:t>
            </a:r>
            <a:r>
              <a:rPr lang="zh-CN" altLang="en-US" sz="3200" dirty="0">
                <a:ea typeface="楷体_GB2312" pitchFamily="49" charset="-122"/>
              </a:rPr>
              <a:t>返回最近创建的关联于 </a:t>
            </a:r>
            <a:r>
              <a:rPr lang="en-US" altLang="zh-CN" sz="3200" b="0" i="1" dirty="0">
                <a:ea typeface="楷体_GB2312" pitchFamily="49" charset="-122"/>
              </a:rPr>
              <a:t>name </a:t>
            </a:r>
            <a:r>
              <a:rPr lang="zh-CN" altLang="en-US" sz="3200" dirty="0">
                <a:ea typeface="楷体_GB2312" pitchFamily="49" charset="-122"/>
              </a:rPr>
              <a:t>的结点</a:t>
            </a:r>
            <a:endParaRPr kumimoji="0" lang="zh-CN" altLang="en-US" sz="3200" dirty="0">
              <a:ea typeface="楷体_GB2312" pitchFamily="49" charset="-122"/>
            </a:endParaRPr>
          </a:p>
          <a:p>
            <a:pPr>
              <a:lnSpc>
                <a:spcPct val="100000"/>
              </a:lnSpc>
              <a:spcBef>
                <a:spcPts val="1200"/>
              </a:spcBef>
              <a:buFont typeface="Symbol" pitchFamily="18" charset="2"/>
              <a:buNone/>
            </a:pPr>
            <a:r>
              <a:rPr lang="zh-CN" altLang="en-US" sz="3200" dirty="0" smtClean="0">
                <a:solidFill>
                  <a:srgbClr val="000000"/>
                </a:solidFill>
                <a:latin typeface="Times New Roman" pitchFamily="18" charset="0"/>
                <a:ea typeface="楷体_GB2312" pitchFamily="49" charset="-122"/>
              </a:rPr>
              <a:t>  </a:t>
            </a:r>
            <a:r>
              <a:rPr lang="zh-CN" altLang="en-US" sz="3200" dirty="0">
                <a:solidFill>
                  <a:srgbClr val="000000"/>
                </a:solidFill>
                <a:ea typeface="楷体_GB2312" pitchFamily="49" charset="-122"/>
              </a:rPr>
              <a:t>首先，置 </a:t>
            </a:r>
            <a:r>
              <a:rPr lang="en-US" altLang="zh-CN" sz="3200" b="0" i="1" dirty="0">
                <a:solidFill>
                  <a:srgbClr val="000000"/>
                </a:solidFill>
                <a:ea typeface="楷体_GB2312" pitchFamily="49" charset="-122"/>
              </a:rPr>
              <a:t>DAG </a:t>
            </a:r>
            <a:r>
              <a:rPr lang="zh-CN" altLang="en-US" sz="3200" dirty="0">
                <a:solidFill>
                  <a:srgbClr val="000000"/>
                </a:solidFill>
                <a:ea typeface="楷体_GB2312" pitchFamily="49" charset="-122"/>
              </a:rPr>
              <a:t>为空</a:t>
            </a:r>
            <a:r>
              <a:rPr lang="en-US" altLang="zh-CN" sz="3200" dirty="0">
                <a:solidFill>
                  <a:srgbClr val="000000"/>
                </a:solidFill>
                <a:ea typeface="楷体_GB2312" pitchFamily="49" charset="-122"/>
              </a:rPr>
              <a:t>.  </a:t>
            </a:r>
          </a:p>
          <a:p>
            <a:pPr>
              <a:lnSpc>
                <a:spcPct val="100000"/>
              </a:lnSpc>
              <a:spcBef>
                <a:spcPct val="0"/>
              </a:spcBef>
              <a:buFont typeface="Symbol" pitchFamily="18" charset="2"/>
              <a:buNone/>
            </a:pPr>
            <a:endParaRPr lang="en-US" altLang="zh-CN" sz="1000" dirty="0">
              <a:ea typeface="楷体_GB2312" pitchFamily="49" charset="-122"/>
            </a:endParaRPr>
          </a:p>
        </p:txBody>
      </p:sp>
      <p:sp>
        <p:nvSpPr>
          <p:cNvPr id="52236" name="Rectangle 51"/>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1"/>
          <p:cNvSpPr>
            <a:spLocks noChangeArrowheads="1"/>
          </p:cNvSpPr>
          <p:nvPr/>
        </p:nvSpPr>
        <p:spPr bwMode="auto">
          <a:xfrm>
            <a:off x="323528" y="1124744"/>
            <a:ext cx="8610600" cy="5570756"/>
          </a:xfrm>
          <a:prstGeom prst="rect">
            <a:avLst/>
          </a:prstGeom>
          <a:noFill/>
          <a:ln w="9525">
            <a:noFill/>
            <a:miter lim="800000"/>
            <a:headEnd/>
            <a:tailEnd/>
          </a:ln>
          <a:effectLst/>
        </p:spPr>
        <p:txBody>
          <a:bodyPr wrap="square">
            <a:spAutoFit/>
          </a:bodyPr>
          <a:lstStyle/>
          <a:p>
            <a:pPr algn="just">
              <a:lnSpc>
                <a:spcPct val="100000"/>
              </a:lnSpc>
              <a:spcBef>
                <a:spcPts val="1200"/>
              </a:spcBef>
              <a:buFont typeface="Symbol" pitchFamily="18" charset="2"/>
              <a:buNone/>
            </a:pPr>
            <a:r>
              <a:rPr lang="zh-CN" altLang="en-US" dirty="0" smtClean="0">
                <a:ea typeface="楷体_GB2312" pitchFamily="49" charset="-122"/>
              </a:rPr>
              <a:t>对基本块的每一 </a:t>
            </a:r>
            <a:r>
              <a:rPr lang="en-US" altLang="zh-CN" b="0" i="1" dirty="0" smtClean="0">
                <a:ea typeface="楷体_GB2312" pitchFamily="49" charset="-122"/>
              </a:rPr>
              <a:t>TAC</a:t>
            </a:r>
            <a:r>
              <a:rPr lang="en-US" altLang="zh-CN" dirty="0" smtClean="0">
                <a:ea typeface="楷体_GB2312" pitchFamily="49" charset="-122"/>
              </a:rPr>
              <a:t> </a:t>
            </a:r>
            <a:r>
              <a:rPr lang="zh-CN" altLang="en-US" dirty="0" smtClean="0">
                <a:ea typeface="楷体_GB2312" pitchFamily="49" charset="-122"/>
              </a:rPr>
              <a:t>语句，依次进行下列步骤：</a:t>
            </a:r>
            <a:r>
              <a:rPr lang="zh-CN" altLang="en-US" dirty="0" smtClean="0">
                <a:latin typeface="Times New Roman" pitchFamily="18" charset="0"/>
                <a:ea typeface="楷体_GB2312" pitchFamily="49" charset="-122"/>
              </a:rPr>
              <a:t> </a:t>
            </a:r>
            <a:endParaRPr kumimoji="0" lang="zh-CN" altLang="en-US" dirty="0" smtClean="0">
              <a:ea typeface="楷体_GB2312" pitchFamily="49" charset="-122"/>
            </a:endParaRPr>
          </a:p>
          <a:p>
            <a:pPr marL="355600" lvl="1" indent="-355600" algn="just">
              <a:lnSpc>
                <a:spcPct val="100000"/>
              </a:lnSpc>
              <a:spcBef>
                <a:spcPts val="1200"/>
              </a:spcBef>
              <a:buClr>
                <a:srgbClr val="800080"/>
              </a:buClr>
              <a:buFont typeface="+mj-lt"/>
              <a:buAutoNum type="arabicPeriod"/>
            </a:pPr>
            <a:r>
              <a:rPr lang="zh-CN" altLang="en-US" dirty="0" smtClean="0">
                <a:ea typeface="楷体_GB2312" pitchFamily="49" charset="-122"/>
              </a:rPr>
              <a:t>若 </a:t>
            </a:r>
            <a:r>
              <a:rPr lang="en-US" altLang="zh-CN" b="0" i="1" dirty="0" smtClean="0">
                <a:ea typeface="楷体_GB2312" pitchFamily="49" charset="-122"/>
              </a:rPr>
              <a:t>node(y)</a:t>
            </a:r>
            <a:r>
              <a:rPr lang="zh-CN" altLang="en-US" dirty="0" smtClean="0">
                <a:ea typeface="楷体_GB2312" pitchFamily="49" charset="-122"/>
              </a:rPr>
              <a:t>无定义，则创建一个标记为 </a:t>
            </a:r>
            <a:r>
              <a:rPr lang="en-US" altLang="zh-CN" b="0" i="1" dirty="0" smtClean="0">
                <a:ea typeface="楷体_GB2312" pitchFamily="49" charset="-122"/>
              </a:rPr>
              <a:t>y </a:t>
            </a:r>
            <a:r>
              <a:rPr lang="zh-CN" altLang="en-US" dirty="0" smtClean="0">
                <a:ea typeface="楷体_GB2312" pitchFamily="49" charset="-122"/>
              </a:rPr>
              <a:t>的叶结点，并令</a:t>
            </a:r>
            <a:r>
              <a:rPr lang="en-US" altLang="zh-CN" b="0" i="1" dirty="0" smtClean="0">
                <a:ea typeface="楷体_GB2312" pitchFamily="49" charset="-122"/>
              </a:rPr>
              <a:t>node(y) </a:t>
            </a:r>
            <a:r>
              <a:rPr lang="zh-CN" altLang="en-US" dirty="0" smtClean="0">
                <a:ea typeface="楷体_GB2312" pitchFamily="49" charset="-122"/>
              </a:rPr>
              <a:t>为这个结点；对第 </a:t>
            </a:r>
            <a:r>
              <a:rPr lang="en-US" altLang="zh-CN" b="0" dirty="0" smtClean="0">
                <a:ea typeface="楷体_GB2312" pitchFamily="49" charset="-122"/>
              </a:rPr>
              <a:t>1 </a:t>
            </a:r>
            <a:r>
              <a:rPr lang="zh-CN" altLang="en-US" dirty="0" smtClean="0">
                <a:ea typeface="楷体_GB2312" pitchFamily="49" charset="-122"/>
              </a:rPr>
              <a:t>种语句，若</a:t>
            </a:r>
            <a:r>
              <a:rPr lang="en-US" altLang="zh-CN" b="0" i="1" dirty="0" smtClean="0">
                <a:ea typeface="楷体_GB2312" pitchFamily="49" charset="-122"/>
              </a:rPr>
              <a:t>node(z)</a:t>
            </a:r>
            <a:r>
              <a:rPr lang="zh-CN" altLang="en-US" dirty="0" smtClean="0">
                <a:ea typeface="楷体_GB2312" pitchFamily="49" charset="-122"/>
              </a:rPr>
              <a:t>无定义，再创建标记为</a:t>
            </a:r>
            <a:r>
              <a:rPr lang="en-US" altLang="zh-CN" b="0" i="1" dirty="0" smtClean="0">
                <a:ea typeface="楷体_GB2312" pitchFamily="49" charset="-122"/>
              </a:rPr>
              <a:t>z</a:t>
            </a:r>
            <a:r>
              <a:rPr lang="zh-CN" altLang="en-US" dirty="0" smtClean="0">
                <a:ea typeface="楷体_GB2312" pitchFamily="49" charset="-122"/>
              </a:rPr>
              <a:t>的叶结点，并令</a:t>
            </a:r>
            <a:r>
              <a:rPr lang="zh-CN" altLang="en-US" b="0" i="1" dirty="0" smtClean="0">
                <a:ea typeface="楷体_GB2312" pitchFamily="49" charset="-122"/>
              </a:rPr>
              <a:t> </a:t>
            </a:r>
            <a:r>
              <a:rPr lang="en-US" altLang="zh-CN" b="0" i="1" dirty="0" smtClean="0">
                <a:ea typeface="楷体_GB2312" pitchFamily="49" charset="-122"/>
              </a:rPr>
              <a:t>node(z) </a:t>
            </a:r>
            <a:r>
              <a:rPr lang="zh-CN" altLang="en-US" dirty="0" smtClean="0">
                <a:ea typeface="楷体_GB2312" pitchFamily="49" charset="-122"/>
              </a:rPr>
              <a:t>为这个结点。</a:t>
            </a:r>
            <a:endParaRPr lang="en-US" altLang="zh-CN" dirty="0" smtClean="0">
              <a:ea typeface="楷体_GB2312" pitchFamily="49" charset="-122"/>
            </a:endParaRPr>
          </a:p>
          <a:p>
            <a:pPr marL="355600" lvl="1" indent="-355600" algn="just">
              <a:lnSpc>
                <a:spcPct val="100000"/>
              </a:lnSpc>
              <a:spcBef>
                <a:spcPts val="1200"/>
              </a:spcBef>
              <a:buClr>
                <a:srgbClr val="800080"/>
              </a:buClr>
              <a:buFont typeface="+mj-lt"/>
              <a:buAutoNum type="arabicPeriod"/>
            </a:pPr>
            <a:r>
              <a:rPr lang="zh-CN" altLang="en-US" dirty="0" smtClean="0">
                <a:ea typeface="楷体_GB2312" pitchFamily="49" charset="-122"/>
              </a:rPr>
              <a:t>对于</a:t>
            </a:r>
            <a:r>
              <a:rPr lang="zh-CN" altLang="en-US" dirty="0">
                <a:ea typeface="楷体_GB2312" pitchFamily="49" charset="-122"/>
              </a:rPr>
              <a:t>第 </a:t>
            </a:r>
            <a:r>
              <a:rPr lang="en-US" altLang="zh-CN" b="0" dirty="0">
                <a:ea typeface="楷体_GB2312" pitchFamily="49" charset="-122"/>
              </a:rPr>
              <a:t>1 </a:t>
            </a:r>
            <a:r>
              <a:rPr lang="zh-CN" altLang="en-US" dirty="0">
                <a:ea typeface="楷体_GB2312" pitchFamily="49" charset="-122"/>
              </a:rPr>
              <a:t>种语句，若 </a:t>
            </a:r>
            <a:r>
              <a:rPr lang="en-US" altLang="zh-CN" b="0" i="1" dirty="0">
                <a:ea typeface="楷体_GB2312" pitchFamily="49" charset="-122"/>
              </a:rPr>
              <a:t>node(y) </a:t>
            </a:r>
            <a:r>
              <a:rPr lang="zh-CN" altLang="en-US" dirty="0">
                <a:ea typeface="楷体_GB2312" pitchFamily="49" charset="-122"/>
              </a:rPr>
              <a:t>和 </a:t>
            </a:r>
            <a:r>
              <a:rPr lang="en-US" altLang="zh-CN" b="0" i="1" dirty="0">
                <a:ea typeface="楷体_GB2312" pitchFamily="49" charset="-122"/>
              </a:rPr>
              <a:t>node(z)</a:t>
            </a:r>
            <a:r>
              <a:rPr lang="zh-CN" altLang="en-US" dirty="0">
                <a:ea typeface="楷体_GB2312" pitchFamily="49" charset="-122"/>
              </a:rPr>
              <a:t>都是标记为</a:t>
            </a:r>
            <a:r>
              <a:rPr lang="zh-CN" altLang="en-US" dirty="0" smtClean="0">
                <a:ea typeface="楷体_GB2312" pitchFamily="49" charset="-122"/>
              </a:rPr>
              <a:t>常数的</a:t>
            </a:r>
            <a:r>
              <a:rPr lang="zh-CN" altLang="en-US" dirty="0">
                <a:ea typeface="楷体_GB2312" pitchFamily="49" charset="-122"/>
              </a:rPr>
              <a:t>叶结点，执行 </a:t>
            </a:r>
            <a:r>
              <a:rPr lang="en-US" altLang="zh-CN" b="0" i="1" dirty="0">
                <a:ea typeface="楷体_GB2312" pitchFamily="49" charset="-122"/>
              </a:rPr>
              <a:t>y</a:t>
            </a:r>
            <a:r>
              <a:rPr lang="en-US" altLang="zh-CN" b="0" dirty="0">
                <a:ea typeface="楷体_GB2312" pitchFamily="49" charset="-122"/>
              </a:rPr>
              <a:t> op </a:t>
            </a:r>
            <a:r>
              <a:rPr lang="en-US" altLang="zh-CN" b="0" i="1" dirty="0">
                <a:ea typeface="楷体_GB2312" pitchFamily="49" charset="-122"/>
              </a:rPr>
              <a:t>z</a:t>
            </a:r>
            <a:r>
              <a:rPr lang="zh-CN" altLang="en-US" dirty="0">
                <a:ea typeface="楷体_GB2312" pitchFamily="49" charset="-122"/>
              </a:rPr>
              <a:t>，令得到的新常数为</a:t>
            </a:r>
            <a:r>
              <a:rPr lang="en-US" altLang="zh-CN" b="0" i="1" dirty="0">
                <a:ea typeface="楷体_GB2312" pitchFamily="49" charset="-122"/>
              </a:rPr>
              <a:t>p</a:t>
            </a:r>
            <a:r>
              <a:rPr lang="en-US" altLang="zh-CN" dirty="0">
                <a:ea typeface="楷体_GB2312" pitchFamily="49" charset="-122"/>
              </a:rPr>
              <a:t>. </a:t>
            </a:r>
            <a:r>
              <a:rPr lang="zh-CN" altLang="en-US" dirty="0">
                <a:ea typeface="楷体_GB2312" pitchFamily="49" charset="-122"/>
              </a:rPr>
              <a:t>若 </a:t>
            </a:r>
            <a:r>
              <a:rPr lang="en-US" altLang="zh-CN" b="0" i="1" dirty="0">
                <a:ea typeface="楷体_GB2312" pitchFamily="49" charset="-122"/>
              </a:rPr>
              <a:t>node(p</a:t>
            </a:r>
            <a:r>
              <a:rPr lang="en-US" altLang="zh-CN" b="0" i="1" dirty="0" smtClean="0">
                <a:ea typeface="楷体_GB2312" pitchFamily="49" charset="-122"/>
              </a:rPr>
              <a:t>)</a:t>
            </a:r>
            <a:r>
              <a:rPr lang="zh-CN" altLang="en-US" dirty="0" smtClean="0">
                <a:ea typeface="楷体_GB2312" pitchFamily="49" charset="-122"/>
              </a:rPr>
              <a:t>无</a:t>
            </a:r>
            <a:r>
              <a:rPr lang="zh-CN" altLang="en-US" dirty="0">
                <a:ea typeface="楷体_GB2312" pitchFamily="49" charset="-122"/>
              </a:rPr>
              <a:t>定义，则构造一个用 </a:t>
            </a:r>
            <a:r>
              <a:rPr lang="en-US" altLang="zh-CN" b="0" i="1" dirty="0">
                <a:ea typeface="楷体_GB2312" pitchFamily="49" charset="-122"/>
              </a:rPr>
              <a:t>p </a:t>
            </a:r>
            <a:r>
              <a:rPr lang="zh-CN" altLang="en-US" dirty="0">
                <a:ea typeface="楷体_GB2312" pitchFamily="49" charset="-122"/>
              </a:rPr>
              <a:t>做标记的叶结点 </a:t>
            </a:r>
            <a:r>
              <a:rPr lang="en-US" altLang="zh-CN" b="0" i="1" dirty="0">
                <a:ea typeface="楷体_GB2312" pitchFamily="49" charset="-122"/>
              </a:rPr>
              <a:t>n</a:t>
            </a:r>
            <a:r>
              <a:rPr lang="en-US" altLang="zh-CN" dirty="0">
                <a:ea typeface="楷体_GB2312" pitchFamily="49" charset="-122"/>
              </a:rPr>
              <a:t>. </a:t>
            </a:r>
            <a:r>
              <a:rPr lang="zh-CN" altLang="en-US" dirty="0">
                <a:ea typeface="楷体_GB2312" pitchFamily="49" charset="-122"/>
              </a:rPr>
              <a:t>若 </a:t>
            </a:r>
            <a:r>
              <a:rPr lang="en-US" altLang="zh-CN" b="0" i="1" dirty="0">
                <a:ea typeface="楷体_GB2312" pitchFamily="49" charset="-122"/>
              </a:rPr>
              <a:t>node(y</a:t>
            </a:r>
            <a:r>
              <a:rPr lang="en-US" altLang="zh-CN" b="0" i="1" dirty="0" smtClean="0">
                <a:ea typeface="楷体_GB2312" pitchFamily="49" charset="-122"/>
              </a:rPr>
              <a:t>)</a:t>
            </a:r>
            <a:r>
              <a:rPr lang="zh-CN" altLang="en-US" dirty="0" smtClean="0">
                <a:ea typeface="楷体_GB2312" pitchFamily="49" charset="-122"/>
              </a:rPr>
              <a:t>或 </a:t>
            </a:r>
            <a:r>
              <a:rPr lang="en-US" altLang="zh-CN" b="0" i="1" dirty="0">
                <a:ea typeface="楷体_GB2312" pitchFamily="49" charset="-122"/>
              </a:rPr>
              <a:t>node(z)</a:t>
            </a:r>
            <a:r>
              <a:rPr lang="zh-CN" altLang="en-US" dirty="0">
                <a:ea typeface="楷体_GB2312" pitchFamily="49" charset="-122"/>
              </a:rPr>
              <a:t>是处理当前语句时新构造出来的结点，则</a:t>
            </a:r>
            <a:r>
              <a:rPr lang="zh-CN" altLang="en-US" dirty="0" smtClean="0">
                <a:ea typeface="楷体_GB2312" pitchFamily="49" charset="-122"/>
              </a:rPr>
              <a:t>删除它。置</a:t>
            </a:r>
            <a:r>
              <a:rPr lang="en-US" altLang="zh-CN" b="0" i="1" dirty="0">
                <a:ea typeface="楷体_GB2312" pitchFamily="49" charset="-122"/>
              </a:rPr>
              <a:t>node(p)=n</a:t>
            </a:r>
            <a:r>
              <a:rPr lang="en-US" altLang="zh-CN" b="0" dirty="0" smtClean="0">
                <a:ea typeface="楷体_GB2312" pitchFamily="49" charset="-122"/>
              </a:rPr>
              <a:t>.</a:t>
            </a:r>
            <a:r>
              <a:rPr lang="zh-CN" altLang="en-US" dirty="0" smtClean="0">
                <a:ea typeface="楷体_GB2312" pitchFamily="49" charset="-122"/>
              </a:rPr>
              <a:t>（起到</a:t>
            </a:r>
            <a:r>
              <a:rPr lang="zh-CN" altLang="en-US" dirty="0" smtClean="0">
                <a:solidFill>
                  <a:srgbClr val="800080"/>
                </a:solidFill>
                <a:ea typeface="楷体_GB2312" pitchFamily="49" charset="-122"/>
              </a:rPr>
              <a:t>常量合并</a:t>
            </a:r>
            <a:r>
              <a:rPr lang="zh-CN" altLang="en-US" dirty="0" smtClean="0">
                <a:ea typeface="楷体_GB2312" pitchFamily="49" charset="-122"/>
              </a:rPr>
              <a:t>的</a:t>
            </a:r>
            <a:r>
              <a:rPr lang="zh-CN" altLang="en-US" dirty="0">
                <a:ea typeface="楷体_GB2312" pitchFamily="49" charset="-122"/>
              </a:rPr>
              <a:t>作用</a:t>
            </a:r>
            <a:r>
              <a:rPr lang="zh-CN" altLang="en-US" dirty="0" smtClean="0">
                <a:ea typeface="楷体_GB2312" pitchFamily="49" charset="-122"/>
              </a:rPr>
              <a:t>）。</a:t>
            </a:r>
            <a:endParaRPr lang="zh-CN" altLang="en-US" dirty="0">
              <a:ea typeface="楷体_GB2312" pitchFamily="49" charset="-122"/>
            </a:endParaRPr>
          </a:p>
          <a:p>
            <a:pPr marL="268288" lvl="1" algn="just">
              <a:lnSpc>
                <a:spcPct val="100000"/>
              </a:lnSpc>
              <a:spcBef>
                <a:spcPct val="0"/>
              </a:spcBef>
              <a:buClr>
                <a:srgbClr val="800080"/>
              </a:buClr>
            </a:pPr>
            <a:endParaRPr lang="en-US" altLang="zh-CN" dirty="0" smtClean="0">
              <a:ea typeface="楷体_GB2312" pitchFamily="49" charset="-122"/>
            </a:endParaRPr>
          </a:p>
        </p:txBody>
      </p:sp>
      <p:sp>
        <p:nvSpPr>
          <p:cNvPr id="5325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6"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7"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8"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9"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60" name="Rectangle 13"/>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67544" y="1124744"/>
            <a:ext cx="8352928" cy="5570756"/>
          </a:xfrm>
          <a:prstGeom prst="rect">
            <a:avLst/>
          </a:prstGeom>
          <a:noFill/>
          <a:ln w="9525">
            <a:noFill/>
            <a:miter lim="800000"/>
            <a:headEnd/>
            <a:tailEnd/>
          </a:ln>
          <a:effectLst/>
        </p:spPr>
        <p:txBody>
          <a:bodyPr wrap="square">
            <a:spAutoFit/>
          </a:bodyPr>
          <a:lstStyle/>
          <a:p>
            <a:pPr marL="268288" lvl="1" algn="just">
              <a:lnSpc>
                <a:spcPct val="100000"/>
              </a:lnSpc>
              <a:spcBef>
                <a:spcPts val="1200"/>
              </a:spcBef>
              <a:buClr>
                <a:srgbClr val="800080"/>
              </a:buClr>
            </a:pPr>
            <a:r>
              <a:rPr lang="zh-CN" altLang="en-US" dirty="0" smtClean="0">
                <a:ea typeface="楷体_GB2312" pitchFamily="49" charset="-122"/>
              </a:rPr>
              <a:t>若 </a:t>
            </a:r>
            <a:r>
              <a:rPr lang="en-US" altLang="zh-CN" b="0" i="1" dirty="0" smtClean="0">
                <a:ea typeface="楷体_GB2312" pitchFamily="49" charset="-122"/>
              </a:rPr>
              <a:t>node(y) </a:t>
            </a:r>
            <a:r>
              <a:rPr lang="zh-CN" altLang="en-US" dirty="0" smtClean="0">
                <a:ea typeface="楷体_GB2312" pitchFamily="49" charset="-122"/>
              </a:rPr>
              <a:t>或 </a:t>
            </a:r>
            <a:r>
              <a:rPr lang="en-US" altLang="zh-CN" b="0" i="1" dirty="0" smtClean="0">
                <a:ea typeface="楷体_GB2312" pitchFamily="49" charset="-122"/>
              </a:rPr>
              <a:t>node(z)</a:t>
            </a:r>
            <a:r>
              <a:rPr lang="zh-CN" altLang="en-US" dirty="0" smtClean="0">
                <a:ea typeface="楷体_GB2312" pitchFamily="49" charset="-122"/>
              </a:rPr>
              <a:t>不是标记为常数的叶结点，则检查是否存在某个标记为 </a:t>
            </a:r>
            <a:r>
              <a:rPr lang="en-US" altLang="zh-CN" b="0" i="1" dirty="0" smtClean="0">
                <a:ea typeface="楷体_GB2312" pitchFamily="49" charset="-122"/>
              </a:rPr>
              <a:t>op </a:t>
            </a:r>
            <a:r>
              <a:rPr lang="zh-CN" altLang="en-US" dirty="0" smtClean="0">
                <a:ea typeface="楷体_GB2312" pitchFamily="49" charset="-122"/>
              </a:rPr>
              <a:t>的结点，其左孩子是 </a:t>
            </a:r>
            <a:r>
              <a:rPr lang="en-US" altLang="zh-CN" b="0" i="1" dirty="0" smtClean="0">
                <a:ea typeface="楷体_GB2312" pitchFamily="49" charset="-122"/>
              </a:rPr>
              <a:t>node(y) </a:t>
            </a:r>
            <a:r>
              <a:rPr lang="zh-CN" altLang="en-US" dirty="0" smtClean="0">
                <a:ea typeface="楷体_GB2312" pitchFamily="49" charset="-122"/>
              </a:rPr>
              <a:t>，而右孩子是</a:t>
            </a:r>
            <a:r>
              <a:rPr lang="en-US" altLang="zh-CN" b="0" i="1" dirty="0" smtClean="0">
                <a:ea typeface="楷体_GB2312" pitchFamily="49" charset="-122"/>
              </a:rPr>
              <a:t>node(z) </a:t>
            </a:r>
            <a:r>
              <a:rPr lang="zh-CN" altLang="en-US" dirty="0" smtClean="0">
                <a:ea typeface="楷体_GB2312" pitchFamily="49" charset="-122"/>
              </a:rPr>
              <a:t>？若无，则创建这样的结点</a:t>
            </a:r>
            <a:r>
              <a:rPr lang="en-US" altLang="zh-CN" dirty="0" smtClean="0">
                <a:ea typeface="楷体_GB2312" pitchFamily="49" charset="-122"/>
              </a:rPr>
              <a:t>. </a:t>
            </a:r>
            <a:r>
              <a:rPr lang="zh-CN" altLang="en-US" dirty="0" smtClean="0">
                <a:ea typeface="楷体_GB2312" pitchFamily="49" charset="-122"/>
              </a:rPr>
              <a:t>无论有无，都令该结点为 </a:t>
            </a:r>
            <a:r>
              <a:rPr lang="en-US" altLang="zh-CN" b="0" i="1" dirty="0" smtClean="0">
                <a:ea typeface="楷体_GB2312" pitchFamily="49" charset="-122"/>
              </a:rPr>
              <a:t>n. </a:t>
            </a:r>
            <a:r>
              <a:rPr lang="zh-CN" altLang="en-US" dirty="0" smtClean="0">
                <a:ea typeface="楷体_GB2312" pitchFamily="49" charset="-122"/>
              </a:rPr>
              <a:t>（可能起到</a:t>
            </a:r>
            <a:r>
              <a:rPr lang="zh-CN" altLang="en-US" dirty="0" smtClean="0">
                <a:solidFill>
                  <a:srgbClr val="800080"/>
                </a:solidFill>
                <a:ea typeface="楷体_GB2312" pitchFamily="49" charset="-122"/>
              </a:rPr>
              <a:t>删除公共子表达式</a:t>
            </a:r>
            <a:r>
              <a:rPr lang="zh-CN" altLang="en-US" dirty="0" smtClean="0">
                <a:ea typeface="楷体_GB2312" pitchFamily="49" charset="-122"/>
              </a:rPr>
              <a:t>的作用）</a:t>
            </a:r>
            <a:endParaRPr lang="en-US" altLang="zh-CN" dirty="0" smtClean="0">
              <a:ea typeface="楷体_GB2312" pitchFamily="49" charset="-122"/>
            </a:endParaRPr>
          </a:p>
          <a:p>
            <a:pPr marL="355600" lvl="1" indent="-355600" algn="just">
              <a:lnSpc>
                <a:spcPct val="100000"/>
              </a:lnSpc>
              <a:spcBef>
                <a:spcPts val="1200"/>
              </a:spcBef>
              <a:buClr>
                <a:srgbClr val="800080"/>
              </a:buClr>
              <a:buFont typeface="+mj-lt"/>
              <a:buAutoNum type="arabicPeriod" startAt="3"/>
            </a:pPr>
            <a:r>
              <a:rPr lang="zh-CN" altLang="en-US" dirty="0" smtClean="0">
                <a:ea typeface="楷体_GB2312" pitchFamily="49" charset="-122"/>
              </a:rPr>
              <a:t>对于</a:t>
            </a:r>
            <a:r>
              <a:rPr lang="zh-CN" altLang="en-US" dirty="0">
                <a:ea typeface="楷体_GB2312" pitchFamily="49" charset="-122"/>
              </a:rPr>
              <a:t>第 </a:t>
            </a:r>
            <a:r>
              <a:rPr lang="en-US" altLang="zh-CN" b="0" dirty="0">
                <a:ea typeface="楷体_GB2312" pitchFamily="49" charset="-122"/>
              </a:rPr>
              <a:t>2 </a:t>
            </a:r>
            <a:r>
              <a:rPr lang="zh-CN" altLang="en-US" dirty="0">
                <a:ea typeface="楷体_GB2312" pitchFamily="49" charset="-122"/>
              </a:rPr>
              <a:t>种语句，若 </a:t>
            </a:r>
            <a:r>
              <a:rPr lang="en-US" altLang="zh-CN" b="0" i="1" dirty="0">
                <a:ea typeface="楷体_GB2312" pitchFamily="49" charset="-122"/>
              </a:rPr>
              <a:t>node(y) </a:t>
            </a:r>
            <a:r>
              <a:rPr lang="zh-CN" altLang="en-US" dirty="0">
                <a:ea typeface="楷体_GB2312" pitchFamily="49" charset="-122"/>
              </a:rPr>
              <a:t>是标记为常数的叶结点，</a:t>
            </a:r>
            <a:r>
              <a:rPr lang="zh-CN" altLang="en-US" dirty="0" smtClean="0">
                <a:ea typeface="楷体_GB2312" pitchFamily="49" charset="-122"/>
              </a:rPr>
              <a:t>执行 </a:t>
            </a:r>
            <a:r>
              <a:rPr lang="en-US" altLang="zh-CN" b="0" dirty="0">
                <a:ea typeface="楷体_GB2312" pitchFamily="49" charset="-122"/>
              </a:rPr>
              <a:t>op </a:t>
            </a:r>
            <a:r>
              <a:rPr lang="en-US" altLang="zh-CN" b="0" i="1" dirty="0">
                <a:ea typeface="楷体_GB2312" pitchFamily="49" charset="-122"/>
              </a:rPr>
              <a:t>y</a:t>
            </a:r>
            <a:r>
              <a:rPr lang="zh-CN" altLang="en-US" dirty="0">
                <a:ea typeface="楷体_GB2312" pitchFamily="49" charset="-122"/>
              </a:rPr>
              <a:t>，令得到的新常数为</a:t>
            </a:r>
            <a:r>
              <a:rPr lang="en-US" altLang="zh-CN" b="0" i="1" dirty="0">
                <a:ea typeface="楷体_GB2312" pitchFamily="49" charset="-122"/>
              </a:rPr>
              <a:t>p</a:t>
            </a:r>
            <a:r>
              <a:rPr lang="en-US" altLang="zh-CN" dirty="0">
                <a:ea typeface="楷体_GB2312" pitchFamily="49" charset="-122"/>
              </a:rPr>
              <a:t>. </a:t>
            </a:r>
            <a:r>
              <a:rPr lang="zh-CN" altLang="en-US" dirty="0">
                <a:ea typeface="楷体_GB2312" pitchFamily="49" charset="-122"/>
              </a:rPr>
              <a:t>若 </a:t>
            </a:r>
            <a:r>
              <a:rPr lang="en-US" altLang="zh-CN" b="0" i="1" dirty="0">
                <a:ea typeface="楷体_GB2312" pitchFamily="49" charset="-122"/>
              </a:rPr>
              <a:t>node(p)</a:t>
            </a:r>
            <a:r>
              <a:rPr lang="zh-CN" altLang="en-US" dirty="0">
                <a:ea typeface="楷体_GB2312" pitchFamily="49" charset="-122"/>
              </a:rPr>
              <a:t>无定义，则</a:t>
            </a:r>
            <a:r>
              <a:rPr lang="zh-CN" altLang="en-US" dirty="0" smtClean="0">
                <a:ea typeface="楷体_GB2312" pitchFamily="49" charset="-122"/>
              </a:rPr>
              <a:t>构造一</a:t>
            </a:r>
            <a:r>
              <a:rPr lang="zh-CN" altLang="en-US" dirty="0">
                <a:ea typeface="楷体_GB2312" pitchFamily="49" charset="-122"/>
              </a:rPr>
              <a:t>个用 </a:t>
            </a:r>
            <a:r>
              <a:rPr lang="en-US" altLang="zh-CN" b="0" i="1" dirty="0">
                <a:ea typeface="楷体_GB2312" pitchFamily="49" charset="-122"/>
              </a:rPr>
              <a:t>p </a:t>
            </a:r>
            <a:r>
              <a:rPr lang="zh-CN" altLang="en-US" dirty="0">
                <a:ea typeface="楷体_GB2312" pitchFamily="49" charset="-122"/>
              </a:rPr>
              <a:t>做标记的叶结点 </a:t>
            </a:r>
            <a:r>
              <a:rPr lang="en-US" altLang="zh-CN" b="0" i="1" dirty="0">
                <a:ea typeface="楷体_GB2312" pitchFamily="49" charset="-122"/>
              </a:rPr>
              <a:t>n</a:t>
            </a:r>
            <a:r>
              <a:rPr lang="en-US" altLang="zh-CN" dirty="0">
                <a:ea typeface="楷体_GB2312" pitchFamily="49" charset="-122"/>
              </a:rPr>
              <a:t>. </a:t>
            </a:r>
            <a:r>
              <a:rPr lang="zh-CN" altLang="en-US" dirty="0">
                <a:ea typeface="楷体_GB2312" pitchFamily="49" charset="-122"/>
              </a:rPr>
              <a:t>若 </a:t>
            </a:r>
            <a:r>
              <a:rPr lang="en-US" altLang="zh-CN" b="0" i="1" dirty="0">
                <a:ea typeface="楷体_GB2312" pitchFamily="49" charset="-122"/>
              </a:rPr>
              <a:t>node(y) </a:t>
            </a:r>
            <a:r>
              <a:rPr lang="zh-CN" altLang="en-US" dirty="0">
                <a:ea typeface="楷体_GB2312" pitchFamily="49" charset="-122"/>
              </a:rPr>
              <a:t>是处理当前</a:t>
            </a:r>
            <a:r>
              <a:rPr lang="zh-CN" altLang="en-US" dirty="0" smtClean="0">
                <a:ea typeface="楷体_GB2312" pitchFamily="49" charset="-122"/>
              </a:rPr>
              <a:t>语句 </a:t>
            </a:r>
            <a:r>
              <a:rPr lang="zh-CN" altLang="en-US" dirty="0">
                <a:ea typeface="楷体_GB2312" pitchFamily="49" charset="-122"/>
              </a:rPr>
              <a:t>时新构造出来的结点，则删除它</a:t>
            </a:r>
            <a:r>
              <a:rPr lang="en-US" altLang="zh-CN" dirty="0">
                <a:ea typeface="楷体_GB2312" pitchFamily="49" charset="-122"/>
              </a:rPr>
              <a:t>. </a:t>
            </a:r>
            <a:r>
              <a:rPr lang="zh-CN" altLang="en-US" dirty="0">
                <a:ea typeface="楷体_GB2312" pitchFamily="49" charset="-122"/>
              </a:rPr>
              <a:t>置</a:t>
            </a:r>
            <a:r>
              <a:rPr lang="en-US" altLang="zh-CN" b="0" i="1" dirty="0">
                <a:ea typeface="楷体_GB2312" pitchFamily="49" charset="-122"/>
              </a:rPr>
              <a:t>node(p)=n</a:t>
            </a:r>
            <a:r>
              <a:rPr lang="en-US" altLang="zh-CN" b="0" dirty="0" smtClean="0">
                <a:ea typeface="楷体_GB2312" pitchFamily="49" charset="-122"/>
              </a:rPr>
              <a:t>.</a:t>
            </a:r>
            <a:r>
              <a:rPr lang="zh-CN" altLang="en-US" dirty="0" smtClean="0">
                <a:ea typeface="楷体_GB2312" pitchFamily="49" charset="-122"/>
              </a:rPr>
              <a:t>（</a:t>
            </a:r>
            <a:r>
              <a:rPr lang="zh-CN" altLang="en-US" dirty="0">
                <a:ea typeface="楷体_GB2312" pitchFamily="49" charset="-122"/>
              </a:rPr>
              <a:t>这一</a:t>
            </a:r>
            <a:r>
              <a:rPr lang="zh-CN" altLang="en-US" dirty="0" smtClean="0">
                <a:ea typeface="楷体_GB2312" pitchFamily="49" charset="-122"/>
              </a:rPr>
              <a:t>步起到</a:t>
            </a:r>
            <a:r>
              <a:rPr lang="zh-CN" altLang="en-US" dirty="0" smtClean="0">
                <a:solidFill>
                  <a:srgbClr val="800080"/>
                </a:solidFill>
                <a:ea typeface="楷体_GB2312" pitchFamily="49" charset="-122"/>
              </a:rPr>
              <a:t>常量合并</a:t>
            </a:r>
            <a:r>
              <a:rPr lang="zh-CN" altLang="en-US" dirty="0" smtClean="0">
                <a:ea typeface="楷体_GB2312" pitchFamily="49" charset="-122"/>
              </a:rPr>
              <a:t>的</a:t>
            </a:r>
            <a:r>
              <a:rPr lang="zh-CN" altLang="en-US" dirty="0">
                <a:ea typeface="楷体_GB2312" pitchFamily="49" charset="-122"/>
              </a:rPr>
              <a:t>作用</a:t>
            </a:r>
            <a:r>
              <a:rPr lang="zh-CN" altLang="en-US" dirty="0" smtClean="0">
                <a:ea typeface="楷体_GB2312" pitchFamily="49" charset="-122"/>
              </a:rPr>
              <a:t>）。</a:t>
            </a:r>
            <a:endParaRPr lang="zh-CN" altLang="en-US" b="0" dirty="0">
              <a:ea typeface="楷体_GB2312" pitchFamily="49" charset="-122"/>
            </a:endParaRPr>
          </a:p>
          <a:p>
            <a:pPr lvl="1" algn="just">
              <a:lnSpc>
                <a:spcPct val="100000"/>
              </a:lnSpc>
              <a:spcBef>
                <a:spcPts val="1200"/>
              </a:spcBef>
              <a:buClr>
                <a:srgbClr val="800080"/>
              </a:buClr>
            </a:pPr>
            <a:endParaRPr lang="zh-CN" altLang="en-US" dirty="0">
              <a:ea typeface="楷体_GB2312" pitchFamily="49" charset="-122"/>
            </a:endParaRPr>
          </a:p>
        </p:txBody>
      </p:sp>
      <p:sp>
        <p:nvSpPr>
          <p:cNvPr id="5427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0"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1"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2"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3"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4" name="Rectangle 13"/>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323528" y="1196752"/>
            <a:ext cx="8610600" cy="4708981"/>
          </a:xfrm>
          <a:prstGeom prst="rect">
            <a:avLst/>
          </a:prstGeom>
          <a:noFill/>
          <a:ln w="9525">
            <a:noFill/>
            <a:miter lim="800000"/>
            <a:headEnd/>
            <a:tailEnd/>
          </a:ln>
          <a:effectLst/>
        </p:spPr>
        <p:txBody>
          <a:bodyPr>
            <a:spAutoFit/>
          </a:bodyPr>
          <a:lstStyle/>
          <a:p>
            <a:pPr lvl="1" algn="just">
              <a:lnSpc>
                <a:spcPct val="100000"/>
              </a:lnSpc>
              <a:spcBef>
                <a:spcPts val="1200"/>
              </a:spcBef>
              <a:buClr>
                <a:srgbClr val="800080"/>
              </a:buClr>
            </a:pPr>
            <a:r>
              <a:rPr lang="zh-CN" altLang="en-US" dirty="0" smtClean="0">
                <a:latin typeface="楷体_GB2312" pitchFamily="49" charset="-122"/>
                <a:ea typeface="楷体_GB2312" pitchFamily="49" charset="-122"/>
              </a:rPr>
              <a:t> </a:t>
            </a:r>
            <a:r>
              <a:rPr lang="zh-CN" altLang="en-US" dirty="0" smtClean="0">
                <a:ea typeface="楷体_GB2312" pitchFamily="49" charset="-122"/>
              </a:rPr>
              <a:t> 若 </a:t>
            </a:r>
            <a:r>
              <a:rPr lang="en-US" altLang="zh-CN" b="0" i="1" dirty="0" smtClean="0">
                <a:ea typeface="楷体_GB2312" pitchFamily="49" charset="-122"/>
              </a:rPr>
              <a:t>node(y) </a:t>
            </a:r>
            <a:r>
              <a:rPr lang="zh-CN" altLang="en-US" dirty="0" smtClean="0">
                <a:ea typeface="楷体_GB2312" pitchFamily="49" charset="-122"/>
              </a:rPr>
              <a:t>不是标记为常数的叶结点，则检查是否存在某个标记为 </a:t>
            </a:r>
            <a:r>
              <a:rPr lang="en-US" altLang="zh-CN" b="0" i="1" dirty="0" smtClean="0">
                <a:ea typeface="楷体_GB2312" pitchFamily="49" charset="-122"/>
              </a:rPr>
              <a:t>op </a:t>
            </a:r>
            <a:r>
              <a:rPr lang="zh-CN" altLang="en-US" dirty="0" smtClean="0">
                <a:ea typeface="楷体_GB2312" pitchFamily="49" charset="-122"/>
              </a:rPr>
              <a:t>的结点，其唯一的孩子是 </a:t>
            </a:r>
            <a:r>
              <a:rPr lang="en-US" altLang="zh-CN" b="0" i="1" dirty="0" smtClean="0">
                <a:ea typeface="楷体_GB2312" pitchFamily="49" charset="-122"/>
              </a:rPr>
              <a:t>node(y)</a:t>
            </a:r>
            <a:r>
              <a:rPr lang="zh-CN" altLang="en-US" dirty="0" smtClean="0">
                <a:ea typeface="楷体_GB2312" pitchFamily="49" charset="-122"/>
              </a:rPr>
              <a:t>？若无，则创建这样的结点</a:t>
            </a:r>
            <a:r>
              <a:rPr lang="en-US" altLang="zh-CN" dirty="0" smtClean="0">
                <a:ea typeface="楷体_GB2312" pitchFamily="49" charset="-122"/>
              </a:rPr>
              <a:t>. </a:t>
            </a:r>
            <a:r>
              <a:rPr lang="zh-CN" altLang="en-US" dirty="0" smtClean="0">
                <a:ea typeface="楷体_GB2312" pitchFamily="49" charset="-122"/>
              </a:rPr>
              <a:t>无论有无，都令该结点为 </a:t>
            </a:r>
            <a:r>
              <a:rPr lang="en-US" altLang="zh-CN" b="0" i="1" dirty="0" smtClean="0">
                <a:ea typeface="楷体_GB2312" pitchFamily="49" charset="-122"/>
              </a:rPr>
              <a:t>n.</a:t>
            </a:r>
            <a:r>
              <a:rPr lang="zh-CN" altLang="en-US" dirty="0" smtClean="0">
                <a:ea typeface="楷体_GB2312" pitchFamily="49" charset="-122"/>
              </a:rPr>
              <a:t>（这一步可能起到</a:t>
            </a:r>
            <a:r>
              <a:rPr lang="zh-CN" altLang="en-US" dirty="0" smtClean="0">
                <a:solidFill>
                  <a:srgbClr val="800080"/>
                </a:solidFill>
                <a:ea typeface="楷体_GB2312" pitchFamily="49" charset="-122"/>
              </a:rPr>
              <a:t>删除公共子表达式</a:t>
            </a:r>
            <a:r>
              <a:rPr lang="zh-CN" altLang="en-US" dirty="0" smtClean="0">
                <a:ea typeface="楷体_GB2312" pitchFamily="49" charset="-122"/>
              </a:rPr>
              <a:t>的作用）</a:t>
            </a:r>
            <a:endParaRPr lang="en-US" altLang="zh-CN" dirty="0" smtClean="0">
              <a:ea typeface="楷体_GB2312" pitchFamily="49" charset="-122"/>
            </a:endParaRPr>
          </a:p>
          <a:p>
            <a:pPr marL="914400" lvl="1" indent="-457200" algn="just">
              <a:lnSpc>
                <a:spcPct val="100000"/>
              </a:lnSpc>
              <a:spcBef>
                <a:spcPts val="1200"/>
              </a:spcBef>
              <a:buClr>
                <a:srgbClr val="800080"/>
              </a:buClr>
              <a:buFont typeface="+mj-lt"/>
              <a:buAutoNum type="arabicPeriod" startAt="4"/>
            </a:pPr>
            <a:r>
              <a:rPr lang="zh-CN" altLang="en-US" dirty="0" smtClean="0">
                <a:ea typeface="楷体_GB2312" pitchFamily="49" charset="-122"/>
              </a:rPr>
              <a:t>对于</a:t>
            </a:r>
            <a:r>
              <a:rPr lang="zh-CN" altLang="en-US" dirty="0">
                <a:ea typeface="楷体_GB2312" pitchFamily="49" charset="-122"/>
              </a:rPr>
              <a:t>第 </a:t>
            </a:r>
            <a:r>
              <a:rPr lang="en-US" altLang="zh-CN" b="0" dirty="0">
                <a:ea typeface="楷体_GB2312" pitchFamily="49" charset="-122"/>
              </a:rPr>
              <a:t>3 </a:t>
            </a:r>
            <a:r>
              <a:rPr lang="zh-CN" altLang="en-US" dirty="0">
                <a:ea typeface="楷体_GB2312" pitchFamily="49" charset="-122"/>
              </a:rPr>
              <a:t>种语句，令 </a:t>
            </a:r>
            <a:r>
              <a:rPr lang="en-US" altLang="zh-CN" b="0" i="1" dirty="0">
                <a:ea typeface="楷体_GB2312" pitchFamily="49" charset="-122"/>
              </a:rPr>
              <a:t>node(y) </a:t>
            </a:r>
            <a:r>
              <a:rPr lang="zh-CN" altLang="en-US" dirty="0">
                <a:ea typeface="楷体_GB2312" pitchFamily="49" charset="-122"/>
              </a:rPr>
              <a:t>为 </a:t>
            </a:r>
            <a:r>
              <a:rPr lang="en-US" altLang="zh-CN" b="0" i="1" dirty="0" smtClean="0">
                <a:ea typeface="楷体_GB2312" pitchFamily="49" charset="-122"/>
              </a:rPr>
              <a:t>n</a:t>
            </a:r>
          </a:p>
          <a:p>
            <a:pPr marL="914400" lvl="1" indent="-457200" algn="just">
              <a:lnSpc>
                <a:spcPct val="100000"/>
              </a:lnSpc>
              <a:spcBef>
                <a:spcPts val="1200"/>
              </a:spcBef>
              <a:buClr>
                <a:srgbClr val="800080"/>
              </a:buClr>
              <a:buFont typeface="+mj-lt"/>
              <a:buAutoNum type="arabicPeriod" startAt="4"/>
            </a:pPr>
            <a:r>
              <a:rPr lang="zh-CN" altLang="en-US" dirty="0" smtClean="0">
                <a:ea typeface="楷体_GB2312" pitchFamily="49" charset="-122"/>
              </a:rPr>
              <a:t>最后</a:t>
            </a:r>
            <a:r>
              <a:rPr lang="zh-CN" altLang="en-US" dirty="0">
                <a:ea typeface="楷体_GB2312" pitchFamily="49" charset="-122"/>
              </a:rPr>
              <a:t>，从 </a:t>
            </a:r>
            <a:r>
              <a:rPr lang="en-US" altLang="zh-CN" b="0" i="1" dirty="0">
                <a:ea typeface="楷体_GB2312" pitchFamily="49" charset="-122"/>
              </a:rPr>
              <a:t>node(x) </a:t>
            </a:r>
            <a:r>
              <a:rPr lang="zh-CN" altLang="en-US" dirty="0">
                <a:ea typeface="楷体_GB2312" pitchFamily="49" charset="-122"/>
              </a:rPr>
              <a:t>的附加标识符表中将 </a:t>
            </a:r>
            <a:r>
              <a:rPr lang="en-US" altLang="zh-CN" b="0" i="1" dirty="0">
                <a:ea typeface="楷体_GB2312" pitchFamily="49" charset="-122"/>
              </a:rPr>
              <a:t>x </a:t>
            </a:r>
            <a:r>
              <a:rPr lang="zh-CN" altLang="en-US" dirty="0">
                <a:ea typeface="楷体_GB2312" pitchFamily="49" charset="-122"/>
              </a:rPr>
              <a:t>删除，将其</a:t>
            </a:r>
            <a:r>
              <a:rPr lang="zh-CN" altLang="en-US" dirty="0" smtClean="0">
                <a:ea typeface="楷体_GB2312" pitchFamily="49" charset="-122"/>
              </a:rPr>
              <a:t>添加到</a:t>
            </a:r>
            <a:r>
              <a:rPr lang="zh-CN" altLang="en-US" dirty="0">
                <a:ea typeface="楷体_GB2312" pitchFamily="49" charset="-122"/>
              </a:rPr>
              <a:t>结点 </a:t>
            </a:r>
            <a:r>
              <a:rPr lang="en-US" altLang="zh-CN" b="0" i="1" dirty="0">
                <a:ea typeface="楷体_GB2312" pitchFamily="49" charset="-122"/>
              </a:rPr>
              <a:t>n </a:t>
            </a:r>
            <a:r>
              <a:rPr lang="zh-CN" altLang="en-US" dirty="0">
                <a:ea typeface="楷体_GB2312" pitchFamily="49" charset="-122"/>
              </a:rPr>
              <a:t>的</a:t>
            </a:r>
            <a:r>
              <a:rPr lang="zh-CN" altLang="en-US" dirty="0" smtClean="0">
                <a:ea typeface="楷体_GB2312" pitchFamily="49" charset="-122"/>
              </a:rPr>
              <a:t>附加</a:t>
            </a:r>
            <a:r>
              <a:rPr lang="zh-CN" altLang="zh-CN" dirty="0" smtClean="0">
                <a:ea typeface="楷体_GB2312" pitchFamily="49" charset="-122"/>
              </a:rPr>
              <a:t>附加变量名字</a:t>
            </a:r>
            <a:r>
              <a:rPr lang="zh-CN" altLang="en-US" dirty="0" smtClean="0">
                <a:ea typeface="楷体_GB2312" pitchFamily="49" charset="-122"/>
              </a:rPr>
              <a:t>表中</a:t>
            </a:r>
            <a:r>
              <a:rPr lang="zh-CN" altLang="en-US" dirty="0">
                <a:ea typeface="楷体_GB2312" pitchFamily="49" charset="-122"/>
              </a:rPr>
              <a:t>，并置 </a:t>
            </a:r>
            <a:r>
              <a:rPr lang="en-US" altLang="zh-CN" b="0" i="1" dirty="0">
                <a:ea typeface="楷体_GB2312" pitchFamily="49" charset="-122"/>
              </a:rPr>
              <a:t>node(x) </a:t>
            </a:r>
            <a:r>
              <a:rPr lang="zh-CN" altLang="en-US" dirty="0">
                <a:ea typeface="楷体_GB2312" pitchFamily="49" charset="-122"/>
              </a:rPr>
              <a:t>为</a:t>
            </a:r>
            <a:r>
              <a:rPr lang="en-US" altLang="zh-CN" b="0" i="1" dirty="0" smtClean="0">
                <a:ea typeface="楷体_GB2312" pitchFamily="49" charset="-122"/>
              </a:rPr>
              <a:t>n</a:t>
            </a:r>
            <a:r>
              <a:rPr lang="zh-CN" altLang="en-US" dirty="0" smtClean="0">
                <a:ea typeface="楷体_GB2312" pitchFamily="49" charset="-122"/>
              </a:rPr>
              <a:t>（</a:t>
            </a:r>
            <a:r>
              <a:rPr lang="zh-CN" altLang="en-US" dirty="0">
                <a:ea typeface="楷体_GB2312" pitchFamily="49" charset="-122"/>
              </a:rPr>
              <a:t>这一步有</a:t>
            </a:r>
            <a:r>
              <a:rPr lang="zh-CN" altLang="en-US" dirty="0">
                <a:solidFill>
                  <a:srgbClr val="800080"/>
                </a:solidFill>
                <a:ea typeface="楷体_GB2312" pitchFamily="49" charset="-122"/>
              </a:rPr>
              <a:t>删除无用赋值</a:t>
            </a:r>
            <a:r>
              <a:rPr lang="zh-CN" altLang="en-US" dirty="0">
                <a:ea typeface="楷体_GB2312" pitchFamily="49" charset="-122"/>
              </a:rPr>
              <a:t>的作用）</a:t>
            </a:r>
          </a:p>
        </p:txBody>
      </p:sp>
      <p:sp>
        <p:nvSpPr>
          <p:cNvPr id="55300" name="AutoShape 5">
            <a:hlinkClick r:id="" action="ppaction://hlinkshowjump?jump=nextslide" highlightClick="1"/>
          </p:cNvPr>
          <p:cNvSpPr>
            <a:spLocks noChangeArrowheads="1"/>
          </p:cNvSpPr>
          <p:nvPr/>
        </p:nvSpPr>
        <p:spPr bwMode="auto">
          <a:xfrm>
            <a:off x="8382000" y="6364288"/>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1" name="AutoShape 6">
            <a:hlinkClick r:id="" action="ppaction://hlinkshowjump?jump=previousslide" highlightClick="1"/>
          </p:cNvPr>
          <p:cNvSpPr>
            <a:spLocks noChangeArrowheads="1"/>
          </p:cNvSpPr>
          <p:nvPr/>
        </p:nvSpPr>
        <p:spPr bwMode="auto">
          <a:xfrm>
            <a:off x="8077200" y="6364288"/>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2" name="AutoShape 7">
            <a:hlinkClick r:id="" action="ppaction://hlinkshowjump?jump=firstslide" highlightClick="1"/>
          </p:cNvPr>
          <p:cNvSpPr>
            <a:spLocks noChangeArrowheads="1"/>
          </p:cNvSpPr>
          <p:nvPr/>
        </p:nvSpPr>
        <p:spPr bwMode="auto">
          <a:xfrm>
            <a:off x="7772400" y="6364288"/>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3" name="AutoShape 8">
            <a:hlinkClick r:id="" action="ppaction://hlinkshowjump?jump=lastslide" highlightClick="1"/>
          </p:cNvPr>
          <p:cNvSpPr>
            <a:spLocks noChangeArrowheads="1"/>
          </p:cNvSpPr>
          <p:nvPr/>
        </p:nvSpPr>
        <p:spPr bwMode="auto">
          <a:xfrm>
            <a:off x="8686800" y="6364288"/>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4" name="AutoShape 9">
            <a:hlinkClick r:id="" action="ppaction://hlinkshowjump?jump=nextslide" highlightClick="1"/>
          </p:cNvPr>
          <p:cNvSpPr>
            <a:spLocks noChangeArrowheads="1"/>
          </p:cNvSpPr>
          <p:nvPr/>
        </p:nvSpPr>
        <p:spPr bwMode="auto">
          <a:xfrm>
            <a:off x="8382000" y="6364288"/>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5" name="AutoShape 10">
            <a:hlinkClick r:id="" action="ppaction://hlinkshowjump?jump=previousslide" highlightClick="1"/>
          </p:cNvPr>
          <p:cNvSpPr>
            <a:spLocks noChangeArrowheads="1"/>
          </p:cNvSpPr>
          <p:nvPr/>
        </p:nvSpPr>
        <p:spPr bwMode="auto">
          <a:xfrm>
            <a:off x="8077200" y="6364288"/>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6" name="AutoShape 11">
            <a:hlinkClick r:id="" action="ppaction://hlinkshowjump?jump=firstslide" highlightClick="1"/>
          </p:cNvPr>
          <p:cNvSpPr>
            <a:spLocks noChangeArrowheads="1"/>
          </p:cNvSpPr>
          <p:nvPr/>
        </p:nvSpPr>
        <p:spPr bwMode="auto">
          <a:xfrm>
            <a:off x="7772400" y="6364288"/>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7" name="AutoShape 12">
            <a:hlinkClick r:id="" action="ppaction://hlinkshowjump?jump=lastslide" highlightClick="1"/>
          </p:cNvPr>
          <p:cNvSpPr>
            <a:spLocks noChangeArrowheads="1"/>
          </p:cNvSpPr>
          <p:nvPr/>
        </p:nvSpPr>
        <p:spPr bwMode="auto">
          <a:xfrm>
            <a:off x="8686800" y="6364288"/>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8" name="Rectangle 13"/>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6">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56323" name="Rectangle 11"/>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
        <p:nvSpPr>
          <p:cNvPr id="56324" name="Rectangle 52"/>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56325" name="AutoShape 15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6" name="AutoShape 15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7" name="AutoShape 15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8" name="AutoShape 15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9" name="AutoShape 15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0" name="AutoShape 15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1" name="AutoShape 15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2" name="AutoShape 16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3" name="AutoShape 16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4" name="AutoShape 16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5" name="AutoShape 16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6" name="AutoShape 16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7" name="AutoShape 198"/>
          <p:cNvSpPr>
            <a:spLocks noChangeArrowheads="1"/>
          </p:cNvSpPr>
          <p:nvPr/>
        </p:nvSpPr>
        <p:spPr bwMode="auto">
          <a:xfrm>
            <a:off x="8458200" y="2133600"/>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56338" name="Rectangle 199"/>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57347"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48"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49"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0"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1" name="AutoShape 1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2" name="AutoShape 1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3" name="AutoShape 1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4" name="AutoShape 1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5"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6"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7"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8"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9" name="Oval 23"/>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57360" name="Rectangle 33"/>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57361" name="Rectangle 34"/>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57362" name="Rectangle 36"/>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57363" name="AutoShape 37"/>
          <p:cNvSpPr>
            <a:spLocks noChangeArrowheads="1"/>
          </p:cNvSpPr>
          <p:nvPr/>
        </p:nvSpPr>
        <p:spPr bwMode="auto">
          <a:xfrm>
            <a:off x="8458200" y="2562225"/>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57364" name="Rectangle 38"/>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57365" name="Rectangle 40"/>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395288" y="260350"/>
            <a:ext cx="8353425" cy="6264275"/>
          </a:xfrm>
        </p:spPr>
        <p:txBody>
          <a:bodyPr/>
          <a:lstStyle/>
          <a:p>
            <a:pPr eaLnBrk="1" hangingPunct="1">
              <a:buFontTx/>
              <a:buNone/>
            </a:pPr>
            <a:r>
              <a:rPr lang="en-US" altLang="zh-CN" sz="3600" dirty="0" smtClean="0"/>
              <a:t>(1)       </a:t>
            </a:r>
            <a:r>
              <a:rPr lang="en-US" altLang="zh-CN" sz="3600" b="1" dirty="0" smtClean="0"/>
              <a:t>read (C)</a:t>
            </a:r>
          </a:p>
          <a:p>
            <a:pPr eaLnBrk="1" hangingPunct="1">
              <a:buFontTx/>
              <a:buNone/>
            </a:pPr>
            <a:r>
              <a:rPr lang="en-US" altLang="zh-CN" sz="3600" b="1" dirty="0" smtClean="0"/>
              <a:t>(2)       A:= 0</a:t>
            </a:r>
          </a:p>
          <a:p>
            <a:pPr eaLnBrk="1" hangingPunct="1">
              <a:buFontTx/>
              <a:buNone/>
            </a:pPr>
            <a:r>
              <a:rPr lang="en-US" altLang="zh-CN" sz="3600" b="1" dirty="0" smtClean="0"/>
              <a:t>(3)       B:= 1</a:t>
            </a:r>
          </a:p>
          <a:p>
            <a:pPr eaLnBrk="1" hangingPunct="1">
              <a:buFontTx/>
              <a:buNone/>
            </a:pPr>
            <a:r>
              <a:rPr lang="en-US" altLang="zh-CN" sz="3600" b="1" dirty="0" smtClean="0"/>
              <a:t>(4) L1: A:=A + B</a:t>
            </a:r>
          </a:p>
          <a:p>
            <a:pPr eaLnBrk="1" hangingPunct="1">
              <a:buFontTx/>
              <a:buNone/>
            </a:pPr>
            <a:r>
              <a:rPr lang="en-US" altLang="zh-CN" sz="3600" b="1" dirty="0" smtClean="0"/>
              <a:t>(5)        if  B&gt;= C  </a:t>
            </a:r>
            <a:r>
              <a:rPr lang="en-US" altLang="zh-CN" sz="3600" b="1" dirty="0" err="1" smtClean="0"/>
              <a:t>goto</a:t>
            </a:r>
            <a:r>
              <a:rPr lang="en-US" altLang="zh-CN" sz="3600" b="1" dirty="0" smtClean="0"/>
              <a:t>  L2</a:t>
            </a:r>
          </a:p>
          <a:p>
            <a:pPr eaLnBrk="1" hangingPunct="1">
              <a:buFontTx/>
              <a:buNone/>
            </a:pPr>
            <a:r>
              <a:rPr lang="en-US" altLang="zh-CN" sz="3600" b="1" dirty="0" smtClean="0"/>
              <a:t>(6)        B:=B+1</a:t>
            </a:r>
          </a:p>
          <a:p>
            <a:pPr eaLnBrk="1" hangingPunct="1">
              <a:buFontTx/>
              <a:buNone/>
            </a:pPr>
            <a:r>
              <a:rPr lang="en-US" altLang="zh-CN" sz="3600" b="1" dirty="0" smtClean="0"/>
              <a:t>(7)        </a:t>
            </a:r>
            <a:r>
              <a:rPr lang="en-US" altLang="zh-CN" sz="3600" b="1" dirty="0" err="1" smtClean="0"/>
              <a:t>goto</a:t>
            </a:r>
            <a:r>
              <a:rPr lang="en-US" altLang="zh-CN" sz="3600" b="1" dirty="0" smtClean="0"/>
              <a:t>  L1</a:t>
            </a:r>
          </a:p>
          <a:p>
            <a:pPr eaLnBrk="1" hangingPunct="1">
              <a:buFontTx/>
              <a:buNone/>
            </a:pPr>
            <a:r>
              <a:rPr lang="en-US" altLang="zh-CN" sz="3600" b="1" dirty="0" smtClean="0"/>
              <a:t>(8) L2:  write (A)</a:t>
            </a:r>
          </a:p>
          <a:p>
            <a:pPr eaLnBrk="1" hangingPunct="1">
              <a:buFontTx/>
              <a:buNone/>
            </a:pPr>
            <a:r>
              <a:rPr lang="en-US" altLang="zh-CN" sz="3600" b="1" dirty="0" smtClean="0"/>
              <a:t>(9)         halt</a:t>
            </a:r>
            <a:endParaRPr lang="en-US" altLang="zh-CN" sz="3600" dirty="0" smtClean="0"/>
          </a:p>
        </p:txBody>
      </p:sp>
      <p:sp>
        <p:nvSpPr>
          <p:cNvPr id="110596" name="AutoShape 4"/>
          <p:cNvSpPr>
            <a:spLocks noChangeArrowheads="1"/>
          </p:cNvSpPr>
          <p:nvPr/>
        </p:nvSpPr>
        <p:spPr bwMode="auto">
          <a:xfrm>
            <a:off x="5148263" y="1557338"/>
            <a:ext cx="3455987" cy="792162"/>
          </a:xfrm>
          <a:prstGeom prst="wedgeRoundRectCallout">
            <a:avLst>
              <a:gd name="adj1" fmla="val -81694"/>
              <a:gd name="adj2" fmla="val 75250"/>
              <a:gd name="adj3" fmla="val 16667"/>
            </a:avLst>
          </a:prstGeom>
          <a:solidFill>
            <a:schemeClr val="accent1"/>
          </a:solidFill>
          <a:ln w="9525">
            <a:solidFill>
              <a:schemeClr val="tx1"/>
            </a:solidFill>
            <a:miter lim="800000"/>
            <a:headEnd/>
            <a:tailEnd/>
          </a:ln>
        </p:spPr>
        <p:txBody>
          <a:bodyPr/>
          <a:lstStyle/>
          <a:p>
            <a:pPr algn="ctr">
              <a:lnSpc>
                <a:spcPct val="100000"/>
              </a:lnSpc>
              <a:spcBef>
                <a:spcPct val="0"/>
              </a:spcBef>
            </a:pPr>
            <a:r>
              <a:rPr lang="zh-CN" altLang="en-US" sz="2400" b="0" dirty="0" smtClean="0">
                <a:solidFill>
                  <a:srgbClr val="000000"/>
                </a:solidFill>
                <a:latin typeface="Times New Roman" pitchFamily="18" charset="0"/>
                <a:ea typeface="宋体" charset="-122"/>
              </a:rPr>
              <a:t>转移语句的目标语句</a:t>
            </a:r>
            <a:r>
              <a:rPr kumimoji="0" lang="zh-CN" altLang="en-US" sz="2400" dirty="0" smtClean="0">
                <a:solidFill>
                  <a:srgbClr val="000000"/>
                </a:solidFill>
                <a:latin typeface="Times New Roman" pitchFamily="18" charset="0"/>
                <a:ea typeface="宋体" charset="-122"/>
              </a:rPr>
              <a:t>（</a:t>
            </a:r>
            <a:r>
              <a:rPr lang="zh-CN" altLang="en-US" sz="2400" dirty="0" smtClean="0">
                <a:solidFill>
                  <a:srgbClr val="FF0000"/>
                </a:solidFill>
                <a:latin typeface="方正舒体" pitchFamily="2" charset="-122"/>
                <a:ea typeface="方正舒体" pitchFamily="2" charset="-122"/>
              </a:rPr>
              <a:t>入口语句</a:t>
            </a:r>
            <a:r>
              <a:rPr kumimoji="0" lang="zh-CN" altLang="en-US" sz="2400" dirty="0" smtClean="0">
                <a:solidFill>
                  <a:srgbClr val="000000"/>
                </a:solidFill>
                <a:latin typeface="Times New Roman" pitchFamily="18" charset="0"/>
                <a:ea typeface="宋体" charset="-122"/>
              </a:rPr>
              <a:t>）</a:t>
            </a:r>
            <a:endParaRPr lang="zh-CN" altLang="en-US" sz="2400" b="0" dirty="0" smtClean="0">
              <a:solidFill>
                <a:srgbClr val="000000"/>
              </a:solidFill>
              <a:latin typeface="Times New Roman" pitchFamily="18" charset="0"/>
              <a:ea typeface="宋体" charset="-122"/>
            </a:endParaRPr>
          </a:p>
        </p:txBody>
      </p:sp>
      <p:sp>
        <p:nvSpPr>
          <p:cNvPr id="110597" name="AutoShape 5"/>
          <p:cNvSpPr>
            <a:spLocks noChangeArrowheads="1"/>
          </p:cNvSpPr>
          <p:nvPr/>
        </p:nvSpPr>
        <p:spPr bwMode="auto">
          <a:xfrm>
            <a:off x="5688012" y="2492896"/>
            <a:ext cx="3455988" cy="792162"/>
          </a:xfrm>
          <a:prstGeom prst="wedgeRoundRectCallout">
            <a:avLst>
              <a:gd name="adj1" fmla="val -106287"/>
              <a:gd name="adj2" fmla="val 129348"/>
              <a:gd name="adj3" fmla="val 16667"/>
            </a:avLst>
          </a:prstGeom>
          <a:solidFill>
            <a:schemeClr val="accent1"/>
          </a:solidFill>
          <a:ln w="9525">
            <a:solidFill>
              <a:schemeClr val="tx1"/>
            </a:solidFill>
            <a:miter lim="800000"/>
            <a:headEnd/>
            <a:tailEnd/>
          </a:ln>
        </p:spPr>
        <p:txBody>
          <a:bodyPr/>
          <a:lstStyle/>
          <a:p>
            <a:pPr algn="ctr">
              <a:lnSpc>
                <a:spcPct val="100000"/>
              </a:lnSpc>
              <a:spcBef>
                <a:spcPct val="0"/>
              </a:spcBef>
            </a:pPr>
            <a:r>
              <a:rPr kumimoji="0" lang="zh-CN" altLang="en-US" sz="2400" dirty="0" smtClean="0">
                <a:solidFill>
                  <a:srgbClr val="000000"/>
                </a:solidFill>
                <a:latin typeface="Times New Roman" pitchFamily="18" charset="0"/>
                <a:ea typeface="宋体" charset="-122"/>
              </a:rPr>
              <a:t>紧跟在条件转移语句后面的语句（</a:t>
            </a:r>
            <a:r>
              <a:rPr lang="zh-CN" altLang="en-US" sz="2400" dirty="0" smtClean="0">
                <a:solidFill>
                  <a:srgbClr val="FF0000"/>
                </a:solidFill>
                <a:latin typeface="方正舒体" pitchFamily="2" charset="-122"/>
                <a:ea typeface="方正舒体" pitchFamily="2" charset="-122"/>
              </a:rPr>
              <a:t>入口语句</a:t>
            </a:r>
            <a:r>
              <a:rPr kumimoji="0" lang="zh-CN" altLang="en-US" sz="2400" dirty="0" smtClean="0">
                <a:solidFill>
                  <a:srgbClr val="000000"/>
                </a:solidFill>
                <a:latin typeface="Times New Roman" pitchFamily="18" charset="0"/>
                <a:ea typeface="宋体" charset="-122"/>
              </a:rPr>
              <a:t>）</a:t>
            </a:r>
          </a:p>
        </p:txBody>
      </p:sp>
      <p:sp>
        <p:nvSpPr>
          <p:cNvPr id="110598" name="AutoShape 6"/>
          <p:cNvSpPr>
            <a:spLocks noChangeArrowheads="1"/>
          </p:cNvSpPr>
          <p:nvPr/>
        </p:nvSpPr>
        <p:spPr bwMode="auto">
          <a:xfrm>
            <a:off x="5003800" y="4941888"/>
            <a:ext cx="3455988" cy="792162"/>
          </a:xfrm>
          <a:prstGeom prst="wedgeRoundRectCallout">
            <a:avLst>
              <a:gd name="adj1" fmla="val -82245"/>
              <a:gd name="adj2" fmla="val -5509"/>
              <a:gd name="adj3" fmla="val 16667"/>
            </a:avLst>
          </a:prstGeom>
          <a:solidFill>
            <a:schemeClr val="accent1"/>
          </a:solidFill>
          <a:ln w="9525">
            <a:solidFill>
              <a:schemeClr val="tx1"/>
            </a:solidFill>
            <a:miter lim="800000"/>
            <a:headEnd/>
            <a:tailEnd/>
          </a:ln>
        </p:spPr>
        <p:txBody>
          <a:bodyPr/>
          <a:lstStyle/>
          <a:p>
            <a:pPr algn="ctr">
              <a:lnSpc>
                <a:spcPct val="100000"/>
              </a:lnSpc>
              <a:spcBef>
                <a:spcPct val="0"/>
              </a:spcBef>
            </a:pPr>
            <a:r>
              <a:rPr lang="zh-CN" altLang="en-US" sz="2400" b="0" dirty="0" smtClean="0">
                <a:solidFill>
                  <a:srgbClr val="000000"/>
                </a:solidFill>
                <a:latin typeface="Times New Roman" pitchFamily="18" charset="0"/>
                <a:ea typeface="宋体" charset="-122"/>
              </a:rPr>
              <a:t>转移语句的目标语句</a:t>
            </a:r>
            <a:r>
              <a:rPr kumimoji="0" lang="zh-CN" altLang="en-US" sz="2400" dirty="0" smtClean="0">
                <a:solidFill>
                  <a:srgbClr val="000000"/>
                </a:solidFill>
                <a:latin typeface="Times New Roman" pitchFamily="18" charset="0"/>
                <a:ea typeface="宋体" charset="-122"/>
              </a:rPr>
              <a:t>（</a:t>
            </a:r>
            <a:r>
              <a:rPr lang="zh-CN" altLang="en-US" sz="2400" dirty="0" smtClean="0">
                <a:solidFill>
                  <a:srgbClr val="FF0000"/>
                </a:solidFill>
                <a:latin typeface="方正舒体" pitchFamily="2" charset="-122"/>
                <a:ea typeface="方正舒体" pitchFamily="2" charset="-122"/>
              </a:rPr>
              <a:t>入口语句</a:t>
            </a:r>
            <a:r>
              <a:rPr kumimoji="0" lang="zh-CN" altLang="en-US" sz="2400" dirty="0" smtClean="0">
                <a:solidFill>
                  <a:srgbClr val="000000"/>
                </a:solidFill>
                <a:latin typeface="Times New Roman" pitchFamily="18" charset="0"/>
                <a:ea typeface="宋体" charset="-122"/>
              </a:rPr>
              <a:t>）</a:t>
            </a:r>
            <a:endParaRPr lang="zh-CN" altLang="en-US" sz="2400" b="0" dirty="0" smtClean="0">
              <a:solidFill>
                <a:srgbClr val="000000"/>
              </a:solidFill>
              <a:latin typeface="Times New Roman" pitchFamily="18" charset="0"/>
              <a:ea typeface="宋体" charset="-122"/>
            </a:endParaRPr>
          </a:p>
        </p:txBody>
      </p:sp>
      <p:sp>
        <p:nvSpPr>
          <p:cNvPr id="110599" name="AutoShape 7"/>
          <p:cNvSpPr>
            <a:spLocks noChangeArrowheads="1"/>
          </p:cNvSpPr>
          <p:nvPr/>
        </p:nvSpPr>
        <p:spPr bwMode="auto">
          <a:xfrm>
            <a:off x="5076825" y="6092825"/>
            <a:ext cx="2519363" cy="576263"/>
          </a:xfrm>
          <a:prstGeom prst="wedgeRoundRectCallout">
            <a:avLst>
              <a:gd name="adj1" fmla="val -94236"/>
              <a:gd name="adj2" fmla="val -38704"/>
              <a:gd name="adj3" fmla="val 16667"/>
            </a:avLst>
          </a:prstGeom>
          <a:solidFill>
            <a:schemeClr val="accent1"/>
          </a:solidFill>
          <a:ln w="9525">
            <a:solidFill>
              <a:schemeClr val="tx1"/>
            </a:solidFill>
            <a:miter lim="800000"/>
            <a:headEnd/>
            <a:tailEnd/>
          </a:ln>
        </p:spPr>
        <p:txBody>
          <a:bodyPr/>
          <a:lstStyle/>
          <a:p>
            <a:pPr algn="ctr">
              <a:lnSpc>
                <a:spcPct val="100000"/>
              </a:lnSpc>
              <a:spcBef>
                <a:spcPct val="0"/>
              </a:spcBef>
            </a:pPr>
            <a:r>
              <a:rPr lang="zh-CN" altLang="en-US" sz="2400" b="0" dirty="0" smtClean="0">
                <a:solidFill>
                  <a:srgbClr val="000000"/>
                </a:solidFill>
                <a:latin typeface="Times New Roman" pitchFamily="18" charset="0"/>
                <a:ea typeface="宋体" charset="-122"/>
              </a:rPr>
              <a:t>停语句</a:t>
            </a:r>
          </a:p>
        </p:txBody>
      </p:sp>
      <p:sp>
        <p:nvSpPr>
          <p:cNvPr id="7" name="AutoShape 5"/>
          <p:cNvSpPr>
            <a:spLocks noChangeArrowheads="1"/>
          </p:cNvSpPr>
          <p:nvPr/>
        </p:nvSpPr>
        <p:spPr bwMode="auto">
          <a:xfrm>
            <a:off x="5508104" y="3789040"/>
            <a:ext cx="3455988" cy="792162"/>
          </a:xfrm>
          <a:prstGeom prst="wedgeRoundRectCallout">
            <a:avLst>
              <a:gd name="adj1" fmla="val -102863"/>
              <a:gd name="adj2" fmla="val 51942"/>
              <a:gd name="adj3" fmla="val 16667"/>
            </a:avLst>
          </a:prstGeom>
          <a:solidFill>
            <a:schemeClr val="accent1"/>
          </a:solidFill>
          <a:ln w="9525">
            <a:solidFill>
              <a:schemeClr val="tx1"/>
            </a:solidFill>
            <a:miter lim="800000"/>
            <a:headEnd/>
            <a:tailEnd/>
          </a:ln>
        </p:spPr>
        <p:txBody>
          <a:bodyPr/>
          <a:lstStyle/>
          <a:p>
            <a:pPr lvl="1">
              <a:lnSpc>
                <a:spcPct val="100000"/>
              </a:lnSpc>
              <a:spcBef>
                <a:spcPct val="0"/>
              </a:spcBef>
              <a:buClr>
                <a:srgbClr val="800080"/>
              </a:buClr>
            </a:pPr>
            <a:r>
              <a:rPr lang="zh-CN" altLang="en-US" sz="2400" dirty="0" smtClean="0">
                <a:solidFill>
                  <a:srgbClr val="FF0000"/>
                </a:solidFill>
                <a:latin typeface="方正舒体" pitchFamily="2" charset="-122"/>
                <a:ea typeface="方正舒体" pitchFamily="2" charset="-122"/>
              </a:rPr>
              <a:t>转移语句</a:t>
            </a:r>
            <a:r>
              <a:rPr lang="zh-CN" altLang="en-US" sz="2400" dirty="0" smtClean="0">
                <a:ea typeface="楷体_GB2312" pitchFamily="49" charset="-122"/>
              </a:rPr>
              <a:t>（包括该转移语句）</a:t>
            </a:r>
            <a:endParaRPr kumimoji="0" lang="zh-CN" altLang="en-US" sz="2400" dirty="0" smtClean="0">
              <a:solidFill>
                <a:srgbClr val="000000"/>
              </a:solidFill>
              <a:latin typeface="Times New Roman"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1+#ppt_w/2"/>
                                          </p:val>
                                        </p:tav>
                                        <p:tav tm="100000">
                                          <p:val>
                                            <p:strVal val="#ppt_x"/>
                                          </p:val>
                                        </p:tav>
                                      </p:tavLst>
                                    </p:anim>
                                    <p:anim calcmode="lin" valueType="num">
                                      <p:cBhvr additive="base">
                                        <p:cTn id="8" dur="500" fill="hold"/>
                                        <p:tgtEl>
                                          <p:spTgt spid="1105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597"/>
                                        </p:tgtEl>
                                        <p:attrNameLst>
                                          <p:attrName>style.visibility</p:attrName>
                                        </p:attrNameLst>
                                      </p:cBhvr>
                                      <p:to>
                                        <p:strVal val="visible"/>
                                      </p:to>
                                    </p:set>
                                    <p:anim calcmode="lin" valueType="num">
                                      <p:cBhvr additive="base">
                                        <p:cTn id="13" dur="500" fill="hold"/>
                                        <p:tgtEl>
                                          <p:spTgt spid="110597"/>
                                        </p:tgtEl>
                                        <p:attrNameLst>
                                          <p:attrName>ppt_x</p:attrName>
                                        </p:attrNameLst>
                                      </p:cBhvr>
                                      <p:tavLst>
                                        <p:tav tm="0">
                                          <p:val>
                                            <p:strVal val="1+#ppt_w/2"/>
                                          </p:val>
                                        </p:tav>
                                        <p:tav tm="100000">
                                          <p:val>
                                            <p:strVal val="#ppt_x"/>
                                          </p:val>
                                        </p:tav>
                                      </p:tavLst>
                                    </p:anim>
                                    <p:anim calcmode="lin" valueType="num">
                                      <p:cBhvr additive="base">
                                        <p:cTn id="14" dur="500" fill="hold"/>
                                        <p:tgtEl>
                                          <p:spTgt spid="1105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598"/>
                                        </p:tgtEl>
                                        <p:attrNameLst>
                                          <p:attrName>style.visibility</p:attrName>
                                        </p:attrNameLst>
                                      </p:cBhvr>
                                      <p:to>
                                        <p:strVal val="visible"/>
                                      </p:to>
                                    </p:set>
                                    <p:anim calcmode="lin" valueType="num">
                                      <p:cBhvr additive="base">
                                        <p:cTn id="25" dur="500" fill="hold"/>
                                        <p:tgtEl>
                                          <p:spTgt spid="110598"/>
                                        </p:tgtEl>
                                        <p:attrNameLst>
                                          <p:attrName>ppt_x</p:attrName>
                                        </p:attrNameLst>
                                      </p:cBhvr>
                                      <p:tavLst>
                                        <p:tav tm="0">
                                          <p:val>
                                            <p:strVal val="1+#ppt_w/2"/>
                                          </p:val>
                                        </p:tav>
                                        <p:tav tm="100000">
                                          <p:val>
                                            <p:strVal val="#ppt_x"/>
                                          </p:val>
                                        </p:tav>
                                      </p:tavLst>
                                    </p:anim>
                                    <p:anim calcmode="lin" valueType="num">
                                      <p:cBhvr additive="base">
                                        <p:cTn id="26" dur="500" fill="hold"/>
                                        <p:tgtEl>
                                          <p:spTgt spid="1105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599"/>
                                        </p:tgtEl>
                                        <p:attrNameLst>
                                          <p:attrName>style.visibility</p:attrName>
                                        </p:attrNameLst>
                                      </p:cBhvr>
                                      <p:to>
                                        <p:strVal val="visible"/>
                                      </p:to>
                                    </p:set>
                                    <p:anim calcmode="lin" valueType="num">
                                      <p:cBhvr additive="base">
                                        <p:cTn id="31" dur="500" fill="hold"/>
                                        <p:tgtEl>
                                          <p:spTgt spid="110599"/>
                                        </p:tgtEl>
                                        <p:attrNameLst>
                                          <p:attrName>ppt_x</p:attrName>
                                        </p:attrNameLst>
                                      </p:cBhvr>
                                      <p:tavLst>
                                        <p:tav tm="0">
                                          <p:val>
                                            <p:strVal val="1+#ppt_w/2"/>
                                          </p:val>
                                        </p:tav>
                                        <p:tav tm="100000">
                                          <p:val>
                                            <p:strVal val="#ppt_x"/>
                                          </p:val>
                                        </p:tav>
                                      </p:tavLst>
                                    </p:anim>
                                    <p:anim calcmode="lin" valueType="num">
                                      <p:cBhvr additive="base">
                                        <p:cTn id="32"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p:bldP spid="110597" grpId="0" animBg="1"/>
      <p:bldP spid="110598" grpId="0" animBg="1"/>
      <p:bldP spid="110599"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5837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3"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58384"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58385"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58386"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58387"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58388" name="AutoShape 35"/>
          <p:cNvSpPr>
            <a:spLocks noChangeArrowheads="1"/>
          </p:cNvSpPr>
          <p:nvPr/>
        </p:nvSpPr>
        <p:spPr bwMode="auto">
          <a:xfrm>
            <a:off x="8458200" y="2971800"/>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58389"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58390" name="Rectangle 37"/>
          <p:cNvSpPr>
            <a:spLocks noChangeArrowheads="1"/>
          </p:cNvSpPr>
          <p:nvPr/>
        </p:nvSpPr>
        <p:spPr bwMode="auto">
          <a:xfrm>
            <a:off x="3048000" y="5638800"/>
            <a:ext cx="481013" cy="244475"/>
          </a:xfrm>
          <a:prstGeom prst="rect">
            <a:avLst/>
          </a:prstGeom>
          <a:noFill/>
          <a:ln w="9525">
            <a:noFill/>
            <a:miter lim="800000"/>
            <a:headEnd/>
            <a:tailEnd/>
          </a:ln>
          <a:effectLst/>
        </p:spPr>
        <p:txBody>
          <a:bodyPr wrap="none" tIns="0" bIns="0">
            <a:spAutoFit/>
          </a:bodyPr>
          <a:lstStyle/>
          <a:p>
            <a:r>
              <a:rPr lang="en-US" altLang="zh-CN" sz="2000" b="0"/>
              <a:t>T1</a:t>
            </a:r>
          </a:p>
        </p:txBody>
      </p:sp>
      <p:sp>
        <p:nvSpPr>
          <p:cNvPr id="58391" name="Rectangle 38"/>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58392" name="Rectangle 40"/>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59395"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6"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7"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8"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3"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4"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5"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6"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7"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59408"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59409"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59410"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59411"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59412"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59413"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59414"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59415"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59416"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59417" name="AutoShape 35"/>
          <p:cNvSpPr>
            <a:spLocks noChangeArrowheads="1"/>
          </p:cNvSpPr>
          <p:nvPr/>
        </p:nvSpPr>
        <p:spPr bwMode="auto">
          <a:xfrm>
            <a:off x="8458200" y="3400425"/>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59418"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59419" name="Rectangle 37"/>
          <p:cNvSpPr>
            <a:spLocks noChangeArrowheads="1"/>
          </p:cNvSpPr>
          <p:nvPr/>
        </p:nvSpPr>
        <p:spPr bwMode="auto">
          <a:xfrm>
            <a:off x="3048000" y="5638800"/>
            <a:ext cx="481013" cy="244475"/>
          </a:xfrm>
          <a:prstGeom prst="rect">
            <a:avLst/>
          </a:prstGeom>
          <a:noFill/>
          <a:ln w="9525">
            <a:noFill/>
            <a:miter lim="800000"/>
            <a:headEnd/>
            <a:tailEnd/>
          </a:ln>
          <a:effectLst/>
        </p:spPr>
        <p:txBody>
          <a:bodyPr wrap="none" tIns="0" bIns="0">
            <a:spAutoFit/>
          </a:bodyPr>
          <a:lstStyle/>
          <a:p>
            <a:r>
              <a:rPr lang="en-US" altLang="zh-CN" sz="2000" b="0"/>
              <a:t>T1</a:t>
            </a:r>
          </a:p>
        </p:txBody>
      </p:sp>
      <p:sp>
        <p:nvSpPr>
          <p:cNvPr id="59420"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59421"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59422"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59423" name="Rectangle 41"/>
          <p:cNvSpPr>
            <a:spLocks noChangeArrowheads="1"/>
          </p:cNvSpPr>
          <p:nvPr/>
        </p:nvSpPr>
        <p:spPr bwMode="auto">
          <a:xfrm>
            <a:off x="4343400" y="4572000"/>
            <a:ext cx="481013" cy="244475"/>
          </a:xfrm>
          <a:prstGeom prst="rect">
            <a:avLst/>
          </a:prstGeom>
          <a:noFill/>
          <a:ln w="9525">
            <a:noFill/>
            <a:miter lim="800000"/>
            <a:headEnd/>
            <a:tailEnd/>
          </a:ln>
          <a:effectLst/>
        </p:spPr>
        <p:txBody>
          <a:bodyPr wrap="none" tIns="0" bIns="0">
            <a:spAutoFit/>
          </a:bodyPr>
          <a:lstStyle/>
          <a:p>
            <a:r>
              <a:rPr lang="en-US" altLang="zh-CN" sz="2000" b="0"/>
              <a:t>T2</a:t>
            </a:r>
          </a:p>
        </p:txBody>
      </p:sp>
      <p:sp>
        <p:nvSpPr>
          <p:cNvPr id="59424" name="Rectangle 42"/>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59425" name="Rectangle 44"/>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041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3"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4"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5"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6"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7"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8"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9"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30"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31"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0432"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0433"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0434"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0435"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0436"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0437"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0438"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0439"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0440"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0441"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0442"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0443"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0444" name="AutoShape 35"/>
          <p:cNvSpPr>
            <a:spLocks noChangeArrowheads="1"/>
          </p:cNvSpPr>
          <p:nvPr/>
        </p:nvSpPr>
        <p:spPr bwMode="auto">
          <a:xfrm>
            <a:off x="8458200" y="3857625"/>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60445"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0446" name="Rectangle 37"/>
          <p:cNvSpPr>
            <a:spLocks noChangeArrowheads="1"/>
          </p:cNvSpPr>
          <p:nvPr/>
        </p:nvSpPr>
        <p:spPr bwMode="auto">
          <a:xfrm>
            <a:off x="3048000" y="5638800"/>
            <a:ext cx="481013" cy="244475"/>
          </a:xfrm>
          <a:prstGeom prst="rect">
            <a:avLst/>
          </a:prstGeom>
          <a:noFill/>
          <a:ln w="9525">
            <a:noFill/>
            <a:miter lim="800000"/>
            <a:headEnd/>
            <a:tailEnd/>
          </a:ln>
          <a:effectLst/>
        </p:spPr>
        <p:txBody>
          <a:bodyPr wrap="none" tIns="0" bIns="0">
            <a:spAutoFit/>
          </a:bodyPr>
          <a:lstStyle/>
          <a:p>
            <a:r>
              <a:rPr lang="en-US" altLang="zh-CN" sz="2000" b="0"/>
              <a:t>T1</a:t>
            </a:r>
          </a:p>
        </p:txBody>
      </p:sp>
      <p:sp>
        <p:nvSpPr>
          <p:cNvPr id="60447"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0448"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0449"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0450" name="Rectangle 41"/>
          <p:cNvSpPr>
            <a:spLocks noChangeArrowheads="1"/>
          </p:cNvSpPr>
          <p:nvPr/>
        </p:nvSpPr>
        <p:spPr bwMode="auto">
          <a:xfrm>
            <a:off x="4343400" y="4572000"/>
            <a:ext cx="481013" cy="244475"/>
          </a:xfrm>
          <a:prstGeom prst="rect">
            <a:avLst/>
          </a:prstGeom>
          <a:noFill/>
          <a:ln w="9525">
            <a:noFill/>
            <a:miter lim="800000"/>
            <a:headEnd/>
            <a:tailEnd/>
          </a:ln>
          <a:effectLst/>
        </p:spPr>
        <p:txBody>
          <a:bodyPr wrap="none" tIns="0" bIns="0">
            <a:spAutoFit/>
          </a:bodyPr>
          <a:lstStyle/>
          <a:p>
            <a:r>
              <a:rPr lang="en-US" altLang="zh-CN" sz="2000" b="0"/>
              <a:t>T2</a:t>
            </a:r>
          </a:p>
        </p:txBody>
      </p:sp>
      <p:sp>
        <p:nvSpPr>
          <p:cNvPr id="60451"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0452" name="Rectangle 43"/>
          <p:cNvSpPr>
            <a:spLocks noChangeArrowheads="1"/>
          </p:cNvSpPr>
          <p:nvPr/>
        </p:nvSpPr>
        <p:spPr bwMode="auto">
          <a:xfrm>
            <a:off x="3505200" y="3886200"/>
            <a:ext cx="354013" cy="244475"/>
          </a:xfrm>
          <a:prstGeom prst="rect">
            <a:avLst/>
          </a:prstGeom>
          <a:noFill/>
          <a:ln w="9525">
            <a:noFill/>
            <a:miter lim="800000"/>
            <a:headEnd/>
            <a:tailEnd/>
          </a:ln>
          <a:effectLst/>
        </p:spPr>
        <p:txBody>
          <a:bodyPr wrap="none" tIns="0" bIns="0">
            <a:spAutoFit/>
          </a:bodyPr>
          <a:lstStyle/>
          <a:p>
            <a:r>
              <a:rPr lang="en-US" altLang="zh-CN" sz="2000" b="0"/>
              <a:t>A</a:t>
            </a:r>
          </a:p>
        </p:txBody>
      </p:sp>
      <p:sp>
        <p:nvSpPr>
          <p:cNvPr id="60453" name="Rectangle 44"/>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0454" name="Rectangle 46"/>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144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1"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5"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1456"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1457"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1458"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1459"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1460"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1461"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1462"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1463"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1464"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1465"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1466"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1467"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1468" name="AutoShape 35"/>
          <p:cNvSpPr>
            <a:spLocks noChangeArrowheads="1"/>
          </p:cNvSpPr>
          <p:nvPr/>
        </p:nvSpPr>
        <p:spPr bwMode="auto">
          <a:xfrm>
            <a:off x="8458200" y="4314825"/>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61469"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1470" name="Rectangle 37"/>
          <p:cNvSpPr>
            <a:spLocks noChangeArrowheads="1"/>
          </p:cNvSpPr>
          <p:nvPr/>
        </p:nvSpPr>
        <p:spPr bwMode="auto">
          <a:xfrm>
            <a:off x="3048000" y="5638800"/>
            <a:ext cx="481013" cy="244475"/>
          </a:xfrm>
          <a:prstGeom prst="rect">
            <a:avLst/>
          </a:prstGeom>
          <a:noFill/>
          <a:ln w="9525">
            <a:noFill/>
            <a:miter lim="800000"/>
            <a:headEnd/>
            <a:tailEnd/>
          </a:ln>
          <a:effectLst/>
        </p:spPr>
        <p:txBody>
          <a:bodyPr wrap="none" tIns="0" bIns="0">
            <a:spAutoFit/>
          </a:bodyPr>
          <a:lstStyle/>
          <a:p>
            <a:r>
              <a:rPr lang="en-US" altLang="zh-CN" sz="2000" b="0"/>
              <a:t>T1</a:t>
            </a:r>
          </a:p>
        </p:txBody>
      </p:sp>
      <p:sp>
        <p:nvSpPr>
          <p:cNvPr id="61471"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1472"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1473"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1474" name="Rectangle 41"/>
          <p:cNvSpPr>
            <a:spLocks noChangeArrowheads="1"/>
          </p:cNvSpPr>
          <p:nvPr/>
        </p:nvSpPr>
        <p:spPr bwMode="auto">
          <a:xfrm>
            <a:off x="4343400" y="4572000"/>
            <a:ext cx="481013" cy="244475"/>
          </a:xfrm>
          <a:prstGeom prst="rect">
            <a:avLst/>
          </a:prstGeom>
          <a:noFill/>
          <a:ln w="9525">
            <a:noFill/>
            <a:miter lim="800000"/>
            <a:headEnd/>
            <a:tailEnd/>
          </a:ln>
          <a:effectLst/>
        </p:spPr>
        <p:txBody>
          <a:bodyPr wrap="none" tIns="0" bIns="0">
            <a:spAutoFit/>
          </a:bodyPr>
          <a:lstStyle/>
          <a:p>
            <a:r>
              <a:rPr lang="en-US" altLang="zh-CN" sz="2000" b="0"/>
              <a:t>T2</a:t>
            </a:r>
          </a:p>
        </p:txBody>
      </p:sp>
      <p:sp>
        <p:nvSpPr>
          <p:cNvPr id="61475"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1476" name="Rectangle 43"/>
          <p:cNvSpPr>
            <a:spLocks noChangeArrowheads="1"/>
          </p:cNvSpPr>
          <p:nvPr/>
        </p:nvSpPr>
        <p:spPr bwMode="auto">
          <a:xfrm>
            <a:off x="3505200" y="3886200"/>
            <a:ext cx="663575" cy="244475"/>
          </a:xfrm>
          <a:prstGeom prst="rect">
            <a:avLst/>
          </a:prstGeom>
          <a:noFill/>
          <a:ln w="9525">
            <a:noFill/>
            <a:miter lim="800000"/>
            <a:headEnd/>
            <a:tailEnd/>
          </a:ln>
          <a:effectLst/>
        </p:spPr>
        <p:txBody>
          <a:bodyPr wrap="none" tIns="0" bIns="0">
            <a:spAutoFit/>
          </a:bodyPr>
          <a:lstStyle/>
          <a:p>
            <a:r>
              <a:rPr lang="en-US" altLang="zh-CN" sz="2000" b="0"/>
              <a:t>A, B</a:t>
            </a:r>
          </a:p>
        </p:txBody>
      </p:sp>
      <p:sp>
        <p:nvSpPr>
          <p:cNvPr id="61477" name="Rectangle 44"/>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1478" name="Rectangle 46"/>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2467"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68"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69"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0"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1"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2"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3"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4"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5"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6"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7"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8"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9"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2480"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2481"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2482"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2483"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2484"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2485"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2486"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2487"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2488"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2489"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2490"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2491"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2492" name="AutoShape 35"/>
          <p:cNvSpPr>
            <a:spLocks noChangeArrowheads="1"/>
          </p:cNvSpPr>
          <p:nvPr/>
        </p:nvSpPr>
        <p:spPr bwMode="auto">
          <a:xfrm>
            <a:off x="8458200" y="4724400"/>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62493"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2494" name="Rectangle 37"/>
          <p:cNvSpPr>
            <a:spLocks noChangeArrowheads="1"/>
          </p:cNvSpPr>
          <p:nvPr/>
        </p:nvSpPr>
        <p:spPr bwMode="auto">
          <a:xfrm>
            <a:off x="3048000" y="5638800"/>
            <a:ext cx="917575" cy="244475"/>
          </a:xfrm>
          <a:prstGeom prst="rect">
            <a:avLst/>
          </a:prstGeom>
          <a:noFill/>
          <a:ln w="9525">
            <a:noFill/>
            <a:miter lim="800000"/>
            <a:headEnd/>
            <a:tailEnd/>
          </a:ln>
          <a:effectLst/>
        </p:spPr>
        <p:txBody>
          <a:bodyPr wrap="none" tIns="0" bIns="0">
            <a:spAutoFit/>
          </a:bodyPr>
          <a:lstStyle/>
          <a:p>
            <a:r>
              <a:rPr lang="en-US" altLang="zh-CN" sz="2000" b="0"/>
              <a:t>T1, T3</a:t>
            </a:r>
          </a:p>
        </p:txBody>
      </p:sp>
      <p:sp>
        <p:nvSpPr>
          <p:cNvPr id="62495"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2496"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2497"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2498" name="Rectangle 41"/>
          <p:cNvSpPr>
            <a:spLocks noChangeArrowheads="1"/>
          </p:cNvSpPr>
          <p:nvPr/>
        </p:nvSpPr>
        <p:spPr bwMode="auto">
          <a:xfrm>
            <a:off x="4343400" y="4572000"/>
            <a:ext cx="481013" cy="244475"/>
          </a:xfrm>
          <a:prstGeom prst="rect">
            <a:avLst/>
          </a:prstGeom>
          <a:noFill/>
          <a:ln w="9525">
            <a:noFill/>
            <a:miter lim="800000"/>
            <a:headEnd/>
            <a:tailEnd/>
          </a:ln>
          <a:effectLst/>
        </p:spPr>
        <p:txBody>
          <a:bodyPr wrap="none" tIns="0" bIns="0">
            <a:spAutoFit/>
          </a:bodyPr>
          <a:lstStyle/>
          <a:p>
            <a:r>
              <a:rPr lang="en-US" altLang="zh-CN" sz="2000" b="0"/>
              <a:t>T2</a:t>
            </a:r>
          </a:p>
        </p:txBody>
      </p:sp>
      <p:sp>
        <p:nvSpPr>
          <p:cNvPr id="62499"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2500" name="Rectangle 43"/>
          <p:cNvSpPr>
            <a:spLocks noChangeArrowheads="1"/>
          </p:cNvSpPr>
          <p:nvPr/>
        </p:nvSpPr>
        <p:spPr bwMode="auto">
          <a:xfrm>
            <a:off x="3505200" y="3886200"/>
            <a:ext cx="663575" cy="244475"/>
          </a:xfrm>
          <a:prstGeom prst="rect">
            <a:avLst/>
          </a:prstGeom>
          <a:noFill/>
          <a:ln w="9525">
            <a:noFill/>
            <a:miter lim="800000"/>
            <a:headEnd/>
            <a:tailEnd/>
          </a:ln>
          <a:effectLst/>
        </p:spPr>
        <p:txBody>
          <a:bodyPr wrap="none" tIns="0" bIns="0">
            <a:spAutoFit/>
          </a:bodyPr>
          <a:lstStyle/>
          <a:p>
            <a:r>
              <a:rPr lang="en-US" altLang="zh-CN" sz="2000" b="0"/>
              <a:t>A, B</a:t>
            </a:r>
          </a:p>
        </p:txBody>
      </p:sp>
      <p:sp>
        <p:nvSpPr>
          <p:cNvPr id="62501" name="Rectangle 44"/>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2502" name="Rectangle 46"/>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349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3"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3504"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3505"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3506"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3507"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3508"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3509"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3510"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3511"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3512"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3513"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3514"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3515"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3516" name="AutoShape 35"/>
          <p:cNvSpPr>
            <a:spLocks noChangeArrowheads="1"/>
          </p:cNvSpPr>
          <p:nvPr/>
        </p:nvSpPr>
        <p:spPr bwMode="auto">
          <a:xfrm>
            <a:off x="8458200" y="5153025"/>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63517"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3518" name="Rectangle 37"/>
          <p:cNvSpPr>
            <a:spLocks noChangeArrowheads="1"/>
          </p:cNvSpPr>
          <p:nvPr/>
        </p:nvSpPr>
        <p:spPr bwMode="auto">
          <a:xfrm>
            <a:off x="3048000" y="5638800"/>
            <a:ext cx="917575" cy="244475"/>
          </a:xfrm>
          <a:prstGeom prst="rect">
            <a:avLst/>
          </a:prstGeom>
          <a:noFill/>
          <a:ln w="9525">
            <a:noFill/>
            <a:miter lim="800000"/>
            <a:headEnd/>
            <a:tailEnd/>
          </a:ln>
          <a:effectLst/>
        </p:spPr>
        <p:txBody>
          <a:bodyPr wrap="none" tIns="0" bIns="0">
            <a:spAutoFit/>
          </a:bodyPr>
          <a:lstStyle/>
          <a:p>
            <a:r>
              <a:rPr lang="en-US" altLang="zh-CN" sz="2000" b="0"/>
              <a:t>T1, T3</a:t>
            </a:r>
          </a:p>
        </p:txBody>
      </p:sp>
      <p:sp>
        <p:nvSpPr>
          <p:cNvPr id="63519"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3520"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3521"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3522" name="Rectangle 41"/>
          <p:cNvSpPr>
            <a:spLocks noChangeArrowheads="1"/>
          </p:cNvSpPr>
          <p:nvPr/>
        </p:nvSpPr>
        <p:spPr bwMode="auto">
          <a:xfrm>
            <a:off x="4343400" y="4556125"/>
            <a:ext cx="847725" cy="244475"/>
          </a:xfrm>
          <a:prstGeom prst="rect">
            <a:avLst/>
          </a:prstGeom>
          <a:noFill/>
          <a:ln w="9525">
            <a:noFill/>
            <a:miter lim="800000"/>
            <a:headEnd/>
            <a:tailEnd/>
          </a:ln>
          <a:effectLst/>
        </p:spPr>
        <p:txBody>
          <a:bodyPr wrap="none" tIns="0" bIns="0">
            <a:spAutoFit/>
          </a:bodyPr>
          <a:lstStyle/>
          <a:p>
            <a:r>
              <a:rPr lang="en-US" altLang="zh-CN" sz="2000" b="0"/>
              <a:t>T2,T4</a:t>
            </a:r>
          </a:p>
        </p:txBody>
      </p:sp>
      <p:sp>
        <p:nvSpPr>
          <p:cNvPr id="63523"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3524" name="Rectangle 43"/>
          <p:cNvSpPr>
            <a:spLocks noChangeArrowheads="1"/>
          </p:cNvSpPr>
          <p:nvPr/>
        </p:nvSpPr>
        <p:spPr bwMode="auto">
          <a:xfrm>
            <a:off x="3505200" y="3886200"/>
            <a:ext cx="663575" cy="244475"/>
          </a:xfrm>
          <a:prstGeom prst="rect">
            <a:avLst/>
          </a:prstGeom>
          <a:noFill/>
          <a:ln w="9525">
            <a:noFill/>
            <a:miter lim="800000"/>
            <a:headEnd/>
            <a:tailEnd/>
          </a:ln>
          <a:effectLst/>
        </p:spPr>
        <p:txBody>
          <a:bodyPr wrap="none" tIns="0" bIns="0">
            <a:spAutoFit/>
          </a:bodyPr>
          <a:lstStyle/>
          <a:p>
            <a:r>
              <a:rPr lang="en-US" altLang="zh-CN" sz="2000" b="0"/>
              <a:t>A, B</a:t>
            </a:r>
          </a:p>
        </p:txBody>
      </p:sp>
      <p:sp>
        <p:nvSpPr>
          <p:cNvPr id="63525" name="Rectangle 44"/>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3526" name="Rectangle 46"/>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4515"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6"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7"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8"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3"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4"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5"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6"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7"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4528"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4529"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4530"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4531"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4532"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4533"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4534"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4535"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4536"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4537"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4538"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4539"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4540" name="AutoShape 35"/>
          <p:cNvSpPr>
            <a:spLocks noChangeArrowheads="1"/>
          </p:cNvSpPr>
          <p:nvPr/>
        </p:nvSpPr>
        <p:spPr bwMode="auto">
          <a:xfrm>
            <a:off x="8458200" y="5638800"/>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64541"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4542" name="Rectangle 37"/>
          <p:cNvSpPr>
            <a:spLocks noChangeArrowheads="1"/>
          </p:cNvSpPr>
          <p:nvPr/>
        </p:nvSpPr>
        <p:spPr bwMode="auto">
          <a:xfrm>
            <a:off x="3048000" y="5638800"/>
            <a:ext cx="917575" cy="244475"/>
          </a:xfrm>
          <a:prstGeom prst="rect">
            <a:avLst/>
          </a:prstGeom>
          <a:noFill/>
          <a:ln w="9525">
            <a:noFill/>
            <a:miter lim="800000"/>
            <a:headEnd/>
            <a:tailEnd/>
          </a:ln>
          <a:effectLst/>
        </p:spPr>
        <p:txBody>
          <a:bodyPr wrap="none" tIns="0" bIns="0">
            <a:spAutoFit/>
          </a:bodyPr>
          <a:lstStyle/>
          <a:p>
            <a:r>
              <a:rPr lang="en-US" altLang="zh-CN" sz="2000" b="0"/>
              <a:t>T1, T3</a:t>
            </a:r>
          </a:p>
        </p:txBody>
      </p:sp>
      <p:sp>
        <p:nvSpPr>
          <p:cNvPr id="64543"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4544"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4545"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4546" name="Rectangle 41"/>
          <p:cNvSpPr>
            <a:spLocks noChangeArrowheads="1"/>
          </p:cNvSpPr>
          <p:nvPr/>
        </p:nvSpPr>
        <p:spPr bwMode="auto">
          <a:xfrm>
            <a:off x="4343400" y="4556125"/>
            <a:ext cx="847725" cy="244475"/>
          </a:xfrm>
          <a:prstGeom prst="rect">
            <a:avLst/>
          </a:prstGeom>
          <a:noFill/>
          <a:ln w="9525">
            <a:noFill/>
            <a:miter lim="800000"/>
            <a:headEnd/>
            <a:tailEnd/>
          </a:ln>
          <a:effectLst/>
        </p:spPr>
        <p:txBody>
          <a:bodyPr wrap="none" tIns="0" bIns="0">
            <a:spAutoFit/>
          </a:bodyPr>
          <a:lstStyle/>
          <a:p>
            <a:r>
              <a:rPr lang="en-US" altLang="zh-CN" sz="2000" b="0"/>
              <a:t>T2,T4</a:t>
            </a:r>
          </a:p>
        </p:txBody>
      </p:sp>
      <p:sp>
        <p:nvSpPr>
          <p:cNvPr id="64547"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4548" name="Rectangle 43"/>
          <p:cNvSpPr>
            <a:spLocks noChangeArrowheads="1"/>
          </p:cNvSpPr>
          <p:nvPr/>
        </p:nvSpPr>
        <p:spPr bwMode="auto">
          <a:xfrm>
            <a:off x="3505200" y="3886200"/>
            <a:ext cx="1100138" cy="244475"/>
          </a:xfrm>
          <a:prstGeom prst="rect">
            <a:avLst/>
          </a:prstGeom>
          <a:noFill/>
          <a:ln w="9525">
            <a:noFill/>
            <a:miter lim="800000"/>
            <a:headEnd/>
            <a:tailEnd/>
          </a:ln>
          <a:effectLst/>
        </p:spPr>
        <p:txBody>
          <a:bodyPr wrap="none" tIns="0" bIns="0">
            <a:spAutoFit/>
          </a:bodyPr>
          <a:lstStyle/>
          <a:p>
            <a:r>
              <a:rPr lang="en-US" altLang="zh-CN" sz="2000" b="0"/>
              <a:t>A, B, T5</a:t>
            </a:r>
          </a:p>
        </p:txBody>
      </p:sp>
      <p:sp>
        <p:nvSpPr>
          <p:cNvPr id="64549" name="Rectangle 44"/>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4550" name="Rectangle 46"/>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553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3"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4"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5"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6"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7"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8"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9"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50"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51"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5552"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5553" name="Oval 21"/>
          <p:cNvSpPr>
            <a:spLocks noChangeArrowheads="1"/>
          </p:cNvSpPr>
          <p:nvPr/>
        </p:nvSpPr>
        <p:spPr bwMode="auto">
          <a:xfrm>
            <a:off x="5407025" y="4648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n7</a:t>
            </a:r>
          </a:p>
        </p:txBody>
      </p:sp>
      <p:sp>
        <p:nvSpPr>
          <p:cNvPr id="65554"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5555"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5556"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5557"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5558"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5559"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5560"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5561"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5562" name="Line 30"/>
          <p:cNvSpPr>
            <a:spLocks noChangeShapeType="1"/>
          </p:cNvSpPr>
          <p:nvPr/>
        </p:nvSpPr>
        <p:spPr bwMode="auto">
          <a:xfrm>
            <a:off x="6019800" y="5029200"/>
            <a:ext cx="228600" cy="762000"/>
          </a:xfrm>
          <a:prstGeom prst="line">
            <a:avLst/>
          </a:prstGeom>
          <a:noFill/>
          <a:ln w="9525">
            <a:solidFill>
              <a:srgbClr val="800080"/>
            </a:solidFill>
            <a:round/>
            <a:headEnd/>
            <a:tailEnd/>
          </a:ln>
        </p:spPr>
        <p:txBody>
          <a:bodyPr/>
          <a:lstStyle/>
          <a:p>
            <a:endParaRPr lang="zh-CN" altLang="en-US"/>
          </a:p>
        </p:txBody>
      </p:sp>
      <p:sp>
        <p:nvSpPr>
          <p:cNvPr id="65563" name="Line 31"/>
          <p:cNvSpPr>
            <a:spLocks noChangeShapeType="1"/>
          </p:cNvSpPr>
          <p:nvPr/>
        </p:nvSpPr>
        <p:spPr bwMode="auto">
          <a:xfrm flipH="1">
            <a:off x="4572000" y="4953000"/>
            <a:ext cx="914400" cy="838200"/>
          </a:xfrm>
          <a:prstGeom prst="line">
            <a:avLst/>
          </a:prstGeom>
          <a:noFill/>
          <a:ln w="9525">
            <a:solidFill>
              <a:srgbClr val="800080"/>
            </a:solidFill>
            <a:round/>
            <a:headEnd/>
            <a:tailEnd/>
          </a:ln>
        </p:spPr>
        <p:txBody>
          <a:bodyPr/>
          <a:lstStyle/>
          <a:p>
            <a:endParaRPr lang="zh-CN" altLang="en-US"/>
          </a:p>
        </p:txBody>
      </p:sp>
      <p:sp>
        <p:nvSpPr>
          <p:cNvPr id="65564"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5565"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5566"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5567" name="AutoShape 35"/>
          <p:cNvSpPr>
            <a:spLocks noChangeArrowheads="1"/>
          </p:cNvSpPr>
          <p:nvPr/>
        </p:nvSpPr>
        <p:spPr bwMode="auto">
          <a:xfrm>
            <a:off x="8458200" y="6019800"/>
            <a:ext cx="457200" cy="180975"/>
          </a:xfrm>
          <a:prstGeom prst="leftArrow">
            <a:avLst>
              <a:gd name="adj1" fmla="val 50000"/>
              <a:gd name="adj2" fmla="val 63158"/>
            </a:avLst>
          </a:prstGeom>
          <a:noFill/>
          <a:ln w="9525">
            <a:solidFill>
              <a:srgbClr val="993366"/>
            </a:solidFill>
            <a:miter lim="800000"/>
            <a:headEnd/>
            <a:tailEnd/>
          </a:ln>
          <a:effectLst/>
        </p:spPr>
        <p:txBody>
          <a:bodyPr tIns="0" bIns="0" anchor="ctr">
            <a:spAutoFit/>
          </a:bodyPr>
          <a:lstStyle/>
          <a:p>
            <a:endParaRPr lang="zh-CN" altLang="en-US"/>
          </a:p>
        </p:txBody>
      </p:sp>
      <p:sp>
        <p:nvSpPr>
          <p:cNvPr id="65568"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5569" name="Rectangle 37"/>
          <p:cNvSpPr>
            <a:spLocks noChangeArrowheads="1"/>
          </p:cNvSpPr>
          <p:nvPr/>
        </p:nvSpPr>
        <p:spPr bwMode="auto">
          <a:xfrm>
            <a:off x="3048000" y="5638800"/>
            <a:ext cx="917575" cy="244475"/>
          </a:xfrm>
          <a:prstGeom prst="rect">
            <a:avLst/>
          </a:prstGeom>
          <a:noFill/>
          <a:ln w="9525">
            <a:noFill/>
            <a:miter lim="800000"/>
            <a:headEnd/>
            <a:tailEnd/>
          </a:ln>
          <a:effectLst/>
        </p:spPr>
        <p:txBody>
          <a:bodyPr wrap="none" tIns="0" bIns="0">
            <a:spAutoFit/>
          </a:bodyPr>
          <a:lstStyle/>
          <a:p>
            <a:r>
              <a:rPr lang="en-US" altLang="zh-CN" sz="2000" b="0"/>
              <a:t>T1, T3</a:t>
            </a:r>
          </a:p>
        </p:txBody>
      </p:sp>
      <p:sp>
        <p:nvSpPr>
          <p:cNvPr id="65570"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5571"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5572"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5573" name="Rectangle 41"/>
          <p:cNvSpPr>
            <a:spLocks noChangeArrowheads="1"/>
          </p:cNvSpPr>
          <p:nvPr/>
        </p:nvSpPr>
        <p:spPr bwMode="auto">
          <a:xfrm>
            <a:off x="4343400" y="4556125"/>
            <a:ext cx="847725" cy="244475"/>
          </a:xfrm>
          <a:prstGeom prst="rect">
            <a:avLst/>
          </a:prstGeom>
          <a:noFill/>
          <a:ln w="9525">
            <a:noFill/>
            <a:miter lim="800000"/>
            <a:headEnd/>
            <a:tailEnd/>
          </a:ln>
          <a:effectLst/>
        </p:spPr>
        <p:txBody>
          <a:bodyPr wrap="none" tIns="0" bIns="0">
            <a:spAutoFit/>
          </a:bodyPr>
          <a:lstStyle/>
          <a:p>
            <a:r>
              <a:rPr lang="en-US" altLang="zh-CN" sz="2000" b="0"/>
              <a:t>T2,T4</a:t>
            </a:r>
          </a:p>
        </p:txBody>
      </p:sp>
      <p:sp>
        <p:nvSpPr>
          <p:cNvPr id="65574"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5575" name="Rectangle 43"/>
          <p:cNvSpPr>
            <a:spLocks noChangeArrowheads="1"/>
          </p:cNvSpPr>
          <p:nvPr/>
        </p:nvSpPr>
        <p:spPr bwMode="auto">
          <a:xfrm>
            <a:off x="3505200" y="3886200"/>
            <a:ext cx="1100138" cy="244475"/>
          </a:xfrm>
          <a:prstGeom prst="rect">
            <a:avLst/>
          </a:prstGeom>
          <a:noFill/>
          <a:ln w="9525">
            <a:noFill/>
            <a:miter lim="800000"/>
            <a:headEnd/>
            <a:tailEnd/>
          </a:ln>
          <a:effectLst/>
        </p:spPr>
        <p:txBody>
          <a:bodyPr wrap="none" tIns="0" bIns="0">
            <a:spAutoFit/>
          </a:bodyPr>
          <a:lstStyle/>
          <a:p>
            <a:r>
              <a:rPr lang="en-US" altLang="zh-CN" sz="2000" b="0"/>
              <a:t>A, B, T5</a:t>
            </a:r>
          </a:p>
        </p:txBody>
      </p:sp>
      <p:sp>
        <p:nvSpPr>
          <p:cNvPr id="65576" name="Rectangle 44"/>
          <p:cNvSpPr>
            <a:spLocks noChangeArrowheads="1"/>
          </p:cNvSpPr>
          <p:nvPr/>
        </p:nvSpPr>
        <p:spPr bwMode="auto">
          <a:xfrm>
            <a:off x="5638800" y="5029200"/>
            <a:ext cx="2857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5577" name="Rectangle 45"/>
          <p:cNvSpPr>
            <a:spLocks noChangeArrowheads="1"/>
          </p:cNvSpPr>
          <p:nvPr/>
        </p:nvSpPr>
        <p:spPr bwMode="auto">
          <a:xfrm>
            <a:off x="5867400" y="4419600"/>
            <a:ext cx="481013" cy="244475"/>
          </a:xfrm>
          <a:prstGeom prst="rect">
            <a:avLst/>
          </a:prstGeom>
          <a:noFill/>
          <a:ln w="9525">
            <a:noFill/>
            <a:miter lim="800000"/>
            <a:headEnd/>
            <a:tailEnd/>
          </a:ln>
          <a:effectLst/>
        </p:spPr>
        <p:txBody>
          <a:bodyPr wrap="none" tIns="0" bIns="0">
            <a:spAutoFit/>
          </a:bodyPr>
          <a:lstStyle/>
          <a:p>
            <a:r>
              <a:rPr lang="en-US" altLang="zh-CN" sz="2000" b="0"/>
              <a:t>T6</a:t>
            </a:r>
          </a:p>
        </p:txBody>
      </p:sp>
      <p:sp>
        <p:nvSpPr>
          <p:cNvPr id="65578" name="Rectangle 46"/>
          <p:cNvSpPr>
            <a:spLocks noChangeArrowheads="1"/>
          </p:cNvSpPr>
          <p:nvPr/>
        </p:nvSpPr>
        <p:spPr bwMode="auto">
          <a:xfrm>
            <a:off x="1524000" y="152400"/>
            <a:ext cx="44958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5579" name="Rectangle 48"/>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p>
        </p:txBody>
      </p:sp>
      <p:sp>
        <p:nvSpPr>
          <p:cNvPr id="6656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1"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5" name="Line 17"/>
          <p:cNvSpPr>
            <a:spLocks noChangeShapeType="1"/>
          </p:cNvSpPr>
          <p:nvPr/>
        </p:nvSpPr>
        <p:spPr bwMode="auto">
          <a:xfrm flipH="1">
            <a:off x="3352800" y="3124200"/>
            <a:ext cx="914400" cy="762000"/>
          </a:xfrm>
          <a:prstGeom prst="line">
            <a:avLst/>
          </a:prstGeom>
          <a:noFill/>
          <a:ln w="9525">
            <a:solidFill>
              <a:srgbClr val="800080"/>
            </a:solidFill>
            <a:round/>
            <a:headEnd/>
            <a:tailEnd/>
          </a:ln>
        </p:spPr>
        <p:txBody>
          <a:bodyPr/>
          <a:lstStyle/>
          <a:p>
            <a:endParaRPr lang="zh-CN" altLang="en-US"/>
          </a:p>
        </p:txBody>
      </p:sp>
      <p:sp>
        <p:nvSpPr>
          <p:cNvPr id="66576" name="Oval 18"/>
          <p:cNvSpPr>
            <a:spLocks noChangeArrowheads="1"/>
          </p:cNvSpPr>
          <p:nvPr/>
        </p:nvSpPr>
        <p:spPr bwMode="auto">
          <a:xfrm>
            <a:off x="4187825" y="28194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n8</a:t>
            </a:r>
          </a:p>
        </p:txBody>
      </p:sp>
      <p:sp>
        <p:nvSpPr>
          <p:cNvPr id="66577"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6578"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6579" name="Oval 21"/>
          <p:cNvSpPr>
            <a:spLocks noChangeArrowheads="1"/>
          </p:cNvSpPr>
          <p:nvPr/>
        </p:nvSpPr>
        <p:spPr bwMode="auto">
          <a:xfrm>
            <a:off x="5407025" y="4648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n7</a:t>
            </a:r>
          </a:p>
        </p:txBody>
      </p:sp>
      <p:sp>
        <p:nvSpPr>
          <p:cNvPr id="66580"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6581"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6582"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6583"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6584" name="Line 26"/>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6585" name="Line 27"/>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6586" name="Line 28"/>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6587" name="Line 29"/>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6588" name="Line 30"/>
          <p:cNvSpPr>
            <a:spLocks noChangeShapeType="1"/>
          </p:cNvSpPr>
          <p:nvPr/>
        </p:nvSpPr>
        <p:spPr bwMode="auto">
          <a:xfrm>
            <a:off x="6019800" y="5029200"/>
            <a:ext cx="228600" cy="762000"/>
          </a:xfrm>
          <a:prstGeom prst="line">
            <a:avLst/>
          </a:prstGeom>
          <a:noFill/>
          <a:ln w="9525">
            <a:solidFill>
              <a:srgbClr val="800080"/>
            </a:solidFill>
            <a:round/>
            <a:headEnd/>
            <a:tailEnd/>
          </a:ln>
        </p:spPr>
        <p:txBody>
          <a:bodyPr/>
          <a:lstStyle/>
          <a:p>
            <a:endParaRPr lang="zh-CN" altLang="en-US"/>
          </a:p>
        </p:txBody>
      </p:sp>
      <p:sp>
        <p:nvSpPr>
          <p:cNvPr id="66589" name="Line 31"/>
          <p:cNvSpPr>
            <a:spLocks noChangeShapeType="1"/>
          </p:cNvSpPr>
          <p:nvPr/>
        </p:nvSpPr>
        <p:spPr bwMode="auto">
          <a:xfrm flipH="1">
            <a:off x="4572000" y="4953000"/>
            <a:ext cx="914400" cy="838200"/>
          </a:xfrm>
          <a:prstGeom prst="line">
            <a:avLst/>
          </a:prstGeom>
          <a:noFill/>
          <a:ln w="9525">
            <a:solidFill>
              <a:srgbClr val="800080"/>
            </a:solidFill>
            <a:round/>
            <a:headEnd/>
            <a:tailEnd/>
          </a:ln>
        </p:spPr>
        <p:txBody>
          <a:bodyPr/>
          <a:lstStyle/>
          <a:p>
            <a:endParaRPr lang="zh-CN" altLang="en-US"/>
          </a:p>
        </p:txBody>
      </p:sp>
      <p:sp>
        <p:nvSpPr>
          <p:cNvPr id="66590" name="Rectangle 32"/>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6591" name="Rectangle 33"/>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6592" name="Rectangle 34"/>
          <p:cNvSpPr>
            <a:spLocks noChangeArrowheads="1"/>
          </p:cNvSpPr>
          <p:nvPr/>
        </p:nvSpPr>
        <p:spPr bwMode="auto">
          <a:xfrm>
            <a:off x="6705600" y="1974850"/>
            <a:ext cx="1752600" cy="4425950"/>
          </a:xfrm>
          <a:prstGeom prst="rect">
            <a:avLst/>
          </a:prstGeom>
          <a:noFill/>
          <a:ln w="9525">
            <a:noFill/>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a:t>T0:=3.14</a:t>
            </a:r>
          </a:p>
          <a:p>
            <a:pPr marL="533400" indent="-533400">
              <a:lnSpc>
                <a:spcPct val="100000"/>
              </a:lnSpc>
              <a:spcBef>
                <a:spcPct val="20000"/>
              </a:spcBef>
              <a:buClr>
                <a:schemeClr val="tx1"/>
              </a:buClr>
              <a:buSzPct val="75000"/>
              <a:buFont typeface="Wingdings" pitchFamily="2" charset="2"/>
              <a:buNone/>
            </a:pPr>
            <a:r>
              <a:rPr lang="en-US" altLang="zh-CN" sz="2400" b="0"/>
              <a:t>T1:=2*T0</a:t>
            </a:r>
          </a:p>
          <a:p>
            <a:pPr marL="533400" indent="-533400">
              <a:lnSpc>
                <a:spcPct val="100000"/>
              </a:lnSpc>
              <a:spcBef>
                <a:spcPct val="20000"/>
              </a:spcBef>
              <a:buClr>
                <a:schemeClr val="tx1"/>
              </a:buClr>
              <a:buSzPct val="75000"/>
              <a:buFont typeface="Wingdings" pitchFamily="2" charset="2"/>
              <a:buNone/>
            </a:pPr>
            <a:r>
              <a:rPr lang="en-US" altLang="zh-CN" sz="2400" b="0"/>
              <a:t>T2:=R+r</a:t>
            </a:r>
          </a:p>
          <a:p>
            <a:pPr marL="533400" indent="-533400">
              <a:lnSpc>
                <a:spcPct val="100000"/>
              </a:lnSpc>
              <a:spcBef>
                <a:spcPct val="20000"/>
              </a:spcBef>
              <a:buClr>
                <a:schemeClr val="tx1"/>
              </a:buClr>
              <a:buSzPct val="75000"/>
              <a:buFont typeface="Wingdings" pitchFamily="2" charset="2"/>
              <a:buNone/>
            </a:pPr>
            <a:r>
              <a:rPr lang="en-US" altLang="zh-CN" sz="2400" b="0"/>
              <a:t>A:=T1*T2</a:t>
            </a:r>
          </a:p>
          <a:p>
            <a:pPr marL="533400" indent="-533400">
              <a:lnSpc>
                <a:spcPct val="100000"/>
              </a:lnSpc>
              <a:spcBef>
                <a:spcPct val="20000"/>
              </a:spcBef>
              <a:buClr>
                <a:schemeClr val="tx1"/>
              </a:buClr>
              <a:buSzPct val="75000"/>
              <a:buFont typeface="Wingdings" pitchFamily="2" charset="2"/>
              <a:buNone/>
            </a:pPr>
            <a:r>
              <a:rPr lang="en-US" altLang="zh-CN" sz="2400" b="0"/>
              <a:t>B:=A</a:t>
            </a:r>
          </a:p>
          <a:p>
            <a:pPr marL="533400" indent="-533400">
              <a:lnSpc>
                <a:spcPct val="100000"/>
              </a:lnSpc>
              <a:spcBef>
                <a:spcPct val="20000"/>
              </a:spcBef>
              <a:buClr>
                <a:schemeClr val="tx1"/>
              </a:buClr>
              <a:buSzPct val="75000"/>
              <a:buFont typeface="Wingdings" pitchFamily="2" charset="2"/>
              <a:buNone/>
            </a:pPr>
            <a:r>
              <a:rPr lang="en-US" altLang="zh-CN" sz="2400" b="0"/>
              <a:t>T3:=2*T0</a:t>
            </a:r>
          </a:p>
          <a:p>
            <a:pPr marL="533400" indent="-533400">
              <a:lnSpc>
                <a:spcPct val="100000"/>
              </a:lnSpc>
              <a:spcBef>
                <a:spcPct val="20000"/>
              </a:spcBef>
              <a:buClr>
                <a:schemeClr val="tx1"/>
              </a:buClr>
              <a:buSzPct val="75000"/>
              <a:buFont typeface="Wingdings" pitchFamily="2" charset="2"/>
              <a:buNone/>
            </a:pPr>
            <a:r>
              <a:rPr lang="en-US" altLang="zh-CN" sz="2400" b="0"/>
              <a:t>T4:=R+r</a:t>
            </a:r>
          </a:p>
          <a:p>
            <a:pPr marL="533400" indent="-533400">
              <a:lnSpc>
                <a:spcPct val="100000"/>
              </a:lnSpc>
              <a:spcBef>
                <a:spcPct val="20000"/>
              </a:spcBef>
              <a:buClr>
                <a:schemeClr val="tx1"/>
              </a:buClr>
              <a:buSzPct val="75000"/>
              <a:buFont typeface="Wingdings" pitchFamily="2" charset="2"/>
              <a:buNone/>
            </a:pPr>
            <a:r>
              <a:rPr lang="en-US" altLang="zh-CN" sz="2400" b="0"/>
              <a:t>T5:=T3*T4</a:t>
            </a:r>
          </a:p>
          <a:p>
            <a:pPr marL="533400" indent="-533400">
              <a:lnSpc>
                <a:spcPct val="100000"/>
              </a:lnSpc>
              <a:spcBef>
                <a:spcPct val="20000"/>
              </a:spcBef>
              <a:buClr>
                <a:schemeClr val="tx1"/>
              </a:buClr>
              <a:buSzPct val="75000"/>
              <a:buFont typeface="Wingdings" pitchFamily="2" charset="2"/>
              <a:buNone/>
            </a:pPr>
            <a:r>
              <a:rPr lang="en-US" altLang="zh-CN" sz="2400" b="0"/>
              <a:t>T6:=R-r</a:t>
            </a:r>
          </a:p>
          <a:p>
            <a:pPr marL="533400" indent="-533400">
              <a:lnSpc>
                <a:spcPct val="100000"/>
              </a:lnSpc>
              <a:spcBef>
                <a:spcPct val="20000"/>
              </a:spcBef>
              <a:buClr>
                <a:schemeClr val="tx1"/>
              </a:buClr>
              <a:buSzPct val="75000"/>
              <a:buFont typeface="Wingdings" pitchFamily="2" charset="2"/>
              <a:buNone/>
            </a:pPr>
            <a:r>
              <a:rPr lang="en-US" altLang="zh-CN" sz="2400" b="0"/>
              <a:t>B:=T5*T6</a:t>
            </a:r>
          </a:p>
        </p:txBody>
      </p:sp>
      <p:sp>
        <p:nvSpPr>
          <p:cNvPr id="66593" name="Rectangle 36"/>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6594" name="Rectangle 37"/>
          <p:cNvSpPr>
            <a:spLocks noChangeArrowheads="1"/>
          </p:cNvSpPr>
          <p:nvPr/>
        </p:nvSpPr>
        <p:spPr bwMode="auto">
          <a:xfrm>
            <a:off x="3048000" y="5638800"/>
            <a:ext cx="917575" cy="244475"/>
          </a:xfrm>
          <a:prstGeom prst="rect">
            <a:avLst/>
          </a:prstGeom>
          <a:noFill/>
          <a:ln w="9525">
            <a:noFill/>
            <a:miter lim="800000"/>
            <a:headEnd/>
            <a:tailEnd/>
          </a:ln>
          <a:effectLst/>
        </p:spPr>
        <p:txBody>
          <a:bodyPr wrap="none" tIns="0" bIns="0">
            <a:spAutoFit/>
          </a:bodyPr>
          <a:lstStyle/>
          <a:p>
            <a:r>
              <a:rPr lang="en-US" altLang="zh-CN" sz="2000" b="0"/>
              <a:t>T1, T3</a:t>
            </a:r>
          </a:p>
        </p:txBody>
      </p:sp>
      <p:sp>
        <p:nvSpPr>
          <p:cNvPr id="66595" name="Rectangle 38"/>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6596" name="Rectangle 39"/>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6597" name="Rectangle 40"/>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6598" name="Rectangle 41"/>
          <p:cNvSpPr>
            <a:spLocks noChangeArrowheads="1"/>
          </p:cNvSpPr>
          <p:nvPr/>
        </p:nvSpPr>
        <p:spPr bwMode="auto">
          <a:xfrm>
            <a:off x="4343400" y="4556125"/>
            <a:ext cx="847725" cy="244475"/>
          </a:xfrm>
          <a:prstGeom prst="rect">
            <a:avLst/>
          </a:prstGeom>
          <a:noFill/>
          <a:ln w="9525">
            <a:noFill/>
            <a:miter lim="800000"/>
            <a:headEnd/>
            <a:tailEnd/>
          </a:ln>
          <a:effectLst/>
        </p:spPr>
        <p:txBody>
          <a:bodyPr wrap="none" tIns="0" bIns="0">
            <a:spAutoFit/>
          </a:bodyPr>
          <a:lstStyle/>
          <a:p>
            <a:r>
              <a:rPr lang="en-US" altLang="zh-CN" sz="2000" b="0"/>
              <a:t>T2,T4</a:t>
            </a:r>
          </a:p>
        </p:txBody>
      </p:sp>
      <p:sp>
        <p:nvSpPr>
          <p:cNvPr id="66599" name="Rectangle 42"/>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6600" name="Rectangle 43"/>
          <p:cNvSpPr>
            <a:spLocks noChangeArrowheads="1"/>
          </p:cNvSpPr>
          <p:nvPr/>
        </p:nvSpPr>
        <p:spPr bwMode="auto">
          <a:xfrm>
            <a:off x="3505200" y="3886200"/>
            <a:ext cx="790575" cy="244475"/>
          </a:xfrm>
          <a:prstGeom prst="rect">
            <a:avLst/>
          </a:prstGeom>
          <a:noFill/>
          <a:ln w="9525">
            <a:noFill/>
            <a:miter lim="800000"/>
            <a:headEnd/>
            <a:tailEnd/>
          </a:ln>
          <a:effectLst/>
        </p:spPr>
        <p:txBody>
          <a:bodyPr wrap="none" tIns="0" bIns="0">
            <a:spAutoFit/>
          </a:bodyPr>
          <a:lstStyle/>
          <a:p>
            <a:r>
              <a:rPr lang="en-US" altLang="zh-CN" sz="2000" b="0"/>
              <a:t>A, T5</a:t>
            </a:r>
          </a:p>
        </p:txBody>
      </p:sp>
      <p:sp>
        <p:nvSpPr>
          <p:cNvPr id="66601" name="Rectangle 44"/>
          <p:cNvSpPr>
            <a:spLocks noChangeArrowheads="1"/>
          </p:cNvSpPr>
          <p:nvPr/>
        </p:nvSpPr>
        <p:spPr bwMode="auto">
          <a:xfrm>
            <a:off x="5638800" y="5029200"/>
            <a:ext cx="2857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6602" name="Rectangle 45"/>
          <p:cNvSpPr>
            <a:spLocks noChangeArrowheads="1"/>
          </p:cNvSpPr>
          <p:nvPr/>
        </p:nvSpPr>
        <p:spPr bwMode="auto">
          <a:xfrm>
            <a:off x="5867400" y="4419600"/>
            <a:ext cx="481013" cy="244475"/>
          </a:xfrm>
          <a:prstGeom prst="rect">
            <a:avLst/>
          </a:prstGeom>
          <a:noFill/>
          <a:ln w="9525">
            <a:noFill/>
            <a:miter lim="800000"/>
            <a:headEnd/>
            <a:tailEnd/>
          </a:ln>
          <a:effectLst/>
        </p:spPr>
        <p:txBody>
          <a:bodyPr wrap="none" tIns="0" bIns="0">
            <a:spAutoFit/>
          </a:bodyPr>
          <a:lstStyle/>
          <a:p>
            <a:r>
              <a:rPr lang="en-US" altLang="zh-CN" sz="2000" b="0"/>
              <a:t>T6</a:t>
            </a:r>
          </a:p>
        </p:txBody>
      </p:sp>
      <p:sp>
        <p:nvSpPr>
          <p:cNvPr id="66603" name="Line 46"/>
          <p:cNvSpPr>
            <a:spLocks noChangeShapeType="1"/>
          </p:cNvSpPr>
          <p:nvPr/>
        </p:nvSpPr>
        <p:spPr bwMode="auto">
          <a:xfrm>
            <a:off x="4876800" y="3124200"/>
            <a:ext cx="914400" cy="1524000"/>
          </a:xfrm>
          <a:prstGeom prst="line">
            <a:avLst/>
          </a:prstGeom>
          <a:noFill/>
          <a:ln w="9525">
            <a:solidFill>
              <a:srgbClr val="800080"/>
            </a:solidFill>
            <a:round/>
            <a:headEnd/>
            <a:tailEnd/>
          </a:ln>
        </p:spPr>
        <p:txBody>
          <a:bodyPr/>
          <a:lstStyle/>
          <a:p>
            <a:endParaRPr lang="zh-CN" altLang="en-US"/>
          </a:p>
        </p:txBody>
      </p:sp>
      <p:sp>
        <p:nvSpPr>
          <p:cNvPr id="66604" name="Rectangle 47"/>
          <p:cNvSpPr>
            <a:spLocks noChangeArrowheads="1"/>
          </p:cNvSpPr>
          <p:nvPr/>
        </p:nvSpPr>
        <p:spPr bwMode="auto">
          <a:xfrm>
            <a:off x="4419600" y="32893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6605" name="Rectangle 48"/>
          <p:cNvSpPr>
            <a:spLocks noChangeArrowheads="1"/>
          </p:cNvSpPr>
          <p:nvPr/>
        </p:nvSpPr>
        <p:spPr bwMode="auto">
          <a:xfrm>
            <a:off x="4751388" y="2590800"/>
            <a:ext cx="354012" cy="244475"/>
          </a:xfrm>
          <a:prstGeom prst="rect">
            <a:avLst/>
          </a:prstGeom>
          <a:noFill/>
          <a:ln w="9525">
            <a:noFill/>
            <a:miter lim="800000"/>
            <a:headEnd/>
            <a:tailEnd/>
          </a:ln>
          <a:effectLst/>
        </p:spPr>
        <p:txBody>
          <a:bodyPr wrap="none" tIns="0" bIns="0">
            <a:spAutoFit/>
          </a:bodyPr>
          <a:lstStyle/>
          <a:p>
            <a:r>
              <a:rPr lang="en-US" altLang="zh-CN" sz="2000" b="0"/>
              <a:t>B</a:t>
            </a:r>
          </a:p>
        </p:txBody>
      </p:sp>
      <p:sp>
        <p:nvSpPr>
          <p:cNvPr id="66606" name="Rectangle 49"/>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
        <p:nvSpPr>
          <p:cNvPr id="66607" name="Rectangle 51"/>
          <p:cNvSpPr>
            <a:spLocks noChangeArrowheads="1"/>
          </p:cNvSpPr>
          <p:nvPr/>
        </p:nvSpPr>
        <p:spPr bwMode="auto">
          <a:xfrm>
            <a:off x="838200" y="1676400"/>
            <a:ext cx="51816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6">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从基本块的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表示可得到等价的基本块</a:t>
            </a:r>
          </a:p>
        </p:txBody>
      </p:sp>
      <p:sp>
        <p:nvSpPr>
          <p:cNvPr id="67587" name="Rectangle 37"/>
          <p:cNvSpPr>
            <a:spLocks noChangeArrowheads="1"/>
          </p:cNvSpPr>
          <p:nvPr/>
        </p:nvSpPr>
        <p:spPr bwMode="auto">
          <a:xfrm>
            <a:off x="838200" y="1600200"/>
            <a:ext cx="7924800" cy="94615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r>
              <a:rPr lang="zh-CN" altLang="en-US">
                <a:latin typeface="Times New Roman" pitchFamily="18" charset="0"/>
                <a:ea typeface="楷体_GB2312" pitchFamily="49" charset="-122"/>
              </a:rPr>
              <a:t>：从下图的 </a:t>
            </a:r>
            <a:r>
              <a:rPr lang="en-US" altLang="zh-CN" sz="2400" b="0" i="1">
                <a:ea typeface="楷体_GB2312" pitchFamily="49" charset="-122"/>
              </a:rPr>
              <a:t>DAG </a:t>
            </a:r>
            <a:r>
              <a:rPr lang="zh-CN" altLang="en-US">
                <a:latin typeface="Times New Roman" pitchFamily="18" charset="0"/>
                <a:ea typeface="楷体_GB2312" pitchFamily="49" charset="-122"/>
              </a:rPr>
              <a:t>可得到右边的新的基本块</a:t>
            </a:r>
          </a:p>
          <a:p>
            <a:pPr>
              <a:lnSpc>
                <a:spcPct val="100000"/>
              </a:lnSpc>
              <a:spcBef>
                <a:spcPct val="0"/>
              </a:spcBef>
              <a:buFont typeface="Symbol" pitchFamily="18" charset="2"/>
              <a:buNone/>
            </a:pPr>
            <a:r>
              <a:rPr lang="zh-CN" altLang="en-US">
                <a:latin typeface="Times New Roman" pitchFamily="18" charset="0"/>
                <a:ea typeface="楷体_GB2312" pitchFamily="49" charset="-122"/>
              </a:rPr>
              <a:t>    （经拓扑排序及添加适当的复写语句）</a:t>
            </a:r>
          </a:p>
        </p:txBody>
      </p:sp>
      <p:sp>
        <p:nvSpPr>
          <p:cNvPr id="67588" name="AutoShape 3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89" name="AutoShape 4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0" name="AutoShape 4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1" name="AutoShape 4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2" name="AutoShape 4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3" name="AutoShape 4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4" name="AutoShape 4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5" name="AutoShape 4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6" name="AutoShape 4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7" name="AutoShape 4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8" name="AutoShape 4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9" name="AutoShape 5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600" name="Line 51"/>
          <p:cNvSpPr>
            <a:spLocks noChangeShapeType="1"/>
          </p:cNvSpPr>
          <p:nvPr/>
        </p:nvSpPr>
        <p:spPr bwMode="auto">
          <a:xfrm flipH="1">
            <a:off x="3352800" y="3124200"/>
            <a:ext cx="914400" cy="762000"/>
          </a:xfrm>
          <a:prstGeom prst="line">
            <a:avLst/>
          </a:prstGeom>
          <a:noFill/>
          <a:ln w="9525">
            <a:solidFill>
              <a:srgbClr val="800080"/>
            </a:solidFill>
            <a:round/>
            <a:headEnd/>
            <a:tailEnd/>
          </a:ln>
        </p:spPr>
        <p:txBody>
          <a:bodyPr/>
          <a:lstStyle/>
          <a:p>
            <a:endParaRPr lang="zh-CN" altLang="en-US"/>
          </a:p>
        </p:txBody>
      </p:sp>
      <p:sp>
        <p:nvSpPr>
          <p:cNvPr id="67601" name="Oval 52"/>
          <p:cNvSpPr>
            <a:spLocks noChangeArrowheads="1"/>
          </p:cNvSpPr>
          <p:nvPr/>
        </p:nvSpPr>
        <p:spPr bwMode="auto">
          <a:xfrm>
            <a:off x="4187825" y="28194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n8</a:t>
            </a:r>
          </a:p>
        </p:txBody>
      </p:sp>
      <p:sp>
        <p:nvSpPr>
          <p:cNvPr id="67602" name="Oval 53"/>
          <p:cNvSpPr>
            <a:spLocks noChangeArrowheads="1"/>
          </p:cNvSpPr>
          <p:nvPr/>
        </p:nvSpPr>
        <p:spPr bwMode="auto">
          <a:xfrm>
            <a:off x="2743200" y="38608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p>
        </p:txBody>
      </p:sp>
      <p:sp>
        <p:nvSpPr>
          <p:cNvPr id="67603" name="Oval 54"/>
          <p:cNvSpPr>
            <a:spLocks noChangeArrowheads="1"/>
          </p:cNvSpPr>
          <p:nvPr/>
        </p:nvSpPr>
        <p:spPr bwMode="auto">
          <a:xfrm>
            <a:off x="3733800" y="46990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p>
        </p:txBody>
      </p:sp>
      <p:sp>
        <p:nvSpPr>
          <p:cNvPr id="67604" name="Oval 55"/>
          <p:cNvSpPr>
            <a:spLocks noChangeArrowheads="1"/>
          </p:cNvSpPr>
          <p:nvPr/>
        </p:nvSpPr>
        <p:spPr bwMode="auto">
          <a:xfrm>
            <a:off x="5407025" y="4648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n7</a:t>
            </a:r>
          </a:p>
        </p:txBody>
      </p:sp>
      <p:sp>
        <p:nvSpPr>
          <p:cNvPr id="67605" name="Oval 56"/>
          <p:cNvSpPr>
            <a:spLocks noChangeArrowheads="1"/>
          </p:cNvSpPr>
          <p:nvPr/>
        </p:nvSpPr>
        <p:spPr bwMode="auto">
          <a:xfrm>
            <a:off x="7588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p>
        </p:txBody>
      </p:sp>
      <p:sp>
        <p:nvSpPr>
          <p:cNvPr id="67606" name="Oval 57"/>
          <p:cNvSpPr>
            <a:spLocks noChangeArrowheads="1"/>
          </p:cNvSpPr>
          <p:nvPr/>
        </p:nvSpPr>
        <p:spPr bwMode="auto">
          <a:xfrm>
            <a:off x="23622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p>
        </p:txBody>
      </p:sp>
      <p:sp>
        <p:nvSpPr>
          <p:cNvPr id="67607" name="Oval 58"/>
          <p:cNvSpPr>
            <a:spLocks noChangeArrowheads="1"/>
          </p:cNvSpPr>
          <p:nvPr/>
        </p:nvSpPr>
        <p:spPr bwMode="auto">
          <a:xfrm>
            <a:off x="4035425"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p>
        </p:txBody>
      </p:sp>
      <p:sp>
        <p:nvSpPr>
          <p:cNvPr id="67608" name="Oval 59"/>
          <p:cNvSpPr>
            <a:spLocks noChangeArrowheads="1"/>
          </p:cNvSpPr>
          <p:nvPr/>
        </p:nvSpPr>
        <p:spPr bwMode="auto">
          <a:xfrm>
            <a:off x="5715000" y="5791200"/>
            <a:ext cx="765175" cy="406400"/>
          </a:xfrm>
          <a:prstGeom prst="ellipse">
            <a:avLst/>
          </a:prstGeom>
          <a:solidFill>
            <a:srgbClr val="FFFFFF"/>
          </a:solidFill>
          <a:ln w="9525">
            <a:solidFill>
              <a:srgbClr val="800080"/>
            </a:solidFill>
            <a:round/>
            <a:headEnd/>
            <a:tailE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p>
        </p:txBody>
      </p:sp>
      <p:sp>
        <p:nvSpPr>
          <p:cNvPr id="67609" name="Line 60"/>
          <p:cNvSpPr>
            <a:spLocks noChangeShapeType="1"/>
          </p:cNvSpPr>
          <p:nvPr/>
        </p:nvSpPr>
        <p:spPr bwMode="auto">
          <a:xfrm flipH="1">
            <a:off x="2743200" y="4267200"/>
            <a:ext cx="304800" cy="1524000"/>
          </a:xfrm>
          <a:prstGeom prst="line">
            <a:avLst/>
          </a:prstGeom>
          <a:noFill/>
          <a:ln w="9525">
            <a:solidFill>
              <a:srgbClr val="800080"/>
            </a:solidFill>
            <a:round/>
            <a:headEnd/>
            <a:tailEnd/>
          </a:ln>
        </p:spPr>
        <p:txBody>
          <a:bodyPr/>
          <a:lstStyle/>
          <a:p>
            <a:endParaRPr lang="zh-CN" altLang="en-US"/>
          </a:p>
        </p:txBody>
      </p:sp>
      <p:sp>
        <p:nvSpPr>
          <p:cNvPr id="67610" name="Line 61"/>
          <p:cNvSpPr>
            <a:spLocks noChangeShapeType="1"/>
          </p:cNvSpPr>
          <p:nvPr/>
        </p:nvSpPr>
        <p:spPr bwMode="auto">
          <a:xfrm flipH="1" flipV="1">
            <a:off x="3429000" y="4191000"/>
            <a:ext cx="533400" cy="533400"/>
          </a:xfrm>
          <a:prstGeom prst="line">
            <a:avLst/>
          </a:prstGeom>
          <a:noFill/>
          <a:ln w="9525">
            <a:solidFill>
              <a:srgbClr val="800080"/>
            </a:solidFill>
            <a:round/>
            <a:headEnd/>
            <a:tailEnd/>
          </a:ln>
        </p:spPr>
        <p:txBody>
          <a:bodyPr/>
          <a:lstStyle/>
          <a:p>
            <a:endParaRPr lang="zh-CN" altLang="en-US"/>
          </a:p>
        </p:txBody>
      </p:sp>
      <p:sp>
        <p:nvSpPr>
          <p:cNvPr id="67611" name="Line 62"/>
          <p:cNvSpPr>
            <a:spLocks noChangeShapeType="1"/>
          </p:cNvSpPr>
          <p:nvPr/>
        </p:nvSpPr>
        <p:spPr bwMode="auto">
          <a:xfrm>
            <a:off x="4114800" y="5105400"/>
            <a:ext cx="152400" cy="685800"/>
          </a:xfrm>
          <a:prstGeom prst="line">
            <a:avLst/>
          </a:prstGeom>
          <a:noFill/>
          <a:ln w="9525">
            <a:solidFill>
              <a:srgbClr val="800080"/>
            </a:solidFill>
            <a:round/>
            <a:headEnd/>
            <a:tailEnd/>
          </a:ln>
        </p:spPr>
        <p:txBody>
          <a:bodyPr/>
          <a:lstStyle/>
          <a:p>
            <a:endParaRPr lang="zh-CN" altLang="en-US"/>
          </a:p>
        </p:txBody>
      </p:sp>
      <p:sp>
        <p:nvSpPr>
          <p:cNvPr id="67612" name="Line 63"/>
          <p:cNvSpPr>
            <a:spLocks noChangeShapeType="1"/>
          </p:cNvSpPr>
          <p:nvPr/>
        </p:nvSpPr>
        <p:spPr bwMode="auto">
          <a:xfrm flipH="1" flipV="1">
            <a:off x="4495800" y="4953000"/>
            <a:ext cx="1295400" cy="914400"/>
          </a:xfrm>
          <a:prstGeom prst="line">
            <a:avLst/>
          </a:prstGeom>
          <a:noFill/>
          <a:ln w="9525">
            <a:solidFill>
              <a:srgbClr val="800080"/>
            </a:solidFill>
            <a:round/>
            <a:headEnd/>
            <a:tailEnd/>
          </a:ln>
        </p:spPr>
        <p:txBody>
          <a:bodyPr/>
          <a:lstStyle/>
          <a:p>
            <a:endParaRPr lang="zh-CN" altLang="en-US"/>
          </a:p>
        </p:txBody>
      </p:sp>
      <p:sp>
        <p:nvSpPr>
          <p:cNvPr id="67613" name="Line 64"/>
          <p:cNvSpPr>
            <a:spLocks noChangeShapeType="1"/>
          </p:cNvSpPr>
          <p:nvPr/>
        </p:nvSpPr>
        <p:spPr bwMode="auto">
          <a:xfrm>
            <a:off x="6019800" y="5029200"/>
            <a:ext cx="228600" cy="762000"/>
          </a:xfrm>
          <a:prstGeom prst="line">
            <a:avLst/>
          </a:prstGeom>
          <a:noFill/>
          <a:ln w="9525">
            <a:solidFill>
              <a:srgbClr val="800080"/>
            </a:solidFill>
            <a:round/>
            <a:headEnd/>
            <a:tailEnd/>
          </a:ln>
        </p:spPr>
        <p:txBody>
          <a:bodyPr/>
          <a:lstStyle/>
          <a:p>
            <a:endParaRPr lang="zh-CN" altLang="en-US"/>
          </a:p>
        </p:txBody>
      </p:sp>
      <p:sp>
        <p:nvSpPr>
          <p:cNvPr id="67614" name="Line 65"/>
          <p:cNvSpPr>
            <a:spLocks noChangeShapeType="1"/>
          </p:cNvSpPr>
          <p:nvPr/>
        </p:nvSpPr>
        <p:spPr bwMode="auto">
          <a:xfrm flipH="1">
            <a:off x="4572000" y="4953000"/>
            <a:ext cx="914400" cy="838200"/>
          </a:xfrm>
          <a:prstGeom prst="line">
            <a:avLst/>
          </a:prstGeom>
          <a:noFill/>
          <a:ln w="9525">
            <a:solidFill>
              <a:srgbClr val="800080"/>
            </a:solidFill>
            <a:round/>
            <a:headEnd/>
            <a:tailEnd/>
          </a:ln>
        </p:spPr>
        <p:txBody>
          <a:bodyPr/>
          <a:lstStyle/>
          <a:p>
            <a:endParaRPr lang="zh-CN" altLang="en-US"/>
          </a:p>
        </p:txBody>
      </p:sp>
      <p:sp>
        <p:nvSpPr>
          <p:cNvPr id="67615" name="Rectangle 66"/>
          <p:cNvSpPr>
            <a:spLocks noChangeArrowheads="1"/>
          </p:cNvSpPr>
          <p:nvPr/>
        </p:nvSpPr>
        <p:spPr bwMode="auto">
          <a:xfrm>
            <a:off x="762000" y="6308725"/>
            <a:ext cx="677863" cy="244475"/>
          </a:xfrm>
          <a:prstGeom prst="rect">
            <a:avLst/>
          </a:prstGeom>
          <a:noFill/>
          <a:ln w="9525">
            <a:noFill/>
            <a:miter lim="800000"/>
            <a:headEnd/>
            <a:tailEnd/>
          </a:ln>
          <a:effectLst/>
        </p:spPr>
        <p:txBody>
          <a:bodyPr wrap="none" tIns="0" bIns="0">
            <a:spAutoFit/>
          </a:bodyPr>
          <a:lstStyle/>
          <a:p>
            <a:r>
              <a:rPr lang="en-US" altLang="zh-CN" sz="2000" b="0"/>
              <a:t>3.14</a:t>
            </a:r>
          </a:p>
        </p:txBody>
      </p:sp>
      <p:sp>
        <p:nvSpPr>
          <p:cNvPr id="67616" name="Rectangle 67"/>
          <p:cNvSpPr>
            <a:spLocks noChangeArrowheads="1"/>
          </p:cNvSpPr>
          <p:nvPr/>
        </p:nvSpPr>
        <p:spPr bwMode="auto">
          <a:xfrm>
            <a:off x="1447800" y="5638800"/>
            <a:ext cx="481013" cy="244475"/>
          </a:xfrm>
          <a:prstGeom prst="rect">
            <a:avLst/>
          </a:prstGeom>
          <a:noFill/>
          <a:ln w="9525">
            <a:noFill/>
            <a:miter lim="800000"/>
            <a:headEnd/>
            <a:tailEnd/>
          </a:ln>
          <a:effectLst/>
        </p:spPr>
        <p:txBody>
          <a:bodyPr wrap="none" tIns="0" bIns="0">
            <a:spAutoFit/>
          </a:bodyPr>
          <a:lstStyle/>
          <a:p>
            <a:r>
              <a:rPr lang="en-US" altLang="zh-CN" sz="2000" b="0"/>
              <a:t>T0</a:t>
            </a:r>
          </a:p>
        </p:txBody>
      </p:sp>
      <p:sp>
        <p:nvSpPr>
          <p:cNvPr id="67617" name="Rectangle 68"/>
          <p:cNvSpPr>
            <a:spLocks noChangeArrowheads="1"/>
          </p:cNvSpPr>
          <p:nvPr/>
        </p:nvSpPr>
        <p:spPr bwMode="auto">
          <a:xfrm>
            <a:off x="7162800" y="2432050"/>
            <a:ext cx="1752600" cy="4044950"/>
          </a:xfrm>
          <a:prstGeom prst="rect">
            <a:avLst/>
          </a:prstGeom>
          <a:noFill/>
          <a:ln w="9525">
            <a:noFill/>
            <a:miter lim="800000"/>
            <a:headEnd/>
            <a:tailEnd/>
          </a:ln>
          <a:effectLst/>
        </p:spPr>
        <p:txBody>
          <a:bodyPr/>
          <a:lstStyle/>
          <a:p>
            <a:pPr marL="533400" indent="-533400">
              <a:lnSpc>
                <a:spcPct val="100000"/>
              </a:lnSpc>
              <a:spcBef>
                <a:spcPct val="20000"/>
              </a:spcBef>
            </a:pPr>
            <a:r>
              <a:rPr lang="en-US" altLang="zh-CN" sz="2400" b="0"/>
              <a:t>T0:=3.14</a:t>
            </a:r>
          </a:p>
          <a:p>
            <a:pPr marL="533400" indent="-533400">
              <a:lnSpc>
                <a:spcPct val="100000"/>
              </a:lnSpc>
              <a:spcBef>
                <a:spcPct val="20000"/>
              </a:spcBef>
            </a:pPr>
            <a:r>
              <a:rPr lang="en-US" altLang="zh-CN" sz="2400" b="0"/>
              <a:t>T1:=6.28</a:t>
            </a:r>
          </a:p>
          <a:p>
            <a:pPr marL="533400" indent="-533400">
              <a:lnSpc>
                <a:spcPct val="100000"/>
              </a:lnSpc>
              <a:spcBef>
                <a:spcPct val="20000"/>
              </a:spcBef>
            </a:pPr>
            <a:r>
              <a:rPr lang="en-US" altLang="zh-CN" sz="2400" b="0"/>
              <a:t>T3:=6.28</a:t>
            </a:r>
          </a:p>
          <a:p>
            <a:pPr marL="533400" indent="-533400">
              <a:lnSpc>
                <a:spcPct val="100000"/>
              </a:lnSpc>
              <a:spcBef>
                <a:spcPct val="20000"/>
              </a:spcBef>
            </a:pPr>
            <a:r>
              <a:rPr lang="en-US" altLang="zh-CN" sz="2400" b="0"/>
              <a:t>T2:=R+r</a:t>
            </a:r>
          </a:p>
          <a:p>
            <a:pPr marL="533400" indent="-533400">
              <a:lnSpc>
                <a:spcPct val="100000"/>
              </a:lnSpc>
              <a:spcBef>
                <a:spcPct val="20000"/>
              </a:spcBef>
            </a:pPr>
            <a:r>
              <a:rPr lang="en-US" altLang="zh-CN" sz="2400" b="0"/>
              <a:t>T4:=T2</a:t>
            </a:r>
          </a:p>
          <a:p>
            <a:pPr marL="533400" indent="-533400">
              <a:lnSpc>
                <a:spcPct val="100000"/>
              </a:lnSpc>
              <a:spcBef>
                <a:spcPct val="20000"/>
              </a:spcBef>
            </a:pPr>
            <a:r>
              <a:rPr lang="en-US" altLang="zh-CN" sz="2400" b="0"/>
              <a:t>A:=6.28*T2</a:t>
            </a:r>
          </a:p>
          <a:p>
            <a:pPr marL="533400" indent="-533400">
              <a:lnSpc>
                <a:spcPct val="100000"/>
              </a:lnSpc>
              <a:spcBef>
                <a:spcPct val="20000"/>
              </a:spcBef>
            </a:pPr>
            <a:r>
              <a:rPr lang="en-US" altLang="zh-CN" sz="2400" b="0"/>
              <a:t>T5:=A</a:t>
            </a:r>
          </a:p>
          <a:p>
            <a:pPr marL="533400" indent="-533400">
              <a:lnSpc>
                <a:spcPct val="100000"/>
              </a:lnSpc>
              <a:spcBef>
                <a:spcPct val="20000"/>
              </a:spcBef>
            </a:pPr>
            <a:r>
              <a:rPr lang="en-US" altLang="zh-CN" sz="2400" b="0"/>
              <a:t>T6:=R-r</a:t>
            </a:r>
          </a:p>
          <a:p>
            <a:pPr marL="533400" indent="-533400">
              <a:lnSpc>
                <a:spcPct val="100000"/>
              </a:lnSpc>
              <a:spcBef>
                <a:spcPct val="20000"/>
              </a:spcBef>
            </a:pPr>
            <a:r>
              <a:rPr lang="en-US" altLang="zh-CN" sz="2400" b="0"/>
              <a:t>B:=A*T6</a:t>
            </a:r>
          </a:p>
        </p:txBody>
      </p:sp>
      <p:sp>
        <p:nvSpPr>
          <p:cNvPr id="67618" name="Rectangle 70"/>
          <p:cNvSpPr>
            <a:spLocks noChangeArrowheads="1"/>
          </p:cNvSpPr>
          <p:nvPr/>
        </p:nvSpPr>
        <p:spPr bwMode="auto">
          <a:xfrm>
            <a:off x="2362200" y="6308725"/>
            <a:ext cx="677863" cy="244475"/>
          </a:xfrm>
          <a:prstGeom prst="rect">
            <a:avLst/>
          </a:prstGeom>
          <a:noFill/>
          <a:ln w="9525">
            <a:noFill/>
            <a:miter lim="800000"/>
            <a:headEnd/>
            <a:tailEnd/>
          </a:ln>
          <a:effectLst/>
        </p:spPr>
        <p:txBody>
          <a:bodyPr wrap="none" tIns="0" bIns="0">
            <a:spAutoFit/>
          </a:bodyPr>
          <a:lstStyle/>
          <a:p>
            <a:r>
              <a:rPr lang="en-US" altLang="zh-CN" sz="2000" b="0"/>
              <a:t>6.28</a:t>
            </a:r>
          </a:p>
        </p:txBody>
      </p:sp>
      <p:sp>
        <p:nvSpPr>
          <p:cNvPr id="67619" name="Rectangle 71"/>
          <p:cNvSpPr>
            <a:spLocks noChangeArrowheads="1"/>
          </p:cNvSpPr>
          <p:nvPr/>
        </p:nvSpPr>
        <p:spPr bwMode="auto">
          <a:xfrm>
            <a:off x="3048000" y="5638800"/>
            <a:ext cx="917575" cy="244475"/>
          </a:xfrm>
          <a:prstGeom prst="rect">
            <a:avLst/>
          </a:prstGeom>
          <a:noFill/>
          <a:ln w="9525">
            <a:noFill/>
            <a:miter lim="800000"/>
            <a:headEnd/>
            <a:tailEnd/>
          </a:ln>
          <a:effectLst/>
        </p:spPr>
        <p:txBody>
          <a:bodyPr wrap="none" tIns="0" bIns="0">
            <a:spAutoFit/>
          </a:bodyPr>
          <a:lstStyle/>
          <a:p>
            <a:r>
              <a:rPr lang="en-US" altLang="zh-CN" sz="2000" b="0"/>
              <a:t>T1, T3</a:t>
            </a:r>
          </a:p>
        </p:txBody>
      </p:sp>
      <p:sp>
        <p:nvSpPr>
          <p:cNvPr id="67620" name="Rectangle 72"/>
          <p:cNvSpPr>
            <a:spLocks noChangeArrowheads="1"/>
          </p:cNvSpPr>
          <p:nvPr/>
        </p:nvSpPr>
        <p:spPr bwMode="auto">
          <a:xfrm>
            <a:off x="4187825" y="6286500"/>
            <a:ext cx="370614"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7621" name="Rectangle 73"/>
          <p:cNvSpPr>
            <a:spLocks noChangeArrowheads="1"/>
          </p:cNvSpPr>
          <p:nvPr/>
        </p:nvSpPr>
        <p:spPr bwMode="auto">
          <a:xfrm>
            <a:off x="5943600" y="6248400"/>
            <a:ext cx="269626" cy="246221"/>
          </a:xfrm>
          <a:prstGeom prst="rect">
            <a:avLst/>
          </a:prstGeom>
          <a:noFill/>
          <a:ln w="9525">
            <a:noFill/>
            <a:miter lim="800000"/>
            <a:headEnd/>
            <a:tailEnd/>
          </a:ln>
          <a:effectLst/>
        </p:spPr>
        <p:txBody>
          <a:bodyPr wrap="none" tIns="0" bIns="0">
            <a:spAutoFit/>
          </a:bodyPr>
          <a:lstStyle/>
          <a:p>
            <a:r>
              <a:rPr lang="en-US" altLang="zh-CN" sz="2000" b="0" dirty="0" smtClean="0"/>
              <a:t>r</a:t>
            </a:r>
            <a:endParaRPr lang="en-US" altLang="zh-CN" sz="2000" b="0" baseline="-25000" dirty="0"/>
          </a:p>
        </p:txBody>
      </p:sp>
      <p:sp>
        <p:nvSpPr>
          <p:cNvPr id="67622" name="Rectangle 74"/>
          <p:cNvSpPr>
            <a:spLocks noChangeArrowheads="1"/>
          </p:cNvSpPr>
          <p:nvPr/>
        </p:nvSpPr>
        <p:spPr bwMode="auto">
          <a:xfrm>
            <a:off x="4210050" y="5105400"/>
            <a:ext cx="3619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7623" name="Rectangle 75"/>
          <p:cNvSpPr>
            <a:spLocks noChangeArrowheads="1"/>
          </p:cNvSpPr>
          <p:nvPr/>
        </p:nvSpPr>
        <p:spPr bwMode="auto">
          <a:xfrm>
            <a:off x="4343400" y="4556125"/>
            <a:ext cx="847725" cy="244475"/>
          </a:xfrm>
          <a:prstGeom prst="rect">
            <a:avLst/>
          </a:prstGeom>
          <a:noFill/>
          <a:ln w="9525">
            <a:noFill/>
            <a:miter lim="800000"/>
            <a:headEnd/>
            <a:tailEnd/>
          </a:ln>
          <a:effectLst/>
        </p:spPr>
        <p:txBody>
          <a:bodyPr wrap="none" tIns="0" bIns="0">
            <a:spAutoFit/>
          </a:bodyPr>
          <a:lstStyle/>
          <a:p>
            <a:r>
              <a:rPr lang="en-US" altLang="zh-CN" sz="2000" b="0"/>
              <a:t>T2,T4</a:t>
            </a:r>
          </a:p>
        </p:txBody>
      </p:sp>
      <p:sp>
        <p:nvSpPr>
          <p:cNvPr id="67624" name="Rectangle 76"/>
          <p:cNvSpPr>
            <a:spLocks noChangeArrowheads="1"/>
          </p:cNvSpPr>
          <p:nvPr/>
        </p:nvSpPr>
        <p:spPr bwMode="auto">
          <a:xfrm>
            <a:off x="3124200" y="43561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7625" name="Rectangle 77"/>
          <p:cNvSpPr>
            <a:spLocks noChangeArrowheads="1"/>
          </p:cNvSpPr>
          <p:nvPr/>
        </p:nvSpPr>
        <p:spPr bwMode="auto">
          <a:xfrm>
            <a:off x="3505200" y="3886200"/>
            <a:ext cx="790575" cy="244475"/>
          </a:xfrm>
          <a:prstGeom prst="rect">
            <a:avLst/>
          </a:prstGeom>
          <a:noFill/>
          <a:ln w="9525">
            <a:noFill/>
            <a:miter lim="800000"/>
            <a:headEnd/>
            <a:tailEnd/>
          </a:ln>
          <a:effectLst/>
        </p:spPr>
        <p:txBody>
          <a:bodyPr wrap="none" tIns="0" bIns="0">
            <a:spAutoFit/>
          </a:bodyPr>
          <a:lstStyle/>
          <a:p>
            <a:r>
              <a:rPr lang="en-US" altLang="zh-CN" sz="2000" b="0"/>
              <a:t>A, T5</a:t>
            </a:r>
          </a:p>
        </p:txBody>
      </p:sp>
      <p:sp>
        <p:nvSpPr>
          <p:cNvPr id="67626" name="Rectangle 78"/>
          <p:cNvSpPr>
            <a:spLocks noChangeArrowheads="1"/>
          </p:cNvSpPr>
          <p:nvPr/>
        </p:nvSpPr>
        <p:spPr bwMode="auto">
          <a:xfrm>
            <a:off x="5638800" y="5029200"/>
            <a:ext cx="285750"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7627" name="Rectangle 79"/>
          <p:cNvSpPr>
            <a:spLocks noChangeArrowheads="1"/>
          </p:cNvSpPr>
          <p:nvPr/>
        </p:nvSpPr>
        <p:spPr bwMode="auto">
          <a:xfrm>
            <a:off x="5867400" y="4419600"/>
            <a:ext cx="481013" cy="244475"/>
          </a:xfrm>
          <a:prstGeom prst="rect">
            <a:avLst/>
          </a:prstGeom>
          <a:noFill/>
          <a:ln w="9525">
            <a:noFill/>
            <a:miter lim="800000"/>
            <a:headEnd/>
            <a:tailEnd/>
          </a:ln>
          <a:effectLst/>
        </p:spPr>
        <p:txBody>
          <a:bodyPr wrap="none" tIns="0" bIns="0">
            <a:spAutoFit/>
          </a:bodyPr>
          <a:lstStyle/>
          <a:p>
            <a:r>
              <a:rPr lang="en-US" altLang="zh-CN" sz="2000" b="0"/>
              <a:t>T6</a:t>
            </a:r>
          </a:p>
        </p:txBody>
      </p:sp>
      <p:sp>
        <p:nvSpPr>
          <p:cNvPr id="67628" name="Line 80"/>
          <p:cNvSpPr>
            <a:spLocks noChangeShapeType="1"/>
          </p:cNvSpPr>
          <p:nvPr/>
        </p:nvSpPr>
        <p:spPr bwMode="auto">
          <a:xfrm>
            <a:off x="4876800" y="3124200"/>
            <a:ext cx="914400" cy="1524000"/>
          </a:xfrm>
          <a:prstGeom prst="line">
            <a:avLst/>
          </a:prstGeom>
          <a:noFill/>
          <a:ln w="9525">
            <a:solidFill>
              <a:srgbClr val="800080"/>
            </a:solidFill>
            <a:round/>
            <a:headEnd/>
            <a:tailEnd/>
          </a:ln>
        </p:spPr>
        <p:txBody>
          <a:bodyPr/>
          <a:lstStyle/>
          <a:p>
            <a:endParaRPr lang="zh-CN" altLang="en-US"/>
          </a:p>
        </p:txBody>
      </p:sp>
      <p:sp>
        <p:nvSpPr>
          <p:cNvPr id="67629" name="Rectangle 81"/>
          <p:cNvSpPr>
            <a:spLocks noChangeArrowheads="1"/>
          </p:cNvSpPr>
          <p:nvPr/>
        </p:nvSpPr>
        <p:spPr bwMode="auto">
          <a:xfrm>
            <a:off x="4419600" y="3289300"/>
            <a:ext cx="303213" cy="292100"/>
          </a:xfrm>
          <a:prstGeom prst="rect">
            <a:avLst/>
          </a:prstGeom>
          <a:noFill/>
          <a:ln w="9525">
            <a:noFill/>
            <a:miter lim="800000"/>
            <a:headEnd/>
            <a:tailEnd/>
          </a:ln>
          <a:effectLst/>
        </p:spPr>
        <p:txBody>
          <a:bodyPr wrap="none" tIns="0" bIns="0">
            <a:spAutoFit/>
          </a:bodyPr>
          <a:lstStyle/>
          <a:p>
            <a:r>
              <a:rPr lang="en-US" altLang="zh-CN" sz="2400" b="0"/>
              <a:t>*</a:t>
            </a:r>
          </a:p>
        </p:txBody>
      </p:sp>
      <p:sp>
        <p:nvSpPr>
          <p:cNvPr id="67630" name="Rectangle 82"/>
          <p:cNvSpPr>
            <a:spLocks noChangeArrowheads="1"/>
          </p:cNvSpPr>
          <p:nvPr/>
        </p:nvSpPr>
        <p:spPr bwMode="auto">
          <a:xfrm>
            <a:off x="4751388" y="2590800"/>
            <a:ext cx="354012" cy="244475"/>
          </a:xfrm>
          <a:prstGeom prst="rect">
            <a:avLst/>
          </a:prstGeom>
          <a:noFill/>
          <a:ln w="9525">
            <a:noFill/>
            <a:miter lim="800000"/>
            <a:headEnd/>
            <a:tailEnd/>
          </a:ln>
          <a:effectLst/>
        </p:spPr>
        <p:txBody>
          <a:bodyPr wrap="none" tIns="0" bIns="0">
            <a:spAutoFit/>
          </a:bodyPr>
          <a:lstStyle/>
          <a:p>
            <a:r>
              <a:rPr lang="en-US" altLang="zh-CN" sz="2000" b="0"/>
              <a:t>B</a:t>
            </a:r>
          </a:p>
        </p:txBody>
      </p:sp>
      <p:sp>
        <p:nvSpPr>
          <p:cNvPr id="67631" name="Rectangle 83"/>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ph/>
          </p:nvPr>
        </p:nvGraphicFramePr>
        <p:xfrm>
          <a:off x="261938" y="190500"/>
          <a:ext cx="8582025" cy="6162675"/>
        </p:xfrm>
        <a:graphic>
          <a:graphicData uri="http://schemas.openxmlformats.org/presentationml/2006/ole">
            <p:oleObj spid="_x0000_s153602" name="Document" r:id="rId3" imgW="5473001" imgH="3930619" progId="Word.Document.8">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hlinkClick r:id="rId2" action="ppaction://hlinksldjump"/>
          </p:cNvPr>
          <p:cNvSpPr txBox="1">
            <a:spLocks noChangeArrowheads="1"/>
          </p:cNvSpPr>
          <p:nvPr/>
        </p:nvSpPr>
        <p:spPr bwMode="auto">
          <a:xfrm>
            <a:off x="533400" y="10668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从基本块的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表示可得到等价的基本块</a:t>
            </a:r>
          </a:p>
        </p:txBody>
      </p:sp>
      <p:sp>
        <p:nvSpPr>
          <p:cNvPr id="68611" name="Rectangle 3"/>
          <p:cNvSpPr>
            <a:spLocks noChangeArrowheads="1"/>
          </p:cNvSpPr>
          <p:nvPr/>
        </p:nvSpPr>
        <p:spPr bwMode="auto">
          <a:xfrm>
            <a:off x="838200" y="1600200"/>
            <a:ext cx="7924800" cy="519113"/>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比较变换前后的基本块</a:t>
            </a:r>
            <a:endParaRPr lang="zh-CN" altLang="en-US">
              <a:latin typeface="Times New Roman" pitchFamily="18" charset="0"/>
              <a:ea typeface="楷体_GB2312" pitchFamily="49" charset="-122"/>
            </a:endParaRPr>
          </a:p>
        </p:txBody>
      </p:sp>
      <p:sp>
        <p:nvSpPr>
          <p:cNvPr id="6861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6"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7"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8"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9"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0" name="AutoShape 13">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1"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2"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3"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4" name="Rectangle 34"/>
          <p:cNvSpPr>
            <a:spLocks noChangeArrowheads="1"/>
          </p:cNvSpPr>
          <p:nvPr/>
        </p:nvSpPr>
        <p:spPr bwMode="auto">
          <a:xfrm>
            <a:off x="4114800" y="2286000"/>
            <a:ext cx="1752600" cy="40449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pPr>
            <a:r>
              <a:rPr lang="en-US" altLang="zh-CN" sz="2400" b="0" dirty="0"/>
              <a:t>T0:=3.14</a:t>
            </a:r>
          </a:p>
          <a:p>
            <a:pPr marL="533400" indent="-533400">
              <a:lnSpc>
                <a:spcPct val="100000"/>
              </a:lnSpc>
              <a:spcBef>
                <a:spcPct val="20000"/>
              </a:spcBef>
            </a:pPr>
            <a:r>
              <a:rPr lang="en-US" altLang="zh-CN" sz="2400" b="0" dirty="0"/>
              <a:t>T1:=6.28</a:t>
            </a:r>
          </a:p>
          <a:p>
            <a:pPr marL="533400" indent="-533400">
              <a:lnSpc>
                <a:spcPct val="100000"/>
              </a:lnSpc>
              <a:spcBef>
                <a:spcPct val="20000"/>
              </a:spcBef>
            </a:pPr>
            <a:r>
              <a:rPr lang="en-US" altLang="zh-CN" sz="2400" b="0" dirty="0"/>
              <a:t>T3:=6.28</a:t>
            </a:r>
          </a:p>
          <a:p>
            <a:pPr marL="533400" indent="-533400">
              <a:lnSpc>
                <a:spcPct val="100000"/>
              </a:lnSpc>
              <a:spcBef>
                <a:spcPct val="20000"/>
              </a:spcBef>
            </a:pPr>
            <a:r>
              <a:rPr lang="en-US" altLang="zh-CN" sz="2400" b="0" dirty="0"/>
              <a:t>T2:=</a:t>
            </a:r>
            <a:r>
              <a:rPr lang="en-US" altLang="zh-CN" sz="2400" b="0" dirty="0" err="1"/>
              <a:t>R+r</a:t>
            </a:r>
            <a:endParaRPr lang="en-US" altLang="zh-CN" sz="2400" b="0" dirty="0"/>
          </a:p>
          <a:p>
            <a:pPr marL="533400" indent="-533400">
              <a:lnSpc>
                <a:spcPct val="100000"/>
              </a:lnSpc>
              <a:spcBef>
                <a:spcPct val="20000"/>
              </a:spcBef>
            </a:pPr>
            <a:r>
              <a:rPr lang="en-US" altLang="zh-CN" sz="2400" b="0" dirty="0"/>
              <a:t>T4:=T2</a:t>
            </a:r>
          </a:p>
          <a:p>
            <a:pPr marL="533400" indent="-533400">
              <a:lnSpc>
                <a:spcPct val="100000"/>
              </a:lnSpc>
              <a:spcBef>
                <a:spcPct val="20000"/>
              </a:spcBef>
            </a:pPr>
            <a:r>
              <a:rPr lang="en-US" altLang="zh-CN" sz="2400" b="0" dirty="0"/>
              <a:t>A:=6.28*T2</a:t>
            </a:r>
          </a:p>
          <a:p>
            <a:pPr marL="533400" indent="-533400">
              <a:lnSpc>
                <a:spcPct val="100000"/>
              </a:lnSpc>
              <a:spcBef>
                <a:spcPct val="20000"/>
              </a:spcBef>
            </a:pPr>
            <a:r>
              <a:rPr lang="en-US" altLang="zh-CN" sz="2400" b="0" dirty="0"/>
              <a:t>T5:=A</a:t>
            </a:r>
          </a:p>
          <a:p>
            <a:pPr marL="533400" indent="-533400">
              <a:lnSpc>
                <a:spcPct val="100000"/>
              </a:lnSpc>
              <a:spcBef>
                <a:spcPct val="20000"/>
              </a:spcBef>
            </a:pPr>
            <a:r>
              <a:rPr lang="en-US" altLang="zh-CN" sz="2400" b="0" dirty="0"/>
              <a:t>T6:=R-r</a:t>
            </a:r>
          </a:p>
          <a:p>
            <a:pPr marL="533400" indent="-533400">
              <a:lnSpc>
                <a:spcPct val="100000"/>
              </a:lnSpc>
              <a:spcBef>
                <a:spcPct val="20000"/>
              </a:spcBef>
            </a:pPr>
            <a:r>
              <a:rPr lang="en-US" altLang="zh-CN" sz="2400" b="0" dirty="0"/>
              <a:t>B:=A*T6</a:t>
            </a:r>
          </a:p>
        </p:txBody>
      </p:sp>
      <p:sp>
        <p:nvSpPr>
          <p:cNvPr id="68625" name="Rectangle 48"/>
          <p:cNvSpPr>
            <a:spLocks noChangeArrowheads="1"/>
          </p:cNvSpPr>
          <p:nvPr/>
        </p:nvSpPr>
        <p:spPr bwMode="auto">
          <a:xfrm>
            <a:off x="1295400" y="2286000"/>
            <a:ext cx="1752600" cy="4425950"/>
          </a:xfrm>
          <a:prstGeom prst="rect">
            <a:avLst/>
          </a:prstGeom>
          <a:noFill/>
          <a:ln w="9525" cap="rnd">
            <a:solidFill>
              <a:srgbClr val="333399"/>
            </a:solidFill>
            <a:prstDash val="sysDot"/>
            <a:miter lim="800000"/>
            <a:headEnd/>
            <a:tailEnd/>
          </a:ln>
          <a:effectLst/>
        </p:spPr>
        <p:txBody>
          <a:bodyPr/>
          <a:lstStyle/>
          <a:p>
            <a:pPr marL="533400" indent="-533400">
              <a:lnSpc>
                <a:spcPct val="100000"/>
              </a:lnSpc>
              <a:spcBef>
                <a:spcPct val="20000"/>
              </a:spcBef>
              <a:buClr>
                <a:schemeClr val="tx1"/>
              </a:buClr>
              <a:buSzPct val="75000"/>
              <a:buFont typeface="Wingdings" pitchFamily="2" charset="2"/>
              <a:buNone/>
            </a:pPr>
            <a:r>
              <a:rPr lang="en-US" altLang="zh-CN" sz="2400" b="0" dirty="0"/>
              <a:t>T0:=3.14</a:t>
            </a:r>
          </a:p>
          <a:p>
            <a:pPr marL="533400" indent="-533400">
              <a:lnSpc>
                <a:spcPct val="100000"/>
              </a:lnSpc>
              <a:spcBef>
                <a:spcPct val="20000"/>
              </a:spcBef>
              <a:buClr>
                <a:schemeClr val="tx1"/>
              </a:buClr>
              <a:buSzPct val="75000"/>
              <a:buFont typeface="Wingdings" pitchFamily="2" charset="2"/>
              <a:buNone/>
            </a:pPr>
            <a:r>
              <a:rPr lang="en-US" altLang="zh-CN" sz="2400" b="0" dirty="0"/>
              <a:t>T1:=2*T0</a:t>
            </a:r>
          </a:p>
          <a:p>
            <a:pPr marL="533400" indent="-533400">
              <a:lnSpc>
                <a:spcPct val="100000"/>
              </a:lnSpc>
              <a:spcBef>
                <a:spcPct val="20000"/>
              </a:spcBef>
              <a:buClr>
                <a:schemeClr val="tx1"/>
              </a:buClr>
              <a:buSzPct val="75000"/>
              <a:buFont typeface="Wingdings" pitchFamily="2" charset="2"/>
              <a:buNone/>
            </a:pPr>
            <a:r>
              <a:rPr lang="en-US" altLang="zh-CN" sz="2400" b="0" dirty="0"/>
              <a:t>T2:=</a:t>
            </a:r>
            <a:r>
              <a:rPr lang="en-US" altLang="zh-CN" sz="2400" b="0" dirty="0" err="1"/>
              <a:t>R+r</a:t>
            </a:r>
            <a:endParaRPr lang="en-US" altLang="zh-CN" sz="2400" b="0" dirty="0"/>
          </a:p>
          <a:p>
            <a:pPr marL="533400" indent="-533400">
              <a:lnSpc>
                <a:spcPct val="100000"/>
              </a:lnSpc>
              <a:spcBef>
                <a:spcPct val="20000"/>
              </a:spcBef>
              <a:buClr>
                <a:schemeClr val="tx1"/>
              </a:buClr>
              <a:buSzPct val="75000"/>
              <a:buFont typeface="Wingdings" pitchFamily="2" charset="2"/>
              <a:buNone/>
            </a:pPr>
            <a:r>
              <a:rPr lang="en-US" altLang="zh-CN" sz="2400" b="0" dirty="0"/>
              <a:t>A:=T1*T2</a:t>
            </a:r>
          </a:p>
          <a:p>
            <a:pPr marL="533400" indent="-533400">
              <a:lnSpc>
                <a:spcPct val="100000"/>
              </a:lnSpc>
              <a:spcBef>
                <a:spcPct val="20000"/>
              </a:spcBef>
              <a:buClr>
                <a:schemeClr val="tx1"/>
              </a:buClr>
              <a:buSzPct val="75000"/>
              <a:buFont typeface="Wingdings" pitchFamily="2" charset="2"/>
              <a:buNone/>
            </a:pPr>
            <a:r>
              <a:rPr lang="en-US" altLang="zh-CN" sz="2400" b="0" dirty="0"/>
              <a:t>B:=A</a:t>
            </a:r>
          </a:p>
          <a:p>
            <a:pPr marL="533400" indent="-533400">
              <a:lnSpc>
                <a:spcPct val="100000"/>
              </a:lnSpc>
              <a:spcBef>
                <a:spcPct val="20000"/>
              </a:spcBef>
              <a:buClr>
                <a:schemeClr val="tx1"/>
              </a:buClr>
              <a:buSzPct val="75000"/>
              <a:buFont typeface="Wingdings" pitchFamily="2" charset="2"/>
              <a:buNone/>
            </a:pPr>
            <a:r>
              <a:rPr lang="en-US" altLang="zh-CN" sz="2400" b="0" dirty="0"/>
              <a:t>T3:=2*T0</a:t>
            </a:r>
          </a:p>
          <a:p>
            <a:pPr marL="533400" indent="-533400">
              <a:lnSpc>
                <a:spcPct val="100000"/>
              </a:lnSpc>
              <a:spcBef>
                <a:spcPct val="20000"/>
              </a:spcBef>
              <a:buClr>
                <a:schemeClr val="tx1"/>
              </a:buClr>
              <a:buSzPct val="75000"/>
              <a:buFont typeface="Wingdings" pitchFamily="2" charset="2"/>
              <a:buNone/>
            </a:pPr>
            <a:r>
              <a:rPr lang="en-US" altLang="zh-CN" sz="2400" b="0" dirty="0"/>
              <a:t>T4:=</a:t>
            </a:r>
            <a:r>
              <a:rPr lang="en-US" altLang="zh-CN" sz="2400" b="0" dirty="0" err="1"/>
              <a:t>R+r</a:t>
            </a:r>
            <a:endParaRPr lang="en-US" altLang="zh-CN" sz="2400" b="0" dirty="0"/>
          </a:p>
          <a:p>
            <a:pPr marL="533400" indent="-533400">
              <a:lnSpc>
                <a:spcPct val="100000"/>
              </a:lnSpc>
              <a:spcBef>
                <a:spcPct val="20000"/>
              </a:spcBef>
              <a:buClr>
                <a:schemeClr val="tx1"/>
              </a:buClr>
              <a:buSzPct val="75000"/>
              <a:buFont typeface="Wingdings" pitchFamily="2" charset="2"/>
              <a:buNone/>
            </a:pPr>
            <a:r>
              <a:rPr lang="en-US" altLang="zh-CN" sz="2400" b="0" dirty="0"/>
              <a:t>T5:=T3*T4</a:t>
            </a:r>
          </a:p>
          <a:p>
            <a:pPr marL="533400" indent="-533400">
              <a:lnSpc>
                <a:spcPct val="100000"/>
              </a:lnSpc>
              <a:spcBef>
                <a:spcPct val="20000"/>
              </a:spcBef>
              <a:buClr>
                <a:schemeClr val="tx1"/>
              </a:buClr>
              <a:buSzPct val="75000"/>
              <a:buFont typeface="Wingdings" pitchFamily="2" charset="2"/>
              <a:buNone/>
            </a:pPr>
            <a:r>
              <a:rPr lang="en-US" altLang="zh-CN" sz="2400" b="0" dirty="0"/>
              <a:t>T6:=R-r</a:t>
            </a:r>
          </a:p>
          <a:p>
            <a:pPr marL="533400" indent="-533400">
              <a:lnSpc>
                <a:spcPct val="100000"/>
              </a:lnSpc>
              <a:spcBef>
                <a:spcPct val="20000"/>
              </a:spcBef>
              <a:buClr>
                <a:schemeClr val="tx1"/>
              </a:buClr>
              <a:buSzPct val="75000"/>
              <a:buFont typeface="Wingdings" pitchFamily="2" charset="2"/>
              <a:buNone/>
            </a:pPr>
            <a:r>
              <a:rPr lang="en-US" altLang="zh-CN" sz="2400" b="0" dirty="0"/>
              <a:t>B:=T5*T6</a:t>
            </a:r>
          </a:p>
        </p:txBody>
      </p:sp>
      <p:sp>
        <p:nvSpPr>
          <p:cNvPr id="68626" name="AutoShape 50"/>
          <p:cNvSpPr>
            <a:spLocks noChangeArrowheads="1"/>
          </p:cNvSpPr>
          <p:nvPr/>
        </p:nvSpPr>
        <p:spPr bwMode="auto">
          <a:xfrm>
            <a:off x="3214688" y="4038600"/>
            <a:ext cx="671512" cy="180975"/>
          </a:xfrm>
          <a:prstGeom prst="rightArrow">
            <a:avLst>
              <a:gd name="adj1" fmla="val 50000"/>
              <a:gd name="adj2" fmla="val 92763"/>
            </a:avLst>
          </a:prstGeom>
          <a:noFill/>
          <a:ln w="9525">
            <a:solidFill>
              <a:srgbClr val="800080"/>
            </a:solidFill>
            <a:miter lim="800000"/>
            <a:headEnd/>
            <a:tailEnd/>
          </a:ln>
          <a:effectLst/>
        </p:spPr>
        <p:txBody>
          <a:bodyPr tIns="0" bIns="0" anchor="ctr">
            <a:spAutoFit/>
          </a:bodyPr>
          <a:lstStyle/>
          <a:p>
            <a:endParaRPr lang="zh-CN" altLang="en-US"/>
          </a:p>
        </p:txBody>
      </p:sp>
      <p:sp>
        <p:nvSpPr>
          <p:cNvPr id="710707" name="Rectangle 51"/>
          <p:cNvSpPr>
            <a:spLocks noChangeArrowheads="1"/>
          </p:cNvSpPr>
          <p:nvPr/>
        </p:nvSpPr>
        <p:spPr bwMode="auto">
          <a:xfrm>
            <a:off x="6477000" y="2286000"/>
            <a:ext cx="2040943" cy="1785104"/>
          </a:xfrm>
          <a:prstGeom prst="rect">
            <a:avLst/>
          </a:prstGeom>
          <a:noFill/>
          <a:ln w="9525">
            <a:noFill/>
            <a:miter lim="800000"/>
            <a:headEnd/>
            <a:tailEnd/>
          </a:ln>
          <a:effectLst/>
        </p:spPr>
        <p:txBody>
          <a:bodyPr wrap="none" tIns="0" bIns="0">
            <a:spAutoFit/>
          </a:bodyPr>
          <a:lstStyle/>
          <a:p>
            <a:r>
              <a:rPr lang="zh-CN" altLang="en-US" dirty="0">
                <a:solidFill>
                  <a:srgbClr val="800080"/>
                </a:solidFill>
                <a:latin typeface="Times New Roman" pitchFamily="18" charset="0"/>
                <a:ea typeface="楷体_GB2312" pitchFamily="49" charset="-122"/>
              </a:rPr>
              <a:t>所作的优化</a:t>
            </a:r>
          </a:p>
          <a:p>
            <a:r>
              <a:rPr lang="zh-CN" altLang="en-US" sz="2400" dirty="0">
                <a:ea typeface="楷体_GB2312" pitchFamily="49" charset="-122"/>
              </a:rPr>
              <a:t>合并已知量</a:t>
            </a:r>
            <a:endParaRPr lang="zh-CN" altLang="en-US" dirty="0">
              <a:latin typeface="Times New Roman" pitchFamily="18" charset="0"/>
              <a:ea typeface="楷体_GB2312" pitchFamily="49" charset="-122"/>
            </a:endParaRPr>
          </a:p>
          <a:p>
            <a:r>
              <a:rPr lang="zh-CN" altLang="en-US" sz="2400" dirty="0">
                <a:ea typeface="楷体_GB2312" pitchFamily="49" charset="-122"/>
              </a:rPr>
              <a:t>删除多余运算</a:t>
            </a:r>
          </a:p>
          <a:p>
            <a:r>
              <a:rPr lang="zh-CN" altLang="en-US" sz="2400" dirty="0">
                <a:ea typeface="楷体_GB2312" pitchFamily="49" charset="-122"/>
              </a:rPr>
              <a:t>删除无用</a:t>
            </a:r>
            <a:r>
              <a:rPr lang="zh-CN" altLang="en-US" sz="2400" dirty="0" smtClean="0">
                <a:ea typeface="楷体_GB2312" pitchFamily="49" charset="-122"/>
              </a:rPr>
              <a:t>赋值</a:t>
            </a:r>
            <a:endParaRPr lang="en-US" altLang="zh-CN" sz="2400" dirty="0" smtClean="0">
              <a:ea typeface="楷体_GB2312" pitchFamily="49" charset="-122"/>
            </a:endParaRPr>
          </a:p>
        </p:txBody>
      </p:sp>
      <p:sp>
        <p:nvSpPr>
          <p:cNvPr id="68628" name="Rectangle 52"/>
          <p:cNvSpPr>
            <a:spLocks noChangeArrowheads="1"/>
          </p:cNvSpPr>
          <p:nvPr/>
        </p:nvSpPr>
        <p:spPr bwMode="auto">
          <a:xfrm>
            <a:off x="1524000" y="152400"/>
            <a:ext cx="4648200" cy="701675"/>
          </a:xfrm>
          <a:prstGeom prst="rect">
            <a:avLst/>
          </a:prstGeom>
          <a:noFill/>
          <a:ln w="9525" algn="ctr">
            <a:noFill/>
            <a:miter lim="800000"/>
            <a:headEnd/>
            <a:tailEnd/>
          </a:ln>
          <a:effectLst/>
        </p:spPr>
        <p:txBody>
          <a:bodyPr>
            <a:spAutoFit/>
          </a:bodyPr>
          <a:lstStyle/>
          <a:p>
            <a:pPr>
              <a:lnSpc>
                <a:spcPct val="100000"/>
              </a:lnSpc>
              <a:spcBef>
                <a:spcPct val="0"/>
              </a:spcBef>
              <a:buClr>
                <a:srgbClr val="800080"/>
              </a:buClr>
              <a:buFont typeface="Wingdings" pitchFamily="2"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0707"/>
                                        </p:tgtEl>
                                        <p:attrNameLst>
                                          <p:attrName>style.visibility</p:attrName>
                                        </p:attrNameLst>
                                      </p:cBhvr>
                                      <p:to>
                                        <p:strVal val="visible"/>
                                      </p:to>
                                    </p:set>
                                    <p:animEffect transition="in" filter="slide(fromBottom)">
                                      <p:cBhvr>
                                        <p:cTn id="7" dur="500"/>
                                        <p:tgtEl>
                                          <p:spTgt spid="71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0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0"/>
          <p:cNvGraphicFramePr>
            <a:graphicFrameLocks noChangeAspect="1"/>
          </p:cNvGraphicFramePr>
          <p:nvPr>
            <p:ph sz="half" idx="1"/>
          </p:nvPr>
        </p:nvGraphicFramePr>
        <p:xfrm>
          <a:off x="250825" y="3789363"/>
          <a:ext cx="6731000" cy="2859087"/>
        </p:xfrm>
        <a:graphic>
          <a:graphicData uri="http://schemas.openxmlformats.org/presentationml/2006/ole">
            <p:oleObj spid="_x0000_s158722" name="文档" r:id="rId3" imgW="5486400" imgH="2329920" progId="Word.Document.8">
              <p:embed/>
            </p:oleObj>
          </a:graphicData>
        </a:graphic>
      </p:graphicFrame>
      <p:graphicFrame>
        <p:nvGraphicFramePr>
          <p:cNvPr id="17411" name="Object 1"/>
          <p:cNvGraphicFramePr>
            <a:graphicFrameLocks noChangeAspect="1"/>
          </p:cNvGraphicFramePr>
          <p:nvPr>
            <p:ph sz="quarter" idx="2"/>
          </p:nvPr>
        </p:nvGraphicFramePr>
        <p:xfrm>
          <a:off x="250825" y="188913"/>
          <a:ext cx="7058025" cy="3333750"/>
        </p:xfrm>
        <a:graphic>
          <a:graphicData uri="http://schemas.openxmlformats.org/presentationml/2006/ole">
            <p:oleObj spid="_x0000_s158723" name="文档" r:id="rId4" imgW="5486400" imgH="2588760" progId="Word.Document.8">
              <p:embed/>
            </p:oleObj>
          </a:graphicData>
        </a:graphic>
      </p:graphicFrame>
      <p:sp>
        <p:nvSpPr>
          <p:cNvPr id="17413" name="Text Box 6"/>
          <p:cNvSpPr txBox="1">
            <a:spLocks noChangeArrowheads="1"/>
          </p:cNvSpPr>
          <p:nvPr/>
        </p:nvSpPr>
        <p:spPr bwMode="auto">
          <a:xfrm>
            <a:off x="2339975" y="260350"/>
            <a:ext cx="6626225" cy="1938338"/>
          </a:xfrm>
          <a:prstGeom prst="rect">
            <a:avLst/>
          </a:prstGeom>
          <a:noFill/>
          <a:ln w="9525">
            <a:noFill/>
            <a:miter lim="800000"/>
            <a:headEnd/>
            <a:tailEnd/>
          </a:ln>
        </p:spPr>
        <p:txBody>
          <a:bodyPr>
            <a:spAutoFit/>
          </a:bodyPr>
          <a:lstStyle/>
          <a:p>
            <a:pPr marL="457200" indent="-457200">
              <a:lnSpc>
                <a:spcPct val="100000"/>
              </a:lnSpc>
              <a:buFontTx/>
              <a:buAutoNum type="arabicPeriod"/>
            </a:pPr>
            <a:r>
              <a:rPr lang="en-US" altLang="zh-CN" sz="2400" smtClean="0">
                <a:solidFill>
                  <a:srgbClr val="000000"/>
                </a:solidFill>
                <a:latin typeface="Times New Roman" pitchFamily="18" charset="0"/>
                <a:ea typeface="宋体" charset="-122"/>
              </a:rPr>
              <a:t>G</a:t>
            </a:r>
            <a:r>
              <a:rPr lang="zh-CN" altLang="en-US" sz="2400" smtClean="0">
                <a:solidFill>
                  <a:srgbClr val="000000"/>
                </a:solidFill>
                <a:latin typeface="Times New Roman" pitchFamily="18" charset="0"/>
                <a:ea typeface="宋体" charset="-122"/>
              </a:rPr>
              <a:t>中的代码（</a:t>
            </a:r>
            <a:r>
              <a:rPr lang="en-US" altLang="zh-CN" sz="2400" smtClean="0">
                <a:solidFill>
                  <a:srgbClr val="000000"/>
                </a:solidFill>
                <a:latin typeface="Times New Roman" pitchFamily="18" charset="0"/>
                <a:ea typeface="宋体" charset="-122"/>
              </a:rPr>
              <a:t>2</a:t>
            </a:r>
            <a:r>
              <a:rPr lang="zh-CN" altLang="en-US" sz="2400" smtClean="0">
                <a:solidFill>
                  <a:srgbClr val="000000"/>
                </a:solidFill>
                <a:latin typeface="Times New Roman" pitchFamily="18" charset="0"/>
                <a:ea typeface="宋体" charset="-122"/>
              </a:rPr>
              <a:t>）和（</a:t>
            </a:r>
            <a:r>
              <a:rPr lang="en-US" altLang="zh-CN" sz="2400" smtClean="0">
                <a:solidFill>
                  <a:srgbClr val="000000"/>
                </a:solidFill>
                <a:latin typeface="Times New Roman" pitchFamily="18" charset="0"/>
                <a:ea typeface="宋体" charset="-122"/>
              </a:rPr>
              <a:t>6</a:t>
            </a:r>
            <a:r>
              <a:rPr lang="zh-CN" altLang="en-US" sz="2400" smtClean="0">
                <a:solidFill>
                  <a:srgbClr val="000000"/>
                </a:solidFill>
                <a:latin typeface="Times New Roman" pitchFamily="18" charset="0"/>
                <a:ea typeface="宋体" charset="-122"/>
              </a:rPr>
              <a:t>）的</a:t>
            </a:r>
            <a:r>
              <a:rPr lang="zh-CN" altLang="en-US" sz="2400" smtClean="0">
                <a:solidFill>
                  <a:srgbClr val="FF0000"/>
                </a:solidFill>
                <a:latin typeface="Times New Roman" pitchFamily="18" charset="0"/>
                <a:ea typeface="宋体" charset="-122"/>
              </a:rPr>
              <a:t>已知量都已合并</a:t>
            </a:r>
            <a:r>
              <a:rPr lang="zh-CN" altLang="en-US" sz="2400" b="0" smtClean="0">
                <a:solidFill>
                  <a:srgbClr val="000000"/>
                </a:solidFill>
                <a:latin typeface="Times New Roman" pitchFamily="18" charset="0"/>
                <a:ea typeface="宋体" charset="-122"/>
              </a:rPr>
              <a:t>。</a:t>
            </a:r>
          </a:p>
          <a:p>
            <a:pPr marL="457200" indent="-457200">
              <a:lnSpc>
                <a:spcPct val="100000"/>
              </a:lnSpc>
              <a:buFontTx/>
              <a:buAutoNum type="arabicPeriod"/>
            </a:pPr>
            <a:r>
              <a:rPr lang="en-US" altLang="zh-CN" sz="2400" smtClean="0">
                <a:solidFill>
                  <a:srgbClr val="000000"/>
                </a:solidFill>
                <a:latin typeface="Times New Roman" pitchFamily="18" charset="0"/>
                <a:ea typeface="宋体" charset="-122"/>
              </a:rPr>
              <a:t>G</a:t>
            </a:r>
            <a:r>
              <a:rPr lang="zh-CN" altLang="en-US" sz="2400" smtClean="0">
                <a:solidFill>
                  <a:srgbClr val="000000"/>
                </a:solidFill>
                <a:latin typeface="Times New Roman" pitchFamily="18" charset="0"/>
                <a:ea typeface="宋体" charset="-122"/>
              </a:rPr>
              <a:t>中的（</a:t>
            </a:r>
            <a:r>
              <a:rPr lang="en-US" altLang="zh-CN" sz="2400" smtClean="0">
                <a:solidFill>
                  <a:srgbClr val="000000"/>
                </a:solidFill>
                <a:latin typeface="Times New Roman" pitchFamily="18" charset="0"/>
                <a:ea typeface="宋体" charset="-122"/>
              </a:rPr>
              <a:t>5</a:t>
            </a:r>
            <a:r>
              <a:rPr lang="zh-CN" altLang="en-US" sz="2400" smtClean="0">
                <a:solidFill>
                  <a:srgbClr val="000000"/>
                </a:solidFill>
                <a:latin typeface="Times New Roman" pitchFamily="18" charset="0"/>
                <a:ea typeface="宋体" charset="-122"/>
              </a:rPr>
              <a:t>）的</a:t>
            </a:r>
            <a:r>
              <a:rPr lang="zh-CN" altLang="en-US" sz="2400" smtClean="0">
                <a:solidFill>
                  <a:srgbClr val="FF0000"/>
                </a:solidFill>
                <a:latin typeface="Times New Roman" pitchFamily="18" charset="0"/>
                <a:ea typeface="宋体" charset="-122"/>
              </a:rPr>
              <a:t>无用赋值已被删除</a:t>
            </a:r>
            <a:r>
              <a:rPr lang="zh-CN" altLang="en-US" sz="2400" smtClean="0">
                <a:solidFill>
                  <a:srgbClr val="000000"/>
                </a:solidFill>
                <a:latin typeface="Times New Roman" pitchFamily="18" charset="0"/>
                <a:ea typeface="宋体" charset="-122"/>
              </a:rPr>
              <a:t>。</a:t>
            </a:r>
          </a:p>
          <a:p>
            <a:pPr marL="457200" indent="-457200">
              <a:lnSpc>
                <a:spcPct val="100000"/>
              </a:lnSpc>
              <a:buFontTx/>
              <a:buAutoNum type="arabicPeriod"/>
            </a:pPr>
            <a:r>
              <a:rPr lang="en-US" altLang="zh-CN" sz="2400" smtClean="0">
                <a:solidFill>
                  <a:srgbClr val="000000"/>
                </a:solidFill>
                <a:latin typeface="Times New Roman" pitchFamily="18" charset="0"/>
                <a:ea typeface="宋体" charset="-122"/>
              </a:rPr>
              <a:t>G</a:t>
            </a:r>
            <a:r>
              <a:rPr lang="zh-CN" altLang="en-US" sz="2400" smtClean="0">
                <a:solidFill>
                  <a:srgbClr val="000000"/>
                </a:solidFill>
                <a:latin typeface="Times New Roman" pitchFamily="18" charset="0"/>
                <a:ea typeface="宋体" charset="-122"/>
              </a:rPr>
              <a:t>中的（</a:t>
            </a:r>
            <a:r>
              <a:rPr lang="en-US" altLang="zh-CN" sz="2400" smtClean="0">
                <a:solidFill>
                  <a:srgbClr val="000000"/>
                </a:solidFill>
                <a:latin typeface="Times New Roman" pitchFamily="18" charset="0"/>
                <a:ea typeface="宋体" charset="-122"/>
              </a:rPr>
              <a:t>3</a:t>
            </a:r>
            <a:r>
              <a:rPr lang="zh-CN" altLang="en-US" sz="2400" smtClean="0">
                <a:solidFill>
                  <a:srgbClr val="000000"/>
                </a:solidFill>
                <a:latin typeface="Times New Roman" pitchFamily="18" charset="0"/>
                <a:ea typeface="宋体" charset="-122"/>
              </a:rPr>
              <a:t>）和（</a:t>
            </a:r>
            <a:r>
              <a:rPr lang="en-US" altLang="zh-CN" sz="2400" smtClean="0">
                <a:solidFill>
                  <a:srgbClr val="000000"/>
                </a:solidFill>
                <a:latin typeface="Times New Roman" pitchFamily="18" charset="0"/>
                <a:ea typeface="宋体" charset="-122"/>
              </a:rPr>
              <a:t>7</a:t>
            </a:r>
            <a:r>
              <a:rPr lang="zh-CN" altLang="en-US" sz="2400" smtClean="0">
                <a:solidFill>
                  <a:srgbClr val="000000"/>
                </a:solidFill>
                <a:latin typeface="Times New Roman" pitchFamily="18" charset="0"/>
                <a:ea typeface="宋体" charset="-122"/>
              </a:rPr>
              <a:t>）的公共子表达式</a:t>
            </a:r>
            <a:r>
              <a:rPr lang="en-US" altLang="zh-CN" sz="2400" smtClean="0">
                <a:solidFill>
                  <a:srgbClr val="000000"/>
                </a:solidFill>
                <a:latin typeface="Times New Roman" pitchFamily="18" charset="0"/>
                <a:ea typeface="宋体" charset="-122"/>
              </a:rPr>
              <a:t>R+r</a:t>
            </a:r>
            <a:r>
              <a:rPr lang="zh-CN" altLang="en-US" sz="2400" smtClean="0">
                <a:solidFill>
                  <a:srgbClr val="000000"/>
                </a:solidFill>
                <a:latin typeface="Times New Roman" pitchFamily="18" charset="0"/>
                <a:ea typeface="宋体" charset="-122"/>
              </a:rPr>
              <a:t>只被计算一次，</a:t>
            </a:r>
            <a:r>
              <a:rPr lang="zh-CN" altLang="en-US" sz="2400" smtClean="0">
                <a:solidFill>
                  <a:srgbClr val="FF0000"/>
                </a:solidFill>
                <a:latin typeface="Times New Roman" pitchFamily="18" charset="0"/>
                <a:ea typeface="宋体" charset="-122"/>
              </a:rPr>
              <a:t>删除了多余运算</a:t>
            </a:r>
            <a:r>
              <a:rPr lang="zh-CN" altLang="en-US" sz="2400" smtClean="0">
                <a:solidFill>
                  <a:srgbClr val="000000"/>
                </a:solidFill>
                <a:latin typeface="Times New Roman" pitchFamily="18" charset="0"/>
                <a:ea typeface="宋体" charset="-122"/>
              </a:rPr>
              <a:t>。</a:t>
            </a:r>
          </a:p>
        </p:txBody>
      </p:sp>
      <p:graphicFrame>
        <p:nvGraphicFramePr>
          <p:cNvPr id="17412" name="Object 2"/>
          <p:cNvGraphicFramePr>
            <a:graphicFrameLocks noChangeAspect="1"/>
          </p:cNvGraphicFramePr>
          <p:nvPr>
            <p:ph sz="quarter" idx="3"/>
          </p:nvPr>
        </p:nvGraphicFramePr>
        <p:xfrm>
          <a:off x="2124075" y="1849438"/>
          <a:ext cx="6767513" cy="4792662"/>
        </p:xfrm>
        <a:graphic>
          <a:graphicData uri="http://schemas.openxmlformats.org/presentationml/2006/ole">
            <p:oleObj spid="_x0000_s158724" name="文档" r:id="rId5" imgW="5486400" imgH="3886920" progId="Word.Document.8">
              <p:embed/>
            </p:oleObj>
          </a:graphicData>
        </a:graphic>
      </p:graphicFrame>
      <p:sp>
        <p:nvSpPr>
          <p:cNvPr id="6" name="AutoShape 2055"/>
          <p:cNvSpPr>
            <a:spLocks noChangeArrowheads="1"/>
          </p:cNvSpPr>
          <p:nvPr/>
        </p:nvSpPr>
        <p:spPr bwMode="auto">
          <a:xfrm>
            <a:off x="1835150" y="188913"/>
            <a:ext cx="2362200" cy="182880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p:spPr>
        <p:txBody>
          <a:bodyPr/>
          <a:lstStyle/>
          <a:p>
            <a:pPr algn="ctr">
              <a:lnSpc>
                <a:spcPct val="100000"/>
              </a:lnSpc>
              <a:spcBef>
                <a:spcPct val="0"/>
              </a:spcBef>
            </a:pPr>
            <a:endParaRPr lang="en-US" altLang="zh-CN" sz="2400" b="0" smtClean="0">
              <a:solidFill>
                <a:srgbClr val="000000"/>
              </a:solidFill>
              <a:latin typeface="Times New Roman" pitchFamily="18" charset="0"/>
              <a:ea typeface="宋体" charset="-122"/>
            </a:endParaRPr>
          </a:p>
          <a:p>
            <a:pPr algn="ctr">
              <a:lnSpc>
                <a:spcPct val="100000"/>
              </a:lnSpc>
              <a:spcBef>
                <a:spcPct val="0"/>
              </a:spcBef>
            </a:pPr>
            <a:r>
              <a:rPr lang="zh-CN" altLang="en-US" sz="2400" b="0" smtClean="0">
                <a:solidFill>
                  <a:srgbClr val="CB0F01"/>
                </a:solidFill>
                <a:latin typeface="Times New Roman" pitchFamily="18" charset="0"/>
                <a:ea typeface="宋体" charset="-122"/>
              </a:rPr>
              <a:t>乘法</a:t>
            </a:r>
            <a:r>
              <a:rPr lang="en-US" altLang="zh-CN" sz="2400" b="0" smtClean="0">
                <a:solidFill>
                  <a:srgbClr val="CB0F01"/>
                </a:solidFill>
                <a:latin typeface="Times New Roman" pitchFamily="18" charset="0"/>
                <a:ea typeface="宋体" charset="-122"/>
              </a:rPr>
              <a:t>:5</a:t>
            </a:r>
            <a:r>
              <a:rPr lang="zh-CN" altLang="en-US" sz="2400" b="0" smtClean="0">
                <a:solidFill>
                  <a:srgbClr val="CB0F01"/>
                </a:solidFill>
                <a:latin typeface="Times New Roman" pitchFamily="18" charset="0"/>
                <a:ea typeface="宋体" charset="-122"/>
              </a:rPr>
              <a:t>次</a:t>
            </a:r>
          </a:p>
          <a:p>
            <a:pPr algn="ctr">
              <a:lnSpc>
                <a:spcPct val="100000"/>
              </a:lnSpc>
              <a:spcBef>
                <a:spcPct val="0"/>
              </a:spcBef>
            </a:pPr>
            <a:r>
              <a:rPr lang="zh-CN" altLang="en-US" sz="2400" b="0" smtClean="0">
                <a:solidFill>
                  <a:srgbClr val="CB0F01"/>
                </a:solidFill>
                <a:latin typeface="Times New Roman" pitchFamily="18" charset="0"/>
                <a:ea typeface="宋体" charset="-122"/>
              </a:rPr>
              <a:t>加</a:t>
            </a:r>
            <a:r>
              <a:rPr lang="en-US" altLang="zh-CN" sz="2400" b="0" smtClean="0">
                <a:solidFill>
                  <a:srgbClr val="CB0F01"/>
                </a:solidFill>
                <a:latin typeface="Times New Roman" pitchFamily="18" charset="0"/>
                <a:ea typeface="宋体" charset="-122"/>
              </a:rPr>
              <a:t>(</a:t>
            </a:r>
            <a:r>
              <a:rPr lang="zh-CN" altLang="en-US" sz="2400" b="0" smtClean="0">
                <a:solidFill>
                  <a:srgbClr val="CB0F01"/>
                </a:solidFill>
                <a:latin typeface="Times New Roman" pitchFamily="18" charset="0"/>
                <a:ea typeface="宋体" charset="-122"/>
              </a:rPr>
              <a:t>件</a:t>
            </a:r>
            <a:r>
              <a:rPr lang="en-US" altLang="zh-CN" sz="2400" b="0" smtClean="0">
                <a:solidFill>
                  <a:srgbClr val="CB0F01"/>
                </a:solidFill>
                <a:latin typeface="Times New Roman" pitchFamily="18" charset="0"/>
                <a:ea typeface="宋体" charset="-122"/>
              </a:rPr>
              <a:t>)</a:t>
            </a:r>
            <a:r>
              <a:rPr lang="zh-CN" altLang="en-US" sz="2400" b="0" smtClean="0">
                <a:solidFill>
                  <a:srgbClr val="CB0F01"/>
                </a:solidFill>
                <a:latin typeface="Times New Roman" pitchFamily="18" charset="0"/>
                <a:ea typeface="宋体" charset="-122"/>
              </a:rPr>
              <a:t>法</a:t>
            </a:r>
            <a:r>
              <a:rPr lang="en-US" altLang="zh-CN" sz="2400" b="0" smtClean="0">
                <a:solidFill>
                  <a:srgbClr val="CB0F01"/>
                </a:solidFill>
                <a:latin typeface="Times New Roman" pitchFamily="18" charset="0"/>
                <a:ea typeface="宋体" charset="-122"/>
              </a:rPr>
              <a:t>:3</a:t>
            </a:r>
            <a:r>
              <a:rPr lang="zh-CN" altLang="en-US" sz="2400" b="0" smtClean="0">
                <a:solidFill>
                  <a:srgbClr val="CB0F01"/>
                </a:solidFill>
                <a:latin typeface="Times New Roman" pitchFamily="18" charset="0"/>
                <a:ea typeface="宋体" charset="-122"/>
              </a:rPr>
              <a:t>次</a:t>
            </a:r>
          </a:p>
          <a:p>
            <a:pPr algn="ctr">
              <a:lnSpc>
                <a:spcPct val="100000"/>
              </a:lnSpc>
              <a:spcBef>
                <a:spcPct val="0"/>
              </a:spcBef>
            </a:pPr>
            <a:r>
              <a:rPr lang="zh-CN" altLang="en-US" sz="2400" b="0" smtClean="0">
                <a:solidFill>
                  <a:srgbClr val="CB0F01"/>
                </a:solidFill>
                <a:latin typeface="Times New Roman" pitchFamily="18" charset="0"/>
                <a:ea typeface="宋体" charset="-122"/>
              </a:rPr>
              <a:t>赋值</a:t>
            </a:r>
            <a:r>
              <a:rPr lang="en-US" altLang="zh-CN" sz="2400" b="0" smtClean="0">
                <a:solidFill>
                  <a:srgbClr val="CB0F01"/>
                </a:solidFill>
                <a:latin typeface="Times New Roman" pitchFamily="18" charset="0"/>
                <a:ea typeface="宋体" charset="-122"/>
              </a:rPr>
              <a:t>:2</a:t>
            </a:r>
            <a:r>
              <a:rPr lang="zh-CN" altLang="en-US" sz="2400" b="0" smtClean="0">
                <a:solidFill>
                  <a:srgbClr val="CB0F01"/>
                </a:solidFill>
                <a:latin typeface="Times New Roman" pitchFamily="18" charset="0"/>
                <a:ea typeface="宋体" charset="-122"/>
              </a:rPr>
              <a:t>次</a:t>
            </a:r>
          </a:p>
        </p:txBody>
      </p:sp>
      <p:sp>
        <p:nvSpPr>
          <p:cNvPr id="7" name="AutoShape 2056"/>
          <p:cNvSpPr>
            <a:spLocks noChangeArrowheads="1"/>
          </p:cNvSpPr>
          <p:nvPr/>
        </p:nvSpPr>
        <p:spPr bwMode="auto">
          <a:xfrm>
            <a:off x="2195513" y="3213100"/>
            <a:ext cx="2362200" cy="182880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p:spPr>
        <p:txBody>
          <a:bodyPr/>
          <a:lstStyle/>
          <a:p>
            <a:pPr algn="ctr">
              <a:lnSpc>
                <a:spcPct val="100000"/>
              </a:lnSpc>
              <a:spcBef>
                <a:spcPct val="0"/>
              </a:spcBef>
            </a:pPr>
            <a:endParaRPr lang="en-US" altLang="zh-CN" sz="2400" b="0" smtClean="0">
              <a:solidFill>
                <a:srgbClr val="000000"/>
              </a:solidFill>
              <a:latin typeface="Times New Roman" pitchFamily="18" charset="0"/>
              <a:ea typeface="宋体" charset="-122"/>
            </a:endParaRPr>
          </a:p>
          <a:p>
            <a:pPr algn="ctr">
              <a:lnSpc>
                <a:spcPct val="100000"/>
              </a:lnSpc>
              <a:spcBef>
                <a:spcPct val="0"/>
              </a:spcBef>
            </a:pPr>
            <a:r>
              <a:rPr lang="zh-CN" altLang="en-US" sz="2400" b="0" smtClean="0">
                <a:solidFill>
                  <a:srgbClr val="CB0F01"/>
                </a:solidFill>
                <a:latin typeface="Times New Roman" pitchFamily="18" charset="0"/>
                <a:ea typeface="宋体" charset="-122"/>
              </a:rPr>
              <a:t>乘法</a:t>
            </a:r>
            <a:r>
              <a:rPr lang="en-US" altLang="zh-CN" sz="2400" b="0" smtClean="0">
                <a:solidFill>
                  <a:srgbClr val="CB0F01"/>
                </a:solidFill>
                <a:latin typeface="Times New Roman" pitchFamily="18" charset="0"/>
                <a:ea typeface="宋体" charset="-122"/>
              </a:rPr>
              <a:t>:2</a:t>
            </a:r>
            <a:r>
              <a:rPr lang="zh-CN" altLang="en-US" sz="2400" b="0" smtClean="0">
                <a:solidFill>
                  <a:srgbClr val="CB0F01"/>
                </a:solidFill>
                <a:latin typeface="Times New Roman" pitchFamily="18" charset="0"/>
                <a:ea typeface="宋体" charset="-122"/>
              </a:rPr>
              <a:t>次</a:t>
            </a:r>
          </a:p>
          <a:p>
            <a:pPr algn="ctr">
              <a:lnSpc>
                <a:spcPct val="100000"/>
              </a:lnSpc>
              <a:spcBef>
                <a:spcPct val="0"/>
              </a:spcBef>
            </a:pPr>
            <a:r>
              <a:rPr lang="zh-CN" altLang="en-US" sz="2400" b="0" smtClean="0">
                <a:solidFill>
                  <a:srgbClr val="CB0F01"/>
                </a:solidFill>
                <a:latin typeface="Times New Roman" pitchFamily="18" charset="0"/>
                <a:ea typeface="宋体" charset="-122"/>
              </a:rPr>
              <a:t>加</a:t>
            </a:r>
            <a:r>
              <a:rPr lang="en-US" altLang="zh-CN" sz="2400" b="0" smtClean="0">
                <a:solidFill>
                  <a:srgbClr val="CB0F01"/>
                </a:solidFill>
                <a:latin typeface="Times New Roman" pitchFamily="18" charset="0"/>
                <a:ea typeface="宋体" charset="-122"/>
              </a:rPr>
              <a:t>(</a:t>
            </a:r>
            <a:r>
              <a:rPr lang="zh-CN" altLang="en-US" sz="2400" b="0" smtClean="0">
                <a:solidFill>
                  <a:srgbClr val="CB0F01"/>
                </a:solidFill>
                <a:latin typeface="Times New Roman" pitchFamily="18" charset="0"/>
                <a:ea typeface="宋体" charset="-122"/>
              </a:rPr>
              <a:t>件</a:t>
            </a:r>
            <a:r>
              <a:rPr lang="en-US" altLang="zh-CN" sz="2400" b="0" smtClean="0">
                <a:solidFill>
                  <a:srgbClr val="CB0F01"/>
                </a:solidFill>
                <a:latin typeface="Times New Roman" pitchFamily="18" charset="0"/>
                <a:ea typeface="宋体" charset="-122"/>
              </a:rPr>
              <a:t>)</a:t>
            </a:r>
            <a:r>
              <a:rPr lang="zh-CN" altLang="en-US" sz="2400" b="0" smtClean="0">
                <a:solidFill>
                  <a:srgbClr val="CB0F01"/>
                </a:solidFill>
                <a:latin typeface="Times New Roman" pitchFamily="18" charset="0"/>
                <a:ea typeface="宋体" charset="-122"/>
              </a:rPr>
              <a:t>法</a:t>
            </a:r>
            <a:r>
              <a:rPr lang="en-US" altLang="zh-CN" sz="2400" b="0" smtClean="0">
                <a:solidFill>
                  <a:srgbClr val="CB0F01"/>
                </a:solidFill>
                <a:latin typeface="Times New Roman" pitchFamily="18" charset="0"/>
                <a:ea typeface="宋体" charset="-122"/>
              </a:rPr>
              <a:t>:2</a:t>
            </a:r>
            <a:r>
              <a:rPr lang="zh-CN" altLang="en-US" sz="2400" b="0" smtClean="0">
                <a:solidFill>
                  <a:srgbClr val="CB0F01"/>
                </a:solidFill>
                <a:latin typeface="Times New Roman" pitchFamily="18" charset="0"/>
                <a:ea typeface="宋体" charset="-122"/>
              </a:rPr>
              <a:t>次</a:t>
            </a:r>
          </a:p>
          <a:p>
            <a:pPr algn="ctr">
              <a:lnSpc>
                <a:spcPct val="100000"/>
              </a:lnSpc>
              <a:spcBef>
                <a:spcPct val="0"/>
              </a:spcBef>
            </a:pPr>
            <a:r>
              <a:rPr lang="zh-CN" altLang="en-US" sz="2400" b="0" smtClean="0">
                <a:solidFill>
                  <a:srgbClr val="CB0F01"/>
                </a:solidFill>
                <a:latin typeface="Times New Roman" pitchFamily="18" charset="0"/>
                <a:ea typeface="宋体" charset="-122"/>
              </a:rPr>
              <a:t>赋值</a:t>
            </a:r>
            <a:r>
              <a:rPr lang="en-US" altLang="zh-CN" sz="2400" b="0" smtClean="0">
                <a:solidFill>
                  <a:srgbClr val="CB0F01"/>
                </a:solidFill>
                <a:latin typeface="Times New Roman" pitchFamily="18" charset="0"/>
                <a:ea typeface="宋体" charset="-122"/>
              </a:rPr>
              <a:t>:5</a:t>
            </a:r>
            <a:r>
              <a:rPr lang="zh-CN" altLang="en-US" sz="2400" b="0" smtClean="0">
                <a:solidFill>
                  <a:srgbClr val="CB0F01"/>
                </a:solidFill>
                <a:latin typeface="Times New Roman" pitchFamily="18" charset="0"/>
                <a:ea typeface="宋体" charset="-122"/>
              </a:rPr>
              <a:t>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395288" y="476250"/>
            <a:ext cx="8280400" cy="5619750"/>
          </a:xfrm>
        </p:spPr>
        <p:txBody>
          <a:bodyPr/>
          <a:lstStyle/>
          <a:p>
            <a:pPr marL="444500" indent="-444500" eaLnBrk="1" hangingPunct="1">
              <a:buFontTx/>
              <a:buNone/>
            </a:pPr>
            <a:r>
              <a:rPr lang="en-US" altLang="zh-CN" sz="3600" b="1" dirty="0" smtClean="0"/>
              <a:t>    </a:t>
            </a:r>
            <a:r>
              <a:rPr lang="zh-CN" altLang="en-US" sz="3600" b="1" dirty="0" smtClean="0">
                <a:solidFill>
                  <a:schemeClr val="accent2"/>
                </a:solidFill>
              </a:rPr>
              <a:t>除了可应用</a:t>
            </a:r>
            <a:r>
              <a:rPr lang="en-US" altLang="zh-CN" sz="3600" b="1" dirty="0" smtClean="0">
                <a:solidFill>
                  <a:schemeClr val="accent2"/>
                </a:solidFill>
              </a:rPr>
              <a:t>DAG</a:t>
            </a:r>
            <a:r>
              <a:rPr lang="zh-CN" altLang="en-US" sz="3600" b="1" dirty="0" smtClean="0">
                <a:solidFill>
                  <a:schemeClr val="accent2"/>
                </a:solidFill>
              </a:rPr>
              <a:t>进行上述优化外</a:t>
            </a:r>
            <a:r>
              <a:rPr lang="en-US" altLang="zh-CN" sz="3600" b="1" dirty="0" smtClean="0">
                <a:solidFill>
                  <a:schemeClr val="accent2"/>
                </a:solidFill>
              </a:rPr>
              <a:t>, </a:t>
            </a:r>
            <a:r>
              <a:rPr lang="zh-CN" altLang="en-US" sz="3600" b="1" dirty="0" smtClean="0">
                <a:solidFill>
                  <a:schemeClr val="accent2"/>
                </a:solidFill>
              </a:rPr>
              <a:t>还可从基本块的</a:t>
            </a:r>
            <a:r>
              <a:rPr lang="en-US" altLang="zh-CN" sz="3600" b="1" dirty="0" smtClean="0">
                <a:solidFill>
                  <a:schemeClr val="accent2"/>
                </a:solidFill>
              </a:rPr>
              <a:t>DAG</a:t>
            </a:r>
            <a:r>
              <a:rPr lang="zh-CN" altLang="en-US" sz="3600" b="1" dirty="0" smtClean="0">
                <a:solidFill>
                  <a:schemeClr val="accent2"/>
                </a:solidFill>
              </a:rPr>
              <a:t>中得到一些其它优化信息：</a:t>
            </a:r>
          </a:p>
          <a:p>
            <a:pPr marL="444500" indent="-444500" eaLnBrk="1" hangingPunct="1">
              <a:buFontTx/>
              <a:buAutoNum type="arabicPeriod"/>
            </a:pPr>
            <a:r>
              <a:rPr lang="zh-CN" altLang="en-US" sz="3600" b="1" dirty="0" smtClean="0"/>
              <a:t> 在基本块外被定值并在基本块内被引用的所有标识符，就是作为叶子结点上标识的哪些标识符</a:t>
            </a:r>
            <a:r>
              <a:rPr lang="en-US" altLang="zh-CN" sz="3600" b="1" dirty="0" smtClean="0"/>
              <a:t>.</a:t>
            </a:r>
          </a:p>
          <a:p>
            <a:pPr marL="444500" indent="-444500" eaLnBrk="1" hangingPunct="1">
              <a:buFontTx/>
              <a:buAutoNum type="arabicPeriod"/>
            </a:pPr>
            <a:r>
              <a:rPr lang="en-US" altLang="zh-CN" sz="3600" b="1" dirty="0" smtClean="0"/>
              <a:t> </a:t>
            </a:r>
            <a:r>
              <a:rPr lang="zh-CN" altLang="en-US" sz="3600" b="1" dirty="0" smtClean="0"/>
              <a:t>在基本块内被定值且该值能在基本块后被引用的所有标识符，就是</a:t>
            </a:r>
            <a:r>
              <a:rPr lang="en-US" altLang="zh-CN" sz="3600" b="1" dirty="0" smtClean="0"/>
              <a:t>DGA</a:t>
            </a:r>
            <a:r>
              <a:rPr lang="zh-CN" altLang="en-US" sz="3600" b="1" dirty="0" smtClean="0"/>
              <a:t>各结点上的那些附加标识符</a:t>
            </a:r>
            <a:r>
              <a:rPr lang="en-US" altLang="zh-CN" sz="3600" b="1" dirty="0" smtClean="0"/>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a:xfrm>
            <a:off x="179388" y="260350"/>
            <a:ext cx="8713787" cy="1944688"/>
          </a:xfrm>
        </p:spPr>
        <p:txBody>
          <a:bodyPr/>
          <a:lstStyle/>
          <a:p>
            <a:pPr algn="l" eaLnBrk="1" hangingPunct="1">
              <a:buClr>
                <a:schemeClr val="accent2"/>
              </a:buClr>
              <a:buFont typeface="Wingdings" pitchFamily="2" charset="2"/>
              <a:buNone/>
            </a:pPr>
            <a:r>
              <a:rPr lang="zh-CN" altLang="en-US" sz="3200" b="1" smtClean="0"/>
              <a:t>根据有关变量在基本块后被引用的情况，可以进一步删除基本块中的其它无用赋值</a:t>
            </a:r>
            <a:r>
              <a:rPr lang="en-US" altLang="zh-CN" sz="3200" b="1" smtClean="0"/>
              <a:t>.</a:t>
            </a:r>
            <a:r>
              <a:rPr lang="zh-CN" altLang="en-US" sz="3200" b="1" smtClean="0"/>
              <a:t>假设</a:t>
            </a:r>
            <a:r>
              <a:rPr lang="en-US" altLang="zh-CN" sz="3200" b="1" smtClean="0"/>
              <a:t>T</a:t>
            </a:r>
            <a:r>
              <a:rPr lang="en-US" altLang="zh-CN" sz="3200" b="1" baseline="-25000" smtClean="0"/>
              <a:t>0</a:t>
            </a:r>
            <a:r>
              <a:rPr lang="en-US" altLang="zh-CN" sz="3200" b="1" smtClean="0"/>
              <a:t>,T</a:t>
            </a:r>
            <a:r>
              <a:rPr lang="en-US" altLang="zh-CN" sz="3200" b="1" baseline="-25000" smtClean="0"/>
              <a:t>1</a:t>
            </a:r>
            <a:r>
              <a:rPr lang="en-US" altLang="zh-CN" sz="3200" b="1" smtClean="0"/>
              <a:t>, …,T</a:t>
            </a:r>
            <a:r>
              <a:rPr lang="en-US" altLang="zh-CN" sz="3200" b="1" baseline="-25000" smtClean="0"/>
              <a:t>6</a:t>
            </a:r>
            <a:r>
              <a:rPr lang="zh-CN" altLang="en-US" sz="3200" b="1" smtClean="0"/>
              <a:t>在基本块后都没有被引用，则可将上述</a:t>
            </a:r>
            <a:r>
              <a:rPr lang="en-US" altLang="zh-CN" sz="3200" b="1" smtClean="0"/>
              <a:t>DAG</a:t>
            </a:r>
            <a:r>
              <a:rPr lang="zh-CN" altLang="en-US" sz="3200" b="1" smtClean="0"/>
              <a:t>重写为新的四元式代码序列</a:t>
            </a:r>
            <a:r>
              <a:rPr lang="en-US" altLang="zh-CN" sz="3200" b="1" smtClean="0"/>
              <a:t>.</a:t>
            </a:r>
          </a:p>
        </p:txBody>
      </p:sp>
      <p:graphicFrame>
        <p:nvGraphicFramePr>
          <p:cNvPr id="18434" name="Object 4"/>
          <p:cNvGraphicFramePr>
            <a:graphicFrameLocks noChangeAspect="1"/>
          </p:cNvGraphicFramePr>
          <p:nvPr>
            <p:ph idx="1"/>
          </p:nvPr>
        </p:nvGraphicFramePr>
        <p:xfrm>
          <a:off x="-612775" y="1916113"/>
          <a:ext cx="6481763" cy="4591050"/>
        </p:xfrm>
        <a:graphic>
          <a:graphicData uri="http://schemas.openxmlformats.org/presentationml/2006/ole">
            <p:oleObj spid="_x0000_s161794" name="文档" r:id="rId3" imgW="5486400" imgH="3886920" progId="Word.Document.8">
              <p:embed/>
            </p:oleObj>
          </a:graphicData>
        </a:graphic>
      </p:graphicFrame>
      <p:sp>
        <p:nvSpPr>
          <p:cNvPr id="216071" name="Rectangle 7"/>
          <p:cNvSpPr>
            <a:spLocks noChangeArrowheads="1"/>
          </p:cNvSpPr>
          <p:nvPr/>
        </p:nvSpPr>
        <p:spPr bwMode="auto">
          <a:xfrm>
            <a:off x="6084888" y="2420938"/>
            <a:ext cx="2808287" cy="4103687"/>
          </a:xfrm>
          <a:prstGeom prst="rect">
            <a:avLst/>
          </a:prstGeom>
          <a:noFill/>
          <a:ln w="9525">
            <a:solidFill>
              <a:srgbClr val="993366"/>
            </a:solidFill>
            <a:miter lim="800000"/>
            <a:headEnd/>
            <a:tailEnd/>
          </a:ln>
        </p:spPr>
        <p:txBody>
          <a:bodyPr anchor="ctr"/>
          <a:lstStyle/>
          <a:p>
            <a:r>
              <a:rPr lang="en-US" altLang="zh-CN" sz="3200" b="1" dirty="0">
                <a:solidFill>
                  <a:schemeClr val="accent2"/>
                </a:solidFill>
              </a:rPr>
              <a:t>  S</a:t>
            </a:r>
            <a:r>
              <a:rPr lang="en-US" altLang="zh-CN" sz="3200" b="1" baseline="-25000" dirty="0">
                <a:solidFill>
                  <a:schemeClr val="accent2"/>
                </a:solidFill>
              </a:rPr>
              <a:t>1</a:t>
            </a:r>
            <a:r>
              <a:rPr lang="en-US" altLang="zh-CN" sz="3200" b="1" dirty="0">
                <a:solidFill>
                  <a:schemeClr val="accent2"/>
                </a:solidFill>
              </a:rPr>
              <a:t>=</a:t>
            </a:r>
            <a:r>
              <a:rPr lang="en-US" altLang="zh-CN" sz="3200" b="1" dirty="0" err="1">
                <a:solidFill>
                  <a:schemeClr val="accent2"/>
                </a:solidFill>
              </a:rPr>
              <a:t>R+r</a:t>
            </a:r>
            <a:r>
              <a:rPr lang="en-US" altLang="zh-CN" sz="3200" b="1" dirty="0">
                <a:solidFill>
                  <a:schemeClr val="accent2"/>
                </a:solidFill>
              </a:rPr>
              <a:t/>
            </a:r>
            <a:br>
              <a:rPr lang="en-US" altLang="zh-CN" sz="3200" b="1" dirty="0">
                <a:solidFill>
                  <a:schemeClr val="accent2"/>
                </a:solidFill>
              </a:rPr>
            </a:br>
            <a:r>
              <a:rPr lang="en-US" altLang="zh-CN" sz="3200" b="1" dirty="0">
                <a:solidFill>
                  <a:schemeClr val="accent2"/>
                </a:solidFill>
              </a:rPr>
              <a:t>  A=6.28*S</a:t>
            </a:r>
            <a:r>
              <a:rPr lang="en-US" altLang="zh-CN" sz="3200" b="1" baseline="-25000" dirty="0">
                <a:solidFill>
                  <a:schemeClr val="accent2"/>
                </a:solidFill>
              </a:rPr>
              <a:t>1</a:t>
            </a:r>
            <a:br>
              <a:rPr lang="en-US" altLang="zh-CN" sz="3200" b="1" baseline="-25000" dirty="0">
                <a:solidFill>
                  <a:schemeClr val="accent2"/>
                </a:solidFill>
              </a:rPr>
            </a:br>
            <a:r>
              <a:rPr lang="en-US" altLang="zh-CN" sz="3200" b="1" dirty="0">
                <a:solidFill>
                  <a:schemeClr val="accent2"/>
                </a:solidFill>
              </a:rPr>
              <a:t>  S</a:t>
            </a:r>
            <a:r>
              <a:rPr lang="en-US" altLang="zh-CN" sz="3200" b="1" baseline="-25000" dirty="0">
                <a:solidFill>
                  <a:schemeClr val="accent2"/>
                </a:solidFill>
              </a:rPr>
              <a:t>2</a:t>
            </a:r>
            <a:r>
              <a:rPr lang="en-US" altLang="zh-CN" sz="3200" b="1" dirty="0">
                <a:solidFill>
                  <a:schemeClr val="accent2"/>
                </a:solidFill>
              </a:rPr>
              <a:t>=R-r</a:t>
            </a:r>
            <a:br>
              <a:rPr lang="en-US" altLang="zh-CN" sz="3200" b="1" dirty="0">
                <a:solidFill>
                  <a:schemeClr val="accent2"/>
                </a:solidFill>
              </a:rPr>
            </a:br>
            <a:r>
              <a:rPr lang="en-US" altLang="zh-CN" sz="3200" b="1" dirty="0">
                <a:solidFill>
                  <a:schemeClr val="accent2"/>
                </a:solidFill>
              </a:rPr>
              <a:t>  B=A*S</a:t>
            </a:r>
            <a:r>
              <a:rPr lang="en-US" altLang="zh-CN" sz="3200" b="1" baseline="-25000" dirty="0">
                <a:solidFill>
                  <a:schemeClr val="accent2"/>
                </a:solidFill>
              </a:rPr>
              <a:t>2</a:t>
            </a:r>
            <a:br>
              <a:rPr lang="en-US" altLang="zh-CN" sz="3200" b="1" baseline="-25000" dirty="0">
                <a:solidFill>
                  <a:schemeClr val="accent2"/>
                </a:solidFill>
              </a:rPr>
            </a:br>
            <a:r>
              <a:rPr lang="en-US" altLang="zh-CN" sz="3200" b="1" dirty="0">
                <a:solidFill>
                  <a:schemeClr val="accent2"/>
                </a:solidFill>
              </a:rPr>
              <a:t/>
            </a:r>
            <a:br>
              <a:rPr lang="en-US" altLang="zh-CN" sz="3200" b="1" dirty="0">
                <a:solidFill>
                  <a:schemeClr val="accent2"/>
                </a:solidFill>
              </a:rPr>
            </a:br>
            <a:r>
              <a:rPr lang="en-US" altLang="zh-CN" sz="3200" b="1" dirty="0">
                <a:solidFill>
                  <a:schemeClr val="accent2"/>
                </a:solidFill>
              </a:rPr>
              <a:t>S1</a:t>
            </a:r>
            <a:r>
              <a:rPr lang="zh-CN" altLang="en-US" sz="3200" b="1" dirty="0">
                <a:solidFill>
                  <a:schemeClr val="accent2"/>
                </a:solidFill>
              </a:rPr>
              <a:t>和</a:t>
            </a:r>
            <a:r>
              <a:rPr lang="en-US" altLang="zh-CN" sz="3200" b="1" dirty="0">
                <a:solidFill>
                  <a:schemeClr val="accent2"/>
                </a:solidFill>
              </a:rPr>
              <a:t>S2</a:t>
            </a:r>
            <a:r>
              <a:rPr lang="zh-CN" altLang="en-US" sz="3200" b="1" dirty="0">
                <a:solidFill>
                  <a:schemeClr val="accent2"/>
                </a:solidFill>
              </a:rPr>
              <a:t>用于存放中间临时变量</a:t>
            </a:r>
            <a:r>
              <a:rPr lang="en-US" altLang="zh-CN" sz="3200" b="1"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71"/>
                                        </p:tgtEl>
                                        <p:attrNameLst>
                                          <p:attrName>style.visibility</p:attrName>
                                        </p:attrNameLst>
                                      </p:cBhvr>
                                      <p:to>
                                        <p:strVal val="visible"/>
                                      </p:to>
                                    </p:set>
                                    <p:anim calcmode="lin" valueType="num">
                                      <p:cBhvr additive="base">
                                        <p:cTn id="7" dur="500" fill="hold"/>
                                        <p:tgtEl>
                                          <p:spTgt spid="216071"/>
                                        </p:tgtEl>
                                        <p:attrNameLst>
                                          <p:attrName>ppt_x</p:attrName>
                                        </p:attrNameLst>
                                      </p:cBhvr>
                                      <p:tavLst>
                                        <p:tav tm="0">
                                          <p:val>
                                            <p:strVal val="1+#ppt_w/2"/>
                                          </p:val>
                                        </p:tav>
                                        <p:tav tm="100000">
                                          <p:val>
                                            <p:strVal val="#ppt_x"/>
                                          </p:val>
                                        </p:tav>
                                      </p:tavLst>
                                    </p:anim>
                                    <p:anim calcmode="lin" valueType="num">
                                      <p:cBhvr additive="base">
                                        <p:cTn id="8" dur="500" fill="hold"/>
                                        <p:tgtEl>
                                          <p:spTgt spid="2160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6"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776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5" name="Rectangle 15"/>
          <p:cNvSpPr>
            <a:spLocks noChangeArrowheads="1"/>
          </p:cNvSpPr>
          <p:nvPr/>
        </p:nvSpPr>
        <p:spPr bwMode="auto">
          <a:xfrm>
            <a:off x="876300" y="1862138"/>
            <a:ext cx="8115300" cy="4832092"/>
          </a:xfrm>
          <a:prstGeom prst="rect">
            <a:avLst/>
          </a:prstGeom>
          <a:noFill/>
          <a:ln w="9525">
            <a:noFill/>
            <a:miter lim="800000"/>
            <a:headEnd/>
            <a:tailEnd/>
          </a:ln>
          <a:effectLst/>
        </p:spPr>
        <p:txBody>
          <a:bodyPr>
            <a:spAutoFit/>
          </a:bodyPr>
          <a:lstStyle/>
          <a:p>
            <a:pPr lvl="1">
              <a:lnSpc>
                <a:spcPct val="100000"/>
              </a:lnSpc>
              <a:spcBef>
                <a:spcPct val="0"/>
              </a:spcBef>
              <a:buFontTx/>
              <a:buChar char="•"/>
            </a:pPr>
            <a:r>
              <a:rPr lang="zh-CN" altLang="en-US" dirty="0" smtClean="0">
                <a:solidFill>
                  <a:srgbClr val="800080"/>
                </a:solidFill>
                <a:ea typeface="楷体_GB2312" pitchFamily="49" charset="-122"/>
              </a:rPr>
              <a:t>  </a:t>
            </a:r>
            <a:r>
              <a:rPr lang="zh-CN" altLang="en-US" dirty="0">
                <a:solidFill>
                  <a:srgbClr val="800080"/>
                </a:solidFill>
                <a:ea typeface="楷体_GB2312" pitchFamily="49" charset="-122"/>
              </a:rPr>
              <a:t>代码外提</a:t>
            </a:r>
            <a:r>
              <a:rPr lang="zh-CN" altLang="en-US" dirty="0">
                <a:ea typeface="楷体_GB2312" pitchFamily="49" charset="-122"/>
              </a:rPr>
              <a:t>（</a:t>
            </a:r>
            <a:r>
              <a:rPr lang="en-US" altLang="zh-CN" b="0" i="1" dirty="0">
                <a:ea typeface="楷体_GB2312" pitchFamily="49" charset="-122"/>
              </a:rPr>
              <a:t>code motion</a:t>
            </a:r>
            <a:r>
              <a:rPr lang="zh-CN" altLang="en-US" dirty="0">
                <a:ea typeface="楷体_GB2312" pitchFamily="49" charset="-122"/>
              </a:rPr>
              <a:t>）</a:t>
            </a:r>
          </a:p>
          <a:p>
            <a:pPr lvl="1">
              <a:lnSpc>
                <a:spcPct val="100000"/>
              </a:lnSpc>
              <a:spcBef>
                <a:spcPct val="0"/>
              </a:spcBef>
            </a:pPr>
            <a:endParaRPr lang="zh-CN" altLang="en-US" dirty="0">
              <a:ea typeface="楷体_GB2312" pitchFamily="49" charset="-122"/>
            </a:endParaRPr>
          </a:p>
          <a:p>
            <a:pPr lvl="1">
              <a:lnSpc>
                <a:spcPct val="100000"/>
              </a:lnSpc>
              <a:spcBef>
                <a:spcPct val="0"/>
              </a:spcBef>
            </a:pPr>
            <a:r>
              <a:rPr lang="zh-CN" altLang="en-US" dirty="0">
                <a:ea typeface="楷体_GB2312" pitchFamily="49" charset="-122"/>
              </a:rPr>
              <a:t>                </a:t>
            </a:r>
            <a:r>
              <a:rPr lang="en-US" altLang="zh-CN" b="0" dirty="0">
                <a:ea typeface="楷体_GB2312" pitchFamily="49" charset="-122"/>
              </a:rPr>
              <a:t>while </a:t>
            </a:r>
            <a:r>
              <a:rPr lang="zh-CN" altLang="en-US" b="0" dirty="0">
                <a:ea typeface="楷体_GB2312" pitchFamily="49" charset="-122"/>
              </a:rPr>
              <a:t>（</a:t>
            </a:r>
            <a:r>
              <a:rPr lang="en-US" altLang="zh-CN" b="0" dirty="0" err="1">
                <a:ea typeface="楷体_GB2312" pitchFamily="49" charset="-122"/>
              </a:rPr>
              <a:t>i</a:t>
            </a:r>
            <a:r>
              <a:rPr lang="en-US" altLang="zh-CN" b="0" dirty="0">
                <a:ea typeface="楷体_GB2312" pitchFamily="49" charset="-122"/>
              </a:rPr>
              <a:t>&lt; limit/2</a:t>
            </a:r>
            <a:r>
              <a:rPr lang="zh-CN" altLang="en-US" b="0" dirty="0">
                <a:ea typeface="楷体_GB2312" pitchFamily="49" charset="-122"/>
              </a:rPr>
              <a:t>）</a:t>
            </a:r>
            <a:r>
              <a:rPr lang="en-US" altLang="zh-CN" b="0" dirty="0">
                <a:ea typeface="楷体_GB2312" pitchFamily="49" charset="-122"/>
              </a:rPr>
              <a:t>{…} </a:t>
            </a:r>
          </a:p>
          <a:p>
            <a:pPr lvl="1">
              <a:lnSpc>
                <a:spcPct val="100000"/>
              </a:lnSpc>
              <a:spcBef>
                <a:spcPct val="0"/>
              </a:spcBef>
            </a:pPr>
            <a:endParaRPr lang="en-US" altLang="zh-CN" b="0" dirty="0">
              <a:ea typeface="楷体_GB2312" pitchFamily="49" charset="-122"/>
            </a:endParaRPr>
          </a:p>
          <a:p>
            <a:pPr lvl="1">
              <a:lnSpc>
                <a:spcPct val="100000"/>
              </a:lnSpc>
              <a:spcBef>
                <a:spcPct val="0"/>
              </a:spcBef>
            </a:pPr>
            <a:r>
              <a:rPr lang="en-US" altLang="zh-CN" b="0" dirty="0">
                <a:ea typeface="楷体_GB2312" pitchFamily="49" charset="-122"/>
              </a:rPr>
              <a:t>    </a:t>
            </a:r>
            <a:r>
              <a:rPr lang="zh-CN" altLang="en-US" dirty="0">
                <a:ea typeface="楷体_GB2312" pitchFamily="49" charset="-122"/>
              </a:rPr>
              <a:t>等价于  </a:t>
            </a:r>
            <a:r>
              <a:rPr lang="en-US" altLang="zh-CN" b="0" dirty="0">
                <a:ea typeface="楷体_GB2312" pitchFamily="49" charset="-122"/>
              </a:rPr>
              <a:t>t:=limit/2;</a:t>
            </a:r>
          </a:p>
          <a:p>
            <a:pPr lvl="1">
              <a:lnSpc>
                <a:spcPct val="100000"/>
              </a:lnSpc>
              <a:spcBef>
                <a:spcPct val="0"/>
              </a:spcBef>
            </a:pPr>
            <a:r>
              <a:rPr lang="en-US" altLang="zh-CN" b="0" dirty="0">
                <a:ea typeface="楷体_GB2312" pitchFamily="49" charset="-122"/>
              </a:rPr>
              <a:t>                while </a:t>
            </a:r>
            <a:r>
              <a:rPr lang="zh-CN" altLang="en-US" b="0" dirty="0">
                <a:ea typeface="楷体_GB2312" pitchFamily="49" charset="-122"/>
              </a:rPr>
              <a:t>（</a:t>
            </a:r>
            <a:r>
              <a:rPr lang="en-US" altLang="zh-CN" b="0" dirty="0" err="1">
                <a:ea typeface="楷体_GB2312" pitchFamily="49" charset="-122"/>
              </a:rPr>
              <a:t>i</a:t>
            </a:r>
            <a:r>
              <a:rPr lang="en-US" altLang="zh-CN" b="0" dirty="0">
                <a:ea typeface="楷体_GB2312" pitchFamily="49" charset="-122"/>
              </a:rPr>
              <a:t>&lt; t</a:t>
            </a:r>
            <a:r>
              <a:rPr lang="zh-CN" altLang="en-US" b="0" dirty="0">
                <a:ea typeface="楷体_GB2312" pitchFamily="49" charset="-122"/>
              </a:rPr>
              <a:t>）</a:t>
            </a:r>
            <a:r>
              <a:rPr lang="en-US" altLang="zh-CN" b="0" dirty="0">
                <a:ea typeface="楷体_GB2312" pitchFamily="49" charset="-122"/>
              </a:rPr>
              <a:t>{…} </a:t>
            </a:r>
          </a:p>
          <a:p>
            <a:pPr lvl="1">
              <a:lnSpc>
                <a:spcPct val="100000"/>
              </a:lnSpc>
              <a:spcBef>
                <a:spcPct val="0"/>
              </a:spcBef>
            </a:pPr>
            <a:endParaRPr lang="en-US" altLang="zh-CN" b="0" dirty="0">
              <a:ea typeface="楷体_GB2312" pitchFamily="49" charset="-122"/>
            </a:endParaRPr>
          </a:p>
          <a:p>
            <a:pPr lvl="1">
              <a:lnSpc>
                <a:spcPct val="100000"/>
              </a:lnSpc>
              <a:spcBef>
                <a:spcPct val="0"/>
              </a:spcBef>
              <a:buFontTx/>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循环不变量</a:t>
            </a:r>
            <a:r>
              <a:rPr lang="zh-CN" altLang="en-US" dirty="0">
                <a:ea typeface="楷体_GB2312" pitchFamily="49" charset="-122"/>
              </a:rPr>
              <a:t>（</a:t>
            </a:r>
            <a:r>
              <a:rPr lang="en-US" altLang="zh-CN" b="0" i="1" dirty="0">
                <a:ea typeface="楷体_GB2312" pitchFamily="49" charset="-122"/>
              </a:rPr>
              <a:t>loop-invariant</a:t>
            </a:r>
            <a:r>
              <a:rPr lang="zh-CN" altLang="en-US" dirty="0">
                <a:ea typeface="楷体_GB2312" pitchFamily="49" charset="-122"/>
              </a:rPr>
              <a:t>）代码可以外提</a:t>
            </a:r>
          </a:p>
          <a:p>
            <a:pPr lvl="1">
              <a:lnSpc>
                <a:spcPct val="100000"/>
              </a:lnSpc>
              <a:spcBef>
                <a:spcPct val="0"/>
              </a:spcBef>
            </a:pPr>
            <a:r>
              <a:rPr lang="zh-CN" altLang="en-US" dirty="0" smtClean="0">
                <a:ea typeface="楷体_GB2312" pitchFamily="49" charset="-122"/>
              </a:rPr>
              <a:t>   如：独立于循环执行的次数的表达式的计算。</a:t>
            </a:r>
            <a:endParaRPr lang="en-US" altLang="zh-CN" dirty="0" smtClean="0">
              <a:ea typeface="楷体_GB2312" pitchFamily="49" charset="-122"/>
            </a:endParaRPr>
          </a:p>
          <a:p>
            <a:pPr lvl="1">
              <a:lnSpc>
                <a:spcPct val="100000"/>
              </a:lnSpc>
              <a:spcBef>
                <a:spcPct val="0"/>
              </a:spcBef>
            </a:pPr>
            <a:endParaRPr lang="en-US" altLang="zh-CN" dirty="0" smtClean="0">
              <a:ea typeface="楷体_GB2312" pitchFamily="49" charset="-122"/>
            </a:endParaRPr>
          </a:p>
          <a:p>
            <a:pPr lvl="1">
              <a:lnSpc>
                <a:spcPct val="100000"/>
              </a:lnSpc>
              <a:spcBef>
                <a:spcPct val="0"/>
              </a:spcBef>
            </a:pPr>
            <a:r>
              <a:rPr lang="en-US" altLang="zh-CN" dirty="0" smtClean="0">
                <a:ea typeface="楷体_GB2312" pitchFamily="49" charset="-122"/>
              </a:rPr>
              <a:t>   </a:t>
            </a:r>
            <a:r>
              <a:rPr lang="zh-CN" altLang="en-US" dirty="0" smtClean="0">
                <a:solidFill>
                  <a:srgbClr val="000000"/>
                </a:solidFill>
                <a:latin typeface="方正舒体" pitchFamily="2" charset="-122"/>
                <a:ea typeface="方正舒体" pitchFamily="2" charset="-122"/>
              </a:rPr>
              <a:t>这里，所讨论的循环只有一个入口。</a:t>
            </a:r>
            <a:endParaRPr lang="zh-CN" altLang="en-US" dirty="0">
              <a:solidFill>
                <a:srgbClr val="000000"/>
              </a:solidFill>
              <a:latin typeface="方正舒体" pitchFamily="2" charset="-122"/>
              <a:ea typeface="方正舒体" pitchFamily="2" charset="-122"/>
            </a:endParaRPr>
          </a:p>
        </p:txBody>
      </p:sp>
      <p:sp>
        <p:nvSpPr>
          <p:cNvPr id="117776" name="Text Box 16">
            <a:hlinkClick r:id="rId2" action="ppaction://hlinksldjump"/>
          </p:cNvPr>
          <p:cNvSpPr txBox="1">
            <a:spLocks noChangeArrowheads="1"/>
          </p:cNvSpPr>
          <p:nvPr/>
        </p:nvSpPr>
        <p:spPr bwMode="auto">
          <a:xfrm>
            <a:off x="723900" y="1173163"/>
            <a:ext cx="69342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循环优化</a:t>
            </a:r>
            <a:r>
              <a:rPr lang="zh-CN" altLang="en-US">
                <a:ea typeface="楷体_GB2312" pitchFamily="49" charset="-122"/>
              </a:rPr>
              <a:t>（</a:t>
            </a:r>
            <a:r>
              <a:rPr lang="en-US" altLang="zh-CN" b="0" i="1">
                <a:ea typeface="楷体_GB2312" pitchFamily="49" charset="-122"/>
              </a:rPr>
              <a:t>loop optimization</a:t>
            </a:r>
            <a:r>
              <a:rPr lang="zh-CN" altLang="en-US">
                <a:ea typeface="楷体_GB2312" pitchFamily="49" charset="-122"/>
              </a:rPr>
              <a:t>）</a:t>
            </a: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6"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776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5" name="Rectangle 15"/>
          <p:cNvSpPr>
            <a:spLocks noChangeArrowheads="1"/>
          </p:cNvSpPr>
          <p:nvPr/>
        </p:nvSpPr>
        <p:spPr bwMode="auto">
          <a:xfrm>
            <a:off x="876300" y="1862138"/>
            <a:ext cx="8115300" cy="2954655"/>
          </a:xfrm>
          <a:prstGeom prst="rect">
            <a:avLst/>
          </a:prstGeom>
          <a:noFill/>
          <a:ln w="9525">
            <a:noFill/>
            <a:miter lim="800000"/>
            <a:headEnd/>
            <a:tailEnd/>
          </a:ln>
          <a:effectLst/>
        </p:spPr>
        <p:txBody>
          <a:bodyPr>
            <a:spAutoFit/>
          </a:bodyPr>
          <a:lstStyle/>
          <a:p>
            <a:pPr lvl="1">
              <a:lnSpc>
                <a:spcPct val="100000"/>
              </a:lnSpc>
              <a:spcBef>
                <a:spcPts val="1200"/>
              </a:spcBef>
            </a:pPr>
            <a:r>
              <a:rPr lang="zh-CN" altLang="en-US" sz="3200" dirty="0" smtClean="0">
                <a:ea typeface="楷体_GB2312" pitchFamily="49" charset="-122"/>
              </a:rPr>
              <a:t>查找</a:t>
            </a:r>
            <a:r>
              <a:rPr lang="zh-CN" altLang="en-US" sz="3200" dirty="0">
                <a:ea typeface="楷体_GB2312" pitchFamily="49" charset="-122"/>
              </a:rPr>
              <a:t>循环</a:t>
            </a:r>
            <a:r>
              <a:rPr lang="zh-CN" altLang="en-US" sz="3200" dirty="0" smtClean="0">
                <a:ea typeface="楷体_GB2312" pitchFamily="49" charset="-122"/>
              </a:rPr>
              <a:t>不变量：</a:t>
            </a:r>
            <a:endParaRPr lang="en-US" altLang="zh-CN" sz="3200" dirty="0" smtClean="0">
              <a:ea typeface="楷体_GB2312" pitchFamily="49" charset="-122"/>
            </a:endParaRPr>
          </a:p>
          <a:p>
            <a:pPr lvl="1">
              <a:lnSpc>
                <a:spcPct val="150000"/>
              </a:lnSpc>
              <a:spcBef>
                <a:spcPts val="1200"/>
              </a:spcBef>
            </a:pPr>
            <a:r>
              <a:rPr lang="zh-CN" altLang="en-US" sz="3200" dirty="0" smtClean="0">
                <a:ea typeface="楷体_GB2312" pitchFamily="49" charset="-122"/>
              </a:rPr>
              <a:t>如</a:t>
            </a:r>
            <a:r>
              <a:rPr lang="zh-CN" altLang="en-US" sz="3200" dirty="0">
                <a:ea typeface="楷体_GB2312" pitchFamily="49" charset="-122"/>
              </a:rPr>
              <a:t>对于循环</a:t>
            </a:r>
            <a:r>
              <a:rPr lang="zh-CN" altLang="en-US" sz="3200" dirty="0" smtClean="0">
                <a:ea typeface="楷体_GB2312" pitchFamily="49" charset="-122"/>
              </a:rPr>
              <a:t>内部 </a:t>
            </a:r>
            <a:r>
              <a:rPr lang="zh-CN" altLang="en-US" sz="3200" dirty="0">
                <a:ea typeface="楷体_GB2312" pitchFamily="49" charset="-122"/>
              </a:rPr>
              <a:t>的语句 </a:t>
            </a:r>
            <a:r>
              <a:rPr lang="en-US" altLang="zh-CN" sz="3200" b="0" dirty="0">
                <a:ea typeface="楷体_GB2312" pitchFamily="49" charset="-122"/>
              </a:rPr>
              <a:t>x:=</a:t>
            </a:r>
            <a:r>
              <a:rPr lang="en-US" altLang="zh-CN" sz="3200" b="0" dirty="0" err="1">
                <a:ea typeface="楷体_GB2312" pitchFamily="49" charset="-122"/>
              </a:rPr>
              <a:t>y+z</a:t>
            </a:r>
            <a:r>
              <a:rPr lang="zh-CN" altLang="en-US" sz="3200" b="0" dirty="0">
                <a:ea typeface="楷体_GB2312" pitchFamily="49" charset="-122"/>
              </a:rPr>
              <a:t>，</a:t>
            </a:r>
            <a:r>
              <a:rPr lang="zh-CN" altLang="en-US" sz="3200" dirty="0">
                <a:ea typeface="楷体_GB2312" pitchFamily="49" charset="-122"/>
              </a:rPr>
              <a:t>若 </a:t>
            </a:r>
            <a:r>
              <a:rPr lang="en-US" altLang="zh-CN" sz="3200" b="0" dirty="0">
                <a:ea typeface="楷体_GB2312" pitchFamily="49" charset="-122"/>
              </a:rPr>
              <a:t>y </a:t>
            </a:r>
            <a:r>
              <a:rPr lang="zh-CN" altLang="en-US" sz="3200" dirty="0">
                <a:ea typeface="楷体_GB2312" pitchFamily="49" charset="-122"/>
              </a:rPr>
              <a:t>和 </a:t>
            </a:r>
            <a:r>
              <a:rPr lang="en-US" altLang="zh-CN" sz="3200" b="0" dirty="0">
                <a:ea typeface="楷体_GB2312" pitchFamily="49" charset="-122"/>
              </a:rPr>
              <a:t>z </a:t>
            </a:r>
            <a:r>
              <a:rPr lang="zh-CN" altLang="en-US" sz="3200" dirty="0">
                <a:ea typeface="楷体_GB2312" pitchFamily="49" charset="-122"/>
              </a:rPr>
              <a:t>的</a:t>
            </a:r>
            <a:r>
              <a:rPr lang="zh-CN" altLang="en-US" sz="3200" dirty="0">
                <a:solidFill>
                  <a:srgbClr val="000000"/>
                </a:solidFill>
                <a:latin typeface="方正舒体" pitchFamily="2" charset="-122"/>
                <a:ea typeface="方正舒体" pitchFamily="2" charset="-122"/>
              </a:rPr>
              <a:t>定值点</a:t>
            </a:r>
            <a:r>
              <a:rPr lang="zh-CN" altLang="en-US" sz="3200" dirty="0">
                <a:ea typeface="楷体_GB2312" pitchFamily="49" charset="-122"/>
              </a:rPr>
              <a:t>都在</a:t>
            </a:r>
            <a:r>
              <a:rPr lang="zh-CN" altLang="en-US" sz="3200" dirty="0">
                <a:solidFill>
                  <a:srgbClr val="000000"/>
                </a:solidFill>
                <a:latin typeface="方正舒体" pitchFamily="2" charset="-122"/>
                <a:ea typeface="方正舒体" pitchFamily="2" charset="-122"/>
              </a:rPr>
              <a:t>循环外 </a:t>
            </a:r>
            <a:r>
              <a:rPr lang="zh-CN" altLang="en-US" sz="3200" b="0" dirty="0">
                <a:ea typeface="楷体_GB2312" pitchFamily="49" charset="-122"/>
              </a:rPr>
              <a:t>，</a:t>
            </a:r>
            <a:r>
              <a:rPr lang="zh-CN" altLang="en-US" sz="3200" dirty="0" smtClean="0">
                <a:ea typeface="楷体_GB2312" pitchFamily="49" charset="-122"/>
              </a:rPr>
              <a:t>则</a:t>
            </a:r>
            <a:r>
              <a:rPr lang="en-US" altLang="zh-CN" sz="3200" b="0" dirty="0" smtClean="0">
                <a:ea typeface="楷体_GB2312" pitchFamily="49" charset="-122"/>
              </a:rPr>
              <a:t>x</a:t>
            </a:r>
            <a:r>
              <a:rPr lang="en-US" altLang="zh-CN" sz="3200" b="0" dirty="0">
                <a:ea typeface="楷体_GB2312" pitchFamily="49" charset="-122"/>
              </a:rPr>
              <a:t>:=</a:t>
            </a:r>
            <a:r>
              <a:rPr lang="en-US" altLang="zh-CN" sz="3200" b="0" dirty="0" err="1">
                <a:ea typeface="楷体_GB2312" pitchFamily="49" charset="-122"/>
              </a:rPr>
              <a:t>y+z</a:t>
            </a:r>
            <a:r>
              <a:rPr lang="en-US" altLang="zh-CN" sz="3200" b="0" dirty="0">
                <a:ea typeface="楷体_GB2312" pitchFamily="49" charset="-122"/>
              </a:rPr>
              <a:t> </a:t>
            </a:r>
            <a:r>
              <a:rPr lang="zh-CN" altLang="en-US" sz="3200" dirty="0">
                <a:ea typeface="楷体_GB2312" pitchFamily="49" charset="-122"/>
              </a:rPr>
              <a:t>为循环</a:t>
            </a:r>
            <a:r>
              <a:rPr lang="zh-CN" altLang="en-US" sz="3200" dirty="0" smtClean="0">
                <a:ea typeface="楷体_GB2312" pitchFamily="49" charset="-122"/>
              </a:rPr>
              <a:t>不变量。</a:t>
            </a:r>
            <a:endParaRPr lang="zh-CN" altLang="en-US" sz="3200" dirty="0">
              <a:ea typeface="楷体_GB2312" pitchFamily="49" charset="-122"/>
            </a:endParaRPr>
          </a:p>
        </p:txBody>
      </p:sp>
      <p:sp>
        <p:nvSpPr>
          <p:cNvPr id="117776" name="Text Box 16">
            <a:hlinkClick r:id="rId2" action="ppaction://hlinksldjump"/>
          </p:cNvPr>
          <p:cNvSpPr txBox="1">
            <a:spLocks noChangeArrowheads="1"/>
          </p:cNvSpPr>
          <p:nvPr/>
        </p:nvSpPr>
        <p:spPr bwMode="auto">
          <a:xfrm>
            <a:off x="723900" y="1173163"/>
            <a:ext cx="69342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循环优化</a:t>
            </a:r>
            <a:r>
              <a:rPr lang="zh-CN" altLang="en-US">
                <a:ea typeface="楷体_GB2312" pitchFamily="49" charset="-122"/>
              </a:rPr>
              <a:t>（</a:t>
            </a:r>
            <a:r>
              <a:rPr lang="en-US" altLang="zh-CN" b="0" i="1">
                <a:ea typeface="楷体_GB2312" pitchFamily="49" charset="-122"/>
              </a:rPr>
              <a:t>loop optimization</a:t>
            </a:r>
            <a:r>
              <a:rPr lang="zh-CN" altLang="en-US">
                <a:ea typeface="楷体_GB2312" pitchFamily="49" charset="-122"/>
              </a:rPr>
              <a:t>）</a:t>
            </a: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sz="half" idx="1"/>
          </p:nvPr>
        </p:nvSpPr>
        <p:spPr>
          <a:xfrm>
            <a:off x="685800" y="838200"/>
            <a:ext cx="3810000" cy="5257800"/>
          </a:xfrm>
        </p:spPr>
        <p:txBody>
          <a:bodyPr/>
          <a:lstStyle/>
          <a:p>
            <a:pPr eaLnBrk="1" hangingPunct="1"/>
            <a:endParaRPr lang="en-US" altLang="zh-CN" dirty="0" smtClean="0"/>
          </a:p>
          <a:p>
            <a:pPr eaLnBrk="1" hangingPunct="1">
              <a:buFontTx/>
              <a:buNone/>
            </a:pPr>
            <a:endParaRPr lang="en-US" altLang="zh-CN" dirty="0" smtClean="0"/>
          </a:p>
          <a:p>
            <a:pPr eaLnBrk="1" hangingPunct="1">
              <a:buFontTx/>
              <a:buNone/>
            </a:pPr>
            <a:r>
              <a:rPr lang="en-US" altLang="zh-CN" dirty="0" smtClean="0"/>
              <a:t>        </a:t>
            </a:r>
            <a:r>
              <a:rPr lang="zh-CN" altLang="en-US" dirty="0" smtClean="0"/>
              <a:t>入口结点</a:t>
            </a:r>
          </a:p>
          <a:p>
            <a:pPr eaLnBrk="1" hangingPunct="1">
              <a:buFontTx/>
              <a:buNone/>
            </a:pPr>
            <a:r>
              <a:rPr lang="zh-CN" altLang="en-US" dirty="0" smtClean="0"/>
              <a:t>              </a:t>
            </a:r>
            <a:r>
              <a:rPr lang="en-US" altLang="zh-CN" dirty="0" smtClean="0"/>
              <a:t>•</a:t>
            </a:r>
          </a:p>
          <a:p>
            <a:pPr eaLnBrk="1" hangingPunct="1">
              <a:buFontTx/>
              <a:buNone/>
            </a:pPr>
            <a:r>
              <a:rPr lang="en-US" altLang="zh-CN" dirty="0" smtClean="0"/>
              <a:t>              •</a:t>
            </a:r>
          </a:p>
          <a:p>
            <a:pPr eaLnBrk="1" hangingPunct="1">
              <a:buFontTx/>
              <a:buNone/>
            </a:pPr>
            <a:r>
              <a:rPr lang="en-US" altLang="zh-CN" dirty="0" smtClean="0"/>
              <a:t>          </a:t>
            </a:r>
            <a:r>
              <a:rPr lang="zh-CN" altLang="en-US" dirty="0" smtClean="0"/>
              <a:t>循环</a:t>
            </a:r>
            <a:r>
              <a:rPr lang="en-US" altLang="zh-CN" dirty="0" smtClean="0"/>
              <a:t>L</a:t>
            </a:r>
          </a:p>
          <a:p>
            <a:pPr eaLnBrk="1" hangingPunct="1">
              <a:buFontTx/>
              <a:buNone/>
            </a:pPr>
            <a:r>
              <a:rPr lang="en-US" altLang="zh-CN" dirty="0" smtClean="0"/>
              <a:t>              •</a:t>
            </a:r>
          </a:p>
          <a:p>
            <a:pPr eaLnBrk="1" hangingPunct="1">
              <a:buFontTx/>
              <a:buNone/>
            </a:pPr>
            <a:r>
              <a:rPr lang="en-US" altLang="zh-CN" dirty="0" smtClean="0"/>
              <a:t>              •</a:t>
            </a:r>
          </a:p>
        </p:txBody>
      </p:sp>
      <p:sp>
        <p:nvSpPr>
          <p:cNvPr id="57347" name="Rectangle 4"/>
          <p:cNvSpPr>
            <a:spLocks noGrp="1" noChangeArrowheads="1"/>
          </p:cNvSpPr>
          <p:nvPr>
            <p:ph type="body" sz="half" idx="2"/>
          </p:nvPr>
        </p:nvSpPr>
        <p:spPr>
          <a:xfrm>
            <a:off x="4724400" y="838200"/>
            <a:ext cx="3810000" cy="5257800"/>
          </a:xfrm>
        </p:spPr>
        <p:txBody>
          <a:bodyPr/>
          <a:lstStyle/>
          <a:p>
            <a:pPr eaLnBrk="1" hangingPunct="1"/>
            <a:endParaRPr lang="en-US" altLang="zh-CN" dirty="0" smtClean="0"/>
          </a:p>
          <a:p>
            <a:pPr eaLnBrk="1" hangingPunct="1">
              <a:buFontTx/>
              <a:buNone/>
            </a:pPr>
            <a:endParaRPr lang="en-US" altLang="zh-CN" dirty="0" smtClean="0"/>
          </a:p>
          <a:p>
            <a:pPr eaLnBrk="1" hangingPunct="1">
              <a:buFontTx/>
              <a:buNone/>
            </a:pPr>
            <a:r>
              <a:rPr lang="en-US" altLang="zh-CN" dirty="0" smtClean="0"/>
              <a:t>         </a:t>
            </a:r>
            <a:r>
              <a:rPr lang="zh-CN" altLang="en-US" dirty="0" smtClean="0"/>
              <a:t>前置结点</a:t>
            </a:r>
          </a:p>
          <a:p>
            <a:pPr eaLnBrk="1" hangingPunct="1">
              <a:buFontTx/>
              <a:buNone/>
            </a:pPr>
            <a:endParaRPr lang="zh-CN" altLang="en-US" dirty="0" smtClean="0"/>
          </a:p>
          <a:p>
            <a:pPr eaLnBrk="1" hangingPunct="1">
              <a:buFontTx/>
              <a:buNone/>
            </a:pPr>
            <a:r>
              <a:rPr lang="zh-CN" altLang="en-US" dirty="0" smtClean="0"/>
              <a:t>          入口结点</a:t>
            </a:r>
          </a:p>
          <a:p>
            <a:pPr eaLnBrk="1" hangingPunct="1">
              <a:buFontTx/>
              <a:buNone/>
            </a:pPr>
            <a:r>
              <a:rPr lang="zh-CN" altLang="en-US" dirty="0" smtClean="0"/>
              <a:t>                </a:t>
            </a:r>
            <a:r>
              <a:rPr lang="en-US" altLang="zh-CN" dirty="0" smtClean="0"/>
              <a:t>•</a:t>
            </a:r>
          </a:p>
          <a:p>
            <a:pPr eaLnBrk="1" hangingPunct="1">
              <a:buFontTx/>
              <a:buNone/>
            </a:pPr>
            <a:r>
              <a:rPr lang="en-US" altLang="zh-CN" dirty="0" smtClean="0"/>
              <a:t>                •</a:t>
            </a:r>
          </a:p>
          <a:p>
            <a:pPr eaLnBrk="1" hangingPunct="1">
              <a:buFontTx/>
              <a:buNone/>
            </a:pPr>
            <a:r>
              <a:rPr lang="en-US" altLang="zh-CN" dirty="0" smtClean="0"/>
              <a:t>                •</a:t>
            </a:r>
          </a:p>
          <a:p>
            <a:pPr eaLnBrk="1" hangingPunct="1">
              <a:buFontTx/>
              <a:buNone/>
            </a:pPr>
            <a:r>
              <a:rPr lang="en-US" altLang="zh-CN" dirty="0" smtClean="0"/>
              <a:t>            </a:t>
            </a:r>
            <a:r>
              <a:rPr lang="zh-CN" altLang="en-US" dirty="0" smtClean="0"/>
              <a:t>循环</a:t>
            </a:r>
            <a:r>
              <a:rPr lang="en-US" altLang="zh-CN" dirty="0" smtClean="0"/>
              <a:t>L </a:t>
            </a:r>
          </a:p>
          <a:p>
            <a:pPr eaLnBrk="1" hangingPunct="1">
              <a:buFontTx/>
              <a:buNone/>
            </a:pPr>
            <a:r>
              <a:rPr lang="en-US" altLang="zh-CN" dirty="0" smtClean="0"/>
              <a:t>                •</a:t>
            </a:r>
          </a:p>
        </p:txBody>
      </p:sp>
      <p:sp>
        <p:nvSpPr>
          <p:cNvPr id="57348" name="Line 5"/>
          <p:cNvSpPr>
            <a:spLocks noChangeShapeType="1"/>
          </p:cNvSpPr>
          <p:nvPr/>
        </p:nvSpPr>
        <p:spPr bwMode="auto">
          <a:xfrm>
            <a:off x="1905000" y="1905000"/>
            <a:ext cx="1447800" cy="0"/>
          </a:xfrm>
          <a:prstGeom prst="line">
            <a:avLst/>
          </a:prstGeom>
          <a:noFill/>
          <a:ln w="9525">
            <a:solidFill>
              <a:schemeClr val="tx1"/>
            </a:solidFill>
            <a:round/>
            <a:headEnd/>
            <a:tailEnd/>
          </a:ln>
        </p:spPr>
        <p:txBody>
          <a:bodyPr wrap="none" anchor="ctr"/>
          <a:lstStyle/>
          <a:p>
            <a:endParaRPr lang="zh-CN" altLang="en-US"/>
          </a:p>
        </p:txBody>
      </p:sp>
      <p:sp>
        <p:nvSpPr>
          <p:cNvPr id="57349" name="Line 6"/>
          <p:cNvSpPr>
            <a:spLocks noChangeShapeType="1"/>
          </p:cNvSpPr>
          <p:nvPr/>
        </p:nvSpPr>
        <p:spPr bwMode="auto">
          <a:xfrm>
            <a:off x="1828800" y="2362200"/>
            <a:ext cx="1524000" cy="0"/>
          </a:xfrm>
          <a:prstGeom prst="line">
            <a:avLst/>
          </a:prstGeom>
          <a:noFill/>
          <a:ln w="9525">
            <a:solidFill>
              <a:schemeClr val="tx1"/>
            </a:solidFill>
            <a:round/>
            <a:headEnd/>
            <a:tailEnd/>
          </a:ln>
        </p:spPr>
        <p:txBody>
          <a:bodyPr wrap="none" anchor="ctr"/>
          <a:lstStyle/>
          <a:p>
            <a:endParaRPr lang="zh-CN" altLang="en-US"/>
          </a:p>
        </p:txBody>
      </p:sp>
      <p:sp>
        <p:nvSpPr>
          <p:cNvPr id="57350" name="Line 7"/>
          <p:cNvSpPr>
            <a:spLocks noChangeShapeType="1"/>
          </p:cNvSpPr>
          <p:nvPr/>
        </p:nvSpPr>
        <p:spPr bwMode="auto">
          <a:xfrm>
            <a:off x="3352800" y="1905000"/>
            <a:ext cx="0" cy="457200"/>
          </a:xfrm>
          <a:prstGeom prst="line">
            <a:avLst/>
          </a:prstGeom>
          <a:noFill/>
          <a:ln w="9525">
            <a:solidFill>
              <a:schemeClr val="tx1"/>
            </a:solidFill>
            <a:round/>
            <a:headEnd/>
            <a:tailEnd/>
          </a:ln>
        </p:spPr>
        <p:txBody>
          <a:bodyPr wrap="none" anchor="ctr"/>
          <a:lstStyle/>
          <a:p>
            <a:endParaRPr lang="zh-CN" altLang="en-US"/>
          </a:p>
        </p:txBody>
      </p:sp>
      <p:sp>
        <p:nvSpPr>
          <p:cNvPr id="57351" name="Line 8"/>
          <p:cNvSpPr>
            <a:spLocks noChangeShapeType="1"/>
          </p:cNvSpPr>
          <p:nvPr/>
        </p:nvSpPr>
        <p:spPr bwMode="auto">
          <a:xfrm>
            <a:off x="1828800" y="1905000"/>
            <a:ext cx="0" cy="457200"/>
          </a:xfrm>
          <a:prstGeom prst="line">
            <a:avLst/>
          </a:prstGeom>
          <a:noFill/>
          <a:ln w="9525">
            <a:solidFill>
              <a:schemeClr val="tx1"/>
            </a:solidFill>
            <a:round/>
            <a:headEnd/>
            <a:tailEnd/>
          </a:ln>
        </p:spPr>
        <p:txBody>
          <a:bodyPr wrap="none" anchor="ctr"/>
          <a:lstStyle/>
          <a:p>
            <a:endParaRPr lang="zh-CN" altLang="en-US"/>
          </a:p>
        </p:txBody>
      </p:sp>
      <p:sp>
        <p:nvSpPr>
          <p:cNvPr id="57352" name="Line 9"/>
          <p:cNvSpPr>
            <a:spLocks noChangeShapeType="1"/>
          </p:cNvSpPr>
          <p:nvPr/>
        </p:nvSpPr>
        <p:spPr bwMode="auto">
          <a:xfrm>
            <a:off x="2743200" y="3962400"/>
            <a:ext cx="0" cy="762000"/>
          </a:xfrm>
          <a:prstGeom prst="line">
            <a:avLst/>
          </a:prstGeom>
          <a:noFill/>
          <a:ln w="9525">
            <a:solidFill>
              <a:schemeClr val="tx1"/>
            </a:solidFill>
            <a:round/>
            <a:headEnd/>
            <a:tailEnd/>
          </a:ln>
        </p:spPr>
        <p:txBody>
          <a:bodyPr wrap="none" anchor="ctr"/>
          <a:lstStyle/>
          <a:p>
            <a:endParaRPr lang="zh-CN" altLang="en-US"/>
          </a:p>
        </p:txBody>
      </p:sp>
      <p:sp>
        <p:nvSpPr>
          <p:cNvPr id="57353" name="Line 10"/>
          <p:cNvSpPr>
            <a:spLocks noChangeShapeType="1"/>
          </p:cNvSpPr>
          <p:nvPr/>
        </p:nvSpPr>
        <p:spPr bwMode="auto">
          <a:xfrm>
            <a:off x="2133600" y="3962400"/>
            <a:ext cx="0" cy="762000"/>
          </a:xfrm>
          <a:prstGeom prst="line">
            <a:avLst/>
          </a:prstGeom>
          <a:noFill/>
          <a:ln w="9525">
            <a:solidFill>
              <a:schemeClr val="tx1"/>
            </a:solidFill>
            <a:round/>
            <a:headEnd/>
            <a:tailEnd/>
          </a:ln>
        </p:spPr>
        <p:txBody>
          <a:bodyPr wrap="none" anchor="ctr"/>
          <a:lstStyle/>
          <a:p>
            <a:endParaRPr lang="zh-CN" altLang="en-US"/>
          </a:p>
        </p:txBody>
      </p:sp>
      <p:sp>
        <p:nvSpPr>
          <p:cNvPr id="57354" name="Line 11"/>
          <p:cNvSpPr>
            <a:spLocks noChangeShapeType="1"/>
          </p:cNvSpPr>
          <p:nvPr/>
        </p:nvSpPr>
        <p:spPr bwMode="auto">
          <a:xfrm>
            <a:off x="2743200" y="4724400"/>
            <a:ext cx="1295400" cy="0"/>
          </a:xfrm>
          <a:prstGeom prst="line">
            <a:avLst/>
          </a:prstGeom>
          <a:noFill/>
          <a:ln w="9525">
            <a:solidFill>
              <a:schemeClr val="tx1"/>
            </a:solidFill>
            <a:round/>
            <a:headEnd/>
            <a:tailEnd/>
          </a:ln>
        </p:spPr>
        <p:txBody>
          <a:bodyPr wrap="none" anchor="ctr"/>
          <a:lstStyle/>
          <a:p>
            <a:endParaRPr lang="zh-CN" altLang="en-US"/>
          </a:p>
        </p:txBody>
      </p:sp>
      <p:sp>
        <p:nvSpPr>
          <p:cNvPr id="57355" name="Line 12"/>
          <p:cNvSpPr>
            <a:spLocks noChangeShapeType="1"/>
          </p:cNvSpPr>
          <p:nvPr/>
        </p:nvSpPr>
        <p:spPr bwMode="auto">
          <a:xfrm flipV="1">
            <a:off x="4038600" y="1066800"/>
            <a:ext cx="0" cy="3657600"/>
          </a:xfrm>
          <a:prstGeom prst="line">
            <a:avLst/>
          </a:prstGeom>
          <a:noFill/>
          <a:ln w="9525">
            <a:solidFill>
              <a:schemeClr val="tx1"/>
            </a:solidFill>
            <a:round/>
            <a:headEnd/>
            <a:tailEnd/>
          </a:ln>
        </p:spPr>
        <p:txBody>
          <a:bodyPr wrap="none" anchor="ctr"/>
          <a:lstStyle/>
          <a:p>
            <a:endParaRPr lang="zh-CN" altLang="en-US"/>
          </a:p>
        </p:txBody>
      </p:sp>
      <p:sp>
        <p:nvSpPr>
          <p:cNvPr id="57356" name="Line 13"/>
          <p:cNvSpPr>
            <a:spLocks noChangeShapeType="1"/>
          </p:cNvSpPr>
          <p:nvPr/>
        </p:nvSpPr>
        <p:spPr bwMode="auto">
          <a:xfrm flipH="1">
            <a:off x="2971800" y="1066800"/>
            <a:ext cx="1066800" cy="0"/>
          </a:xfrm>
          <a:prstGeom prst="line">
            <a:avLst/>
          </a:prstGeom>
          <a:noFill/>
          <a:ln w="9525">
            <a:solidFill>
              <a:schemeClr val="tx1"/>
            </a:solidFill>
            <a:round/>
            <a:headEnd/>
            <a:tailEnd/>
          </a:ln>
        </p:spPr>
        <p:txBody>
          <a:bodyPr wrap="none" anchor="ctr"/>
          <a:lstStyle/>
          <a:p>
            <a:endParaRPr lang="zh-CN" altLang="en-US"/>
          </a:p>
        </p:txBody>
      </p:sp>
      <p:sp>
        <p:nvSpPr>
          <p:cNvPr id="57357" name="Line 14"/>
          <p:cNvSpPr>
            <a:spLocks noChangeShapeType="1"/>
          </p:cNvSpPr>
          <p:nvPr/>
        </p:nvSpPr>
        <p:spPr bwMode="auto">
          <a:xfrm flipH="1">
            <a:off x="1066800" y="4724400"/>
            <a:ext cx="1066800" cy="0"/>
          </a:xfrm>
          <a:prstGeom prst="line">
            <a:avLst/>
          </a:prstGeom>
          <a:noFill/>
          <a:ln w="9525">
            <a:solidFill>
              <a:schemeClr val="tx1"/>
            </a:solidFill>
            <a:round/>
            <a:headEnd/>
            <a:tailEnd/>
          </a:ln>
        </p:spPr>
        <p:txBody>
          <a:bodyPr wrap="none" anchor="ctr"/>
          <a:lstStyle/>
          <a:p>
            <a:endParaRPr lang="zh-CN" altLang="en-US"/>
          </a:p>
        </p:txBody>
      </p:sp>
      <p:sp>
        <p:nvSpPr>
          <p:cNvPr id="57358" name="Line 15"/>
          <p:cNvSpPr>
            <a:spLocks noChangeShapeType="1"/>
          </p:cNvSpPr>
          <p:nvPr/>
        </p:nvSpPr>
        <p:spPr bwMode="auto">
          <a:xfrm flipV="1">
            <a:off x="1066800" y="1066800"/>
            <a:ext cx="0" cy="3657600"/>
          </a:xfrm>
          <a:prstGeom prst="line">
            <a:avLst/>
          </a:prstGeom>
          <a:noFill/>
          <a:ln w="9525">
            <a:solidFill>
              <a:schemeClr val="tx1"/>
            </a:solidFill>
            <a:round/>
            <a:headEnd/>
            <a:tailEnd/>
          </a:ln>
        </p:spPr>
        <p:txBody>
          <a:bodyPr wrap="none" anchor="ctr"/>
          <a:lstStyle/>
          <a:p>
            <a:endParaRPr lang="zh-CN" altLang="en-US"/>
          </a:p>
        </p:txBody>
      </p:sp>
      <p:sp>
        <p:nvSpPr>
          <p:cNvPr id="57359" name="Line 16"/>
          <p:cNvSpPr>
            <a:spLocks noChangeShapeType="1"/>
          </p:cNvSpPr>
          <p:nvPr/>
        </p:nvSpPr>
        <p:spPr bwMode="auto">
          <a:xfrm>
            <a:off x="1066800" y="1066800"/>
            <a:ext cx="1066800" cy="0"/>
          </a:xfrm>
          <a:prstGeom prst="line">
            <a:avLst/>
          </a:prstGeom>
          <a:noFill/>
          <a:ln w="9525">
            <a:solidFill>
              <a:schemeClr val="tx1"/>
            </a:solidFill>
            <a:round/>
            <a:headEnd/>
            <a:tailEnd/>
          </a:ln>
        </p:spPr>
        <p:txBody>
          <a:bodyPr wrap="none" anchor="ctr"/>
          <a:lstStyle/>
          <a:p>
            <a:endParaRPr lang="zh-CN" altLang="en-US"/>
          </a:p>
        </p:txBody>
      </p:sp>
      <p:sp>
        <p:nvSpPr>
          <p:cNvPr id="57360" name="Line 17"/>
          <p:cNvSpPr>
            <a:spLocks noChangeShapeType="1"/>
          </p:cNvSpPr>
          <p:nvPr/>
        </p:nvSpPr>
        <p:spPr bwMode="auto">
          <a:xfrm>
            <a:off x="2133600" y="1066800"/>
            <a:ext cx="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61" name="Line 18"/>
          <p:cNvSpPr>
            <a:spLocks noChangeShapeType="1"/>
          </p:cNvSpPr>
          <p:nvPr/>
        </p:nvSpPr>
        <p:spPr bwMode="auto">
          <a:xfrm>
            <a:off x="2971800" y="1066800"/>
            <a:ext cx="0" cy="838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62" name="Line 19"/>
          <p:cNvSpPr>
            <a:spLocks noChangeShapeType="1"/>
          </p:cNvSpPr>
          <p:nvPr/>
        </p:nvSpPr>
        <p:spPr bwMode="auto">
          <a:xfrm>
            <a:off x="2362200" y="457200"/>
            <a:ext cx="0" cy="1447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63" name="Line 20"/>
          <p:cNvSpPr>
            <a:spLocks noChangeShapeType="1"/>
          </p:cNvSpPr>
          <p:nvPr/>
        </p:nvSpPr>
        <p:spPr bwMode="auto">
          <a:xfrm>
            <a:off x="2667000" y="457200"/>
            <a:ext cx="0" cy="1447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64" name="Line 21"/>
          <p:cNvSpPr>
            <a:spLocks noChangeShapeType="1"/>
          </p:cNvSpPr>
          <p:nvPr/>
        </p:nvSpPr>
        <p:spPr bwMode="auto">
          <a:xfrm>
            <a:off x="5562600" y="1905000"/>
            <a:ext cx="1524000" cy="0"/>
          </a:xfrm>
          <a:prstGeom prst="line">
            <a:avLst/>
          </a:prstGeom>
          <a:noFill/>
          <a:ln w="9525">
            <a:solidFill>
              <a:schemeClr val="tx1"/>
            </a:solidFill>
            <a:round/>
            <a:headEnd/>
            <a:tailEnd/>
          </a:ln>
        </p:spPr>
        <p:txBody>
          <a:bodyPr wrap="none" anchor="ctr"/>
          <a:lstStyle/>
          <a:p>
            <a:endParaRPr lang="zh-CN" altLang="en-US"/>
          </a:p>
        </p:txBody>
      </p:sp>
      <p:sp>
        <p:nvSpPr>
          <p:cNvPr id="57365" name="Line 22"/>
          <p:cNvSpPr>
            <a:spLocks noChangeShapeType="1"/>
          </p:cNvSpPr>
          <p:nvPr/>
        </p:nvSpPr>
        <p:spPr bwMode="auto">
          <a:xfrm>
            <a:off x="7086600" y="1905000"/>
            <a:ext cx="0" cy="457200"/>
          </a:xfrm>
          <a:prstGeom prst="line">
            <a:avLst/>
          </a:prstGeom>
          <a:noFill/>
          <a:ln w="9525">
            <a:solidFill>
              <a:schemeClr val="tx1"/>
            </a:solidFill>
            <a:round/>
            <a:headEnd/>
            <a:tailEnd/>
          </a:ln>
        </p:spPr>
        <p:txBody>
          <a:bodyPr wrap="none" anchor="ctr"/>
          <a:lstStyle/>
          <a:p>
            <a:endParaRPr lang="zh-CN" altLang="en-US"/>
          </a:p>
        </p:txBody>
      </p:sp>
      <p:sp>
        <p:nvSpPr>
          <p:cNvPr id="57366" name="Line 23"/>
          <p:cNvSpPr>
            <a:spLocks noChangeShapeType="1"/>
          </p:cNvSpPr>
          <p:nvPr/>
        </p:nvSpPr>
        <p:spPr bwMode="auto">
          <a:xfrm>
            <a:off x="5562600" y="2362200"/>
            <a:ext cx="1600200" cy="0"/>
          </a:xfrm>
          <a:prstGeom prst="line">
            <a:avLst/>
          </a:prstGeom>
          <a:noFill/>
          <a:ln w="9525">
            <a:solidFill>
              <a:schemeClr val="tx1"/>
            </a:solidFill>
            <a:round/>
            <a:headEnd/>
            <a:tailEnd/>
          </a:ln>
        </p:spPr>
        <p:txBody>
          <a:bodyPr wrap="none" anchor="ctr"/>
          <a:lstStyle/>
          <a:p>
            <a:endParaRPr lang="zh-CN" altLang="en-US"/>
          </a:p>
        </p:txBody>
      </p:sp>
      <p:sp>
        <p:nvSpPr>
          <p:cNvPr id="57367" name="Line 24"/>
          <p:cNvSpPr>
            <a:spLocks noChangeShapeType="1"/>
          </p:cNvSpPr>
          <p:nvPr/>
        </p:nvSpPr>
        <p:spPr bwMode="auto">
          <a:xfrm>
            <a:off x="5562600" y="1905000"/>
            <a:ext cx="0" cy="457200"/>
          </a:xfrm>
          <a:prstGeom prst="line">
            <a:avLst/>
          </a:prstGeom>
          <a:noFill/>
          <a:ln w="9525">
            <a:solidFill>
              <a:schemeClr val="tx1"/>
            </a:solidFill>
            <a:round/>
            <a:headEnd/>
            <a:tailEnd/>
          </a:ln>
        </p:spPr>
        <p:txBody>
          <a:bodyPr wrap="none" anchor="ctr"/>
          <a:lstStyle/>
          <a:p>
            <a:endParaRPr lang="zh-CN" altLang="en-US"/>
          </a:p>
        </p:txBody>
      </p:sp>
      <p:sp>
        <p:nvSpPr>
          <p:cNvPr id="57368" name="Line 25"/>
          <p:cNvSpPr>
            <a:spLocks noChangeShapeType="1"/>
          </p:cNvSpPr>
          <p:nvPr/>
        </p:nvSpPr>
        <p:spPr bwMode="auto">
          <a:xfrm>
            <a:off x="5715000" y="2971800"/>
            <a:ext cx="1524000" cy="0"/>
          </a:xfrm>
          <a:prstGeom prst="line">
            <a:avLst/>
          </a:prstGeom>
          <a:noFill/>
          <a:ln w="9525">
            <a:solidFill>
              <a:schemeClr val="tx1"/>
            </a:solidFill>
            <a:round/>
            <a:headEnd/>
            <a:tailEnd/>
          </a:ln>
        </p:spPr>
        <p:txBody>
          <a:bodyPr wrap="none" anchor="ctr"/>
          <a:lstStyle/>
          <a:p>
            <a:endParaRPr lang="zh-CN" altLang="en-US"/>
          </a:p>
        </p:txBody>
      </p:sp>
      <p:sp>
        <p:nvSpPr>
          <p:cNvPr id="57369" name="Line 26"/>
          <p:cNvSpPr>
            <a:spLocks noChangeShapeType="1"/>
          </p:cNvSpPr>
          <p:nvPr/>
        </p:nvSpPr>
        <p:spPr bwMode="auto">
          <a:xfrm>
            <a:off x="7239000" y="2971800"/>
            <a:ext cx="0" cy="381000"/>
          </a:xfrm>
          <a:prstGeom prst="line">
            <a:avLst/>
          </a:prstGeom>
          <a:noFill/>
          <a:ln w="9525">
            <a:solidFill>
              <a:schemeClr val="tx1"/>
            </a:solidFill>
            <a:round/>
            <a:headEnd/>
            <a:tailEnd/>
          </a:ln>
        </p:spPr>
        <p:txBody>
          <a:bodyPr wrap="none" anchor="ctr"/>
          <a:lstStyle/>
          <a:p>
            <a:endParaRPr lang="zh-CN" altLang="en-US"/>
          </a:p>
        </p:txBody>
      </p:sp>
      <p:sp>
        <p:nvSpPr>
          <p:cNvPr id="57370" name="Line 27"/>
          <p:cNvSpPr>
            <a:spLocks noChangeShapeType="1"/>
          </p:cNvSpPr>
          <p:nvPr/>
        </p:nvSpPr>
        <p:spPr bwMode="auto">
          <a:xfrm>
            <a:off x="5715000" y="2971800"/>
            <a:ext cx="0" cy="381000"/>
          </a:xfrm>
          <a:prstGeom prst="line">
            <a:avLst/>
          </a:prstGeom>
          <a:noFill/>
          <a:ln w="9525">
            <a:solidFill>
              <a:schemeClr val="tx1"/>
            </a:solidFill>
            <a:round/>
            <a:headEnd/>
            <a:tailEnd/>
          </a:ln>
        </p:spPr>
        <p:txBody>
          <a:bodyPr wrap="none" anchor="ctr"/>
          <a:lstStyle/>
          <a:p>
            <a:endParaRPr lang="zh-CN" altLang="en-US"/>
          </a:p>
        </p:txBody>
      </p:sp>
      <p:sp>
        <p:nvSpPr>
          <p:cNvPr id="57371" name="Line 28"/>
          <p:cNvSpPr>
            <a:spLocks noChangeShapeType="1"/>
          </p:cNvSpPr>
          <p:nvPr/>
        </p:nvSpPr>
        <p:spPr bwMode="auto">
          <a:xfrm>
            <a:off x="5791200" y="3352800"/>
            <a:ext cx="1524000" cy="0"/>
          </a:xfrm>
          <a:prstGeom prst="line">
            <a:avLst/>
          </a:prstGeom>
          <a:noFill/>
          <a:ln w="9525">
            <a:solidFill>
              <a:schemeClr val="tx1"/>
            </a:solidFill>
            <a:round/>
            <a:headEnd/>
            <a:tailEnd/>
          </a:ln>
        </p:spPr>
        <p:txBody>
          <a:bodyPr wrap="none" anchor="ctr"/>
          <a:lstStyle/>
          <a:p>
            <a:endParaRPr lang="zh-CN" altLang="en-US"/>
          </a:p>
        </p:txBody>
      </p:sp>
      <p:sp>
        <p:nvSpPr>
          <p:cNvPr id="57372" name="Line 29"/>
          <p:cNvSpPr>
            <a:spLocks noChangeShapeType="1"/>
          </p:cNvSpPr>
          <p:nvPr/>
        </p:nvSpPr>
        <p:spPr bwMode="auto">
          <a:xfrm>
            <a:off x="6781800" y="5486400"/>
            <a:ext cx="0" cy="609600"/>
          </a:xfrm>
          <a:prstGeom prst="line">
            <a:avLst/>
          </a:prstGeom>
          <a:noFill/>
          <a:ln w="9525">
            <a:solidFill>
              <a:schemeClr val="tx1"/>
            </a:solidFill>
            <a:round/>
            <a:headEnd/>
            <a:tailEnd/>
          </a:ln>
        </p:spPr>
        <p:txBody>
          <a:bodyPr wrap="none" anchor="ctr"/>
          <a:lstStyle/>
          <a:p>
            <a:endParaRPr lang="zh-CN" altLang="en-US"/>
          </a:p>
        </p:txBody>
      </p:sp>
      <p:sp>
        <p:nvSpPr>
          <p:cNvPr id="57373" name="Line 30"/>
          <p:cNvSpPr>
            <a:spLocks noChangeShapeType="1"/>
          </p:cNvSpPr>
          <p:nvPr/>
        </p:nvSpPr>
        <p:spPr bwMode="auto">
          <a:xfrm>
            <a:off x="6781800" y="6096000"/>
            <a:ext cx="1371600" cy="0"/>
          </a:xfrm>
          <a:prstGeom prst="line">
            <a:avLst/>
          </a:prstGeom>
          <a:noFill/>
          <a:ln w="9525">
            <a:solidFill>
              <a:schemeClr val="tx1"/>
            </a:solidFill>
            <a:round/>
            <a:headEnd/>
            <a:tailEnd/>
          </a:ln>
        </p:spPr>
        <p:txBody>
          <a:bodyPr wrap="none" anchor="ctr"/>
          <a:lstStyle/>
          <a:p>
            <a:endParaRPr lang="zh-CN" altLang="en-US"/>
          </a:p>
        </p:txBody>
      </p:sp>
      <p:sp>
        <p:nvSpPr>
          <p:cNvPr id="57374" name="Line 31"/>
          <p:cNvSpPr>
            <a:spLocks noChangeShapeType="1"/>
          </p:cNvSpPr>
          <p:nvPr/>
        </p:nvSpPr>
        <p:spPr bwMode="auto">
          <a:xfrm flipV="1">
            <a:off x="8153400" y="2667000"/>
            <a:ext cx="0" cy="3429000"/>
          </a:xfrm>
          <a:prstGeom prst="line">
            <a:avLst/>
          </a:prstGeom>
          <a:noFill/>
          <a:ln w="9525">
            <a:solidFill>
              <a:schemeClr val="tx1"/>
            </a:solidFill>
            <a:round/>
            <a:headEnd/>
            <a:tailEnd/>
          </a:ln>
        </p:spPr>
        <p:txBody>
          <a:bodyPr wrap="none" anchor="ctr"/>
          <a:lstStyle/>
          <a:p>
            <a:endParaRPr lang="zh-CN" altLang="en-US"/>
          </a:p>
        </p:txBody>
      </p:sp>
      <p:sp>
        <p:nvSpPr>
          <p:cNvPr id="57375" name="Line 32"/>
          <p:cNvSpPr>
            <a:spLocks noChangeShapeType="1"/>
          </p:cNvSpPr>
          <p:nvPr/>
        </p:nvSpPr>
        <p:spPr bwMode="auto">
          <a:xfrm flipH="1">
            <a:off x="7086600" y="2667000"/>
            <a:ext cx="1066800" cy="0"/>
          </a:xfrm>
          <a:prstGeom prst="line">
            <a:avLst/>
          </a:prstGeom>
          <a:noFill/>
          <a:ln w="9525">
            <a:solidFill>
              <a:schemeClr val="tx1"/>
            </a:solidFill>
            <a:round/>
            <a:headEnd/>
            <a:tailEnd/>
          </a:ln>
        </p:spPr>
        <p:txBody>
          <a:bodyPr wrap="none" anchor="ctr"/>
          <a:lstStyle/>
          <a:p>
            <a:endParaRPr lang="zh-CN" altLang="en-US"/>
          </a:p>
        </p:txBody>
      </p:sp>
      <p:sp>
        <p:nvSpPr>
          <p:cNvPr id="57376" name="Line 33"/>
          <p:cNvSpPr>
            <a:spLocks noChangeShapeType="1"/>
          </p:cNvSpPr>
          <p:nvPr/>
        </p:nvSpPr>
        <p:spPr bwMode="auto">
          <a:xfrm flipH="1">
            <a:off x="6477000" y="5486400"/>
            <a:ext cx="0" cy="609600"/>
          </a:xfrm>
          <a:prstGeom prst="line">
            <a:avLst/>
          </a:prstGeom>
          <a:noFill/>
          <a:ln w="9525">
            <a:solidFill>
              <a:schemeClr val="tx1"/>
            </a:solidFill>
            <a:round/>
            <a:headEnd/>
            <a:tailEnd/>
          </a:ln>
        </p:spPr>
        <p:txBody>
          <a:bodyPr wrap="none" anchor="ctr"/>
          <a:lstStyle/>
          <a:p>
            <a:endParaRPr lang="zh-CN" altLang="en-US"/>
          </a:p>
        </p:txBody>
      </p:sp>
      <p:sp>
        <p:nvSpPr>
          <p:cNvPr id="57377" name="Line 34"/>
          <p:cNvSpPr>
            <a:spLocks noChangeShapeType="1"/>
          </p:cNvSpPr>
          <p:nvPr/>
        </p:nvSpPr>
        <p:spPr bwMode="auto">
          <a:xfrm flipH="1">
            <a:off x="5334000" y="6096000"/>
            <a:ext cx="1143000" cy="0"/>
          </a:xfrm>
          <a:prstGeom prst="line">
            <a:avLst/>
          </a:prstGeom>
          <a:noFill/>
          <a:ln w="9525">
            <a:solidFill>
              <a:schemeClr val="tx1"/>
            </a:solidFill>
            <a:round/>
            <a:headEnd/>
            <a:tailEnd/>
          </a:ln>
        </p:spPr>
        <p:txBody>
          <a:bodyPr wrap="none" anchor="ctr"/>
          <a:lstStyle/>
          <a:p>
            <a:endParaRPr lang="zh-CN" altLang="en-US"/>
          </a:p>
        </p:txBody>
      </p:sp>
      <p:sp>
        <p:nvSpPr>
          <p:cNvPr id="57378" name="Line 35"/>
          <p:cNvSpPr>
            <a:spLocks noChangeShapeType="1"/>
          </p:cNvSpPr>
          <p:nvPr/>
        </p:nvSpPr>
        <p:spPr bwMode="auto">
          <a:xfrm flipV="1">
            <a:off x="5334000" y="2667000"/>
            <a:ext cx="0" cy="3429000"/>
          </a:xfrm>
          <a:prstGeom prst="line">
            <a:avLst/>
          </a:prstGeom>
          <a:noFill/>
          <a:ln w="9525">
            <a:solidFill>
              <a:schemeClr val="tx1"/>
            </a:solidFill>
            <a:round/>
            <a:headEnd/>
            <a:tailEnd/>
          </a:ln>
        </p:spPr>
        <p:txBody>
          <a:bodyPr wrap="none" anchor="ctr"/>
          <a:lstStyle/>
          <a:p>
            <a:endParaRPr lang="zh-CN" altLang="en-US"/>
          </a:p>
        </p:txBody>
      </p:sp>
      <p:sp>
        <p:nvSpPr>
          <p:cNvPr id="57379" name="Line 36"/>
          <p:cNvSpPr>
            <a:spLocks noChangeShapeType="1"/>
          </p:cNvSpPr>
          <p:nvPr/>
        </p:nvSpPr>
        <p:spPr bwMode="auto">
          <a:xfrm>
            <a:off x="5334000" y="2667000"/>
            <a:ext cx="1066800" cy="0"/>
          </a:xfrm>
          <a:prstGeom prst="line">
            <a:avLst/>
          </a:prstGeom>
          <a:noFill/>
          <a:ln w="9525">
            <a:solidFill>
              <a:schemeClr val="tx1"/>
            </a:solidFill>
            <a:round/>
            <a:headEnd/>
            <a:tailEnd/>
          </a:ln>
        </p:spPr>
        <p:txBody>
          <a:bodyPr wrap="none" anchor="ctr"/>
          <a:lstStyle/>
          <a:p>
            <a:endParaRPr lang="zh-CN" altLang="en-US"/>
          </a:p>
        </p:txBody>
      </p:sp>
      <p:sp>
        <p:nvSpPr>
          <p:cNvPr id="57380" name="Line 37"/>
          <p:cNvSpPr>
            <a:spLocks noChangeShapeType="1"/>
          </p:cNvSpPr>
          <p:nvPr/>
        </p:nvSpPr>
        <p:spPr bwMode="auto">
          <a:xfrm>
            <a:off x="7086600" y="2667000"/>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81" name="Line 38"/>
          <p:cNvSpPr>
            <a:spLocks noChangeShapeType="1"/>
          </p:cNvSpPr>
          <p:nvPr/>
        </p:nvSpPr>
        <p:spPr bwMode="auto">
          <a:xfrm>
            <a:off x="6705600" y="2362200"/>
            <a:ext cx="0" cy="609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82" name="Line 39"/>
          <p:cNvSpPr>
            <a:spLocks noChangeShapeType="1"/>
          </p:cNvSpPr>
          <p:nvPr/>
        </p:nvSpPr>
        <p:spPr bwMode="auto">
          <a:xfrm>
            <a:off x="6324600" y="838200"/>
            <a:ext cx="0" cy="1066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83" name="Line 40"/>
          <p:cNvSpPr>
            <a:spLocks noChangeShapeType="1"/>
          </p:cNvSpPr>
          <p:nvPr/>
        </p:nvSpPr>
        <p:spPr bwMode="auto">
          <a:xfrm>
            <a:off x="6934200" y="838200"/>
            <a:ext cx="0" cy="1066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7384" name="Line 41"/>
          <p:cNvSpPr>
            <a:spLocks noChangeShapeType="1"/>
          </p:cNvSpPr>
          <p:nvPr/>
        </p:nvSpPr>
        <p:spPr bwMode="auto">
          <a:xfrm>
            <a:off x="6400800" y="2667000"/>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Rounded Rectangular Callout 41"/>
          <p:cNvSpPr/>
          <p:nvPr/>
        </p:nvSpPr>
        <p:spPr bwMode="auto">
          <a:xfrm>
            <a:off x="7596336" y="1268760"/>
            <a:ext cx="1296144" cy="762762"/>
          </a:xfrm>
          <a:prstGeom prst="wedgeRoundRectCallout">
            <a:avLst>
              <a:gd name="adj1" fmla="val -84741"/>
              <a:gd name="adj2" fmla="val 50277"/>
              <a:gd name="adj3" fmla="val 16667"/>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0" rIns="91440" bIns="0" numCol="1" rtlCol="0" anchor="t" anchorCtr="0" compatLnSpc="1">
            <a:prstTxWarp prst="textNoShape">
              <a:avLst/>
            </a:prstTxWarp>
            <a:spAutoFit/>
          </a:bodyPr>
          <a:lstStyle/>
          <a:p>
            <a:r>
              <a:rPr lang="zh-CN" altLang="en-US" dirty="0" smtClean="0">
                <a:solidFill>
                  <a:srgbClr val="FF0000"/>
                </a:solidFill>
                <a:latin typeface="方正舒体" pitchFamily="2" charset="-122"/>
                <a:ea typeface="方正舒体" pitchFamily="2" charset="-122"/>
              </a:rPr>
              <a:t>代码外提</a:t>
            </a:r>
            <a:endParaRPr lang="zh-CN" altLang="en-US" dirty="0">
              <a:solidFill>
                <a:srgbClr val="FF0000"/>
              </a:solidFill>
              <a:latin typeface="方正舒体" pitchFamily="2" charset="-122"/>
              <a:ea typeface="方正舒体" pitchFamily="2" charset="-122"/>
            </a:endParaRPr>
          </a:p>
        </p:txBody>
      </p:sp>
      <p:sp>
        <p:nvSpPr>
          <p:cNvPr id="43" name="Rounded Rectangular Callout 42"/>
          <p:cNvSpPr/>
          <p:nvPr/>
        </p:nvSpPr>
        <p:spPr bwMode="auto">
          <a:xfrm>
            <a:off x="4283968" y="188640"/>
            <a:ext cx="1080120" cy="1840230"/>
          </a:xfrm>
          <a:prstGeom prst="wedgeRoundRectCallout">
            <a:avLst>
              <a:gd name="adj1" fmla="val 99513"/>
              <a:gd name="adj2" fmla="val 101066"/>
              <a:gd name="adj3" fmla="val 16667"/>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0" rIns="91440" bIns="0" numCol="1" rtlCol="0" anchor="t" anchorCtr="0" compatLnSpc="1">
            <a:prstTxWarp prst="textNoShape">
              <a:avLst/>
            </a:prstTxWarp>
            <a:spAutoFit/>
          </a:bodyPr>
          <a:lstStyle/>
          <a:p>
            <a:r>
              <a:rPr lang="zh-CN" altLang="en-US" dirty="0" smtClean="0">
                <a:solidFill>
                  <a:srgbClr val="FF0000"/>
                </a:solidFill>
                <a:latin typeface="方正舒体" pitchFamily="2" charset="-122"/>
                <a:ea typeface="方正舒体" pitchFamily="2" charset="-122"/>
              </a:rPr>
              <a:t>前置结点的唯一后继</a:t>
            </a:r>
            <a:endParaRPr lang="zh-CN" altLang="en-US" dirty="0">
              <a:solidFill>
                <a:srgbClr val="FF0000"/>
              </a:solidFill>
              <a:latin typeface="方正舒体" pitchFamily="2" charset="-122"/>
              <a:ea typeface="方正舒体" pitchFamily="2" charset="-122"/>
            </a:endParaRPr>
          </a:p>
        </p:txBody>
      </p:sp>
      <p:sp>
        <p:nvSpPr>
          <p:cNvPr id="44" name="Rounded Rectangular Callout 43"/>
          <p:cNvSpPr/>
          <p:nvPr/>
        </p:nvSpPr>
        <p:spPr bwMode="auto">
          <a:xfrm>
            <a:off x="899592" y="5445224"/>
            <a:ext cx="3744416" cy="762762"/>
          </a:xfrm>
          <a:prstGeom prst="wedgeRoundRectCallout">
            <a:avLst>
              <a:gd name="adj1" fmla="val 71704"/>
              <a:gd name="adj2" fmla="val -386917"/>
              <a:gd name="adj3" fmla="val 16667"/>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0" rIns="91440" bIns="0" numCol="1" rtlCol="0" anchor="t" anchorCtr="0" compatLnSpc="1">
            <a:prstTxWarp prst="textNoShape">
              <a:avLst/>
            </a:prstTxWarp>
            <a:spAutoFit/>
          </a:bodyPr>
          <a:lstStyle/>
          <a:p>
            <a:r>
              <a:rPr lang="zh-CN" altLang="en-US" dirty="0" smtClean="0">
                <a:solidFill>
                  <a:srgbClr val="FF0000"/>
                </a:solidFill>
                <a:latin typeface="方正舒体" pitchFamily="2" charset="-122"/>
                <a:ea typeface="方正舒体" pitchFamily="2" charset="-122"/>
              </a:rPr>
              <a:t>前置结点，入口结点都是唯一的</a:t>
            </a:r>
            <a:endParaRPr lang="zh-CN" altLang="en-US" dirty="0">
              <a:solidFill>
                <a:srgbClr val="FF0000"/>
              </a:solidFill>
              <a:latin typeface="方正舒体" pitchFamily="2" charset="-122"/>
              <a:ea typeface="方正舒体"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2818" name="Object 2"/>
          <p:cNvGraphicFramePr>
            <a:graphicFrameLocks noChangeAspect="1"/>
          </p:cNvGraphicFramePr>
          <p:nvPr/>
        </p:nvGraphicFramePr>
        <p:xfrm>
          <a:off x="-468560" y="404664"/>
          <a:ext cx="5730875" cy="4341812"/>
        </p:xfrm>
        <a:graphic>
          <a:graphicData uri="http://schemas.openxmlformats.org/presentationml/2006/ole">
            <p:oleObj spid="_x0000_s162818" name="Document" r:id="rId3" imgW="5473001" imgH="4161026" progId="Word.Document.8">
              <p:embed/>
            </p:oleObj>
          </a:graphicData>
        </a:graphic>
      </p:graphicFrame>
      <p:graphicFrame>
        <p:nvGraphicFramePr>
          <p:cNvPr id="25" name="Object 2"/>
          <p:cNvGraphicFramePr>
            <a:graphicFrameLocks noChangeAspect="1"/>
          </p:cNvGraphicFramePr>
          <p:nvPr/>
        </p:nvGraphicFramePr>
        <p:xfrm>
          <a:off x="3808413" y="717550"/>
          <a:ext cx="5670550" cy="4572000"/>
        </p:xfrm>
        <a:graphic>
          <a:graphicData uri="http://schemas.openxmlformats.org/presentationml/2006/ole">
            <p:oleObj spid="_x0000_s162839" name="Document" r:id="rId4" imgW="5478029" imgH="4444077" progId="Word.Document.8">
              <p:embed/>
            </p:oleObj>
          </a:graphicData>
        </a:graphic>
      </p:graphicFrame>
      <p:sp>
        <p:nvSpPr>
          <p:cNvPr id="26" name="Rectangle 25"/>
          <p:cNvSpPr/>
          <p:nvPr/>
        </p:nvSpPr>
        <p:spPr>
          <a:xfrm>
            <a:off x="1331640" y="5373216"/>
            <a:ext cx="625492" cy="437043"/>
          </a:xfrm>
          <a:prstGeom prst="rect">
            <a:avLst/>
          </a:prstGeom>
        </p:spPr>
        <p:txBody>
          <a:bodyPr wrap="none">
            <a:spAutoFit/>
          </a:bodyPr>
          <a:lstStyle/>
          <a:p>
            <a:r>
              <a:rPr lang="en-US" altLang="zh-CN" dirty="0" smtClean="0"/>
              <a:t>(a)</a:t>
            </a:r>
            <a:endParaRPr lang="zh-CN" altLang="en-US" dirty="0"/>
          </a:p>
        </p:txBody>
      </p:sp>
      <p:sp>
        <p:nvSpPr>
          <p:cNvPr id="27" name="Rectangle 26"/>
          <p:cNvSpPr/>
          <p:nvPr/>
        </p:nvSpPr>
        <p:spPr>
          <a:xfrm>
            <a:off x="5796136" y="5373216"/>
            <a:ext cx="644728" cy="437043"/>
          </a:xfrm>
          <a:prstGeom prst="rect">
            <a:avLst/>
          </a:prstGeom>
        </p:spPr>
        <p:txBody>
          <a:bodyPr wrap="none">
            <a:spAutoFit/>
          </a:bodyPr>
          <a:lstStyle/>
          <a:p>
            <a:r>
              <a:rPr lang="en-US" altLang="zh-CN" dirty="0" smtClean="0"/>
              <a:t>(b)</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ph/>
          </p:nvPr>
        </p:nvGraphicFramePr>
        <p:xfrm>
          <a:off x="952500" y="609600"/>
          <a:ext cx="7239000" cy="5486400"/>
        </p:xfrm>
        <a:graphic>
          <a:graphicData uri="http://schemas.openxmlformats.org/presentationml/2006/ole">
            <p:oleObj spid="_x0000_s251906" name="Document" r:id="rId3" imgW="5473001" imgH="4148766" progId="Word.Document.8">
              <p:embed/>
            </p:oleObj>
          </a:graphicData>
        </a:graphic>
      </p:graphicFrame>
      <p:sp>
        <p:nvSpPr>
          <p:cNvPr id="3" name="Rectangle 2"/>
          <p:cNvSpPr/>
          <p:nvPr/>
        </p:nvSpPr>
        <p:spPr>
          <a:xfrm>
            <a:off x="157163" y="260350"/>
            <a:ext cx="8807325" cy="535531"/>
          </a:xfrm>
          <a:prstGeom prst="rect">
            <a:avLst/>
          </a:prstGeom>
        </p:spPr>
        <p:txBody>
          <a:bodyPr wrap="square">
            <a:spAutoFit/>
          </a:bodyPr>
          <a:lstStyle/>
          <a:p>
            <a:pPr>
              <a:defRPr/>
            </a:pPr>
            <a:r>
              <a:rPr lang="zh-CN" altLang="en-US" sz="3600" b="1" dirty="0">
                <a:latin typeface="黑体" pitchFamily="49" charset="-122"/>
                <a:ea typeface="黑体" pitchFamily="49" charset="-122"/>
              </a:rPr>
              <a:t>是不是所有的</a:t>
            </a:r>
            <a:r>
              <a:rPr lang="zh-CN" altLang="en-US" sz="3600" b="1" dirty="0">
                <a:solidFill>
                  <a:schemeClr val="accent6"/>
                </a:solidFill>
                <a:latin typeface="方正舒体" pitchFamily="2" charset="-122"/>
                <a:ea typeface="方正舒体" pitchFamily="2" charset="-122"/>
              </a:rPr>
              <a:t>循环不变运算</a:t>
            </a:r>
            <a:r>
              <a:rPr lang="zh-CN" altLang="en-US" sz="3600" b="1" dirty="0">
                <a:latin typeface="黑体" pitchFamily="49" charset="-122"/>
                <a:ea typeface="黑体" pitchFamily="49" charset="-122"/>
              </a:rPr>
              <a:t>都可以外提呢</a:t>
            </a:r>
            <a:r>
              <a:rPr lang="zh-CN" altLang="en-US" sz="3600" b="1" dirty="0">
                <a:latin typeface="方正舒体" pitchFamily="2" charset="-122"/>
                <a:ea typeface="方正舒体" pitchFamily="2" charset="-122"/>
              </a:rPr>
              <a:t>？</a:t>
            </a:r>
            <a:endParaRPr lang="zh-CN" altLang="en-US" sz="3600" dirty="0">
              <a:ea typeface="宋体" pitchFamily="2" charset="-122"/>
            </a:endParaRPr>
          </a:p>
        </p:txBody>
      </p:sp>
      <p:sp>
        <p:nvSpPr>
          <p:cNvPr id="21508" name="Rectangle 3"/>
          <p:cNvSpPr>
            <a:spLocks noChangeArrowheads="1"/>
          </p:cNvSpPr>
          <p:nvPr/>
        </p:nvSpPr>
        <p:spPr bwMode="auto">
          <a:xfrm>
            <a:off x="6011863" y="5229225"/>
            <a:ext cx="2520950" cy="1016000"/>
          </a:xfrm>
          <a:prstGeom prst="rect">
            <a:avLst/>
          </a:prstGeom>
          <a:noFill/>
          <a:ln w="9525">
            <a:noFill/>
            <a:miter lim="800000"/>
            <a:headEnd/>
            <a:tailEnd/>
          </a:ln>
        </p:spPr>
        <p:txBody>
          <a:bodyPr>
            <a:spAutoFit/>
          </a:bodyPr>
          <a:lstStyle/>
          <a:p>
            <a:pPr>
              <a:spcBef>
                <a:spcPct val="50000"/>
              </a:spcBef>
            </a:pPr>
            <a:r>
              <a:rPr lang="zh-CN" altLang="en-US">
                <a:solidFill>
                  <a:srgbClr val="0070C0"/>
                </a:solidFill>
              </a:rPr>
              <a:t>若</a:t>
            </a:r>
            <a:r>
              <a:rPr lang="en-US" altLang="zh-CN">
                <a:solidFill>
                  <a:srgbClr val="0070C0"/>
                </a:solidFill>
              </a:rPr>
              <a:t>x=30</a:t>
            </a:r>
            <a:r>
              <a:rPr lang="zh-CN" altLang="en-US">
                <a:solidFill>
                  <a:srgbClr val="0070C0"/>
                </a:solidFill>
              </a:rPr>
              <a:t>，</a:t>
            </a:r>
            <a:r>
              <a:rPr lang="en-US" altLang="zh-CN">
                <a:solidFill>
                  <a:srgbClr val="0070C0"/>
                </a:solidFill>
              </a:rPr>
              <a:t>y=20</a:t>
            </a:r>
          </a:p>
          <a:p>
            <a:pPr>
              <a:spcBef>
                <a:spcPct val="50000"/>
              </a:spcBef>
            </a:pPr>
            <a:r>
              <a:rPr lang="zh-CN" altLang="en-US">
                <a:solidFill>
                  <a:srgbClr val="FF0000"/>
                </a:solidFill>
              </a:rPr>
              <a:t>外提前：</a:t>
            </a:r>
            <a:r>
              <a:rPr lang="en-US" altLang="zh-CN">
                <a:solidFill>
                  <a:srgbClr val="FF0000"/>
                </a:solidFill>
              </a:rPr>
              <a:t>j=1</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ph/>
          </p:nvPr>
        </p:nvGraphicFramePr>
        <p:xfrm>
          <a:off x="1036638" y="612775"/>
          <a:ext cx="7069137" cy="5480050"/>
        </p:xfrm>
        <a:graphic>
          <a:graphicData uri="http://schemas.openxmlformats.org/presentationml/2006/ole">
            <p:oleObj spid="_x0000_s252930" name="Document" r:id="rId3" imgW="5485033" imgH="4251816" progId="Word.Document.8">
              <p:embed/>
            </p:oleObj>
          </a:graphicData>
        </a:graphic>
      </p:graphicFrame>
      <p:sp>
        <p:nvSpPr>
          <p:cNvPr id="5" name="Text Box 3"/>
          <p:cNvSpPr txBox="1">
            <a:spLocks noChangeArrowheads="1"/>
          </p:cNvSpPr>
          <p:nvPr/>
        </p:nvSpPr>
        <p:spPr bwMode="auto">
          <a:xfrm>
            <a:off x="6372225" y="4953000"/>
            <a:ext cx="2085975" cy="1016000"/>
          </a:xfrm>
          <a:prstGeom prst="rect">
            <a:avLst/>
          </a:prstGeom>
          <a:noFill/>
          <a:ln w="9525">
            <a:noFill/>
            <a:miter lim="800000"/>
            <a:headEnd/>
            <a:tailEnd/>
          </a:ln>
        </p:spPr>
        <p:txBody>
          <a:bodyPr>
            <a:spAutoFit/>
          </a:bodyPr>
          <a:lstStyle/>
          <a:p>
            <a:pPr>
              <a:spcBef>
                <a:spcPct val="50000"/>
              </a:spcBef>
            </a:pPr>
            <a:r>
              <a:rPr lang="zh-CN" altLang="en-US">
                <a:solidFill>
                  <a:srgbClr val="0070C0"/>
                </a:solidFill>
              </a:rPr>
              <a:t>若</a:t>
            </a:r>
            <a:r>
              <a:rPr lang="en-US" altLang="zh-CN">
                <a:solidFill>
                  <a:srgbClr val="0070C0"/>
                </a:solidFill>
              </a:rPr>
              <a:t>x=30</a:t>
            </a:r>
            <a:r>
              <a:rPr lang="zh-CN" altLang="en-US">
                <a:solidFill>
                  <a:srgbClr val="0070C0"/>
                </a:solidFill>
              </a:rPr>
              <a:t>，</a:t>
            </a:r>
            <a:r>
              <a:rPr lang="en-US" altLang="zh-CN">
                <a:solidFill>
                  <a:srgbClr val="0070C0"/>
                </a:solidFill>
              </a:rPr>
              <a:t>y=20</a:t>
            </a:r>
          </a:p>
          <a:p>
            <a:pPr>
              <a:spcBef>
                <a:spcPct val="50000"/>
              </a:spcBef>
            </a:pPr>
            <a:r>
              <a:rPr lang="zh-CN" altLang="en-US">
                <a:solidFill>
                  <a:srgbClr val="FF0000"/>
                </a:solidFill>
              </a:rPr>
              <a:t>外提后</a:t>
            </a:r>
            <a:r>
              <a:rPr lang="en-US" altLang="zh-CN">
                <a:solidFill>
                  <a:srgbClr val="FF0000"/>
                </a:solidFill>
              </a:rPr>
              <a:t>j=2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4"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p>
        </p:txBody>
      </p:sp>
      <p:sp>
        <p:nvSpPr>
          <p:cNvPr id="7175" name="Text Box 7">
            <a:hlinkClick r:id="rId2" action="ppaction://hlinksldjump"/>
          </p:cNvPr>
          <p:cNvSpPr txBox="1">
            <a:spLocks noChangeArrowheads="1"/>
          </p:cNvSpPr>
          <p:nvPr/>
        </p:nvSpPr>
        <p:spPr bwMode="auto">
          <a:xfrm>
            <a:off x="461963" y="1219200"/>
            <a:ext cx="5176837"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划分</a:t>
            </a:r>
            <a:r>
              <a:rPr lang="zh-CN" altLang="en-US" sz="3200">
                <a:solidFill>
                  <a:srgbClr val="800080"/>
                </a:solidFill>
                <a:latin typeface="Times New Roman" pitchFamily="18" charset="0"/>
                <a:ea typeface="楷体_GB2312" pitchFamily="49" charset="-122"/>
              </a:rPr>
              <a:t>基本块的算法</a:t>
            </a:r>
            <a:endParaRPr lang="zh-CN" altLang="en-US" b="0">
              <a:ea typeface="楷体_GB2312" pitchFamily="49" charset="-122"/>
            </a:endParaRPr>
          </a:p>
        </p:txBody>
      </p:sp>
      <p:sp>
        <p:nvSpPr>
          <p:cNvPr id="717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80" name="Rectangle 12"/>
          <p:cNvSpPr>
            <a:spLocks noChangeArrowheads="1"/>
          </p:cNvSpPr>
          <p:nvPr/>
        </p:nvSpPr>
        <p:spPr bwMode="auto">
          <a:xfrm>
            <a:off x="685800" y="1981200"/>
            <a:ext cx="4267200" cy="146367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楷体_GB2312" pitchFamily="49" charset="-122"/>
                <a:ea typeface="楷体_GB2312" pitchFamily="49" charset="-122"/>
              </a:rPr>
              <a:t>针对三地址码</a:t>
            </a:r>
            <a:r>
              <a:rPr lang="zh-CN" altLang="en-US" b="0">
                <a:ea typeface="楷体_GB2312" pitchFamily="49" charset="-122"/>
              </a:rPr>
              <a:t>（</a:t>
            </a:r>
            <a:r>
              <a:rPr lang="en-US" altLang="zh-CN" sz="2400" b="0">
                <a:ea typeface="楷体_GB2312" pitchFamily="49" charset="-122"/>
              </a:rPr>
              <a:t>TAC</a:t>
            </a:r>
            <a:r>
              <a:rPr lang="zh-CN" altLang="en-US" b="0">
                <a:ea typeface="楷体_GB2312" pitchFamily="49" charset="-122"/>
              </a:rPr>
              <a:t>）</a:t>
            </a:r>
            <a:endParaRPr kumimoji="0" lang="zh-CN" altLang="en-US" b="0">
              <a:ea typeface="楷体_GB2312" pitchFamily="49" charset="-122"/>
            </a:endParaRPr>
          </a:p>
          <a:p>
            <a:pPr>
              <a:lnSpc>
                <a:spcPct val="100000"/>
              </a:lnSpc>
              <a:spcBef>
                <a:spcPct val="0"/>
              </a:spcBef>
              <a:buFont typeface="Symbol" pitchFamily="18" charset="2"/>
              <a:buNone/>
            </a:pPr>
            <a:endParaRPr kumimoji="0" lang="zh-CN" altLang="en-US" sz="1000">
              <a:ea typeface="楷体_GB2312" pitchFamily="49" charset="-122"/>
            </a:endParaRPr>
          </a:p>
          <a:p>
            <a:pPr>
              <a:lnSpc>
                <a:spcPct val="100000"/>
              </a:lnSpc>
              <a:spcBef>
                <a:spcPct val="0"/>
              </a:spcBef>
              <a:buFont typeface="Symbol" pitchFamily="18" charset="2"/>
              <a:buChar char="-"/>
            </a:pPr>
            <a:r>
              <a:rPr kumimoji="0" lang="zh-CN" altLang="en-US">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  </a:t>
            </a:r>
            <a:r>
              <a:rPr lang="zh-CN" altLang="en-US" sz="2400">
                <a:ea typeface="楷体_GB2312" pitchFamily="49" charset="-122"/>
              </a:rPr>
              <a:t>右边 </a:t>
            </a:r>
            <a:r>
              <a:rPr lang="en-US" altLang="zh-CN" sz="2000" b="0">
                <a:ea typeface="楷体_GB2312" pitchFamily="49" charset="-122"/>
              </a:rPr>
              <a:t>TAC </a:t>
            </a:r>
            <a:r>
              <a:rPr lang="zh-CN" altLang="en-US" sz="2400">
                <a:ea typeface="楷体_GB2312" pitchFamily="49" charset="-122"/>
              </a:rPr>
              <a:t>程序可划</a:t>
            </a:r>
          </a:p>
          <a:p>
            <a:pPr>
              <a:lnSpc>
                <a:spcPct val="100000"/>
              </a:lnSpc>
              <a:spcBef>
                <a:spcPct val="0"/>
              </a:spcBef>
              <a:buFont typeface="Symbol" pitchFamily="18" charset="2"/>
              <a:buNone/>
            </a:pPr>
            <a:r>
              <a:rPr lang="zh-CN" altLang="en-US" sz="2400">
                <a:ea typeface="楷体_GB2312" pitchFamily="49" charset="-122"/>
              </a:rPr>
              <a:t>     分成 </a:t>
            </a:r>
            <a:r>
              <a:rPr lang="en-US" altLang="zh-CN" sz="2400" b="0">
                <a:ea typeface="楷体_GB2312" pitchFamily="49" charset="-122"/>
              </a:rPr>
              <a:t>4 </a:t>
            </a:r>
            <a:r>
              <a:rPr lang="zh-CN" altLang="en-US" sz="2400">
                <a:ea typeface="楷体_GB2312" pitchFamily="49" charset="-122"/>
              </a:rPr>
              <a:t>个基本块</a:t>
            </a:r>
          </a:p>
        </p:txBody>
      </p:sp>
      <p:sp>
        <p:nvSpPr>
          <p:cNvPr id="7181" name="Rectangle 13"/>
          <p:cNvSpPr>
            <a:spLocks noChangeArrowheads="1"/>
          </p:cNvSpPr>
          <p:nvPr/>
        </p:nvSpPr>
        <p:spPr bwMode="auto">
          <a:xfrm>
            <a:off x="5486400" y="1981200"/>
            <a:ext cx="2895600" cy="4038600"/>
          </a:xfrm>
          <a:prstGeom prst="rect">
            <a:avLst/>
          </a:prstGeom>
          <a:noFill/>
          <a:ln w="9525">
            <a:noFill/>
            <a:miter lim="800000"/>
            <a:headEnd/>
            <a:tailEnd/>
          </a:ln>
          <a:effectLst/>
        </p:spPr>
        <p:txBody>
          <a:bodyPr/>
          <a:lstStyle/>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*(1)  read  x</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(2</a:t>
            </a:r>
            <a:r>
              <a:rPr lang="en-US" altLang="zh-CN" sz="2400" b="0"/>
              <a:t>)  </a:t>
            </a:r>
            <a:r>
              <a:rPr lang="en-US" altLang="zh-CN" sz="2400" b="0">
                <a:cs typeface="Times New Roman" pitchFamily="18" charset="0"/>
              </a:rPr>
              <a:t>read 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*(3)  r:=x mod 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(4)  if r=0 goto (8)</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*(5)  x:=y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(6)  y:=r</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(7)  goto(3)</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*(8)  write y</a:t>
            </a:r>
          </a:p>
          <a:p>
            <a:pPr marL="342900" indent="-342900">
              <a:lnSpc>
                <a:spcPct val="100000"/>
              </a:lnSpc>
              <a:spcBef>
                <a:spcPct val="20000"/>
              </a:spcBef>
              <a:buClr>
                <a:schemeClr val="tx1"/>
              </a:buClr>
              <a:buSzPct val="75000"/>
              <a:buFont typeface="Wingdings" pitchFamily="2" charset="2"/>
              <a:buNone/>
            </a:pPr>
            <a:r>
              <a:rPr lang="en-US" altLang="zh-CN" sz="2400" b="0">
                <a:cs typeface="Times New Roman" pitchFamily="18" charset="0"/>
              </a:rPr>
              <a:t>  (9)  halt</a:t>
            </a:r>
          </a:p>
        </p:txBody>
      </p:sp>
      <p:sp>
        <p:nvSpPr>
          <p:cNvPr id="7182" name="Rectangle 15"/>
          <p:cNvSpPr>
            <a:spLocks noChangeArrowheads="1"/>
          </p:cNvSpPr>
          <p:nvPr/>
        </p:nvSpPr>
        <p:spPr bwMode="auto">
          <a:xfrm>
            <a:off x="1295400" y="4114800"/>
            <a:ext cx="1219200" cy="711200"/>
          </a:xfrm>
          <a:prstGeom prst="rect">
            <a:avLst/>
          </a:prstGeom>
          <a:noFill/>
          <a:ln w="9525">
            <a:solidFill>
              <a:srgbClr val="000080"/>
            </a:solidFill>
            <a:miter lim="800000"/>
            <a:headEnd/>
            <a:tailEnd/>
          </a:ln>
          <a:effectLst/>
        </p:spPr>
        <p:txBody>
          <a:bodyPr anchor="ctr">
            <a:spAutoFit/>
          </a:bodyPr>
          <a:lstStyle/>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1</a:t>
            </a:r>
            <a:r>
              <a:rPr lang="zh-CN" altLang="en-US" sz="2000" b="0">
                <a:ea typeface="楷体_GB2312" pitchFamily="49" charset="-122"/>
              </a:rPr>
              <a:t>）</a:t>
            </a:r>
          </a:p>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2</a:t>
            </a:r>
            <a:r>
              <a:rPr lang="zh-CN" altLang="en-US" sz="2000" b="0">
                <a:ea typeface="楷体_GB2312" pitchFamily="49" charset="-122"/>
              </a:rPr>
              <a:t>）</a:t>
            </a:r>
          </a:p>
        </p:txBody>
      </p:sp>
      <p:sp>
        <p:nvSpPr>
          <p:cNvPr id="7183" name="Rectangle 16"/>
          <p:cNvSpPr>
            <a:spLocks noChangeArrowheads="1"/>
          </p:cNvSpPr>
          <p:nvPr/>
        </p:nvSpPr>
        <p:spPr bwMode="auto">
          <a:xfrm>
            <a:off x="3352800" y="4105275"/>
            <a:ext cx="1219200" cy="711200"/>
          </a:xfrm>
          <a:prstGeom prst="rect">
            <a:avLst/>
          </a:prstGeom>
          <a:noFill/>
          <a:ln w="9525">
            <a:solidFill>
              <a:srgbClr val="000080"/>
            </a:solidFill>
            <a:miter lim="800000"/>
            <a:headEnd/>
            <a:tailEnd/>
          </a:ln>
          <a:effectLst/>
        </p:spPr>
        <p:txBody>
          <a:bodyPr anchor="ctr">
            <a:spAutoFit/>
          </a:bodyPr>
          <a:lstStyle/>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3</a:t>
            </a:r>
            <a:r>
              <a:rPr lang="zh-CN" altLang="en-US" sz="2000" b="0">
                <a:ea typeface="楷体_GB2312" pitchFamily="49" charset="-122"/>
              </a:rPr>
              <a:t>）</a:t>
            </a:r>
          </a:p>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4</a:t>
            </a:r>
            <a:r>
              <a:rPr lang="zh-CN" altLang="en-US" sz="2000" b="0">
                <a:ea typeface="楷体_GB2312" pitchFamily="49" charset="-122"/>
              </a:rPr>
              <a:t>）</a:t>
            </a:r>
          </a:p>
        </p:txBody>
      </p:sp>
      <p:sp>
        <p:nvSpPr>
          <p:cNvPr id="7184" name="Rectangle 17"/>
          <p:cNvSpPr>
            <a:spLocks noChangeArrowheads="1"/>
          </p:cNvSpPr>
          <p:nvPr/>
        </p:nvSpPr>
        <p:spPr bwMode="auto">
          <a:xfrm>
            <a:off x="1295400" y="5486400"/>
            <a:ext cx="1219200" cy="1016000"/>
          </a:xfrm>
          <a:prstGeom prst="rect">
            <a:avLst/>
          </a:prstGeom>
          <a:noFill/>
          <a:ln w="9525">
            <a:solidFill>
              <a:srgbClr val="000080"/>
            </a:solidFill>
            <a:miter lim="800000"/>
            <a:headEnd/>
            <a:tailEnd/>
          </a:ln>
          <a:effectLst/>
        </p:spPr>
        <p:txBody>
          <a:bodyPr anchor="ctr">
            <a:spAutoFit/>
          </a:bodyPr>
          <a:lstStyle/>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5</a:t>
            </a:r>
            <a:r>
              <a:rPr lang="zh-CN" altLang="en-US" sz="2000" b="0">
                <a:ea typeface="楷体_GB2312" pitchFamily="49" charset="-122"/>
              </a:rPr>
              <a:t>） （</a:t>
            </a:r>
            <a:r>
              <a:rPr lang="en-US" altLang="zh-CN" sz="2000" b="0">
                <a:ea typeface="楷体_GB2312" pitchFamily="49" charset="-122"/>
              </a:rPr>
              <a:t>6</a:t>
            </a:r>
            <a:r>
              <a:rPr lang="zh-CN" altLang="en-US" sz="2000" b="0">
                <a:ea typeface="楷体_GB2312" pitchFamily="49" charset="-122"/>
              </a:rPr>
              <a:t>）</a:t>
            </a:r>
          </a:p>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7</a:t>
            </a:r>
            <a:r>
              <a:rPr lang="zh-CN" altLang="en-US" sz="2000" b="0">
                <a:ea typeface="楷体_GB2312" pitchFamily="49" charset="-122"/>
              </a:rPr>
              <a:t>）</a:t>
            </a:r>
          </a:p>
        </p:txBody>
      </p:sp>
      <p:sp>
        <p:nvSpPr>
          <p:cNvPr id="7185" name="Rectangle 18"/>
          <p:cNvSpPr>
            <a:spLocks noChangeArrowheads="1"/>
          </p:cNvSpPr>
          <p:nvPr/>
        </p:nvSpPr>
        <p:spPr bwMode="auto">
          <a:xfrm>
            <a:off x="3352800" y="5765800"/>
            <a:ext cx="1219200" cy="711200"/>
          </a:xfrm>
          <a:prstGeom prst="rect">
            <a:avLst/>
          </a:prstGeom>
          <a:noFill/>
          <a:ln w="9525">
            <a:solidFill>
              <a:srgbClr val="000080"/>
            </a:solidFill>
            <a:miter lim="800000"/>
            <a:headEnd/>
            <a:tailEnd/>
          </a:ln>
          <a:effectLst/>
        </p:spPr>
        <p:txBody>
          <a:bodyPr anchor="ctr">
            <a:spAutoFit/>
          </a:bodyPr>
          <a:lstStyle/>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8</a:t>
            </a:r>
            <a:r>
              <a:rPr lang="zh-CN" altLang="en-US" sz="2000" b="0">
                <a:ea typeface="楷体_GB2312" pitchFamily="49" charset="-122"/>
              </a:rPr>
              <a:t>）</a:t>
            </a:r>
          </a:p>
          <a:p>
            <a:pPr algn="ctr">
              <a:lnSpc>
                <a:spcPct val="100000"/>
              </a:lnSpc>
              <a:spcBef>
                <a:spcPct val="0"/>
              </a:spcBef>
              <a:buClr>
                <a:srgbClr val="800080"/>
              </a:buClr>
              <a:buFont typeface="Wingdings" pitchFamily="2" charset="2"/>
              <a:buNone/>
            </a:pPr>
            <a:r>
              <a:rPr lang="zh-CN" altLang="en-US" sz="2000" b="0">
                <a:ea typeface="楷体_GB2312" pitchFamily="49" charset="-122"/>
              </a:rPr>
              <a:t>（</a:t>
            </a:r>
            <a:r>
              <a:rPr lang="en-US" altLang="zh-CN" sz="2000" b="0">
                <a:ea typeface="楷体_GB2312" pitchFamily="49" charset="-122"/>
              </a:rPr>
              <a:t>9</a:t>
            </a:r>
            <a:r>
              <a:rPr lang="zh-CN" altLang="en-US" sz="2000" b="0">
                <a:ea typeface="楷体_GB2312" pitchFamily="49" charset="-122"/>
              </a:rPr>
              <a:t>）</a:t>
            </a:r>
          </a:p>
        </p:txBody>
      </p:sp>
      <p:sp>
        <p:nvSpPr>
          <p:cNvPr id="7186" name="Rectangle 19"/>
          <p:cNvSpPr>
            <a:spLocks noChangeArrowheads="1"/>
          </p:cNvSpPr>
          <p:nvPr/>
        </p:nvSpPr>
        <p:spPr bwMode="auto">
          <a:xfrm>
            <a:off x="1333500" y="3749675"/>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B1</a:t>
            </a:r>
          </a:p>
        </p:txBody>
      </p:sp>
      <p:sp>
        <p:nvSpPr>
          <p:cNvPr id="7187" name="Rectangle 20"/>
          <p:cNvSpPr>
            <a:spLocks noChangeArrowheads="1"/>
          </p:cNvSpPr>
          <p:nvPr/>
        </p:nvSpPr>
        <p:spPr bwMode="auto">
          <a:xfrm>
            <a:off x="3390900" y="3733800"/>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B2</a:t>
            </a:r>
          </a:p>
        </p:txBody>
      </p:sp>
      <p:sp>
        <p:nvSpPr>
          <p:cNvPr id="7188" name="Rectangle 21"/>
          <p:cNvSpPr>
            <a:spLocks noChangeArrowheads="1"/>
          </p:cNvSpPr>
          <p:nvPr/>
        </p:nvSpPr>
        <p:spPr bwMode="auto">
          <a:xfrm>
            <a:off x="1333500" y="5105400"/>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B3</a:t>
            </a:r>
          </a:p>
        </p:txBody>
      </p:sp>
      <p:sp>
        <p:nvSpPr>
          <p:cNvPr id="7189" name="Rectangle 22"/>
          <p:cNvSpPr>
            <a:spLocks noChangeArrowheads="1"/>
          </p:cNvSpPr>
          <p:nvPr/>
        </p:nvSpPr>
        <p:spPr bwMode="auto">
          <a:xfrm>
            <a:off x="3390900" y="5394325"/>
            <a:ext cx="495300" cy="396875"/>
          </a:xfrm>
          <a:prstGeom prst="rect">
            <a:avLst/>
          </a:prstGeom>
          <a:noFill/>
          <a:ln w="9525">
            <a:noFill/>
            <a:miter lim="800000"/>
            <a:headEnd/>
            <a:tailEnd/>
          </a:ln>
          <a:effectLst/>
        </p:spPr>
        <p:txBody>
          <a:bodyPr wrap="none">
            <a:spAutoFit/>
          </a:bodyPr>
          <a:lstStyle/>
          <a:p>
            <a:pPr>
              <a:lnSpc>
                <a:spcPct val="100000"/>
              </a:lnSpc>
              <a:spcBef>
                <a:spcPct val="0"/>
              </a:spcBef>
              <a:buClr>
                <a:srgbClr val="800080"/>
              </a:buClr>
              <a:buFont typeface="Wingdings" pitchFamily="2" charset="2"/>
              <a:buNone/>
            </a:pPr>
            <a:r>
              <a:rPr lang="en-US" altLang="zh-CN" sz="2000" b="0">
                <a:solidFill>
                  <a:srgbClr val="800080"/>
                </a:solidFill>
              </a:rPr>
              <a:t>B4</a:t>
            </a: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8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8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8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0"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1879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5"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6"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7"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8"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9" name="Rectangle 15"/>
          <p:cNvSpPr>
            <a:spLocks noChangeArrowheads="1"/>
          </p:cNvSpPr>
          <p:nvPr/>
        </p:nvSpPr>
        <p:spPr bwMode="auto">
          <a:xfrm>
            <a:off x="611560" y="1772816"/>
            <a:ext cx="8418140" cy="4921540"/>
          </a:xfrm>
          <a:prstGeom prst="rect">
            <a:avLst/>
          </a:prstGeom>
          <a:noFill/>
          <a:ln w="9525">
            <a:noFill/>
            <a:miter lim="800000"/>
            <a:headEnd/>
            <a:tailEnd/>
          </a:ln>
          <a:effectLst/>
        </p:spPr>
        <p:txBody>
          <a:bodyPr wrap="square">
            <a:spAutoFit/>
          </a:bodyPr>
          <a:lstStyle/>
          <a:p>
            <a:pPr marL="268288" lvl="1" indent="-268288">
              <a:lnSpc>
                <a:spcPts val="3800"/>
              </a:lnSpc>
              <a:spcBef>
                <a:spcPct val="0"/>
              </a:spcBef>
            </a:pPr>
            <a:r>
              <a:rPr lang="zh-CN" altLang="en-US" dirty="0" smtClean="0">
                <a:ea typeface="楷体_GB2312" pitchFamily="49" charset="-122"/>
              </a:rPr>
              <a:t>循环</a:t>
            </a:r>
            <a:r>
              <a:rPr lang="zh-CN" altLang="en-US" dirty="0">
                <a:ea typeface="楷体_GB2312" pitchFamily="49" charset="-122"/>
              </a:rPr>
              <a:t>不变量代码 </a:t>
            </a:r>
            <a:r>
              <a:rPr lang="en-US" altLang="zh-CN" b="0" dirty="0">
                <a:ea typeface="楷体_GB2312" pitchFamily="49" charset="-122"/>
              </a:rPr>
              <a:t>x:=</a:t>
            </a:r>
            <a:r>
              <a:rPr lang="en-US" altLang="zh-CN" b="0" dirty="0" err="1">
                <a:ea typeface="楷体_GB2312" pitchFamily="49" charset="-122"/>
              </a:rPr>
              <a:t>y+z</a:t>
            </a:r>
            <a:r>
              <a:rPr lang="en-US" altLang="zh-CN" b="0" dirty="0">
                <a:ea typeface="楷体_GB2312" pitchFamily="49" charset="-122"/>
              </a:rPr>
              <a:t> </a:t>
            </a:r>
            <a:r>
              <a:rPr lang="zh-CN" altLang="en-US" dirty="0">
                <a:ea typeface="楷体_GB2312" pitchFamily="49" charset="-122"/>
              </a:rPr>
              <a:t>可以外提的一个</a:t>
            </a:r>
            <a:r>
              <a:rPr lang="zh-CN" altLang="en-US" dirty="0">
                <a:solidFill>
                  <a:srgbClr val="FF0000"/>
                </a:solidFill>
                <a:latin typeface="方正舒体" pitchFamily="2" charset="-122"/>
                <a:ea typeface="方正舒体" pitchFamily="2" charset="-122"/>
              </a:rPr>
              <a:t>充分条件</a:t>
            </a:r>
            <a:r>
              <a:rPr lang="zh-CN" altLang="en-US" dirty="0">
                <a:ea typeface="楷体_GB2312" pitchFamily="49" charset="-122"/>
              </a:rPr>
              <a:t>：</a:t>
            </a:r>
          </a:p>
          <a:p>
            <a:pPr marL="971550" lvl="1" indent="-514350">
              <a:lnSpc>
                <a:spcPts val="3800"/>
              </a:lnSpc>
              <a:spcBef>
                <a:spcPct val="0"/>
              </a:spcBef>
              <a:buAutoNum type="arabicParenR"/>
            </a:pPr>
            <a:r>
              <a:rPr lang="zh-CN" altLang="en-US" dirty="0" smtClean="0">
                <a:latin typeface="宋体" pitchFamily="2" charset="-122"/>
                <a:ea typeface="楷体_GB2312" pitchFamily="49" charset="-122"/>
              </a:rPr>
              <a:t>所在</a:t>
            </a:r>
            <a:r>
              <a:rPr lang="zh-CN" altLang="en-US" dirty="0">
                <a:latin typeface="宋体" pitchFamily="2" charset="-122"/>
                <a:ea typeface="楷体_GB2312" pitchFamily="49" charset="-122"/>
              </a:rPr>
              <a:t>结点是循环的所有</a:t>
            </a:r>
            <a:r>
              <a:rPr lang="zh-CN" altLang="en-US" dirty="0">
                <a:solidFill>
                  <a:srgbClr val="FF0000"/>
                </a:solidFill>
                <a:latin typeface="方正舒体" pitchFamily="2" charset="-122"/>
                <a:ea typeface="方正舒体" pitchFamily="2" charset="-122"/>
              </a:rPr>
              <a:t>出口</a:t>
            </a:r>
            <a:r>
              <a:rPr lang="zh-CN" altLang="en-US" dirty="0">
                <a:latin typeface="宋体" pitchFamily="2" charset="-122"/>
                <a:ea typeface="楷体_GB2312" pitchFamily="49" charset="-122"/>
              </a:rPr>
              <a:t>结点的</a:t>
            </a:r>
            <a:r>
              <a:rPr lang="zh-CN" altLang="en-US" dirty="0">
                <a:solidFill>
                  <a:srgbClr val="FF0000"/>
                </a:solidFill>
                <a:latin typeface="方正舒体" pitchFamily="2" charset="-122"/>
                <a:ea typeface="方正舒体" pitchFamily="2" charset="-122"/>
              </a:rPr>
              <a:t>支配</a:t>
            </a:r>
            <a:r>
              <a:rPr lang="zh-CN" altLang="en-US" dirty="0" smtClean="0">
                <a:latin typeface="宋体" pitchFamily="2" charset="-122"/>
                <a:ea typeface="楷体_GB2312" pitchFamily="49" charset="-122"/>
              </a:rPr>
              <a:t>结点。</a:t>
            </a:r>
            <a:endParaRPr lang="zh-CN" altLang="en-US" dirty="0">
              <a:latin typeface="宋体" pitchFamily="2" charset="-122"/>
              <a:ea typeface="楷体_GB2312" pitchFamily="49" charset="-122"/>
            </a:endParaRPr>
          </a:p>
          <a:p>
            <a:pPr marL="971550" lvl="1" indent="-514350">
              <a:lnSpc>
                <a:spcPts val="3800"/>
              </a:lnSpc>
              <a:spcBef>
                <a:spcPct val="0"/>
              </a:spcBef>
              <a:buAutoNum type="arabicParenR"/>
            </a:pPr>
            <a:r>
              <a:rPr lang="zh-CN" altLang="en-US" dirty="0" smtClean="0">
                <a:latin typeface="宋体" pitchFamily="2" charset="-122"/>
                <a:ea typeface="楷体_GB2312" pitchFamily="49" charset="-122"/>
              </a:rPr>
              <a:t>循环</a:t>
            </a:r>
            <a:r>
              <a:rPr lang="zh-CN" altLang="en-US" dirty="0">
                <a:latin typeface="宋体" pitchFamily="2" charset="-122"/>
                <a:ea typeface="楷体_GB2312" pitchFamily="49" charset="-122"/>
              </a:rPr>
              <a:t>中其它地方不再有 </a:t>
            </a:r>
            <a:r>
              <a:rPr lang="en-US" altLang="zh-CN" b="0" dirty="0">
                <a:ea typeface="楷体_GB2312" pitchFamily="49" charset="-122"/>
              </a:rPr>
              <a:t>x </a:t>
            </a:r>
            <a:r>
              <a:rPr lang="zh-CN" altLang="en-US" dirty="0">
                <a:latin typeface="宋体" pitchFamily="2" charset="-122"/>
                <a:ea typeface="楷体_GB2312" pitchFamily="49" charset="-122"/>
              </a:rPr>
              <a:t>的</a:t>
            </a:r>
            <a:r>
              <a:rPr lang="zh-CN" altLang="en-US" dirty="0">
                <a:solidFill>
                  <a:srgbClr val="FF0000"/>
                </a:solidFill>
                <a:latin typeface="方正舒体" pitchFamily="2" charset="-122"/>
                <a:ea typeface="方正舒体" pitchFamily="2" charset="-122"/>
              </a:rPr>
              <a:t>定值</a:t>
            </a:r>
            <a:r>
              <a:rPr lang="zh-CN" altLang="en-US" dirty="0" smtClean="0">
                <a:solidFill>
                  <a:srgbClr val="FF0000"/>
                </a:solidFill>
                <a:latin typeface="方正舒体" pitchFamily="2" charset="-122"/>
                <a:ea typeface="方正舒体" pitchFamily="2" charset="-122"/>
              </a:rPr>
              <a:t>点</a:t>
            </a:r>
            <a:r>
              <a:rPr lang="zh-CN" altLang="en-US" dirty="0" smtClean="0">
                <a:latin typeface="宋体" pitchFamily="2" charset="-122"/>
                <a:ea typeface="楷体_GB2312" pitchFamily="49" charset="-122"/>
              </a:rPr>
              <a:t>。</a:t>
            </a:r>
            <a:endParaRPr lang="en-US" altLang="zh-CN" dirty="0" smtClean="0">
              <a:latin typeface="宋体" pitchFamily="2" charset="-122"/>
              <a:ea typeface="楷体_GB2312" pitchFamily="49" charset="-122"/>
            </a:endParaRPr>
          </a:p>
          <a:p>
            <a:pPr marL="971550" lvl="1" indent="-514350">
              <a:lnSpc>
                <a:spcPts val="3800"/>
              </a:lnSpc>
              <a:spcBef>
                <a:spcPct val="0"/>
              </a:spcBef>
              <a:buAutoNum type="arabicParenR"/>
            </a:pPr>
            <a:r>
              <a:rPr lang="zh-CN" altLang="en-US" dirty="0" smtClean="0">
                <a:latin typeface="宋体" pitchFamily="2" charset="-122"/>
                <a:ea typeface="楷体_GB2312" pitchFamily="49" charset="-122"/>
              </a:rPr>
              <a:t>循环</a:t>
            </a:r>
            <a:r>
              <a:rPr lang="zh-CN" altLang="en-US" dirty="0">
                <a:latin typeface="宋体" pitchFamily="2" charset="-122"/>
                <a:ea typeface="楷体_GB2312" pitchFamily="49" charset="-122"/>
              </a:rPr>
              <a:t>中 </a:t>
            </a:r>
            <a:r>
              <a:rPr lang="en-US" altLang="zh-CN" b="0" dirty="0">
                <a:ea typeface="楷体_GB2312" pitchFamily="49" charset="-122"/>
              </a:rPr>
              <a:t>x </a:t>
            </a:r>
            <a:r>
              <a:rPr lang="zh-CN" altLang="en-US" dirty="0">
                <a:latin typeface="宋体" pitchFamily="2" charset="-122"/>
                <a:ea typeface="楷体_GB2312" pitchFamily="49" charset="-122"/>
              </a:rPr>
              <a:t>的所有引用点</a:t>
            </a:r>
            <a:r>
              <a:rPr lang="zh-CN" altLang="en-US" dirty="0">
                <a:solidFill>
                  <a:srgbClr val="FF0000"/>
                </a:solidFill>
                <a:latin typeface="方正舒体" pitchFamily="2" charset="-122"/>
                <a:ea typeface="方正舒体" pitchFamily="2" charset="-122"/>
              </a:rPr>
              <a:t>都是且仅是</a:t>
            </a:r>
            <a:r>
              <a:rPr lang="zh-CN" altLang="en-US" dirty="0">
                <a:latin typeface="宋体" pitchFamily="2" charset="-122"/>
                <a:ea typeface="楷体_GB2312" pitchFamily="49" charset="-122"/>
              </a:rPr>
              <a:t>这个定值所能达到</a:t>
            </a:r>
            <a:r>
              <a:rPr lang="zh-CN" altLang="en-US" dirty="0" smtClean="0">
                <a:latin typeface="宋体" pitchFamily="2" charset="-122"/>
                <a:ea typeface="楷体_GB2312" pitchFamily="49" charset="-122"/>
              </a:rPr>
              <a:t>的。</a:t>
            </a:r>
            <a:endParaRPr lang="en-US" altLang="zh-CN" dirty="0" smtClean="0">
              <a:latin typeface="宋体" pitchFamily="2" charset="-122"/>
              <a:ea typeface="楷体_GB2312" pitchFamily="49" charset="-122"/>
            </a:endParaRPr>
          </a:p>
          <a:p>
            <a:pPr marL="971550" lvl="1" indent="-514350">
              <a:lnSpc>
                <a:spcPts val="3800"/>
              </a:lnSpc>
              <a:spcBef>
                <a:spcPct val="0"/>
              </a:spcBef>
              <a:buAutoNum type="arabicParenR"/>
            </a:pPr>
            <a:r>
              <a:rPr lang="zh-CN" altLang="en-US" dirty="0" smtClean="0">
                <a:latin typeface="宋体" pitchFamily="2" charset="-122"/>
                <a:ea typeface="楷体_GB2312" pitchFamily="49" charset="-122"/>
              </a:rPr>
              <a:t>若</a:t>
            </a:r>
            <a:r>
              <a:rPr lang="en-US" altLang="zh-CN" b="0" dirty="0" smtClean="0">
                <a:ea typeface="楷体_GB2312" pitchFamily="49" charset="-122"/>
              </a:rPr>
              <a:t>y</a:t>
            </a:r>
            <a:r>
              <a:rPr lang="zh-CN" altLang="en-US" dirty="0" smtClean="0">
                <a:latin typeface="宋体" pitchFamily="2" charset="-122"/>
                <a:ea typeface="楷体_GB2312" pitchFamily="49" charset="-122"/>
              </a:rPr>
              <a:t>或</a:t>
            </a:r>
            <a:r>
              <a:rPr lang="en-US" altLang="zh-CN" b="0" dirty="0" smtClean="0">
                <a:ea typeface="楷体_GB2312" pitchFamily="49" charset="-122"/>
              </a:rPr>
              <a:t>z</a:t>
            </a:r>
            <a:r>
              <a:rPr lang="zh-CN" altLang="zh-CN" dirty="0" smtClean="0">
                <a:latin typeface="宋体" pitchFamily="2" charset="-122"/>
                <a:ea typeface="楷体_GB2312" pitchFamily="49" charset="-122"/>
              </a:rPr>
              <a:t>是在</a:t>
            </a:r>
            <a:r>
              <a:rPr lang="zh-CN" altLang="en-US" dirty="0" smtClean="0">
                <a:latin typeface="宋体" pitchFamily="2" charset="-122"/>
                <a:ea typeface="楷体_GB2312" pitchFamily="49" charset="-122"/>
              </a:rPr>
              <a:t>循环</a:t>
            </a:r>
            <a:r>
              <a:rPr lang="zh-CN" altLang="zh-CN" dirty="0" smtClean="0">
                <a:latin typeface="宋体" pitchFamily="2" charset="-122"/>
                <a:ea typeface="楷体_GB2312" pitchFamily="49" charset="-122"/>
              </a:rPr>
              <a:t>中定值的，则只有当这些定值</a:t>
            </a:r>
            <a:r>
              <a:rPr lang="zh-CN" altLang="en-US" dirty="0" smtClean="0">
                <a:latin typeface="宋体" pitchFamily="2" charset="-122"/>
                <a:ea typeface="楷体_GB2312" pitchFamily="49" charset="-122"/>
              </a:rPr>
              <a:t>点的语句（一定也是循环不变量）已经被执行过代码外提。或者，在满足上述 第 </a:t>
            </a:r>
            <a:r>
              <a:rPr lang="en-US" altLang="zh-CN" dirty="0" smtClean="0">
                <a:latin typeface="宋体" pitchFamily="2" charset="-122"/>
                <a:ea typeface="楷体_GB2312" pitchFamily="49" charset="-122"/>
              </a:rPr>
              <a:t>2</a:t>
            </a:r>
            <a:r>
              <a:rPr lang="zh-CN" altLang="en-US" dirty="0" smtClean="0">
                <a:latin typeface="宋体" pitchFamily="2" charset="-122"/>
                <a:ea typeface="楷体_GB2312" pitchFamily="49" charset="-122"/>
              </a:rPr>
              <a:t>、</a:t>
            </a:r>
            <a:r>
              <a:rPr lang="en-US" altLang="zh-CN" dirty="0" smtClean="0">
                <a:latin typeface="宋体" pitchFamily="2" charset="-122"/>
                <a:ea typeface="楷体_GB2312" pitchFamily="49" charset="-122"/>
              </a:rPr>
              <a:t>3 </a:t>
            </a:r>
            <a:r>
              <a:rPr lang="zh-CN" altLang="en-US" dirty="0" smtClean="0">
                <a:latin typeface="宋体" pitchFamily="2" charset="-122"/>
                <a:ea typeface="楷体_GB2312" pitchFamily="49" charset="-122"/>
              </a:rPr>
              <a:t>和 </a:t>
            </a:r>
            <a:r>
              <a:rPr lang="en-US" altLang="zh-CN" dirty="0" smtClean="0">
                <a:latin typeface="宋体" pitchFamily="2" charset="-122"/>
                <a:ea typeface="楷体_GB2312" pitchFamily="49" charset="-122"/>
              </a:rPr>
              <a:t>4 </a:t>
            </a:r>
            <a:r>
              <a:rPr lang="zh-CN" altLang="en-US" dirty="0" smtClean="0">
                <a:latin typeface="宋体" pitchFamily="2" charset="-122"/>
                <a:ea typeface="楷体_GB2312" pitchFamily="49" charset="-122"/>
              </a:rPr>
              <a:t>条的前提下，将第</a:t>
            </a:r>
            <a:r>
              <a:rPr lang="en-US" altLang="zh-CN" dirty="0" smtClean="0">
                <a:latin typeface="宋体" pitchFamily="2" charset="-122"/>
                <a:ea typeface="楷体_GB2312" pitchFamily="49" charset="-122"/>
              </a:rPr>
              <a:t>1</a:t>
            </a:r>
            <a:r>
              <a:rPr lang="zh-CN" altLang="en-US" dirty="0" smtClean="0">
                <a:latin typeface="宋体" pitchFamily="2" charset="-122"/>
                <a:ea typeface="楷体_GB2312" pitchFamily="49" charset="-122"/>
              </a:rPr>
              <a:t>条替换为：</a:t>
            </a:r>
            <a:endParaRPr lang="en-US" altLang="zh-CN" dirty="0" smtClean="0">
              <a:latin typeface="宋体" pitchFamily="2" charset="-122"/>
              <a:ea typeface="楷体_GB2312" pitchFamily="49" charset="-122"/>
            </a:endParaRPr>
          </a:p>
          <a:p>
            <a:pPr marL="971550" lvl="1" indent="-514350">
              <a:lnSpc>
                <a:spcPts val="3800"/>
              </a:lnSpc>
              <a:spcBef>
                <a:spcPct val="0"/>
              </a:spcBef>
              <a:buAutoNum type="arabicParenR"/>
            </a:pPr>
            <a:r>
              <a:rPr lang="en-US" altLang="zh-CN" b="0" dirty="0" smtClean="0">
                <a:ea typeface="楷体_GB2312" pitchFamily="49" charset="-122"/>
              </a:rPr>
              <a:t>x </a:t>
            </a:r>
            <a:r>
              <a:rPr lang="zh-CN" altLang="en-US" dirty="0">
                <a:latin typeface="宋体" pitchFamily="2" charset="-122"/>
                <a:ea typeface="楷体_GB2312" pitchFamily="49" charset="-122"/>
              </a:rPr>
              <a:t>在离开循环之后不再是活跃</a:t>
            </a:r>
            <a:r>
              <a:rPr lang="zh-CN" altLang="en-US" dirty="0" smtClean="0">
                <a:latin typeface="宋体" pitchFamily="2" charset="-122"/>
                <a:ea typeface="楷体_GB2312" pitchFamily="49" charset="-122"/>
              </a:rPr>
              <a:t>的。</a:t>
            </a:r>
            <a:endParaRPr lang="zh-CN" altLang="en-US" dirty="0">
              <a:latin typeface="宋体" pitchFamily="2" charset="-122"/>
              <a:ea typeface="楷体_GB2312" pitchFamily="49" charset="-122"/>
            </a:endParaRPr>
          </a:p>
        </p:txBody>
      </p:sp>
      <p:sp>
        <p:nvSpPr>
          <p:cNvPr id="118800" name="Text Box 16">
            <a:hlinkClick r:id="rId2" action="ppaction://hlinksldjump"/>
          </p:cNvPr>
          <p:cNvSpPr txBox="1">
            <a:spLocks noChangeArrowheads="1"/>
          </p:cNvSpPr>
          <p:nvPr/>
        </p:nvSpPr>
        <p:spPr bwMode="auto">
          <a:xfrm>
            <a:off x="723900" y="1173163"/>
            <a:ext cx="69342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循环优化</a:t>
            </a:r>
            <a:r>
              <a:rPr lang="zh-CN" altLang="en-US" dirty="0">
                <a:ea typeface="楷体_GB2312" pitchFamily="49" charset="-122"/>
              </a:rPr>
              <a:t>（</a:t>
            </a:r>
            <a:r>
              <a:rPr lang="en-US" altLang="zh-CN" b="0" i="1" dirty="0">
                <a:ea typeface="楷体_GB2312" pitchFamily="49" charset="-122"/>
              </a:rPr>
              <a:t>loop optimization</a:t>
            </a:r>
            <a:r>
              <a:rPr lang="zh-CN" altLang="en-US" dirty="0">
                <a:ea typeface="楷体_GB2312" pitchFamily="49" charset="-122"/>
              </a:rPr>
              <a:t>）</a:t>
            </a: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8" name="Rectangle 6"/>
          <p:cNvSpPr>
            <a:spLocks noChangeArrowheads="1"/>
          </p:cNvSpPr>
          <p:nvPr/>
        </p:nvSpPr>
        <p:spPr bwMode="auto">
          <a:xfrm>
            <a:off x="1524000" y="188913"/>
            <a:ext cx="4848200" cy="64633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4000" dirty="0" smtClean="0">
                <a:solidFill>
                  <a:srgbClr val="800080"/>
                </a:solidFill>
                <a:ea typeface="华文行楷" pitchFamily="2" charset="-122"/>
              </a:rPr>
              <a:t>归纳变量相关的优化</a:t>
            </a:r>
            <a:endParaRPr lang="zh-CN" altLang="en-US" sz="4000" dirty="0">
              <a:solidFill>
                <a:srgbClr val="800080"/>
              </a:solidFill>
              <a:ea typeface="华文行楷" pitchFamily="2" charset="-122"/>
            </a:endParaRPr>
          </a:p>
        </p:txBody>
      </p:sp>
      <p:sp>
        <p:nvSpPr>
          <p:cNvPr id="12083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7" name="Rectangle 15"/>
          <p:cNvSpPr>
            <a:spLocks noChangeArrowheads="1"/>
          </p:cNvSpPr>
          <p:nvPr/>
        </p:nvSpPr>
        <p:spPr bwMode="auto">
          <a:xfrm>
            <a:off x="467544" y="1124744"/>
            <a:ext cx="8115300" cy="4968283"/>
          </a:xfrm>
          <a:prstGeom prst="rect">
            <a:avLst/>
          </a:prstGeom>
          <a:noFill/>
          <a:ln w="9525">
            <a:noFill/>
            <a:miter lim="800000"/>
            <a:headEnd/>
            <a:tailEnd/>
          </a:ln>
          <a:effectLst/>
        </p:spPr>
        <p:txBody>
          <a:bodyPr>
            <a:spAutoFit/>
          </a:bodyPr>
          <a:lstStyle/>
          <a:p>
            <a:pPr lvl="1" indent="-457200">
              <a:lnSpc>
                <a:spcPts val="4000"/>
              </a:lnSpc>
              <a:spcBef>
                <a:spcPts val="1200"/>
              </a:spcBef>
              <a:buFontTx/>
              <a:buChar char="•"/>
            </a:pPr>
            <a:r>
              <a:rPr lang="zh-CN" altLang="en-US" sz="3200" dirty="0" smtClean="0">
                <a:solidFill>
                  <a:srgbClr val="800080"/>
                </a:solidFill>
                <a:ea typeface="楷体_GB2312" pitchFamily="49" charset="-122"/>
              </a:rPr>
              <a:t>归纳</a:t>
            </a:r>
            <a:r>
              <a:rPr lang="zh-CN" altLang="en-US" sz="3200" dirty="0">
                <a:solidFill>
                  <a:srgbClr val="800080"/>
                </a:solidFill>
                <a:ea typeface="楷体_GB2312" pitchFamily="49" charset="-122"/>
              </a:rPr>
              <a:t>变量</a:t>
            </a:r>
            <a:r>
              <a:rPr lang="zh-CN" altLang="en-US" sz="3200" dirty="0">
                <a:ea typeface="楷体_GB2312" pitchFamily="49" charset="-122"/>
              </a:rPr>
              <a:t>（</a:t>
            </a:r>
            <a:r>
              <a:rPr lang="en-US" altLang="zh-CN" sz="3200" b="0" i="1" dirty="0">
                <a:ea typeface="楷体_GB2312" pitchFamily="49" charset="-122"/>
              </a:rPr>
              <a:t>induction variable</a:t>
            </a:r>
            <a:r>
              <a:rPr lang="zh-CN" altLang="en-US" sz="3200" dirty="0" smtClean="0">
                <a:ea typeface="楷体_GB2312" pitchFamily="49" charset="-122"/>
              </a:rPr>
              <a:t>）</a:t>
            </a:r>
            <a:endParaRPr lang="zh-CN" altLang="en-US" sz="3200" dirty="0">
              <a:solidFill>
                <a:srgbClr val="800080"/>
              </a:solidFill>
              <a:ea typeface="楷体_GB2312" pitchFamily="49" charset="-122"/>
            </a:endParaRPr>
          </a:p>
          <a:p>
            <a:pPr marL="971550" lvl="1" indent="-514350">
              <a:lnSpc>
                <a:spcPts val="4000"/>
              </a:lnSpc>
              <a:spcBef>
                <a:spcPts val="1200"/>
              </a:spcBef>
              <a:buFont typeface="+mj-lt"/>
              <a:buAutoNum type="arabicPeriod"/>
            </a:pPr>
            <a:r>
              <a:rPr lang="zh-CN" altLang="en-US" dirty="0" smtClean="0">
                <a:solidFill>
                  <a:srgbClr val="000000"/>
                </a:solidFill>
                <a:ea typeface="楷体_GB2312" pitchFamily="49" charset="-122"/>
              </a:rPr>
              <a:t>基本归纳变量</a:t>
            </a:r>
            <a:r>
              <a:rPr lang="zh-CN" altLang="en-US" dirty="0" smtClean="0">
                <a:ea typeface="楷体_GB2312" pitchFamily="49" charset="-122"/>
              </a:rPr>
              <a:t>：如果循环中对变量</a:t>
            </a:r>
            <a:r>
              <a:rPr lang="en-US" altLang="zh-CN" i="1" dirty="0" smtClean="0">
                <a:latin typeface="Times New Roman" pitchFamily="18" charset="0"/>
                <a:ea typeface="楷体_GB2312" pitchFamily="49" charset="-122"/>
                <a:cs typeface="Times New Roman" pitchFamily="18" charset="0"/>
              </a:rPr>
              <a:t>I</a:t>
            </a:r>
            <a:r>
              <a:rPr lang="zh-CN" altLang="en-US" dirty="0" smtClean="0">
                <a:ea typeface="楷体_GB2312" pitchFamily="49" charset="-122"/>
              </a:rPr>
              <a:t>只有唯一的形如</a:t>
            </a:r>
            <a:r>
              <a:rPr lang="en-US" altLang="zh-CN" i="1" dirty="0" smtClean="0">
                <a:latin typeface="Times New Roman" pitchFamily="18" charset="0"/>
                <a:ea typeface="楷体_GB2312" pitchFamily="49" charset="-122"/>
                <a:cs typeface="Times New Roman" pitchFamily="18" charset="0"/>
              </a:rPr>
              <a:t>I </a:t>
            </a:r>
            <a:r>
              <a:rPr lang="en-US" altLang="zh-CN" dirty="0" smtClean="0">
                <a:latin typeface="Times New Roman" pitchFamily="18" charset="0"/>
                <a:ea typeface="楷体_GB2312" pitchFamily="49" charset="-122"/>
                <a:cs typeface="Times New Roman" pitchFamily="18" charset="0"/>
              </a:rPr>
              <a:t>:= </a:t>
            </a:r>
            <a:r>
              <a:rPr lang="en-US" altLang="zh-CN" i="1" dirty="0" smtClean="0">
                <a:latin typeface="Times New Roman" pitchFamily="18" charset="0"/>
                <a:ea typeface="楷体_GB2312" pitchFamily="49" charset="-122"/>
                <a:cs typeface="Times New Roman" pitchFamily="18" charset="0"/>
              </a:rPr>
              <a:t>I + C</a:t>
            </a:r>
            <a:r>
              <a:rPr lang="zh-CN" altLang="en-US" dirty="0" smtClean="0">
                <a:latin typeface="Times New Roman" pitchFamily="18" charset="0"/>
                <a:ea typeface="楷体_GB2312" pitchFamily="49" charset="-122"/>
                <a:cs typeface="Times New Roman" pitchFamily="18" charset="0"/>
              </a:rPr>
              <a:t>的赋值，且其中</a:t>
            </a:r>
            <a:r>
              <a:rPr lang="en-US" altLang="zh-CN" i="1" dirty="0" smtClean="0">
                <a:latin typeface="Times New Roman" pitchFamily="18" charset="0"/>
                <a:ea typeface="楷体_GB2312" pitchFamily="49" charset="-122"/>
                <a:cs typeface="Times New Roman" pitchFamily="18" charset="0"/>
              </a:rPr>
              <a:t>C</a:t>
            </a:r>
            <a:r>
              <a:rPr lang="zh-CN" altLang="en-US" dirty="0" smtClean="0">
                <a:latin typeface="Times New Roman" pitchFamily="18" charset="0"/>
                <a:ea typeface="楷体_GB2312" pitchFamily="49" charset="-122"/>
                <a:cs typeface="Times New Roman" pitchFamily="18" charset="0"/>
              </a:rPr>
              <a:t>为循环不变量，则称</a:t>
            </a:r>
            <a:r>
              <a:rPr lang="en-US" altLang="zh-CN" i="1" dirty="0" smtClean="0">
                <a:latin typeface="Times New Roman" pitchFamily="18" charset="0"/>
                <a:ea typeface="楷体_GB2312" pitchFamily="49" charset="-122"/>
                <a:cs typeface="Times New Roman" pitchFamily="18" charset="0"/>
              </a:rPr>
              <a:t>I</a:t>
            </a:r>
            <a:r>
              <a:rPr lang="zh-CN" altLang="en-US" dirty="0" smtClean="0">
                <a:latin typeface="Times New Roman" pitchFamily="18" charset="0"/>
                <a:ea typeface="楷体_GB2312" pitchFamily="49" charset="-122"/>
                <a:cs typeface="Times New Roman" pitchFamily="18" charset="0"/>
              </a:rPr>
              <a:t>为循环中的</a:t>
            </a:r>
            <a:r>
              <a:rPr lang="zh-CN" altLang="en-US" dirty="0" smtClean="0">
                <a:solidFill>
                  <a:srgbClr val="FF0000"/>
                </a:solidFill>
                <a:latin typeface="方正舒体" pitchFamily="2" charset="-122"/>
                <a:ea typeface="方正舒体" pitchFamily="2" charset="-122"/>
              </a:rPr>
              <a:t>基本归纳变量</a:t>
            </a:r>
            <a:r>
              <a:rPr lang="zh-CN" altLang="en-US" dirty="0" smtClean="0">
                <a:latin typeface="Times New Roman" pitchFamily="18" charset="0"/>
                <a:ea typeface="楷体_GB2312" pitchFamily="49" charset="-122"/>
                <a:cs typeface="Times New Roman" pitchFamily="18" charset="0"/>
              </a:rPr>
              <a:t>。</a:t>
            </a:r>
            <a:endParaRPr lang="en-US" altLang="zh-CN" dirty="0" smtClean="0">
              <a:latin typeface="Times New Roman" pitchFamily="18" charset="0"/>
              <a:ea typeface="楷体_GB2312" pitchFamily="49" charset="-122"/>
              <a:cs typeface="Times New Roman" pitchFamily="18" charset="0"/>
            </a:endParaRPr>
          </a:p>
          <a:p>
            <a:pPr marL="971550" lvl="1" indent="-514350">
              <a:lnSpc>
                <a:spcPts val="4000"/>
              </a:lnSpc>
              <a:spcBef>
                <a:spcPts val="1200"/>
              </a:spcBef>
              <a:buFont typeface="+mj-lt"/>
              <a:buAutoNum type="arabicPeriod"/>
            </a:pPr>
            <a:r>
              <a:rPr lang="zh-CN" altLang="en-US" dirty="0" smtClean="0">
                <a:solidFill>
                  <a:srgbClr val="000000"/>
                </a:solidFill>
                <a:ea typeface="楷体_GB2312" pitchFamily="49" charset="-122"/>
              </a:rPr>
              <a:t>归纳变量：</a:t>
            </a:r>
            <a:r>
              <a:rPr lang="zh-CN" altLang="en-US" dirty="0" smtClean="0">
                <a:ea typeface="楷体_GB2312" pitchFamily="49" charset="-122"/>
              </a:rPr>
              <a:t>如果</a:t>
            </a:r>
            <a:r>
              <a:rPr lang="en-US" altLang="zh-CN" i="1" dirty="0" smtClean="0">
                <a:latin typeface="Times New Roman" pitchFamily="18" charset="0"/>
                <a:ea typeface="楷体_GB2312" pitchFamily="49" charset="-122"/>
                <a:cs typeface="Times New Roman" pitchFamily="18" charset="0"/>
              </a:rPr>
              <a:t>I</a:t>
            </a:r>
            <a:r>
              <a:rPr lang="zh-CN" altLang="en-US" dirty="0" smtClean="0">
                <a:latin typeface="Times New Roman" pitchFamily="18" charset="0"/>
                <a:ea typeface="楷体_GB2312" pitchFamily="49" charset="-122"/>
                <a:cs typeface="Times New Roman" pitchFamily="18" charset="0"/>
              </a:rPr>
              <a:t>为</a:t>
            </a:r>
            <a:r>
              <a:rPr lang="zh-CN" altLang="en-US" dirty="0" smtClean="0">
                <a:ea typeface="楷体_GB2312" pitchFamily="49" charset="-122"/>
              </a:rPr>
              <a:t>循环中的基本归纳变量</a:t>
            </a:r>
            <a:r>
              <a:rPr lang="zh-CN" altLang="en-US" dirty="0" smtClean="0">
                <a:latin typeface="Times New Roman" pitchFamily="18" charset="0"/>
                <a:ea typeface="楷体_GB2312" pitchFamily="49" charset="-122"/>
                <a:cs typeface="Times New Roman" pitchFamily="18" charset="0"/>
              </a:rPr>
              <a:t>，</a:t>
            </a:r>
            <a:r>
              <a:rPr lang="en-US" altLang="zh-CN" i="1" dirty="0" smtClean="0">
                <a:latin typeface="Times New Roman" pitchFamily="18" charset="0"/>
                <a:ea typeface="楷体_GB2312" pitchFamily="49" charset="-122"/>
                <a:cs typeface="Times New Roman" pitchFamily="18" charset="0"/>
              </a:rPr>
              <a:t>J</a:t>
            </a:r>
            <a:r>
              <a:rPr lang="zh-CN" altLang="en-US" dirty="0" smtClean="0">
                <a:latin typeface="Times New Roman" pitchFamily="18" charset="0"/>
                <a:ea typeface="楷体_GB2312" pitchFamily="49" charset="-122"/>
                <a:cs typeface="Times New Roman" pitchFamily="18" charset="0"/>
              </a:rPr>
              <a:t>在循环中的定值总是可以化归为</a:t>
            </a:r>
            <a:r>
              <a:rPr lang="en-US" altLang="zh-CN" i="1" dirty="0" smtClean="0">
                <a:latin typeface="Times New Roman" pitchFamily="18" charset="0"/>
                <a:ea typeface="楷体_GB2312" pitchFamily="49" charset="-122"/>
                <a:cs typeface="Times New Roman" pitchFamily="18" charset="0"/>
              </a:rPr>
              <a:t>I</a:t>
            </a:r>
            <a:r>
              <a:rPr lang="zh-CN" altLang="en-US" dirty="0" smtClean="0">
                <a:latin typeface="Times New Roman" pitchFamily="18" charset="0"/>
                <a:ea typeface="楷体_GB2312" pitchFamily="49" charset="-122"/>
                <a:cs typeface="Times New Roman" pitchFamily="18" charset="0"/>
              </a:rPr>
              <a:t>的同一线性函数，即</a:t>
            </a:r>
            <a:r>
              <a:rPr lang="en-US" altLang="zh-CN" i="1" dirty="0" smtClean="0">
                <a:latin typeface="Times New Roman" pitchFamily="18" charset="0"/>
                <a:ea typeface="楷体_GB2312" pitchFamily="49" charset="-122"/>
                <a:cs typeface="Times New Roman" pitchFamily="18" charset="0"/>
              </a:rPr>
              <a:t>J </a:t>
            </a:r>
            <a:r>
              <a:rPr lang="en-US" altLang="zh-CN" dirty="0" smtClean="0">
                <a:latin typeface="Times New Roman" pitchFamily="18" charset="0"/>
                <a:ea typeface="楷体_GB2312" pitchFamily="49" charset="-122"/>
                <a:cs typeface="Times New Roman" pitchFamily="18" charset="0"/>
              </a:rPr>
              <a:t>:= </a:t>
            </a:r>
            <a:r>
              <a:rPr lang="en-US" altLang="zh-CN" i="1" dirty="0" smtClean="0">
                <a:latin typeface="Times New Roman" pitchFamily="18" charset="0"/>
                <a:ea typeface="楷体_GB2312" pitchFamily="49" charset="-122"/>
                <a:cs typeface="Times New Roman" pitchFamily="18" charset="0"/>
              </a:rPr>
              <a:t>C</a:t>
            </a:r>
            <a:r>
              <a:rPr lang="en-US" altLang="zh-CN" baseline="-25000" dirty="0" smtClean="0">
                <a:latin typeface="Times New Roman" pitchFamily="18" charset="0"/>
                <a:ea typeface="楷体_GB2312" pitchFamily="49" charset="-122"/>
                <a:cs typeface="Times New Roman" pitchFamily="18" charset="0"/>
              </a:rPr>
              <a:t>1</a:t>
            </a:r>
            <a:r>
              <a:rPr lang="en-US" altLang="zh-CN" dirty="0" smtClean="0">
                <a:latin typeface="Times New Roman" pitchFamily="18" charset="0"/>
                <a:ea typeface="楷体_GB2312" pitchFamily="49" charset="-122"/>
                <a:cs typeface="Times New Roman" pitchFamily="18" charset="0"/>
                <a:sym typeface="Symbol"/>
              </a:rPr>
              <a:t></a:t>
            </a:r>
            <a:r>
              <a:rPr lang="en-US" altLang="zh-CN" i="1" dirty="0" smtClean="0">
                <a:latin typeface="Times New Roman" pitchFamily="18" charset="0"/>
                <a:ea typeface="楷体_GB2312" pitchFamily="49" charset="-122"/>
                <a:cs typeface="Times New Roman" pitchFamily="18" charset="0"/>
              </a:rPr>
              <a:t>I </a:t>
            </a:r>
            <a:r>
              <a:rPr lang="en-US" altLang="zh-CN" dirty="0" smtClean="0">
                <a:latin typeface="Times New Roman" pitchFamily="18" charset="0"/>
                <a:ea typeface="楷体_GB2312" pitchFamily="49" charset="-122"/>
                <a:cs typeface="Times New Roman" pitchFamily="18" charset="0"/>
              </a:rPr>
              <a:t>±</a:t>
            </a:r>
            <a:r>
              <a:rPr lang="en-US" altLang="zh-CN" i="1" dirty="0" smtClean="0">
                <a:latin typeface="Times New Roman" pitchFamily="18" charset="0"/>
                <a:ea typeface="楷体_GB2312" pitchFamily="49" charset="-122"/>
                <a:cs typeface="Times New Roman" pitchFamily="18" charset="0"/>
              </a:rPr>
              <a:t> C</a:t>
            </a:r>
            <a:r>
              <a:rPr lang="en-US" altLang="zh-CN" baseline="-25000" dirty="0" smtClean="0">
                <a:latin typeface="Times New Roman" pitchFamily="18" charset="0"/>
                <a:ea typeface="楷体_GB2312" pitchFamily="49" charset="-122"/>
                <a:cs typeface="Times New Roman" pitchFamily="18" charset="0"/>
              </a:rPr>
              <a:t>2</a:t>
            </a:r>
            <a:r>
              <a:rPr lang="zh-CN" altLang="en-US" dirty="0" smtClean="0">
                <a:latin typeface="Times New Roman" pitchFamily="18" charset="0"/>
                <a:ea typeface="楷体_GB2312" pitchFamily="49" charset="-122"/>
                <a:cs typeface="Times New Roman" pitchFamily="18" charset="0"/>
              </a:rPr>
              <a:t> ，其中</a:t>
            </a:r>
            <a:r>
              <a:rPr lang="en-US" altLang="zh-CN" i="1" dirty="0" smtClean="0">
                <a:latin typeface="Times New Roman" pitchFamily="18" charset="0"/>
                <a:ea typeface="楷体_GB2312" pitchFamily="49" charset="-122"/>
                <a:cs typeface="Times New Roman" pitchFamily="18" charset="0"/>
              </a:rPr>
              <a:t>C</a:t>
            </a:r>
            <a:r>
              <a:rPr lang="en-US" altLang="zh-CN" baseline="-25000" dirty="0" smtClean="0">
                <a:latin typeface="Times New Roman" pitchFamily="18" charset="0"/>
                <a:ea typeface="楷体_GB2312" pitchFamily="49" charset="-122"/>
                <a:cs typeface="Times New Roman" pitchFamily="18" charset="0"/>
              </a:rPr>
              <a:t>1</a:t>
            </a:r>
            <a:r>
              <a:rPr lang="en-US" altLang="zh-CN" i="1" dirty="0" smtClean="0">
                <a:latin typeface="Times New Roman" pitchFamily="18" charset="0"/>
                <a:ea typeface="楷体_GB2312" pitchFamily="49" charset="-122"/>
                <a:cs typeface="Times New Roman" pitchFamily="18" charset="0"/>
              </a:rPr>
              <a:t> </a:t>
            </a:r>
            <a:r>
              <a:rPr lang="zh-CN" altLang="en-US" dirty="0" smtClean="0">
                <a:latin typeface="Times New Roman" pitchFamily="18" charset="0"/>
                <a:ea typeface="楷体_GB2312" pitchFamily="49" charset="-122"/>
                <a:cs typeface="Times New Roman" pitchFamily="18" charset="0"/>
              </a:rPr>
              <a:t>，</a:t>
            </a:r>
            <a:r>
              <a:rPr lang="en-US" altLang="zh-CN" i="1" dirty="0" smtClean="0">
                <a:latin typeface="Times New Roman" pitchFamily="18" charset="0"/>
                <a:ea typeface="楷体_GB2312" pitchFamily="49" charset="-122"/>
                <a:cs typeface="Times New Roman" pitchFamily="18" charset="0"/>
              </a:rPr>
              <a:t>C</a:t>
            </a:r>
            <a:r>
              <a:rPr lang="en-US" altLang="zh-CN" baseline="-25000" dirty="0" smtClean="0">
                <a:latin typeface="Times New Roman" pitchFamily="18" charset="0"/>
                <a:ea typeface="楷体_GB2312" pitchFamily="49" charset="-122"/>
                <a:cs typeface="Times New Roman" pitchFamily="18" charset="0"/>
              </a:rPr>
              <a:t>2</a:t>
            </a:r>
            <a:r>
              <a:rPr lang="zh-CN" altLang="en-US" dirty="0" smtClean="0">
                <a:latin typeface="Times New Roman" pitchFamily="18" charset="0"/>
                <a:ea typeface="楷体_GB2312" pitchFamily="49" charset="-122"/>
                <a:cs typeface="Times New Roman" pitchFamily="18" charset="0"/>
              </a:rPr>
              <a:t> 都为循环不变量，则称</a:t>
            </a:r>
            <a:r>
              <a:rPr lang="en-US" altLang="zh-CN" i="1" dirty="0" smtClean="0">
                <a:latin typeface="Times New Roman" pitchFamily="18" charset="0"/>
                <a:ea typeface="楷体_GB2312" pitchFamily="49" charset="-122"/>
                <a:cs typeface="Times New Roman" pitchFamily="18" charset="0"/>
              </a:rPr>
              <a:t>J</a:t>
            </a:r>
            <a:r>
              <a:rPr lang="zh-CN" altLang="en-US" dirty="0" smtClean="0">
                <a:latin typeface="Times New Roman" pitchFamily="18" charset="0"/>
                <a:ea typeface="楷体_GB2312" pitchFamily="49" charset="-122"/>
                <a:cs typeface="Times New Roman" pitchFamily="18" charset="0"/>
              </a:rPr>
              <a:t>为</a:t>
            </a:r>
            <a:r>
              <a:rPr lang="zh-CN" altLang="en-US" dirty="0" smtClean="0">
                <a:solidFill>
                  <a:srgbClr val="FF0000"/>
                </a:solidFill>
                <a:latin typeface="方正舒体" pitchFamily="2" charset="-122"/>
                <a:ea typeface="方正舒体" pitchFamily="2" charset="-122"/>
              </a:rPr>
              <a:t>归纳变量</a:t>
            </a:r>
            <a:r>
              <a:rPr lang="zh-CN" altLang="en-US" dirty="0" smtClean="0">
                <a:solidFill>
                  <a:srgbClr val="000000"/>
                </a:solidFill>
                <a:ea typeface="楷体_GB2312" pitchFamily="49" charset="-122"/>
              </a:rPr>
              <a:t>，并称其与</a:t>
            </a:r>
            <a:r>
              <a:rPr lang="en-US" altLang="zh-CN" i="1" dirty="0" smtClean="0">
                <a:latin typeface="Times New Roman" pitchFamily="18" charset="0"/>
                <a:ea typeface="楷体_GB2312" pitchFamily="49" charset="-122"/>
                <a:cs typeface="Times New Roman" pitchFamily="18" charset="0"/>
              </a:rPr>
              <a:t>I</a:t>
            </a:r>
            <a:r>
              <a:rPr lang="zh-CN" altLang="en-US" dirty="0" smtClean="0">
                <a:solidFill>
                  <a:srgbClr val="000000"/>
                </a:solidFill>
                <a:ea typeface="楷体_GB2312" pitchFamily="49" charset="-122"/>
              </a:rPr>
              <a:t>同族。</a:t>
            </a:r>
            <a:endParaRPr lang="zh-CN" altLang="en-US" baseline="-25000" dirty="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8" name="Rectangle 6"/>
          <p:cNvSpPr>
            <a:spLocks noChangeArrowheads="1"/>
          </p:cNvSpPr>
          <p:nvPr/>
        </p:nvSpPr>
        <p:spPr bwMode="auto">
          <a:xfrm>
            <a:off x="1524000" y="188913"/>
            <a:ext cx="4848200" cy="64633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4000" dirty="0" smtClean="0">
                <a:solidFill>
                  <a:srgbClr val="800080"/>
                </a:solidFill>
                <a:ea typeface="华文行楷" pitchFamily="2" charset="-122"/>
              </a:rPr>
              <a:t>归纳变量相关的优化</a:t>
            </a:r>
            <a:endParaRPr lang="zh-CN" altLang="en-US" sz="4000" dirty="0">
              <a:solidFill>
                <a:srgbClr val="800080"/>
              </a:solidFill>
              <a:ea typeface="华文行楷" pitchFamily="2" charset="-122"/>
            </a:endParaRPr>
          </a:p>
        </p:txBody>
      </p:sp>
      <p:sp>
        <p:nvSpPr>
          <p:cNvPr id="12083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7" name="Rectangle 15"/>
          <p:cNvSpPr>
            <a:spLocks noChangeArrowheads="1"/>
          </p:cNvSpPr>
          <p:nvPr/>
        </p:nvSpPr>
        <p:spPr bwMode="auto">
          <a:xfrm>
            <a:off x="467544" y="1124744"/>
            <a:ext cx="8115300" cy="4607352"/>
          </a:xfrm>
          <a:prstGeom prst="rect">
            <a:avLst/>
          </a:prstGeom>
          <a:noFill/>
          <a:ln w="9525">
            <a:noFill/>
            <a:miter lim="800000"/>
            <a:headEnd/>
            <a:tailEnd/>
          </a:ln>
          <a:effectLst/>
        </p:spPr>
        <p:txBody>
          <a:bodyPr>
            <a:spAutoFit/>
          </a:bodyPr>
          <a:lstStyle/>
          <a:p>
            <a:pPr marL="268288" lvl="1" indent="-268288">
              <a:lnSpc>
                <a:spcPts val="4000"/>
              </a:lnSpc>
              <a:spcBef>
                <a:spcPts val="1200"/>
              </a:spcBef>
              <a:buFontTx/>
              <a:buChar char="•"/>
            </a:pPr>
            <a:r>
              <a:rPr lang="zh-CN" altLang="en-US" dirty="0" smtClean="0">
                <a:solidFill>
                  <a:srgbClr val="000000"/>
                </a:solidFill>
                <a:ea typeface="楷体_GB2312" pitchFamily="49" charset="-122"/>
              </a:rPr>
              <a:t>一个基本归纳变量除了用于自身的递归定值外，往往只在循环中用于计算其它归纳变量的值，或用来控制循环的进行。</a:t>
            </a:r>
            <a:endParaRPr lang="en-US" altLang="zh-CN" dirty="0" smtClean="0">
              <a:solidFill>
                <a:srgbClr val="000000"/>
              </a:solidFill>
              <a:ea typeface="楷体_GB2312" pitchFamily="49" charset="-122"/>
            </a:endParaRPr>
          </a:p>
          <a:p>
            <a:pPr marL="268288" lvl="1" indent="-268288">
              <a:lnSpc>
                <a:spcPts val="4000"/>
              </a:lnSpc>
              <a:spcBef>
                <a:spcPts val="1200"/>
              </a:spcBef>
              <a:buFontTx/>
              <a:buChar char="•"/>
            </a:pPr>
            <a:r>
              <a:rPr lang="zh-CN" altLang="en-US" dirty="0" smtClean="0">
                <a:ea typeface="楷体_GB2312" pitchFamily="49" charset="-122"/>
              </a:rPr>
              <a:t>可以用与循环控制条件中的基本归纳变量同族的某一归纳变量来替换它。可以带来：</a:t>
            </a:r>
            <a:endParaRPr lang="en-US" altLang="zh-CN" dirty="0" smtClean="0">
              <a:ea typeface="楷体_GB2312" pitchFamily="49" charset="-122"/>
            </a:endParaRPr>
          </a:p>
          <a:p>
            <a:pPr marL="725488" lvl="2" indent="-268288">
              <a:lnSpc>
                <a:spcPts val="4000"/>
              </a:lnSpc>
              <a:spcBef>
                <a:spcPts val="1200"/>
              </a:spcBef>
              <a:buFont typeface="Wingdings" pitchFamily="2" charset="2"/>
              <a:buChar char="ü"/>
            </a:pPr>
            <a:r>
              <a:rPr lang="zh-CN" altLang="en-US" dirty="0" smtClean="0">
                <a:solidFill>
                  <a:srgbClr val="000000"/>
                </a:solidFill>
                <a:ea typeface="楷体_GB2312" pitchFamily="49" charset="-122"/>
              </a:rPr>
              <a:t>有时会发现基本归纳变量自身的递归定值</a:t>
            </a:r>
            <a:r>
              <a:rPr lang="zh-CN" altLang="en-US" dirty="0" smtClean="0">
                <a:solidFill>
                  <a:srgbClr val="800080"/>
                </a:solidFill>
                <a:ea typeface="楷体_GB2312" pitchFamily="49" charset="-122"/>
              </a:rPr>
              <a:t>变成无用赋值而被删除</a:t>
            </a:r>
            <a:endParaRPr lang="en-US" altLang="zh-CN" dirty="0" smtClean="0">
              <a:ea typeface="楷体_GB2312" pitchFamily="49" charset="-122"/>
            </a:endParaRPr>
          </a:p>
          <a:p>
            <a:pPr marL="725488" lvl="2" indent="-268288">
              <a:lnSpc>
                <a:spcPts val="4000"/>
              </a:lnSpc>
              <a:spcBef>
                <a:spcPts val="1200"/>
              </a:spcBef>
              <a:buFont typeface="Wingdings" pitchFamily="2" charset="2"/>
              <a:buChar char="ü"/>
            </a:pPr>
            <a:r>
              <a:rPr lang="zh-CN" altLang="en-US" dirty="0" smtClean="0">
                <a:ea typeface="楷体_GB2312" pitchFamily="49" charset="-122"/>
              </a:rPr>
              <a:t>同族</a:t>
            </a:r>
            <a:r>
              <a:rPr lang="zh-CN" altLang="en-US" dirty="0" smtClean="0">
                <a:solidFill>
                  <a:srgbClr val="800080"/>
                </a:solidFill>
                <a:ea typeface="楷体_GB2312" pitchFamily="49" charset="-122"/>
              </a:rPr>
              <a:t>归纳</a:t>
            </a:r>
            <a:r>
              <a:rPr lang="zh-CN" altLang="en-US" dirty="0">
                <a:solidFill>
                  <a:srgbClr val="800080"/>
                </a:solidFill>
                <a:ea typeface="楷体_GB2312" pitchFamily="49" charset="-122"/>
              </a:rPr>
              <a:t>变量的计算</a:t>
            </a:r>
            <a:r>
              <a:rPr lang="zh-CN" altLang="en-US" dirty="0" smtClean="0">
                <a:solidFill>
                  <a:srgbClr val="800080"/>
                </a:solidFill>
                <a:ea typeface="楷体_GB2312" pitchFamily="49" charset="-122"/>
              </a:rPr>
              <a:t>强度削弱</a:t>
            </a:r>
            <a:endParaRPr lang="zh-CN" altLang="en-US"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21859" name="Text Box 20">
            <a:hlinkClick r:id="rId3" action="ppaction://hlinksldjump"/>
          </p:cNvPr>
          <p:cNvSpPr txBox="1">
            <a:spLocks noChangeArrowheads="1"/>
          </p:cNvSpPr>
          <p:nvPr/>
        </p:nvSpPr>
        <p:spPr bwMode="auto">
          <a:xfrm>
            <a:off x="723900" y="1066800"/>
            <a:ext cx="5432276" cy="584775"/>
          </a:xfrm>
          <a:prstGeom prst="rect">
            <a:avLst/>
          </a:prstGeom>
          <a:noFill/>
          <a:ln w="9525">
            <a:noFill/>
            <a:miter lim="800000"/>
            <a:headEnd/>
            <a:tailEnd/>
          </a:ln>
          <a:effectLst/>
        </p:spPr>
        <p:txBody>
          <a:bodyPr wrap="square">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smtClean="0">
                <a:solidFill>
                  <a:srgbClr val="800080"/>
                </a:solidFill>
                <a:ea typeface="楷体_GB2312" pitchFamily="49" charset="-122"/>
              </a:rPr>
              <a:t>基于归纳变量的</a:t>
            </a:r>
            <a:r>
              <a:rPr lang="zh-CN" altLang="en-US" sz="3200" dirty="0" smtClean="0">
                <a:ea typeface="楷体_GB2312" pitchFamily="49" charset="-122"/>
              </a:rPr>
              <a:t>优化</a:t>
            </a:r>
            <a:r>
              <a:rPr lang="zh-CN" altLang="en-US" sz="3200" dirty="0" smtClean="0">
                <a:solidFill>
                  <a:srgbClr val="800080"/>
                </a:solidFill>
                <a:ea typeface="楷体_GB2312" pitchFamily="49" charset="-122"/>
              </a:rPr>
              <a:t>举例</a:t>
            </a:r>
            <a:endParaRPr lang="zh-CN" altLang="en-US" dirty="0">
              <a:ea typeface="楷体_GB2312" pitchFamily="49" charset="-122"/>
            </a:endParaRPr>
          </a:p>
        </p:txBody>
      </p:sp>
      <p:graphicFrame>
        <p:nvGraphicFramePr>
          <p:cNvPr id="121861" name="Object 30"/>
          <p:cNvGraphicFramePr>
            <a:graphicFrameLocks noChangeAspect="1"/>
          </p:cNvGraphicFramePr>
          <p:nvPr/>
        </p:nvGraphicFramePr>
        <p:xfrm>
          <a:off x="755576" y="1628800"/>
          <a:ext cx="2381250" cy="4170363"/>
        </p:xfrm>
        <a:graphic>
          <a:graphicData uri="http://schemas.openxmlformats.org/presentationml/2006/ole">
            <p:oleObj spid="_x0000_s121861" name="Visio" r:id="rId4" imgW="2876680" imgH="4390109" progId="Visio.Drawing.11">
              <p:embed/>
            </p:oleObj>
          </a:graphicData>
        </a:graphic>
      </p:graphicFrame>
      <p:sp>
        <p:nvSpPr>
          <p:cNvPr id="12186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8"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9"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0"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1"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4243" name="Text Box 35"/>
          <p:cNvSpPr txBox="1">
            <a:spLocks noChangeArrowheads="1"/>
          </p:cNvSpPr>
          <p:nvPr/>
        </p:nvSpPr>
        <p:spPr bwMode="auto">
          <a:xfrm>
            <a:off x="1619672" y="5949280"/>
            <a:ext cx="497252" cy="246221"/>
          </a:xfrm>
          <a:prstGeom prst="rect">
            <a:avLst/>
          </a:prstGeom>
          <a:noFill/>
          <a:ln w="9525">
            <a:noFill/>
            <a:miter lim="800000"/>
            <a:headEnd/>
            <a:tailEnd/>
          </a:ln>
          <a:effectLst/>
        </p:spPr>
        <p:txBody>
          <a:bodyPr wrap="none" tIns="0" bIns="0">
            <a:spAutoFit/>
          </a:bodyPr>
          <a:lstStyle/>
          <a:p>
            <a:r>
              <a:rPr lang="en-US" altLang="zh-CN" sz="2000" dirty="0" smtClean="0">
                <a:ea typeface="楷体_GB2312" pitchFamily="49" charset="-122"/>
              </a:rPr>
              <a:t>(a)</a:t>
            </a:r>
            <a:endParaRPr lang="zh-CN" altLang="en-US" sz="2000" dirty="0">
              <a:ea typeface="楷体_GB2312" pitchFamily="49" charset="-122"/>
            </a:endParaRPr>
          </a:p>
        </p:txBody>
      </p:sp>
      <p:sp>
        <p:nvSpPr>
          <p:cNvPr id="22" name="Text Box 35"/>
          <p:cNvSpPr txBox="1">
            <a:spLocks noChangeArrowheads="1"/>
          </p:cNvSpPr>
          <p:nvPr/>
        </p:nvSpPr>
        <p:spPr bwMode="auto">
          <a:xfrm>
            <a:off x="3635896" y="6381328"/>
            <a:ext cx="2898550" cy="246221"/>
          </a:xfrm>
          <a:prstGeom prst="rect">
            <a:avLst/>
          </a:prstGeom>
          <a:noFill/>
          <a:ln w="9525">
            <a:noFill/>
            <a:miter lim="800000"/>
            <a:headEnd/>
            <a:tailEnd/>
          </a:ln>
          <a:effectLst/>
        </p:spPr>
        <p:txBody>
          <a:bodyPr wrap="none" tIns="0" bIns="0">
            <a:spAutoFit/>
          </a:bodyPr>
          <a:lstStyle/>
          <a:p>
            <a:r>
              <a:rPr lang="zh-CN" altLang="en-US" sz="2000" dirty="0" smtClean="0">
                <a:solidFill>
                  <a:srgbClr val="000000"/>
                </a:solidFill>
                <a:latin typeface="+mj-ea"/>
                <a:ea typeface="+mj-ea"/>
              </a:rPr>
              <a:t>图</a:t>
            </a:r>
            <a:r>
              <a:rPr lang="en-US" altLang="zh-CN" sz="2000" dirty="0" smtClean="0">
                <a:solidFill>
                  <a:srgbClr val="000000"/>
                </a:solidFill>
                <a:latin typeface="+mj-ea"/>
                <a:ea typeface="+mj-ea"/>
              </a:rPr>
              <a:t>10.5 </a:t>
            </a:r>
            <a:r>
              <a:rPr lang="zh-CN" altLang="en-US" sz="2000" dirty="0" smtClean="0">
                <a:solidFill>
                  <a:srgbClr val="000000"/>
                </a:solidFill>
                <a:latin typeface="+mj-ea"/>
                <a:ea typeface="+mj-ea"/>
              </a:rPr>
              <a:t>归纳变量的删除</a:t>
            </a:r>
            <a:endParaRPr lang="zh-CN" altLang="en-US" sz="2000" dirty="0">
              <a:solidFill>
                <a:srgbClr val="000000"/>
              </a:solidFill>
              <a:latin typeface="+mj-ea"/>
              <a:ea typeface="+mj-ea"/>
            </a:endParaRPr>
          </a:p>
        </p:txBody>
      </p:sp>
      <p:sp>
        <p:nvSpPr>
          <p:cNvPr id="23" name="Text Box 35"/>
          <p:cNvSpPr txBox="1">
            <a:spLocks noChangeArrowheads="1"/>
          </p:cNvSpPr>
          <p:nvPr/>
        </p:nvSpPr>
        <p:spPr bwMode="auto">
          <a:xfrm>
            <a:off x="3563888" y="1916832"/>
            <a:ext cx="4824536" cy="1735860"/>
          </a:xfrm>
          <a:prstGeom prst="rect">
            <a:avLst/>
          </a:prstGeom>
          <a:noFill/>
          <a:ln w="9525">
            <a:noFill/>
            <a:miter lim="800000"/>
            <a:headEnd/>
            <a:tailEnd/>
          </a:ln>
          <a:effectLst/>
        </p:spPr>
        <p:txBody>
          <a:bodyPr wrap="square" tIns="0" bIns="0">
            <a:spAutoFit/>
          </a:bodyPr>
          <a:lstStyle/>
          <a:p>
            <a:r>
              <a:rPr lang="zh-CN" altLang="en-US" sz="2400" dirty="0" smtClean="0">
                <a:solidFill>
                  <a:srgbClr val="000000"/>
                </a:solidFill>
                <a:latin typeface="+mj-ea"/>
              </a:rPr>
              <a:t>图</a:t>
            </a:r>
            <a:r>
              <a:rPr lang="en-US" altLang="zh-CN" sz="2400" dirty="0" smtClean="0">
                <a:solidFill>
                  <a:srgbClr val="000000"/>
                </a:solidFill>
                <a:latin typeface="+mj-ea"/>
              </a:rPr>
              <a:t>10.5 </a:t>
            </a:r>
            <a:r>
              <a:rPr lang="en-US" altLang="zh-CN" sz="2400" dirty="0" smtClean="0">
                <a:ea typeface="楷体_GB2312" pitchFamily="49" charset="-122"/>
              </a:rPr>
              <a:t>(a)</a:t>
            </a:r>
            <a:r>
              <a:rPr lang="zh-CN" altLang="en-US" sz="2400" dirty="0" smtClean="0">
                <a:ea typeface="楷体_GB2312" pitchFamily="49" charset="-122"/>
              </a:rPr>
              <a:t>的流图：</a:t>
            </a:r>
            <a:endParaRPr lang="en-US" altLang="zh-CN" sz="2400" dirty="0" smtClean="0">
              <a:ea typeface="楷体_GB2312" pitchFamily="49" charset="-122"/>
            </a:endParaRPr>
          </a:p>
          <a:p>
            <a:pPr>
              <a:buFont typeface="Arial" pitchFamily="34" charset="0"/>
              <a:buChar char="•"/>
            </a:pPr>
            <a:r>
              <a:rPr lang="en-US" altLang="zh-CN" sz="2400" dirty="0" smtClean="0">
                <a:ea typeface="楷体_GB2312" pitchFamily="49" charset="-122"/>
              </a:rPr>
              <a:t>B</a:t>
            </a:r>
            <a:r>
              <a:rPr lang="en-US" altLang="zh-CN" sz="2400" baseline="-25000" dirty="0" smtClean="0">
                <a:ea typeface="楷体_GB2312" pitchFamily="49" charset="-122"/>
              </a:rPr>
              <a:t>2</a:t>
            </a:r>
            <a:r>
              <a:rPr lang="zh-CN" altLang="en-US" sz="2400" dirty="0" smtClean="0">
                <a:ea typeface="楷体_GB2312" pitchFamily="49" charset="-122"/>
              </a:rPr>
              <a:t>和</a:t>
            </a:r>
            <a:r>
              <a:rPr lang="en-US" altLang="zh-CN" sz="2400" dirty="0" smtClean="0">
                <a:ea typeface="楷体_GB2312" pitchFamily="49" charset="-122"/>
              </a:rPr>
              <a:t>B</a:t>
            </a:r>
            <a:r>
              <a:rPr lang="en-US" altLang="zh-CN" sz="2400" baseline="-25000" dirty="0" smtClean="0">
                <a:ea typeface="楷体_GB2312" pitchFamily="49" charset="-122"/>
              </a:rPr>
              <a:t>3</a:t>
            </a:r>
            <a:r>
              <a:rPr lang="zh-CN" altLang="en-US" sz="2400" dirty="0" smtClean="0">
                <a:ea typeface="楷体_GB2312" pitchFamily="49" charset="-122"/>
              </a:rPr>
              <a:t>构成一个循环；</a:t>
            </a:r>
            <a:endParaRPr lang="en-US" altLang="zh-CN" sz="2400" dirty="0" smtClean="0">
              <a:ea typeface="楷体_GB2312" pitchFamily="49" charset="-122"/>
            </a:endParaRPr>
          </a:p>
          <a:p>
            <a:pPr>
              <a:buFont typeface="Arial" pitchFamily="34" charset="0"/>
              <a:buChar char="•"/>
            </a:pPr>
            <a:r>
              <a:rPr lang="en-US" altLang="zh-CN" sz="2400" dirty="0" smtClean="0">
                <a:ea typeface="楷体_GB2312" pitchFamily="49" charset="-122"/>
              </a:rPr>
              <a:t>X</a:t>
            </a:r>
            <a:r>
              <a:rPr lang="zh-CN" altLang="en-US" sz="2400" dirty="0" smtClean="0">
                <a:ea typeface="楷体_GB2312" pitchFamily="49" charset="-122"/>
              </a:rPr>
              <a:t>是循环中的一个基本归纳变量；</a:t>
            </a:r>
            <a:endParaRPr lang="en-US" altLang="zh-CN" sz="2400" dirty="0" smtClean="0">
              <a:ea typeface="楷体_GB2312" pitchFamily="49" charset="-122"/>
            </a:endParaRPr>
          </a:p>
          <a:p>
            <a:pPr>
              <a:buFont typeface="Arial" pitchFamily="34" charset="0"/>
              <a:buChar char="•"/>
            </a:pPr>
            <a:r>
              <a:rPr lang="en-US" altLang="zh-CN" sz="2400" dirty="0" err="1" smtClean="0">
                <a:ea typeface="楷体_GB2312" pitchFamily="49" charset="-122"/>
              </a:rPr>
              <a:t>i</a:t>
            </a:r>
            <a:r>
              <a:rPr lang="zh-CN" altLang="en-US" sz="2400" dirty="0" smtClean="0">
                <a:ea typeface="楷体_GB2312" pitchFamily="49" charset="-122"/>
              </a:rPr>
              <a:t>是与</a:t>
            </a:r>
            <a:r>
              <a:rPr lang="en-US" altLang="zh-CN" sz="2400" dirty="0" smtClean="0">
                <a:ea typeface="楷体_GB2312" pitchFamily="49" charset="-122"/>
              </a:rPr>
              <a:t>x</a:t>
            </a:r>
            <a:r>
              <a:rPr lang="zh-CN" altLang="en-US" sz="2400" dirty="0" smtClean="0">
                <a:ea typeface="楷体_GB2312" pitchFamily="49" charset="-122"/>
              </a:rPr>
              <a:t>同族的一个归纳变量；</a:t>
            </a:r>
            <a:endParaRPr lang="en-US" altLang="zh-CN" sz="2400" dirty="0" smtClean="0">
              <a:ea typeface="楷体_GB2312" pitchFamily="49" charset="-122"/>
            </a:endParaRPr>
          </a:p>
        </p:txBody>
      </p:sp>
      <p:sp>
        <p:nvSpPr>
          <p:cNvPr id="24" name="Rectangle 23"/>
          <p:cNvSpPr/>
          <p:nvPr/>
        </p:nvSpPr>
        <p:spPr>
          <a:xfrm>
            <a:off x="3563888" y="4077072"/>
            <a:ext cx="1654620" cy="437043"/>
          </a:xfrm>
          <a:prstGeom prst="rect">
            <a:avLst/>
          </a:prstGeom>
        </p:spPr>
        <p:txBody>
          <a:bodyPr wrap="none">
            <a:spAutoFit/>
          </a:bodyPr>
          <a:lstStyle/>
          <a:p>
            <a:r>
              <a:rPr lang="zh-CN" altLang="en-US" dirty="0" smtClean="0">
                <a:solidFill>
                  <a:srgbClr val="990099"/>
                </a:solidFill>
              </a:rPr>
              <a:t> 将</a:t>
            </a:r>
            <a:r>
              <a:rPr lang="en-US" altLang="zh-CN" dirty="0" err="1" smtClean="0">
                <a:solidFill>
                  <a:srgbClr val="990099"/>
                </a:solidFill>
              </a:rPr>
              <a:t>i</a:t>
            </a:r>
            <a:r>
              <a:rPr lang="en-US" altLang="zh-CN" dirty="0" smtClean="0">
                <a:solidFill>
                  <a:srgbClr val="990099"/>
                </a:solidFill>
              </a:rPr>
              <a:t>:=3</a:t>
            </a:r>
            <a:r>
              <a:rPr lang="en-US" altLang="zh-CN" dirty="0" smtClean="0">
                <a:solidFill>
                  <a:srgbClr val="990099"/>
                </a:solidFill>
                <a:sym typeface="Symbol"/>
              </a:rPr>
              <a:t></a:t>
            </a:r>
            <a:r>
              <a:rPr lang="en-US" altLang="zh-CN" dirty="0" smtClean="0">
                <a:solidFill>
                  <a:srgbClr val="990099"/>
                </a:solidFill>
              </a:rPr>
              <a:t>x</a:t>
            </a:r>
            <a:endParaRPr lang="zh-CN" altLang="en-US" dirty="0">
              <a:solidFill>
                <a:srgbClr val="990099"/>
              </a:solidFill>
            </a:endParaRPr>
          </a:p>
        </p:txBody>
      </p:sp>
      <p:sp>
        <p:nvSpPr>
          <p:cNvPr id="25" name="Rectangle 24"/>
          <p:cNvSpPr/>
          <p:nvPr/>
        </p:nvSpPr>
        <p:spPr>
          <a:xfrm>
            <a:off x="5724128" y="4077072"/>
            <a:ext cx="2143536" cy="437043"/>
          </a:xfrm>
          <a:prstGeom prst="rect">
            <a:avLst/>
          </a:prstGeom>
        </p:spPr>
        <p:txBody>
          <a:bodyPr wrap="none">
            <a:spAutoFit/>
          </a:bodyPr>
          <a:lstStyle/>
          <a:p>
            <a:r>
              <a:rPr lang="zh-CN" altLang="en-US" dirty="0" smtClean="0">
                <a:solidFill>
                  <a:srgbClr val="990099"/>
                </a:solidFill>
              </a:rPr>
              <a:t> 变为</a:t>
            </a:r>
            <a:r>
              <a:rPr lang="en-US" altLang="zh-CN" dirty="0" err="1" smtClean="0">
                <a:solidFill>
                  <a:srgbClr val="000000"/>
                </a:solidFill>
              </a:rPr>
              <a:t>i</a:t>
            </a:r>
            <a:r>
              <a:rPr lang="en-US" altLang="zh-CN" dirty="0" smtClean="0">
                <a:solidFill>
                  <a:srgbClr val="000000"/>
                </a:solidFill>
              </a:rPr>
              <a:t>:=</a:t>
            </a:r>
            <a:r>
              <a:rPr lang="en-US" altLang="zh-CN" dirty="0" err="1" smtClean="0">
                <a:solidFill>
                  <a:srgbClr val="000000"/>
                </a:solidFill>
              </a:rPr>
              <a:t>i</a:t>
            </a:r>
            <a:r>
              <a:rPr lang="en-US" altLang="zh-CN" dirty="0" smtClean="0">
                <a:solidFill>
                  <a:srgbClr val="000000"/>
                </a:solidFill>
              </a:rPr>
              <a:t> + 6</a:t>
            </a:r>
            <a:endParaRPr lang="zh-CN" altLang="en-US" dirty="0">
              <a:solidFill>
                <a:srgbClr val="000000"/>
              </a:solidFill>
            </a:endParaRPr>
          </a:p>
        </p:txBody>
      </p:sp>
      <p:sp>
        <p:nvSpPr>
          <p:cNvPr id="26" name="Rectangle 25"/>
          <p:cNvSpPr/>
          <p:nvPr/>
        </p:nvSpPr>
        <p:spPr>
          <a:xfrm>
            <a:off x="3779912" y="4581128"/>
            <a:ext cx="2448106" cy="437043"/>
          </a:xfrm>
          <a:prstGeom prst="rect">
            <a:avLst/>
          </a:prstGeom>
        </p:spPr>
        <p:txBody>
          <a:bodyPr wrap="none">
            <a:spAutoFit/>
          </a:bodyPr>
          <a:lstStyle/>
          <a:p>
            <a:r>
              <a:rPr lang="zh-CN" altLang="en-US" dirty="0" smtClean="0"/>
              <a:t> 一种强度削弱</a:t>
            </a:r>
            <a:endParaRPr lang="zh-CN" altLang="en-US" dirty="0"/>
          </a:p>
        </p:txBody>
      </p:sp>
      <p:sp>
        <p:nvSpPr>
          <p:cNvPr id="27" name="Rectangle 26"/>
          <p:cNvSpPr/>
          <p:nvPr/>
        </p:nvSpPr>
        <p:spPr>
          <a:xfrm>
            <a:off x="3707904" y="5301208"/>
            <a:ext cx="4992072" cy="437043"/>
          </a:xfrm>
          <a:prstGeom prst="rect">
            <a:avLst/>
          </a:prstGeom>
        </p:spPr>
        <p:txBody>
          <a:bodyPr wrap="none">
            <a:spAutoFit/>
          </a:bodyPr>
          <a:lstStyle/>
          <a:p>
            <a:r>
              <a:rPr lang="zh-CN" altLang="en-US" dirty="0" smtClean="0">
                <a:solidFill>
                  <a:srgbClr val="000000"/>
                </a:solidFill>
              </a:rPr>
              <a:t>循环控制条件</a:t>
            </a:r>
            <a:r>
              <a:rPr lang="en-US" altLang="zh-CN" dirty="0" smtClean="0">
                <a:solidFill>
                  <a:srgbClr val="000000"/>
                </a:solidFill>
              </a:rPr>
              <a:t>x&lt;100</a:t>
            </a:r>
            <a:r>
              <a:rPr lang="zh-CN" altLang="en-US" dirty="0" smtClean="0">
                <a:solidFill>
                  <a:srgbClr val="000000"/>
                </a:solidFill>
              </a:rPr>
              <a:t>变成</a:t>
            </a:r>
            <a:r>
              <a:rPr lang="en-US" altLang="zh-CN" dirty="0" err="1" smtClean="0">
                <a:solidFill>
                  <a:srgbClr val="000000"/>
                </a:solidFill>
              </a:rPr>
              <a:t>i</a:t>
            </a:r>
            <a:r>
              <a:rPr lang="en-US" altLang="zh-CN" dirty="0" smtClean="0">
                <a:solidFill>
                  <a:srgbClr val="000000"/>
                </a:solidFill>
              </a:rPr>
              <a:t>&lt;300</a:t>
            </a:r>
            <a:endParaRPr lang="zh-CN" altLang="en-US" dirty="0">
              <a:solidFill>
                <a:srgbClr val="00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p:bldP spid="24" grpId="0"/>
      <p:bldP spid="25"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ChangeArrowheads="1"/>
          </p:cNvSpPr>
          <p:nvPr/>
        </p:nvSpPr>
        <p:spPr bwMode="auto">
          <a:xfrm>
            <a:off x="1524000" y="188913"/>
            <a:ext cx="33528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p>
        </p:txBody>
      </p:sp>
      <p:sp>
        <p:nvSpPr>
          <p:cNvPr id="121859" name="Text Box 20">
            <a:hlinkClick r:id="rId3" action="ppaction://hlinksldjump"/>
          </p:cNvPr>
          <p:cNvSpPr txBox="1">
            <a:spLocks noChangeArrowheads="1"/>
          </p:cNvSpPr>
          <p:nvPr/>
        </p:nvSpPr>
        <p:spPr bwMode="auto">
          <a:xfrm>
            <a:off x="723900" y="1066800"/>
            <a:ext cx="5432276" cy="584775"/>
          </a:xfrm>
          <a:prstGeom prst="rect">
            <a:avLst/>
          </a:prstGeom>
          <a:noFill/>
          <a:ln w="9525">
            <a:noFill/>
            <a:miter lim="800000"/>
            <a:headEnd/>
            <a:tailEnd/>
          </a:ln>
          <a:effectLst/>
        </p:spPr>
        <p:txBody>
          <a:bodyPr wrap="square">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smtClean="0">
                <a:solidFill>
                  <a:srgbClr val="800080"/>
                </a:solidFill>
                <a:ea typeface="楷体_GB2312" pitchFamily="49" charset="-122"/>
              </a:rPr>
              <a:t>基于归纳变量的</a:t>
            </a:r>
            <a:r>
              <a:rPr lang="zh-CN" altLang="en-US" sz="3200" dirty="0" smtClean="0">
                <a:ea typeface="楷体_GB2312" pitchFamily="49" charset="-122"/>
              </a:rPr>
              <a:t>优化</a:t>
            </a:r>
            <a:r>
              <a:rPr lang="zh-CN" altLang="en-US" sz="3200" dirty="0" smtClean="0">
                <a:solidFill>
                  <a:srgbClr val="800080"/>
                </a:solidFill>
                <a:ea typeface="楷体_GB2312" pitchFamily="49" charset="-122"/>
              </a:rPr>
              <a:t>举例</a:t>
            </a:r>
            <a:endParaRPr lang="zh-CN" altLang="en-US" dirty="0">
              <a:ea typeface="楷体_GB2312" pitchFamily="49" charset="-122"/>
            </a:endParaRPr>
          </a:p>
        </p:txBody>
      </p:sp>
      <p:graphicFrame>
        <p:nvGraphicFramePr>
          <p:cNvPr id="121861" name="Object 30"/>
          <p:cNvGraphicFramePr>
            <a:graphicFrameLocks noChangeAspect="1"/>
          </p:cNvGraphicFramePr>
          <p:nvPr/>
        </p:nvGraphicFramePr>
        <p:xfrm>
          <a:off x="755650" y="1844675"/>
          <a:ext cx="2381250" cy="4170363"/>
        </p:xfrm>
        <a:graphic>
          <a:graphicData uri="http://schemas.openxmlformats.org/presentationml/2006/ole">
            <p:oleObj spid="_x0000_s295938" name="Visio" r:id="rId4" imgW="2876680" imgH="4390109" progId="Visio.Drawing.11">
              <p:embed/>
            </p:oleObj>
          </a:graphicData>
        </a:graphic>
      </p:graphicFrame>
      <p:graphicFrame>
        <p:nvGraphicFramePr>
          <p:cNvPr id="734239" name="Object 31"/>
          <p:cNvGraphicFramePr>
            <a:graphicFrameLocks noChangeAspect="1"/>
          </p:cNvGraphicFramePr>
          <p:nvPr/>
        </p:nvGraphicFramePr>
        <p:xfrm>
          <a:off x="3487738" y="2420938"/>
          <a:ext cx="2381250" cy="4170362"/>
        </p:xfrm>
        <a:graphic>
          <a:graphicData uri="http://schemas.openxmlformats.org/presentationml/2006/ole">
            <p:oleObj spid="_x0000_s295939" name="Visio" r:id="rId5" imgW="2876680" imgH="4390109" progId="Visio.Drawing.11">
              <p:embed/>
            </p:oleObj>
          </a:graphicData>
        </a:graphic>
      </p:graphicFrame>
      <p:graphicFrame>
        <p:nvGraphicFramePr>
          <p:cNvPr id="734240" name="Object 32"/>
          <p:cNvGraphicFramePr>
            <a:graphicFrameLocks noChangeAspect="1"/>
          </p:cNvGraphicFramePr>
          <p:nvPr/>
        </p:nvGraphicFramePr>
        <p:xfrm>
          <a:off x="6443663" y="2997200"/>
          <a:ext cx="2381250" cy="3738563"/>
        </p:xfrm>
        <a:graphic>
          <a:graphicData uri="http://schemas.openxmlformats.org/presentationml/2006/ole">
            <p:oleObj spid="_x0000_s295940" name="Visio" r:id="rId6" imgW="2876680" imgH="3958187" progId="Visio.Drawing.11">
              <p:embed/>
            </p:oleObj>
          </a:graphicData>
        </a:graphic>
      </p:graphicFrame>
      <p:sp>
        <p:nvSpPr>
          <p:cNvPr id="12186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8"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9"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0"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1"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4242" name="AutoShape 34"/>
          <p:cNvSpPr>
            <a:spLocks noChangeArrowheads="1"/>
          </p:cNvSpPr>
          <p:nvPr/>
        </p:nvSpPr>
        <p:spPr bwMode="auto">
          <a:xfrm>
            <a:off x="5591175" y="2540000"/>
            <a:ext cx="1357313" cy="457200"/>
          </a:xfrm>
          <a:custGeom>
            <a:avLst/>
            <a:gdLst>
              <a:gd name="T0" fmla="*/ 678594 w 21600"/>
              <a:gd name="T1" fmla="*/ 0 h 21600"/>
              <a:gd name="T2" fmla="*/ 169664 w 21600"/>
              <a:gd name="T3" fmla="*/ 228600 h 21600"/>
              <a:gd name="T4" fmla="*/ 678594 w 21600"/>
              <a:gd name="T5" fmla="*/ 114300 h 21600"/>
              <a:gd name="T6" fmla="*/ 1526977 w 21600"/>
              <a:gd name="T7" fmla="*/ 228600 h 21600"/>
              <a:gd name="T8" fmla="*/ 1187649 w 21600"/>
              <a:gd name="T9" fmla="*/ 342900 h 21600"/>
              <a:gd name="T10" fmla="*/ 848321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noFill/>
          <a:ln w="9525">
            <a:solidFill>
              <a:srgbClr val="333399"/>
            </a:solidFill>
            <a:miter lim="800000"/>
            <a:headEnd/>
            <a:tailEnd/>
          </a:ln>
          <a:effectLst/>
        </p:spPr>
        <p:txBody>
          <a:bodyPr tIns="0" bIns="0" anchor="ctr">
            <a:spAutoFit/>
          </a:bodyPr>
          <a:lstStyle/>
          <a:p>
            <a:endParaRPr lang="zh-CN" altLang="en-US"/>
          </a:p>
        </p:txBody>
      </p:sp>
      <p:sp>
        <p:nvSpPr>
          <p:cNvPr id="734243" name="Text Box 35"/>
          <p:cNvSpPr txBox="1">
            <a:spLocks noChangeArrowheads="1"/>
          </p:cNvSpPr>
          <p:nvPr/>
        </p:nvSpPr>
        <p:spPr bwMode="auto">
          <a:xfrm>
            <a:off x="5148064" y="1844824"/>
            <a:ext cx="3744416" cy="492443"/>
          </a:xfrm>
          <a:prstGeom prst="rect">
            <a:avLst/>
          </a:prstGeom>
          <a:noFill/>
          <a:ln w="9525">
            <a:noFill/>
            <a:miter lim="800000"/>
            <a:headEnd/>
            <a:tailEnd/>
          </a:ln>
          <a:effectLst/>
        </p:spPr>
        <p:txBody>
          <a:bodyPr wrap="square" tIns="0" bIns="0">
            <a:spAutoFit/>
          </a:bodyPr>
          <a:lstStyle/>
          <a:p>
            <a:r>
              <a:rPr lang="zh-CN" altLang="en-US" sz="2000" b="0" dirty="0" smtClean="0">
                <a:ea typeface="楷体_GB2312" pitchFamily="49" charset="-122"/>
              </a:rPr>
              <a:t>如果在</a:t>
            </a:r>
            <a:r>
              <a:rPr lang="en-US" altLang="zh-CN" sz="2000" b="0" dirty="0" smtClean="0">
                <a:ea typeface="楷体_GB2312" pitchFamily="49" charset="-122"/>
              </a:rPr>
              <a:t>B</a:t>
            </a:r>
            <a:r>
              <a:rPr lang="en-US" altLang="zh-CN" sz="2000" b="0" baseline="-25000" dirty="0" smtClean="0">
                <a:ea typeface="楷体_GB2312" pitchFamily="49" charset="-122"/>
              </a:rPr>
              <a:t>4 </a:t>
            </a:r>
            <a:r>
              <a:rPr lang="zh-CN" altLang="en-US" sz="2000" dirty="0">
                <a:ea typeface="楷体_GB2312" pitchFamily="49" charset="-122"/>
              </a:rPr>
              <a:t>入口处 </a:t>
            </a:r>
            <a:r>
              <a:rPr lang="en-US" altLang="zh-CN" sz="2000" b="0" dirty="0">
                <a:ea typeface="楷体_GB2312" pitchFamily="49" charset="-122"/>
              </a:rPr>
              <a:t>x </a:t>
            </a:r>
            <a:r>
              <a:rPr lang="zh-CN" altLang="en-US" sz="2000" dirty="0">
                <a:ea typeface="楷体_GB2312" pitchFamily="49" charset="-122"/>
              </a:rPr>
              <a:t>非</a:t>
            </a:r>
            <a:r>
              <a:rPr lang="zh-CN" altLang="en-US" sz="2000" dirty="0" smtClean="0">
                <a:ea typeface="楷体_GB2312" pitchFamily="49" charset="-122"/>
              </a:rPr>
              <a:t>活跃</a:t>
            </a:r>
            <a:r>
              <a:rPr lang="en-US" altLang="zh-CN" sz="2000" dirty="0" smtClean="0">
                <a:ea typeface="楷体_GB2312" pitchFamily="49" charset="-122"/>
              </a:rPr>
              <a:t>,x</a:t>
            </a:r>
            <a:r>
              <a:rPr lang="zh-CN" altLang="en-US" sz="2000" dirty="0" smtClean="0">
                <a:ea typeface="楷体_GB2312" pitchFamily="49" charset="-122"/>
              </a:rPr>
              <a:t>的递归定值是无用赋值，删除。</a:t>
            </a:r>
            <a:endParaRPr lang="zh-CN" altLang="en-US" sz="2000" dirty="0">
              <a:ea typeface="楷体_GB2312" pitchFamily="49" charset="-122"/>
            </a:endParaRPr>
          </a:p>
        </p:txBody>
      </p:sp>
      <p:sp>
        <p:nvSpPr>
          <p:cNvPr id="22" name="Text Box 35"/>
          <p:cNvSpPr txBox="1">
            <a:spLocks noChangeArrowheads="1"/>
          </p:cNvSpPr>
          <p:nvPr/>
        </p:nvSpPr>
        <p:spPr bwMode="auto">
          <a:xfrm>
            <a:off x="1619672" y="6309320"/>
            <a:ext cx="497252" cy="246221"/>
          </a:xfrm>
          <a:prstGeom prst="rect">
            <a:avLst/>
          </a:prstGeom>
          <a:noFill/>
          <a:ln w="9525">
            <a:noFill/>
            <a:miter lim="800000"/>
            <a:headEnd/>
            <a:tailEnd/>
          </a:ln>
          <a:effectLst/>
        </p:spPr>
        <p:txBody>
          <a:bodyPr wrap="none" tIns="0" bIns="0">
            <a:spAutoFit/>
          </a:bodyPr>
          <a:lstStyle/>
          <a:p>
            <a:r>
              <a:rPr lang="en-US" altLang="zh-CN" sz="2000" dirty="0" smtClean="0">
                <a:ea typeface="楷体_GB2312" pitchFamily="49" charset="-122"/>
              </a:rPr>
              <a:t>(a)</a:t>
            </a:r>
            <a:endParaRPr lang="zh-CN" altLang="en-US" sz="2000" dirty="0">
              <a:ea typeface="楷体_GB2312" pitchFamily="49" charset="-122"/>
            </a:endParaRPr>
          </a:p>
        </p:txBody>
      </p:sp>
      <p:sp>
        <p:nvSpPr>
          <p:cNvPr id="23" name="Text Box 35"/>
          <p:cNvSpPr txBox="1">
            <a:spLocks noChangeArrowheads="1"/>
          </p:cNvSpPr>
          <p:nvPr/>
        </p:nvSpPr>
        <p:spPr bwMode="auto">
          <a:xfrm>
            <a:off x="5076056" y="6381328"/>
            <a:ext cx="511679" cy="246221"/>
          </a:xfrm>
          <a:prstGeom prst="rect">
            <a:avLst/>
          </a:prstGeom>
          <a:noFill/>
          <a:ln w="9525">
            <a:noFill/>
            <a:miter lim="800000"/>
            <a:headEnd/>
            <a:tailEnd/>
          </a:ln>
          <a:effectLst/>
        </p:spPr>
        <p:txBody>
          <a:bodyPr wrap="none" tIns="0" bIns="0">
            <a:spAutoFit/>
          </a:bodyPr>
          <a:lstStyle/>
          <a:p>
            <a:r>
              <a:rPr lang="en-US" altLang="zh-CN" sz="2000" dirty="0" smtClean="0">
                <a:ea typeface="楷体_GB2312" pitchFamily="49" charset="-122"/>
              </a:rPr>
              <a:t>(b)</a:t>
            </a:r>
            <a:endParaRPr lang="zh-CN" altLang="en-US" sz="2000" dirty="0">
              <a:ea typeface="楷体_GB2312" pitchFamily="49" charset="-122"/>
            </a:endParaRPr>
          </a:p>
        </p:txBody>
      </p:sp>
      <p:sp>
        <p:nvSpPr>
          <p:cNvPr id="24" name="Text Box 35"/>
          <p:cNvSpPr txBox="1">
            <a:spLocks noChangeArrowheads="1"/>
          </p:cNvSpPr>
          <p:nvPr/>
        </p:nvSpPr>
        <p:spPr bwMode="auto">
          <a:xfrm>
            <a:off x="6804248" y="6453336"/>
            <a:ext cx="497252" cy="246221"/>
          </a:xfrm>
          <a:prstGeom prst="rect">
            <a:avLst/>
          </a:prstGeom>
          <a:noFill/>
          <a:ln w="9525">
            <a:noFill/>
            <a:miter lim="800000"/>
            <a:headEnd/>
            <a:tailEnd/>
          </a:ln>
          <a:effectLst/>
        </p:spPr>
        <p:txBody>
          <a:bodyPr wrap="none" tIns="0" bIns="0">
            <a:spAutoFit/>
          </a:bodyPr>
          <a:lstStyle/>
          <a:p>
            <a:r>
              <a:rPr lang="en-US" altLang="zh-CN" sz="2000" dirty="0" smtClean="0">
                <a:ea typeface="楷体_GB2312" pitchFamily="49" charset="-122"/>
              </a:rPr>
              <a:t>(c)</a:t>
            </a:r>
            <a:endParaRPr lang="zh-CN" altLang="en-US" sz="2000" dirty="0">
              <a:ea typeface="楷体_GB2312" pitchFamily="49" charset="-122"/>
            </a:endParaRPr>
          </a:p>
        </p:txBody>
      </p:sp>
      <p:grpSp>
        <p:nvGrpSpPr>
          <p:cNvPr id="26" name="Group 25"/>
          <p:cNvGrpSpPr/>
          <p:nvPr/>
        </p:nvGrpSpPr>
        <p:grpSpPr>
          <a:xfrm>
            <a:off x="2771800" y="1926602"/>
            <a:ext cx="1512168" cy="544808"/>
            <a:chOff x="2771800" y="1926602"/>
            <a:chExt cx="1512168" cy="544808"/>
          </a:xfrm>
        </p:grpSpPr>
        <p:sp>
          <p:nvSpPr>
            <p:cNvPr id="734231" name="AutoShape 23"/>
            <p:cNvSpPr>
              <a:spLocks noChangeArrowheads="1"/>
            </p:cNvSpPr>
            <p:nvPr/>
          </p:nvSpPr>
          <p:spPr bwMode="auto">
            <a:xfrm>
              <a:off x="2771800" y="1926602"/>
              <a:ext cx="1512168" cy="242364"/>
            </a:xfrm>
            <a:custGeom>
              <a:avLst/>
              <a:gdLst>
                <a:gd name="T0" fmla="*/ 678593 w 21600"/>
                <a:gd name="T1" fmla="*/ 0 h 21600"/>
                <a:gd name="T2" fmla="*/ 169664 w 21600"/>
                <a:gd name="T3" fmla="*/ 228600 h 21600"/>
                <a:gd name="T4" fmla="*/ 678593 w 21600"/>
                <a:gd name="T5" fmla="*/ 114300 h 21600"/>
                <a:gd name="T6" fmla="*/ 1526976 w 21600"/>
                <a:gd name="T7" fmla="*/ 228600 h 21600"/>
                <a:gd name="T8" fmla="*/ 1187648 w 21600"/>
                <a:gd name="T9" fmla="*/ 342900 h 21600"/>
                <a:gd name="T10" fmla="*/ 848320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noFill/>
            <a:ln w="9525">
              <a:solidFill>
                <a:srgbClr val="333399"/>
              </a:solidFill>
              <a:miter lim="800000"/>
              <a:headEnd/>
              <a:tailEnd/>
            </a:ln>
            <a:effectLst/>
          </p:spPr>
          <p:txBody>
            <a:bodyPr wrap="square" tIns="0" bIns="0" anchor="ctr">
              <a:spAutoFit/>
            </a:bodyPr>
            <a:lstStyle/>
            <a:p>
              <a:endParaRPr lang="zh-CN" altLang="en-US" sz="1400" dirty="0"/>
            </a:p>
          </p:txBody>
        </p:sp>
        <p:sp>
          <p:nvSpPr>
            <p:cNvPr id="25" name="Rectangle 24"/>
            <p:cNvSpPr/>
            <p:nvPr/>
          </p:nvSpPr>
          <p:spPr>
            <a:xfrm>
              <a:off x="2915816" y="2132856"/>
              <a:ext cx="1224136" cy="338554"/>
            </a:xfrm>
            <a:prstGeom prst="rect">
              <a:avLst/>
            </a:prstGeom>
          </p:spPr>
          <p:txBody>
            <a:bodyPr wrap="square">
              <a:spAutoFit/>
            </a:bodyPr>
            <a:lstStyle/>
            <a:p>
              <a:r>
                <a:rPr lang="zh-CN" altLang="en-US" sz="2000" dirty="0" smtClean="0"/>
                <a:t>强度削弱</a:t>
              </a:r>
              <a:endParaRPr lang="zh-CN" altLang="en-US" sz="2000" dirty="0"/>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734239"/>
                                        </p:tgtEl>
                                        <p:attrNameLst>
                                          <p:attrName>style.visibility</p:attrName>
                                        </p:attrNameLst>
                                      </p:cBhvr>
                                      <p:to>
                                        <p:strVal val="visible"/>
                                      </p:to>
                                    </p:set>
                                    <p:animEffect transition="in" filter="slide(fromLeft)">
                                      <p:cBhvr>
                                        <p:cTn id="13" dur="500"/>
                                        <p:tgtEl>
                                          <p:spTgt spid="7342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734243"/>
                                        </p:tgtEl>
                                        <p:attrNameLst>
                                          <p:attrName>style.visibility</p:attrName>
                                        </p:attrNameLst>
                                      </p:cBhvr>
                                      <p:to>
                                        <p:strVal val="visible"/>
                                      </p:to>
                                    </p:set>
                                    <p:animEffect transition="in" filter="slide(fromLeft)">
                                      <p:cBhvr>
                                        <p:cTn id="18" dur="500"/>
                                        <p:tgtEl>
                                          <p:spTgt spid="734243"/>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734242"/>
                                        </p:tgtEl>
                                        <p:attrNameLst>
                                          <p:attrName>style.visibility</p:attrName>
                                        </p:attrNameLst>
                                      </p:cBhvr>
                                      <p:to>
                                        <p:strVal val="visible"/>
                                      </p:to>
                                    </p:set>
                                    <p:animEffect transition="in" filter="slide(fromLeft)">
                                      <p:cBhvr>
                                        <p:cTn id="21" dur="500"/>
                                        <p:tgtEl>
                                          <p:spTgt spid="734242"/>
                                        </p:tgtEl>
                                      </p:cBhvr>
                                    </p:animEffect>
                                  </p:childTnLst>
                                </p:cTn>
                              </p:par>
                              <p:par>
                                <p:cTn id="22" presetID="12" presetClass="entr" presetSubtype="8" fill="hold" nodeType="withEffect">
                                  <p:stCondLst>
                                    <p:cond delay="0"/>
                                  </p:stCondLst>
                                  <p:childTnLst>
                                    <p:set>
                                      <p:cBhvr>
                                        <p:cTn id="23" dur="1" fill="hold">
                                          <p:stCondLst>
                                            <p:cond delay="0"/>
                                          </p:stCondLst>
                                        </p:cTn>
                                        <p:tgtEl>
                                          <p:spTgt spid="734240"/>
                                        </p:tgtEl>
                                        <p:attrNameLst>
                                          <p:attrName>style.visibility</p:attrName>
                                        </p:attrNameLst>
                                      </p:cBhvr>
                                      <p:to>
                                        <p:strVal val="visible"/>
                                      </p:to>
                                    </p:set>
                                    <p:animEffect transition="in" filter="slide(fromLeft)">
                                      <p:cBhvr>
                                        <p:cTn id="24" dur="500"/>
                                        <p:tgtEl>
                                          <p:spTgt spid="734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42" grpId="0" animBg="1"/>
      <p:bldP spid="73424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3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5" name="AutoShape 3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6" name="AutoShape 3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7" name="AutoShape 3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8" name="Rectangle 35"/>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
        <p:nvSpPr>
          <p:cNvPr id="69639" name="Text Box 36">
            <a:hlinkClick r:id="rId2" action="ppaction://hlinksldjump"/>
          </p:cNvPr>
          <p:cNvSpPr txBox="1">
            <a:spLocks noChangeArrowheads="1"/>
          </p:cNvSpPr>
          <p:nvPr/>
        </p:nvSpPr>
        <p:spPr bwMode="auto">
          <a:xfrm>
            <a:off x="914400" y="1477963"/>
            <a:ext cx="57912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latin typeface="楷体_GB2312" pitchFamily="49" charset="-122"/>
                <a:ea typeface="楷体_GB2312" pitchFamily="49" charset="-122"/>
              </a:rPr>
              <a:t>代码生成要考虑的主要问题</a:t>
            </a:r>
          </a:p>
        </p:txBody>
      </p:sp>
      <p:sp>
        <p:nvSpPr>
          <p:cNvPr id="69640" name="AutoShape 3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1" name="AutoShape 3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2" name="AutoShape 4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3" name="AutoShape 4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4" name="AutoShape 4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5" name="AutoShape 4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6" name="AutoShape 4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7" name="AutoShape 4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8" name="Text Box 48">
            <a:hlinkClick r:id="rId3" action="ppaction://hlinksldjump"/>
          </p:cNvPr>
          <p:cNvSpPr txBox="1">
            <a:spLocks noChangeArrowheads="1"/>
          </p:cNvSpPr>
          <p:nvPr/>
        </p:nvSpPr>
        <p:spPr bwMode="auto">
          <a:xfrm>
            <a:off x="914400" y="2286000"/>
            <a:ext cx="5791200"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p>
        </p:txBody>
      </p:sp>
      <p:sp>
        <p:nvSpPr>
          <p:cNvPr id="69649" name="Text Box 49">
            <a:hlinkClick r:id="rId4" action="ppaction://hlinksldjump"/>
          </p:cNvPr>
          <p:cNvSpPr txBox="1">
            <a:spLocks noChangeArrowheads="1"/>
          </p:cNvSpPr>
          <p:nvPr/>
        </p:nvSpPr>
        <p:spPr bwMode="auto">
          <a:xfrm>
            <a:off x="914400" y="3078163"/>
            <a:ext cx="57912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latin typeface="楷体_GB2312" pitchFamily="49" charset="-122"/>
              <a:ea typeface="楷体_GB2312" pitchFamily="49" charset="-122"/>
            </a:endParaRPr>
          </a:p>
        </p:txBody>
      </p:sp>
      <p:sp>
        <p:nvSpPr>
          <p:cNvPr id="69650" name="Text Box 52">
            <a:hlinkClick r:id="rId5" action="ppaction://hlinksldjump"/>
          </p:cNvPr>
          <p:cNvSpPr txBox="1">
            <a:spLocks noChangeArrowheads="1"/>
          </p:cNvSpPr>
          <p:nvPr/>
        </p:nvSpPr>
        <p:spPr bwMode="auto">
          <a:xfrm>
            <a:off x="900113" y="3860800"/>
            <a:ext cx="6840537"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a:t>
            </a:r>
            <a:r>
              <a:rPr lang="zh-CN" altLang="en-US" sz="3200">
                <a:solidFill>
                  <a:srgbClr val="800080"/>
                </a:solidFill>
                <a:latin typeface="楷体_GB2312" pitchFamily="49" charset="-122"/>
                <a:ea typeface="楷体_GB2312" pitchFamily="49" charset="-122"/>
              </a:rPr>
              <a:t>图着色物理</a:t>
            </a:r>
            <a:r>
              <a:rPr lang="zh-CN" altLang="en-US" sz="3200">
                <a:solidFill>
                  <a:srgbClr val="800080"/>
                </a:solidFill>
                <a:ea typeface="楷体_GB2312" pitchFamily="49" charset="-122"/>
              </a:rPr>
              <a:t>寄存器分配算法</a:t>
            </a: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2" name="Text Box 6">
            <a:hlinkClick r:id="rId2" action="ppaction://hlinksldjump"/>
          </p:cNvPr>
          <p:cNvSpPr txBox="1">
            <a:spLocks noChangeArrowheads="1"/>
          </p:cNvSpPr>
          <p:nvPr/>
        </p:nvSpPr>
        <p:spPr bwMode="auto">
          <a:xfrm>
            <a:off x="533400" y="13255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代码生成要考虑的主要问题</a:t>
            </a:r>
          </a:p>
        </p:txBody>
      </p:sp>
      <p:sp>
        <p:nvSpPr>
          <p:cNvPr id="706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7" name="Rectangle 11"/>
          <p:cNvSpPr>
            <a:spLocks noChangeArrowheads="1"/>
          </p:cNvSpPr>
          <p:nvPr/>
        </p:nvSpPr>
        <p:spPr bwMode="auto">
          <a:xfrm>
            <a:off x="914400" y="2070100"/>
            <a:ext cx="7905750" cy="378142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指令选择 </a:t>
            </a:r>
            <a:r>
              <a:rPr lang="zh-CN" altLang="zh-CN" sz="2400" b="0" dirty="0" smtClean="0"/>
              <a:t>（</a:t>
            </a:r>
            <a:r>
              <a:rPr lang="en-US" altLang="zh-CN" sz="2400" b="0" i="1" dirty="0" smtClean="0"/>
              <a:t>instruction selection</a:t>
            </a:r>
            <a:r>
              <a:rPr lang="zh-CN" altLang="zh-CN" sz="2400" b="0" dirty="0" smtClean="0"/>
              <a:t>）</a:t>
            </a:r>
            <a:endParaRPr lang="zh-CN" altLang="en-US" sz="2400" b="0"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目标机指令集的性质和中间代码的形式决定</a:t>
            </a:r>
          </a:p>
          <a:p>
            <a:pPr>
              <a:lnSpc>
                <a:spcPct val="100000"/>
              </a:lnSpc>
              <a:spcBef>
                <a:spcPct val="0"/>
              </a:spcBef>
              <a:buFont typeface="Symbol" pitchFamily="18" charset="2"/>
              <a:buNone/>
            </a:pPr>
            <a:r>
              <a:rPr lang="zh-CN" altLang="en-US" sz="2400" dirty="0">
                <a:ea typeface="楷体_GB2312" pitchFamily="49" charset="-122"/>
              </a:rPr>
              <a:t>     指令选择的难易</a:t>
            </a: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寄存器分配 </a:t>
            </a:r>
            <a:r>
              <a:rPr lang="zh-CN" altLang="zh-CN" sz="2400" b="0" dirty="0" smtClean="0"/>
              <a:t>（</a:t>
            </a:r>
            <a:r>
              <a:rPr lang="en-US" altLang="zh-CN" sz="2400" b="0" i="1" dirty="0" smtClean="0"/>
              <a:t>register allocation</a:t>
            </a:r>
            <a:r>
              <a:rPr lang="zh-CN" altLang="zh-CN" sz="2400" b="0" dirty="0" smtClean="0"/>
              <a:t>）</a:t>
            </a:r>
            <a:endParaRPr lang="zh-CN" altLang="en-US" sz="2400" b="0" dirty="0"/>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充分、高效地使用寄存器</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a:t>
            </a:r>
            <a:r>
              <a:rPr lang="zh-CN" altLang="en-US" dirty="0" smtClean="0">
                <a:solidFill>
                  <a:srgbClr val="800080"/>
                </a:solidFill>
                <a:latin typeface="楷体_GB2312" pitchFamily="49" charset="-122"/>
                <a:ea typeface="楷体_GB2312" pitchFamily="49" charset="-122"/>
              </a:rPr>
              <a:t>指令</a:t>
            </a:r>
            <a:r>
              <a:rPr lang="zh-CN" altLang="zh-CN" dirty="0" smtClean="0">
                <a:solidFill>
                  <a:srgbClr val="800080"/>
                </a:solidFill>
                <a:latin typeface="楷体_GB2312" pitchFamily="49" charset="-122"/>
                <a:ea typeface="楷体_GB2312" pitchFamily="49" charset="-122"/>
              </a:rPr>
              <a:t>调度</a:t>
            </a:r>
            <a:r>
              <a:rPr lang="en-US" altLang="zh-CN" dirty="0" smtClean="0">
                <a:solidFill>
                  <a:srgbClr val="800080"/>
                </a:solidFill>
                <a:latin typeface="楷体_GB2312" pitchFamily="49" charset="-122"/>
                <a:ea typeface="楷体_GB2312" pitchFamily="49" charset="-122"/>
              </a:rPr>
              <a:t> </a:t>
            </a:r>
            <a:r>
              <a:rPr lang="zh-CN" altLang="zh-CN" sz="2400" b="0" dirty="0" smtClean="0"/>
              <a:t>（</a:t>
            </a:r>
            <a:r>
              <a:rPr lang="en-US" altLang="zh-CN" sz="2400" b="0" i="1" dirty="0" smtClean="0"/>
              <a:t>code scheduling</a:t>
            </a:r>
            <a:r>
              <a:rPr lang="zh-CN" altLang="zh-CN" sz="2400" b="0" dirty="0" smtClean="0"/>
              <a:t>）</a:t>
            </a:r>
            <a:endParaRPr lang="zh-CN" altLang="en-US" sz="2400" b="0" dirty="0" smtClean="0"/>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dirty="0" smtClean="0">
                <a:latin typeface="Times New Roman" pitchFamily="18" charset="0"/>
                <a:ea typeface="楷体_GB2312" pitchFamily="49" charset="-122"/>
              </a:rPr>
              <a:t> </a:t>
            </a:r>
            <a:r>
              <a:rPr lang="zh-CN" altLang="en-US" sz="2400" dirty="0" smtClean="0">
                <a:ea typeface="楷体_GB2312" pitchFamily="49" charset="-122"/>
              </a:rPr>
              <a:t>选择</a:t>
            </a:r>
            <a:r>
              <a:rPr lang="zh-CN" altLang="en-US" sz="2400" dirty="0">
                <a:ea typeface="楷体_GB2312" pitchFamily="49" charset="-122"/>
              </a:rPr>
              <a:t>好计算的次序，充分利用目标机的特点</a:t>
            </a:r>
            <a:endParaRPr lang="zh-CN" altLang="en-US" sz="2400" dirty="0">
              <a:latin typeface="Times New Roman" pitchFamily="18" charset="0"/>
              <a:ea typeface="楷体_GB2312" pitchFamily="49" charset="-122"/>
            </a:endParaRPr>
          </a:p>
        </p:txBody>
      </p:sp>
      <p:sp>
        <p:nvSpPr>
          <p:cNvPr id="70668" name="Rectangle 15"/>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6" name="Text Box 6">
            <a:hlinkClick r:id="rId2" action="ppaction://hlinksldjump"/>
          </p:cNvPr>
          <p:cNvSpPr txBox="1">
            <a:spLocks noChangeArrowheads="1"/>
          </p:cNvSpPr>
          <p:nvPr/>
        </p:nvSpPr>
        <p:spPr bwMode="auto">
          <a:xfrm>
            <a:off x="533400" y="13255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a:t>
            </a:r>
          </a:p>
        </p:txBody>
      </p:sp>
      <p:sp>
        <p:nvSpPr>
          <p:cNvPr id="7168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9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91" name="Rectangle 11"/>
          <p:cNvSpPr>
            <a:spLocks noChangeArrowheads="1"/>
          </p:cNvSpPr>
          <p:nvPr/>
        </p:nvSpPr>
        <p:spPr bwMode="auto">
          <a:xfrm>
            <a:off x="914400" y="2070100"/>
            <a:ext cx="8229600" cy="426402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任务 </a:t>
            </a: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为每条中间语言语句选择恰当的目标机指令或指令序列</a:t>
            </a:r>
            <a:endParaRPr kumimoji="0" lang="zh-CN" altLang="en-US" sz="240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原则 </a:t>
            </a: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首先要保证语义的一致性；若目标机指令系统比较完</a:t>
            </a:r>
          </a:p>
          <a:p>
            <a:pPr lvl="1">
              <a:lnSpc>
                <a:spcPct val="100000"/>
              </a:lnSpc>
              <a:spcBef>
                <a:spcPct val="0"/>
              </a:spcBef>
              <a:buClr>
                <a:srgbClr val="800080"/>
              </a:buClr>
            </a:pPr>
            <a:r>
              <a:rPr lang="zh-CN" altLang="en-US" sz="2400" dirty="0">
                <a:ea typeface="楷体_GB2312" pitchFamily="49" charset="-122"/>
              </a:rPr>
              <a:t>   备，为中间语言语句找到语义一致的指令序列模板是</a:t>
            </a:r>
          </a:p>
          <a:p>
            <a:pPr lvl="1">
              <a:lnSpc>
                <a:spcPct val="100000"/>
              </a:lnSpc>
              <a:spcBef>
                <a:spcPct val="0"/>
              </a:spcBef>
              <a:buClr>
                <a:srgbClr val="800080"/>
              </a:buClr>
            </a:pPr>
            <a:r>
              <a:rPr lang="zh-CN" altLang="en-US" sz="2400" dirty="0">
                <a:ea typeface="楷体_GB2312" pitchFamily="49" charset="-122"/>
              </a:rPr>
              <a:t>   很直接的（不必考虑执行效率的情形下）</a:t>
            </a:r>
            <a:endParaRPr kumimoji="0" lang="zh-CN" altLang="en-US" sz="24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其次要权衡所生成代码的效率（考虑时间</a:t>
            </a:r>
            <a:r>
              <a:rPr lang="en-US" altLang="zh-CN" sz="2400" dirty="0">
                <a:ea typeface="楷体_GB2312" pitchFamily="49" charset="-122"/>
              </a:rPr>
              <a:t>/</a:t>
            </a:r>
            <a:r>
              <a:rPr lang="zh-CN" altLang="en-US" sz="2400" dirty="0">
                <a:ea typeface="楷体_GB2312" pitchFamily="49" charset="-122"/>
              </a:rPr>
              <a:t>空间代价）</a:t>
            </a: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这一点较难做到，因为执行效率往往与该语句的上下</a:t>
            </a:r>
          </a:p>
          <a:p>
            <a:pPr lvl="1">
              <a:lnSpc>
                <a:spcPct val="100000"/>
              </a:lnSpc>
              <a:spcBef>
                <a:spcPct val="0"/>
              </a:spcBef>
              <a:buClr>
                <a:srgbClr val="800080"/>
              </a:buClr>
            </a:pPr>
            <a:r>
              <a:rPr lang="zh-CN" altLang="en-US" sz="2400" dirty="0">
                <a:ea typeface="楷体_GB2312" pitchFamily="49" charset="-122"/>
              </a:rPr>
              <a:t>   文以及目标机体系结构（如流水线）有关</a:t>
            </a:r>
          </a:p>
        </p:txBody>
      </p:sp>
      <p:sp>
        <p:nvSpPr>
          <p:cNvPr id="71692" name="Rectangle 14"/>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0" name="Text Box 6">
            <a:hlinkClick r:id="rId2" action="ppaction://hlinksldjump"/>
          </p:cNvPr>
          <p:cNvSpPr txBox="1">
            <a:spLocks noChangeArrowheads="1"/>
          </p:cNvSpPr>
          <p:nvPr/>
        </p:nvSpPr>
        <p:spPr bwMode="auto">
          <a:xfrm>
            <a:off x="533400" y="13255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指令选择举例</a:t>
            </a:r>
          </a:p>
        </p:txBody>
      </p:sp>
      <p:sp>
        <p:nvSpPr>
          <p:cNvPr id="7271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5" name="Rectangle 11"/>
          <p:cNvSpPr>
            <a:spLocks noChangeArrowheads="1"/>
          </p:cNvSpPr>
          <p:nvPr/>
        </p:nvSpPr>
        <p:spPr bwMode="auto">
          <a:xfrm>
            <a:off x="914400" y="2070100"/>
            <a:ext cx="8229600" cy="3477875"/>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为</a:t>
            </a:r>
            <a:r>
              <a:rPr lang="en-US" altLang="zh-CN" sz="2400" b="0" i="1" dirty="0">
                <a:solidFill>
                  <a:srgbClr val="800080"/>
                </a:solidFill>
                <a:ea typeface="楷体_GB2312" pitchFamily="49" charset="-122"/>
              </a:rPr>
              <a:t>TAC</a:t>
            </a:r>
            <a:r>
              <a:rPr lang="en-US" altLang="zh-CN" sz="2400" b="0" dirty="0">
                <a:solidFill>
                  <a:srgbClr val="800080"/>
                </a:solidFill>
                <a:ea typeface="楷体_GB2312" pitchFamily="49" charset="-122"/>
              </a:rPr>
              <a:t> </a:t>
            </a:r>
            <a:r>
              <a:rPr lang="zh-CN" altLang="en-US" dirty="0">
                <a:solidFill>
                  <a:srgbClr val="800080"/>
                </a:solidFill>
                <a:latin typeface="楷体_GB2312" pitchFamily="49" charset="-122"/>
                <a:ea typeface="楷体_GB2312" pitchFamily="49" charset="-122"/>
              </a:rPr>
              <a:t>语句</a:t>
            </a:r>
            <a:r>
              <a:rPr lang="zh-CN" altLang="en-US" dirty="0">
                <a:latin typeface="楷体_GB2312" pitchFamily="49" charset="-122"/>
                <a:ea typeface="楷体_GB2312" pitchFamily="49" charset="-122"/>
              </a:rPr>
              <a:t>选择</a:t>
            </a:r>
            <a:r>
              <a:rPr lang="zh-CN" altLang="en-US" dirty="0" smtClean="0">
                <a:latin typeface="楷体_GB2312" pitchFamily="49" charset="-122"/>
                <a:ea typeface="楷体_GB2312" pitchFamily="49" charset="-122"/>
              </a:rPr>
              <a:t>指令模板</a:t>
            </a:r>
            <a:r>
              <a:rPr lang="zh-CN" altLang="en-US" dirty="0" smtClean="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a:lnSpc>
                <a:spcPct val="100000"/>
              </a:lnSpc>
              <a:spcBef>
                <a:spcPct val="0"/>
              </a:spcBef>
            </a:pPr>
            <a:r>
              <a:rPr lang="zh-CN" altLang="en-US" dirty="0">
                <a:solidFill>
                  <a:srgbClr val="800080"/>
                </a:solidFill>
                <a:latin typeface="楷体_GB2312" pitchFamily="49" charset="-122"/>
                <a:ea typeface="楷体_GB2312" pitchFamily="49" charset="-122"/>
              </a:rPr>
              <a:t> </a:t>
            </a:r>
            <a:r>
              <a:rPr lang="zh-CN" altLang="en-US" dirty="0" smtClean="0">
                <a:solidFill>
                  <a:srgbClr val="800080"/>
                </a:solidFill>
                <a:latin typeface="楷体_GB2312" pitchFamily="49" charset="-122"/>
                <a:ea typeface="楷体_GB2312" pitchFamily="49" charset="-122"/>
              </a:rPr>
              <a:t> 例 </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 </a:t>
            </a:r>
            <a:r>
              <a:rPr lang="en-US" altLang="zh-CN" sz="2400" b="0" dirty="0">
                <a:ea typeface="楷体_GB2312" pitchFamily="49" charset="-122"/>
              </a:rPr>
              <a:t>a:=</a:t>
            </a:r>
            <a:r>
              <a:rPr lang="en-US" altLang="zh-CN" sz="2400" b="0" dirty="0" err="1">
                <a:ea typeface="楷体_GB2312" pitchFamily="49" charset="-122"/>
              </a:rPr>
              <a:t>b+c</a:t>
            </a:r>
            <a:r>
              <a:rPr lang="en-US" altLang="zh-CN" sz="2400" dirty="0">
                <a:ea typeface="楷体_GB2312" pitchFamily="49" charset="-122"/>
              </a:rPr>
              <a:t> </a:t>
            </a:r>
            <a:r>
              <a:rPr lang="zh-CN" altLang="en-US" sz="2400" dirty="0">
                <a:ea typeface="楷体_GB2312" pitchFamily="49" charset="-122"/>
              </a:rPr>
              <a:t>可转换为如下代码序列</a:t>
            </a: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a:t>
            </a:r>
            <a:r>
              <a:rPr lang="en-US" altLang="zh-CN" sz="2000" b="0" dirty="0"/>
              <a:t>MOV	b, R</a:t>
            </a:r>
            <a:r>
              <a:rPr lang="en-US" altLang="zh-CN" sz="2000" b="0" baseline="-25000" dirty="0"/>
              <a:t>0                 </a:t>
            </a:r>
            <a:r>
              <a:rPr lang="en-US" altLang="zh-CN" sz="2400" dirty="0">
                <a:ea typeface="楷体_GB2312" pitchFamily="49" charset="-122"/>
              </a:rPr>
              <a:t>/* </a:t>
            </a:r>
            <a:r>
              <a:rPr lang="en-US" altLang="zh-CN" sz="2000" b="0" dirty="0"/>
              <a:t>b </a:t>
            </a:r>
            <a:r>
              <a:rPr lang="zh-CN" altLang="en-US" sz="2400" dirty="0">
                <a:ea typeface="楷体_GB2312" pitchFamily="49" charset="-122"/>
              </a:rPr>
              <a:t>装入寄存器 </a:t>
            </a:r>
            <a:r>
              <a:rPr lang="en-US" altLang="zh-CN" sz="2000" b="0" dirty="0"/>
              <a:t>R</a:t>
            </a:r>
            <a:r>
              <a:rPr lang="en-US" altLang="zh-CN" sz="2000" b="0" baseline="-25000" dirty="0"/>
              <a:t>0</a:t>
            </a:r>
            <a:r>
              <a:rPr lang="en-US" altLang="zh-CN" sz="2400" dirty="0">
                <a:ea typeface="楷体_GB2312" pitchFamily="49" charset="-122"/>
              </a:rPr>
              <a:t> */</a:t>
            </a:r>
            <a:r>
              <a:rPr lang="en-US" altLang="zh-CN" sz="2000" b="0" dirty="0"/>
              <a:t>	   </a:t>
            </a:r>
          </a:p>
          <a:p>
            <a:pPr lvl="1">
              <a:lnSpc>
                <a:spcPct val="100000"/>
              </a:lnSpc>
              <a:spcBef>
                <a:spcPct val="0"/>
              </a:spcBef>
              <a:buClr>
                <a:srgbClr val="800080"/>
              </a:buClr>
            </a:pPr>
            <a:r>
              <a:rPr lang="en-US" altLang="zh-CN" sz="2000" b="0" dirty="0"/>
              <a:t>                     ADD	</a:t>
            </a:r>
            <a:r>
              <a:rPr lang="en-US" altLang="zh-CN" sz="2000" b="0" dirty="0" smtClean="0"/>
              <a:t>R</a:t>
            </a:r>
            <a:r>
              <a:rPr lang="en-US" altLang="zh-CN" sz="2000" b="0" baseline="-25000" dirty="0" smtClean="0"/>
              <a:t>0</a:t>
            </a:r>
            <a:r>
              <a:rPr lang="en-US" altLang="zh-CN" sz="2000" b="0" dirty="0" smtClean="0"/>
              <a:t>, c </a:t>
            </a:r>
            <a:r>
              <a:rPr lang="en-US" altLang="zh-CN" sz="2000" b="0" dirty="0"/>
              <a:t>	      </a:t>
            </a:r>
            <a:r>
              <a:rPr lang="en-US" altLang="zh-CN" sz="2400" dirty="0">
                <a:ea typeface="楷体_GB2312" pitchFamily="49" charset="-122"/>
              </a:rPr>
              <a:t>/* </a:t>
            </a:r>
            <a:r>
              <a:rPr lang="en-US" altLang="zh-CN" sz="2000" b="0" dirty="0"/>
              <a:t>c </a:t>
            </a:r>
            <a:r>
              <a:rPr lang="zh-CN" altLang="en-US" sz="2400" dirty="0">
                <a:ea typeface="楷体_GB2312" pitchFamily="49" charset="-122"/>
              </a:rPr>
              <a:t>加到 </a:t>
            </a:r>
            <a:r>
              <a:rPr lang="en-US" altLang="zh-CN" sz="2000" b="0" dirty="0"/>
              <a:t>R</a:t>
            </a:r>
            <a:r>
              <a:rPr lang="en-US" altLang="zh-CN" sz="2000" b="0" baseline="-25000" dirty="0"/>
              <a:t>0</a:t>
            </a:r>
            <a:r>
              <a:rPr lang="en-US" altLang="zh-CN" sz="2400" dirty="0">
                <a:ea typeface="楷体_GB2312" pitchFamily="49" charset="-122"/>
              </a:rPr>
              <a:t> */</a:t>
            </a:r>
            <a:endParaRPr lang="en-US" altLang="zh-CN" sz="2000" b="0" dirty="0"/>
          </a:p>
          <a:p>
            <a:pPr>
              <a:lnSpc>
                <a:spcPct val="100000"/>
              </a:lnSpc>
              <a:spcBef>
                <a:spcPct val="0"/>
              </a:spcBef>
            </a:pPr>
            <a:r>
              <a:rPr lang="en-US" altLang="zh-CN" sz="2000" b="0" dirty="0"/>
              <a:t>		 MOV	R</a:t>
            </a:r>
            <a:r>
              <a:rPr lang="en-US" altLang="zh-CN" sz="2000" b="0" baseline="-25000" dirty="0"/>
              <a:t>0</a:t>
            </a:r>
            <a:r>
              <a:rPr lang="en-US" altLang="zh-CN" sz="2000" b="0" dirty="0"/>
              <a:t>, a	      </a:t>
            </a:r>
            <a:r>
              <a:rPr lang="en-US" altLang="zh-CN" sz="2400" dirty="0">
                <a:ea typeface="楷体_GB2312" pitchFamily="49" charset="-122"/>
              </a:rPr>
              <a:t>/* </a:t>
            </a:r>
            <a:r>
              <a:rPr lang="zh-CN" altLang="en-US" sz="2400" dirty="0">
                <a:ea typeface="楷体_GB2312" pitchFamily="49" charset="-122"/>
              </a:rPr>
              <a:t>存 </a:t>
            </a:r>
            <a:r>
              <a:rPr lang="en-US" altLang="zh-CN" sz="2000" b="0" dirty="0"/>
              <a:t>R</a:t>
            </a:r>
            <a:r>
              <a:rPr lang="en-US" altLang="zh-CN" sz="2000" b="0" baseline="-25000" dirty="0"/>
              <a:t>0 </a:t>
            </a:r>
            <a:r>
              <a:rPr lang="zh-CN" altLang="en-US" sz="2400" dirty="0">
                <a:ea typeface="楷体_GB2312" pitchFamily="49" charset="-122"/>
              </a:rPr>
              <a:t>到 </a:t>
            </a:r>
            <a:r>
              <a:rPr lang="en-US" altLang="zh-CN" sz="2000" b="0" dirty="0"/>
              <a:t>a</a:t>
            </a:r>
            <a:r>
              <a:rPr lang="en-US" altLang="zh-CN" sz="2400" dirty="0">
                <a:ea typeface="楷体_GB2312" pitchFamily="49" charset="-122"/>
              </a:rPr>
              <a:t> */</a:t>
            </a:r>
          </a:p>
          <a:p>
            <a:pPr>
              <a:lnSpc>
                <a:spcPct val="100000"/>
              </a:lnSpc>
              <a:spcBef>
                <a:spcPct val="0"/>
              </a:spcBef>
            </a:pPr>
            <a:endParaRPr lang="en-US" altLang="zh-CN" sz="2400" dirty="0">
              <a:ea typeface="楷体_GB2312" pitchFamily="49" charset="-122"/>
            </a:endParaRPr>
          </a:p>
          <a:p>
            <a:pPr>
              <a:lnSpc>
                <a:spcPct val="100000"/>
              </a:lnSpc>
              <a:spcBef>
                <a:spcPct val="0"/>
              </a:spcBef>
            </a:pPr>
            <a:r>
              <a:rPr lang="en-US" altLang="zh-CN" sz="2400" dirty="0">
                <a:ea typeface="楷体_GB2312" pitchFamily="49" charset="-122"/>
              </a:rPr>
              <a:t>     </a:t>
            </a:r>
            <a:r>
              <a:rPr lang="zh-CN" altLang="en-US" sz="2400" dirty="0">
                <a:ea typeface="楷体_GB2312" pitchFamily="49" charset="-122"/>
              </a:rPr>
              <a:t>（其他算术和逻辑运算的</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语句与此类似，只是选</a:t>
            </a:r>
          </a:p>
          <a:p>
            <a:pPr>
              <a:lnSpc>
                <a:spcPct val="100000"/>
              </a:lnSpc>
              <a:spcBef>
                <a:spcPct val="0"/>
              </a:spcBef>
            </a:pPr>
            <a:r>
              <a:rPr lang="zh-CN" altLang="en-US" sz="2400" dirty="0">
                <a:ea typeface="楷体_GB2312" pitchFamily="49" charset="-122"/>
              </a:rPr>
              <a:t>         择不同的目标指令，如减运算选择指令“</a:t>
            </a:r>
            <a:r>
              <a:rPr lang="en-US" altLang="zh-CN" sz="2400" b="0" dirty="0">
                <a:ea typeface="楷体_GB2312" pitchFamily="49" charset="-122"/>
              </a:rPr>
              <a:t>SUB</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 </a:t>
            </a:r>
            <a:r>
              <a:rPr lang="zh-CN" altLang="en-US" sz="2400" dirty="0">
                <a:ea typeface="楷体_GB2312" pitchFamily="49" charset="-122"/>
              </a:rPr>
              <a:t>）</a:t>
            </a:r>
          </a:p>
        </p:txBody>
      </p:sp>
      <p:sp>
        <p:nvSpPr>
          <p:cNvPr id="72716" name="Rectangle 14"/>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4" name="Text Box 6">
            <a:hlinkClick r:id="rId2" action="ppaction://hlinksldjump"/>
          </p:cNvPr>
          <p:cNvSpPr txBox="1">
            <a:spLocks noChangeArrowheads="1"/>
          </p:cNvSpPr>
          <p:nvPr/>
        </p:nvSpPr>
        <p:spPr bwMode="auto">
          <a:xfrm>
            <a:off x="533400" y="1325563"/>
            <a:ext cx="8224838"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a:t>
            </a:r>
          </a:p>
        </p:txBody>
      </p:sp>
      <p:sp>
        <p:nvSpPr>
          <p:cNvPr id="7373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9" name="Rectangle 11"/>
          <p:cNvSpPr>
            <a:spLocks noChangeArrowheads="1"/>
          </p:cNvSpPr>
          <p:nvPr/>
        </p:nvSpPr>
        <p:spPr bwMode="auto">
          <a:xfrm>
            <a:off x="914400" y="2070100"/>
            <a:ext cx="8001000" cy="4108817"/>
          </a:xfrm>
          <a:prstGeom prst="rect">
            <a:avLst/>
          </a:prstGeom>
          <a:noFill/>
          <a:ln w="9525">
            <a:noFill/>
            <a:miter lim="800000"/>
            <a:headEnd/>
            <a:tailEnd/>
          </a:ln>
          <a:effectLst/>
        </p:spPr>
        <p:txBody>
          <a:bodyPr>
            <a:spAutoFit/>
          </a:bodyPr>
          <a:lstStyle/>
          <a:p>
            <a:pPr>
              <a:lnSpc>
                <a:spcPct val="15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选择指令模板时可考虑</a:t>
            </a:r>
            <a:r>
              <a:rPr lang="zh-CN" altLang="en-US" dirty="0" smtClean="0">
                <a:solidFill>
                  <a:srgbClr val="800080"/>
                </a:solidFill>
                <a:latin typeface="楷体_GB2312" pitchFamily="49" charset="-122"/>
                <a:ea typeface="楷体_GB2312" pitchFamily="49" charset="-122"/>
              </a:rPr>
              <a:t>指令执行的</a:t>
            </a:r>
            <a:r>
              <a:rPr lang="zh-CN" altLang="en-US" dirty="0">
                <a:solidFill>
                  <a:srgbClr val="800080"/>
                </a:solidFill>
                <a:latin typeface="楷体_GB2312" pitchFamily="49" charset="-122"/>
                <a:ea typeface="楷体_GB2312" pitchFamily="49" charset="-122"/>
              </a:rPr>
              <a:t>代价</a:t>
            </a:r>
            <a:r>
              <a:rPr lang="zh-CN" altLang="en-US" dirty="0">
                <a:latin typeface="楷体_GB2312" pitchFamily="49" charset="-122"/>
                <a:ea typeface="楷体_GB2312" pitchFamily="49" charset="-122"/>
              </a:rPr>
              <a:t>（</a:t>
            </a:r>
            <a:r>
              <a:rPr lang="en-US" altLang="zh-CN" b="0" i="1" dirty="0">
                <a:ea typeface="楷体_GB2312" pitchFamily="49" charset="-122"/>
              </a:rPr>
              <a:t>cost</a:t>
            </a:r>
            <a:r>
              <a:rPr lang="zh-CN" altLang="en-US" dirty="0">
                <a:latin typeface="楷体_GB2312" pitchFamily="49" charset="-122"/>
                <a:ea typeface="楷体_GB2312" pitchFamily="49" charset="-122"/>
              </a:rPr>
              <a:t>）</a:t>
            </a:r>
            <a:r>
              <a:rPr lang="zh-CN" altLang="en-US" dirty="0">
                <a:solidFill>
                  <a:srgbClr val="800080"/>
                </a:solidFill>
                <a:latin typeface="楷体_GB2312" pitchFamily="49" charset="-122"/>
                <a:ea typeface="楷体_GB2312" pitchFamily="49" charset="-122"/>
              </a:rPr>
              <a:t> </a:t>
            </a:r>
          </a:p>
          <a:p>
            <a:pPr>
              <a:lnSpc>
                <a:spcPct val="150000"/>
              </a:lnSpc>
              <a:spcBef>
                <a:spcPct val="0"/>
              </a:spcBef>
              <a:buFont typeface="Symbol" pitchFamily="18" charset="2"/>
              <a:buNone/>
            </a:pPr>
            <a:endParaRPr lang="zh-CN" altLang="en-US" sz="1000" dirty="0">
              <a:ea typeface="楷体_GB2312" pitchFamily="49" charset="-122"/>
            </a:endParaRPr>
          </a:p>
          <a:p>
            <a:pPr lvl="1">
              <a:lnSpc>
                <a:spcPct val="150000"/>
              </a:lnSpc>
              <a:spcBef>
                <a:spcPct val="0"/>
              </a:spcBef>
              <a:buClr>
                <a:srgbClr val="800080"/>
              </a:buClr>
            </a:pPr>
            <a:r>
              <a:rPr lang="zh-CN" altLang="en-US" sz="2400" dirty="0">
                <a:ea typeface="楷体_GB2312" pitchFamily="49" charset="-122"/>
              </a:rPr>
              <a:t>如</a:t>
            </a:r>
            <a:r>
              <a:rPr lang="zh-CN" altLang="en-US" sz="2400" dirty="0" smtClean="0">
                <a:ea typeface="楷体_GB2312" pitchFamily="49" charset="-122"/>
              </a:rPr>
              <a:t>：</a:t>
            </a:r>
            <a:r>
              <a:rPr lang="zh-CN" altLang="zh-CN" sz="2400" dirty="0" smtClean="0">
                <a:ea typeface="楷体_GB2312" pitchFamily="49" charset="-122"/>
              </a:rPr>
              <a:t>考虑因不同的寻址方式所附加的指令执行代价</a:t>
            </a:r>
            <a:endParaRPr lang="zh-CN" altLang="en-US" sz="2400" dirty="0">
              <a:ea typeface="楷体_GB2312" pitchFamily="49" charset="-122"/>
            </a:endParaRPr>
          </a:p>
          <a:p>
            <a:pPr>
              <a:lnSpc>
                <a:spcPct val="150000"/>
              </a:lnSpc>
              <a:spcBef>
                <a:spcPct val="0"/>
              </a:spcBef>
              <a:buFont typeface="Symbol" pitchFamily="18" charset="2"/>
              <a:buNone/>
            </a:pPr>
            <a:r>
              <a:rPr lang="en-US" altLang="zh-CN" sz="2400" dirty="0" smtClean="0">
                <a:ea typeface="楷体_GB2312" pitchFamily="49" charset="-122"/>
              </a:rPr>
              <a:t>     </a:t>
            </a:r>
            <a:r>
              <a:rPr lang="zh-CN" altLang="zh-CN" dirty="0" smtClean="0">
                <a:solidFill>
                  <a:srgbClr val="000000"/>
                </a:solidFill>
                <a:ea typeface="楷体_GB2312" pitchFamily="49" charset="-122"/>
              </a:rPr>
              <a:t>假设每条指令在操作数准备好后执行其操作的</a:t>
            </a:r>
            <a:r>
              <a:rPr lang="zh-CN" altLang="zh-CN" dirty="0" smtClean="0">
                <a:solidFill>
                  <a:srgbClr val="FF0000"/>
                </a:solidFill>
                <a:latin typeface="方正舒体" pitchFamily="2" charset="-122"/>
                <a:ea typeface="方正舒体" pitchFamily="2" charset="-122"/>
              </a:rPr>
              <a:t>代价均为</a:t>
            </a:r>
            <a:r>
              <a:rPr lang="en-US" altLang="zh-CN" b="0" dirty="0" smtClean="0">
                <a:solidFill>
                  <a:srgbClr val="FF0000"/>
                </a:solidFill>
                <a:latin typeface="方正舒体" pitchFamily="2" charset="-122"/>
                <a:ea typeface="方正舒体" pitchFamily="2" charset="-122"/>
              </a:rPr>
              <a:t>1</a:t>
            </a:r>
            <a:r>
              <a:rPr lang="zh-CN" altLang="zh-CN" dirty="0" smtClean="0">
                <a:solidFill>
                  <a:srgbClr val="000000"/>
                </a:solidFill>
                <a:ea typeface="楷体_GB2312" pitchFamily="49" charset="-122"/>
              </a:rPr>
              <a:t>，而是否会有附加的代价则要视获取操作数时</a:t>
            </a:r>
            <a:r>
              <a:rPr lang="zh-CN" altLang="zh-CN" dirty="0" smtClean="0">
                <a:solidFill>
                  <a:srgbClr val="FF0000"/>
                </a:solidFill>
                <a:latin typeface="方正舒体" pitchFamily="2" charset="-122"/>
                <a:ea typeface="方正舒体" pitchFamily="2" charset="-122"/>
              </a:rPr>
              <a:t>是否访问内存</a:t>
            </a:r>
            <a:r>
              <a:rPr lang="zh-CN" altLang="zh-CN" dirty="0" smtClean="0">
                <a:solidFill>
                  <a:srgbClr val="000000"/>
                </a:solidFill>
                <a:ea typeface="楷体_GB2312" pitchFamily="49" charset="-122"/>
              </a:rPr>
              <a:t>而定，每访问一次内存则</a:t>
            </a:r>
            <a:r>
              <a:rPr lang="zh-CN" altLang="zh-CN" dirty="0" smtClean="0">
                <a:solidFill>
                  <a:srgbClr val="FF0000"/>
                </a:solidFill>
                <a:latin typeface="方正舒体" pitchFamily="2" charset="-122"/>
                <a:ea typeface="方正舒体" pitchFamily="2" charset="-122"/>
              </a:rPr>
              <a:t>增加代价</a:t>
            </a:r>
            <a:r>
              <a:rPr lang="en-US" altLang="zh-CN" dirty="0" smtClean="0">
                <a:solidFill>
                  <a:srgbClr val="FF0000"/>
                </a:solidFill>
                <a:latin typeface="方正舒体" pitchFamily="2" charset="-122"/>
                <a:ea typeface="方正舒体" pitchFamily="2" charset="-122"/>
              </a:rPr>
              <a:t>1</a:t>
            </a:r>
            <a:r>
              <a:rPr lang="zh-CN" altLang="zh-CN" dirty="0" smtClean="0">
                <a:solidFill>
                  <a:srgbClr val="000000"/>
                </a:solidFill>
                <a:ea typeface="楷体_GB2312" pitchFamily="49" charset="-122"/>
              </a:rPr>
              <a:t>。</a:t>
            </a:r>
            <a:endParaRPr lang="en-US" altLang="zh-CN" dirty="0">
              <a:solidFill>
                <a:srgbClr val="000000"/>
              </a:solidFill>
              <a:ea typeface="楷体_GB2312" pitchFamily="49" charset="-122"/>
            </a:endParaRPr>
          </a:p>
        </p:txBody>
      </p:sp>
      <p:sp>
        <p:nvSpPr>
          <p:cNvPr id="73740" name="Rectangle 14"/>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8"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dirty="0">
                <a:solidFill>
                  <a:srgbClr val="800080"/>
                </a:solidFill>
                <a:ea typeface="华文行楷" pitchFamily="2" charset="-122"/>
              </a:rPr>
              <a:t>基本块、流图和循环</a:t>
            </a:r>
          </a:p>
        </p:txBody>
      </p:sp>
      <p:sp>
        <p:nvSpPr>
          <p:cNvPr id="8199" name="Text Box 7">
            <a:hlinkClick r:id="rId2" action="ppaction://hlinksldjump"/>
          </p:cNvPr>
          <p:cNvSpPr txBox="1">
            <a:spLocks noChangeArrowheads="1"/>
          </p:cNvSpPr>
          <p:nvPr/>
        </p:nvSpPr>
        <p:spPr bwMode="auto">
          <a:xfrm>
            <a:off x="461963" y="1325563"/>
            <a:ext cx="5176837"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流图</a:t>
            </a:r>
            <a:r>
              <a:rPr lang="zh-CN" altLang="en-US" b="0">
                <a:ea typeface="楷体_GB2312" pitchFamily="49" charset="-122"/>
              </a:rPr>
              <a:t>（</a:t>
            </a:r>
            <a:r>
              <a:rPr lang="en-US" altLang="zh-CN" b="0" i="1">
                <a:ea typeface="楷体_GB2312" pitchFamily="49" charset="-122"/>
              </a:rPr>
              <a:t>flow graph</a:t>
            </a:r>
            <a:r>
              <a:rPr lang="zh-CN" altLang="en-US" b="0">
                <a:ea typeface="楷体_GB2312" pitchFamily="49" charset="-122"/>
              </a:rPr>
              <a:t>）</a:t>
            </a:r>
          </a:p>
        </p:txBody>
      </p:sp>
      <p:sp>
        <p:nvSpPr>
          <p:cNvPr id="820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4" name="Rectangle 12"/>
          <p:cNvSpPr>
            <a:spLocks noChangeArrowheads="1"/>
          </p:cNvSpPr>
          <p:nvPr/>
        </p:nvSpPr>
        <p:spPr bwMode="auto">
          <a:xfrm>
            <a:off x="685800" y="2057400"/>
            <a:ext cx="8458200" cy="424731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概念 </a:t>
            </a:r>
            <a:r>
              <a:rPr lang="zh-CN" altLang="en-US" dirty="0">
                <a:latin typeface="楷体_GB2312" pitchFamily="49" charset="-122"/>
                <a:ea typeface="楷体_GB2312" pitchFamily="49" charset="-122"/>
              </a:rPr>
              <a:t>可以为构成程序的</a:t>
            </a:r>
            <a:r>
              <a:rPr lang="zh-CN" altLang="en-US" dirty="0">
                <a:latin typeface="Times New Roman" pitchFamily="18" charset="0"/>
                <a:ea typeface="楷体_GB2312" pitchFamily="49" charset="-122"/>
              </a:rPr>
              <a:t>基本块增加控制流信息，</a:t>
            </a: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方法是构造一个有向图，称之为</a:t>
            </a:r>
            <a:r>
              <a:rPr lang="zh-CN" altLang="en-US" dirty="0">
                <a:solidFill>
                  <a:srgbClr val="800080"/>
                </a:solidFill>
                <a:latin typeface="Times New Roman" pitchFamily="18" charset="0"/>
                <a:ea typeface="楷体_GB2312" pitchFamily="49" charset="-122"/>
              </a:rPr>
              <a:t>流图</a:t>
            </a:r>
            <a:r>
              <a:rPr lang="zh-CN" altLang="en-US" dirty="0">
                <a:latin typeface="Times New Roman" pitchFamily="18" charset="0"/>
                <a:ea typeface="楷体_GB2312" pitchFamily="49" charset="-122"/>
              </a:rPr>
              <a:t>或</a:t>
            </a:r>
            <a:r>
              <a:rPr lang="zh-CN" altLang="en-US" dirty="0">
                <a:solidFill>
                  <a:srgbClr val="800080"/>
                </a:solidFill>
                <a:latin typeface="Times New Roman" pitchFamily="18" charset="0"/>
                <a:ea typeface="楷体_GB2312" pitchFamily="49" charset="-122"/>
              </a:rPr>
              <a:t>控制流图</a:t>
            </a:r>
          </a:p>
          <a:p>
            <a:pPr>
              <a:lnSpc>
                <a:spcPct val="100000"/>
              </a:lnSpc>
              <a:spcBef>
                <a:spcPct val="0"/>
              </a:spcBef>
              <a:buFont typeface="Symbol" pitchFamily="18" charset="2"/>
              <a:buNone/>
            </a:pPr>
            <a:r>
              <a:rPr lang="zh-CN" altLang="en-US" dirty="0">
                <a:solidFill>
                  <a:srgbClr val="800080"/>
                </a:solidFill>
                <a:latin typeface="Times New Roman" pitchFamily="18" charset="0"/>
                <a:ea typeface="楷体_GB2312" pitchFamily="49" charset="-122"/>
              </a:rPr>
              <a:t>  </a:t>
            </a:r>
            <a:r>
              <a:rPr lang="zh-CN" altLang="en-US" b="0" dirty="0"/>
              <a:t>（</a:t>
            </a:r>
            <a:r>
              <a:rPr lang="en-US" altLang="zh-CN" b="0" i="1" dirty="0"/>
              <a:t>CFG</a:t>
            </a:r>
            <a:r>
              <a:rPr lang="zh-CN" altLang="en-US" b="0" dirty="0"/>
              <a:t>，</a:t>
            </a:r>
            <a:r>
              <a:rPr lang="en-US" altLang="zh-CN" b="0" i="1" dirty="0"/>
              <a:t>Control-Flow Graph</a:t>
            </a:r>
            <a:r>
              <a:rPr lang="zh-CN" altLang="en-US" b="0" dirty="0"/>
              <a:t>）</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流图以</a:t>
            </a:r>
            <a:r>
              <a:rPr lang="zh-CN" altLang="en-US" dirty="0">
                <a:solidFill>
                  <a:srgbClr val="990099"/>
                </a:solidFill>
                <a:latin typeface="Times New Roman" pitchFamily="18" charset="0"/>
                <a:ea typeface="楷体_GB2312" pitchFamily="49" charset="-122"/>
              </a:rPr>
              <a:t>基本块</a:t>
            </a:r>
            <a:r>
              <a:rPr lang="zh-CN" altLang="en-US" dirty="0">
                <a:latin typeface="Times New Roman" pitchFamily="18" charset="0"/>
                <a:ea typeface="楷体_GB2312" pitchFamily="49" charset="-122"/>
              </a:rPr>
              <a:t>集为</a:t>
            </a:r>
            <a:r>
              <a:rPr lang="zh-CN" altLang="en-US" dirty="0">
                <a:solidFill>
                  <a:srgbClr val="990099"/>
                </a:solidFill>
                <a:latin typeface="Times New Roman" pitchFamily="18" charset="0"/>
                <a:ea typeface="楷体_GB2312" pitchFamily="49" charset="-122"/>
              </a:rPr>
              <a:t>结点</a:t>
            </a:r>
            <a:r>
              <a:rPr lang="zh-CN" altLang="en-US" dirty="0">
                <a:latin typeface="Times New Roman" pitchFamily="18" charset="0"/>
                <a:ea typeface="楷体_GB2312" pitchFamily="49" charset="-122"/>
              </a:rPr>
              <a:t>集；</a:t>
            </a:r>
            <a:r>
              <a:rPr lang="zh-CN" altLang="en-US" dirty="0">
                <a:solidFill>
                  <a:srgbClr val="800080"/>
                </a:solidFill>
                <a:latin typeface="Times New Roman" pitchFamily="18" charset="0"/>
                <a:ea typeface="楷体_GB2312" pitchFamily="49" charset="-122"/>
              </a:rPr>
              <a:t>第一个结点</a:t>
            </a:r>
            <a:r>
              <a:rPr lang="zh-CN" altLang="en-US" dirty="0">
                <a:latin typeface="Times New Roman" pitchFamily="18" charset="0"/>
                <a:ea typeface="楷体_GB2312" pitchFamily="49" charset="-122"/>
              </a:rPr>
              <a:t>为含有程序</a:t>
            </a: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第一条语句的基本块；从基本块 </a:t>
            </a:r>
            <a:r>
              <a:rPr lang="en-US" altLang="zh-CN" i="1" dirty="0" err="1">
                <a:latin typeface="Times New Roman" pitchFamily="18" charset="0"/>
                <a:ea typeface="楷体_GB2312" pitchFamily="49" charset="-122"/>
              </a:rPr>
              <a:t>i</a:t>
            </a:r>
            <a:r>
              <a:rPr lang="en-US" altLang="zh-CN" i="1" dirty="0">
                <a:latin typeface="Times New Roman" pitchFamily="18" charset="0"/>
                <a:ea typeface="楷体_GB2312" pitchFamily="49" charset="-122"/>
              </a:rPr>
              <a:t> </a:t>
            </a:r>
            <a:r>
              <a:rPr lang="zh-CN" altLang="en-US" dirty="0">
                <a:latin typeface="Times New Roman" pitchFamily="18" charset="0"/>
                <a:ea typeface="楷体_GB2312" pitchFamily="49" charset="-122"/>
              </a:rPr>
              <a:t>到基本块 </a:t>
            </a:r>
            <a:r>
              <a:rPr lang="en-US" altLang="zh-CN" i="1" dirty="0">
                <a:latin typeface="Times New Roman" pitchFamily="18" charset="0"/>
                <a:ea typeface="楷体_GB2312" pitchFamily="49" charset="-122"/>
              </a:rPr>
              <a:t>j </a:t>
            </a:r>
            <a:r>
              <a:rPr lang="zh-CN" altLang="en-US" dirty="0">
                <a:latin typeface="Times New Roman" pitchFamily="18" charset="0"/>
                <a:ea typeface="楷体_GB2312" pitchFamily="49" charset="-122"/>
              </a:rPr>
              <a:t>之间</a:t>
            </a: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存在有向边，当且仅当</a:t>
            </a:r>
            <a:endParaRPr kumimoji="0" lang="zh-CN" altLang="en-US"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基本块 </a:t>
            </a:r>
            <a:r>
              <a:rPr lang="en-US" altLang="zh-CN" sz="2400" i="1" dirty="0">
                <a:latin typeface="Times New Roman" pitchFamily="18" charset="0"/>
                <a:ea typeface="楷体_GB2312" pitchFamily="49" charset="-122"/>
              </a:rPr>
              <a:t>j </a:t>
            </a:r>
            <a:r>
              <a:rPr lang="zh-CN" altLang="en-US" sz="2400" dirty="0">
                <a:ea typeface="楷体_GB2312" pitchFamily="49" charset="-122"/>
              </a:rPr>
              <a:t>在程序的位置紧跟在 </a:t>
            </a:r>
            <a:r>
              <a:rPr lang="en-US" altLang="zh-CN" sz="2400" i="1" dirty="0" err="1">
                <a:latin typeface="Times New Roman" pitchFamily="18" charset="0"/>
                <a:ea typeface="楷体_GB2312" pitchFamily="49" charset="-122"/>
              </a:rPr>
              <a:t>i</a:t>
            </a:r>
            <a:r>
              <a:rPr lang="en-US" altLang="zh-CN" sz="2400" dirty="0">
                <a:ea typeface="楷体_GB2312" pitchFamily="49" charset="-122"/>
              </a:rPr>
              <a:t> </a:t>
            </a:r>
            <a:r>
              <a:rPr lang="zh-CN" altLang="en-US" sz="2400" dirty="0">
                <a:ea typeface="楷体_GB2312" pitchFamily="49" charset="-122"/>
              </a:rPr>
              <a:t>后</a:t>
            </a:r>
            <a:r>
              <a:rPr lang="en-US" altLang="zh-CN" sz="2400" dirty="0">
                <a:ea typeface="楷体_GB2312" pitchFamily="49" charset="-122"/>
              </a:rPr>
              <a:t>,</a:t>
            </a:r>
            <a:r>
              <a:rPr lang="zh-CN" altLang="en-US" sz="2400" dirty="0">
                <a:ea typeface="楷体_GB2312" pitchFamily="49" charset="-122"/>
              </a:rPr>
              <a:t>且 </a:t>
            </a:r>
            <a:r>
              <a:rPr lang="en-US" altLang="zh-CN" sz="2400" i="1" dirty="0" err="1">
                <a:latin typeface="Times New Roman" pitchFamily="18" charset="0"/>
                <a:ea typeface="楷体_GB2312" pitchFamily="49" charset="-122"/>
              </a:rPr>
              <a:t>i</a:t>
            </a:r>
            <a:r>
              <a:rPr lang="en-US" altLang="zh-CN" sz="2400" i="1" dirty="0">
                <a:latin typeface="Times New Roman" pitchFamily="18" charset="0"/>
                <a:ea typeface="楷体_GB2312" pitchFamily="49" charset="-122"/>
              </a:rPr>
              <a:t> </a:t>
            </a:r>
            <a:r>
              <a:rPr lang="zh-CN" altLang="en-US" sz="2400" dirty="0">
                <a:ea typeface="楷体_GB2312" pitchFamily="49" charset="-122"/>
              </a:rPr>
              <a:t>的出口语句不是</a:t>
            </a:r>
          </a:p>
          <a:p>
            <a:pPr lvl="1">
              <a:lnSpc>
                <a:spcPct val="100000"/>
              </a:lnSpc>
              <a:spcBef>
                <a:spcPct val="0"/>
              </a:spcBef>
              <a:buClr>
                <a:srgbClr val="800080"/>
              </a:buClr>
            </a:pPr>
            <a:r>
              <a:rPr lang="zh-CN" altLang="en-US" sz="2400" dirty="0">
                <a:ea typeface="楷体_GB2312" pitchFamily="49" charset="-122"/>
              </a:rPr>
              <a:t>   </a:t>
            </a:r>
            <a:r>
              <a:rPr lang="zh-CN" altLang="en-US" sz="2400" dirty="0" smtClean="0">
                <a:ea typeface="楷体_GB2312" pitchFamily="49" charset="-122"/>
              </a:rPr>
              <a:t>转移 </a:t>
            </a:r>
            <a:r>
              <a:rPr lang="en-US" altLang="zh-CN" sz="2400" b="0" i="1" dirty="0" smtClean="0">
                <a:ea typeface="楷体_GB2312" pitchFamily="49" charset="-122"/>
              </a:rPr>
              <a:t>(</a:t>
            </a:r>
            <a:r>
              <a:rPr lang="zh-CN" altLang="en-US" sz="2400" dirty="0" smtClean="0">
                <a:ea typeface="楷体_GB2312" pitchFamily="49" charset="-122"/>
              </a:rPr>
              <a:t>可为条件转移</a:t>
            </a:r>
            <a:r>
              <a:rPr lang="en-US" altLang="zh-CN" sz="2400" b="0" i="1" dirty="0" smtClean="0">
                <a:ea typeface="楷体_GB2312" pitchFamily="49" charset="-122"/>
              </a:rPr>
              <a:t>)</a:t>
            </a:r>
            <a:r>
              <a:rPr lang="zh-CN" altLang="en-US" sz="2400" dirty="0" smtClean="0">
                <a:ea typeface="楷体_GB2312" pitchFamily="49" charset="-122"/>
              </a:rPr>
              <a:t>语句、停语句或者返回语句；</a:t>
            </a:r>
            <a:r>
              <a:rPr lang="zh-CN" altLang="en-US" sz="2400" dirty="0">
                <a:ea typeface="楷体_GB2312" pitchFamily="49" charset="-122"/>
              </a:rPr>
              <a:t>或者</a:t>
            </a:r>
            <a:endParaRPr kumimoji="0" lang="zh-CN" altLang="en-US" sz="24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en-US" altLang="zh-CN" sz="2400" i="1" dirty="0" err="1">
                <a:latin typeface="Times New Roman" pitchFamily="18" charset="0"/>
                <a:ea typeface="楷体_GB2312" pitchFamily="49" charset="-122"/>
              </a:rPr>
              <a:t>i</a:t>
            </a:r>
            <a:r>
              <a:rPr lang="en-US" altLang="zh-CN" sz="2400" i="1" dirty="0">
                <a:latin typeface="Times New Roman" pitchFamily="18" charset="0"/>
                <a:ea typeface="楷体_GB2312" pitchFamily="49" charset="-122"/>
              </a:rPr>
              <a:t> </a:t>
            </a:r>
            <a:r>
              <a:rPr lang="zh-CN" altLang="en-US" sz="2400" dirty="0">
                <a:ea typeface="楷体_GB2312" pitchFamily="49" charset="-122"/>
              </a:rPr>
              <a:t>的出口是 </a:t>
            </a:r>
            <a:r>
              <a:rPr lang="en-US" altLang="zh-CN" sz="2400" b="0" i="1" dirty="0" err="1">
                <a:ea typeface="楷体_GB2312" pitchFamily="49" charset="-122"/>
              </a:rPr>
              <a:t>goto</a:t>
            </a:r>
            <a:r>
              <a:rPr lang="en-US" altLang="zh-CN" sz="2400" b="0" i="1" dirty="0">
                <a:ea typeface="楷体_GB2312" pitchFamily="49" charset="-122"/>
              </a:rPr>
              <a:t>(S) </a:t>
            </a:r>
            <a:r>
              <a:rPr lang="zh-CN" altLang="en-US" sz="2400" dirty="0">
                <a:ea typeface="楷体_GB2312" pitchFamily="49" charset="-122"/>
              </a:rPr>
              <a:t>或 </a:t>
            </a:r>
            <a:r>
              <a:rPr lang="en-US" altLang="zh-CN" sz="2400" b="0" i="1" dirty="0">
                <a:ea typeface="楷体_GB2312" pitchFamily="49" charset="-122"/>
              </a:rPr>
              <a:t>if </a:t>
            </a:r>
            <a:r>
              <a:rPr lang="en-US" altLang="zh-CN" sz="2400" b="0" i="1" dirty="0" err="1">
                <a:ea typeface="楷体_GB2312" pitchFamily="49" charset="-122"/>
              </a:rPr>
              <a:t>goto</a:t>
            </a:r>
            <a:r>
              <a:rPr lang="en-US" altLang="zh-CN" sz="2400" b="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而 </a:t>
            </a:r>
            <a:r>
              <a:rPr lang="en-US" altLang="zh-CN" sz="2400" b="0" i="1" dirty="0">
                <a:ea typeface="楷体_GB2312" pitchFamily="49" charset="-122"/>
              </a:rPr>
              <a:t>(S) </a:t>
            </a:r>
            <a:r>
              <a:rPr lang="zh-CN" altLang="en-US" sz="2400" dirty="0">
                <a:ea typeface="楷体_GB2312" pitchFamily="49" charset="-122"/>
              </a:rPr>
              <a:t>是 </a:t>
            </a:r>
            <a:r>
              <a:rPr lang="en-US" altLang="zh-CN" sz="2400" i="1" dirty="0">
                <a:latin typeface="Times New Roman" pitchFamily="18" charset="0"/>
                <a:ea typeface="楷体_GB2312" pitchFamily="49" charset="-122"/>
              </a:rPr>
              <a:t>j </a:t>
            </a:r>
            <a:r>
              <a:rPr lang="zh-CN" altLang="en-US" sz="2400" dirty="0">
                <a:ea typeface="楷体_GB2312" pitchFamily="49" charset="-122"/>
              </a:rPr>
              <a:t>的入口语句 </a:t>
            </a:r>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Text Box 6">
            <a:hlinkClick r:id="rId2" action="ppaction://hlinksldjump"/>
          </p:cNvPr>
          <p:cNvSpPr txBox="1">
            <a:spLocks noChangeArrowheads="1"/>
          </p:cNvSpPr>
          <p:nvPr/>
        </p:nvSpPr>
        <p:spPr bwMode="auto">
          <a:xfrm>
            <a:off x="533400" y="1219200"/>
            <a:ext cx="8224838" cy="579438"/>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a:t>
            </a:r>
          </a:p>
        </p:txBody>
      </p:sp>
      <p:sp>
        <p:nvSpPr>
          <p:cNvPr id="74759" name="AutoShape 7">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3" name="Rectangle 11"/>
          <p:cNvSpPr>
            <a:spLocks noChangeArrowheads="1"/>
          </p:cNvSpPr>
          <p:nvPr/>
        </p:nvSpPr>
        <p:spPr bwMode="auto">
          <a:xfrm>
            <a:off x="914400" y="1892300"/>
            <a:ext cx="8001000" cy="1098550"/>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选择指令模板时可考虑</a:t>
            </a:r>
            <a:r>
              <a:rPr lang="zh-CN" altLang="en-US" dirty="0" smtClean="0">
                <a:solidFill>
                  <a:srgbClr val="800080"/>
                </a:solidFill>
                <a:latin typeface="楷体_GB2312" pitchFamily="49" charset="-122"/>
                <a:ea typeface="楷体_GB2312" pitchFamily="49" charset="-122"/>
              </a:rPr>
              <a:t>指令执行的</a:t>
            </a:r>
            <a:r>
              <a:rPr lang="zh-CN" altLang="en-US" dirty="0">
                <a:solidFill>
                  <a:srgbClr val="800080"/>
                </a:solidFill>
                <a:latin typeface="楷体_GB2312" pitchFamily="49" charset="-122"/>
                <a:ea typeface="楷体_GB2312" pitchFamily="49" charset="-122"/>
              </a:rPr>
              <a:t>代价</a:t>
            </a:r>
            <a:r>
              <a:rPr lang="zh-CN" altLang="en-US" dirty="0">
                <a:latin typeface="楷体_GB2312" pitchFamily="49" charset="-122"/>
                <a:ea typeface="楷体_GB2312" pitchFamily="49" charset="-122"/>
              </a:rPr>
              <a:t>（</a:t>
            </a:r>
            <a:r>
              <a:rPr lang="en-US" altLang="zh-CN" b="0" i="1" dirty="0">
                <a:ea typeface="楷体_GB2312" pitchFamily="49" charset="-122"/>
              </a:rPr>
              <a:t>cost</a:t>
            </a:r>
            <a:r>
              <a:rPr lang="zh-CN" altLang="en-US" dirty="0">
                <a:latin typeface="楷体_GB2312" pitchFamily="49" charset="-122"/>
                <a:ea typeface="楷体_GB2312" pitchFamily="49" charset="-122"/>
              </a:rPr>
              <a:t>）</a:t>
            </a:r>
            <a:r>
              <a:rPr lang="zh-CN" altLang="en-US" dirty="0">
                <a:solidFill>
                  <a:srgbClr val="800080"/>
                </a:solidFill>
                <a:latin typeface="楷体_GB2312" pitchFamily="49" charset="-122"/>
                <a:ea typeface="楷体_GB2312" pitchFamily="49" charset="-122"/>
              </a:rPr>
              <a:t> </a:t>
            </a: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dirty="0">
                <a:solidFill>
                  <a:srgbClr val="800080"/>
                </a:solidFill>
                <a:latin typeface="楷体_GB2312" pitchFamily="49" charset="-122"/>
                <a:ea typeface="楷体_GB2312" pitchFamily="49" charset="-122"/>
              </a:rPr>
              <a:t>  例 </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 </a:t>
            </a:r>
            <a:r>
              <a:rPr lang="en-US" altLang="zh-CN" sz="2400" b="0" dirty="0">
                <a:ea typeface="楷体_GB2312" pitchFamily="49" charset="-122"/>
              </a:rPr>
              <a:t>a:=</a:t>
            </a:r>
            <a:r>
              <a:rPr lang="en-US" altLang="zh-CN" sz="2400" b="0" dirty="0" err="1">
                <a:ea typeface="楷体_GB2312" pitchFamily="49" charset="-122"/>
              </a:rPr>
              <a:t>b+c</a:t>
            </a:r>
            <a:r>
              <a:rPr lang="en-US" altLang="zh-CN" sz="2400" dirty="0">
                <a:ea typeface="楷体_GB2312" pitchFamily="49" charset="-122"/>
              </a:rPr>
              <a:t> </a:t>
            </a:r>
            <a:r>
              <a:rPr lang="zh-CN" altLang="en-US" sz="2400" dirty="0">
                <a:ea typeface="楷体_GB2312" pitchFamily="49" charset="-122"/>
              </a:rPr>
              <a:t>的几种转换方式</a:t>
            </a:r>
            <a:endParaRPr kumimoji="0" lang="zh-CN" altLang="en-US" sz="1000" dirty="0">
              <a:latin typeface="楷体_GB2312" pitchFamily="49" charset="-122"/>
              <a:ea typeface="楷体_GB2312" pitchFamily="49" charset="-122"/>
            </a:endParaRPr>
          </a:p>
        </p:txBody>
      </p:sp>
      <p:sp>
        <p:nvSpPr>
          <p:cNvPr id="74764" name="Text Box 13"/>
          <p:cNvSpPr txBox="1">
            <a:spLocks noChangeArrowheads="1"/>
          </p:cNvSpPr>
          <p:nvPr/>
        </p:nvSpPr>
        <p:spPr bwMode="auto">
          <a:xfrm>
            <a:off x="1371600" y="3228975"/>
            <a:ext cx="3581400" cy="1038225"/>
          </a:xfrm>
          <a:prstGeom prst="rect">
            <a:avLst/>
          </a:prstGeom>
          <a:noFill/>
          <a:ln w="9525">
            <a:noFill/>
            <a:miter lim="800000"/>
            <a:headEnd/>
            <a:tailEnd/>
          </a:ln>
          <a:effectLst/>
        </p:spPr>
        <p:txBody>
          <a:bodyPr tIns="0" bIns="0">
            <a:spAutoFit/>
          </a:bodyPr>
          <a:lstStyle/>
          <a:p>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a:t>
            </a:r>
            <a:r>
              <a:rPr lang="en-US" altLang="zh-CN" sz="2000" b="0" dirty="0"/>
              <a:t>MOV  b, R</a:t>
            </a:r>
            <a:r>
              <a:rPr lang="en-US" altLang="zh-CN" sz="2000" b="0" baseline="-25000" dirty="0"/>
              <a:t>0 </a:t>
            </a:r>
          </a:p>
          <a:p>
            <a:r>
              <a:rPr lang="en-US" altLang="zh-CN" sz="2000" b="0" dirty="0"/>
              <a:t>          ADD  </a:t>
            </a:r>
            <a:r>
              <a:rPr lang="en-US" altLang="zh-CN" sz="2000" b="0" dirty="0" smtClean="0"/>
              <a:t>R</a:t>
            </a:r>
            <a:r>
              <a:rPr lang="en-US" altLang="zh-CN" sz="2000" b="0" baseline="-25000" dirty="0" smtClean="0"/>
              <a:t>0</a:t>
            </a:r>
            <a:r>
              <a:rPr lang="en-US" altLang="zh-CN" sz="2000" b="0" dirty="0" smtClean="0"/>
              <a:t>,</a:t>
            </a:r>
            <a:r>
              <a:rPr lang="en-US" altLang="zh-CN" sz="2000" b="0" baseline="-25000" dirty="0" smtClean="0"/>
              <a:t> </a:t>
            </a:r>
            <a:r>
              <a:rPr lang="en-US" altLang="zh-CN" sz="2000" b="0" dirty="0" smtClean="0"/>
              <a:t>c</a:t>
            </a:r>
            <a:endParaRPr lang="en-US" altLang="zh-CN" sz="2000" b="0" baseline="-25000" dirty="0"/>
          </a:p>
          <a:p>
            <a:r>
              <a:rPr lang="en-US" altLang="zh-CN" sz="2000" b="0" baseline="-25000" dirty="0"/>
              <a:t>              </a:t>
            </a:r>
            <a:r>
              <a:rPr lang="en-US" altLang="zh-CN" sz="2000" b="0" dirty="0"/>
              <a:t>MOV  R</a:t>
            </a:r>
            <a:r>
              <a:rPr lang="en-US" altLang="zh-CN" sz="2000" b="0" baseline="-25000" dirty="0"/>
              <a:t>0</a:t>
            </a:r>
            <a:r>
              <a:rPr lang="en-US" altLang="zh-CN" sz="2000" b="0" dirty="0"/>
              <a:t>, a        </a:t>
            </a:r>
            <a:r>
              <a:rPr lang="en-US" altLang="zh-CN" sz="2000" b="0" dirty="0">
                <a:solidFill>
                  <a:srgbClr val="800080"/>
                </a:solidFill>
              </a:rPr>
              <a:t>cost=6</a:t>
            </a:r>
            <a:endParaRPr lang="en-US" altLang="zh-CN" sz="2000" b="0" dirty="0"/>
          </a:p>
        </p:txBody>
      </p:sp>
      <p:sp>
        <p:nvSpPr>
          <p:cNvPr id="74765" name="Text Box 14"/>
          <p:cNvSpPr txBox="1">
            <a:spLocks noChangeArrowheads="1"/>
          </p:cNvSpPr>
          <p:nvPr/>
        </p:nvSpPr>
        <p:spPr bwMode="auto">
          <a:xfrm>
            <a:off x="5257800" y="3228975"/>
            <a:ext cx="3368486" cy="646331"/>
          </a:xfrm>
          <a:prstGeom prst="rect">
            <a:avLst/>
          </a:prstGeom>
          <a:noFill/>
          <a:ln w="9525">
            <a:noFill/>
            <a:miter lim="800000"/>
            <a:headEnd/>
            <a:tailEnd/>
          </a:ln>
          <a:effectLst/>
        </p:spPr>
        <p:txBody>
          <a:bodyPr wrap="none" tIns="0" bIns="0">
            <a:spAutoFit/>
          </a:bodyPr>
          <a:lstStyle/>
          <a:p>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a:t>
            </a:r>
            <a:r>
              <a:rPr lang="en-US" altLang="zh-CN" sz="2000" b="0" dirty="0"/>
              <a:t>MOV  b, a</a:t>
            </a:r>
            <a:r>
              <a:rPr lang="en-US" altLang="zh-CN" sz="2000" b="0" baseline="-25000" dirty="0"/>
              <a:t> </a:t>
            </a:r>
          </a:p>
          <a:p>
            <a:r>
              <a:rPr lang="en-US" altLang="zh-CN" sz="2000" b="0" dirty="0"/>
              <a:t>          ADD  </a:t>
            </a:r>
            <a:r>
              <a:rPr lang="en-US" altLang="zh-CN" sz="2000" b="0" dirty="0" smtClean="0"/>
              <a:t>a, c        </a:t>
            </a:r>
            <a:r>
              <a:rPr lang="en-US" altLang="zh-CN" sz="2000" b="0" dirty="0">
                <a:solidFill>
                  <a:srgbClr val="800080"/>
                </a:solidFill>
              </a:rPr>
              <a:t>cost=6</a:t>
            </a:r>
          </a:p>
        </p:txBody>
      </p:sp>
      <p:sp>
        <p:nvSpPr>
          <p:cNvPr id="74766" name="Text Box 15"/>
          <p:cNvSpPr txBox="1">
            <a:spLocks noChangeArrowheads="1"/>
          </p:cNvSpPr>
          <p:nvPr/>
        </p:nvSpPr>
        <p:spPr bwMode="auto">
          <a:xfrm>
            <a:off x="1371600" y="4600575"/>
            <a:ext cx="3581400" cy="2046714"/>
          </a:xfrm>
          <a:prstGeom prst="rect">
            <a:avLst/>
          </a:prstGeom>
          <a:noFill/>
          <a:ln w="9525">
            <a:noFill/>
            <a:miter lim="800000"/>
            <a:headEnd/>
            <a:tailEnd/>
          </a:ln>
          <a:effectLst/>
        </p:spPr>
        <p:txBody>
          <a:bodyPr tIns="0" bIns="0">
            <a:spAutoFit/>
          </a:bodyPr>
          <a:lstStyle/>
          <a:p>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a:t>
            </a:r>
            <a:r>
              <a:rPr lang="zh-CN" altLang="en-US" sz="2000" dirty="0" smtClean="0">
                <a:ea typeface="楷体_GB2312" pitchFamily="49" charset="-122"/>
              </a:rPr>
              <a:t>假定</a:t>
            </a:r>
            <a:r>
              <a:rPr lang="en-US" altLang="zh-CN" sz="2000" b="0" dirty="0" smtClean="0">
                <a:ea typeface="楷体_GB2312" pitchFamily="49" charset="-122"/>
              </a:rPr>
              <a:t>R</a:t>
            </a:r>
            <a:r>
              <a:rPr lang="en-US" altLang="zh-CN" sz="2000" b="0" baseline="-25000" dirty="0" smtClean="0">
                <a:ea typeface="楷体_GB2312" pitchFamily="49" charset="-122"/>
              </a:rPr>
              <a:t>1 </a:t>
            </a:r>
            <a:r>
              <a:rPr lang="zh-CN" altLang="en-US" sz="2000" dirty="0">
                <a:ea typeface="楷体_GB2312" pitchFamily="49" charset="-122"/>
              </a:rPr>
              <a:t>和 </a:t>
            </a:r>
            <a:r>
              <a:rPr lang="en-US" altLang="zh-CN" sz="2000" b="0" dirty="0" smtClean="0">
                <a:ea typeface="楷体_GB2312" pitchFamily="49" charset="-122"/>
              </a:rPr>
              <a:t>R</a:t>
            </a:r>
            <a:r>
              <a:rPr lang="en-US" altLang="zh-CN" sz="2000" b="0" baseline="-25000" dirty="0" smtClean="0">
                <a:ea typeface="楷体_GB2312" pitchFamily="49" charset="-122"/>
              </a:rPr>
              <a:t>2</a:t>
            </a:r>
            <a:r>
              <a:rPr lang="zh-CN" altLang="zh-CN" sz="2000" dirty="0" smtClean="0">
                <a:ea typeface="楷体_GB2312" pitchFamily="49" charset="-122"/>
              </a:rPr>
              <a:t>中</a:t>
            </a:r>
            <a:r>
              <a:rPr lang="zh-CN" altLang="en-US" sz="2000" dirty="0" smtClean="0">
                <a:ea typeface="楷体_GB2312" pitchFamily="49" charset="-122"/>
              </a:rPr>
              <a:t>已经分别</a:t>
            </a:r>
            <a:endParaRPr lang="zh-CN" altLang="en-US" sz="2000" dirty="0">
              <a:ea typeface="楷体_GB2312" pitchFamily="49" charset="-122"/>
            </a:endParaRPr>
          </a:p>
          <a:p>
            <a:r>
              <a:rPr lang="en-US" altLang="zh-CN" sz="2000" dirty="0" smtClean="0">
                <a:ea typeface="楷体_GB2312" pitchFamily="49" charset="-122"/>
              </a:rPr>
              <a:t>          </a:t>
            </a:r>
            <a:r>
              <a:rPr lang="zh-CN" altLang="zh-CN" sz="2000" dirty="0" smtClean="0">
                <a:ea typeface="楷体_GB2312" pitchFamily="49" charset="-122"/>
              </a:rPr>
              <a:t>包含</a:t>
            </a:r>
            <a:r>
              <a:rPr lang="zh-CN" altLang="en-US" sz="2000" dirty="0" smtClean="0">
                <a:ea typeface="楷体_GB2312" pitchFamily="49" charset="-122"/>
              </a:rPr>
              <a:t>了</a:t>
            </a:r>
            <a:r>
              <a:rPr lang="en-US" altLang="zh-CN" sz="2000" dirty="0" smtClean="0">
                <a:ea typeface="楷体_GB2312" pitchFamily="49" charset="-122"/>
              </a:rPr>
              <a:t> </a:t>
            </a:r>
            <a:r>
              <a:rPr lang="en-US" altLang="zh-CN" sz="2000" b="0" dirty="0" smtClean="0">
                <a:ea typeface="楷体_GB2312" pitchFamily="49" charset="-122"/>
              </a:rPr>
              <a:t>b </a:t>
            </a:r>
            <a:r>
              <a:rPr lang="zh-CN" altLang="en-US" sz="2000" dirty="0">
                <a:ea typeface="楷体_GB2312" pitchFamily="49" charset="-122"/>
              </a:rPr>
              <a:t>和 </a:t>
            </a:r>
            <a:r>
              <a:rPr lang="en-US" altLang="zh-CN" sz="2000" b="0" dirty="0">
                <a:ea typeface="楷体_GB2312" pitchFamily="49" charset="-122"/>
              </a:rPr>
              <a:t>c </a:t>
            </a:r>
            <a:r>
              <a:rPr lang="zh-CN" altLang="en-US" sz="2000" dirty="0" smtClean="0">
                <a:ea typeface="楷体_GB2312" pitchFamily="49" charset="-122"/>
              </a:rPr>
              <a:t>的值</a:t>
            </a:r>
            <a:endParaRPr lang="zh-CN" altLang="en-US" sz="2000" dirty="0">
              <a:ea typeface="楷体_GB2312" pitchFamily="49" charset="-122"/>
            </a:endParaRPr>
          </a:p>
          <a:p>
            <a:endParaRPr lang="zh-CN" altLang="en-US" sz="1000" dirty="0">
              <a:ea typeface="楷体_GB2312" pitchFamily="49" charset="-122"/>
            </a:endParaRPr>
          </a:p>
          <a:p>
            <a:r>
              <a:rPr lang="zh-CN" altLang="en-US" sz="2000" b="0" dirty="0" smtClean="0">
                <a:ea typeface="楷体_GB2312" pitchFamily="49" charset="-122"/>
              </a:rPr>
              <a:t>          </a:t>
            </a:r>
            <a:r>
              <a:rPr lang="en-US" altLang="zh-CN" sz="2000" b="0" dirty="0" smtClean="0"/>
              <a:t>MOV R</a:t>
            </a:r>
            <a:r>
              <a:rPr lang="en-US" altLang="zh-CN" sz="2000" b="0" baseline="-25000" dirty="0" smtClean="0"/>
              <a:t>1</a:t>
            </a:r>
            <a:r>
              <a:rPr lang="en-US" altLang="zh-CN" sz="2000" b="0" dirty="0" smtClean="0"/>
              <a:t>, R</a:t>
            </a:r>
            <a:r>
              <a:rPr lang="en-US" altLang="zh-CN" sz="2000" b="0" baseline="-25000" dirty="0" smtClean="0"/>
              <a:t>0</a:t>
            </a:r>
            <a:r>
              <a:rPr lang="zh-CN" altLang="en-US" sz="2000" b="0" dirty="0" smtClean="0">
                <a:ea typeface="楷体_GB2312" pitchFamily="49" charset="-122"/>
              </a:rPr>
              <a:t>         </a:t>
            </a:r>
            <a:endParaRPr lang="en-US" altLang="zh-CN" sz="2000" b="0" dirty="0" smtClean="0">
              <a:ea typeface="楷体_GB2312" pitchFamily="49" charset="-122"/>
            </a:endParaRPr>
          </a:p>
          <a:p>
            <a:r>
              <a:rPr lang="en-US" altLang="zh-CN" sz="2000" b="0" dirty="0" smtClean="0">
                <a:ea typeface="楷体_GB2312" pitchFamily="49" charset="-122"/>
              </a:rPr>
              <a:t>          </a:t>
            </a:r>
            <a:r>
              <a:rPr lang="en-US" altLang="zh-CN" sz="2000" b="0" dirty="0" smtClean="0"/>
              <a:t>ADD R</a:t>
            </a:r>
            <a:r>
              <a:rPr lang="en-US" altLang="zh-CN" sz="2000" b="0" baseline="-25000" dirty="0" smtClean="0"/>
              <a:t>0</a:t>
            </a:r>
            <a:r>
              <a:rPr lang="en-US" altLang="zh-CN" sz="2000" b="0" dirty="0" smtClean="0"/>
              <a:t>, R</a:t>
            </a:r>
            <a:r>
              <a:rPr lang="en-US" altLang="zh-CN" sz="2000" b="0" baseline="-25000" dirty="0" smtClean="0"/>
              <a:t>2</a:t>
            </a:r>
          </a:p>
          <a:p>
            <a:r>
              <a:rPr lang="en-US" altLang="zh-CN" sz="2000" b="0" dirty="0" smtClean="0"/>
              <a:t>          MOV R</a:t>
            </a:r>
            <a:r>
              <a:rPr lang="en-US" altLang="zh-CN" sz="2000" b="0" baseline="-25000" dirty="0" smtClean="0"/>
              <a:t>0</a:t>
            </a:r>
            <a:r>
              <a:rPr lang="en-US" altLang="zh-CN" sz="2000" b="0" dirty="0" smtClean="0"/>
              <a:t>, a</a:t>
            </a:r>
            <a:r>
              <a:rPr lang="en-US" altLang="zh-CN" sz="2000" b="0" baseline="-25000" dirty="0" smtClean="0"/>
              <a:t>       </a:t>
            </a:r>
            <a:r>
              <a:rPr lang="en-US" altLang="zh-CN" sz="2000" b="0" dirty="0" smtClean="0">
                <a:solidFill>
                  <a:srgbClr val="800080"/>
                </a:solidFill>
              </a:rPr>
              <a:t>cost=4</a:t>
            </a:r>
            <a:endParaRPr lang="en-US" altLang="zh-CN" b="0" baseline="-25000" dirty="0">
              <a:solidFill>
                <a:schemeClr val="tx1"/>
              </a:solidFill>
              <a:latin typeface="Times New Roman" pitchFamily="18" charset="0"/>
            </a:endParaRPr>
          </a:p>
        </p:txBody>
      </p:sp>
      <p:sp>
        <p:nvSpPr>
          <p:cNvPr id="74767" name="Text Box 17"/>
          <p:cNvSpPr txBox="1">
            <a:spLocks noChangeArrowheads="1"/>
          </p:cNvSpPr>
          <p:nvPr/>
        </p:nvSpPr>
        <p:spPr bwMode="auto">
          <a:xfrm>
            <a:off x="5334000" y="4191000"/>
            <a:ext cx="3581400" cy="2030413"/>
          </a:xfrm>
          <a:prstGeom prst="rect">
            <a:avLst/>
          </a:prstGeom>
          <a:noFill/>
          <a:ln w="9525">
            <a:noFill/>
            <a:miter lim="800000"/>
            <a:headEnd/>
            <a:tailEnd/>
          </a:ln>
          <a:effectLst/>
        </p:spPr>
        <p:txBody>
          <a:bodyPr tIns="0" bIns="0">
            <a:spAutoFit/>
          </a:bodyPr>
          <a:lstStyle/>
          <a:p>
            <a:r>
              <a:rPr lang="zh-CN" altLang="en-US" sz="2000" b="0" dirty="0">
                <a:ea typeface="楷体_GB2312" pitchFamily="49" charset="-122"/>
              </a:rPr>
              <a:t>（</a:t>
            </a:r>
            <a:r>
              <a:rPr lang="en-US" altLang="zh-CN" sz="2000" b="0" dirty="0">
                <a:ea typeface="楷体_GB2312" pitchFamily="49" charset="-122"/>
              </a:rPr>
              <a:t>4</a:t>
            </a:r>
            <a:r>
              <a:rPr lang="zh-CN" altLang="en-US" sz="2000" b="0" dirty="0">
                <a:ea typeface="楷体_GB2312" pitchFamily="49" charset="-122"/>
              </a:rPr>
              <a:t>）</a:t>
            </a:r>
            <a:r>
              <a:rPr lang="zh-CN" altLang="zh-CN" sz="2000" dirty="0">
                <a:ea typeface="楷体_GB2312" pitchFamily="49" charset="-122"/>
              </a:rPr>
              <a:t>假定</a:t>
            </a:r>
            <a:r>
              <a:rPr lang="en-US" altLang="zh-CN" sz="2000" b="0" dirty="0">
                <a:ea typeface="楷体_GB2312" pitchFamily="49" charset="-122"/>
              </a:rPr>
              <a:t>R</a:t>
            </a:r>
            <a:r>
              <a:rPr lang="en-US" altLang="zh-CN" sz="2000" b="0" baseline="-25000" dirty="0">
                <a:ea typeface="楷体_GB2312" pitchFamily="49" charset="-122"/>
              </a:rPr>
              <a:t>1</a:t>
            </a:r>
            <a:r>
              <a:rPr lang="zh-CN" altLang="zh-CN" sz="2000" dirty="0">
                <a:ea typeface="楷体_GB2312" pitchFamily="49" charset="-122"/>
              </a:rPr>
              <a:t>和</a:t>
            </a:r>
            <a:r>
              <a:rPr lang="en-US" altLang="zh-CN" sz="2000" b="0" dirty="0">
                <a:ea typeface="楷体_GB2312" pitchFamily="49" charset="-122"/>
              </a:rPr>
              <a:t>R</a:t>
            </a:r>
            <a:r>
              <a:rPr lang="en-US" altLang="zh-CN" sz="2000" b="0" baseline="-25000" dirty="0">
                <a:ea typeface="楷体_GB2312" pitchFamily="49" charset="-122"/>
              </a:rPr>
              <a:t>2</a:t>
            </a:r>
            <a:r>
              <a:rPr lang="zh-CN" altLang="zh-CN" sz="2000" dirty="0">
                <a:ea typeface="楷体_GB2312" pitchFamily="49" charset="-122"/>
              </a:rPr>
              <a:t>中分别包含</a:t>
            </a:r>
            <a:r>
              <a:rPr lang="en-US" altLang="zh-CN" sz="2000" b="0" dirty="0">
                <a:ea typeface="楷体_GB2312" pitchFamily="49" charset="-122"/>
              </a:rPr>
              <a:t>b</a:t>
            </a:r>
          </a:p>
          <a:p>
            <a:r>
              <a:rPr lang="en-US" altLang="zh-CN" sz="2000" b="0" dirty="0">
                <a:ea typeface="楷体_GB2312" pitchFamily="49" charset="-122"/>
              </a:rPr>
              <a:t>         </a:t>
            </a:r>
            <a:r>
              <a:rPr lang="zh-CN" altLang="en-US" sz="2000" dirty="0">
                <a:ea typeface="楷体_GB2312" pitchFamily="49" charset="-122"/>
              </a:rPr>
              <a:t>和</a:t>
            </a:r>
            <a:r>
              <a:rPr lang="en-US" altLang="zh-CN" sz="2000" b="0" dirty="0">
                <a:ea typeface="楷体_GB2312" pitchFamily="49" charset="-122"/>
              </a:rPr>
              <a:t>c</a:t>
            </a:r>
            <a:r>
              <a:rPr lang="zh-CN" altLang="en-US" sz="2000" dirty="0">
                <a:ea typeface="楷体_GB2312" pitchFamily="49" charset="-122"/>
              </a:rPr>
              <a:t>的值</a:t>
            </a:r>
            <a:r>
              <a:rPr lang="en-US" altLang="zh-CN" sz="2000" dirty="0">
                <a:ea typeface="楷体_GB2312" pitchFamily="49" charset="-122"/>
              </a:rPr>
              <a:t>, </a:t>
            </a:r>
            <a:r>
              <a:rPr lang="zh-CN" altLang="en-US" sz="2000" dirty="0">
                <a:solidFill>
                  <a:srgbClr val="FF0000"/>
                </a:solidFill>
                <a:ea typeface="楷体_GB2312" pitchFamily="49" charset="-122"/>
              </a:rPr>
              <a:t>并且</a:t>
            </a:r>
            <a:r>
              <a:rPr lang="en-US" altLang="zh-CN" sz="2000" b="0" dirty="0">
                <a:solidFill>
                  <a:srgbClr val="FF0000"/>
                </a:solidFill>
                <a:ea typeface="楷体_GB2312" pitchFamily="49" charset="-122"/>
              </a:rPr>
              <a:t>b</a:t>
            </a:r>
            <a:r>
              <a:rPr lang="zh-CN" altLang="en-US" sz="2000" dirty="0">
                <a:solidFill>
                  <a:srgbClr val="FF0000"/>
                </a:solidFill>
                <a:ea typeface="楷体_GB2312" pitchFamily="49" charset="-122"/>
              </a:rPr>
              <a:t>的值在这</a:t>
            </a:r>
          </a:p>
          <a:p>
            <a:r>
              <a:rPr lang="zh-CN" altLang="en-US" sz="2000" dirty="0">
                <a:solidFill>
                  <a:srgbClr val="FF0000"/>
                </a:solidFill>
                <a:ea typeface="楷体_GB2312" pitchFamily="49" charset="-122"/>
              </a:rPr>
              <a:t>         个赋值以后不再需要</a:t>
            </a:r>
          </a:p>
          <a:p>
            <a:endParaRPr lang="zh-CN" altLang="en-US" sz="1000" dirty="0">
              <a:ea typeface="楷体_GB2312" pitchFamily="49" charset="-122"/>
            </a:endParaRPr>
          </a:p>
          <a:p>
            <a:r>
              <a:rPr lang="zh-CN" altLang="en-US" sz="2000" b="0" dirty="0">
                <a:ea typeface="楷体_GB2312" pitchFamily="49" charset="-122"/>
              </a:rPr>
              <a:t>          </a:t>
            </a:r>
            <a:r>
              <a:rPr lang="en-US" altLang="zh-CN" sz="2000" b="0" dirty="0"/>
              <a:t>ADD  </a:t>
            </a:r>
            <a:r>
              <a:rPr lang="en-US" altLang="zh-CN" sz="2000" b="0" dirty="0" smtClean="0"/>
              <a:t>R</a:t>
            </a:r>
            <a:r>
              <a:rPr lang="en-US" altLang="zh-CN" sz="2000" b="0" baseline="-25000" dirty="0" smtClean="0"/>
              <a:t>1</a:t>
            </a:r>
            <a:r>
              <a:rPr lang="en-US" altLang="zh-CN" sz="2000" b="0" dirty="0" smtClean="0"/>
              <a:t>,  R</a:t>
            </a:r>
            <a:r>
              <a:rPr lang="en-US" altLang="zh-CN" sz="2000" b="0" baseline="-25000" dirty="0" smtClean="0"/>
              <a:t>2</a:t>
            </a:r>
            <a:endParaRPr lang="en-US" altLang="zh-CN" sz="2000" b="0" baseline="-25000" dirty="0"/>
          </a:p>
          <a:p>
            <a:r>
              <a:rPr lang="en-US" altLang="zh-CN" sz="2000" b="0" dirty="0"/>
              <a:t>          MOV R</a:t>
            </a:r>
            <a:r>
              <a:rPr lang="en-US" altLang="zh-CN" sz="2000" b="0" baseline="-25000" dirty="0"/>
              <a:t>1</a:t>
            </a:r>
            <a:r>
              <a:rPr lang="en-US" altLang="zh-CN" sz="2000" b="0" dirty="0"/>
              <a:t>,  a</a:t>
            </a:r>
            <a:r>
              <a:rPr lang="en-US" altLang="zh-CN" sz="2000" b="0" baseline="-25000" dirty="0"/>
              <a:t>       </a:t>
            </a:r>
            <a:r>
              <a:rPr lang="en-US" altLang="zh-CN" sz="2000" b="0" dirty="0">
                <a:solidFill>
                  <a:srgbClr val="800080"/>
                </a:solidFill>
              </a:rPr>
              <a:t>cost=3</a:t>
            </a:r>
          </a:p>
        </p:txBody>
      </p:sp>
      <p:sp>
        <p:nvSpPr>
          <p:cNvPr id="74768" name="Rectangle 19"/>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7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2" name="Text Box 7">
            <a:hlinkClick r:id="rId2" action="ppaction://hlinksldjump"/>
          </p:cNvPr>
          <p:cNvSpPr txBox="1">
            <a:spLocks noChangeArrowheads="1"/>
          </p:cNvSpPr>
          <p:nvPr/>
        </p:nvSpPr>
        <p:spPr bwMode="auto">
          <a:xfrm>
            <a:off x="762000" y="1325563"/>
            <a:ext cx="59436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p>
        </p:txBody>
      </p:sp>
      <p:sp>
        <p:nvSpPr>
          <p:cNvPr id="757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91" name="Rectangle 16"/>
          <p:cNvSpPr>
            <a:spLocks noChangeArrowheads="1"/>
          </p:cNvSpPr>
          <p:nvPr/>
        </p:nvSpPr>
        <p:spPr bwMode="auto">
          <a:xfrm>
            <a:off x="1104900" y="2043113"/>
            <a:ext cx="7658100" cy="3385542"/>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基本块内 </a:t>
            </a:r>
            <a:r>
              <a:rPr lang="en-US" altLang="zh-CN" sz="2400" b="0" i="1" dirty="0">
                <a:solidFill>
                  <a:srgbClr val="800080"/>
                </a:solidFill>
                <a:ea typeface="楷体_GB2312" pitchFamily="49" charset="-122"/>
              </a:rPr>
              <a:t>TAC </a:t>
            </a:r>
            <a:r>
              <a:rPr lang="zh-CN" altLang="en-US" dirty="0">
                <a:solidFill>
                  <a:srgbClr val="800080"/>
                </a:solidFill>
                <a:ea typeface="楷体_GB2312" pitchFamily="49" charset="-122"/>
              </a:rPr>
              <a:t>语句序列的简单代码生成</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在基本块范围内考虑如何充分利用寄存器的问题</a:t>
            </a:r>
            <a:endParaRPr kumimoji="0" lang="zh-CN" altLang="en-US" sz="2400" dirty="0">
              <a:ea typeface="楷体_GB2312" pitchFamily="49" charset="-122"/>
            </a:endParaRPr>
          </a:p>
          <a:p>
            <a:pPr lvl="1">
              <a:lnSpc>
                <a:spcPct val="100000"/>
              </a:lnSpc>
              <a:spcBef>
                <a:spcPct val="0"/>
              </a:spcBef>
            </a:pPr>
            <a:endParaRPr kumimoji="0" lang="zh-CN" altLang="en-US" sz="1000" dirty="0">
              <a:ea typeface="楷体_GB2312" pitchFamily="49" charset="-122"/>
            </a:endParaRPr>
          </a:p>
          <a:p>
            <a:pPr lvl="1">
              <a:lnSpc>
                <a:spcPct val="100000"/>
              </a:lnSpc>
              <a:spcBef>
                <a:spcPct val="0"/>
              </a:spcBef>
            </a:pPr>
            <a:r>
              <a:rPr kumimoji="0" lang="zh-CN" altLang="en-US" sz="2400" dirty="0">
                <a:ea typeface="楷体_GB2312" pitchFamily="49" charset="-122"/>
              </a:rPr>
              <a:t>   原则</a:t>
            </a:r>
            <a:r>
              <a:rPr kumimoji="0" lang="zh-CN" altLang="en-US" sz="2400" dirty="0" smtClean="0">
                <a:ea typeface="楷体_GB2312" pitchFamily="49" charset="-122"/>
              </a:rPr>
              <a:t>：</a:t>
            </a:r>
            <a:r>
              <a:rPr lang="zh-CN" altLang="en-US" sz="2000" dirty="0" smtClean="0">
                <a:ea typeface="楷体_GB2312" pitchFamily="49" charset="-122"/>
              </a:rPr>
              <a:t>尽可能</a:t>
            </a:r>
            <a:r>
              <a:rPr lang="zh-CN" altLang="en-US" sz="2000" dirty="0">
                <a:ea typeface="楷体_GB2312" pitchFamily="49" charset="-122"/>
              </a:rPr>
              <a:t>地让变量的值</a:t>
            </a:r>
            <a:r>
              <a:rPr lang="zh-CN" altLang="en-US" sz="2000" dirty="0">
                <a:solidFill>
                  <a:srgbClr val="FF0000"/>
                </a:solidFill>
                <a:latin typeface="方正舒体" pitchFamily="2" charset="-122"/>
                <a:ea typeface="方正舒体" pitchFamily="2" charset="-122"/>
              </a:rPr>
              <a:t>保留</a:t>
            </a:r>
            <a:r>
              <a:rPr lang="zh-CN" altLang="en-US" sz="2000" dirty="0">
                <a:ea typeface="楷体_GB2312" pitchFamily="49" charset="-122"/>
              </a:rPr>
              <a:t>在寄存器</a:t>
            </a:r>
            <a:r>
              <a:rPr lang="zh-CN" altLang="en-US" sz="2000" dirty="0" smtClean="0">
                <a:ea typeface="楷体_GB2312" pitchFamily="49" charset="-122"/>
              </a:rPr>
              <a:t>中</a:t>
            </a:r>
            <a:endParaRPr lang="en-US" altLang="zh-CN" sz="2000" dirty="0" smtClean="0">
              <a:ea typeface="楷体_GB2312" pitchFamily="49" charset="-122"/>
            </a:endParaRPr>
          </a:p>
          <a:p>
            <a:pPr lvl="1">
              <a:lnSpc>
                <a:spcPct val="100000"/>
              </a:lnSpc>
              <a:spcBef>
                <a:spcPct val="0"/>
              </a:spcBef>
            </a:pPr>
            <a:endParaRPr lang="zh-CN" altLang="en-US" sz="1000" dirty="0">
              <a:ea typeface="楷体_GB2312" pitchFamily="49" charset="-122"/>
            </a:endParaRPr>
          </a:p>
          <a:p>
            <a:pPr>
              <a:lnSpc>
                <a:spcPct val="100000"/>
              </a:lnSpc>
              <a:spcBef>
                <a:spcPct val="0"/>
              </a:spcBef>
            </a:pPr>
            <a:r>
              <a:rPr lang="zh-CN" altLang="en-US" sz="2000" dirty="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  </a:t>
            </a:r>
            <a:r>
              <a:rPr lang="zh-CN" altLang="en-US" sz="2000" dirty="0" smtClean="0">
                <a:ea typeface="楷体_GB2312" pitchFamily="49" charset="-122"/>
              </a:rPr>
              <a:t>尽可能</a:t>
            </a:r>
            <a:r>
              <a:rPr lang="zh-CN" altLang="en-US" sz="2000" dirty="0">
                <a:solidFill>
                  <a:srgbClr val="FF0000"/>
                </a:solidFill>
                <a:latin typeface="方正舒体" pitchFamily="2" charset="-122"/>
                <a:ea typeface="方正舒体" pitchFamily="2" charset="-122"/>
              </a:rPr>
              <a:t>引用</a:t>
            </a:r>
            <a:r>
              <a:rPr lang="zh-CN" altLang="en-US" sz="2000" dirty="0">
                <a:ea typeface="楷体_GB2312" pitchFamily="49" charset="-122"/>
              </a:rPr>
              <a:t>变量在寄存器中的</a:t>
            </a:r>
            <a:r>
              <a:rPr lang="zh-CN" altLang="en-US" sz="2000" dirty="0" smtClean="0">
                <a:ea typeface="楷体_GB2312" pitchFamily="49" charset="-122"/>
              </a:rPr>
              <a:t>值</a:t>
            </a:r>
            <a:endParaRPr lang="en-US" altLang="zh-CN" sz="2000" dirty="0" smtClean="0">
              <a:ea typeface="楷体_GB2312" pitchFamily="49" charset="-122"/>
            </a:endParaRPr>
          </a:p>
          <a:p>
            <a:pPr lvl="1">
              <a:lnSpc>
                <a:spcPct val="100000"/>
              </a:lnSpc>
              <a:spcBef>
                <a:spcPct val="0"/>
              </a:spcBef>
            </a:pPr>
            <a:endParaRPr lang="zh-CN" altLang="en-US" sz="1000" dirty="0" smtClean="0">
              <a:ea typeface="楷体_GB2312" pitchFamily="49" charset="-122"/>
            </a:endParaRPr>
          </a:p>
          <a:p>
            <a:pPr>
              <a:lnSpc>
                <a:spcPct val="100000"/>
              </a:lnSpc>
              <a:spcBef>
                <a:spcPct val="0"/>
              </a:spcBef>
            </a:pPr>
            <a:r>
              <a:rPr lang="en-US" altLang="zh-CN" sz="2000" dirty="0" smtClean="0">
                <a:ea typeface="楷体_GB2312" pitchFamily="49" charset="-122"/>
              </a:rPr>
              <a:t>                        </a:t>
            </a:r>
            <a:r>
              <a:rPr lang="zh-CN" altLang="zh-CN" sz="2000" dirty="0" smtClean="0">
                <a:ea typeface="楷体_GB2312" pitchFamily="49" charset="-122"/>
              </a:rPr>
              <a:t>不再被引用的变量所占用的寄存器应</a:t>
            </a:r>
            <a:r>
              <a:rPr lang="zh-CN" altLang="zh-CN" sz="2000" dirty="0" smtClean="0">
                <a:solidFill>
                  <a:srgbClr val="FF0000"/>
                </a:solidFill>
                <a:latin typeface="方正舒体" pitchFamily="2" charset="-122"/>
                <a:ea typeface="方正舒体" pitchFamily="2" charset="-122"/>
              </a:rPr>
              <a:t>尽早释放</a:t>
            </a:r>
            <a:endParaRPr lang="zh-CN" altLang="en-US" sz="2000" dirty="0">
              <a:solidFill>
                <a:srgbClr val="FF0000"/>
              </a:solidFill>
              <a:latin typeface="方正舒体" pitchFamily="2" charset="-122"/>
              <a:ea typeface="方正舒体" pitchFamily="2"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a:t>
            </a:r>
            <a:r>
              <a:rPr kumimoji="0" lang="zh-CN" altLang="en-US" sz="2400" dirty="0">
                <a:ea typeface="楷体_GB2312" pitchFamily="49" charset="-122"/>
              </a:rPr>
              <a:t>借助于在</a:t>
            </a:r>
            <a:r>
              <a:rPr lang="zh-CN" altLang="en-US" sz="2400" dirty="0">
                <a:ea typeface="楷体_GB2312" pitchFamily="49" charset="-122"/>
              </a:rPr>
              <a:t>基本块范围内建立变量的</a:t>
            </a:r>
            <a:r>
              <a:rPr lang="zh-CN" altLang="en-US" sz="2400" dirty="0">
                <a:solidFill>
                  <a:srgbClr val="800080"/>
                </a:solidFill>
                <a:ea typeface="楷体_GB2312" pitchFamily="49" charset="-122"/>
              </a:rPr>
              <a:t>待用信息链</a:t>
            </a:r>
            <a:r>
              <a:rPr lang="zh-CN" altLang="en-US" sz="2400" dirty="0">
                <a:ea typeface="楷体_GB2312" pitchFamily="49" charset="-122"/>
              </a:rPr>
              <a:t>和</a:t>
            </a:r>
          </a:p>
          <a:p>
            <a:pPr lvl="1">
              <a:lnSpc>
                <a:spcPct val="100000"/>
              </a:lnSpc>
              <a:spcBef>
                <a:spcPct val="0"/>
              </a:spcBef>
              <a:buClr>
                <a:srgbClr val="800080"/>
              </a:buClr>
            </a:pPr>
            <a:r>
              <a:rPr lang="zh-CN" altLang="en-US" sz="2400" dirty="0">
                <a:solidFill>
                  <a:srgbClr val="800080"/>
                </a:solidFill>
                <a:ea typeface="楷体_GB2312" pitchFamily="49" charset="-122"/>
              </a:rPr>
              <a:t>   活跃信息链</a:t>
            </a:r>
            <a:endParaRPr kumimoji="0" lang="zh-CN" altLang="en-US" sz="2400" dirty="0">
              <a:solidFill>
                <a:srgbClr val="800080"/>
              </a:solidFill>
              <a:ea typeface="楷体_GB2312" pitchFamily="49" charset="-122"/>
            </a:endParaRPr>
          </a:p>
        </p:txBody>
      </p:sp>
      <p:sp>
        <p:nvSpPr>
          <p:cNvPr id="75792" name="Rectangle 19"/>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hlinkClick r:id="rId2" action="ppaction://hlinksldjump"/>
          </p:cNvPr>
          <p:cNvSpPr txBox="1">
            <a:spLocks noChangeArrowheads="1"/>
          </p:cNvSpPr>
          <p:nvPr/>
        </p:nvSpPr>
        <p:spPr bwMode="auto">
          <a:xfrm>
            <a:off x="457200" y="1173163"/>
            <a:ext cx="59436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p>
        </p:txBody>
      </p:sp>
      <p:sp>
        <p:nvSpPr>
          <p:cNvPr id="76803" name="Rectangle 3"/>
          <p:cNvSpPr>
            <a:spLocks noChangeArrowheads="1"/>
          </p:cNvSpPr>
          <p:nvPr/>
        </p:nvSpPr>
        <p:spPr bwMode="auto">
          <a:xfrm>
            <a:off x="762000" y="1873250"/>
            <a:ext cx="8229600" cy="3216265"/>
          </a:xfrm>
          <a:prstGeom prst="rect">
            <a:avLst/>
          </a:prstGeom>
          <a:noFill/>
          <a:ln w="9525">
            <a:noFill/>
            <a:miter lim="800000"/>
            <a:headEnd/>
            <a:tailEnd/>
          </a:ln>
          <a:effectLst/>
        </p:spPr>
        <p:txBody>
          <a:bodyPr>
            <a:spAutoFit/>
          </a:bodyPr>
          <a:lstStyle/>
          <a:p>
            <a:pPr>
              <a:lnSpc>
                <a:spcPct val="100000"/>
              </a:lnSpc>
              <a:spcBef>
                <a:spcPts val="60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latin typeface="楷体_GB2312" pitchFamily="49" charset="-122"/>
                <a:ea typeface="楷体_GB2312" pitchFamily="49" charset="-122"/>
              </a:rPr>
              <a:t>寄存器描述数组和</a:t>
            </a:r>
            <a:r>
              <a:rPr lang="zh-CN" altLang="en-US" dirty="0" smtClean="0">
                <a:solidFill>
                  <a:srgbClr val="800080"/>
                </a:solidFill>
                <a:latin typeface="楷体_GB2312" pitchFamily="49" charset="-122"/>
                <a:ea typeface="楷体_GB2312" pitchFamily="49" charset="-122"/>
              </a:rPr>
              <a:t>变量地址描述</a:t>
            </a:r>
            <a:r>
              <a:rPr lang="zh-CN" altLang="en-US" dirty="0">
                <a:solidFill>
                  <a:srgbClr val="800080"/>
                </a:solidFill>
                <a:latin typeface="楷体_GB2312" pitchFamily="49" charset="-122"/>
                <a:ea typeface="楷体_GB2312" pitchFamily="49" charset="-122"/>
              </a:rPr>
              <a:t>数组</a:t>
            </a:r>
            <a:r>
              <a:rPr lang="zh-CN" altLang="en-US" dirty="0">
                <a:ea typeface="楷体_GB2312" pitchFamily="49" charset="-122"/>
              </a:rPr>
              <a:t> </a:t>
            </a:r>
            <a:endParaRPr kumimoji="0" lang="zh-CN" altLang="en-US" dirty="0">
              <a:solidFill>
                <a:srgbClr val="800080"/>
              </a:solidFill>
              <a:ea typeface="楷体_GB2312" pitchFamily="49" charset="-122"/>
            </a:endParaRPr>
          </a:p>
          <a:p>
            <a:pPr>
              <a:lnSpc>
                <a:spcPct val="100000"/>
              </a:lnSpc>
              <a:spcBef>
                <a:spcPts val="600"/>
              </a:spcBef>
              <a:buFont typeface="Symbol" pitchFamily="18" charset="2"/>
              <a:buNone/>
            </a:pPr>
            <a:endParaRPr lang="zh-CN" altLang="en-US" sz="1000" dirty="0">
              <a:ea typeface="楷体_GB2312" pitchFamily="49" charset="-122"/>
            </a:endParaRPr>
          </a:p>
          <a:p>
            <a:pPr lvl="1">
              <a:lnSpc>
                <a:spcPct val="100000"/>
              </a:lnSpc>
              <a:spcBef>
                <a:spcPts val="600"/>
              </a:spcBef>
              <a:buClr>
                <a:srgbClr val="800080"/>
              </a:buClr>
              <a:buFontTx/>
              <a:buChar char="•"/>
            </a:pPr>
            <a:r>
              <a:rPr lang="zh-CN" altLang="en-US" sz="2400" dirty="0">
                <a:latin typeface="楷体_GB2312" pitchFamily="49" charset="-122"/>
                <a:ea typeface="楷体_GB2312" pitchFamily="49" charset="-122"/>
              </a:rPr>
              <a:t> </a:t>
            </a:r>
            <a:r>
              <a:rPr lang="en-US" altLang="zh-CN" sz="2400" b="0" dirty="0">
                <a:solidFill>
                  <a:srgbClr val="800080"/>
                </a:solidFill>
                <a:ea typeface="楷体_GB2312" pitchFamily="49" charset="-122"/>
              </a:rPr>
              <a:t>RVALUE[R]</a:t>
            </a:r>
            <a:r>
              <a:rPr lang="en-US" altLang="zh-CN" sz="2400" dirty="0">
                <a:ea typeface="楷体_GB2312" pitchFamily="49" charset="-122"/>
              </a:rPr>
              <a:t> </a:t>
            </a:r>
            <a:r>
              <a:rPr lang="zh-CN" altLang="en-US" sz="2400" dirty="0">
                <a:ea typeface="楷体_GB2312" pitchFamily="49" charset="-122"/>
              </a:rPr>
              <a:t>描述寄存器 </a:t>
            </a:r>
            <a:r>
              <a:rPr lang="en-US" altLang="zh-CN" sz="2400" b="0" dirty="0">
                <a:solidFill>
                  <a:srgbClr val="800080"/>
                </a:solidFill>
                <a:ea typeface="楷体_GB2312" pitchFamily="49" charset="-122"/>
              </a:rPr>
              <a:t>R </a:t>
            </a:r>
            <a:r>
              <a:rPr lang="zh-CN" altLang="en-US" sz="2400" dirty="0" smtClean="0">
                <a:ea typeface="楷体_GB2312" pitchFamily="49" charset="-122"/>
              </a:rPr>
              <a:t>当前存放</a:t>
            </a:r>
            <a:r>
              <a:rPr lang="zh-CN" altLang="en-US" sz="2400" dirty="0" smtClean="0">
                <a:solidFill>
                  <a:srgbClr val="800080"/>
                </a:solidFill>
                <a:ea typeface="楷体_GB2312" pitchFamily="49" charset="-122"/>
              </a:rPr>
              <a:t>哪些</a:t>
            </a:r>
            <a:r>
              <a:rPr lang="zh-CN" altLang="en-US" sz="2400" dirty="0" smtClean="0">
                <a:ea typeface="楷体_GB2312" pitchFamily="49" charset="-122"/>
              </a:rPr>
              <a:t>变量</a:t>
            </a:r>
            <a:endParaRPr lang="en-US" altLang="zh-CN" sz="2400" dirty="0" smtClean="0">
              <a:ea typeface="楷体_GB2312" pitchFamily="49" charset="-122"/>
            </a:endParaRPr>
          </a:p>
          <a:p>
            <a:pPr lvl="2">
              <a:lnSpc>
                <a:spcPct val="100000"/>
              </a:lnSpc>
              <a:spcBef>
                <a:spcPts val="600"/>
              </a:spcBef>
              <a:buClr>
                <a:srgbClr val="800080"/>
              </a:buClr>
            </a:pPr>
            <a:r>
              <a:rPr lang="zh-CN" altLang="en-US" sz="2400" dirty="0" smtClean="0">
                <a:solidFill>
                  <a:srgbClr val="000000"/>
                </a:solidFill>
                <a:latin typeface="方正舒体" pitchFamily="2" charset="-122"/>
                <a:ea typeface="方正舒体" pitchFamily="2" charset="-122"/>
              </a:rPr>
              <a:t>（返回的是一组变量）</a:t>
            </a:r>
            <a:endParaRPr lang="zh-CN" altLang="en-US" sz="2400" dirty="0">
              <a:solidFill>
                <a:srgbClr val="000000"/>
              </a:solidFill>
              <a:latin typeface="方正舒体" pitchFamily="2" charset="-122"/>
              <a:ea typeface="方正舒体" pitchFamily="2" charset="-122"/>
            </a:endParaRPr>
          </a:p>
          <a:p>
            <a:pPr lvl="1">
              <a:lnSpc>
                <a:spcPct val="100000"/>
              </a:lnSpc>
              <a:spcBef>
                <a:spcPts val="600"/>
              </a:spcBef>
              <a:buClr>
                <a:srgbClr val="800080"/>
              </a:buClr>
            </a:pPr>
            <a:endParaRPr lang="zh-CN" altLang="en-US" sz="1000" dirty="0">
              <a:ea typeface="楷体_GB2312" pitchFamily="49" charset="-122"/>
            </a:endParaRPr>
          </a:p>
          <a:p>
            <a:pPr lvl="1">
              <a:lnSpc>
                <a:spcPct val="100000"/>
              </a:lnSpc>
              <a:spcBef>
                <a:spcPts val="600"/>
              </a:spcBef>
              <a:buClr>
                <a:srgbClr val="800080"/>
              </a:buClr>
              <a:buFontTx/>
              <a:buChar char="•"/>
            </a:pPr>
            <a:r>
              <a:rPr lang="zh-CN" altLang="en-US" sz="2400" dirty="0">
                <a:ea typeface="楷体_GB2312" pitchFamily="49" charset="-122"/>
              </a:rPr>
              <a:t>  </a:t>
            </a:r>
            <a:r>
              <a:rPr lang="en-US" altLang="zh-CN" sz="2400" b="0" dirty="0">
                <a:solidFill>
                  <a:srgbClr val="800080"/>
                </a:solidFill>
                <a:ea typeface="楷体_GB2312" pitchFamily="49" charset="-122"/>
              </a:rPr>
              <a:t>AVALUE[A]</a:t>
            </a:r>
            <a:r>
              <a:rPr lang="en-US" altLang="zh-CN" sz="2400" b="0" dirty="0">
                <a:ea typeface="楷体_GB2312" pitchFamily="49" charset="-122"/>
              </a:rPr>
              <a:t> </a:t>
            </a:r>
            <a:r>
              <a:rPr lang="zh-CN" altLang="en-US" sz="2400" dirty="0">
                <a:ea typeface="楷体_GB2312" pitchFamily="49" charset="-122"/>
              </a:rPr>
              <a:t>表示变量 </a:t>
            </a:r>
            <a:r>
              <a:rPr lang="en-US" altLang="zh-CN" sz="2400" b="0" dirty="0">
                <a:solidFill>
                  <a:srgbClr val="800080"/>
                </a:solidFill>
                <a:ea typeface="楷体_GB2312" pitchFamily="49" charset="-122"/>
              </a:rPr>
              <a:t>A </a:t>
            </a:r>
            <a:r>
              <a:rPr lang="zh-CN" altLang="en-US" sz="2400" dirty="0">
                <a:ea typeface="楷体_GB2312" pitchFamily="49" charset="-122"/>
              </a:rPr>
              <a:t>的值存放在</a:t>
            </a:r>
            <a:r>
              <a:rPr lang="zh-CN" altLang="en-US" sz="2400" dirty="0">
                <a:solidFill>
                  <a:srgbClr val="800080"/>
                </a:solidFill>
                <a:ea typeface="楷体_GB2312" pitchFamily="49" charset="-122"/>
              </a:rPr>
              <a:t>哪个</a:t>
            </a:r>
            <a:r>
              <a:rPr lang="zh-CN" altLang="en-US" sz="2400" dirty="0">
                <a:ea typeface="楷体_GB2312" pitchFamily="49" charset="-122"/>
              </a:rPr>
              <a:t>寄存器中（或</a:t>
            </a:r>
          </a:p>
          <a:p>
            <a:pPr lvl="1">
              <a:lnSpc>
                <a:spcPct val="100000"/>
              </a:lnSpc>
              <a:spcBef>
                <a:spcPts val="600"/>
              </a:spcBef>
              <a:buClr>
                <a:srgbClr val="800080"/>
              </a:buClr>
            </a:pPr>
            <a:r>
              <a:rPr lang="zh-CN" altLang="en-US" sz="2400" dirty="0">
                <a:ea typeface="楷体_GB2312" pitchFamily="49" charset="-122"/>
              </a:rPr>
              <a:t>   不在任何寄存器中）</a:t>
            </a:r>
            <a:r>
              <a:rPr lang="zh-CN" altLang="en-US" sz="2400" b="0" dirty="0">
                <a:ea typeface="楷体_GB2312" pitchFamily="49" charset="-122"/>
              </a:rPr>
              <a:t> </a:t>
            </a:r>
            <a:endParaRPr lang="en-US" altLang="zh-CN" sz="2400" b="0" dirty="0" smtClean="0">
              <a:ea typeface="楷体_GB2312" pitchFamily="49" charset="-122"/>
            </a:endParaRPr>
          </a:p>
          <a:p>
            <a:pPr lvl="1">
              <a:lnSpc>
                <a:spcPct val="100000"/>
              </a:lnSpc>
              <a:spcBef>
                <a:spcPts val="600"/>
              </a:spcBef>
              <a:buClr>
                <a:srgbClr val="800080"/>
              </a:buClr>
            </a:pPr>
            <a:r>
              <a:rPr lang="en-US" altLang="zh-CN" sz="2400" dirty="0" smtClean="0">
                <a:ea typeface="楷体_GB2312" pitchFamily="49" charset="-122"/>
              </a:rPr>
              <a:t>	</a:t>
            </a:r>
            <a:r>
              <a:rPr lang="zh-CN" altLang="en-US" sz="2400" dirty="0" smtClean="0">
                <a:solidFill>
                  <a:srgbClr val="000000"/>
                </a:solidFill>
                <a:latin typeface="方正舒体" pitchFamily="2" charset="-122"/>
                <a:ea typeface="方正舒体" pitchFamily="2" charset="-122"/>
              </a:rPr>
              <a:t>（返回的是一组寄存器或</a:t>
            </a:r>
            <a:r>
              <a:rPr lang="en-US" altLang="zh-CN" sz="2400" dirty="0" smtClean="0">
                <a:solidFill>
                  <a:srgbClr val="000000"/>
                </a:solidFill>
                <a:latin typeface="方正舒体" pitchFamily="2" charset="-122"/>
                <a:ea typeface="方正舒体" pitchFamily="2" charset="-122"/>
              </a:rPr>
              <a:t>null</a:t>
            </a:r>
            <a:r>
              <a:rPr lang="zh-CN" altLang="en-US" sz="2400" dirty="0" smtClean="0">
                <a:solidFill>
                  <a:srgbClr val="000000"/>
                </a:solidFill>
                <a:latin typeface="方正舒体" pitchFamily="2" charset="-122"/>
                <a:ea typeface="方正舒体" pitchFamily="2" charset="-122"/>
              </a:rPr>
              <a:t>）</a:t>
            </a:r>
          </a:p>
        </p:txBody>
      </p:sp>
      <p:sp>
        <p:nvSpPr>
          <p:cNvPr id="7680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8"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9"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0"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1"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2"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3"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4"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5"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6" name="Rectangle 18"/>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dirty="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sz="half" idx="1"/>
          </p:nvPr>
        </p:nvSpPr>
        <p:spPr/>
        <p:txBody>
          <a:bodyPr/>
          <a:lstStyle/>
          <a:p>
            <a:pPr marL="0" indent="0" eaLnBrk="1" hangingPunct="1">
              <a:buFontTx/>
              <a:buNone/>
            </a:pPr>
            <a:endParaRPr lang="en-US" altLang="zh-CN" sz="2600" b="1" smtClean="0"/>
          </a:p>
          <a:p>
            <a:pPr marL="0" indent="0" eaLnBrk="1" hangingPunct="1">
              <a:buFontTx/>
              <a:buNone/>
            </a:pPr>
            <a:endParaRPr lang="en-US" altLang="zh-CN" sz="2600" b="1" smtClean="0"/>
          </a:p>
          <a:p>
            <a:pPr marL="0" indent="0" eaLnBrk="1" hangingPunct="1">
              <a:buFontTx/>
              <a:buNone/>
            </a:pPr>
            <a:endParaRPr lang="en-US" altLang="zh-CN" sz="2600" b="1" smtClean="0"/>
          </a:p>
          <a:p>
            <a:pPr marL="0" indent="0" eaLnBrk="1" hangingPunct="1">
              <a:buFontTx/>
              <a:buNone/>
            </a:pPr>
            <a:endParaRPr lang="en-US" altLang="zh-CN" sz="2600" b="1" smtClean="0"/>
          </a:p>
          <a:p>
            <a:pPr marL="0" indent="0" eaLnBrk="1" hangingPunct="1">
              <a:buFontTx/>
              <a:buNone/>
            </a:pPr>
            <a:endParaRPr lang="en-US" altLang="zh-CN" sz="2600" b="1" smtClean="0"/>
          </a:p>
        </p:txBody>
      </p:sp>
      <p:graphicFrame>
        <p:nvGraphicFramePr>
          <p:cNvPr id="140357" name="Group 69"/>
          <p:cNvGraphicFramePr>
            <a:graphicFrameLocks noGrp="1"/>
          </p:cNvGraphicFramePr>
          <p:nvPr>
            <p:ph sz="half" idx="2"/>
          </p:nvPr>
        </p:nvGraphicFramePr>
        <p:xfrm>
          <a:off x="395536" y="1196752"/>
          <a:ext cx="8280919" cy="4808925"/>
        </p:xfrm>
        <a:graphic>
          <a:graphicData uri="http://schemas.openxmlformats.org/drawingml/2006/table">
            <a:tbl>
              <a:tblPr/>
              <a:tblGrid>
                <a:gridCol w="3240360"/>
                <a:gridCol w="5040559"/>
              </a:tblGrid>
              <a:tr h="7008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RVALUE[</a:t>
                      </a:r>
                      <a:r>
                        <a:rPr kumimoji="1" lang="en-US" altLang="zh-CN" sz="26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26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]={A}</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32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的现行值是变量</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A</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的值</a:t>
                      </a:r>
                    </a:p>
                  </a:txBody>
                  <a:tcPr horzOverflow="overflow">
                    <a:lnL>
                      <a:noFill/>
                    </a:lnL>
                    <a:lnR cap="flat">
                      <a:noFill/>
                    </a:lnR>
                    <a:lnT cap="flat">
                      <a:noFill/>
                    </a:lnT>
                    <a:lnB>
                      <a:noFill/>
                    </a:lnB>
                    <a:lnTlToBr>
                      <a:noFill/>
                    </a:lnTlToBr>
                    <a:lnBlToTr>
                      <a:noFill/>
                    </a:lnBlToTr>
                    <a:noFill/>
                  </a:tcPr>
                </a:tc>
              </a:tr>
              <a:tr h="9858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RVALUE[</a:t>
                      </a:r>
                      <a:r>
                        <a:rPr kumimoji="1" lang="en-US" altLang="zh-CN" sz="26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26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2600" b="1" i="0" u="none" strike="noStrike" cap="none" normalizeH="0" baseline="0" dirty="0" smtClean="0">
                          <a:ln>
                            <a:noFill/>
                          </a:ln>
                          <a:solidFill>
                            <a:srgbClr val="FF0000"/>
                          </a:solidFill>
                          <a:effectLst/>
                          <a:latin typeface="Times New Roman" pitchFamily="18" charset="0"/>
                          <a:ea typeface="宋体" pitchFamily="2" charset="-122"/>
                        </a:rPr>
                        <a:t>A,C</a:t>
                      </a: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32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的现行值是变量</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A,C</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的值</a:t>
                      </a:r>
                    </a:p>
                  </a:txBody>
                  <a:tcPr horzOverflow="overflow">
                    <a:lnL>
                      <a:noFill/>
                    </a:lnL>
                    <a:lnR cap="flat">
                      <a:noFill/>
                    </a:lnR>
                    <a:lnT>
                      <a:noFill/>
                    </a:lnT>
                    <a:lnB>
                      <a:noFill/>
                    </a:lnB>
                    <a:lnTlToBr>
                      <a:noFill/>
                    </a:lnTlToBr>
                    <a:lnBlToTr>
                      <a:noFill/>
                    </a:lnBlToTr>
                    <a:noFill/>
                  </a:tcPr>
                </a:tc>
              </a:tr>
              <a:tr h="6996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Times New Roman" pitchFamily="18" charset="0"/>
                          <a:ea typeface="宋体" pitchFamily="2" charset="-122"/>
                        </a:rPr>
                        <a:t>RVALUE[R</a:t>
                      </a:r>
                      <a:r>
                        <a:rPr kumimoji="1" lang="en-US" altLang="zh-CN" sz="2600" b="1" i="0" u="none" strike="noStrike" cap="none" normalizeH="0" baseline="-25000" smtClean="0">
                          <a:ln>
                            <a:noFill/>
                          </a:ln>
                          <a:solidFill>
                            <a:schemeClr val="tx1"/>
                          </a:solidFill>
                          <a:effectLst/>
                          <a:latin typeface="Times New Roman" pitchFamily="18" charset="0"/>
                          <a:ea typeface="宋体" pitchFamily="2" charset="-122"/>
                        </a:rPr>
                        <a:t>i</a:t>
                      </a:r>
                      <a:r>
                        <a:rPr kumimoji="1" lang="en-US" altLang="zh-CN" sz="26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表示</a:t>
                      </a:r>
                      <a:r>
                        <a:rPr kumimoji="1" lang="en-US" altLang="zh-CN" sz="32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32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未分配</a:t>
                      </a:r>
                    </a:p>
                  </a:txBody>
                  <a:tcPr horzOverflow="overflow">
                    <a:lnL>
                      <a:noFill/>
                    </a:lnL>
                    <a:lnR cap="flat">
                      <a:noFill/>
                    </a:lnR>
                    <a:lnT>
                      <a:noFill/>
                    </a:lnT>
                    <a:lnB>
                      <a:noFill/>
                    </a:lnB>
                    <a:lnTlToBr>
                      <a:noFill/>
                    </a:lnTlToBr>
                    <a:lnBlToTr>
                      <a:noFill/>
                    </a:lnBlToTr>
                    <a:noFill/>
                  </a:tcPr>
                </a:tc>
              </a:tr>
              <a:tr h="7008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Times New Roman" pitchFamily="18" charset="0"/>
                          <a:ea typeface="宋体" pitchFamily="2" charset="-122"/>
                        </a:rPr>
                        <a:t>AVALUE[A]={A}</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表示</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A</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的值在内存中</a:t>
                      </a:r>
                    </a:p>
                  </a:txBody>
                  <a:tcPr horzOverflow="overflow">
                    <a:lnL>
                      <a:noFill/>
                    </a:lnL>
                    <a:lnR cap="flat">
                      <a:noFill/>
                    </a:lnR>
                    <a:lnT>
                      <a:noFill/>
                    </a:lnT>
                    <a:lnB>
                      <a:noFill/>
                    </a:lnB>
                    <a:lnTlToBr>
                      <a:noFill/>
                    </a:lnTlToBr>
                    <a:lnBlToTr>
                      <a:noFill/>
                    </a:lnBlToTr>
                    <a:noFill/>
                  </a:tcPr>
                </a:tc>
              </a:tr>
              <a:tr h="10209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AVALUE[A]={</a:t>
                      </a:r>
                      <a:r>
                        <a:rPr kumimoji="1" lang="en-US" altLang="zh-CN" sz="2600" b="1" i="0" u="none" strike="noStrike" cap="none" normalizeH="0" baseline="0" dirty="0" err="1" smtClean="0">
                          <a:ln>
                            <a:noFill/>
                          </a:ln>
                          <a:solidFill>
                            <a:srgbClr val="FF0000"/>
                          </a:solidFill>
                          <a:effectLst/>
                          <a:latin typeface="Times New Roman" pitchFamily="18" charset="0"/>
                          <a:ea typeface="宋体" pitchFamily="2" charset="-122"/>
                        </a:rPr>
                        <a:t>R</a:t>
                      </a:r>
                      <a:r>
                        <a:rPr kumimoji="1" lang="en-US" altLang="zh-CN" sz="2600" b="1" i="0" u="none" strike="noStrike" cap="none" normalizeH="0" baseline="-25000" dirty="0" err="1" smtClean="0">
                          <a:ln>
                            <a:noFill/>
                          </a:ln>
                          <a:solidFill>
                            <a:srgbClr val="FF0000"/>
                          </a:solidFill>
                          <a:effectLst/>
                          <a:latin typeface="Times New Roman" pitchFamily="18" charset="0"/>
                          <a:ea typeface="宋体" pitchFamily="2" charset="-122"/>
                        </a:rPr>
                        <a:t>i</a:t>
                      </a:r>
                      <a:r>
                        <a:rPr kumimoji="1" lang="en-US" altLang="zh-CN" sz="2600" b="1" i="0" u="none" strike="noStrike" cap="none" normalizeH="0" baseline="0" dirty="0" err="1" smtClean="0">
                          <a:ln>
                            <a:noFill/>
                          </a:ln>
                          <a:solidFill>
                            <a:srgbClr val="FF0000"/>
                          </a:solidFill>
                          <a:effectLst/>
                          <a:latin typeface="Times New Roman" pitchFamily="18" charset="0"/>
                          <a:ea typeface="宋体" pitchFamily="2" charset="-122"/>
                        </a:rPr>
                        <a:t>,A</a:t>
                      </a:r>
                      <a:r>
                        <a:rPr kumimoji="1" lang="en-US" altLang="zh-CN" sz="2600" b="1"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A</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的值在内存中又在</a:t>
                      </a:r>
                      <a:r>
                        <a:rPr kumimoji="1" lang="en-US" altLang="zh-CN" sz="32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32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中</a:t>
                      </a:r>
                      <a:endParaRPr kumimoji="1" lang="zh-CN" altLang="en-US" sz="32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a:noFill/>
                    </a:lnL>
                    <a:lnR cap="flat">
                      <a:noFill/>
                    </a:lnR>
                    <a:lnT>
                      <a:noFill/>
                    </a:lnT>
                    <a:lnB>
                      <a:noFill/>
                    </a:lnB>
                    <a:lnTlToBr>
                      <a:noFill/>
                    </a:lnTlToBr>
                    <a:lnBlToTr>
                      <a:noFill/>
                    </a:lnBlToTr>
                    <a:noFill/>
                  </a:tcPr>
                </a:tc>
              </a:tr>
              <a:tr h="7008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latin typeface="Times New Roman" pitchFamily="18" charset="0"/>
                          <a:ea typeface="宋体" pitchFamily="2" charset="-122"/>
                        </a:rPr>
                        <a:t>AVALUE[A]={R</a:t>
                      </a:r>
                      <a:r>
                        <a:rPr kumimoji="1" lang="en-US" altLang="zh-CN" sz="2600" b="1" i="0" u="none" strike="noStrike" cap="none" normalizeH="0" baseline="-25000" smtClean="0">
                          <a:ln>
                            <a:noFill/>
                          </a:ln>
                          <a:solidFill>
                            <a:schemeClr val="tx1"/>
                          </a:solidFill>
                          <a:effectLst/>
                          <a:latin typeface="Times New Roman" pitchFamily="18" charset="0"/>
                          <a:ea typeface="宋体" pitchFamily="2" charset="-122"/>
                        </a:rPr>
                        <a:t>i</a:t>
                      </a:r>
                      <a:r>
                        <a:rPr kumimoji="1" lang="en-US" altLang="zh-CN" sz="2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表示</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A</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的值在</a:t>
                      </a:r>
                      <a:r>
                        <a:rPr kumimoji="1" lang="en-US" altLang="zh-CN" sz="3200" b="1" i="0"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3200" b="1" i="0" u="none" strike="noStrike" cap="none" normalizeH="0" baseline="-25000" dirty="0" err="1" smtClean="0">
                          <a:ln>
                            <a:noFill/>
                          </a:ln>
                          <a:solidFill>
                            <a:schemeClr val="tx1"/>
                          </a:solidFill>
                          <a:effectLst/>
                          <a:latin typeface="Times New Roman" pitchFamily="18" charset="0"/>
                          <a:ea typeface="宋体" pitchFamily="2" charset="-122"/>
                        </a:rPr>
                        <a:t>i</a:t>
                      </a: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rPr>
                        <a:t>中</a:t>
                      </a:r>
                    </a:p>
                  </a:txBody>
                  <a:tcPr horzOverflow="overflow">
                    <a:lnL>
                      <a:noFill/>
                    </a:lnL>
                    <a:lnR cap="flat">
                      <a:noFill/>
                    </a:lnR>
                    <a:lnT>
                      <a:noFill/>
                    </a:lnT>
                    <a:lnB cap="flat">
                      <a:noFill/>
                    </a:lnB>
                    <a:lnTlToBr>
                      <a:noFill/>
                    </a:lnTlToBr>
                    <a:lnBlToTr>
                      <a:noFill/>
                    </a:lnBlToTr>
                    <a:noFill/>
                  </a:tcPr>
                </a:tc>
              </a:tr>
            </a:tbl>
          </a:graphicData>
        </a:graphic>
      </p:graphicFrame>
      <p:sp>
        <p:nvSpPr>
          <p:cNvPr id="4" name="Rectangle 18"/>
          <p:cNvSpPr>
            <a:spLocks noChangeArrowheads="1"/>
          </p:cNvSpPr>
          <p:nvPr/>
        </p:nvSpPr>
        <p:spPr bwMode="auto">
          <a:xfrm>
            <a:off x="1524000" y="188913"/>
            <a:ext cx="4343400" cy="66172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dirty="0" smtClean="0">
                <a:solidFill>
                  <a:srgbClr val="800080"/>
                </a:solidFill>
                <a:ea typeface="华文行楷" pitchFamily="2" charset="-122"/>
              </a:rPr>
              <a:t>例如：</a:t>
            </a:r>
            <a:endParaRPr lang="zh-CN" altLang="en-US" sz="4000" dirty="0">
              <a:solidFill>
                <a:srgbClr val="800080"/>
              </a:solidFill>
              <a:ea typeface="华文行楷"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hlinkClick r:id="rId2" action="ppaction://hlinksldjump"/>
          </p:cNvPr>
          <p:cNvSpPr txBox="1">
            <a:spLocks noChangeArrowheads="1"/>
          </p:cNvSpPr>
          <p:nvPr/>
        </p:nvSpPr>
        <p:spPr bwMode="auto">
          <a:xfrm>
            <a:off x="395288" y="1173163"/>
            <a:ext cx="6696992" cy="584775"/>
          </a:xfrm>
          <a:prstGeom prst="rect">
            <a:avLst/>
          </a:prstGeom>
          <a:noFill/>
          <a:ln w="9525">
            <a:noFill/>
            <a:miter lim="800000"/>
            <a:headEnd/>
            <a:tailEnd/>
          </a:ln>
          <a:effectLst/>
        </p:spPr>
        <p:txBody>
          <a:bodyPr wrap="square">
            <a:spAutoFit/>
          </a:bodyPr>
          <a:lstStyle/>
          <a:p>
            <a:pPr>
              <a:lnSpc>
                <a:spcPct val="100000"/>
              </a:lnSpc>
              <a:spcBef>
                <a:spcPct val="0"/>
              </a:spcBef>
              <a:buClr>
                <a:srgbClr val="800080"/>
              </a:buClr>
              <a:buFont typeface="Wingdings" pitchFamily="2" charset="2"/>
              <a:buChar char="²"/>
            </a:pPr>
            <a:r>
              <a:rPr lang="zh-CN" altLang="en-US" sz="3200" dirty="0" smtClean="0">
                <a:solidFill>
                  <a:srgbClr val="800080"/>
                </a:solidFill>
                <a:ea typeface="楷体_GB2312" pitchFamily="49" charset="-122"/>
              </a:rPr>
              <a:t>寄存器分配算法</a:t>
            </a:r>
            <a:r>
              <a:rPr lang="en-US" altLang="zh-CN" sz="3200" dirty="0" smtClean="0">
                <a:solidFill>
                  <a:srgbClr val="800080"/>
                </a:solidFill>
                <a:ea typeface="楷体_GB2312" pitchFamily="49" charset="-122"/>
              </a:rPr>
              <a:t>—</a:t>
            </a:r>
            <a:r>
              <a:rPr lang="en-US" altLang="zh-CN" sz="3200" b="0" dirty="0" err="1" smtClean="0">
                <a:solidFill>
                  <a:srgbClr val="800080"/>
                </a:solidFill>
                <a:ea typeface="楷体_GB2312" pitchFamily="49" charset="-122"/>
              </a:rPr>
              <a:t>getreg</a:t>
            </a:r>
            <a:r>
              <a:rPr lang="zh-CN" altLang="en-US" sz="3200" dirty="0" smtClean="0">
                <a:solidFill>
                  <a:srgbClr val="800080"/>
                </a:solidFill>
                <a:ea typeface="楷体_GB2312" pitchFamily="49" charset="-122"/>
              </a:rPr>
              <a:t>函数</a:t>
            </a:r>
            <a:endParaRPr lang="zh-CN" altLang="en-US" sz="3200" dirty="0">
              <a:solidFill>
                <a:srgbClr val="800080"/>
              </a:solidFill>
              <a:latin typeface="楷体_GB2312" pitchFamily="49" charset="-122"/>
              <a:ea typeface="楷体_GB2312" pitchFamily="49" charset="-122"/>
            </a:endParaRPr>
          </a:p>
        </p:txBody>
      </p:sp>
      <p:sp>
        <p:nvSpPr>
          <p:cNvPr id="79875" name="Rectangle 3"/>
          <p:cNvSpPr>
            <a:spLocks noChangeArrowheads="1"/>
          </p:cNvSpPr>
          <p:nvPr/>
        </p:nvSpPr>
        <p:spPr bwMode="auto">
          <a:xfrm>
            <a:off x="539750" y="1873250"/>
            <a:ext cx="8604250" cy="4247317"/>
          </a:xfrm>
          <a:prstGeom prst="rect">
            <a:avLst/>
          </a:prstGeom>
          <a:noFill/>
          <a:ln w="9525">
            <a:noFill/>
            <a:miter lim="800000"/>
            <a:headEnd/>
            <a:tailEnd/>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函数 </a:t>
            </a:r>
            <a:r>
              <a:rPr lang="en-US" altLang="zh-CN" sz="2400" b="0" dirty="0" err="1" smtClean="0">
                <a:solidFill>
                  <a:srgbClr val="800080"/>
                </a:solidFill>
                <a:ea typeface="楷体_GB2312" pitchFamily="49" charset="-122"/>
              </a:rPr>
              <a:t>getreg</a:t>
            </a:r>
            <a:endParaRPr lang="en-US" altLang="zh-CN" sz="2400" b="0" dirty="0" smtClean="0">
              <a:solidFill>
                <a:srgbClr val="800080"/>
              </a:solidFill>
              <a:ea typeface="楷体_GB2312" pitchFamily="49" charset="-122"/>
            </a:endParaRPr>
          </a:p>
          <a:p>
            <a:pPr>
              <a:lnSpc>
                <a:spcPct val="100000"/>
              </a:lnSpc>
              <a:spcBef>
                <a:spcPct val="0"/>
              </a:spcBef>
            </a:pPr>
            <a:r>
              <a:rPr lang="en-US" altLang="zh-CN" sz="2400" b="0" dirty="0" smtClean="0">
                <a:solidFill>
                  <a:srgbClr val="800080"/>
                </a:solidFill>
                <a:ea typeface="楷体_GB2312" pitchFamily="49" charset="-122"/>
              </a:rPr>
              <a:t>    </a:t>
            </a:r>
            <a:r>
              <a:rPr lang="zh-CN" altLang="en-US" sz="2400" dirty="0" smtClean="0">
                <a:ea typeface="楷体_GB2312" pitchFamily="49" charset="-122"/>
              </a:rPr>
              <a:t>（</a:t>
            </a:r>
            <a:r>
              <a:rPr lang="zh-CN" altLang="en-US" sz="2400" dirty="0">
                <a:ea typeface="楷体_GB2312" pitchFamily="49" charset="-122"/>
              </a:rPr>
              <a:t>以 </a:t>
            </a:r>
            <a:r>
              <a:rPr lang="en-US" altLang="zh-CN" sz="2000" b="0" dirty="0" err="1">
                <a:ea typeface="楷体_GB2312" pitchFamily="49" charset="-122"/>
              </a:rPr>
              <a:t>i</a:t>
            </a:r>
            <a:r>
              <a:rPr lang="en-US" altLang="zh-CN" sz="2000" b="0" dirty="0">
                <a:ea typeface="楷体_GB2312" pitchFamily="49" charset="-122"/>
              </a:rPr>
              <a:t>: A:=B op C</a:t>
            </a:r>
            <a:r>
              <a:rPr lang="en-US" altLang="zh-CN" sz="2400" b="0" dirty="0">
                <a:ea typeface="楷体_GB2312" pitchFamily="49" charset="-122"/>
              </a:rPr>
              <a:t> </a:t>
            </a:r>
            <a:r>
              <a:rPr lang="zh-CN" altLang="en-US" sz="2400" dirty="0" smtClean="0">
                <a:ea typeface="楷体_GB2312" pitchFamily="49" charset="-122"/>
              </a:rPr>
              <a:t>或</a:t>
            </a:r>
            <a:r>
              <a:rPr lang="en-US" altLang="zh-CN" sz="2000" b="0" dirty="0" err="1" smtClean="0">
                <a:ea typeface="楷体_GB2312" pitchFamily="49" charset="-122"/>
              </a:rPr>
              <a:t>i</a:t>
            </a:r>
            <a:r>
              <a:rPr lang="en-US" altLang="zh-CN" sz="2000" b="0" dirty="0" smtClean="0">
                <a:ea typeface="楷体_GB2312" pitchFamily="49" charset="-122"/>
              </a:rPr>
              <a:t>: A:=B</a:t>
            </a:r>
            <a:r>
              <a:rPr lang="zh-CN" altLang="en-US" sz="2400" dirty="0" smtClean="0">
                <a:ea typeface="楷体_GB2312" pitchFamily="49" charset="-122"/>
              </a:rPr>
              <a:t>为</a:t>
            </a:r>
            <a:r>
              <a:rPr lang="zh-CN" altLang="en-US" sz="2400" dirty="0">
                <a:ea typeface="楷体_GB2312" pitchFamily="49" charset="-122"/>
              </a:rPr>
              <a:t>参数， 返回一个伪寄存器）</a:t>
            </a:r>
            <a:r>
              <a:rPr lang="zh-CN" altLang="en-US" dirty="0">
                <a:ea typeface="楷体_GB2312" pitchFamily="49" charset="-122"/>
              </a:rPr>
              <a:t> </a:t>
            </a:r>
            <a:endParaRPr lang="en-US" altLang="zh-CN" dirty="0" smtClean="0">
              <a:ea typeface="楷体_GB2312" pitchFamily="49" charset="-122"/>
            </a:endParaRPr>
          </a:p>
          <a:p>
            <a:pPr>
              <a:lnSpc>
                <a:spcPct val="100000"/>
              </a:lnSpc>
              <a:spcBef>
                <a:spcPct val="0"/>
              </a:spcBef>
            </a:pPr>
            <a:endParaRPr lang="en-US" altLang="zh-CN" sz="1000" dirty="0" smtClean="0">
              <a:ea typeface="楷体_GB2312" pitchFamily="49" charset="-122"/>
            </a:endParaRPr>
          </a:p>
          <a:p>
            <a:pPr>
              <a:lnSpc>
                <a:spcPct val="100000"/>
              </a:lnSpc>
              <a:spcBef>
                <a:spcPct val="0"/>
              </a:spcBef>
            </a:pPr>
            <a:r>
              <a:rPr lang="en-US" altLang="zh-CN" sz="2400" dirty="0" smtClean="0">
                <a:solidFill>
                  <a:srgbClr val="800080"/>
                </a:solidFill>
                <a:ea typeface="楷体_GB2312" pitchFamily="49" charset="-122"/>
              </a:rPr>
              <a:t>     </a:t>
            </a:r>
            <a:r>
              <a:rPr lang="zh-CN" altLang="en-US" sz="2400" dirty="0" smtClean="0">
                <a:solidFill>
                  <a:srgbClr val="800080"/>
                </a:solidFill>
                <a:ea typeface="楷体_GB2312" pitchFamily="49" charset="-122"/>
              </a:rPr>
              <a:t>步骤</a:t>
            </a:r>
            <a:r>
              <a:rPr lang="zh-CN" altLang="en-US" sz="2400" dirty="0" smtClean="0">
                <a:solidFill>
                  <a:srgbClr val="800080"/>
                </a:solidFill>
                <a:latin typeface="宋体" pitchFamily="2" charset="-122"/>
              </a:rPr>
              <a:t>：</a:t>
            </a:r>
            <a:endParaRPr lang="zh-CN" altLang="en-US" sz="2400" dirty="0" smtClean="0">
              <a:ea typeface="楷体_GB2312" pitchFamily="49" charset="-122"/>
            </a:endParaRPr>
          </a:p>
          <a:p>
            <a:pPr>
              <a:lnSpc>
                <a:spcPct val="100000"/>
              </a:lnSpc>
              <a:spcBef>
                <a:spcPct val="0"/>
              </a:spcBef>
              <a:buFont typeface="Symbol" pitchFamily="18" charset="2"/>
              <a:buNone/>
            </a:pPr>
            <a:r>
              <a:rPr lang="zh-CN" altLang="en-US" sz="1000" dirty="0" smtClean="0">
                <a:ea typeface="楷体_GB2312" pitchFamily="49" charset="-122"/>
              </a:rPr>
              <a:t> </a:t>
            </a:r>
          </a:p>
          <a:p>
            <a:pPr marL="720725" lvl="1" indent="-263525">
              <a:lnSpc>
                <a:spcPct val="100000"/>
              </a:lnSpc>
              <a:spcBef>
                <a:spcPct val="0"/>
              </a:spcBef>
              <a:buClr>
                <a:srgbClr val="800080"/>
              </a:buClr>
              <a:buFont typeface="+mj-lt"/>
              <a:buAutoNum type="arabicPeriod"/>
              <a:tabLst>
                <a:tab pos="989013" algn="l"/>
              </a:tabLst>
            </a:pPr>
            <a:r>
              <a:rPr lang="zh-CN" altLang="en-US" sz="2000" dirty="0" smtClean="0">
                <a:latin typeface="楷体_GB2312" pitchFamily="49" charset="-122"/>
                <a:ea typeface="楷体_GB2312" pitchFamily="49" charset="-122"/>
              </a:rPr>
              <a:t>对于 </a:t>
            </a:r>
            <a:r>
              <a:rPr lang="en-US" altLang="zh-CN" sz="2000" b="0" dirty="0" err="1" smtClean="0">
                <a:ea typeface="楷体_GB2312" pitchFamily="49" charset="-122"/>
              </a:rPr>
              <a:t>i</a:t>
            </a:r>
            <a:r>
              <a:rPr lang="en-US" altLang="zh-CN" sz="2000" b="0" dirty="0" smtClean="0">
                <a:ea typeface="楷体_GB2312" pitchFamily="49" charset="-122"/>
              </a:rPr>
              <a:t>: A:=B op C </a:t>
            </a:r>
          </a:p>
          <a:p>
            <a:pPr lvl="1">
              <a:lnSpc>
                <a:spcPct val="100000"/>
              </a:lnSpc>
              <a:spcBef>
                <a:spcPct val="0"/>
              </a:spcBef>
              <a:buClr>
                <a:srgbClr val="800080"/>
              </a:buClr>
            </a:pPr>
            <a:endParaRPr lang="en-US" altLang="zh-CN" sz="1000" b="0" dirty="0" smtClean="0">
              <a:ea typeface="楷体_GB2312" pitchFamily="49" charset="-122"/>
            </a:endParaRPr>
          </a:p>
          <a:p>
            <a:pPr marL="914400" lvl="1" indent="-457200">
              <a:lnSpc>
                <a:spcPct val="100000"/>
              </a:lnSpc>
              <a:spcBef>
                <a:spcPct val="0"/>
              </a:spcBef>
              <a:buClr>
                <a:srgbClr val="800080"/>
              </a:buClr>
            </a:pPr>
            <a:r>
              <a:rPr lang="en-US" altLang="zh-CN" sz="2000" b="0" dirty="0" smtClean="0">
                <a:ea typeface="楷体_GB2312" pitchFamily="49" charset="-122"/>
              </a:rPr>
              <a:t>    </a:t>
            </a:r>
            <a:r>
              <a:rPr lang="zh-CN" altLang="en-US" sz="2000" dirty="0" smtClean="0">
                <a:ea typeface="楷体_GB2312" pitchFamily="49" charset="-122"/>
              </a:rPr>
              <a:t>若 </a:t>
            </a:r>
            <a:r>
              <a:rPr lang="en-US" altLang="zh-CN" sz="2000" b="0" dirty="0" smtClean="0">
                <a:ea typeface="楷体_GB2312" pitchFamily="49" charset="-122"/>
              </a:rPr>
              <a:t>B</a:t>
            </a:r>
            <a:r>
              <a:rPr lang="en-US" altLang="zh-CN" sz="2000" b="0" dirty="0" smtClean="0">
                <a:ea typeface="楷体_GB2312" pitchFamily="49" charset="-122"/>
                <a:sym typeface="Symbol"/>
              </a:rPr>
              <a:t></a:t>
            </a:r>
            <a:r>
              <a:rPr lang="en-US" altLang="zh-CN" sz="2000" b="0" dirty="0" smtClean="0">
                <a:ea typeface="楷体_GB2312" pitchFamily="49" charset="-122"/>
              </a:rPr>
              <a:t>RVALUE[R]</a:t>
            </a:r>
            <a:r>
              <a:rPr lang="zh-CN" altLang="en-US" sz="2000" dirty="0" smtClean="0">
                <a:ea typeface="楷体_GB2312" pitchFamily="49" charset="-122"/>
              </a:rPr>
              <a:t>，</a:t>
            </a:r>
            <a:r>
              <a:rPr lang="zh-CN" altLang="en-US" sz="2000" dirty="0">
                <a:ea typeface="楷体_GB2312" pitchFamily="49" charset="-122"/>
              </a:rPr>
              <a:t>且在语句 </a:t>
            </a:r>
            <a:r>
              <a:rPr lang="en-US" altLang="zh-CN" sz="2000" b="0" dirty="0" err="1">
                <a:ea typeface="楷体_GB2312" pitchFamily="49" charset="-122"/>
              </a:rPr>
              <a:t>i</a:t>
            </a:r>
            <a:r>
              <a:rPr lang="en-US" altLang="zh-CN" sz="2000" dirty="0">
                <a:ea typeface="楷体_GB2312" pitchFamily="49" charset="-122"/>
              </a:rPr>
              <a:t> </a:t>
            </a:r>
            <a:r>
              <a:rPr lang="zh-CN" altLang="en-US" sz="2000" dirty="0">
                <a:ea typeface="楷体_GB2312" pitchFamily="49" charset="-122"/>
              </a:rPr>
              <a:t>之后 </a:t>
            </a:r>
            <a:r>
              <a:rPr lang="en-US" altLang="zh-CN" sz="2000" b="0" dirty="0">
                <a:ea typeface="楷体_GB2312" pitchFamily="49" charset="-122"/>
              </a:rPr>
              <a:t>B </a:t>
            </a:r>
            <a:r>
              <a:rPr lang="zh-CN" altLang="en-US" sz="2000" dirty="0">
                <a:ea typeface="楷体_GB2312" pitchFamily="49" charset="-122"/>
              </a:rPr>
              <a:t>在基本块中不再被引用，同</a:t>
            </a:r>
          </a:p>
          <a:p>
            <a:pPr lvl="1">
              <a:lnSpc>
                <a:spcPct val="100000"/>
              </a:lnSpc>
              <a:spcBef>
                <a:spcPct val="0"/>
              </a:spcBef>
              <a:buClr>
                <a:srgbClr val="800080"/>
              </a:buClr>
            </a:pPr>
            <a:r>
              <a:rPr lang="zh-CN" altLang="en-US" sz="2000" dirty="0">
                <a:ea typeface="楷体_GB2312" pitchFamily="49" charset="-122"/>
              </a:rPr>
              <a:t>    时也不是基本块出口之后的活跃变量（由 </a:t>
            </a:r>
            <a:r>
              <a:rPr lang="en-US" altLang="zh-CN" sz="2000" b="0" dirty="0" err="1">
                <a:ea typeface="楷体_GB2312" pitchFamily="49" charset="-122"/>
              </a:rPr>
              <a:t>i</a:t>
            </a:r>
            <a:r>
              <a:rPr lang="en-US" altLang="zh-CN" sz="2000" dirty="0">
                <a:ea typeface="楷体_GB2312" pitchFamily="49" charset="-122"/>
              </a:rPr>
              <a:t> </a:t>
            </a:r>
            <a:r>
              <a:rPr lang="zh-CN" altLang="en-US" sz="2000" dirty="0">
                <a:ea typeface="楷体_GB2312" pitchFamily="49" charset="-122"/>
              </a:rPr>
              <a:t>上的附加信息可知道），</a:t>
            </a:r>
          </a:p>
          <a:p>
            <a:pPr lvl="1">
              <a:lnSpc>
                <a:spcPct val="100000"/>
              </a:lnSpc>
              <a:spcBef>
                <a:spcPct val="0"/>
              </a:spcBef>
              <a:buClr>
                <a:srgbClr val="800080"/>
              </a:buClr>
            </a:pPr>
            <a:r>
              <a:rPr lang="zh-CN" altLang="en-US" sz="2000" dirty="0">
                <a:ea typeface="楷体_GB2312" pitchFamily="49" charset="-122"/>
              </a:rPr>
              <a:t>    则返回 </a:t>
            </a:r>
            <a:r>
              <a:rPr lang="en-US" altLang="zh-CN" sz="2000" b="0" dirty="0">
                <a:ea typeface="楷体_GB2312" pitchFamily="49" charset="-122"/>
              </a:rPr>
              <a:t>R</a:t>
            </a:r>
            <a:r>
              <a:rPr lang="zh-CN" altLang="en-US" sz="2000" dirty="0" smtClean="0">
                <a:ea typeface="楷体_GB2312" pitchFamily="49" charset="-122"/>
              </a:rPr>
              <a:t>；</a:t>
            </a:r>
            <a:r>
              <a:rPr lang="zh-CN" altLang="en-US" sz="2000" dirty="0" smtClean="0">
                <a:latin typeface="楷体_GB2312" pitchFamily="49" charset="-122"/>
                <a:ea typeface="楷体_GB2312" pitchFamily="49" charset="-122"/>
              </a:rPr>
              <a:t>否则</a:t>
            </a:r>
            <a:r>
              <a:rPr lang="zh-CN" altLang="en-US" sz="2000" dirty="0" smtClean="0">
                <a:ea typeface="楷体_GB2312" pitchFamily="49" charset="-122"/>
              </a:rPr>
              <a:t>，返回一个新的寄存器</a:t>
            </a:r>
            <a:r>
              <a:rPr lang="en-US" altLang="zh-CN" sz="2000" b="0" dirty="0" smtClean="0">
                <a:ea typeface="楷体_GB2312" pitchFamily="49" charset="-122"/>
              </a:rPr>
              <a:t>R’</a:t>
            </a:r>
          </a:p>
          <a:p>
            <a:pPr marL="720725" lvl="1" indent="-263525">
              <a:lnSpc>
                <a:spcPct val="100000"/>
              </a:lnSpc>
              <a:spcBef>
                <a:spcPct val="0"/>
              </a:spcBef>
              <a:buClr>
                <a:srgbClr val="800080"/>
              </a:buClr>
              <a:buFont typeface="+mj-lt"/>
              <a:buAutoNum type="arabicPeriod" startAt="2"/>
            </a:pPr>
            <a:r>
              <a:rPr lang="zh-CN" altLang="en-US" sz="2000" dirty="0" smtClean="0">
                <a:latin typeface="楷体_GB2312" pitchFamily="49" charset="-122"/>
                <a:ea typeface="楷体_GB2312" pitchFamily="49" charset="-122"/>
              </a:rPr>
              <a:t>对于 </a:t>
            </a:r>
            <a:r>
              <a:rPr lang="en-US" altLang="zh-CN" sz="2000" b="0" dirty="0" err="1" smtClean="0">
                <a:ea typeface="楷体_GB2312" pitchFamily="49" charset="-122"/>
              </a:rPr>
              <a:t>i</a:t>
            </a:r>
            <a:r>
              <a:rPr lang="en-US" altLang="zh-CN" sz="2000" b="0" dirty="0" smtClean="0">
                <a:ea typeface="楷体_GB2312" pitchFamily="49" charset="-122"/>
              </a:rPr>
              <a:t>: A:=B </a:t>
            </a:r>
          </a:p>
          <a:p>
            <a:pPr lvl="1">
              <a:lnSpc>
                <a:spcPct val="100000"/>
              </a:lnSpc>
              <a:spcBef>
                <a:spcPct val="0"/>
              </a:spcBef>
              <a:buClr>
                <a:srgbClr val="800080"/>
              </a:buClr>
            </a:pPr>
            <a:endParaRPr lang="en-US" altLang="zh-CN" sz="1000" b="0" dirty="0" smtClean="0">
              <a:ea typeface="楷体_GB2312" pitchFamily="49" charset="-122"/>
            </a:endParaRPr>
          </a:p>
          <a:p>
            <a:pPr lvl="1">
              <a:lnSpc>
                <a:spcPct val="100000"/>
              </a:lnSpc>
              <a:spcBef>
                <a:spcPct val="0"/>
              </a:spcBef>
              <a:buClr>
                <a:srgbClr val="800080"/>
              </a:buClr>
            </a:pPr>
            <a:r>
              <a:rPr lang="en-US" altLang="zh-CN" sz="2000" b="0" dirty="0" smtClean="0">
                <a:ea typeface="楷体_GB2312" pitchFamily="49" charset="-122"/>
              </a:rPr>
              <a:t>    </a:t>
            </a:r>
            <a:r>
              <a:rPr lang="zh-CN" altLang="en-US" sz="2000" dirty="0" smtClean="0">
                <a:ea typeface="楷体_GB2312" pitchFamily="49" charset="-122"/>
              </a:rPr>
              <a:t>若 </a:t>
            </a:r>
            <a:r>
              <a:rPr lang="en-US" altLang="zh-CN" sz="2000" b="0" dirty="0" smtClean="0">
                <a:ea typeface="楷体_GB2312" pitchFamily="49" charset="-122"/>
              </a:rPr>
              <a:t>B</a:t>
            </a:r>
            <a:r>
              <a:rPr lang="en-US" altLang="zh-CN" sz="2000" b="0" dirty="0" smtClean="0">
                <a:ea typeface="楷体_GB2312" pitchFamily="49" charset="-122"/>
                <a:sym typeface="Symbol"/>
              </a:rPr>
              <a:t></a:t>
            </a:r>
            <a:r>
              <a:rPr lang="en-US" altLang="zh-CN" sz="2000" b="0" dirty="0" smtClean="0">
                <a:ea typeface="楷体_GB2312" pitchFamily="49" charset="-122"/>
              </a:rPr>
              <a:t>RVALUE[R]</a:t>
            </a:r>
            <a:r>
              <a:rPr lang="en-US" altLang="zh-CN" sz="2000" dirty="0" smtClean="0">
                <a:ea typeface="楷体_GB2312" pitchFamily="49" charset="-122"/>
              </a:rPr>
              <a:t> </a:t>
            </a:r>
            <a:r>
              <a:rPr lang="zh-CN" altLang="en-US" sz="2000" dirty="0" smtClean="0">
                <a:ea typeface="楷体_GB2312" pitchFamily="49" charset="-122"/>
              </a:rPr>
              <a:t>，则返回 </a:t>
            </a:r>
            <a:r>
              <a:rPr lang="en-US" altLang="zh-CN" sz="2000" b="0" dirty="0" smtClean="0">
                <a:ea typeface="楷体_GB2312" pitchFamily="49" charset="-122"/>
              </a:rPr>
              <a:t>R</a:t>
            </a:r>
            <a:r>
              <a:rPr lang="zh-CN" altLang="en-US" sz="2000" dirty="0" smtClean="0">
                <a:ea typeface="楷体_GB2312" pitchFamily="49" charset="-122"/>
              </a:rPr>
              <a:t>；</a:t>
            </a:r>
          </a:p>
          <a:p>
            <a:pPr>
              <a:lnSpc>
                <a:spcPct val="100000"/>
              </a:lnSpc>
              <a:spcBef>
                <a:spcPct val="0"/>
              </a:spcBef>
              <a:buFont typeface="Symbol" pitchFamily="18" charset="2"/>
              <a:buNone/>
            </a:pPr>
            <a:endParaRPr lang="zh-CN" altLang="en-US" sz="1000" dirty="0" smtClean="0">
              <a:ea typeface="楷体_GB2312" pitchFamily="49" charset="-122"/>
            </a:endParaRPr>
          </a:p>
          <a:p>
            <a:pPr lvl="1">
              <a:lnSpc>
                <a:spcPct val="100000"/>
              </a:lnSpc>
              <a:spcBef>
                <a:spcPct val="0"/>
              </a:spcBef>
              <a:buClr>
                <a:srgbClr val="800080"/>
              </a:buClr>
            </a:pPr>
            <a:r>
              <a:rPr lang="zh-CN" altLang="en-US" sz="2000" dirty="0" smtClean="0">
                <a:latin typeface="楷体_GB2312" pitchFamily="49" charset="-122"/>
                <a:ea typeface="楷体_GB2312" pitchFamily="49" charset="-122"/>
              </a:rPr>
              <a:t>  否则</a:t>
            </a:r>
            <a:r>
              <a:rPr lang="zh-CN" altLang="en-US" sz="2000" dirty="0" smtClean="0">
                <a:ea typeface="楷体_GB2312" pitchFamily="49" charset="-122"/>
              </a:rPr>
              <a:t>，返回一个新的寄存器</a:t>
            </a:r>
            <a:r>
              <a:rPr lang="en-US" altLang="zh-CN" sz="2000" b="0" dirty="0" smtClean="0">
                <a:ea typeface="楷体_GB2312" pitchFamily="49" charset="-122"/>
              </a:rPr>
              <a:t>R’</a:t>
            </a:r>
            <a:endParaRPr lang="en-US" altLang="zh-CN" sz="1000" b="0" dirty="0" smtClean="0">
              <a:ea typeface="楷体_GB2312" pitchFamily="49" charset="-122"/>
            </a:endParaRPr>
          </a:p>
        </p:txBody>
      </p:sp>
      <p:sp>
        <p:nvSpPr>
          <p:cNvPr id="7987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7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7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7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0"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1"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2"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3"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4"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5"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6"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7"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8" name="Rectangle 18"/>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hlinkClick r:id="rId2" action="ppaction://hlinksldjump"/>
          </p:cNvPr>
          <p:cNvSpPr txBox="1">
            <a:spLocks noChangeArrowheads="1"/>
          </p:cNvSpPr>
          <p:nvPr/>
        </p:nvSpPr>
        <p:spPr bwMode="auto">
          <a:xfrm>
            <a:off x="395288" y="1052736"/>
            <a:ext cx="5943600" cy="579437"/>
          </a:xfrm>
          <a:prstGeom prst="rect">
            <a:avLst/>
          </a:prstGeom>
          <a:noFill/>
          <a:ln w="9525">
            <a:noFill/>
            <a:miter lim="800000"/>
            <a:headEnd/>
            <a:tailEnd/>
          </a:ln>
          <a:effectLst/>
        </p:spPr>
        <p:txBody>
          <a:bodyPr>
            <a:spAutoFit/>
          </a:bodyPr>
          <a:lstStyle/>
          <a:p>
            <a:pPr>
              <a:lnSpc>
                <a:spcPct val="100000"/>
              </a:lnSpc>
              <a:spcBef>
                <a:spcPct val="0"/>
              </a:spcBef>
              <a:buClr>
                <a:srgbClr val="800080"/>
              </a:buClr>
              <a:buFont typeface="Wingdings" pitchFamily="2"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一个</a:t>
            </a:r>
            <a:r>
              <a:rPr lang="zh-CN" altLang="en-US" sz="3200" dirty="0">
                <a:solidFill>
                  <a:srgbClr val="800080"/>
                </a:solidFill>
                <a:latin typeface="楷体_GB2312" pitchFamily="49" charset="-122"/>
                <a:ea typeface="楷体_GB2312" pitchFamily="49" charset="-122"/>
              </a:rPr>
              <a:t>简单的代码生成算法</a:t>
            </a:r>
          </a:p>
        </p:txBody>
      </p:sp>
      <p:sp>
        <p:nvSpPr>
          <p:cNvPr id="77827" name="Rectangle 3"/>
          <p:cNvSpPr>
            <a:spLocks noChangeArrowheads="1"/>
          </p:cNvSpPr>
          <p:nvPr/>
        </p:nvSpPr>
        <p:spPr bwMode="auto">
          <a:xfrm>
            <a:off x="539750" y="1652603"/>
            <a:ext cx="8496300" cy="4739759"/>
          </a:xfrm>
          <a:prstGeom prst="rect">
            <a:avLst/>
          </a:prstGeom>
          <a:noFill/>
          <a:ln w="9525">
            <a:noFill/>
            <a:miter lim="800000"/>
            <a:headEnd/>
            <a:tailEnd/>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基本块内 </a:t>
            </a:r>
            <a:r>
              <a:rPr lang="en-US" altLang="zh-CN" sz="2400" b="0" i="1" dirty="0">
                <a:solidFill>
                  <a:srgbClr val="800080"/>
                </a:solidFill>
                <a:ea typeface="楷体_GB2312" pitchFamily="49" charset="-122"/>
              </a:rPr>
              <a:t>TAC</a:t>
            </a:r>
            <a:r>
              <a:rPr lang="en-US" altLang="zh-CN" dirty="0">
                <a:solidFill>
                  <a:srgbClr val="800080"/>
                </a:solidFill>
                <a:ea typeface="楷体_GB2312" pitchFamily="49" charset="-122"/>
              </a:rPr>
              <a:t> </a:t>
            </a:r>
            <a:r>
              <a:rPr lang="zh-CN" altLang="en-US" dirty="0">
                <a:solidFill>
                  <a:srgbClr val="800080"/>
                </a:solidFill>
                <a:ea typeface="楷体_GB2312" pitchFamily="49" charset="-122"/>
              </a:rPr>
              <a:t>语句序列的简单代码生成</a:t>
            </a:r>
          </a:p>
          <a:p>
            <a:pPr>
              <a:lnSpc>
                <a:spcPct val="100000"/>
              </a:lnSpc>
              <a:spcBef>
                <a:spcPct val="0"/>
              </a:spcBef>
              <a:buFont typeface="Symbol" pitchFamily="18" charset="2"/>
              <a:buNone/>
            </a:pPr>
            <a:r>
              <a:rPr lang="zh-CN" altLang="en-US" sz="2400" dirty="0">
                <a:solidFill>
                  <a:srgbClr val="800080"/>
                </a:solidFill>
                <a:ea typeface="楷体_GB2312" pitchFamily="49" charset="-122"/>
              </a:rPr>
              <a:t>   </a:t>
            </a:r>
            <a:r>
              <a:rPr lang="zh-CN" altLang="en-US" sz="2400" dirty="0">
                <a:ea typeface="楷体_GB2312" pitchFamily="49" charset="-122"/>
              </a:rPr>
              <a:t>（假设只有形如 </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en-US" altLang="zh-CN" sz="2400" i="1" dirty="0" err="1" smtClean="0">
                <a:solidFill>
                  <a:srgbClr val="FF0000"/>
                </a:solidFill>
                <a:latin typeface="Times New Roman" pitchFamily="18" charset="0"/>
                <a:ea typeface="楷体_GB2312" pitchFamily="49" charset="-122"/>
                <a:cs typeface="Times New Roman" pitchFamily="18" charset="0"/>
              </a:rPr>
              <a:t>i</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en-US" altLang="zh-CN" sz="2400" b="0" dirty="0" smtClean="0">
                <a:solidFill>
                  <a:srgbClr val="FF0000"/>
                </a:solidFill>
                <a:latin typeface="Times New Roman" pitchFamily="18" charset="0"/>
                <a:ea typeface="楷体_GB2312" pitchFamily="49" charset="-122"/>
                <a:cs typeface="Times New Roman" pitchFamily="18" charset="0"/>
              </a:rPr>
              <a:t>A</a:t>
            </a:r>
            <a:r>
              <a:rPr lang="en-US" altLang="zh-CN" sz="2400" b="0" dirty="0">
                <a:solidFill>
                  <a:srgbClr val="FF0000"/>
                </a:solidFill>
                <a:ea typeface="楷体_GB2312" pitchFamily="49" charset="-122"/>
              </a:rPr>
              <a:t>:=B op C </a:t>
            </a:r>
            <a:r>
              <a:rPr lang="zh-CN" altLang="en-US" sz="2400" dirty="0" smtClean="0">
                <a:solidFill>
                  <a:srgbClr val="FF0000"/>
                </a:solidFill>
                <a:ea typeface="楷体_GB2312" pitchFamily="49" charset="-122"/>
              </a:rPr>
              <a:t>或</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en-US" altLang="zh-CN" sz="2400" i="1" dirty="0" err="1" smtClean="0">
                <a:solidFill>
                  <a:srgbClr val="FF0000"/>
                </a:solidFill>
                <a:latin typeface="Times New Roman" pitchFamily="18" charset="0"/>
                <a:ea typeface="楷体_GB2312" pitchFamily="49" charset="-122"/>
                <a:cs typeface="Times New Roman" pitchFamily="18" charset="0"/>
              </a:rPr>
              <a:t>i</a:t>
            </a:r>
            <a:r>
              <a:rPr lang="en-US" altLang="zh-CN" sz="2400" dirty="0" smtClean="0">
                <a:solidFill>
                  <a:srgbClr val="FF0000"/>
                </a:solidFill>
                <a:latin typeface="Times New Roman" pitchFamily="18" charset="0"/>
                <a:ea typeface="楷体_GB2312" pitchFamily="49" charset="-122"/>
                <a:cs typeface="Times New Roman" pitchFamily="18" charset="0"/>
              </a:rPr>
              <a:t>)</a:t>
            </a:r>
            <a:r>
              <a:rPr lang="en-US" altLang="zh-CN" sz="2400" b="0" dirty="0" smtClean="0">
                <a:solidFill>
                  <a:srgbClr val="FF0000"/>
                </a:solidFill>
                <a:ea typeface="楷体_GB2312" pitchFamily="49" charset="-122"/>
              </a:rPr>
              <a:t>A:=B</a:t>
            </a:r>
            <a:r>
              <a:rPr lang="zh-CN" altLang="en-US" sz="2400" dirty="0" smtClean="0">
                <a:ea typeface="楷体_GB2312" pitchFamily="49" charset="-122"/>
              </a:rPr>
              <a:t>的</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a:t>
            </a:r>
            <a:r>
              <a:rPr lang="zh-CN" altLang="en-US" sz="2400" dirty="0" smtClean="0">
                <a:ea typeface="楷体_GB2312" pitchFamily="49" charset="-122"/>
              </a:rPr>
              <a:t>序列）</a:t>
            </a:r>
            <a:r>
              <a:rPr lang="zh-CN" altLang="en-US" dirty="0" smtClean="0">
                <a:ea typeface="楷体_GB2312" pitchFamily="49" charset="-122"/>
              </a:rPr>
              <a:t> </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latin typeface="宋体" pitchFamily="2" charset="-122"/>
            </a:endParaRPr>
          </a:p>
          <a:p>
            <a:pPr>
              <a:lnSpc>
                <a:spcPct val="100000"/>
              </a:lnSpc>
              <a:spcBef>
                <a:spcPct val="0"/>
              </a:spcBef>
              <a:buFont typeface="Symbol" pitchFamily="18" charset="2"/>
              <a:buNone/>
            </a:pPr>
            <a:r>
              <a:rPr lang="zh-CN" altLang="en-US" sz="2400" dirty="0">
                <a:latin typeface="宋体" pitchFamily="2" charset="-122"/>
              </a:rPr>
              <a:t>  </a:t>
            </a:r>
            <a:r>
              <a:rPr lang="en-US" altLang="zh-CN" sz="2400" b="0" dirty="0">
                <a:solidFill>
                  <a:srgbClr val="800080"/>
                </a:solidFill>
              </a:rPr>
              <a:t>step1</a:t>
            </a:r>
            <a:r>
              <a:rPr lang="zh-CN" altLang="en-US" sz="2400" dirty="0">
                <a:solidFill>
                  <a:srgbClr val="800080"/>
                </a:solidFill>
                <a:latin typeface="宋体" pitchFamily="2" charset="-122"/>
              </a:rPr>
              <a:t>：</a:t>
            </a:r>
            <a:r>
              <a:rPr lang="zh-CN" altLang="en-US" sz="2400" dirty="0">
                <a:ea typeface="楷体_GB2312" pitchFamily="49" charset="-122"/>
              </a:rPr>
              <a:t>对每个</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a:t>
            </a:r>
            <a:r>
              <a:rPr lang="en-US" altLang="zh-CN" sz="2400" b="0" dirty="0" err="1" smtClean="0">
                <a:ea typeface="楷体_GB2312" pitchFamily="49" charset="-122"/>
              </a:rPr>
              <a:t>i</a:t>
            </a:r>
            <a:r>
              <a:rPr lang="zh-CN" altLang="en-US" sz="2400" b="0" dirty="0" smtClean="0">
                <a:ea typeface="楷体_GB2312" pitchFamily="49" charset="-122"/>
              </a:rPr>
              <a:t>，</a:t>
            </a:r>
            <a:r>
              <a:rPr lang="zh-CN" altLang="en-US" sz="2400" dirty="0">
                <a:ea typeface="楷体_GB2312" pitchFamily="49" charset="-122"/>
              </a:rPr>
              <a:t>依次执行下述步骤：</a:t>
            </a:r>
          </a:p>
          <a:p>
            <a:pPr>
              <a:lnSpc>
                <a:spcPct val="100000"/>
              </a:lnSpc>
              <a:spcBef>
                <a:spcPct val="0"/>
              </a:spcBef>
              <a:buFont typeface="Symbol" pitchFamily="18" charset="2"/>
              <a:buNone/>
            </a:pPr>
            <a:r>
              <a:rPr lang="zh-CN" altLang="en-US" sz="1000" dirty="0">
                <a:ea typeface="楷体_GB2312" pitchFamily="49" charset="-122"/>
              </a:rPr>
              <a:t> </a:t>
            </a:r>
          </a:p>
          <a:p>
            <a:pPr lvl="1">
              <a:lnSpc>
                <a:spcPct val="100000"/>
              </a:lnSpc>
              <a:spcBef>
                <a:spcPts val="60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以 </a:t>
            </a:r>
            <a:r>
              <a:rPr lang="en-US" altLang="zh-CN" sz="2400" b="0" dirty="0" err="1" smtClean="0">
                <a:ea typeface="楷体_GB2312" pitchFamily="49" charset="-122"/>
              </a:rPr>
              <a:t>i</a:t>
            </a:r>
            <a:r>
              <a:rPr lang="en-US" altLang="zh-CN" sz="2400" b="0" dirty="0" smtClean="0">
                <a:ea typeface="楷体_GB2312" pitchFamily="49" charset="-122"/>
              </a:rPr>
              <a:t> </a:t>
            </a:r>
            <a:r>
              <a:rPr lang="zh-CN" altLang="en-US" sz="2400" dirty="0" smtClean="0">
                <a:ea typeface="楷体_GB2312" pitchFamily="49" charset="-122"/>
              </a:rPr>
              <a:t>为</a:t>
            </a:r>
            <a:r>
              <a:rPr lang="zh-CN" altLang="en-US" sz="2400" dirty="0">
                <a:ea typeface="楷体_GB2312" pitchFamily="49" charset="-122"/>
              </a:rPr>
              <a:t>参数，调用 </a:t>
            </a:r>
            <a:r>
              <a:rPr lang="en-US" altLang="zh-CN" sz="2400" b="0" dirty="0" err="1" smtClean="0">
                <a:solidFill>
                  <a:srgbClr val="800080"/>
                </a:solidFill>
                <a:ea typeface="楷体_GB2312" pitchFamily="49" charset="-122"/>
              </a:rPr>
              <a:t>getreg</a:t>
            </a:r>
            <a:r>
              <a:rPr lang="en-US" altLang="zh-CN" sz="2400" b="0" dirty="0" smtClean="0">
                <a:solidFill>
                  <a:srgbClr val="800080"/>
                </a:solidFill>
                <a:ea typeface="楷体_GB2312" pitchFamily="49" charset="-122"/>
              </a:rPr>
              <a:t>(</a:t>
            </a:r>
            <a:r>
              <a:rPr lang="en-US" altLang="zh-CN" sz="2400" b="0" dirty="0" err="1" smtClean="0">
                <a:solidFill>
                  <a:srgbClr val="800080"/>
                </a:solidFill>
                <a:ea typeface="楷体_GB2312" pitchFamily="49" charset="-122"/>
              </a:rPr>
              <a:t>i</a:t>
            </a:r>
            <a:r>
              <a:rPr lang="en-US" altLang="zh-CN" sz="2400" b="0" dirty="0" smtClean="0">
                <a:solidFill>
                  <a:srgbClr val="800080"/>
                </a:solidFill>
                <a:ea typeface="楷体_GB2312" pitchFamily="49" charset="-122"/>
              </a:rPr>
              <a:t>)</a:t>
            </a:r>
            <a:r>
              <a:rPr lang="en-US" altLang="zh-CN" sz="2400" b="0" dirty="0" smtClean="0">
                <a:ea typeface="楷体_GB2312" pitchFamily="49" charset="-122"/>
              </a:rPr>
              <a:t>; </a:t>
            </a:r>
            <a:r>
              <a:rPr lang="zh-CN" altLang="en-US" sz="2400" dirty="0">
                <a:ea typeface="楷体_GB2312" pitchFamily="49" charset="-122"/>
              </a:rPr>
              <a:t>从 </a:t>
            </a:r>
            <a:r>
              <a:rPr lang="en-US" altLang="zh-CN" sz="2400" b="0" dirty="0" err="1">
                <a:ea typeface="楷体_GB2312" pitchFamily="49" charset="-122"/>
              </a:rPr>
              <a:t>getreg</a:t>
            </a:r>
            <a:r>
              <a:rPr lang="en-US" altLang="zh-CN" sz="2400" dirty="0">
                <a:ea typeface="楷体_GB2312" pitchFamily="49" charset="-122"/>
              </a:rPr>
              <a:t> </a:t>
            </a:r>
            <a:r>
              <a:rPr lang="zh-CN" altLang="en-US" sz="2400" dirty="0" smtClean="0">
                <a:ea typeface="楷体_GB2312" pitchFamily="49" charset="-122"/>
              </a:rPr>
              <a:t>返回</a:t>
            </a:r>
            <a:r>
              <a:rPr lang="zh-CN" altLang="en-US" sz="2400" dirty="0">
                <a:ea typeface="楷体_GB2312" pitchFamily="49" charset="-122"/>
              </a:rPr>
              <a:t>时，得到一寄存器 </a:t>
            </a:r>
            <a:r>
              <a:rPr lang="en-US" altLang="zh-CN" sz="2400" b="0" dirty="0" smtClean="0">
                <a:solidFill>
                  <a:srgbClr val="9900CC"/>
                </a:solidFill>
                <a:ea typeface="楷体_GB2312" pitchFamily="49" charset="-122"/>
              </a:rPr>
              <a:t>R</a:t>
            </a:r>
            <a:r>
              <a:rPr lang="zh-CN" altLang="en-US" sz="2400" dirty="0" smtClean="0">
                <a:ea typeface="楷体_GB2312" pitchFamily="49" charset="-122"/>
              </a:rPr>
              <a:t>，作为存放 </a:t>
            </a:r>
            <a:r>
              <a:rPr lang="en-US" altLang="zh-CN" sz="2400" b="0" dirty="0">
                <a:ea typeface="楷体_GB2312" pitchFamily="49" charset="-122"/>
              </a:rPr>
              <a:t>A </a:t>
            </a:r>
            <a:r>
              <a:rPr lang="zh-CN" altLang="en-US" sz="2400" dirty="0">
                <a:ea typeface="楷体_GB2312" pitchFamily="49" charset="-122"/>
              </a:rPr>
              <a:t>现行值的寄存器</a:t>
            </a:r>
            <a:r>
              <a:rPr lang="zh-CN" altLang="en-US" sz="2400" dirty="0" smtClean="0">
                <a:ea typeface="楷体_GB2312" pitchFamily="49" charset="-122"/>
              </a:rPr>
              <a:t>；</a:t>
            </a:r>
            <a:endParaRPr lang="zh-CN" altLang="en-US" sz="2400" dirty="0">
              <a:ea typeface="楷体_GB2312" pitchFamily="49" charset="-122"/>
            </a:endParaRPr>
          </a:p>
          <a:p>
            <a:pPr lvl="1">
              <a:lnSpc>
                <a:spcPct val="100000"/>
              </a:lnSpc>
              <a:spcBef>
                <a:spcPts val="600"/>
              </a:spcBef>
              <a:buClr>
                <a:srgbClr val="800080"/>
              </a:buClr>
              <a:buFontTx/>
              <a:buChar char="•"/>
            </a:pPr>
            <a:r>
              <a:rPr lang="zh-CN" altLang="en-US" sz="2400" dirty="0" smtClean="0">
                <a:latin typeface="楷体_GB2312" pitchFamily="49" charset="-122"/>
                <a:ea typeface="楷体_GB2312" pitchFamily="49" charset="-122"/>
              </a:rPr>
              <a:t> </a:t>
            </a:r>
            <a:r>
              <a:rPr lang="zh-CN" altLang="en-US" sz="2400" dirty="0">
                <a:ea typeface="楷体_GB2312" pitchFamily="49" charset="-122"/>
              </a:rPr>
              <a:t>利用 </a:t>
            </a:r>
            <a:r>
              <a:rPr lang="en-US" altLang="zh-CN" sz="2400" b="0" dirty="0">
                <a:ea typeface="楷体_GB2312" pitchFamily="49" charset="-122"/>
              </a:rPr>
              <a:t>AVALUE[B] </a:t>
            </a:r>
            <a:r>
              <a:rPr lang="zh-CN" altLang="en-US" sz="2400" dirty="0">
                <a:ea typeface="楷体_GB2312" pitchFamily="49" charset="-122"/>
              </a:rPr>
              <a:t>和 </a:t>
            </a:r>
            <a:r>
              <a:rPr lang="en-US" altLang="zh-CN" sz="2400" b="0" dirty="0">
                <a:ea typeface="楷体_GB2312" pitchFamily="49" charset="-122"/>
              </a:rPr>
              <a:t>AVALUE[C]</a:t>
            </a:r>
            <a:r>
              <a:rPr lang="zh-CN" altLang="en-US" sz="2400" dirty="0">
                <a:ea typeface="楷体_GB2312" pitchFamily="49" charset="-122"/>
              </a:rPr>
              <a:t>，确定出 </a:t>
            </a:r>
            <a:r>
              <a:rPr lang="en-US" altLang="zh-CN" sz="2400" b="0"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和 </a:t>
            </a:r>
            <a:r>
              <a:rPr lang="en-US" altLang="zh-CN" sz="2400" b="0" dirty="0">
                <a:ea typeface="楷体_GB2312" pitchFamily="49" charset="-122"/>
              </a:rPr>
              <a:t>C</a:t>
            </a:r>
            <a:r>
              <a:rPr lang="en-US" altLang="zh-CN" sz="2400" dirty="0">
                <a:ea typeface="楷体_GB2312" pitchFamily="49" charset="-122"/>
              </a:rPr>
              <a:t> </a:t>
            </a:r>
            <a:r>
              <a:rPr lang="zh-CN" altLang="en-US" sz="2400" dirty="0">
                <a:ea typeface="楷体_GB2312" pitchFamily="49" charset="-122"/>
              </a:rPr>
              <a:t>现行值存放</a:t>
            </a:r>
            <a:r>
              <a:rPr lang="zh-CN" altLang="en-US" sz="2400" dirty="0" smtClean="0">
                <a:ea typeface="楷体_GB2312" pitchFamily="49" charset="-122"/>
              </a:rPr>
              <a:t>位置；如果</a:t>
            </a:r>
            <a:r>
              <a:rPr lang="zh-CN" altLang="en-US" sz="2400" dirty="0">
                <a:ea typeface="楷体_GB2312" pitchFamily="49" charset="-122"/>
              </a:rPr>
              <a:t>其现行值在寄存器中，则把寄存器取作</a:t>
            </a:r>
            <a:r>
              <a:rPr lang="en-US" altLang="zh-CN" sz="2400" b="0" dirty="0">
                <a:ea typeface="楷体_GB2312" pitchFamily="49" charset="-122"/>
              </a:rPr>
              <a:t>B` </a:t>
            </a:r>
            <a:r>
              <a:rPr lang="zh-CN" altLang="en-US" sz="2400" dirty="0">
                <a:ea typeface="楷体_GB2312" pitchFamily="49" charset="-122"/>
              </a:rPr>
              <a:t>和 </a:t>
            </a:r>
            <a:r>
              <a:rPr lang="en-US" altLang="zh-CN" sz="2400" b="0" dirty="0">
                <a:ea typeface="楷体_GB2312" pitchFamily="49" charset="-122"/>
              </a:rPr>
              <a:t>C</a:t>
            </a:r>
            <a:r>
              <a:rPr lang="en-US" altLang="zh-CN" sz="2400" b="0" dirty="0" smtClean="0">
                <a:ea typeface="楷体_GB2312" pitchFamily="49" charset="-122"/>
              </a:rPr>
              <a:t>`</a:t>
            </a:r>
            <a:r>
              <a:rPr lang="zh-CN" altLang="en-US" sz="2400" dirty="0" smtClean="0">
                <a:ea typeface="楷体_GB2312" pitchFamily="49" charset="-122"/>
              </a:rPr>
              <a:t>；如果其现行值不在寄存器中，则在相应指令中仍用</a:t>
            </a:r>
            <a:r>
              <a:rPr lang="en-US" altLang="zh-CN" sz="2400" b="0" dirty="0" smtClean="0">
                <a:ea typeface="楷体_GB2312" pitchFamily="49" charset="-122"/>
              </a:rPr>
              <a:t>B</a:t>
            </a:r>
            <a:r>
              <a:rPr lang="zh-CN" altLang="en-US" sz="2400" dirty="0" smtClean="0">
                <a:ea typeface="楷体_GB2312" pitchFamily="49" charset="-122"/>
              </a:rPr>
              <a:t>和 </a:t>
            </a:r>
            <a:r>
              <a:rPr lang="en-US" altLang="zh-CN" sz="2400" b="0" dirty="0" smtClean="0">
                <a:ea typeface="楷体_GB2312" pitchFamily="49" charset="-122"/>
              </a:rPr>
              <a:t>C</a:t>
            </a:r>
            <a:r>
              <a:rPr lang="zh-CN" altLang="en-US" sz="2400" dirty="0" smtClean="0">
                <a:ea typeface="楷体_GB2312" pitchFamily="49" charset="-122"/>
              </a:rPr>
              <a:t>表示。</a:t>
            </a:r>
            <a:endParaRPr lang="en-US" altLang="zh-CN" sz="2400" dirty="0" smtClean="0">
              <a:ea typeface="楷体_GB2312" pitchFamily="49" charset="-122"/>
            </a:endParaRPr>
          </a:p>
          <a:p>
            <a:pPr lvl="1">
              <a:lnSpc>
                <a:spcPct val="100000"/>
              </a:lnSpc>
              <a:spcBef>
                <a:spcPct val="0"/>
              </a:spcBef>
              <a:buClr>
                <a:srgbClr val="800080"/>
              </a:buClr>
            </a:pPr>
            <a:endParaRPr lang="en-US" altLang="zh-CN" sz="2400" dirty="0" smtClean="0">
              <a:ea typeface="楷体_GB2312" pitchFamily="49" charset="-122"/>
            </a:endParaRPr>
          </a:p>
          <a:p>
            <a:pPr lvl="1">
              <a:lnSpc>
                <a:spcPct val="100000"/>
              </a:lnSpc>
              <a:spcBef>
                <a:spcPct val="0"/>
              </a:spcBef>
              <a:buClr>
                <a:srgbClr val="800080"/>
              </a:buClr>
              <a:buFontTx/>
              <a:buChar char="•"/>
            </a:pPr>
            <a:r>
              <a:rPr lang="en-US" altLang="zh-CN" sz="2400" dirty="0" smtClean="0">
                <a:solidFill>
                  <a:srgbClr val="000000"/>
                </a:solidFill>
                <a:latin typeface="楷体_GB2312" pitchFamily="49" charset="-122"/>
                <a:ea typeface="楷体_GB2312" pitchFamily="49" charset="-122"/>
              </a:rPr>
              <a:t> </a:t>
            </a:r>
            <a:r>
              <a:rPr lang="zh-CN" altLang="zh-CN" sz="2400" dirty="0" smtClean="0">
                <a:solidFill>
                  <a:srgbClr val="000000"/>
                </a:solidFill>
                <a:latin typeface="楷体_GB2312" pitchFamily="49" charset="-122"/>
                <a:ea typeface="楷体_GB2312" pitchFamily="49" charset="-122"/>
              </a:rPr>
              <a:t>分两种情形生成目标代码</a:t>
            </a:r>
            <a:r>
              <a:rPr lang="zh-CN" altLang="en-US" sz="2400" dirty="0" smtClean="0">
                <a:solidFill>
                  <a:srgbClr val="000000"/>
                </a:solidFill>
                <a:latin typeface="楷体_GB2312" pitchFamily="49" charset="-122"/>
                <a:ea typeface="楷体_GB2312" pitchFamily="49" charset="-122"/>
              </a:rPr>
              <a:t>：</a:t>
            </a:r>
            <a:endParaRPr lang="en-US" altLang="zh-CN" sz="2400" dirty="0">
              <a:solidFill>
                <a:srgbClr val="000000"/>
              </a:solidFill>
              <a:latin typeface="楷体_GB2312" pitchFamily="49" charset="-122"/>
              <a:ea typeface="楷体_GB2312" pitchFamily="49" charset="-122"/>
            </a:endParaRPr>
          </a:p>
        </p:txBody>
      </p:sp>
      <p:sp>
        <p:nvSpPr>
          <p:cNvPr id="77840" name="Rectangle 18"/>
          <p:cNvSpPr>
            <a:spLocks noChangeArrowheads="1"/>
          </p:cNvSpPr>
          <p:nvPr/>
        </p:nvSpPr>
        <p:spPr bwMode="auto">
          <a:xfrm>
            <a:off x="1524000" y="188913"/>
            <a:ext cx="43434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p>
        </p:txBody>
      </p:sp>
      <p:sp>
        <p:nvSpPr>
          <p:cNvPr id="7782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2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2"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3"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4"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5"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6"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7"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8"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9"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467544" y="1124744"/>
            <a:ext cx="8496300" cy="1646605"/>
          </a:xfrm>
          <a:prstGeom prst="rect">
            <a:avLst/>
          </a:prstGeom>
          <a:noFill/>
          <a:ln w="9525">
            <a:noFill/>
            <a:miter lim="800000"/>
            <a:headEnd/>
            <a:tailEnd/>
          </a:ln>
          <a:effectLst/>
        </p:spPr>
        <p:txBody>
          <a:bodyPr wrap="square">
            <a:spAutoFit/>
          </a:bodyPr>
          <a:lstStyle/>
          <a:p>
            <a:pPr marL="268288" lvl="1" indent="-268288">
              <a:lnSpc>
                <a:spcPct val="100000"/>
              </a:lnSpc>
              <a:spcBef>
                <a:spcPts val="600"/>
              </a:spcBef>
              <a:buClr>
                <a:srgbClr val="800080"/>
              </a:buClr>
              <a:buFontTx/>
              <a:buChar char="•"/>
            </a:pPr>
            <a:r>
              <a:rPr lang="zh-CN" altLang="zh-CN" sz="3200" dirty="0" smtClean="0">
                <a:solidFill>
                  <a:srgbClr val="000000"/>
                </a:solidFill>
                <a:latin typeface="楷体_GB2312" pitchFamily="49" charset="-122"/>
                <a:ea typeface="楷体_GB2312" pitchFamily="49" charset="-122"/>
              </a:rPr>
              <a:t>分两种情形生成目标代码：</a:t>
            </a:r>
            <a:endParaRPr lang="en-US" altLang="zh-CN" sz="3200" dirty="0">
              <a:solidFill>
                <a:srgbClr val="000000"/>
              </a:solidFill>
              <a:latin typeface="楷体_GB2312" pitchFamily="49" charset="-122"/>
              <a:ea typeface="楷体_GB2312" pitchFamily="49" charset="-122"/>
            </a:endParaRPr>
          </a:p>
          <a:p>
            <a:pPr marL="533400" lvl="1" indent="-101600">
              <a:lnSpc>
                <a:spcPct val="100000"/>
              </a:lnSpc>
              <a:spcBef>
                <a:spcPts val="600"/>
              </a:spcBef>
              <a:buClr>
                <a:srgbClr val="800080"/>
              </a:buClr>
              <a:buFont typeface="Arial" pitchFamily="34" charset="0"/>
              <a:buChar char="•"/>
            </a:pPr>
            <a:r>
              <a:rPr lang="en-US" altLang="zh-CN" sz="3200" dirty="0" smtClean="0">
                <a:solidFill>
                  <a:srgbClr val="800080"/>
                </a:solidFill>
                <a:ea typeface="楷体_GB2312" pitchFamily="49" charset="-122"/>
              </a:rPr>
              <a:t>    </a:t>
            </a:r>
            <a:r>
              <a:rPr lang="en-US" altLang="zh-CN" sz="3200" dirty="0">
                <a:solidFill>
                  <a:srgbClr val="800080"/>
                </a:solidFill>
                <a:ea typeface="楷体_GB2312" pitchFamily="49" charset="-122"/>
              </a:rPr>
              <a:t>a)  </a:t>
            </a:r>
            <a:r>
              <a:rPr lang="zh-CN" altLang="en-US" sz="3200" dirty="0" smtClean="0">
                <a:solidFill>
                  <a:srgbClr val="800080"/>
                </a:solidFill>
                <a:latin typeface="楷体_GB2312" pitchFamily="49" charset="-122"/>
                <a:ea typeface="楷体_GB2312" pitchFamily="49" charset="-122"/>
              </a:rPr>
              <a:t>对于</a:t>
            </a:r>
            <a:r>
              <a:rPr lang="en-US" altLang="zh-CN" sz="3200" dirty="0" smtClean="0">
                <a:solidFill>
                  <a:srgbClr val="800080"/>
                </a:solidFill>
                <a:latin typeface="Times New Roman" pitchFamily="18" charset="0"/>
                <a:ea typeface="楷体_GB2312" pitchFamily="49" charset="-122"/>
                <a:cs typeface="Times New Roman" pitchFamily="18" charset="0"/>
              </a:rPr>
              <a:t>(</a:t>
            </a:r>
            <a:r>
              <a:rPr lang="en-US" altLang="zh-CN" sz="3200" dirty="0" err="1" smtClean="0">
                <a:solidFill>
                  <a:srgbClr val="800080"/>
                </a:solidFill>
                <a:latin typeface="Times New Roman" pitchFamily="18" charset="0"/>
                <a:ea typeface="楷体_GB2312" pitchFamily="49" charset="-122"/>
                <a:cs typeface="Times New Roman" pitchFamily="18" charset="0"/>
              </a:rPr>
              <a:t>i</a:t>
            </a:r>
            <a:r>
              <a:rPr lang="en-US" altLang="zh-CN" sz="3200" dirty="0" smtClean="0">
                <a:solidFill>
                  <a:srgbClr val="800080"/>
                </a:solidFill>
                <a:latin typeface="Times New Roman" pitchFamily="18" charset="0"/>
                <a:ea typeface="楷体_GB2312" pitchFamily="49" charset="-122"/>
                <a:cs typeface="Times New Roman" pitchFamily="18" charset="0"/>
              </a:rPr>
              <a:t>)</a:t>
            </a:r>
            <a:r>
              <a:rPr lang="en-US" altLang="zh-CN" sz="3200" dirty="0" smtClean="0">
                <a:solidFill>
                  <a:srgbClr val="800080"/>
                </a:solidFill>
                <a:ea typeface="楷体_GB2312" pitchFamily="49" charset="-122"/>
              </a:rPr>
              <a:t>: A:=B op C</a:t>
            </a:r>
            <a:r>
              <a:rPr lang="zh-CN" altLang="en-US" sz="3200" dirty="0" smtClean="0">
                <a:solidFill>
                  <a:srgbClr val="800080"/>
                </a:solidFill>
                <a:ea typeface="楷体_GB2312" pitchFamily="49" charset="-122"/>
              </a:rPr>
              <a:t>。</a:t>
            </a:r>
            <a:r>
              <a:rPr lang="zh-CN" altLang="en-US" sz="3200" dirty="0" smtClean="0">
                <a:ea typeface="楷体_GB2312" pitchFamily="49" charset="-122"/>
              </a:rPr>
              <a:t>如果</a:t>
            </a:r>
            <a:r>
              <a:rPr lang="en-US" altLang="zh-CN" sz="3200" b="0" dirty="0" smtClean="0">
                <a:solidFill>
                  <a:srgbClr val="FF0000"/>
                </a:solidFill>
                <a:ea typeface="楷体_GB2312" pitchFamily="49" charset="-122"/>
              </a:rPr>
              <a:t>B</a:t>
            </a:r>
            <a:r>
              <a:rPr lang="zh-CN" altLang="en-US" sz="3200" dirty="0" smtClean="0">
                <a:solidFill>
                  <a:srgbClr val="FF0000"/>
                </a:solidFill>
                <a:ea typeface="楷体_GB2312" pitchFamily="49" charset="-122"/>
              </a:rPr>
              <a:t>现行值不在寄存器</a:t>
            </a:r>
            <a:r>
              <a:rPr lang="zh-CN" altLang="en-US" sz="3200" dirty="0" smtClean="0">
                <a:ea typeface="楷体_GB2312" pitchFamily="49" charset="-122"/>
              </a:rPr>
              <a:t>或者</a:t>
            </a:r>
            <a:r>
              <a:rPr lang="en-US" altLang="zh-CN" sz="3200" b="0" dirty="0" smtClean="0">
                <a:solidFill>
                  <a:srgbClr val="FF0000"/>
                </a:solidFill>
                <a:ea typeface="楷体_GB2312" pitchFamily="49" charset="-122"/>
              </a:rPr>
              <a:t>B</a:t>
            </a:r>
            <a:r>
              <a:rPr lang="en-US" altLang="zh-CN" sz="3200" dirty="0" smtClean="0">
                <a:solidFill>
                  <a:srgbClr val="FF0000"/>
                </a:solidFill>
                <a:ea typeface="楷体_GB2312" pitchFamily="49" charset="-122"/>
                <a:sym typeface="Symbol"/>
              </a:rPr>
              <a:t></a:t>
            </a:r>
            <a:r>
              <a:rPr lang="en-US" altLang="zh-CN" sz="3200" b="0" dirty="0" smtClean="0">
                <a:solidFill>
                  <a:srgbClr val="FF0000"/>
                </a:solidFill>
                <a:ea typeface="楷体_GB2312" pitchFamily="49" charset="-122"/>
              </a:rPr>
              <a:t>≠</a:t>
            </a:r>
            <a:r>
              <a:rPr lang="en-US" altLang="zh-CN" sz="3200" b="0" dirty="0">
                <a:solidFill>
                  <a:srgbClr val="FF0000"/>
                </a:solidFill>
                <a:ea typeface="楷体_GB2312" pitchFamily="49" charset="-122"/>
              </a:rPr>
              <a:t>R</a:t>
            </a:r>
            <a:r>
              <a:rPr lang="zh-CN" altLang="en-US" sz="3200" dirty="0">
                <a:ea typeface="楷体_GB2312" pitchFamily="49" charset="-122"/>
              </a:rPr>
              <a:t>，则</a:t>
            </a:r>
            <a:r>
              <a:rPr lang="zh-CN" altLang="en-US" sz="3200" dirty="0" smtClean="0">
                <a:ea typeface="楷体_GB2312" pitchFamily="49" charset="-122"/>
              </a:rPr>
              <a:t>生成</a:t>
            </a:r>
            <a:r>
              <a:rPr lang="en-US" altLang="zh-CN" sz="3200" dirty="0" smtClean="0">
                <a:ea typeface="楷体_GB2312" pitchFamily="49" charset="-122"/>
              </a:rPr>
              <a:t>:</a:t>
            </a:r>
            <a:r>
              <a:rPr lang="en-US" altLang="zh-CN" sz="2400" b="0" dirty="0" smtClean="0">
                <a:solidFill>
                  <a:srgbClr val="800080"/>
                </a:solidFill>
                <a:ea typeface="楷体_GB2312" pitchFamily="49" charset="-122"/>
              </a:rPr>
              <a:t>     </a:t>
            </a:r>
            <a:endParaRPr lang="en-US" altLang="zh-CN" sz="2400" b="0" dirty="0">
              <a:solidFill>
                <a:srgbClr val="800080"/>
              </a:solidFill>
              <a:ea typeface="楷体_GB2312" pitchFamily="49" charset="-122"/>
            </a:endParaRPr>
          </a:p>
        </p:txBody>
      </p:sp>
      <p:sp>
        <p:nvSpPr>
          <p:cNvPr id="77840" name="Rectangle 18"/>
          <p:cNvSpPr>
            <a:spLocks noChangeArrowheads="1"/>
          </p:cNvSpPr>
          <p:nvPr/>
        </p:nvSpPr>
        <p:spPr bwMode="auto">
          <a:xfrm>
            <a:off x="1331640" y="188640"/>
            <a:ext cx="5400600" cy="60478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3600" dirty="0" smtClean="0">
                <a:solidFill>
                  <a:srgbClr val="800080"/>
                </a:solidFill>
                <a:ea typeface="华文行楷" pitchFamily="2" charset="-122"/>
              </a:rPr>
              <a:t>一个简单的代码生成算法</a:t>
            </a:r>
            <a:endParaRPr lang="zh-CN" altLang="en-US" sz="3600" dirty="0">
              <a:solidFill>
                <a:srgbClr val="800080"/>
              </a:solidFill>
              <a:ea typeface="华文行楷" pitchFamily="2" charset="-122"/>
            </a:endParaRPr>
          </a:p>
        </p:txBody>
      </p:sp>
      <p:sp>
        <p:nvSpPr>
          <p:cNvPr id="7782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2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2"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3"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4"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5"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6"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7"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8"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9"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Rectangle 16"/>
          <p:cNvSpPr/>
          <p:nvPr/>
        </p:nvSpPr>
        <p:spPr>
          <a:xfrm>
            <a:off x="899592" y="3140968"/>
            <a:ext cx="1898277" cy="997196"/>
          </a:xfrm>
          <a:prstGeom prst="rect">
            <a:avLst/>
          </a:prstGeom>
        </p:spPr>
        <p:txBody>
          <a:bodyPr wrap="none">
            <a:spAutoFit/>
          </a:bodyPr>
          <a:lstStyle/>
          <a:p>
            <a:r>
              <a:rPr lang="en-US" altLang="zh-CN" b="0" dirty="0" smtClean="0">
                <a:solidFill>
                  <a:srgbClr val="800080"/>
                </a:solidFill>
                <a:ea typeface="楷体_GB2312" pitchFamily="49" charset="-122"/>
              </a:rPr>
              <a:t>MOV  B, R</a:t>
            </a:r>
          </a:p>
          <a:p>
            <a:r>
              <a:rPr lang="en-US" altLang="zh-CN" b="0" dirty="0" smtClean="0">
                <a:solidFill>
                  <a:srgbClr val="800080"/>
                </a:solidFill>
                <a:ea typeface="楷体_GB2312" pitchFamily="49" charset="-122"/>
              </a:rPr>
              <a:t>OP  R, C </a:t>
            </a:r>
            <a:endParaRPr lang="zh-CN" altLang="en-US" dirty="0"/>
          </a:p>
        </p:txBody>
      </p:sp>
      <p:sp>
        <p:nvSpPr>
          <p:cNvPr id="18" name="Rectangle 17"/>
          <p:cNvSpPr/>
          <p:nvPr/>
        </p:nvSpPr>
        <p:spPr>
          <a:xfrm>
            <a:off x="3275856" y="3429000"/>
            <a:ext cx="4166525" cy="437043"/>
          </a:xfrm>
          <a:prstGeom prst="rect">
            <a:avLst/>
          </a:prstGeom>
        </p:spPr>
        <p:txBody>
          <a:bodyPr wrap="none">
            <a:spAutoFit/>
          </a:bodyPr>
          <a:lstStyle/>
          <a:p>
            <a:r>
              <a:rPr lang="en-US" altLang="zh-CN" dirty="0" smtClean="0">
                <a:ea typeface="楷体_GB2312" pitchFamily="49" charset="-122"/>
              </a:rPr>
              <a:t>/*B</a:t>
            </a:r>
            <a:r>
              <a:rPr lang="zh-CN" altLang="en-US" dirty="0" smtClean="0">
                <a:ea typeface="楷体_GB2312" pitchFamily="49" charset="-122"/>
              </a:rPr>
              <a:t>和</a:t>
            </a:r>
            <a:r>
              <a:rPr lang="en-US" altLang="zh-CN" dirty="0" smtClean="0">
                <a:ea typeface="楷体_GB2312" pitchFamily="49" charset="-122"/>
              </a:rPr>
              <a:t>C</a:t>
            </a:r>
            <a:r>
              <a:rPr lang="zh-CN" altLang="en-US" dirty="0" smtClean="0">
                <a:ea typeface="楷体_GB2312" pitchFamily="49" charset="-122"/>
              </a:rPr>
              <a:t>都不在寄存器中</a:t>
            </a:r>
            <a:r>
              <a:rPr lang="en-US" altLang="zh-CN" dirty="0" smtClean="0">
                <a:ea typeface="楷体_GB2312" pitchFamily="49" charset="-122"/>
              </a:rPr>
              <a:t>*/</a:t>
            </a:r>
            <a:r>
              <a:rPr lang="zh-CN" altLang="en-US" dirty="0" smtClean="0">
                <a:ea typeface="楷体_GB2312" pitchFamily="49" charset="-122"/>
              </a:rPr>
              <a:t> </a:t>
            </a:r>
            <a:endParaRPr lang="zh-CN" altLang="en-US" dirty="0"/>
          </a:p>
        </p:txBody>
      </p:sp>
      <p:sp>
        <p:nvSpPr>
          <p:cNvPr id="19" name="Rectangle 18"/>
          <p:cNvSpPr/>
          <p:nvPr/>
        </p:nvSpPr>
        <p:spPr>
          <a:xfrm>
            <a:off x="899592" y="4437112"/>
            <a:ext cx="1898277" cy="997196"/>
          </a:xfrm>
          <a:prstGeom prst="rect">
            <a:avLst/>
          </a:prstGeom>
        </p:spPr>
        <p:txBody>
          <a:bodyPr wrap="none">
            <a:spAutoFit/>
          </a:bodyPr>
          <a:lstStyle/>
          <a:p>
            <a:r>
              <a:rPr lang="en-US" altLang="zh-CN" b="0" dirty="0" smtClean="0">
                <a:solidFill>
                  <a:srgbClr val="800080"/>
                </a:solidFill>
                <a:ea typeface="楷体_GB2312" pitchFamily="49" charset="-122"/>
              </a:rPr>
              <a:t>MOV  B, R</a:t>
            </a:r>
          </a:p>
          <a:p>
            <a:r>
              <a:rPr lang="en-US" altLang="zh-CN" b="0" dirty="0" smtClean="0">
                <a:solidFill>
                  <a:srgbClr val="800080"/>
                </a:solidFill>
                <a:ea typeface="楷体_GB2312" pitchFamily="49" charset="-122"/>
              </a:rPr>
              <a:t>OP  R, C</a:t>
            </a:r>
            <a:r>
              <a:rPr lang="en-US" altLang="zh-CN" dirty="0" smtClean="0">
                <a:ea typeface="楷体_GB2312" pitchFamily="49" charset="-122"/>
                <a:sym typeface="Symbol"/>
              </a:rPr>
              <a:t></a:t>
            </a:r>
            <a:r>
              <a:rPr lang="en-US" altLang="zh-CN" b="0" dirty="0" smtClean="0">
                <a:solidFill>
                  <a:srgbClr val="800080"/>
                </a:solidFill>
                <a:ea typeface="楷体_GB2312" pitchFamily="49" charset="-122"/>
              </a:rPr>
              <a:t> </a:t>
            </a:r>
            <a:endParaRPr lang="zh-CN" altLang="en-US" dirty="0"/>
          </a:p>
        </p:txBody>
      </p:sp>
      <p:sp>
        <p:nvSpPr>
          <p:cNvPr id="20" name="Rectangle 19"/>
          <p:cNvSpPr/>
          <p:nvPr/>
        </p:nvSpPr>
        <p:spPr>
          <a:xfrm>
            <a:off x="3275856" y="4725144"/>
            <a:ext cx="5697394" cy="437043"/>
          </a:xfrm>
          <a:prstGeom prst="rect">
            <a:avLst/>
          </a:prstGeom>
        </p:spPr>
        <p:txBody>
          <a:bodyPr wrap="none">
            <a:spAutoFit/>
          </a:bodyPr>
          <a:lstStyle/>
          <a:p>
            <a:r>
              <a:rPr lang="en-US" altLang="zh-CN" dirty="0" smtClean="0">
                <a:ea typeface="楷体_GB2312" pitchFamily="49" charset="-122"/>
              </a:rPr>
              <a:t>/*B</a:t>
            </a:r>
            <a:r>
              <a:rPr lang="zh-CN" altLang="en-US" dirty="0" smtClean="0">
                <a:ea typeface="楷体_GB2312" pitchFamily="49" charset="-122"/>
              </a:rPr>
              <a:t>不在寄存器中，</a:t>
            </a:r>
            <a:r>
              <a:rPr lang="en-US" altLang="zh-CN" dirty="0" smtClean="0">
                <a:ea typeface="楷体_GB2312" pitchFamily="49" charset="-122"/>
              </a:rPr>
              <a:t>C</a:t>
            </a:r>
            <a:r>
              <a:rPr lang="zh-CN" altLang="en-US" dirty="0" smtClean="0">
                <a:ea typeface="楷体_GB2312" pitchFamily="49" charset="-122"/>
              </a:rPr>
              <a:t>在寄存器中</a:t>
            </a:r>
            <a:r>
              <a:rPr lang="en-US" altLang="zh-CN" dirty="0" smtClean="0">
                <a:ea typeface="楷体_GB2312" pitchFamily="49" charset="-122"/>
              </a:rPr>
              <a:t>*/</a:t>
            </a:r>
            <a:r>
              <a:rPr lang="zh-CN" altLang="en-US" dirty="0" smtClean="0">
                <a:ea typeface="楷体_GB2312" pitchFamily="49" charset="-122"/>
              </a:rPr>
              <a:t> </a:t>
            </a:r>
            <a:endParaRPr lang="zh-CN" altLang="en-US" dirty="0"/>
          </a:p>
        </p:txBody>
      </p:sp>
      <p:sp>
        <p:nvSpPr>
          <p:cNvPr id="21" name="Rectangle 20"/>
          <p:cNvSpPr/>
          <p:nvPr/>
        </p:nvSpPr>
        <p:spPr>
          <a:xfrm>
            <a:off x="251520" y="4437112"/>
            <a:ext cx="545342" cy="437043"/>
          </a:xfrm>
          <a:prstGeom prst="rect">
            <a:avLst/>
          </a:prstGeom>
        </p:spPr>
        <p:txBody>
          <a:bodyPr wrap="none">
            <a:spAutoFit/>
          </a:bodyPr>
          <a:lstStyle/>
          <a:p>
            <a:r>
              <a:rPr lang="zh-CN" altLang="en-US" dirty="0" smtClean="0">
                <a:ea typeface="楷体_GB2312" pitchFamily="49" charset="-122"/>
              </a:rPr>
              <a:t>或</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2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2"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3"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4"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5"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6"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7"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8"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9"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Rectangle 16"/>
          <p:cNvSpPr/>
          <p:nvPr/>
        </p:nvSpPr>
        <p:spPr>
          <a:xfrm>
            <a:off x="926326" y="1268760"/>
            <a:ext cx="1986441" cy="997196"/>
          </a:xfrm>
          <a:prstGeom prst="rect">
            <a:avLst/>
          </a:prstGeom>
        </p:spPr>
        <p:txBody>
          <a:bodyPr wrap="none">
            <a:spAutoFit/>
          </a:bodyPr>
          <a:lstStyle/>
          <a:p>
            <a:r>
              <a:rPr lang="en-US" altLang="zh-CN" b="0" dirty="0" smtClean="0">
                <a:solidFill>
                  <a:srgbClr val="800080"/>
                </a:solidFill>
                <a:ea typeface="楷体_GB2312" pitchFamily="49" charset="-122"/>
              </a:rPr>
              <a:t>MOV  B</a:t>
            </a:r>
            <a:r>
              <a:rPr lang="en-US" altLang="zh-CN" dirty="0" smtClean="0">
                <a:ea typeface="楷体_GB2312" pitchFamily="49" charset="-122"/>
                <a:sym typeface="Symbol"/>
              </a:rPr>
              <a:t></a:t>
            </a:r>
            <a:r>
              <a:rPr lang="en-US" altLang="zh-CN" b="0" dirty="0" smtClean="0">
                <a:solidFill>
                  <a:srgbClr val="800080"/>
                </a:solidFill>
                <a:ea typeface="楷体_GB2312" pitchFamily="49" charset="-122"/>
              </a:rPr>
              <a:t>, R</a:t>
            </a:r>
          </a:p>
          <a:p>
            <a:r>
              <a:rPr lang="en-US" altLang="zh-CN" b="0" dirty="0" smtClean="0">
                <a:solidFill>
                  <a:srgbClr val="800080"/>
                </a:solidFill>
                <a:ea typeface="楷体_GB2312" pitchFamily="49" charset="-122"/>
              </a:rPr>
              <a:t>OP  R, C </a:t>
            </a:r>
            <a:endParaRPr lang="zh-CN" altLang="en-US" dirty="0"/>
          </a:p>
        </p:txBody>
      </p:sp>
      <p:sp>
        <p:nvSpPr>
          <p:cNvPr id="18" name="Rectangle 17"/>
          <p:cNvSpPr/>
          <p:nvPr/>
        </p:nvSpPr>
        <p:spPr>
          <a:xfrm>
            <a:off x="3275856" y="2996952"/>
            <a:ext cx="3805850" cy="437043"/>
          </a:xfrm>
          <a:prstGeom prst="rect">
            <a:avLst/>
          </a:prstGeom>
        </p:spPr>
        <p:txBody>
          <a:bodyPr wrap="none">
            <a:spAutoFit/>
          </a:bodyPr>
          <a:lstStyle/>
          <a:p>
            <a:r>
              <a:rPr lang="en-US" altLang="zh-CN" dirty="0" smtClean="0">
                <a:ea typeface="楷体_GB2312" pitchFamily="49" charset="-122"/>
              </a:rPr>
              <a:t>/*B</a:t>
            </a:r>
            <a:r>
              <a:rPr lang="zh-CN" altLang="en-US" dirty="0" smtClean="0">
                <a:ea typeface="楷体_GB2312" pitchFamily="49" charset="-122"/>
              </a:rPr>
              <a:t>和</a:t>
            </a:r>
            <a:r>
              <a:rPr lang="en-US" altLang="zh-CN" dirty="0" smtClean="0">
                <a:ea typeface="楷体_GB2312" pitchFamily="49" charset="-122"/>
              </a:rPr>
              <a:t>C</a:t>
            </a:r>
            <a:r>
              <a:rPr lang="zh-CN" altLang="en-US" dirty="0" smtClean="0">
                <a:ea typeface="楷体_GB2312" pitchFamily="49" charset="-122"/>
              </a:rPr>
              <a:t>都在寄存器中</a:t>
            </a:r>
            <a:r>
              <a:rPr lang="en-US" altLang="zh-CN" dirty="0" smtClean="0">
                <a:ea typeface="楷体_GB2312" pitchFamily="49" charset="-122"/>
              </a:rPr>
              <a:t>*/</a:t>
            </a:r>
            <a:r>
              <a:rPr lang="zh-CN" altLang="en-US" dirty="0" smtClean="0">
                <a:ea typeface="楷体_GB2312" pitchFamily="49" charset="-122"/>
              </a:rPr>
              <a:t> </a:t>
            </a:r>
            <a:endParaRPr lang="zh-CN" altLang="en-US" dirty="0"/>
          </a:p>
        </p:txBody>
      </p:sp>
      <p:sp>
        <p:nvSpPr>
          <p:cNvPr id="19" name="Rectangle 18"/>
          <p:cNvSpPr/>
          <p:nvPr/>
        </p:nvSpPr>
        <p:spPr>
          <a:xfrm>
            <a:off x="899592" y="2780928"/>
            <a:ext cx="1986441" cy="997196"/>
          </a:xfrm>
          <a:prstGeom prst="rect">
            <a:avLst/>
          </a:prstGeom>
        </p:spPr>
        <p:txBody>
          <a:bodyPr wrap="none">
            <a:spAutoFit/>
          </a:bodyPr>
          <a:lstStyle/>
          <a:p>
            <a:r>
              <a:rPr lang="en-US" altLang="zh-CN" b="0" dirty="0" smtClean="0">
                <a:solidFill>
                  <a:srgbClr val="800080"/>
                </a:solidFill>
                <a:ea typeface="楷体_GB2312" pitchFamily="49" charset="-122"/>
              </a:rPr>
              <a:t>MOV  B</a:t>
            </a:r>
            <a:r>
              <a:rPr lang="en-US" altLang="zh-CN" dirty="0" smtClean="0">
                <a:ea typeface="楷体_GB2312" pitchFamily="49" charset="-122"/>
                <a:sym typeface="Symbol"/>
              </a:rPr>
              <a:t></a:t>
            </a:r>
            <a:r>
              <a:rPr lang="en-US" altLang="zh-CN" b="0" dirty="0" smtClean="0">
                <a:solidFill>
                  <a:srgbClr val="800080"/>
                </a:solidFill>
                <a:ea typeface="楷体_GB2312" pitchFamily="49" charset="-122"/>
              </a:rPr>
              <a:t>, R</a:t>
            </a:r>
          </a:p>
          <a:p>
            <a:r>
              <a:rPr lang="en-US" altLang="zh-CN" b="0" dirty="0" smtClean="0">
                <a:solidFill>
                  <a:srgbClr val="800080"/>
                </a:solidFill>
                <a:ea typeface="楷体_GB2312" pitchFamily="49" charset="-122"/>
              </a:rPr>
              <a:t>OP  R, C</a:t>
            </a:r>
            <a:r>
              <a:rPr lang="en-US" altLang="zh-CN" dirty="0" smtClean="0">
                <a:ea typeface="楷体_GB2312" pitchFamily="49" charset="-122"/>
                <a:sym typeface="Symbol"/>
              </a:rPr>
              <a:t></a:t>
            </a:r>
            <a:r>
              <a:rPr lang="en-US" altLang="zh-CN" b="0" dirty="0" smtClean="0">
                <a:solidFill>
                  <a:srgbClr val="800080"/>
                </a:solidFill>
                <a:ea typeface="楷体_GB2312" pitchFamily="49" charset="-122"/>
              </a:rPr>
              <a:t> </a:t>
            </a:r>
            <a:endParaRPr lang="zh-CN" altLang="en-US" dirty="0"/>
          </a:p>
        </p:txBody>
      </p:sp>
      <p:sp>
        <p:nvSpPr>
          <p:cNvPr id="20" name="Rectangle 19"/>
          <p:cNvSpPr/>
          <p:nvPr/>
        </p:nvSpPr>
        <p:spPr>
          <a:xfrm>
            <a:off x="3203848" y="1556792"/>
            <a:ext cx="5697394" cy="437043"/>
          </a:xfrm>
          <a:prstGeom prst="rect">
            <a:avLst/>
          </a:prstGeom>
        </p:spPr>
        <p:txBody>
          <a:bodyPr wrap="none">
            <a:spAutoFit/>
          </a:bodyPr>
          <a:lstStyle/>
          <a:p>
            <a:r>
              <a:rPr lang="en-US" altLang="zh-CN" dirty="0" smtClean="0">
                <a:ea typeface="楷体_GB2312" pitchFamily="49" charset="-122"/>
              </a:rPr>
              <a:t>/*B</a:t>
            </a:r>
            <a:r>
              <a:rPr lang="zh-CN" altLang="en-US" dirty="0" smtClean="0">
                <a:ea typeface="楷体_GB2312" pitchFamily="49" charset="-122"/>
              </a:rPr>
              <a:t>在寄存器中，</a:t>
            </a:r>
            <a:r>
              <a:rPr lang="en-US" altLang="zh-CN" dirty="0" smtClean="0">
                <a:ea typeface="楷体_GB2312" pitchFamily="49" charset="-122"/>
              </a:rPr>
              <a:t>C</a:t>
            </a:r>
            <a:r>
              <a:rPr lang="zh-CN" altLang="en-US" dirty="0" smtClean="0">
                <a:ea typeface="楷体_GB2312" pitchFamily="49" charset="-122"/>
              </a:rPr>
              <a:t>不在寄存器中</a:t>
            </a:r>
            <a:r>
              <a:rPr lang="en-US" altLang="zh-CN" dirty="0" smtClean="0">
                <a:ea typeface="楷体_GB2312" pitchFamily="49" charset="-122"/>
              </a:rPr>
              <a:t>*/</a:t>
            </a:r>
            <a:r>
              <a:rPr lang="zh-CN" altLang="en-US" dirty="0" smtClean="0">
                <a:ea typeface="楷体_GB2312" pitchFamily="49" charset="-122"/>
              </a:rPr>
              <a:t> </a:t>
            </a:r>
            <a:endParaRPr lang="zh-CN" altLang="en-US" dirty="0"/>
          </a:p>
        </p:txBody>
      </p:sp>
      <p:sp>
        <p:nvSpPr>
          <p:cNvPr id="21" name="Rectangle 18"/>
          <p:cNvSpPr>
            <a:spLocks noChangeArrowheads="1"/>
          </p:cNvSpPr>
          <p:nvPr/>
        </p:nvSpPr>
        <p:spPr bwMode="auto">
          <a:xfrm>
            <a:off x="1331640" y="188640"/>
            <a:ext cx="5400600" cy="60478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3600" dirty="0" smtClean="0">
                <a:solidFill>
                  <a:srgbClr val="800080"/>
                </a:solidFill>
                <a:ea typeface="华文行楷" pitchFamily="2" charset="-122"/>
              </a:rPr>
              <a:t>一个简单的代码生成算法</a:t>
            </a:r>
            <a:endParaRPr lang="zh-CN" altLang="en-US" sz="3600" dirty="0">
              <a:solidFill>
                <a:srgbClr val="800080"/>
              </a:solidFill>
              <a:ea typeface="华文行楷" pitchFamily="2" charset="-122"/>
            </a:endParaRPr>
          </a:p>
        </p:txBody>
      </p:sp>
      <p:sp>
        <p:nvSpPr>
          <p:cNvPr id="22" name="Rectangle 21"/>
          <p:cNvSpPr/>
          <p:nvPr/>
        </p:nvSpPr>
        <p:spPr>
          <a:xfrm>
            <a:off x="899592" y="4005064"/>
            <a:ext cx="1846980" cy="437043"/>
          </a:xfrm>
          <a:prstGeom prst="rect">
            <a:avLst/>
          </a:prstGeom>
        </p:spPr>
        <p:txBody>
          <a:bodyPr wrap="none">
            <a:spAutoFit/>
          </a:bodyPr>
          <a:lstStyle/>
          <a:p>
            <a:r>
              <a:rPr lang="zh-CN" altLang="en-US" dirty="0" smtClean="0">
                <a:solidFill>
                  <a:srgbClr val="000000"/>
                </a:solidFill>
                <a:latin typeface="方正舒体" pitchFamily="2" charset="-122"/>
                <a:ea typeface="方正舒体" pitchFamily="2" charset="-122"/>
              </a:rPr>
              <a:t>否则生成 </a:t>
            </a:r>
            <a:r>
              <a:rPr lang="en-US" altLang="zh-CN" dirty="0" smtClean="0">
                <a:solidFill>
                  <a:srgbClr val="000000"/>
                </a:solidFill>
                <a:latin typeface="方正舒体" pitchFamily="2" charset="-122"/>
                <a:ea typeface="方正舒体" pitchFamily="2" charset="-122"/>
              </a:rPr>
              <a:t>:</a:t>
            </a:r>
            <a:endParaRPr lang="zh-CN" altLang="en-US" dirty="0">
              <a:solidFill>
                <a:srgbClr val="000000"/>
              </a:solidFill>
              <a:latin typeface="方正舒体" pitchFamily="2" charset="-122"/>
              <a:ea typeface="方正舒体" pitchFamily="2" charset="-122"/>
            </a:endParaRPr>
          </a:p>
        </p:txBody>
      </p:sp>
      <p:sp>
        <p:nvSpPr>
          <p:cNvPr id="23" name="Rectangle 22"/>
          <p:cNvSpPr/>
          <p:nvPr/>
        </p:nvSpPr>
        <p:spPr>
          <a:xfrm>
            <a:off x="1043608" y="4581128"/>
            <a:ext cx="1712264" cy="437043"/>
          </a:xfrm>
          <a:prstGeom prst="rect">
            <a:avLst/>
          </a:prstGeom>
        </p:spPr>
        <p:txBody>
          <a:bodyPr wrap="none">
            <a:spAutoFit/>
          </a:bodyPr>
          <a:lstStyle/>
          <a:p>
            <a:r>
              <a:rPr lang="en-US" altLang="zh-CN" b="0" dirty="0" smtClean="0">
                <a:solidFill>
                  <a:srgbClr val="800080"/>
                </a:solidFill>
                <a:ea typeface="楷体_GB2312" pitchFamily="49" charset="-122"/>
              </a:rPr>
              <a:t>OP  R, C </a:t>
            </a:r>
            <a:endParaRPr lang="zh-CN" altLang="en-US" dirty="0"/>
          </a:p>
        </p:txBody>
      </p:sp>
      <p:sp>
        <p:nvSpPr>
          <p:cNvPr id="24" name="Rectangle 23"/>
          <p:cNvSpPr/>
          <p:nvPr/>
        </p:nvSpPr>
        <p:spPr>
          <a:xfrm>
            <a:off x="3059832" y="4581128"/>
            <a:ext cx="5868914" cy="437043"/>
          </a:xfrm>
          <a:prstGeom prst="rect">
            <a:avLst/>
          </a:prstGeom>
        </p:spPr>
        <p:txBody>
          <a:bodyPr wrap="none">
            <a:spAutoFit/>
          </a:bodyPr>
          <a:lstStyle/>
          <a:p>
            <a:r>
              <a:rPr lang="en-US" altLang="zh-CN" dirty="0" smtClean="0">
                <a:ea typeface="楷体_GB2312" pitchFamily="49" charset="-122"/>
              </a:rPr>
              <a:t>/*B</a:t>
            </a:r>
            <a:r>
              <a:rPr lang="zh-CN" altLang="en-US" dirty="0" smtClean="0">
                <a:ea typeface="楷体_GB2312" pitchFamily="49" charset="-122"/>
              </a:rPr>
              <a:t>在寄存器</a:t>
            </a:r>
            <a:r>
              <a:rPr lang="en-US" altLang="zh-CN" b="0" dirty="0" smtClean="0">
                <a:solidFill>
                  <a:srgbClr val="800080"/>
                </a:solidFill>
                <a:ea typeface="楷体_GB2312" pitchFamily="49" charset="-122"/>
              </a:rPr>
              <a:t>R</a:t>
            </a:r>
            <a:r>
              <a:rPr lang="zh-CN" altLang="en-US" dirty="0" smtClean="0">
                <a:ea typeface="楷体_GB2312" pitchFamily="49" charset="-122"/>
              </a:rPr>
              <a:t>中，</a:t>
            </a:r>
            <a:r>
              <a:rPr lang="en-US" altLang="zh-CN" dirty="0" smtClean="0">
                <a:ea typeface="楷体_GB2312" pitchFamily="49" charset="-122"/>
              </a:rPr>
              <a:t>C</a:t>
            </a:r>
            <a:r>
              <a:rPr lang="zh-CN" altLang="en-US" dirty="0" smtClean="0">
                <a:ea typeface="楷体_GB2312" pitchFamily="49" charset="-122"/>
              </a:rPr>
              <a:t>不在寄存器中</a:t>
            </a:r>
            <a:r>
              <a:rPr lang="en-US" altLang="zh-CN" dirty="0" smtClean="0">
                <a:ea typeface="楷体_GB2312" pitchFamily="49" charset="-122"/>
              </a:rPr>
              <a:t>*/</a:t>
            </a:r>
            <a:r>
              <a:rPr lang="zh-CN" altLang="en-US" dirty="0" smtClean="0">
                <a:ea typeface="楷体_GB2312" pitchFamily="49" charset="-122"/>
              </a:rPr>
              <a:t> </a:t>
            </a:r>
            <a:endParaRPr lang="zh-CN" altLang="en-US" dirty="0"/>
          </a:p>
        </p:txBody>
      </p:sp>
      <p:sp>
        <p:nvSpPr>
          <p:cNvPr id="25" name="Rectangle 24"/>
          <p:cNvSpPr/>
          <p:nvPr/>
        </p:nvSpPr>
        <p:spPr>
          <a:xfrm>
            <a:off x="1007977" y="5229200"/>
            <a:ext cx="1800429" cy="437043"/>
          </a:xfrm>
          <a:prstGeom prst="rect">
            <a:avLst/>
          </a:prstGeom>
        </p:spPr>
        <p:txBody>
          <a:bodyPr wrap="none">
            <a:spAutoFit/>
          </a:bodyPr>
          <a:lstStyle/>
          <a:p>
            <a:r>
              <a:rPr lang="en-US" altLang="zh-CN" b="0" dirty="0" smtClean="0">
                <a:solidFill>
                  <a:srgbClr val="800080"/>
                </a:solidFill>
                <a:ea typeface="楷体_GB2312" pitchFamily="49" charset="-122"/>
              </a:rPr>
              <a:t>OP  R, C</a:t>
            </a:r>
            <a:r>
              <a:rPr lang="en-US" altLang="zh-CN" dirty="0" smtClean="0">
                <a:ea typeface="楷体_GB2312" pitchFamily="49" charset="-122"/>
                <a:sym typeface="Symbol"/>
              </a:rPr>
              <a:t></a:t>
            </a:r>
            <a:r>
              <a:rPr lang="en-US" altLang="zh-CN" b="0" dirty="0" smtClean="0">
                <a:solidFill>
                  <a:srgbClr val="800080"/>
                </a:solidFill>
                <a:ea typeface="楷体_GB2312" pitchFamily="49" charset="-122"/>
              </a:rPr>
              <a:t> </a:t>
            </a:r>
            <a:endParaRPr lang="zh-CN" altLang="en-US" dirty="0"/>
          </a:p>
        </p:txBody>
      </p:sp>
      <p:sp>
        <p:nvSpPr>
          <p:cNvPr id="26" name="Rectangle 25"/>
          <p:cNvSpPr/>
          <p:nvPr/>
        </p:nvSpPr>
        <p:spPr>
          <a:xfrm>
            <a:off x="3024201" y="5229200"/>
            <a:ext cx="5508239" cy="437043"/>
          </a:xfrm>
          <a:prstGeom prst="rect">
            <a:avLst/>
          </a:prstGeom>
        </p:spPr>
        <p:txBody>
          <a:bodyPr wrap="none">
            <a:spAutoFit/>
          </a:bodyPr>
          <a:lstStyle/>
          <a:p>
            <a:r>
              <a:rPr lang="en-US" altLang="zh-CN" dirty="0" smtClean="0">
                <a:ea typeface="楷体_GB2312" pitchFamily="49" charset="-122"/>
              </a:rPr>
              <a:t>/*B</a:t>
            </a:r>
            <a:r>
              <a:rPr lang="zh-CN" altLang="en-US" dirty="0" smtClean="0">
                <a:ea typeface="楷体_GB2312" pitchFamily="49" charset="-122"/>
              </a:rPr>
              <a:t>在寄存器</a:t>
            </a:r>
            <a:r>
              <a:rPr lang="en-US" altLang="zh-CN" b="0" dirty="0" smtClean="0">
                <a:solidFill>
                  <a:srgbClr val="800080"/>
                </a:solidFill>
                <a:ea typeface="楷体_GB2312" pitchFamily="49" charset="-122"/>
              </a:rPr>
              <a:t>R</a:t>
            </a:r>
            <a:r>
              <a:rPr lang="zh-CN" altLang="en-US" dirty="0" smtClean="0">
                <a:ea typeface="楷体_GB2312" pitchFamily="49" charset="-122"/>
              </a:rPr>
              <a:t>中，</a:t>
            </a:r>
            <a:r>
              <a:rPr lang="en-US" altLang="zh-CN" dirty="0" smtClean="0">
                <a:ea typeface="楷体_GB2312" pitchFamily="49" charset="-122"/>
              </a:rPr>
              <a:t>C</a:t>
            </a:r>
            <a:r>
              <a:rPr lang="zh-CN" altLang="en-US" dirty="0" smtClean="0">
                <a:ea typeface="楷体_GB2312" pitchFamily="49" charset="-122"/>
              </a:rPr>
              <a:t>在寄存器中</a:t>
            </a:r>
            <a:r>
              <a:rPr lang="en-US" altLang="zh-CN" dirty="0" smtClean="0">
                <a:ea typeface="楷体_GB2312" pitchFamily="49" charset="-122"/>
              </a:rPr>
              <a:t>*/</a:t>
            </a:r>
            <a:r>
              <a:rPr lang="zh-CN" altLang="en-US" dirty="0" smtClean="0">
                <a:ea typeface="楷体_GB2312" pitchFamily="49" charset="-122"/>
              </a:rPr>
              <a:t> </a:t>
            </a:r>
            <a:endParaRPr lang="zh-CN" altLang="en-US" dirty="0"/>
          </a:p>
        </p:txBody>
      </p:sp>
      <p:sp>
        <p:nvSpPr>
          <p:cNvPr id="27" name="Rectangle 26"/>
          <p:cNvSpPr/>
          <p:nvPr/>
        </p:nvSpPr>
        <p:spPr>
          <a:xfrm>
            <a:off x="359905" y="5229200"/>
            <a:ext cx="545342" cy="437043"/>
          </a:xfrm>
          <a:prstGeom prst="rect">
            <a:avLst/>
          </a:prstGeom>
        </p:spPr>
        <p:txBody>
          <a:bodyPr wrap="none">
            <a:spAutoFit/>
          </a:bodyPr>
          <a:lstStyle/>
          <a:p>
            <a:r>
              <a:rPr lang="zh-CN" altLang="en-US" dirty="0" smtClean="0">
                <a:ea typeface="楷体_GB2312" pitchFamily="49" charset="-122"/>
              </a:rPr>
              <a:t>或</a:t>
            </a:r>
            <a:endParaRPr lang="zh-CN" altLang="en-US" dirty="0"/>
          </a:p>
        </p:txBody>
      </p:sp>
      <p:sp>
        <p:nvSpPr>
          <p:cNvPr id="28" name="Rectangle 27"/>
          <p:cNvSpPr/>
          <p:nvPr/>
        </p:nvSpPr>
        <p:spPr>
          <a:xfrm>
            <a:off x="251520" y="1268760"/>
            <a:ext cx="545342" cy="437043"/>
          </a:xfrm>
          <a:prstGeom prst="rect">
            <a:avLst/>
          </a:prstGeom>
        </p:spPr>
        <p:txBody>
          <a:bodyPr wrap="none">
            <a:spAutoFit/>
          </a:bodyPr>
          <a:lstStyle/>
          <a:p>
            <a:r>
              <a:rPr lang="zh-CN" altLang="en-US" dirty="0" smtClean="0">
                <a:ea typeface="楷体_GB2312" pitchFamily="49" charset="-122"/>
              </a:rPr>
              <a:t>或</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8"/>
          <p:cNvSpPr>
            <a:spLocks noChangeArrowheads="1"/>
          </p:cNvSpPr>
          <p:nvPr/>
        </p:nvSpPr>
        <p:spPr bwMode="auto">
          <a:xfrm>
            <a:off x="395536" y="980728"/>
            <a:ext cx="8382000" cy="5259710"/>
          </a:xfrm>
          <a:prstGeom prst="rect">
            <a:avLst/>
          </a:prstGeom>
          <a:noFill/>
          <a:ln w="9525">
            <a:noFill/>
            <a:miter lim="800000"/>
            <a:headEnd/>
            <a:tailEnd/>
          </a:ln>
          <a:effectLst/>
        </p:spPr>
        <p:txBody>
          <a:bodyPr wrap="square">
            <a:spAutoFit/>
          </a:bodyPr>
          <a:lstStyle/>
          <a:p>
            <a:pPr algn="just">
              <a:lnSpc>
                <a:spcPts val="4800"/>
              </a:lnSpc>
              <a:spcBef>
                <a:spcPts val="1200"/>
              </a:spcBef>
              <a:buFont typeface="Arial" pitchFamily="34" charset="0"/>
              <a:buChar char="•"/>
            </a:pPr>
            <a:r>
              <a:rPr lang="zh-CN" altLang="en-US" sz="3200" dirty="0" smtClean="0">
                <a:solidFill>
                  <a:srgbClr val="FF0000"/>
                </a:solidFill>
                <a:ea typeface="楷体_GB2312" pitchFamily="49" charset="-122"/>
              </a:rPr>
              <a:t>如</a:t>
            </a:r>
            <a:r>
              <a:rPr lang="en-US" altLang="zh-CN" sz="3200" b="0" dirty="0" smtClean="0">
                <a:solidFill>
                  <a:srgbClr val="FF0000"/>
                </a:solidFill>
                <a:ea typeface="楷体_GB2312" pitchFamily="49" charset="-122"/>
              </a:rPr>
              <a:t>B</a:t>
            </a:r>
            <a:r>
              <a:rPr lang="en-US" altLang="zh-CN" sz="3200" dirty="0" smtClean="0">
                <a:solidFill>
                  <a:srgbClr val="FF0000"/>
                </a:solidFill>
                <a:ea typeface="楷体_GB2312" pitchFamily="49" charset="-122"/>
                <a:sym typeface="Symbol"/>
              </a:rPr>
              <a:t></a:t>
            </a:r>
            <a:r>
              <a:rPr lang="zh-CN" altLang="en-US" sz="3200" dirty="0" smtClean="0">
                <a:solidFill>
                  <a:srgbClr val="FF0000"/>
                </a:solidFill>
                <a:ea typeface="楷体_GB2312" pitchFamily="49" charset="-122"/>
              </a:rPr>
              <a:t>或</a:t>
            </a:r>
            <a:r>
              <a:rPr lang="en-US" altLang="zh-CN" sz="3200" b="0" dirty="0" smtClean="0">
                <a:solidFill>
                  <a:srgbClr val="FF0000"/>
                </a:solidFill>
                <a:ea typeface="楷体_GB2312" pitchFamily="49" charset="-122"/>
              </a:rPr>
              <a:t>C</a:t>
            </a:r>
            <a:r>
              <a:rPr lang="en-US" altLang="zh-CN" sz="3200" dirty="0" smtClean="0">
                <a:solidFill>
                  <a:srgbClr val="FF0000"/>
                </a:solidFill>
                <a:ea typeface="楷体_GB2312" pitchFamily="49" charset="-122"/>
                <a:sym typeface="Symbol"/>
              </a:rPr>
              <a:t></a:t>
            </a:r>
            <a:r>
              <a:rPr lang="zh-CN" altLang="en-US" sz="3200" dirty="0" smtClean="0">
                <a:solidFill>
                  <a:srgbClr val="FF0000"/>
                </a:solidFill>
                <a:ea typeface="楷体_GB2312" pitchFamily="49" charset="-122"/>
              </a:rPr>
              <a:t>为</a:t>
            </a:r>
            <a:r>
              <a:rPr lang="en-US" altLang="zh-CN" sz="3200" b="0" dirty="0" smtClean="0">
                <a:solidFill>
                  <a:srgbClr val="FF0000"/>
                </a:solidFill>
                <a:ea typeface="楷体_GB2312" pitchFamily="49" charset="-122"/>
              </a:rPr>
              <a:t>R</a:t>
            </a:r>
            <a:r>
              <a:rPr lang="zh-CN" altLang="en-US" sz="3200" dirty="0" smtClean="0">
                <a:ea typeface="楷体_GB2312" pitchFamily="49" charset="-122"/>
              </a:rPr>
              <a:t>，则删除</a:t>
            </a:r>
            <a:r>
              <a:rPr lang="en-US" altLang="zh-CN" sz="3200" b="0" dirty="0" smtClean="0">
                <a:ea typeface="楷体_GB2312" pitchFamily="49" charset="-122"/>
              </a:rPr>
              <a:t>AVALUE[B]</a:t>
            </a:r>
            <a:r>
              <a:rPr lang="zh-CN" altLang="en-US" sz="3200" dirty="0" smtClean="0">
                <a:ea typeface="楷体_GB2312" pitchFamily="49" charset="-122"/>
              </a:rPr>
              <a:t>或 </a:t>
            </a:r>
            <a:r>
              <a:rPr lang="en-US" altLang="zh-CN" sz="3200" b="0" dirty="0" smtClean="0">
                <a:ea typeface="楷体_GB2312" pitchFamily="49" charset="-122"/>
              </a:rPr>
              <a:t>AVALUE[C]</a:t>
            </a:r>
            <a:r>
              <a:rPr lang="zh-CN" altLang="en-US" sz="3200" dirty="0" smtClean="0">
                <a:ea typeface="楷体_GB2312" pitchFamily="49" charset="-122"/>
              </a:rPr>
              <a:t>中的</a:t>
            </a:r>
            <a:r>
              <a:rPr lang="en-US" altLang="zh-CN" sz="3200" b="0" dirty="0" smtClean="0">
                <a:ea typeface="楷体_GB2312" pitchFamily="49" charset="-122"/>
              </a:rPr>
              <a:t>R.</a:t>
            </a:r>
          </a:p>
          <a:p>
            <a:pPr algn="just">
              <a:lnSpc>
                <a:spcPts val="4800"/>
              </a:lnSpc>
              <a:spcBef>
                <a:spcPts val="1200"/>
              </a:spcBef>
              <a:buFont typeface="Arial" pitchFamily="34" charset="0"/>
              <a:buChar char="•"/>
            </a:pPr>
            <a:r>
              <a:rPr lang="zh-CN" altLang="en-US" sz="3200" dirty="0" smtClean="0">
                <a:ea typeface="楷体_GB2312" pitchFamily="49" charset="-122"/>
              </a:rPr>
              <a:t>对每个</a:t>
            </a:r>
            <a:r>
              <a:rPr lang="en-US" altLang="zh-CN" sz="3200" b="0" dirty="0" smtClean="0">
                <a:ea typeface="楷体_GB2312" pitchFamily="49" charset="-122"/>
              </a:rPr>
              <a:t>D</a:t>
            </a:r>
            <a:r>
              <a:rPr lang="en-US" altLang="zh-CN" sz="3200" b="0" dirty="0" smtClean="0">
                <a:ea typeface="楷体_GB2312" pitchFamily="49" charset="-122"/>
                <a:sym typeface="Symbol"/>
              </a:rPr>
              <a:t></a:t>
            </a:r>
            <a:r>
              <a:rPr lang="en-US" altLang="zh-CN" sz="3200" b="0" dirty="0" smtClean="0">
                <a:ea typeface="楷体_GB2312" pitchFamily="49" charset="-122"/>
              </a:rPr>
              <a:t>B</a:t>
            </a:r>
            <a:r>
              <a:rPr lang="zh-CN" altLang="en-US" sz="3200" dirty="0" smtClean="0">
                <a:ea typeface="楷体_GB2312" pitchFamily="49" charset="-122"/>
              </a:rPr>
              <a:t>，</a:t>
            </a:r>
            <a:r>
              <a:rPr lang="en-US" altLang="zh-CN" sz="3200" b="0" dirty="0" smtClean="0">
                <a:ea typeface="楷体_GB2312" pitchFamily="49" charset="-122"/>
              </a:rPr>
              <a:t>D</a:t>
            </a:r>
            <a:r>
              <a:rPr lang="en-US" altLang="zh-CN" sz="3200" b="0" dirty="0" smtClean="0">
                <a:ea typeface="楷体_GB2312" pitchFamily="49" charset="-122"/>
                <a:sym typeface="Symbol"/>
              </a:rPr>
              <a:t></a:t>
            </a:r>
            <a:r>
              <a:rPr lang="en-US" altLang="zh-CN" sz="3200" b="0" dirty="0" smtClean="0">
                <a:ea typeface="楷体_GB2312" pitchFamily="49" charset="-122"/>
              </a:rPr>
              <a:t>RVALUE[R]</a:t>
            </a:r>
            <a:r>
              <a:rPr lang="zh-CN" altLang="en-US" sz="3200" dirty="0" smtClean="0">
                <a:ea typeface="楷体_GB2312" pitchFamily="49" charset="-122"/>
              </a:rPr>
              <a:t>，并且在语句</a:t>
            </a:r>
            <a:r>
              <a:rPr lang="en-US" altLang="zh-CN" sz="3200" b="0" dirty="0" err="1" smtClean="0">
                <a:ea typeface="楷体_GB2312" pitchFamily="49" charset="-122"/>
              </a:rPr>
              <a:t>i</a:t>
            </a:r>
            <a:r>
              <a:rPr lang="en-US" altLang="zh-CN" sz="3200" dirty="0" smtClean="0">
                <a:ea typeface="楷体_GB2312" pitchFamily="49" charset="-122"/>
              </a:rPr>
              <a:t> </a:t>
            </a:r>
            <a:r>
              <a:rPr lang="zh-CN" altLang="en-US" sz="3200" dirty="0" smtClean="0">
                <a:ea typeface="楷体_GB2312" pitchFamily="49" charset="-122"/>
              </a:rPr>
              <a:t>之后</a:t>
            </a:r>
            <a:r>
              <a:rPr lang="en-US" altLang="zh-CN" sz="3200" b="0" dirty="0" smtClean="0">
                <a:ea typeface="楷体_GB2312" pitchFamily="49" charset="-122"/>
              </a:rPr>
              <a:t>D</a:t>
            </a:r>
            <a:r>
              <a:rPr lang="zh-CN" altLang="en-US" sz="3200" dirty="0" smtClean="0">
                <a:ea typeface="楷体_GB2312" pitchFamily="49" charset="-122"/>
              </a:rPr>
              <a:t>仍然是活跃变量，则在生成以上代码之前先插入一条指令  </a:t>
            </a:r>
            <a:r>
              <a:rPr lang="en-US" altLang="zh-CN" sz="3200" b="0" dirty="0" smtClean="0">
                <a:solidFill>
                  <a:srgbClr val="800080"/>
                </a:solidFill>
                <a:ea typeface="楷体_GB2312" pitchFamily="49" charset="-122"/>
              </a:rPr>
              <a:t>MOV R, D</a:t>
            </a:r>
            <a:endParaRPr kumimoji="0" lang="zh-CN" altLang="en-US" sz="3200" dirty="0">
              <a:solidFill>
                <a:srgbClr val="800080"/>
              </a:solidFill>
              <a:ea typeface="楷体_GB2312" pitchFamily="49" charset="-122"/>
            </a:endParaRPr>
          </a:p>
          <a:p>
            <a:pPr algn="just">
              <a:lnSpc>
                <a:spcPts val="4800"/>
              </a:lnSpc>
              <a:spcBef>
                <a:spcPts val="1200"/>
              </a:spcBef>
              <a:buFont typeface="Symbol" pitchFamily="18" charset="2"/>
              <a:buNone/>
            </a:pPr>
            <a:r>
              <a:rPr lang="zh-CN" altLang="en-US" sz="3200" dirty="0" smtClean="0">
                <a:ea typeface="楷体_GB2312" pitchFamily="49" charset="-122"/>
              </a:rPr>
              <a:t>令</a:t>
            </a:r>
            <a:r>
              <a:rPr lang="en-US" altLang="zh-CN" sz="3200" b="0" dirty="0" smtClean="0">
                <a:ea typeface="楷体_GB2312" pitchFamily="49" charset="-122"/>
              </a:rPr>
              <a:t>AVALUE[A]={R}</a:t>
            </a:r>
            <a:r>
              <a:rPr lang="zh-CN" altLang="en-US" sz="3200" dirty="0" smtClean="0">
                <a:ea typeface="楷体_GB2312" pitchFamily="49" charset="-122"/>
              </a:rPr>
              <a:t>，并令</a:t>
            </a:r>
            <a:r>
              <a:rPr lang="en-US" altLang="zh-CN" sz="3200" b="0" dirty="0" smtClean="0">
                <a:ea typeface="楷体_GB2312" pitchFamily="49" charset="-122"/>
              </a:rPr>
              <a:t>RVALUE[R]={A}</a:t>
            </a:r>
            <a:r>
              <a:rPr lang="zh-CN" altLang="en-US" sz="3200" dirty="0" smtClean="0">
                <a:ea typeface="楷体_GB2312" pitchFamily="49" charset="-122"/>
              </a:rPr>
              <a:t>，以表示变量</a:t>
            </a:r>
            <a:r>
              <a:rPr lang="en-US" altLang="zh-CN" sz="3200" b="0" dirty="0" smtClean="0">
                <a:ea typeface="楷体_GB2312" pitchFamily="49" charset="-122"/>
              </a:rPr>
              <a:t>A</a:t>
            </a:r>
            <a:r>
              <a:rPr lang="zh-CN" altLang="en-US" sz="3200" dirty="0" smtClean="0">
                <a:ea typeface="楷体_GB2312" pitchFamily="49" charset="-122"/>
              </a:rPr>
              <a:t>的现行值只在</a:t>
            </a:r>
            <a:r>
              <a:rPr lang="en-US" altLang="zh-CN" sz="3200" b="0" dirty="0" smtClean="0">
                <a:ea typeface="楷体_GB2312" pitchFamily="49" charset="-122"/>
              </a:rPr>
              <a:t>R</a:t>
            </a:r>
            <a:r>
              <a:rPr lang="zh-CN" altLang="en-US" sz="3200" dirty="0" smtClean="0">
                <a:ea typeface="楷体_GB2312" pitchFamily="49" charset="-122"/>
              </a:rPr>
              <a:t>中并且</a:t>
            </a:r>
            <a:r>
              <a:rPr lang="en-US" altLang="zh-CN" sz="3200" b="0" dirty="0" smtClean="0">
                <a:ea typeface="楷体_GB2312" pitchFamily="49" charset="-122"/>
              </a:rPr>
              <a:t>R</a:t>
            </a:r>
            <a:r>
              <a:rPr lang="zh-CN" altLang="en-US" sz="3200" dirty="0" smtClean="0">
                <a:ea typeface="楷体_GB2312" pitchFamily="49" charset="-122"/>
              </a:rPr>
              <a:t>中的值只代表</a:t>
            </a:r>
            <a:r>
              <a:rPr lang="en-US" altLang="zh-CN" sz="3200" b="0" dirty="0" smtClean="0">
                <a:ea typeface="楷体_GB2312" pitchFamily="49" charset="-122"/>
              </a:rPr>
              <a:t>A</a:t>
            </a:r>
            <a:r>
              <a:rPr lang="zh-CN" altLang="en-US" sz="3200" dirty="0" smtClean="0">
                <a:ea typeface="楷体_GB2312" pitchFamily="49" charset="-122"/>
              </a:rPr>
              <a:t>的现行值 。</a:t>
            </a:r>
            <a:endParaRPr lang="en-US" altLang="zh-CN" sz="3200" b="0" dirty="0" smtClean="0">
              <a:ea typeface="楷体_GB2312" pitchFamily="49" charset="-122"/>
            </a:endParaRPr>
          </a:p>
        </p:txBody>
      </p:sp>
      <p:sp>
        <p:nvSpPr>
          <p:cNvPr id="17" name="Rectangle 18"/>
          <p:cNvSpPr>
            <a:spLocks noChangeArrowheads="1"/>
          </p:cNvSpPr>
          <p:nvPr/>
        </p:nvSpPr>
        <p:spPr bwMode="auto">
          <a:xfrm>
            <a:off x="1331640" y="188640"/>
            <a:ext cx="5400600" cy="60478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3600" dirty="0" smtClean="0">
                <a:solidFill>
                  <a:srgbClr val="800080"/>
                </a:solidFill>
                <a:ea typeface="华文行楷" pitchFamily="2" charset="-122"/>
              </a:rPr>
              <a:t>一个简单的代码生成算法</a:t>
            </a:r>
            <a:endParaRPr lang="zh-CN" altLang="en-US" sz="3600" dirty="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8"/>
          <p:cNvSpPr>
            <a:spLocks noChangeArrowheads="1"/>
          </p:cNvSpPr>
          <p:nvPr/>
        </p:nvSpPr>
        <p:spPr bwMode="auto">
          <a:xfrm>
            <a:off x="395536" y="980728"/>
            <a:ext cx="8382000" cy="3105274"/>
          </a:xfrm>
          <a:prstGeom prst="rect">
            <a:avLst/>
          </a:prstGeom>
          <a:noFill/>
          <a:ln w="9525">
            <a:noFill/>
            <a:miter lim="800000"/>
            <a:headEnd/>
            <a:tailEnd/>
          </a:ln>
          <a:effectLst/>
        </p:spPr>
        <p:txBody>
          <a:bodyPr wrap="square">
            <a:spAutoFit/>
          </a:bodyPr>
          <a:lstStyle/>
          <a:p>
            <a:pPr algn="just">
              <a:lnSpc>
                <a:spcPts val="4800"/>
              </a:lnSpc>
              <a:spcBef>
                <a:spcPct val="0"/>
              </a:spcBef>
              <a:buFont typeface="Arial" pitchFamily="34" charset="0"/>
              <a:buChar char="•"/>
            </a:pPr>
            <a:r>
              <a:rPr lang="en-US" altLang="zh-CN" sz="3200" dirty="0" smtClean="0">
                <a:solidFill>
                  <a:srgbClr val="800080"/>
                </a:solidFill>
                <a:ea typeface="楷体_GB2312" pitchFamily="49" charset="-122"/>
              </a:rPr>
              <a:t>b)  </a:t>
            </a:r>
            <a:r>
              <a:rPr lang="zh-CN" altLang="en-US" sz="3200" dirty="0" smtClean="0">
                <a:solidFill>
                  <a:srgbClr val="800080"/>
                </a:solidFill>
                <a:latin typeface="楷体_GB2312" pitchFamily="49" charset="-122"/>
                <a:ea typeface="楷体_GB2312" pitchFamily="49" charset="-122"/>
              </a:rPr>
              <a:t>对于 </a:t>
            </a:r>
            <a:r>
              <a:rPr lang="en-US" altLang="zh-CN" sz="3200" dirty="0" err="1" smtClean="0">
                <a:solidFill>
                  <a:srgbClr val="800080"/>
                </a:solidFill>
                <a:ea typeface="楷体_GB2312" pitchFamily="49" charset="-122"/>
              </a:rPr>
              <a:t>i</a:t>
            </a:r>
            <a:r>
              <a:rPr lang="en-US" altLang="zh-CN" sz="3200" dirty="0" smtClean="0">
                <a:solidFill>
                  <a:srgbClr val="800080"/>
                </a:solidFill>
                <a:ea typeface="楷体_GB2312" pitchFamily="49" charset="-122"/>
              </a:rPr>
              <a:t>: A:=B</a:t>
            </a:r>
            <a:r>
              <a:rPr lang="zh-CN" altLang="en-US" sz="3200" b="0" dirty="0" smtClean="0">
                <a:ea typeface="楷体_GB2312" pitchFamily="49" charset="-122"/>
              </a:rPr>
              <a:t>。</a:t>
            </a:r>
            <a:r>
              <a:rPr lang="zh-CN" altLang="en-US" sz="3200" dirty="0" smtClean="0">
                <a:ea typeface="楷体_GB2312" pitchFamily="49" charset="-122"/>
              </a:rPr>
              <a:t>如果</a:t>
            </a:r>
            <a:r>
              <a:rPr lang="en-US" altLang="zh-CN" sz="3200" b="0" dirty="0" smtClean="0">
                <a:ea typeface="楷体_GB2312" pitchFamily="49" charset="-122"/>
              </a:rPr>
              <a:t>B</a:t>
            </a:r>
            <a:r>
              <a:rPr lang="zh-CN" altLang="en-US" sz="3200" dirty="0" smtClean="0">
                <a:ea typeface="楷体_GB2312" pitchFamily="49" charset="-122"/>
              </a:rPr>
              <a:t>现行值不在寄存器中，则生成 </a:t>
            </a:r>
            <a:r>
              <a:rPr lang="en-US" altLang="zh-CN" sz="3200" b="0" dirty="0" smtClean="0">
                <a:solidFill>
                  <a:srgbClr val="800080"/>
                </a:solidFill>
                <a:ea typeface="楷体_GB2312" pitchFamily="49" charset="-122"/>
              </a:rPr>
              <a:t>MOV B, R. </a:t>
            </a:r>
            <a:r>
              <a:rPr lang="zh-CN" altLang="en-US" sz="3200" dirty="0" smtClean="0">
                <a:ea typeface="楷体_GB2312" pitchFamily="49" charset="-122"/>
              </a:rPr>
              <a:t>令</a:t>
            </a:r>
            <a:r>
              <a:rPr lang="en-US" altLang="zh-CN" sz="3200" b="0" dirty="0" smtClean="0">
                <a:ea typeface="楷体_GB2312" pitchFamily="49" charset="-122"/>
              </a:rPr>
              <a:t>AVALUE[B]={R}</a:t>
            </a:r>
            <a:r>
              <a:rPr lang="zh-CN" altLang="en-US" sz="3200" dirty="0" smtClean="0">
                <a:ea typeface="楷体_GB2312" pitchFamily="49" charset="-122"/>
              </a:rPr>
              <a:t>，并令 </a:t>
            </a:r>
            <a:r>
              <a:rPr lang="en-US" altLang="zh-CN" sz="3200" b="0" dirty="0" smtClean="0">
                <a:ea typeface="楷体_GB2312" pitchFamily="49" charset="-122"/>
              </a:rPr>
              <a:t>RVALUE[R]={A, B}. </a:t>
            </a:r>
            <a:r>
              <a:rPr lang="zh-CN" altLang="en-US" sz="3200" dirty="0" smtClean="0">
                <a:ea typeface="楷体_GB2312" pitchFamily="49" charset="-122"/>
              </a:rPr>
              <a:t>如果</a:t>
            </a:r>
            <a:r>
              <a:rPr lang="en-US" altLang="zh-CN" sz="3200" b="0" dirty="0" smtClean="0">
                <a:ea typeface="楷体_GB2312" pitchFamily="49" charset="-122"/>
              </a:rPr>
              <a:t>B</a:t>
            </a:r>
            <a:r>
              <a:rPr lang="zh-CN" altLang="en-US" sz="3200" dirty="0" smtClean="0">
                <a:ea typeface="楷体_GB2312" pitchFamily="49" charset="-122"/>
              </a:rPr>
              <a:t>现行值在寄存器</a:t>
            </a:r>
            <a:r>
              <a:rPr lang="en-US" altLang="zh-CN" sz="3200" b="0" dirty="0" smtClean="0">
                <a:ea typeface="楷体_GB2312" pitchFamily="49" charset="-122"/>
              </a:rPr>
              <a:t>R</a:t>
            </a:r>
            <a:r>
              <a:rPr lang="zh-CN" altLang="en-US" sz="3200" dirty="0" smtClean="0">
                <a:ea typeface="楷体_GB2312" pitchFamily="49" charset="-122"/>
              </a:rPr>
              <a:t>中，则将</a:t>
            </a:r>
            <a:r>
              <a:rPr lang="en-US" altLang="zh-CN" sz="3200" b="0" dirty="0" smtClean="0">
                <a:ea typeface="楷体_GB2312" pitchFamily="49" charset="-122"/>
              </a:rPr>
              <a:t>A</a:t>
            </a:r>
            <a:r>
              <a:rPr lang="zh-CN" altLang="en-US" sz="3200" dirty="0" smtClean="0">
                <a:ea typeface="楷体_GB2312" pitchFamily="49" charset="-122"/>
              </a:rPr>
              <a:t>加入集合</a:t>
            </a:r>
            <a:r>
              <a:rPr lang="en-US" altLang="zh-CN" sz="3200" b="0" dirty="0" smtClean="0">
                <a:ea typeface="楷体_GB2312" pitchFamily="49" charset="-122"/>
              </a:rPr>
              <a:t>RVALUE[R]</a:t>
            </a:r>
            <a:r>
              <a:rPr lang="zh-CN" altLang="en-US" sz="3200" b="0" dirty="0" smtClean="0">
                <a:ea typeface="楷体_GB2312" pitchFamily="49" charset="-122"/>
              </a:rPr>
              <a:t>；</a:t>
            </a:r>
            <a:r>
              <a:rPr lang="zh-CN" altLang="en-US" sz="3200" dirty="0" smtClean="0">
                <a:ea typeface="楷体_GB2312" pitchFamily="49" charset="-122"/>
              </a:rPr>
              <a:t>无论何种情况，都令  </a:t>
            </a:r>
            <a:r>
              <a:rPr lang="en-US" altLang="zh-CN" sz="3200" b="0" dirty="0" smtClean="0">
                <a:ea typeface="楷体_GB2312" pitchFamily="49" charset="-122"/>
              </a:rPr>
              <a:t>AVALUE[A] = {R}</a:t>
            </a:r>
            <a:endParaRPr lang="en-US" altLang="zh-CN" sz="3200" b="0" dirty="0" smtClean="0">
              <a:solidFill>
                <a:srgbClr val="800080"/>
              </a:solidFill>
              <a:ea typeface="楷体_GB2312" pitchFamily="49" charset="-122"/>
            </a:endParaRPr>
          </a:p>
        </p:txBody>
      </p:sp>
      <p:sp>
        <p:nvSpPr>
          <p:cNvPr id="17" name="Rectangle 18"/>
          <p:cNvSpPr>
            <a:spLocks noChangeArrowheads="1"/>
          </p:cNvSpPr>
          <p:nvPr/>
        </p:nvSpPr>
        <p:spPr bwMode="auto">
          <a:xfrm>
            <a:off x="1331640" y="188640"/>
            <a:ext cx="5400600" cy="60478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3600" dirty="0" smtClean="0">
                <a:solidFill>
                  <a:srgbClr val="800080"/>
                </a:solidFill>
                <a:ea typeface="华文行楷" pitchFamily="2" charset="-122"/>
              </a:rPr>
              <a:t>一个简单的代码生成算法</a:t>
            </a:r>
            <a:endParaRPr lang="zh-CN" altLang="en-US" sz="3600" dirty="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95536" y="1196752"/>
            <a:ext cx="8458200" cy="4464496"/>
          </a:xfrm>
        </p:spPr>
        <p:txBody>
          <a:bodyPr/>
          <a:lstStyle/>
          <a:p>
            <a:pPr>
              <a:defRPr/>
            </a:pPr>
            <a:r>
              <a:rPr lang="zh-CN" altLang="en-US" sz="3600" b="1" dirty="0" smtClean="0">
                <a:solidFill>
                  <a:srgbClr val="000000"/>
                </a:solidFill>
                <a:latin typeface="宋体" pitchFamily="2" charset="-122"/>
              </a:rPr>
              <a:t>控制流程图（流图）：具有唯一首结点的有向图</a:t>
            </a:r>
            <a:endParaRPr lang="en-US" altLang="zh-CN" sz="3600" b="1" dirty="0" smtClean="0">
              <a:solidFill>
                <a:srgbClr val="000000"/>
              </a:solidFill>
              <a:latin typeface="宋体" pitchFamily="2" charset="-122"/>
            </a:endParaRPr>
          </a:p>
          <a:p>
            <a:pPr>
              <a:defRPr/>
            </a:pPr>
            <a:endParaRPr lang="en-US" altLang="zh-CN" sz="3600" b="1" dirty="0" smtClean="0">
              <a:solidFill>
                <a:srgbClr val="000000"/>
              </a:solidFill>
              <a:latin typeface="宋体" pitchFamily="2" charset="-122"/>
            </a:endParaRPr>
          </a:p>
          <a:p>
            <a:pPr>
              <a:defRPr/>
            </a:pPr>
            <a:r>
              <a:rPr lang="en-US" altLang="zh-CN" sz="3600" b="1" dirty="0" smtClean="0">
                <a:solidFill>
                  <a:srgbClr val="000000"/>
                </a:solidFill>
              </a:rPr>
              <a:t>G = (N, E, n</a:t>
            </a:r>
            <a:r>
              <a:rPr lang="en-US" altLang="zh-CN" sz="3600" b="1" baseline="-25000" dirty="0" smtClean="0">
                <a:solidFill>
                  <a:srgbClr val="000000"/>
                </a:solidFill>
              </a:rPr>
              <a:t>0</a:t>
            </a:r>
            <a:r>
              <a:rPr lang="en-US" altLang="zh-CN" sz="3600" b="1" dirty="0" smtClean="0">
                <a:solidFill>
                  <a:srgbClr val="000000"/>
                </a:solidFill>
              </a:rPr>
              <a:t>)</a:t>
            </a:r>
          </a:p>
          <a:p>
            <a:pPr lvl="1">
              <a:defRPr/>
            </a:pPr>
            <a:r>
              <a:rPr lang="en-US" altLang="zh-CN" sz="3200" b="1" dirty="0" smtClean="0">
                <a:solidFill>
                  <a:srgbClr val="000000"/>
                </a:solidFill>
                <a:cs typeface="+mn-cs"/>
              </a:rPr>
              <a:t>N: </a:t>
            </a:r>
            <a:r>
              <a:rPr lang="zh-CN" altLang="en-US" sz="3200" b="1" dirty="0" smtClean="0">
                <a:solidFill>
                  <a:srgbClr val="000000"/>
                </a:solidFill>
                <a:cs typeface="+mn-cs"/>
              </a:rPr>
              <a:t>结点集</a:t>
            </a:r>
            <a:r>
              <a:rPr lang="en-US" altLang="zh-CN" sz="3200" b="1" dirty="0" smtClean="0">
                <a:solidFill>
                  <a:srgbClr val="000000"/>
                </a:solidFill>
                <a:cs typeface="+mn-cs"/>
              </a:rPr>
              <a:t>(</a:t>
            </a:r>
            <a:r>
              <a:rPr lang="zh-CN" altLang="en-US" sz="3200" b="1" dirty="0" smtClean="0">
                <a:solidFill>
                  <a:srgbClr val="000000"/>
                </a:solidFill>
                <a:cs typeface="+mn-cs"/>
              </a:rPr>
              <a:t>基本块集</a:t>
            </a:r>
            <a:r>
              <a:rPr lang="en-US" altLang="zh-CN" sz="3200" b="1" dirty="0" smtClean="0">
                <a:solidFill>
                  <a:srgbClr val="000000"/>
                </a:solidFill>
                <a:cs typeface="+mn-cs"/>
              </a:rPr>
              <a:t>)</a:t>
            </a:r>
          </a:p>
          <a:p>
            <a:pPr lvl="1">
              <a:defRPr/>
            </a:pPr>
            <a:r>
              <a:rPr lang="en-US" altLang="zh-CN" sz="3200" b="1" dirty="0" smtClean="0">
                <a:solidFill>
                  <a:srgbClr val="000000"/>
                </a:solidFill>
                <a:cs typeface="+mn-cs"/>
              </a:rPr>
              <a:t>E</a:t>
            </a:r>
            <a:r>
              <a:rPr lang="zh-CN" altLang="en-US" sz="3200" b="1" dirty="0" smtClean="0">
                <a:solidFill>
                  <a:srgbClr val="000000"/>
                </a:solidFill>
                <a:cs typeface="+mn-cs"/>
              </a:rPr>
              <a:t>：有向边集</a:t>
            </a:r>
            <a:endParaRPr lang="en-US" altLang="zh-CN" sz="3200" b="1" dirty="0" smtClean="0">
              <a:solidFill>
                <a:srgbClr val="000000"/>
              </a:solidFill>
              <a:cs typeface="+mn-cs"/>
            </a:endParaRPr>
          </a:p>
          <a:p>
            <a:pPr lvl="1">
              <a:defRPr/>
            </a:pPr>
            <a:r>
              <a:rPr lang="en-US" altLang="zh-CN" sz="3200" b="1" dirty="0" smtClean="0">
                <a:solidFill>
                  <a:srgbClr val="000000"/>
                </a:solidFill>
              </a:rPr>
              <a:t>n</a:t>
            </a:r>
            <a:r>
              <a:rPr lang="en-US" altLang="zh-CN" sz="3200" b="1" baseline="-25000" dirty="0" smtClean="0">
                <a:solidFill>
                  <a:srgbClr val="000000"/>
                </a:solidFill>
              </a:rPr>
              <a:t>0</a:t>
            </a:r>
            <a:r>
              <a:rPr lang="zh-CN" altLang="en-US" sz="3200" b="1" dirty="0" smtClean="0">
                <a:solidFill>
                  <a:srgbClr val="000000"/>
                </a:solidFill>
                <a:cs typeface="+mn-cs"/>
              </a:rPr>
              <a:t>首结点，包含程序第一个语句的基本块</a:t>
            </a:r>
          </a:p>
          <a:p>
            <a:pPr lvl="1">
              <a:defRPr/>
            </a:pPr>
            <a:endParaRPr lang="en-US" altLang="zh-CN" b="1" dirty="0" smtClean="0">
              <a:solidFill>
                <a:srgbClr val="000000"/>
              </a:solidFill>
              <a:latin typeface="宋体" pitchFamily="2" charset="-122"/>
            </a:endParaRPr>
          </a:p>
          <a:p>
            <a:pPr lvl="1">
              <a:buFontTx/>
              <a:buNone/>
              <a:defRPr/>
            </a:pPr>
            <a:endParaRPr lang="en-US" altLang="zh-CN" b="1" dirty="0" smtClean="0">
              <a:solidFill>
                <a:srgbClr val="000000"/>
              </a:solidFill>
              <a:latin typeface="宋体" pitchFamily="2" charset="-122"/>
            </a:endParaRPr>
          </a:p>
          <a:p>
            <a:pPr lvl="1">
              <a:defRPr/>
            </a:pPr>
            <a:endParaRPr lang="zh-CN" altLang="en-US" dirty="0" smtClean="0"/>
          </a:p>
          <a:p>
            <a:pPr lvl="1">
              <a:defRPr/>
            </a:pPr>
            <a:endParaRPr lang="zh-CN" altLang="en-US" dirty="0" smtClean="0"/>
          </a:p>
          <a:p>
            <a:pPr>
              <a:defRPr/>
            </a:pPr>
            <a:endParaRPr lang="zh-CN" altLang="en-US" dirty="0" smtClean="0"/>
          </a:p>
          <a:p>
            <a:pPr>
              <a:defRPr/>
            </a:pPr>
            <a:endParaRPr lang="zh-CN" altLang="en-US" dirty="0"/>
          </a:p>
        </p:txBody>
      </p:sp>
      <p:sp>
        <p:nvSpPr>
          <p:cNvPr id="6" name="Rectangle 6"/>
          <p:cNvSpPr>
            <a:spLocks noChangeArrowheads="1"/>
          </p:cNvSpPr>
          <p:nvPr/>
        </p:nvSpPr>
        <p:spPr bwMode="auto">
          <a:xfrm>
            <a:off x="1524000" y="188913"/>
            <a:ext cx="4953000" cy="641350"/>
          </a:xfrm>
          <a:prstGeom prst="rect">
            <a:avLst/>
          </a:prstGeom>
          <a:noFill/>
          <a:ln w="9525" algn="ctr">
            <a:noFill/>
            <a:miter lim="800000"/>
            <a:headEnd/>
            <a:tailEnd/>
          </a:ln>
          <a:effectLst/>
        </p:spPr>
        <p:txBody>
          <a:bodyPr>
            <a:spAutoFit/>
          </a:bodyPr>
          <a:lstStyle/>
          <a:p>
            <a:pPr>
              <a:lnSpc>
                <a:spcPct val="90000"/>
              </a:lnSpc>
              <a:spcBef>
                <a:spcPct val="0"/>
              </a:spcBef>
            </a:pPr>
            <a:r>
              <a:rPr lang="zh-CN" altLang="en-US" sz="4000" dirty="0">
                <a:solidFill>
                  <a:srgbClr val="800080"/>
                </a:solidFill>
                <a:ea typeface="华文行楷" pitchFamily="2" charset="-122"/>
              </a:rPr>
              <a:t>基本块、流图和循环</a:t>
            </a:r>
          </a:p>
        </p:txBody>
      </p:sp>
    </p:spTree>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8"/>
          <p:cNvSpPr>
            <a:spLocks noChangeArrowheads="1"/>
          </p:cNvSpPr>
          <p:nvPr/>
        </p:nvSpPr>
        <p:spPr bwMode="auto">
          <a:xfrm>
            <a:off x="323528" y="1196752"/>
            <a:ext cx="8382000" cy="5296643"/>
          </a:xfrm>
          <a:prstGeom prst="rect">
            <a:avLst/>
          </a:prstGeom>
          <a:noFill/>
          <a:ln w="9525">
            <a:noFill/>
            <a:miter lim="800000"/>
            <a:headEnd/>
            <a:tailEnd/>
          </a:ln>
          <a:effectLst/>
        </p:spPr>
        <p:txBody>
          <a:bodyPr wrap="square">
            <a:spAutoFit/>
          </a:bodyPr>
          <a:lstStyle/>
          <a:p>
            <a:pPr marL="268288" lvl="1" indent="-268288">
              <a:lnSpc>
                <a:spcPts val="4500"/>
              </a:lnSpc>
              <a:spcBef>
                <a:spcPts val="600"/>
              </a:spcBef>
              <a:buClr>
                <a:srgbClr val="800080"/>
              </a:buClr>
              <a:buFontTx/>
              <a:buChar char="•"/>
            </a:pPr>
            <a:r>
              <a:rPr lang="zh-CN" altLang="en-US" dirty="0" smtClean="0">
                <a:latin typeface="楷体_GB2312" pitchFamily="49" charset="-122"/>
                <a:ea typeface="楷体_GB2312" pitchFamily="49" charset="-122"/>
              </a:rPr>
              <a:t>如 </a:t>
            </a:r>
            <a:r>
              <a:rPr lang="en-US" altLang="zh-CN" dirty="0">
                <a:latin typeface="楷体_GB2312" pitchFamily="49" charset="-122"/>
                <a:ea typeface="楷体_GB2312" pitchFamily="49" charset="-122"/>
              </a:rPr>
              <a:t>B </a:t>
            </a:r>
            <a:r>
              <a:rPr lang="zh-CN" altLang="en-US" dirty="0">
                <a:latin typeface="楷体_GB2312" pitchFamily="49" charset="-122"/>
                <a:ea typeface="楷体_GB2312" pitchFamily="49" charset="-122"/>
              </a:rPr>
              <a:t>或 </a:t>
            </a:r>
            <a:r>
              <a:rPr lang="en-US" altLang="zh-CN" dirty="0">
                <a:latin typeface="楷体_GB2312" pitchFamily="49" charset="-122"/>
                <a:ea typeface="楷体_GB2312" pitchFamily="49" charset="-122"/>
              </a:rPr>
              <a:t>C </a:t>
            </a:r>
            <a:r>
              <a:rPr lang="zh-CN" altLang="en-US" dirty="0">
                <a:latin typeface="楷体_GB2312" pitchFamily="49" charset="-122"/>
                <a:ea typeface="楷体_GB2312" pitchFamily="49" charset="-122"/>
              </a:rPr>
              <a:t>的现行值在基本块中不再被引用，它们也不是</a:t>
            </a:r>
            <a:r>
              <a:rPr lang="zh-CN" altLang="en-US" dirty="0" smtClean="0">
                <a:latin typeface="楷体_GB2312" pitchFamily="49" charset="-122"/>
                <a:ea typeface="楷体_GB2312" pitchFamily="49" charset="-122"/>
              </a:rPr>
              <a:t>基本</a:t>
            </a:r>
            <a:r>
              <a:rPr lang="zh-CN" altLang="en-US" dirty="0" smtClean="0">
                <a:ea typeface="楷体_GB2312" pitchFamily="49" charset="-122"/>
              </a:rPr>
              <a:t>块出口</a:t>
            </a:r>
            <a:r>
              <a:rPr lang="zh-CN" altLang="en-US" dirty="0">
                <a:ea typeface="楷体_GB2312" pitchFamily="49" charset="-122"/>
              </a:rPr>
              <a:t>之后的活跃变量（由语句 </a:t>
            </a:r>
            <a:r>
              <a:rPr lang="en-US" altLang="zh-CN" b="0" dirty="0" err="1">
                <a:ea typeface="楷体_GB2312" pitchFamily="49" charset="-122"/>
              </a:rPr>
              <a:t>i</a:t>
            </a:r>
            <a:r>
              <a:rPr lang="en-US" altLang="zh-CN" dirty="0">
                <a:ea typeface="楷体_GB2312" pitchFamily="49" charset="-122"/>
              </a:rPr>
              <a:t> </a:t>
            </a:r>
            <a:r>
              <a:rPr lang="zh-CN" altLang="en-US" dirty="0">
                <a:ea typeface="楷体_GB2312" pitchFamily="49" charset="-122"/>
              </a:rPr>
              <a:t>上的附加信息知道），</a:t>
            </a:r>
            <a:r>
              <a:rPr lang="zh-CN" altLang="en-US" dirty="0" smtClean="0">
                <a:ea typeface="楷体_GB2312" pitchFamily="49" charset="-122"/>
              </a:rPr>
              <a:t>并且其现行</a:t>
            </a:r>
            <a:r>
              <a:rPr lang="zh-CN" altLang="en-US" dirty="0">
                <a:ea typeface="楷体_GB2312" pitchFamily="49" charset="-122"/>
              </a:rPr>
              <a:t>值在某个寄存器 </a:t>
            </a:r>
            <a:r>
              <a:rPr lang="en-US" altLang="zh-CN" b="0" dirty="0" err="1">
                <a:ea typeface="楷体_GB2312" pitchFamily="49" charset="-122"/>
              </a:rPr>
              <a:t>R</a:t>
            </a:r>
            <a:r>
              <a:rPr lang="en-US" altLang="zh-CN" b="0" baseline="-25000" dirty="0" err="1">
                <a:ea typeface="楷体_GB2312" pitchFamily="49" charset="-122"/>
              </a:rPr>
              <a:t>k</a:t>
            </a:r>
            <a:r>
              <a:rPr lang="en-US" altLang="zh-CN" dirty="0">
                <a:ea typeface="楷体_GB2312" pitchFamily="49" charset="-122"/>
              </a:rPr>
              <a:t> </a:t>
            </a:r>
            <a:r>
              <a:rPr lang="zh-CN" altLang="en-US" dirty="0">
                <a:ea typeface="楷体_GB2312" pitchFamily="49" charset="-122"/>
              </a:rPr>
              <a:t>中，则删除 </a:t>
            </a:r>
            <a:r>
              <a:rPr lang="en-US" altLang="zh-CN" b="0" dirty="0">
                <a:ea typeface="楷体_GB2312" pitchFamily="49" charset="-122"/>
              </a:rPr>
              <a:t>RVALUE[</a:t>
            </a:r>
            <a:r>
              <a:rPr lang="en-US" altLang="zh-CN" b="0" dirty="0" err="1">
                <a:ea typeface="楷体_GB2312" pitchFamily="49" charset="-122"/>
              </a:rPr>
              <a:t>R</a:t>
            </a:r>
            <a:r>
              <a:rPr lang="en-US" altLang="zh-CN" b="0" baseline="-25000" dirty="0" err="1">
                <a:ea typeface="楷体_GB2312" pitchFamily="49" charset="-122"/>
              </a:rPr>
              <a:t>k</a:t>
            </a:r>
            <a:r>
              <a:rPr lang="en-US" altLang="zh-CN" b="0" dirty="0">
                <a:ea typeface="楷体_GB2312" pitchFamily="49" charset="-122"/>
              </a:rPr>
              <a:t>]</a:t>
            </a:r>
            <a:r>
              <a:rPr lang="en-US" altLang="zh-CN" dirty="0">
                <a:ea typeface="楷体_GB2312" pitchFamily="49" charset="-122"/>
              </a:rPr>
              <a:t> </a:t>
            </a:r>
            <a:r>
              <a:rPr lang="zh-CN" altLang="en-US" dirty="0">
                <a:ea typeface="楷体_GB2312" pitchFamily="49" charset="-122"/>
              </a:rPr>
              <a:t>中的 </a:t>
            </a:r>
            <a:r>
              <a:rPr lang="en-US" altLang="zh-CN" b="0" dirty="0">
                <a:ea typeface="楷体_GB2312" pitchFamily="49" charset="-122"/>
              </a:rPr>
              <a:t>B </a:t>
            </a:r>
            <a:r>
              <a:rPr lang="zh-CN" altLang="en-US" dirty="0" smtClean="0">
                <a:ea typeface="楷体_GB2312" pitchFamily="49" charset="-122"/>
              </a:rPr>
              <a:t>或</a:t>
            </a:r>
            <a:r>
              <a:rPr lang="en-US" altLang="zh-CN" b="0" dirty="0" smtClean="0">
                <a:ea typeface="楷体_GB2312" pitchFamily="49" charset="-122"/>
              </a:rPr>
              <a:t>C </a:t>
            </a:r>
            <a:r>
              <a:rPr lang="zh-CN" altLang="en-US" dirty="0" smtClean="0">
                <a:ea typeface="楷体_GB2312" pitchFamily="49" charset="-122"/>
              </a:rPr>
              <a:t>以及</a:t>
            </a:r>
            <a:r>
              <a:rPr lang="en-US" altLang="zh-CN" b="0" dirty="0" smtClean="0">
                <a:ea typeface="楷体_GB2312" pitchFamily="49" charset="-122"/>
              </a:rPr>
              <a:t>AVALUE[B</a:t>
            </a:r>
            <a:r>
              <a:rPr lang="en-US" altLang="zh-CN" b="0" dirty="0">
                <a:ea typeface="楷体_GB2312" pitchFamily="49" charset="-122"/>
              </a:rPr>
              <a:t>] </a:t>
            </a:r>
            <a:r>
              <a:rPr lang="zh-CN" altLang="en-US" dirty="0">
                <a:ea typeface="楷体_GB2312" pitchFamily="49" charset="-122"/>
              </a:rPr>
              <a:t>或 </a:t>
            </a:r>
            <a:r>
              <a:rPr lang="en-US" altLang="zh-CN" b="0" dirty="0">
                <a:ea typeface="楷体_GB2312" pitchFamily="49" charset="-122"/>
              </a:rPr>
              <a:t>AVALUE[C] </a:t>
            </a:r>
            <a:r>
              <a:rPr lang="zh-CN" altLang="en-US" dirty="0">
                <a:ea typeface="楷体_GB2312" pitchFamily="49" charset="-122"/>
              </a:rPr>
              <a:t>中的 </a:t>
            </a:r>
            <a:r>
              <a:rPr lang="en-US" altLang="zh-CN" b="0" dirty="0" err="1">
                <a:ea typeface="楷体_GB2312" pitchFamily="49" charset="-122"/>
              </a:rPr>
              <a:t>R</a:t>
            </a:r>
            <a:r>
              <a:rPr lang="en-US" altLang="zh-CN" b="0" baseline="-25000" dirty="0" err="1">
                <a:ea typeface="楷体_GB2312" pitchFamily="49" charset="-122"/>
              </a:rPr>
              <a:t>k</a:t>
            </a:r>
            <a:r>
              <a:rPr lang="en-US" altLang="zh-CN" dirty="0">
                <a:ea typeface="楷体_GB2312" pitchFamily="49" charset="-122"/>
              </a:rPr>
              <a:t> </a:t>
            </a:r>
            <a:r>
              <a:rPr lang="zh-CN" altLang="en-US" dirty="0">
                <a:ea typeface="楷体_GB2312" pitchFamily="49" charset="-122"/>
              </a:rPr>
              <a:t>，使该寄存器</a:t>
            </a:r>
            <a:r>
              <a:rPr lang="zh-CN" altLang="en-US" dirty="0" smtClean="0">
                <a:ea typeface="楷体_GB2312" pitchFamily="49" charset="-122"/>
              </a:rPr>
              <a:t>不再</a:t>
            </a:r>
            <a:r>
              <a:rPr lang="zh-CN" altLang="en-US" dirty="0">
                <a:ea typeface="楷体_GB2312" pitchFamily="49" charset="-122"/>
              </a:rPr>
              <a:t>为 </a:t>
            </a:r>
            <a:r>
              <a:rPr lang="en-US" altLang="zh-CN" b="0" dirty="0">
                <a:ea typeface="楷体_GB2312" pitchFamily="49" charset="-122"/>
              </a:rPr>
              <a:t>B</a:t>
            </a:r>
            <a:r>
              <a:rPr lang="en-US" altLang="zh-CN" dirty="0">
                <a:ea typeface="楷体_GB2312" pitchFamily="49" charset="-122"/>
              </a:rPr>
              <a:t> </a:t>
            </a:r>
            <a:r>
              <a:rPr lang="zh-CN" altLang="en-US" dirty="0">
                <a:ea typeface="楷体_GB2312" pitchFamily="49" charset="-122"/>
              </a:rPr>
              <a:t>或 </a:t>
            </a:r>
            <a:r>
              <a:rPr lang="en-US" altLang="zh-CN" b="0" dirty="0" smtClean="0">
                <a:ea typeface="楷体_GB2312" pitchFamily="49" charset="-122"/>
              </a:rPr>
              <a:t>C</a:t>
            </a:r>
            <a:r>
              <a:rPr lang="zh-CN" altLang="en-US" dirty="0" smtClean="0">
                <a:ea typeface="楷体_GB2312" pitchFamily="49" charset="-122"/>
              </a:rPr>
              <a:t>所占用。</a:t>
            </a:r>
            <a:endParaRPr lang="zh-CN" altLang="en-US" dirty="0">
              <a:latin typeface="宋体" pitchFamily="2" charset="-122"/>
            </a:endParaRPr>
          </a:p>
          <a:p>
            <a:pPr>
              <a:lnSpc>
                <a:spcPts val="4500"/>
              </a:lnSpc>
              <a:spcBef>
                <a:spcPts val="600"/>
              </a:spcBef>
              <a:buFont typeface="Symbol" pitchFamily="18" charset="2"/>
              <a:buNone/>
            </a:pPr>
            <a:r>
              <a:rPr lang="zh-CN" altLang="en-US" dirty="0">
                <a:latin typeface="宋体" pitchFamily="2" charset="-122"/>
              </a:rPr>
              <a:t> </a:t>
            </a:r>
            <a:r>
              <a:rPr lang="zh-CN" altLang="en-US" dirty="0" smtClean="0">
                <a:latin typeface="宋体" pitchFamily="2" charset="-122"/>
              </a:rPr>
              <a:t> </a:t>
            </a:r>
            <a:r>
              <a:rPr lang="en-US" altLang="zh-CN" b="0" dirty="0" smtClean="0">
                <a:solidFill>
                  <a:srgbClr val="800080"/>
                </a:solidFill>
              </a:rPr>
              <a:t>step2</a:t>
            </a:r>
            <a:r>
              <a:rPr lang="en-US" altLang="zh-CN" dirty="0">
                <a:solidFill>
                  <a:srgbClr val="800080"/>
                </a:solidFill>
                <a:latin typeface="宋体" pitchFamily="2" charset="-122"/>
              </a:rPr>
              <a:t>: </a:t>
            </a:r>
            <a:r>
              <a:rPr lang="zh-CN" altLang="en-US" dirty="0">
                <a:ea typeface="楷体_GB2312" pitchFamily="49" charset="-122"/>
              </a:rPr>
              <a:t>处理完基本块中所有</a:t>
            </a:r>
            <a:r>
              <a:rPr lang="en-US" altLang="zh-CN" b="0" i="1" dirty="0">
                <a:ea typeface="楷体_GB2312" pitchFamily="49" charset="-122"/>
              </a:rPr>
              <a:t>TAC</a:t>
            </a:r>
            <a:r>
              <a:rPr lang="en-US" altLang="zh-CN" dirty="0">
                <a:ea typeface="楷体_GB2312" pitchFamily="49" charset="-122"/>
              </a:rPr>
              <a:t> </a:t>
            </a:r>
            <a:r>
              <a:rPr lang="zh-CN" altLang="en-US" dirty="0">
                <a:ea typeface="楷体_GB2312" pitchFamily="49" charset="-122"/>
              </a:rPr>
              <a:t>语句之后，对现行值</a:t>
            </a:r>
            <a:r>
              <a:rPr lang="zh-CN" altLang="en-US" dirty="0" smtClean="0">
                <a:ea typeface="楷体_GB2312" pitchFamily="49" charset="-122"/>
              </a:rPr>
              <a:t>在某</a:t>
            </a:r>
            <a:r>
              <a:rPr lang="zh-CN" altLang="en-US" dirty="0">
                <a:ea typeface="楷体_GB2312" pitchFamily="49" charset="-122"/>
              </a:rPr>
              <a:t>寄存器 </a:t>
            </a:r>
            <a:r>
              <a:rPr lang="en-US" altLang="zh-CN" b="0" dirty="0">
                <a:ea typeface="楷体_GB2312" pitchFamily="49" charset="-122"/>
              </a:rPr>
              <a:t>R </a:t>
            </a:r>
            <a:r>
              <a:rPr lang="zh-CN" altLang="en-US" dirty="0">
                <a:ea typeface="楷体_GB2312" pitchFamily="49" charset="-122"/>
              </a:rPr>
              <a:t>中的每个变量 </a:t>
            </a:r>
            <a:r>
              <a:rPr lang="en-US" altLang="zh-CN" b="0" dirty="0">
                <a:ea typeface="楷体_GB2312" pitchFamily="49" charset="-122"/>
              </a:rPr>
              <a:t>M</a:t>
            </a:r>
            <a:r>
              <a:rPr lang="zh-CN" altLang="en-US" dirty="0">
                <a:ea typeface="楷体_GB2312" pitchFamily="49" charset="-122"/>
              </a:rPr>
              <a:t>，若它在出口之后是</a:t>
            </a:r>
            <a:r>
              <a:rPr lang="zh-CN" altLang="en-US" dirty="0" smtClean="0">
                <a:ea typeface="楷体_GB2312" pitchFamily="49" charset="-122"/>
              </a:rPr>
              <a:t>活跃的</a:t>
            </a:r>
            <a:r>
              <a:rPr lang="zh-CN" altLang="en-US" dirty="0">
                <a:ea typeface="楷体_GB2312" pitchFamily="49" charset="-122"/>
              </a:rPr>
              <a:t>，则生成 </a:t>
            </a:r>
            <a:r>
              <a:rPr lang="en-US" altLang="zh-CN" b="0" dirty="0">
                <a:solidFill>
                  <a:srgbClr val="800080"/>
                </a:solidFill>
                <a:ea typeface="楷体_GB2312" pitchFamily="49" charset="-122"/>
              </a:rPr>
              <a:t>MOVE  R, M</a:t>
            </a:r>
            <a:r>
              <a:rPr lang="zh-CN" altLang="en-US" b="0" dirty="0">
                <a:ea typeface="楷体_GB2312" pitchFamily="49" charset="-122"/>
              </a:rPr>
              <a:t>，</a:t>
            </a:r>
            <a:r>
              <a:rPr lang="zh-CN" altLang="en-US" dirty="0">
                <a:ea typeface="楷体_GB2312" pitchFamily="49" charset="-122"/>
              </a:rPr>
              <a:t>将其存入</a:t>
            </a:r>
            <a:r>
              <a:rPr lang="zh-CN" altLang="en-US" dirty="0" smtClean="0">
                <a:ea typeface="楷体_GB2312" pitchFamily="49" charset="-122"/>
              </a:rPr>
              <a:t>主存。</a:t>
            </a:r>
            <a:endParaRPr lang="zh-CN" altLang="en-US" dirty="0">
              <a:ea typeface="楷体_GB2312" pitchFamily="49" charset="-122"/>
            </a:endParaRPr>
          </a:p>
        </p:txBody>
      </p:sp>
      <p:sp>
        <p:nvSpPr>
          <p:cNvPr id="7885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6" name="AutoShape 2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7" name="AutoShape 2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8" name="AutoShape 2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9" name="AutoShape 2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0" name="AutoShape 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1" name="AutoShape 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2" name="AutoShape 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3" name="AutoShape 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 name="Rectangle 18"/>
          <p:cNvSpPr>
            <a:spLocks noChangeArrowheads="1"/>
          </p:cNvSpPr>
          <p:nvPr/>
        </p:nvSpPr>
        <p:spPr bwMode="auto">
          <a:xfrm>
            <a:off x="1331640" y="188640"/>
            <a:ext cx="5400600" cy="604781"/>
          </a:xfrm>
          <a:prstGeom prst="rect">
            <a:avLst/>
          </a:prstGeom>
          <a:noFill/>
          <a:ln w="9525" algn="ctr">
            <a:noFill/>
            <a:miter lim="800000"/>
            <a:headEnd/>
            <a:tailEnd/>
          </a:ln>
          <a:effectLst/>
        </p:spPr>
        <p:txBody>
          <a:bodyPr wrap="square">
            <a:spAutoFit/>
          </a:bodyPr>
          <a:lstStyle/>
          <a:p>
            <a:pPr>
              <a:lnSpc>
                <a:spcPct val="90000"/>
              </a:lnSpc>
              <a:spcBef>
                <a:spcPct val="0"/>
              </a:spcBef>
            </a:pPr>
            <a:r>
              <a:rPr lang="zh-CN" altLang="en-US" sz="3600" dirty="0" smtClean="0">
                <a:solidFill>
                  <a:srgbClr val="800080"/>
                </a:solidFill>
                <a:ea typeface="华文行楷" pitchFamily="2" charset="-122"/>
              </a:rPr>
              <a:t>一个简单的代码生成算法</a:t>
            </a:r>
            <a:endParaRPr lang="zh-CN" altLang="en-US" sz="3600" dirty="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323528" y="188640"/>
            <a:ext cx="8281168" cy="2448272"/>
          </a:xfrm>
        </p:spPr>
        <p:txBody>
          <a:bodyPr/>
          <a:lstStyle/>
          <a:p>
            <a:pPr marL="0" indent="0" algn="just" eaLnBrk="1" hangingPunct="1">
              <a:buFontTx/>
              <a:buNone/>
            </a:pPr>
            <a:r>
              <a:rPr lang="zh-CN" altLang="en-US" sz="3600" b="1" dirty="0" smtClean="0">
                <a:solidFill>
                  <a:srgbClr val="800080"/>
                </a:solidFill>
                <a:latin typeface="华文楷体" pitchFamily="2" charset="-122"/>
                <a:ea typeface="华文楷体" pitchFamily="2" charset="-122"/>
              </a:rPr>
              <a:t>例：将下列赋值语句对应的三地址（四元式）语句生成目标代码，假定在基本块的出口</a:t>
            </a:r>
            <a:r>
              <a:rPr lang="en-US" altLang="zh-CN" sz="3600" b="1" dirty="0" smtClean="0">
                <a:solidFill>
                  <a:srgbClr val="800080"/>
                </a:solidFill>
                <a:latin typeface="华文楷体" pitchFamily="2" charset="-122"/>
                <a:ea typeface="华文楷体" pitchFamily="2" charset="-122"/>
              </a:rPr>
              <a:t>d</a:t>
            </a:r>
            <a:r>
              <a:rPr lang="zh-CN" altLang="en-US" sz="3600" b="1" dirty="0" smtClean="0">
                <a:solidFill>
                  <a:srgbClr val="800080"/>
                </a:solidFill>
                <a:latin typeface="华文楷体" pitchFamily="2" charset="-122"/>
                <a:ea typeface="华文楷体" pitchFamily="2" charset="-122"/>
              </a:rPr>
              <a:t>是活跃的，并且只有两个寄存器</a:t>
            </a:r>
            <a:r>
              <a:rPr lang="en-US" altLang="zh-CN" sz="3600" b="1" dirty="0" smtClean="0">
                <a:solidFill>
                  <a:srgbClr val="800080"/>
                </a:solidFill>
                <a:latin typeface="华文楷体" pitchFamily="2" charset="-122"/>
                <a:ea typeface="华文楷体" pitchFamily="2" charset="-122"/>
              </a:rPr>
              <a:t>R</a:t>
            </a:r>
            <a:r>
              <a:rPr lang="en-US" altLang="zh-CN" sz="3600" b="1" baseline="-25000" dirty="0" smtClean="0">
                <a:solidFill>
                  <a:srgbClr val="800080"/>
                </a:solidFill>
                <a:latin typeface="华文楷体" pitchFamily="2" charset="-122"/>
                <a:ea typeface="华文楷体" pitchFamily="2" charset="-122"/>
              </a:rPr>
              <a:t>0</a:t>
            </a:r>
            <a:r>
              <a:rPr lang="zh-CN" altLang="en-US" sz="3600" b="1" dirty="0" smtClean="0">
                <a:solidFill>
                  <a:srgbClr val="800080"/>
                </a:solidFill>
                <a:latin typeface="华文楷体" pitchFamily="2" charset="-122"/>
                <a:ea typeface="华文楷体" pitchFamily="2" charset="-122"/>
              </a:rPr>
              <a:t>和</a:t>
            </a:r>
            <a:r>
              <a:rPr lang="en-US" altLang="zh-CN" sz="3600" b="1" dirty="0" smtClean="0">
                <a:solidFill>
                  <a:srgbClr val="800080"/>
                </a:solidFill>
                <a:latin typeface="华文楷体" pitchFamily="2" charset="-122"/>
                <a:ea typeface="华文楷体" pitchFamily="2" charset="-122"/>
              </a:rPr>
              <a:t>R</a:t>
            </a:r>
            <a:r>
              <a:rPr lang="en-US" altLang="zh-CN" sz="3600" b="1" baseline="-25000" dirty="0" smtClean="0">
                <a:solidFill>
                  <a:srgbClr val="800080"/>
                </a:solidFill>
                <a:latin typeface="华文楷体" pitchFamily="2" charset="-122"/>
                <a:ea typeface="华文楷体" pitchFamily="2" charset="-122"/>
              </a:rPr>
              <a:t>1</a:t>
            </a:r>
            <a:r>
              <a:rPr lang="zh-CN" altLang="en-US" sz="3600" b="1" dirty="0" smtClean="0">
                <a:solidFill>
                  <a:srgbClr val="800080"/>
                </a:solidFill>
                <a:latin typeface="华文楷体" pitchFamily="2" charset="-122"/>
                <a:ea typeface="华文楷体" pitchFamily="2" charset="-122"/>
              </a:rPr>
              <a:t>可以用。</a:t>
            </a:r>
          </a:p>
        </p:txBody>
      </p:sp>
      <p:graphicFrame>
        <p:nvGraphicFramePr>
          <p:cNvPr id="2050" name="Object 4"/>
          <p:cNvGraphicFramePr>
            <a:graphicFrameLocks noChangeAspect="1"/>
          </p:cNvGraphicFramePr>
          <p:nvPr>
            <p:ph sz="half" idx="2"/>
          </p:nvPr>
        </p:nvGraphicFramePr>
        <p:xfrm>
          <a:off x="1187624" y="2852936"/>
          <a:ext cx="6480175" cy="3309937"/>
        </p:xfrm>
        <a:graphic>
          <a:graphicData uri="http://schemas.openxmlformats.org/presentationml/2006/ole">
            <p:oleObj spid="_x0000_s297986" name="公式" r:id="rId3" imgW="2958840" imgH="1511280" progId="Equation.3">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808" name="Group 184"/>
          <p:cNvGraphicFramePr>
            <a:graphicFrameLocks noGrp="1"/>
          </p:cNvGraphicFramePr>
          <p:nvPr/>
        </p:nvGraphicFramePr>
        <p:xfrm>
          <a:off x="323528" y="476672"/>
          <a:ext cx="8424862" cy="5435602"/>
        </p:xfrm>
        <a:graphic>
          <a:graphicData uri="http://schemas.openxmlformats.org/drawingml/2006/table">
            <a:tbl>
              <a:tblPr/>
              <a:tblGrid>
                <a:gridCol w="1296987"/>
                <a:gridCol w="2159000"/>
                <a:gridCol w="1728788"/>
                <a:gridCol w="3240087"/>
              </a:tblGrid>
              <a:tr h="1081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语句</a:t>
                      </a:r>
                      <a:endParaRPr kumimoji="1" lang="zh-CN" altLang="en-US"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生成的代码 </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寄存器</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描述器</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地址</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描述器</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t:=a-b</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MOV a,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SUB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空寄存器</a:t>
                      </a:r>
                      <a:endParaRPr kumimoji="1" lang="zh-CN" altLang="en-US" sz="30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包含</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a:t>
                      </a:r>
                      <a:endParaRPr kumimoji="1" lang="zh-CN" altLang="en-US"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u:=a-c</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MOV a,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SUB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包含</a:t>
                      </a: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包含</a:t>
                      </a: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在</a:t>
                      </a: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在</a:t>
                      </a: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7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v:=t+u</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ADD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包含</a:t>
                      </a: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v</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包含</a:t>
                      </a:r>
                      <a:r>
                        <a:rPr kumimoji="1" lang="en-US" altLang="zh-CN" sz="3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a:t>
                      </a:r>
                      <a:endParaRPr kumimoji="1" lang="zh-CN" altLang="en-US" sz="3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a:t>
                      </a:r>
                      <a:endParaRPr kumimoji="1" lang="zh-CN" altLang="en-US"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d:=</a:t>
                      </a:r>
                      <a:r>
                        <a:rPr kumimoji="1" lang="en-US" altLang="zh-CN" sz="2800" b="1" i="0" u="none" strike="noStrike" cap="none" normalizeH="0" baseline="0" dirty="0" err="1" smtClean="0">
                          <a:ln>
                            <a:noFill/>
                          </a:ln>
                          <a:solidFill>
                            <a:schemeClr val="tx1"/>
                          </a:solidFill>
                          <a:effectLst/>
                          <a:latin typeface="Times New Roman" pitchFamily="18" charset="0"/>
                          <a:ea typeface="宋体" pitchFamily="2" charset="-122"/>
                        </a:rPr>
                        <a:t>v+u</a:t>
                      </a:r>
                      <a:endPar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rPr>
                        <a:t>ADD </a:t>
                      </a: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a:t>
                      </a:r>
                      <a:r>
                        <a:rPr kumimoji="1"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2800" b="1" i="0" u="none" strike="noStrike" cap="none" normalizeH="0" baseline="-2500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0</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包含</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d</a:t>
                      </a:r>
                      <a:endParaRPr kumimoji="1" lang="en-US" altLang="zh-CN"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d</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在</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800" b="1" i="0" u="none" strike="noStrike" cap="none" normalizeH="0" baseline="-25000" smtClean="0">
                          <a:ln>
                            <a:noFill/>
                          </a:ln>
                          <a:solidFill>
                            <a:schemeClr val="tx1"/>
                          </a:solidFill>
                          <a:effectLst/>
                          <a:latin typeface="Times New Roman" pitchFamily="18" charset="0"/>
                          <a:ea typeface="宋体" pitchFamily="2" charset="-122"/>
                        </a:rPr>
                        <a:t>0</a:t>
                      </a:r>
                      <a:r>
                        <a:rPr kumimoji="1" lang="zh-CN" altLang="en-US" sz="2800" b="1" i="0" u="none" strike="noStrike" cap="none" normalizeH="0" baseline="0" smtClean="0">
                          <a:ln>
                            <a:noFill/>
                          </a:ln>
                          <a:solidFill>
                            <a:schemeClr val="tx1"/>
                          </a:solidFill>
                          <a:effectLst/>
                          <a:latin typeface="Times New Roman" pitchFamily="18" charset="0"/>
                          <a:ea typeface="宋体" pitchFamily="2" charset="-122"/>
                        </a:rPr>
                        <a:t>中</a:t>
                      </a:r>
                      <a:endParaRPr kumimoji="1" lang="zh-CN" altLang="en-US" sz="3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MOV 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d</a:t>
                      </a:r>
                      <a:endParaRPr kumimoji="1" lang="en-US"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zh-CN"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1" lang="en-US" altLang="zh-CN"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1" lang="en-US" altLang="zh-CN" sz="30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3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中和内存中</a:t>
                      </a:r>
                      <a:endParaRPr kumimoji="1" lang="zh-CN" altLang="en-US" sz="3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97" name="Rectangle 159"/>
          <p:cNvSpPr>
            <a:spLocks noChangeArrowheads="1"/>
          </p:cNvSpPr>
          <p:nvPr/>
        </p:nvSpPr>
        <p:spPr bwMode="auto">
          <a:xfrm>
            <a:off x="0" y="5592763"/>
            <a:ext cx="9144000" cy="0"/>
          </a:xfrm>
          <a:prstGeom prst="rect">
            <a:avLst/>
          </a:prstGeom>
          <a:noFill/>
          <a:ln w="9525">
            <a:noFill/>
            <a:miter lim="800000"/>
            <a:headEnd/>
            <a:tailEnd/>
          </a:ln>
        </p:spPr>
        <p:txBody>
          <a:bodyPr wrap="none" anchor="ctr">
            <a:spAutoFit/>
          </a:bodyPr>
          <a:lstStyle/>
          <a:p>
            <a:pPr>
              <a:lnSpc>
                <a:spcPct val="100000"/>
              </a:lnSpc>
              <a:spcBef>
                <a:spcPct val="0"/>
              </a:spcBef>
            </a:pPr>
            <a:endParaRPr lang="zh-CN" altLang="zh-CN" sz="2400" b="0"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68313" y="476250"/>
            <a:ext cx="8278812" cy="5691188"/>
          </a:xfrm>
        </p:spPr>
        <p:txBody>
          <a:bodyPr/>
          <a:lstStyle/>
          <a:p>
            <a:pPr marL="355600" indent="-355600" algn="just" eaLnBrk="1" hangingPunct="1">
              <a:spcBef>
                <a:spcPct val="0"/>
              </a:spcBef>
            </a:pPr>
            <a:r>
              <a:rPr lang="zh-CN" altLang="en-US" sz="3600" b="1" dirty="0" smtClean="0"/>
              <a:t>函数</a:t>
            </a:r>
            <a:r>
              <a:rPr lang="en-US" altLang="zh-CN" sz="3600" b="1" dirty="0" err="1" smtClean="0"/>
              <a:t>getreg</a:t>
            </a:r>
            <a:r>
              <a:rPr lang="en-US" altLang="zh-CN" sz="3600" b="1" dirty="0" smtClean="0"/>
              <a:t>(t:=a-b)</a:t>
            </a:r>
            <a:r>
              <a:rPr lang="zh-CN" altLang="en-US" sz="3600" b="1" dirty="0" smtClean="0"/>
              <a:t>第一次调用返回</a:t>
            </a:r>
            <a:r>
              <a:rPr lang="en-US" altLang="zh-CN" sz="3600" b="1" dirty="0" smtClean="0"/>
              <a:t>R</a:t>
            </a:r>
            <a:r>
              <a:rPr lang="en-US" altLang="zh-CN" sz="3600" b="1" baseline="-25000" dirty="0" smtClean="0"/>
              <a:t>0</a:t>
            </a:r>
            <a:r>
              <a:rPr lang="zh-CN" altLang="en-US" sz="3600" b="1" dirty="0" smtClean="0"/>
              <a:t>作为计算</a:t>
            </a:r>
            <a:r>
              <a:rPr lang="en-US" altLang="zh-CN" sz="3600" b="1" dirty="0" smtClean="0"/>
              <a:t>t</a:t>
            </a:r>
            <a:r>
              <a:rPr lang="zh-CN" altLang="en-US" sz="3600" b="1" dirty="0" smtClean="0"/>
              <a:t>的寄存器，因为</a:t>
            </a:r>
            <a:r>
              <a:rPr lang="en-US" altLang="zh-CN" sz="3600" b="1" dirty="0" smtClean="0"/>
              <a:t>a</a:t>
            </a:r>
            <a:r>
              <a:rPr lang="zh-CN" altLang="en-US" sz="3600" b="1" dirty="0" smtClean="0"/>
              <a:t>不在</a:t>
            </a:r>
            <a:r>
              <a:rPr lang="en-US" altLang="zh-CN" sz="3600" b="1" dirty="0" smtClean="0"/>
              <a:t>R</a:t>
            </a:r>
            <a:r>
              <a:rPr lang="en-US" altLang="zh-CN" sz="3600" b="1" baseline="-25000" dirty="0" smtClean="0"/>
              <a:t>0</a:t>
            </a:r>
            <a:r>
              <a:rPr lang="zh-CN" altLang="en-US" sz="3600" b="1" dirty="0" smtClean="0"/>
              <a:t>中，生成指令</a:t>
            </a:r>
            <a:r>
              <a:rPr lang="en-US" altLang="zh-CN" sz="3600" b="1" dirty="0" smtClean="0">
                <a:cs typeface="Times New Roman" pitchFamily="18" charset="0"/>
              </a:rPr>
              <a:t>MOV a, R</a:t>
            </a:r>
            <a:r>
              <a:rPr lang="en-US" altLang="zh-CN" sz="3600" b="1" baseline="-30000" dirty="0" smtClean="0">
                <a:cs typeface="Times New Roman" pitchFamily="18" charset="0"/>
              </a:rPr>
              <a:t>0</a:t>
            </a:r>
            <a:r>
              <a:rPr lang="zh-CN" altLang="en-US" sz="3600" b="1" dirty="0" smtClean="0"/>
              <a:t>和</a:t>
            </a:r>
            <a:r>
              <a:rPr lang="en-US" altLang="zh-CN" sz="3600" b="1" dirty="0" smtClean="0">
                <a:cs typeface="Times New Roman" pitchFamily="18" charset="0"/>
              </a:rPr>
              <a:t>SUB R</a:t>
            </a:r>
            <a:r>
              <a:rPr lang="en-US" altLang="zh-CN" sz="3600" b="1" baseline="-30000" dirty="0" smtClean="0">
                <a:cs typeface="Times New Roman" pitchFamily="18" charset="0"/>
              </a:rPr>
              <a:t>0</a:t>
            </a:r>
            <a:r>
              <a:rPr lang="en-US" altLang="zh-CN" sz="3600" b="1" dirty="0" smtClean="0">
                <a:cs typeface="Times New Roman" pitchFamily="18" charset="0"/>
              </a:rPr>
              <a:t>, b, </a:t>
            </a:r>
            <a:r>
              <a:rPr lang="zh-CN" altLang="en-US" sz="3600" b="1" dirty="0" smtClean="0">
                <a:cs typeface="Times New Roman" pitchFamily="18" charset="0"/>
              </a:rPr>
              <a:t>然后更新寄存器描述器以记录</a:t>
            </a:r>
            <a:r>
              <a:rPr lang="en-US" altLang="zh-CN" sz="3600" b="1" dirty="0" smtClean="0">
                <a:cs typeface="Times New Roman" pitchFamily="18" charset="0"/>
              </a:rPr>
              <a:t>R</a:t>
            </a:r>
            <a:r>
              <a:rPr lang="en-US" altLang="zh-CN" sz="3600" b="1" baseline="-25000" dirty="0" smtClean="0">
                <a:cs typeface="Times New Roman" pitchFamily="18" charset="0"/>
              </a:rPr>
              <a:t>0</a:t>
            </a:r>
            <a:r>
              <a:rPr lang="zh-CN" altLang="en-US" sz="3600" b="1" dirty="0" smtClean="0">
                <a:cs typeface="Times New Roman" pitchFamily="18" charset="0"/>
              </a:rPr>
              <a:t>包含</a:t>
            </a:r>
            <a:r>
              <a:rPr lang="en-US" altLang="zh-CN" sz="3600" b="1" dirty="0" smtClean="0">
                <a:cs typeface="Times New Roman" pitchFamily="18" charset="0"/>
              </a:rPr>
              <a:t>t.</a:t>
            </a:r>
          </a:p>
          <a:p>
            <a:pPr marL="355600" indent="-355600" algn="just" eaLnBrk="1" hangingPunct="1"/>
            <a:r>
              <a:rPr lang="zh-CN" altLang="en-US" sz="3600" b="1" dirty="0" smtClean="0">
                <a:cs typeface="Times New Roman" pitchFamily="18" charset="0"/>
              </a:rPr>
              <a:t>依次处理每条四元式，直到最后一条三地址语句</a:t>
            </a:r>
            <a:r>
              <a:rPr lang="en-US" altLang="zh-CN" sz="3600" b="1" dirty="0" smtClean="0"/>
              <a:t>d:=</a:t>
            </a:r>
            <a:r>
              <a:rPr lang="en-US" altLang="zh-CN" sz="3600" b="1" dirty="0" err="1" smtClean="0"/>
              <a:t>v+u</a:t>
            </a:r>
            <a:r>
              <a:rPr lang="zh-CN" altLang="en-US" sz="3600" b="1" dirty="0" smtClean="0"/>
              <a:t>处理完为止</a:t>
            </a:r>
            <a:r>
              <a:rPr lang="en-US" altLang="zh-CN" sz="3600" b="1" dirty="0" smtClean="0"/>
              <a:t>. </a:t>
            </a:r>
          </a:p>
          <a:p>
            <a:pPr marL="355600" indent="-355600" algn="just" eaLnBrk="1" hangingPunct="1"/>
            <a:r>
              <a:rPr lang="zh-CN" altLang="en-US" sz="3600" b="1" dirty="0" smtClean="0"/>
              <a:t>注意因为</a:t>
            </a:r>
            <a:r>
              <a:rPr lang="en-US" altLang="zh-CN" sz="3600" b="1" dirty="0" smtClean="0"/>
              <a:t>u</a:t>
            </a:r>
            <a:r>
              <a:rPr lang="zh-CN" altLang="en-US" sz="3600" b="1" dirty="0" smtClean="0"/>
              <a:t>没有下次引用，</a:t>
            </a:r>
            <a:r>
              <a:rPr lang="en-US" altLang="zh-CN" sz="3600" b="1" dirty="0" smtClean="0">
                <a:solidFill>
                  <a:srgbClr val="800080"/>
                </a:solidFill>
              </a:rPr>
              <a:t>R</a:t>
            </a:r>
            <a:r>
              <a:rPr lang="en-US" altLang="zh-CN" sz="3600" b="1" baseline="-25000" dirty="0" smtClean="0">
                <a:solidFill>
                  <a:srgbClr val="800080"/>
                </a:solidFill>
              </a:rPr>
              <a:t>1</a:t>
            </a:r>
            <a:r>
              <a:rPr lang="zh-CN" altLang="en-US" sz="3600" b="1" dirty="0" smtClean="0">
                <a:solidFill>
                  <a:srgbClr val="800080"/>
                </a:solidFill>
              </a:rPr>
              <a:t>将变为空</a:t>
            </a:r>
            <a:r>
              <a:rPr lang="en-US" altLang="zh-CN" sz="3600" b="1" dirty="0" smtClean="0"/>
              <a:t>. </a:t>
            </a:r>
          </a:p>
          <a:p>
            <a:pPr marL="355600" indent="-355600" algn="just" eaLnBrk="1" hangingPunct="1"/>
            <a:r>
              <a:rPr lang="zh-CN" altLang="en-US" sz="3600" b="1" dirty="0" smtClean="0"/>
              <a:t>最后在基本块的出口处生成指令</a:t>
            </a:r>
            <a:r>
              <a:rPr lang="en-US" altLang="zh-CN" sz="3600" b="1" dirty="0" smtClean="0"/>
              <a:t>MOV R</a:t>
            </a:r>
            <a:r>
              <a:rPr lang="en-US" altLang="zh-CN" sz="3600" b="1" baseline="-25000" dirty="0" smtClean="0"/>
              <a:t>0</a:t>
            </a:r>
            <a:r>
              <a:rPr lang="en-US" altLang="zh-CN" sz="3600" b="1" dirty="0" smtClean="0"/>
              <a:t>, d</a:t>
            </a:r>
            <a:r>
              <a:rPr lang="zh-CN" altLang="en-US" sz="3600" b="1" dirty="0" smtClean="0"/>
              <a:t>，存储活跃变量</a:t>
            </a:r>
            <a:r>
              <a:rPr lang="en-US" altLang="zh-CN" sz="3600" b="1" dirty="0" smtClean="0"/>
              <a:t>d.</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6" name="Rectangle 12"/>
          <p:cNvSpPr>
            <a:spLocks noChangeArrowheads="1"/>
          </p:cNvSpPr>
          <p:nvPr/>
        </p:nvSpPr>
        <p:spPr bwMode="auto">
          <a:xfrm>
            <a:off x="2055355" y="263525"/>
            <a:ext cx="1210588" cy="661720"/>
          </a:xfrm>
          <a:prstGeom prst="rect">
            <a:avLst/>
          </a:prstGeom>
          <a:noFill/>
          <a:ln w="9525" algn="ctr">
            <a:noFill/>
            <a:miter lim="800000"/>
            <a:headEnd/>
            <a:tailEnd/>
          </a:ln>
          <a:effectLst/>
        </p:spPr>
        <p:txBody>
          <a:bodyPr wrap="none">
            <a:spAutoFit/>
          </a:bodyPr>
          <a:lstStyle/>
          <a:p>
            <a:pPr algn="ctr">
              <a:lnSpc>
                <a:spcPct val="90000"/>
              </a:lnSpc>
              <a:spcBef>
                <a:spcPct val="0"/>
              </a:spcBef>
            </a:pPr>
            <a:r>
              <a:rPr lang="zh-CN" altLang="en-US" sz="4000" dirty="0" smtClean="0">
                <a:solidFill>
                  <a:srgbClr val="800080"/>
                </a:solidFill>
                <a:latin typeface="Times New Roman" pitchFamily="18" charset="0"/>
                <a:ea typeface="华文行楷" pitchFamily="2" charset="-122"/>
              </a:rPr>
              <a:t>作业</a:t>
            </a:r>
            <a:endParaRPr lang="zh-CN" altLang="en-US" sz="4000" dirty="0">
              <a:solidFill>
                <a:srgbClr val="800080"/>
              </a:solidFill>
              <a:latin typeface="Times New Roman" pitchFamily="18" charset="0"/>
              <a:ea typeface="华文行楷" pitchFamily="2" charset="-122"/>
            </a:endParaRPr>
          </a:p>
        </p:txBody>
      </p:sp>
      <p:sp>
        <p:nvSpPr>
          <p:cNvPr id="122888" name="Rectangle 22"/>
          <p:cNvSpPr>
            <a:spLocks noChangeArrowheads="1"/>
          </p:cNvSpPr>
          <p:nvPr/>
        </p:nvSpPr>
        <p:spPr bwMode="auto">
          <a:xfrm>
            <a:off x="2071688" y="1747838"/>
            <a:ext cx="9144000" cy="0"/>
          </a:xfrm>
          <a:prstGeom prst="rect">
            <a:avLst/>
          </a:prstGeom>
          <a:noFill/>
          <a:ln w="9525">
            <a:noFill/>
            <a:miter lim="800000"/>
            <a:headEnd/>
            <a:tailEnd/>
          </a:ln>
          <a:effectLst/>
        </p:spPr>
        <p:txBody>
          <a:bodyPr>
            <a:spAutoFit/>
          </a:bodyPr>
          <a:lstStyle/>
          <a:p>
            <a:endParaRPr lang="zh-CN" altLang="en-US"/>
          </a:p>
        </p:txBody>
      </p:sp>
      <p:sp>
        <p:nvSpPr>
          <p:cNvPr id="12" name="Rectangle 12"/>
          <p:cNvSpPr>
            <a:spLocks noChangeArrowheads="1"/>
          </p:cNvSpPr>
          <p:nvPr/>
        </p:nvSpPr>
        <p:spPr bwMode="auto">
          <a:xfrm>
            <a:off x="755650" y="1517650"/>
            <a:ext cx="8280400" cy="1938992"/>
          </a:xfrm>
          <a:prstGeom prst="rect">
            <a:avLst/>
          </a:prstGeom>
          <a:noFill/>
          <a:ln w="9525" algn="ctr">
            <a:noFill/>
            <a:miter lim="800000"/>
            <a:headEnd/>
            <a:tailEnd/>
          </a:ln>
          <a:effectLst/>
        </p:spPr>
        <p:txBody>
          <a:bodyPr>
            <a:spAutoFit/>
          </a:bodyPr>
          <a:lstStyle/>
          <a:p>
            <a:pPr marL="457200" indent="-457200">
              <a:lnSpc>
                <a:spcPct val="150000"/>
              </a:lnSpc>
              <a:spcBef>
                <a:spcPct val="0"/>
              </a:spcBef>
              <a:buClr>
                <a:srgbClr val="800080"/>
              </a:buClr>
            </a:pPr>
            <a:r>
              <a:rPr kumimoji="0" lang="en-US" altLang="zh-CN" sz="4000" dirty="0" smtClean="0">
                <a:solidFill>
                  <a:srgbClr val="990099"/>
                </a:solidFill>
                <a:ea typeface="楷体_GB2312" pitchFamily="49" charset="-122"/>
              </a:rPr>
              <a:t>P292-295</a:t>
            </a:r>
          </a:p>
          <a:p>
            <a:pPr marL="457200" indent="-457200">
              <a:lnSpc>
                <a:spcPct val="150000"/>
              </a:lnSpc>
              <a:spcBef>
                <a:spcPct val="0"/>
              </a:spcBef>
              <a:buClr>
                <a:srgbClr val="800080"/>
              </a:buClr>
            </a:pPr>
            <a:r>
              <a:rPr kumimoji="0" lang="en-US" altLang="zh-CN" sz="4000" dirty="0" smtClean="0">
                <a:solidFill>
                  <a:srgbClr val="000000"/>
                </a:solidFill>
                <a:ea typeface="楷体_GB2312" pitchFamily="49" charset="-122"/>
              </a:rPr>
              <a:t>1, 4(B</a:t>
            </a:r>
            <a:r>
              <a:rPr kumimoji="0" lang="en-US" altLang="zh-CN" sz="4000" baseline="-25000" dirty="0" smtClean="0">
                <a:solidFill>
                  <a:srgbClr val="000000"/>
                </a:solidFill>
                <a:ea typeface="楷体_GB2312" pitchFamily="49" charset="-122"/>
              </a:rPr>
              <a:t>1</a:t>
            </a:r>
            <a:r>
              <a:rPr kumimoji="0" lang="en-US" altLang="zh-CN" sz="4000" dirty="0" smtClean="0">
                <a:solidFill>
                  <a:srgbClr val="000000"/>
                </a:solidFill>
                <a:ea typeface="楷体_GB2312" pitchFamily="49" charset="-122"/>
              </a:rPr>
              <a:t>), 5(10.28), 7</a:t>
            </a:r>
            <a:endParaRPr lang="zh-CN" altLang="en-US" sz="4000" dirty="0">
              <a:solidFill>
                <a:srgbClr val="00000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07"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08"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09"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10" name="Rectangle 20"/>
          <p:cNvSpPr>
            <a:spLocks noChangeArrowheads="1"/>
          </p:cNvSpPr>
          <p:nvPr/>
        </p:nvSpPr>
        <p:spPr bwMode="auto">
          <a:xfrm>
            <a:off x="3352800" y="5103813"/>
            <a:ext cx="2819400" cy="701675"/>
          </a:xfrm>
          <a:prstGeom prst="rect">
            <a:avLst/>
          </a:prstGeom>
          <a:noFill/>
          <a:ln w="9525">
            <a:noFill/>
            <a:miter lim="800000"/>
            <a:headEnd/>
            <a:tailEnd/>
          </a:ln>
          <a:effectLst/>
        </p:spPr>
        <p:txBody>
          <a:bodyPr>
            <a:spAutoFit/>
          </a:bodyPr>
          <a:lstStyle/>
          <a:p>
            <a:pPr>
              <a:lnSpc>
                <a:spcPct val="100000"/>
              </a:lnSpc>
              <a:spcBef>
                <a:spcPct val="0"/>
              </a:spcBef>
            </a:pPr>
            <a:r>
              <a:rPr lang="en-US" altLang="zh-CN" sz="4000" i="1">
                <a:solidFill>
                  <a:schemeClr val="hlink"/>
                </a:solidFill>
              </a:rPr>
              <a:t>Thank You</a:t>
            </a:r>
            <a:endParaRPr lang="en-US" altLang="zh-CN" sz="3200" i="1">
              <a:solidFill>
                <a:schemeClr val="hlink"/>
              </a:solidFill>
              <a:latin typeface="CMR10" charset="0"/>
            </a:endParaRPr>
          </a:p>
        </p:txBody>
      </p:sp>
      <p:sp>
        <p:nvSpPr>
          <p:cNvPr id="123911" name="Rectangle 21"/>
          <p:cNvSpPr>
            <a:spLocks noChangeArrowheads="1"/>
          </p:cNvSpPr>
          <p:nvPr/>
        </p:nvSpPr>
        <p:spPr bwMode="auto">
          <a:xfrm>
            <a:off x="1828800" y="2132856"/>
            <a:ext cx="5638800" cy="609600"/>
          </a:xfrm>
          <a:prstGeom prst="rect">
            <a:avLst/>
          </a:prstGeom>
          <a:noFill/>
          <a:ln w="9525">
            <a:noFill/>
            <a:miter lim="800000"/>
            <a:headEnd/>
            <a:tailEnd/>
          </a:ln>
          <a:effectLst/>
        </p:spPr>
        <p:txBody>
          <a:bodyPr anchor="b"/>
          <a:lstStyle/>
          <a:p>
            <a:pPr>
              <a:lnSpc>
                <a:spcPct val="90000"/>
              </a:lnSpc>
              <a:spcBef>
                <a:spcPct val="0"/>
              </a:spcBef>
            </a:pPr>
            <a:r>
              <a:rPr lang="en-US" altLang="zh-CN" sz="3200" i="1">
                <a:solidFill>
                  <a:schemeClr val="hlink"/>
                </a:solidFill>
              </a:rPr>
              <a:t>Wish You a Great Success,</a:t>
            </a:r>
            <a:r>
              <a:rPr lang="en-US" altLang="zh-CN" sz="3200" i="1">
                <a:solidFill>
                  <a:schemeClr val="hlink"/>
                </a:solidFill>
                <a:latin typeface="CMR10" charset="0"/>
              </a:rPr>
              <a:t> </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80000"/>
          </a:lnSpc>
          <a:spcBef>
            <a:spcPct val="50000"/>
          </a:spcBef>
          <a:spcAft>
            <a:spcPct val="0"/>
          </a:spcAft>
          <a:buClrTx/>
          <a:buSzTx/>
          <a:buFontTx/>
          <a:buNone/>
          <a:tabLst/>
          <a:defRPr kumimoji="1" lang="zh-CN" altLang="en-US" sz="2800" b="1" i="0" u="none" strike="noStrike" cap="none" normalizeH="0" baseline="0" smtClean="0">
            <a:ln>
              <a:noFill/>
            </a:ln>
            <a:solidFill>
              <a:srgbClr val="333399"/>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80000"/>
          </a:lnSpc>
          <a:spcBef>
            <a:spcPct val="50000"/>
          </a:spcBef>
          <a:spcAft>
            <a:spcPct val="0"/>
          </a:spcAft>
          <a:buClrTx/>
          <a:buSzTx/>
          <a:buFontTx/>
          <a:buNone/>
          <a:tabLst/>
          <a:defRPr kumimoji="1" lang="zh-CN" altLang="en-US" sz="2800" b="1" i="0" u="none" strike="noStrike" cap="none" normalizeH="0" baseline="0" smtClean="0">
            <a:ln>
              <a:noFill/>
            </a:ln>
            <a:solidFill>
              <a:srgbClr val="333399"/>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54097</TotalTime>
  <Words>7272</Words>
  <Application>Microsoft Office PowerPoint</Application>
  <PresentationFormat>On-screen Show (4:3)</PresentationFormat>
  <Paragraphs>1279</Paragraphs>
  <Slides>95</Slides>
  <Notes>0</Notes>
  <HiddenSlides>0</HiddenSlides>
  <MMClips>0</MMClips>
  <ScaleCrop>false</ScaleCrop>
  <HeadingPairs>
    <vt:vector size="6" baseType="variant">
      <vt:variant>
        <vt:lpstr>Theme</vt:lpstr>
      </vt:variant>
      <vt:variant>
        <vt:i4>5</vt:i4>
      </vt:variant>
      <vt:variant>
        <vt:lpstr>Embedded OLE Servers</vt:lpstr>
      </vt:variant>
      <vt:variant>
        <vt:i4>4</vt:i4>
      </vt:variant>
      <vt:variant>
        <vt:lpstr>Slide Titles</vt:lpstr>
      </vt:variant>
      <vt:variant>
        <vt:i4>95</vt:i4>
      </vt:variant>
    </vt:vector>
  </HeadingPairs>
  <TitlesOfParts>
    <vt:vector size="104" baseType="lpstr">
      <vt:lpstr>Capsules</vt:lpstr>
      <vt:lpstr>默认设计模板</vt:lpstr>
      <vt:lpstr>1_默认设计模板</vt:lpstr>
      <vt:lpstr>2_默认设计模板</vt:lpstr>
      <vt:lpstr>3_默认设计模板</vt:lpstr>
      <vt:lpstr>Document</vt:lpstr>
      <vt:lpstr>文档</vt:lpstr>
      <vt:lpstr>Visio</vt:lpstr>
      <vt:lpstr>公式</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D     :=V      +U</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根据有关变量在基本块后被引用的情况，可以进一步删除基本块中的其它无用赋值.假设T0,T1, …,T6在基本块后都没有被引用，则可将上述DAG重写为新的四元式代码序列.</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vector>
  </TitlesOfParts>
  <Company>wyy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shu</cp:lastModifiedBy>
  <cp:revision>2188</cp:revision>
  <dcterms:created xsi:type="dcterms:W3CDTF">2002-02-03T03:17:28Z</dcterms:created>
  <dcterms:modified xsi:type="dcterms:W3CDTF">2017-05-23T05:30:52Z</dcterms:modified>
</cp:coreProperties>
</file>