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312" r:id="rId2"/>
    <p:sldId id="435" r:id="rId3"/>
    <p:sldId id="436" r:id="rId4"/>
    <p:sldId id="306" r:id="rId5"/>
    <p:sldId id="439" r:id="rId6"/>
    <p:sldId id="441" r:id="rId7"/>
    <p:sldId id="438" r:id="rId8"/>
    <p:sldId id="454" r:id="rId9"/>
    <p:sldId id="455" r:id="rId10"/>
    <p:sldId id="443" r:id="rId11"/>
    <p:sldId id="456" r:id="rId12"/>
    <p:sldId id="442" r:id="rId13"/>
    <p:sldId id="457" r:id="rId14"/>
    <p:sldId id="444" r:id="rId15"/>
    <p:sldId id="445" r:id="rId16"/>
    <p:sldId id="458" r:id="rId17"/>
    <p:sldId id="459" r:id="rId18"/>
    <p:sldId id="460" r:id="rId19"/>
    <p:sldId id="461" r:id="rId20"/>
    <p:sldId id="449" r:id="rId21"/>
    <p:sldId id="462" r:id="rId22"/>
    <p:sldId id="452" r:id="rId23"/>
    <p:sldId id="463" r:id="rId24"/>
    <p:sldId id="453" r:id="rId2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0000"/>
    <a:srgbClr val="005C2E"/>
    <a:srgbClr val="00462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03"/>
  </p:normalViewPr>
  <p:slideViewPr>
    <p:cSldViewPr showGuides="1">
      <p:cViewPr varScale="1">
        <p:scale>
          <a:sx n="69" d="100"/>
          <a:sy n="69" d="100"/>
        </p:scale>
        <p:origin x="1236"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C23870E-3110-4EFF-9D31-6C2AB9A37391}" type="slidenum">
              <a:rPr lang="en-US" altLang="zh-CN"/>
              <a:pPr eaLnBrk="1" hangingPunct="1">
                <a:spcBef>
                  <a:spcPct val="0"/>
                </a:spcBef>
              </a:pPr>
              <a:t>9</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94386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10</a:t>
            </a:fld>
            <a:endParaRPr lang="en-US" altLang="zh-CN" dirty="0"/>
          </a:p>
        </p:txBody>
      </p:sp>
      <p:sp>
        <p:nvSpPr>
          <p:cNvPr id="23555" name="Rectangle 2"/>
          <p:cNvSpPr>
            <a:spLocks noGrp="1" noRot="1" noChangeAspect="1" noTextEdit="1"/>
          </p:cNvSpPr>
          <p:nvPr>
            <p:ph type="sldImg"/>
          </p:nvPr>
        </p:nvSpPr>
        <p:spPr>
          <a:ln>
            <a:solidFill>
              <a:srgbClr val="000000">
                <a:alpha val="100000"/>
              </a:srgbClr>
            </a:solidFill>
            <a:miter lim="800000"/>
          </a:ln>
        </p:spPr>
      </p:sp>
      <p:sp>
        <p:nvSpPr>
          <p:cNvPr id="23556" name="Rectangle 3"/>
          <p:cNvSpPr>
            <a:spLocks noGrp="1"/>
          </p:cNvSpPr>
          <p:nvPr>
            <p:ph type="body"/>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12</a:t>
            </a:fld>
            <a:endParaRPr lang="en-US" altLang="zh-CN" dirty="0"/>
          </a:p>
        </p:txBody>
      </p:sp>
      <p:sp>
        <p:nvSpPr>
          <p:cNvPr id="22531" name="Rectangle 2"/>
          <p:cNvSpPr>
            <a:spLocks noGrp="1" noRot="1" noChangeAspect="1" noTextEdit="1"/>
          </p:cNvSpPr>
          <p:nvPr>
            <p:ph type="sldImg"/>
          </p:nvPr>
        </p:nvSpPr>
        <p:spPr>
          <a:ln>
            <a:solidFill>
              <a:srgbClr val="000000">
                <a:alpha val="100000"/>
              </a:srgbClr>
            </a:solidFill>
            <a:miter lim="800000"/>
          </a:ln>
        </p:spPr>
      </p:sp>
      <p:sp>
        <p:nvSpPr>
          <p:cNvPr id="22532" name="Rectangle 3"/>
          <p:cNvSpPr>
            <a:spLocks noGrp="1"/>
          </p:cNvSpPr>
          <p:nvPr>
            <p:ph type="body"/>
          </p:nvPr>
        </p:nvSpPr>
        <p:spPr>
          <a:noFill/>
          <a:ln>
            <a:noFill/>
          </a:ln>
        </p:spPr>
        <p:txBody>
          <a:bodyPr wrap="square" lIns="91440" tIns="45720" rIns="91440" bIns="45720" anchor="t"/>
          <a:lstStyle/>
          <a:p>
            <a:pPr lvl="0" algn="just" eaLnBrk="1" hangingPunct="1">
              <a:lnSpc>
                <a:spcPct val="150000"/>
              </a:lnSpc>
              <a:spcBef>
                <a:spcPct val="20000"/>
              </a:spcBef>
            </a:pP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13</a:t>
            </a:fld>
            <a:endParaRPr lang="en-US" altLang="zh-CN" dirty="0"/>
          </a:p>
        </p:txBody>
      </p:sp>
      <p:sp>
        <p:nvSpPr>
          <p:cNvPr id="22531" name="Rectangle 2"/>
          <p:cNvSpPr>
            <a:spLocks noGrp="1" noRot="1" noChangeAspect="1" noTextEdit="1"/>
          </p:cNvSpPr>
          <p:nvPr>
            <p:ph type="sldImg"/>
          </p:nvPr>
        </p:nvSpPr>
        <p:spPr>
          <a:ln>
            <a:solidFill>
              <a:srgbClr val="000000">
                <a:alpha val="100000"/>
              </a:srgbClr>
            </a:solidFill>
            <a:miter lim="800000"/>
          </a:ln>
        </p:spPr>
      </p:sp>
      <p:sp>
        <p:nvSpPr>
          <p:cNvPr id="22532" name="Rectangle 3"/>
          <p:cNvSpPr>
            <a:spLocks noGrp="1"/>
          </p:cNvSpPr>
          <p:nvPr>
            <p:ph type="body"/>
          </p:nvPr>
        </p:nvSpPr>
        <p:spPr>
          <a:noFill/>
          <a:ln>
            <a:noFill/>
          </a:ln>
        </p:spPr>
        <p:txBody>
          <a:bodyPr wrap="square" lIns="91440" tIns="45720" rIns="91440" bIns="45720" anchor="t"/>
          <a:lstStyle/>
          <a:p>
            <a:pPr lvl="0" algn="just" eaLnBrk="1" hangingPunct="1">
              <a:lnSpc>
                <a:spcPct val="150000"/>
              </a:lnSpc>
              <a:spcBef>
                <a:spcPct val="20000"/>
              </a:spcBef>
            </a:pPr>
            <a:endParaRPr lang="en-US" altLang="zh-CN" dirty="0"/>
          </a:p>
        </p:txBody>
      </p:sp>
    </p:spTree>
    <p:extLst>
      <p:ext uri="{BB962C8B-B14F-4D97-AF65-F5344CB8AC3E}">
        <p14:creationId xmlns:p14="http://schemas.microsoft.com/office/powerpoint/2010/main" val="327185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376982C-18CE-4630-8218-56CE42AD4787}" type="slidenum">
              <a:rPr lang="en-US" altLang="zh-CN"/>
              <a:pPr eaLnBrk="1" hangingPunct="1">
                <a:spcBef>
                  <a:spcPct val="0"/>
                </a:spcBef>
              </a:pPr>
              <a:t>19</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16103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gn="just" eaLnBrk="1" hangingPunct="1">
              <a:defRPr/>
            </a:pPr>
            <a:r>
              <a:rPr lang="en-US" altLang="zh-CN" dirty="0" smtClean="0">
                <a:solidFill>
                  <a:srgbClr val="006600"/>
                </a:solidFill>
                <a:latin typeface="华文新魏" pitchFamily="2" charset="-122"/>
              </a:rPr>
              <a:t> </a:t>
            </a:r>
            <a:endParaRPr lang="zh-CN" altLang="en-US" dirty="0"/>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C8DBDD2-006A-4ABF-AD4C-16DAB2F5E81C}" type="slidenum">
              <a:rPr lang="en-US" altLang="zh-CN"/>
              <a:pPr eaLnBrk="1" hangingPunct="1">
                <a:spcBef>
                  <a:spcPct val="0"/>
                </a:spcBef>
              </a:pPr>
              <a:t>23</a:t>
            </a:fld>
            <a:endParaRPr lang="en-US" altLang="zh-CN"/>
          </a:p>
        </p:txBody>
      </p:sp>
    </p:spTree>
    <p:extLst>
      <p:ext uri="{BB962C8B-B14F-4D97-AF65-F5344CB8AC3E}">
        <p14:creationId xmlns:p14="http://schemas.microsoft.com/office/powerpoint/2010/main" val="362982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914400"/>
              </a:cxn>
              <a:cxn ang="0">
                <a:pos x="0" y="0"/>
              </a:cxn>
              <a:cxn ang="0">
                <a:pos x="7924800"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1"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2052" name="Group 9"/>
          <p:cNvGrpSpPr/>
          <p:nvPr userDrawn="1"/>
        </p:nvGrpSpPr>
        <p:grpSpPr>
          <a:xfrm>
            <a:off x="755650" y="1341438"/>
            <a:ext cx="1246188" cy="1371600"/>
            <a:chOff x="144" y="288"/>
            <a:chExt cx="785" cy="864"/>
          </a:xfrm>
        </p:grpSpPr>
        <p:sp>
          <p:nvSpPr>
            <p:cNvPr id="2058" name="Rectangle 10"/>
            <p:cNvSpPr/>
            <p:nvPr/>
          </p:nvSpPr>
          <p:spPr>
            <a:xfrm>
              <a:off x="589" y="288"/>
              <a:ext cx="28" cy="534"/>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59" name="Rectangle 11"/>
            <p:cNvSpPr/>
            <p:nvPr/>
          </p:nvSpPr>
          <p:spPr>
            <a:xfrm>
              <a:off x="526" y="288"/>
              <a:ext cx="28" cy="470"/>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0" name="Rectangle 12"/>
            <p:cNvSpPr/>
            <p:nvPr/>
          </p:nvSpPr>
          <p:spPr>
            <a:xfrm>
              <a:off x="462" y="288"/>
              <a:ext cx="28" cy="401"/>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1" name="Rectangle 13"/>
            <p:cNvSpPr/>
            <p:nvPr/>
          </p:nvSpPr>
          <p:spPr>
            <a:xfrm>
              <a:off x="398" y="288"/>
              <a:ext cx="28" cy="334"/>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2" name="Rectangle 14"/>
            <p:cNvSpPr/>
            <p:nvPr/>
          </p:nvSpPr>
          <p:spPr>
            <a:xfrm>
              <a:off x="335" y="288"/>
              <a:ext cx="28" cy="269"/>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3" name="Rectangle 15"/>
            <p:cNvSpPr/>
            <p:nvPr/>
          </p:nvSpPr>
          <p:spPr>
            <a:xfrm>
              <a:off x="271" y="288"/>
              <a:ext cx="28" cy="197"/>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4" name="Rectangle 16"/>
            <p:cNvSpPr/>
            <p:nvPr/>
          </p:nvSpPr>
          <p:spPr>
            <a:xfrm>
              <a:off x="207" y="288"/>
              <a:ext cx="29" cy="136"/>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5" name="Rectangle 17"/>
            <p:cNvSpPr/>
            <p:nvPr/>
          </p:nvSpPr>
          <p:spPr>
            <a:xfrm>
              <a:off x="144" y="288"/>
              <a:ext cx="28" cy="68"/>
            </a:xfrm>
            <a:prstGeom prst="rect">
              <a:avLst/>
            </a:prstGeom>
            <a:solidFill>
              <a:schemeClr val="bg2"/>
            </a:solidFill>
            <a:ln w="9525">
              <a:noFill/>
            </a:ln>
          </p:spPr>
          <p:txBody>
            <a:bodyPr/>
            <a:lstStyle/>
            <a:p>
              <a:pPr lvl="0" eaLnBrk="1" hangingPunct="1"/>
              <a:endParaRPr lang="zh-CN" altLang="en-US" dirty="0">
                <a:latin typeface="Arial" panose="020B0604020202020204" pitchFamily="34" charset="0"/>
              </a:endParaRPr>
            </a:p>
          </p:txBody>
        </p:sp>
        <p:sp>
          <p:nvSpPr>
            <p:cNvPr id="2066" name="Rectangle 18"/>
            <p:cNvSpPr/>
            <p:nvPr/>
          </p:nvSpPr>
          <p:spPr>
            <a:xfrm>
              <a:off x="653" y="288"/>
              <a:ext cx="26" cy="599"/>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67" name="Rectangle 19"/>
            <p:cNvSpPr/>
            <p:nvPr/>
          </p:nvSpPr>
          <p:spPr>
            <a:xfrm>
              <a:off x="715" y="288"/>
              <a:ext cx="26" cy="667"/>
            </a:xfrm>
            <a:prstGeom prst="rect">
              <a:avLst/>
            </a:prstGeom>
            <a:solidFill>
              <a:schemeClr val="accent2"/>
            </a:solidFill>
            <a:ln w="9525">
              <a:noFill/>
            </a:ln>
          </p:spPr>
          <p:txBody>
            <a:bodyPr/>
            <a:lstStyle/>
            <a:p>
              <a:pPr lvl="0" eaLnBrk="1" hangingPunct="1"/>
              <a:endParaRPr lang="zh-CN" altLang="en-US" dirty="0">
                <a:latin typeface="Arial" panose="020B0604020202020204" pitchFamily="34" charset="0"/>
              </a:endParaRPr>
            </a:p>
          </p:txBody>
        </p:sp>
        <p:sp>
          <p:nvSpPr>
            <p:cNvPr id="2068" name="Rectangle 20"/>
            <p:cNvSpPr/>
            <p:nvPr/>
          </p:nvSpPr>
          <p:spPr>
            <a:xfrm>
              <a:off x="776" y="288"/>
              <a:ext cx="27" cy="731"/>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sp>
          <p:nvSpPr>
            <p:cNvPr id="2069" name="Rectangle 21"/>
            <p:cNvSpPr/>
            <p:nvPr/>
          </p:nvSpPr>
          <p:spPr>
            <a:xfrm>
              <a:off x="839" y="288"/>
              <a:ext cx="28" cy="800"/>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sp>
          <p:nvSpPr>
            <p:cNvPr id="2070" name="Rectangle 22"/>
            <p:cNvSpPr/>
            <p:nvPr/>
          </p:nvSpPr>
          <p:spPr>
            <a:xfrm>
              <a:off x="902" y="288"/>
              <a:ext cx="27" cy="864"/>
            </a:xfrm>
            <a:prstGeom prst="rect">
              <a:avLst/>
            </a:prstGeom>
            <a:solidFill>
              <a:schemeClr val="accent1"/>
            </a:solidFill>
            <a:ln w="9525">
              <a:noFill/>
            </a:ln>
          </p:spPr>
          <p:txBody>
            <a:bodyPr/>
            <a:lstStyle/>
            <a:p>
              <a:pPr lvl="0" eaLnBrk="1" hangingPunct="1"/>
              <a:endParaRPr lang="zh-CN" altLang="en-US" dirty="0">
                <a:latin typeface="Arial" panose="020B0604020202020204" pitchFamily="34" charset="0"/>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buFontTx/>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buFontTx/>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Freeform 7"/>
          <p:cNvSpPr/>
          <p:nvPr/>
        </p:nvSpPr>
        <p:spPr>
          <a:xfrm>
            <a:off x="161925" y="142875"/>
            <a:ext cx="8229600" cy="609600"/>
          </a:xfrm>
          <a:custGeom>
            <a:avLst/>
            <a:gdLst/>
            <a:ahLst/>
            <a:cxnLst>
              <a:cxn ang="0">
                <a:pos x="0" y="609600"/>
              </a:cxn>
              <a:cxn ang="0">
                <a:pos x="0" y="0"/>
              </a:cxn>
              <a:cxn ang="0">
                <a:pos x="8229600"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2"/>
          <p:cNvSpPr txBox="1"/>
          <p:nvPr/>
        </p:nvSpPr>
        <p:spPr bwMode="auto">
          <a:xfrm>
            <a:off x="1016000" y="3563938"/>
            <a:ext cx="6985000" cy="2478088"/>
          </a:xfrm>
          <a:prstGeom prst="rect">
            <a:avLst/>
          </a:prstGeom>
          <a:noFill/>
          <a:ln w="9525">
            <a:noFill/>
            <a:miter lim="800000"/>
          </a:ln>
        </p:spPr>
        <p:txBody>
          <a:bodyPr anchor="ctr">
            <a:normAutofit/>
          </a:bodyPr>
          <a:lstStyle/>
          <a:p>
            <a:pPr marR="0" algn="ctr" defTabSz="914400">
              <a:buClrTx/>
              <a:buSzTx/>
              <a:buFontTx/>
              <a:buNone/>
              <a:defRPr/>
            </a:pPr>
            <a:r>
              <a:rPr kumimoji="0" lang="zh-CN" altLang="en-US" sz="5400" b="1" kern="0" cap="none" spc="0" normalizeH="0" baseline="0" noProof="0" dirty="0">
                <a:solidFill>
                  <a:srgbClr val="FF0000"/>
                </a:solidFill>
                <a:latin typeface="+mn-ea"/>
                <a:ea typeface="+mn-ea"/>
                <a:cs typeface="+mj-cs"/>
              </a:rPr>
              <a:t>数据结构</a:t>
            </a:r>
            <a:r>
              <a:rPr kumimoji="0" lang="en-US" altLang="zh-CN" sz="5400" b="1" kern="0" cap="none" spc="0" normalizeH="0" baseline="0" noProof="0" dirty="0">
                <a:solidFill>
                  <a:srgbClr val="FF0000"/>
                </a:solidFill>
                <a:latin typeface="+mn-ea"/>
                <a:ea typeface="+mn-ea"/>
                <a:cs typeface="+mj-cs"/>
              </a:rPr>
              <a:t>1</a:t>
            </a:r>
            <a:endParaRPr kumimoji="0" lang="zh-CN" altLang="en-US" sz="5400" b="1" kern="0" cap="none" spc="0" normalizeH="0" baseline="0" noProof="0" dirty="0">
              <a:solidFill>
                <a:srgbClr val="FF0000"/>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p:nvPr/>
        </p:nvSpPr>
        <p:spPr>
          <a:xfrm>
            <a:off x="120650" y="836613"/>
            <a:ext cx="8915400" cy="5715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30000"/>
              </a:spcBef>
              <a:buClrTx/>
              <a:buSzPct val="100000"/>
              <a:buFont typeface="Arial" panose="020B0604020202020204" pitchFamily="34" charset="0"/>
              <a:buNone/>
            </a:pPr>
            <a:endParaRPr lang="en-US" altLang="zh-CN" sz="1800" b="0" dirty="0"/>
          </a:p>
        </p:txBody>
      </p:sp>
      <p:pic>
        <p:nvPicPr>
          <p:cNvPr id="126980" name="Picture 4" descr="Table1-1"/>
          <p:cNvPicPr>
            <a:picLocks noChangeAspect="1"/>
          </p:cNvPicPr>
          <p:nvPr/>
        </p:nvPicPr>
        <p:blipFill>
          <a:blip r:embed="rId3"/>
          <a:stretch>
            <a:fillRect/>
          </a:stretch>
        </p:blipFill>
        <p:spPr>
          <a:xfrm>
            <a:off x="26697" y="738032"/>
            <a:ext cx="8839200" cy="4495800"/>
          </a:xfrm>
          <a:prstGeom prst="rect">
            <a:avLst/>
          </a:prstGeom>
          <a:noFill/>
          <a:ln w="9525">
            <a:noFill/>
          </a:ln>
        </p:spPr>
      </p:pic>
      <p:sp>
        <p:nvSpPr>
          <p:cNvPr id="11283" name="Rectangle 6"/>
          <p:cNvSpPr/>
          <p:nvPr/>
        </p:nvSpPr>
        <p:spPr>
          <a:xfrm>
            <a:off x="296863" y="188913"/>
            <a:ext cx="15240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zh-CN" altLang="en-US" sz="3600" b="0" dirty="0" smtClean="0">
                <a:solidFill>
                  <a:srgbClr val="006600"/>
                </a:solidFill>
                <a:ea typeface="楷体_GB2312"/>
              </a:rPr>
              <a:t>数据</a:t>
            </a:r>
            <a:r>
              <a:rPr lang="en-US" altLang="zh-CN" sz="3600" b="0" dirty="0" smtClean="0">
                <a:solidFill>
                  <a:srgbClr val="006600"/>
                </a:solidFill>
                <a:ea typeface="楷体_GB2312"/>
              </a:rPr>
              <a:t>       </a:t>
            </a:r>
            <a:endParaRPr lang="en-US" altLang="zh-CN" sz="3600" b="0" dirty="0">
              <a:solidFill>
                <a:srgbClr val="006600"/>
              </a:solidFill>
              <a:ea typeface="楷体_GB2312"/>
            </a:endParaRPr>
          </a:p>
        </p:txBody>
      </p:sp>
      <p:grpSp>
        <p:nvGrpSpPr>
          <p:cNvPr id="3" name="Group 8"/>
          <p:cNvGrpSpPr/>
          <p:nvPr/>
        </p:nvGrpSpPr>
        <p:grpSpPr>
          <a:xfrm>
            <a:off x="296863" y="4369875"/>
            <a:ext cx="9110663" cy="914400"/>
            <a:chOff x="0" y="1632"/>
            <a:chExt cx="5739" cy="576"/>
          </a:xfrm>
        </p:grpSpPr>
        <p:sp>
          <p:nvSpPr>
            <p:cNvPr id="11281" name="AutoShape 9"/>
            <p:cNvSpPr/>
            <p:nvPr/>
          </p:nvSpPr>
          <p:spPr>
            <a:xfrm>
              <a:off x="0" y="2016"/>
              <a:ext cx="5328" cy="192"/>
            </a:xfrm>
            <a:custGeom>
              <a:avLst/>
              <a:gdLst>
                <a:gd name="txL" fmla="*/ 0 w 21600"/>
                <a:gd name="txT" fmla="*/ 0 h 21600"/>
                <a:gd name="txR" fmla="*/ 21600 w 21600"/>
                <a:gd name="txB" fmla="*/ 21600 h 21600"/>
              </a:gdLst>
              <a:ahLst/>
              <a:cxnLst>
                <a:cxn ang="0">
                  <a:pos x="986" y="0"/>
                </a:cxn>
                <a:cxn ang="0">
                  <a:pos x="986" y="0"/>
                </a:cxn>
                <a:cxn ang="0">
                  <a:pos x="205" y="0"/>
                </a:cxn>
                <a:cxn ang="0">
                  <a:pos x="205" y="1"/>
                </a:cxn>
                <a:cxn ang="0">
                  <a:pos x="986" y="1"/>
                </a:cxn>
                <a:cxn ang="0">
                  <a:pos x="986" y="2"/>
                </a:cxn>
                <a:cxn ang="0">
                  <a:pos x="1314" y="1"/>
                </a:cxn>
                <a:cxn ang="0">
                  <a:pos x="986" y="0"/>
                </a:cxn>
                <a:cxn ang="0">
                  <a:pos x="82" y="0"/>
                </a:cxn>
                <a:cxn ang="0">
                  <a:pos x="82" y="1"/>
                </a:cxn>
                <a:cxn ang="0">
                  <a:pos x="164" y="1"/>
                </a:cxn>
                <a:cxn ang="0">
                  <a:pos x="164" y="0"/>
                </a:cxn>
                <a:cxn ang="0">
                  <a:pos x="82" y="0"/>
                </a:cxn>
                <a:cxn ang="0">
                  <a:pos x="0" y="0"/>
                </a:cxn>
                <a:cxn ang="0">
                  <a:pos x="0" y="1"/>
                </a:cxn>
                <a:cxn ang="0">
                  <a:pos x="41" y="1"/>
                </a:cxn>
                <a:cxn ang="0">
                  <a:pos x="41"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alpha val="100000"/>
              </a:srgb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11282" name="Rectangle 10"/>
            <p:cNvSpPr/>
            <p:nvPr/>
          </p:nvSpPr>
          <p:spPr>
            <a:xfrm>
              <a:off x="2927" y="1632"/>
              <a:ext cx="2812" cy="53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zh-CN" altLang="en-US" sz="3600" b="0" dirty="0" smtClean="0">
                  <a:solidFill>
                    <a:srgbClr val="0000FF"/>
                  </a:solidFill>
                  <a:ea typeface="楷体_GB2312"/>
                </a:rPr>
                <a:t>数据元素（记录）</a:t>
              </a:r>
              <a:endParaRPr lang="en-US" altLang="zh-CN" sz="3600" b="0" dirty="0">
                <a:solidFill>
                  <a:srgbClr val="0000FF"/>
                </a:solidFill>
                <a:ea typeface="楷体_GB2312"/>
              </a:endParaRPr>
            </a:p>
          </p:txBody>
        </p:sp>
      </p:grpSp>
      <p:grpSp>
        <p:nvGrpSpPr>
          <p:cNvPr id="4" name="Group 11"/>
          <p:cNvGrpSpPr/>
          <p:nvPr/>
        </p:nvGrpSpPr>
        <p:grpSpPr>
          <a:xfrm>
            <a:off x="1557495" y="1809418"/>
            <a:ext cx="2590800" cy="4583642"/>
            <a:chOff x="954" y="3137"/>
            <a:chExt cx="1632" cy="1035"/>
          </a:xfrm>
        </p:grpSpPr>
        <p:sp>
          <p:nvSpPr>
            <p:cNvPr id="11279" name="Rectangle 12"/>
            <p:cNvSpPr/>
            <p:nvPr/>
          </p:nvSpPr>
          <p:spPr>
            <a:xfrm>
              <a:off x="954" y="4036"/>
              <a:ext cx="1632" cy="13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3600" b="0" dirty="0">
                  <a:solidFill>
                    <a:srgbClr val="006600"/>
                  </a:solidFill>
                  <a:ea typeface="楷体_GB2312"/>
                </a:rPr>
                <a:t>	</a:t>
              </a:r>
              <a:r>
                <a:rPr lang="zh-CN" altLang="en-US" sz="3600" b="0" dirty="0" smtClean="0">
                  <a:solidFill>
                    <a:srgbClr val="FF3300"/>
                  </a:solidFill>
                  <a:ea typeface="楷体_GB2312"/>
                </a:rPr>
                <a:t>数据项</a:t>
              </a:r>
              <a:endParaRPr lang="en-US" altLang="zh-CN" sz="3600" b="0" dirty="0">
                <a:solidFill>
                  <a:srgbClr val="FF3300"/>
                </a:solidFill>
                <a:ea typeface="楷体_GB2312"/>
              </a:endParaRPr>
            </a:p>
          </p:txBody>
        </p:sp>
        <p:sp>
          <p:nvSpPr>
            <p:cNvPr id="11280" name="Freeform 13"/>
            <p:cNvSpPr/>
            <p:nvPr/>
          </p:nvSpPr>
          <p:spPr>
            <a:xfrm flipH="1">
              <a:off x="1120" y="3137"/>
              <a:ext cx="60" cy="974"/>
            </a:xfrm>
            <a:custGeom>
              <a:avLst/>
              <a:gdLst>
                <a:gd name="txL" fmla="*/ 0 w 1152"/>
                <a:gd name="txT" fmla="*/ 0 h 720"/>
                <a:gd name="txR" fmla="*/ 1152 w 1152"/>
                <a:gd name="txB" fmla="*/ 720 h 720"/>
              </a:gdLst>
              <a:ahLst/>
              <a:cxnLst>
                <a:cxn ang="0">
                  <a:pos x="5408" y="720"/>
                </a:cxn>
                <a:cxn ang="0">
                  <a:pos x="0" y="720"/>
                </a:cxn>
                <a:cxn ang="0">
                  <a:pos x="0" y="0"/>
                </a:cxn>
              </a:cxnLst>
              <a:rect l="txL" t="txT" r="txR" b="txB"/>
              <a:pathLst>
                <a:path w="1152" h="720">
                  <a:moveTo>
                    <a:pt x="1152" y="720"/>
                  </a:moveTo>
                  <a:lnTo>
                    <a:pt x="0" y="720"/>
                  </a:lnTo>
                  <a:lnTo>
                    <a:pt x="0" y="0"/>
                  </a:lnTo>
                </a:path>
              </a:pathLst>
            </a:custGeom>
            <a:noFill/>
            <a:ln w="38100" cap="flat" cmpd="sng">
              <a:solidFill>
                <a:srgbClr val="FF3300">
                  <a:alpha val="100000"/>
                </a:srgbClr>
              </a:solidFill>
              <a:prstDash val="solid"/>
              <a:round/>
              <a:headEnd type="none" w="med" len="me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数据元素的关系</a:t>
            </a:r>
            <a:endParaRPr lang="zh-CN" altLang="en-US" dirty="0"/>
          </a:p>
        </p:txBody>
      </p:sp>
      <p:pic>
        <p:nvPicPr>
          <p:cNvPr id="5" name="Picture 4" descr="C:\Documents and Settings\miao.hk\My Documents\My Pictures\未命名F1-2a.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760" y="1313859"/>
            <a:ext cx="1890126" cy="21366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Documents and Settings\miao.hk\My Documents\My Pictures\F1-2b.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955" y="1358862"/>
            <a:ext cx="3276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Documents and Settings\miao.hk\My Documents\My Pictures\F1-2c.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45" y="3834027"/>
            <a:ext cx="3200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Documents and Settings\miao.hk\My Documents\My Pictures\F1-2d.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6" y="3654015"/>
            <a:ext cx="3200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36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152400"/>
            <a:ext cx="8001000" cy="1066800"/>
          </a:xfrm>
          <a:ln/>
        </p:spPr>
        <p:txBody>
          <a:bodyPr vert="horz" wrap="square" lIns="91440" tIns="45720" rIns="91440" bIns="45720" anchor="t"/>
          <a:lstStyle/>
          <a:p>
            <a:pPr eaLnBrk="1" hangingPunct="1"/>
            <a:r>
              <a:rPr lang="zh-CN" altLang="en-US" dirty="0" smtClean="0">
                <a:latin typeface="+mj-lt"/>
                <a:ea typeface="+mj-ea"/>
                <a:cs typeface="+mj-cs"/>
              </a:rPr>
              <a:t>数据结构</a:t>
            </a:r>
            <a:r>
              <a:rPr lang="zh-CN" altLang="en-US" dirty="0"/>
              <a:t>实例</a:t>
            </a:r>
            <a:endParaRPr lang="en-US" altLang="zh-CN" dirty="0">
              <a:latin typeface="+mj-lt"/>
              <a:ea typeface="+mj-ea"/>
              <a:cs typeface="+mj-cs"/>
            </a:endParaRPr>
          </a:p>
        </p:txBody>
      </p:sp>
      <p:sp>
        <p:nvSpPr>
          <p:cNvPr id="7" name="Rectangle 14"/>
          <p:cNvSpPr/>
          <p:nvPr/>
        </p:nvSpPr>
        <p:spPr>
          <a:xfrm>
            <a:off x="386720" y="822979"/>
            <a:ext cx="8147679" cy="5762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zh-CN" altLang="en-US" sz="2800" dirty="0" smtClean="0">
                <a:solidFill>
                  <a:srgbClr val="FF0000"/>
                </a:solidFill>
                <a:latin typeface="Rockwell" panose="02060603020205020403" pitchFamily="18" charset="0"/>
                <a:ea typeface="楷体_GB2312"/>
              </a:rPr>
              <a:t>职工：由编号</a:t>
            </a:r>
            <a:r>
              <a:rPr lang="en-US" altLang="zh-CN" sz="2800" dirty="0" smtClean="0">
                <a:solidFill>
                  <a:srgbClr val="FF0000"/>
                </a:solidFill>
                <a:latin typeface="Rockwell" panose="02060603020205020403" pitchFamily="18" charset="0"/>
                <a:ea typeface="楷体_GB2312"/>
              </a:rPr>
              <a:t>+</a:t>
            </a:r>
            <a:r>
              <a:rPr lang="zh-CN" altLang="en-US" sz="2800" dirty="0" smtClean="0">
                <a:solidFill>
                  <a:srgbClr val="FF0000"/>
                </a:solidFill>
                <a:latin typeface="Rockwell" panose="02060603020205020403" pitchFamily="18" charset="0"/>
                <a:ea typeface="楷体_GB2312"/>
              </a:rPr>
              <a:t>姓名等组成，例如</a:t>
            </a:r>
            <a:r>
              <a:rPr lang="en-US" altLang="zh-CN" sz="2800" dirty="0" smtClean="0">
                <a:solidFill>
                  <a:srgbClr val="FF0000"/>
                </a:solidFill>
                <a:latin typeface="Rockwell" panose="02060603020205020403" pitchFamily="18" charset="0"/>
                <a:ea typeface="楷体_GB2312"/>
              </a:rPr>
              <a:t>0001</a:t>
            </a:r>
            <a:r>
              <a:rPr lang="en-US" altLang="zh-CN" sz="2800" dirty="0">
                <a:solidFill>
                  <a:srgbClr val="FF0000"/>
                </a:solidFill>
                <a:latin typeface="Rockwell" panose="02060603020205020403" pitchFamily="18" charset="0"/>
                <a:ea typeface="楷体_GB2312"/>
              </a:rPr>
              <a:t>+</a:t>
            </a:r>
            <a:r>
              <a:rPr lang="zh-CN" altLang="en-US" sz="2800" dirty="0" smtClean="0">
                <a:solidFill>
                  <a:srgbClr val="FF0000"/>
                </a:solidFill>
                <a:latin typeface="Rockwell" panose="02060603020205020403" pitchFamily="18" charset="0"/>
                <a:ea typeface="楷体_GB2312"/>
              </a:rPr>
              <a:t>王军</a:t>
            </a:r>
            <a:r>
              <a:rPr lang="en-US" altLang="zh-CN" sz="2800" dirty="0" smtClean="0">
                <a:solidFill>
                  <a:srgbClr val="FF0000"/>
                </a:solidFill>
                <a:latin typeface="Rockwell" panose="02060603020205020403" pitchFamily="18" charset="0"/>
                <a:ea typeface="楷体_GB2312"/>
              </a:rPr>
              <a:t>…</a:t>
            </a:r>
            <a:endParaRPr lang="en-US" altLang="zh-CN" sz="2800" dirty="0">
              <a:solidFill>
                <a:srgbClr val="FF0000"/>
              </a:solidFill>
              <a:latin typeface="Rockwell" panose="02060603020205020403" pitchFamily="18" charset="0"/>
              <a:ea typeface="楷体_GB2312"/>
            </a:endParaRPr>
          </a:p>
        </p:txBody>
      </p:sp>
      <p:pic>
        <p:nvPicPr>
          <p:cNvPr id="9" name="Picture 4" descr="Table1-1"/>
          <p:cNvPicPr>
            <a:picLocks noChangeAspect="1"/>
          </p:cNvPicPr>
          <p:nvPr/>
        </p:nvPicPr>
        <p:blipFill>
          <a:blip r:embed="rId4"/>
          <a:stretch>
            <a:fillRect/>
          </a:stretch>
        </p:blipFill>
        <p:spPr>
          <a:xfrm>
            <a:off x="114300" y="1295396"/>
            <a:ext cx="8839200" cy="4495800"/>
          </a:xfrm>
          <a:prstGeom prst="rect">
            <a:avLst/>
          </a:prstGeom>
          <a:noFill/>
          <a:ln w="9525">
            <a:noFill/>
          </a:ln>
        </p:spPr>
      </p:pic>
      <p:sp>
        <p:nvSpPr>
          <p:cNvPr id="4" name="文本框 3"/>
          <p:cNvSpPr txBox="1"/>
          <p:nvPr/>
        </p:nvSpPr>
        <p:spPr>
          <a:xfrm>
            <a:off x="3671940" y="5791196"/>
            <a:ext cx="4230282" cy="830997"/>
          </a:xfrm>
          <a:prstGeom prst="rect">
            <a:avLst/>
          </a:prstGeom>
          <a:noFill/>
        </p:spPr>
        <p:txBody>
          <a:bodyPr wrap="square" rtlCol="0">
            <a:spAutoFit/>
          </a:bodyPr>
          <a:lstStyle/>
          <a:p>
            <a:r>
              <a:rPr lang="zh-CN" altLang="en-US" sz="4800" dirty="0" smtClean="0">
                <a:solidFill>
                  <a:srgbClr val="FF0000"/>
                </a:solidFill>
              </a:rPr>
              <a:t>线性关系</a:t>
            </a:r>
            <a:endParaRPr lang="zh-CN" altLang="en-US" sz="4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vertical)">
                                      <p:cBhvr>
                                        <p:cTn id="7" dur="500"/>
                                        <p:tgtEl>
                                          <p:spTgt spid="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152400"/>
            <a:ext cx="8001000" cy="1066800"/>
          </a:xfrm>
          <a:ln/>
        </p:spPr>
        <p:txBody>
          <a:bodyPr vert="horz" wrap="square" lIns="91440" tIns="45720" rIns="91440" bIns="45720" anchor="t"/>
          <a:lstStyle/>
          <a:p>
            <a:pPr eaLnBrk="1" hangingPunct="1"/>
            <a:r>
              <a:rPr lang="zh-CN" altLang="en-US" dirty="0" smtClean="0">
                <a:latin typeface="+mj-lt"/>
                <a:ea typeface="+mj-ea"/>
                <a:cs typeface="+mj-cs"/>
              </a:rPr>
              <a:t>数据结构</a:t>
            </a:r>
            <a:r>
              <a:rPr lang="zh-CN" altLang="en-US" dirty="0"/>
              <a:t>实例</a:t>
            </a:r>
            <a:endParaRPr lang="en-US" altLang="zh-CN" dirty="0">
              <a:latin typeface="+mj-lt"/>
              <a:ea typeface="+mj-ea"/>
              <a:cs typeface="+mj-cs"/>
            </a:endParaRPr>
          </a:p>
        </p:txBody>
      </p:sp>
      <p:sp>
        <p:nvSpPr>
          <p:cNvPr id="10" name="Rectangle 14"/>
          <p:cNvSpPr/>
          <p:nvPr/>
        </p:nvSpPr>
        <p:spPr>
          <a:xfrm>
            <a:off x="296715" y="794680"/>
            <a:ext cx="3671887" cy="64928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zh-CN" altLang="en-US" sz="2800" dirty="0" smtClean="0">
                <a:latin typeface="Rockwell" panose="02060603020205020403" pitchFamily="18" charset="0"/>
                <a:ea typeface="楷体_GB2312"/>
              </a:rPr>
              <a:t>分组讨论：树</a:t>
            </a:r>
            <a:endParaRPr lang="en-US" altLang="zh-CN" sz="2800" dirty="0">
              <a:latin typeface="Rockwell" panose="02060603020205020403" pitchFamily="18" charset="0"/>
              <a:ea typeface="楷体_GB2312"/>
            </a:endParaRPr>
          </a:p>
        </p:txBody>
      </p:sp>
      <p:grpSp>
        <p:nvGrpSpPr>
          <p:cNvPr id="2" name="组合 10"/>
          <p:cNvGrpSpPr/>
          <p:nvPr/>
        </p:nvGrpSpPr>
        <p:grpSpPr>
          <a:xfrm>
            <a:off x="161706" y="1651298"/>
            <a:ext cx="3885305" cy="3363918"/>
            <a:chOff x="2411760" y="1510680"/>
            <a:chExt cx="4790256" cy="3540224"/>
          </a:xfrm>
        </p:grpSpPr>
        <p:sp>
          <p:nvSpPr>
            <p:cNvPr id="10266" name="Oval 9"/>
            <p:cNvSpPr>
              <a:spLocks noChangeAspect="1"/>
            </p:cNvSpPr>
            <p:nvPr/>
          </p:nvSpPr>
          <p:spPr>
            <a:xfrm>
              <a:off x="3347864"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A1</a:t>
              </a:r>
              <a:endParaRPr lang="en-US" altLang="zh-CN" sz="1800" dirty="0"/>
            </a:p>
          </p:txBody>
        </p:sp>
        <p:sp>
          <p:nvSpPr>
            <p:cNvPr id="10267" name="Oval 10"/>
            <p:cNvSpPr>
              <a:spLocks noChangeAspect="1"/>
            </p:cNvSpPr>
            <p:nvPr/>
          </p:nvSpPr>
          <p:spPr>
            <a:xfrm>
              <a:off x="4139951" y="1510680"/>
              <a:ext cx="1003176" cy="1003176"/>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Teng</a:t>
              </a:r>
            </a:p>
            <a:p>
              <a:pPr marL="0" lvl="0" indent="0" algn="ctr">
                <a:spcBef>
                  <a:spcPct val="0"/>
                </a:spcBef>
                <a:buClrTx/>
                <a:buSzPct val="100000"/>
                <a:buFont typeface="Arial" panose="020B0604020202020204" pitchFamily="34" charset="0"/>
                <a:buNone/>
              </a:pPr>
              <a:r>
                <a:rPr lang="zh-CN" altLang="en-US" sz="1800" dirty="0"/>
                <a:t>班级</a:t>
              </a:r>
              <a:endParaRPr lang="en-US" altLang="zh-CN" sz="1800" dirty="0"/>
            </a:p>
          </p:txBody>
        </p:sp>
        <p:sp>
          <p:nvSpPr>
            <p:cNvPr id="10268" name="Line 12"/>
            <p:cNvSpPr/>
            <p:nvPr/>
          </p:nvSpPr>
          <p:spPr>
            <a:xfrm flipH="1">
              <a:off x="3851920" y="2492896"/>
              <a:ext cx="576064" cy="360040"/>
            </a:xfrm>
            <a:prstGeom prst="line">
              <a:avLst/>
            </a:prstGeom>
            <a:ln w="38100" cap="flat" cmpd="sng">
              <a:solidFill>
                <a:srgbClr val="00339A"/>
              </a:solidFill>
              <a:prstDash val="solid"/>
              <a:headEnd type="none" w="med" len="med"/>
              <a:tailEnd type="none" w="med" len="med"/>
            </a:ln>
          </p:spPr>
        </p:sp>
        <p:sp>
          <p:nvSpPr>
            <p:cNvPr id="10269" name="Line 13"/>
            <p:cNvSpPr/>
            <p:nvPr/>
          </p:nvSpPr>
          <p:spPr>
            <a:xfrm>
              <a:off x="4932040" y="2420888"/>
              <a:ext cx="648072" cy="432048"/>
            </a:xfrm>
            <a:prstGeom prst="line">
              <a:avLst/>
            </a:prstGeom>
            <a:ln w="38100" cap="flat" cmpd="sng">
              <a:solidFill>
                <a:srgbClr val="00339A"/>
              </a:solidFill>
              <a:prstDash val="solid"/>
              <a:headEnd type="none" w="med" len="med"/>
              <a:tailEnd type="none" w="med" len="med"/>
            </a:ln>
          </p:spPr>
        </p:sp>
        <p:sp>
          <p:nvSpPr>
            <p:cNvPr id="10270" name="Line 15"/>
            <p:cNvSpPr/>
            <p:nvPr/>
          </p:nvSpPr>
          <p:spPr>
            <a:xfrm>
              <a:off x="4716016" y="2492896"/>
              <a:ext cx="0" cy="360040"/>
            </a:xfrm>
            <a:prstGeom prst="line">
              <a:avLst/>
            </a:prstGeom>
            <a:ln w="38100" cap="flat" cmpd="sng">
              <a:solidFill>
                <a:srgbClr val="00339A"/>
              </a:solidFill>
              <a:prstDash val="solid"/>
              <a:headEnd type="none" w="med" len="med"/>
              <a:tailEnd type="none" w="med" len="med"/>
            </a:ln>
          </p:spPr>
        </p:sp>
        <p:sp>
          <p:nvSpPr>
            <p:cNvPr id="10271" name="Oval 9"/>
            <p:cNvSpPr>
              <a:spLocks noChangeAspect="1"/>
            </p:cNvSpPr>
            <p:nvPr/>
          </p:nvSpPr>
          <p:spPr>
            <a:xfrm>
              <a:off x="4283968"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A2</a:t>
              </a:r>
              <a:endParaRPr lang="en-US" altLang="zh-CN" sz="1800" dirty="0"/>
            </a:p>
          </p:txBody>
        </p:sp>
        <p:sp>
          <p:nvSpPr>
            <p:cNvPr id="10272" name="Oval 9"/>
            <p:cNvSpPr>
              <a:spLocks noChangeAspect="1"/>
            </p:cNvSpPr>
            <p:nvPr/>
          </p:nvSpPr>
          <p:spPr>
            <a:xfrm>
              <a:off x="5254352"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smtClean="0"/>
                <a:t>A3</a:t>
              </a:r>
              <a:endParaRPr lang="en-US" altLang="zh-CN" sz="1800" dirty="0"/>
            </a:p>
          </p:txBody>
        </p:sp>
        <p:sp>
          <p:nvSpPr>
            <p:cNvPr id="10273" name="Line 13"/>
            <p:cNvSpPr/>
            <p:nvPr/>
          </p:nvSpPr>
          <p:spPr>
            <a:xfrm>
              <a:off x="5004048" y="2348880"/>
              <a:ext cx="1800200" cy="648072"/>
            </a:xfrm>
            <a:prstGeom prst="line">
              <a:avLst/>
            </a:prstGeom>
            <a:ln w="38100" cap="flat" cmpd="sng">
              <a:solidFill>
                <a:srgbClr val="00339A"/>
              </a:solidFill>
              <a:prstDash val="solid"/>
              <a:headEnd type="none" w="med" len="med"/>
              <a:tailEnd type="none" w="med" len="med"/>
            </a:ln>
          </p:spPr>
        </p:sp>
        <p:sp>
          <p:nvSpPr>
            <p:cNvPr id="10274" name="Oval 9"/>
            <p:cNvSpPr>
              <a:spLocks noChangeAspect="1"/>
            </p:cNvSpPr>
            <p:nvPr/>
          </p:nvSpPr>
          <p:spPr>
            <a:xfrm>
              <a:off x="6300192" y="2852936"/>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75" name="Oval 9"/>
            <p:cNvSpPr>
              <a:spLocks noChangeAspect="1"/>
            </p:cNvSpPr>
            <p:nvPr/>
          </p:nvSpPr>
          <p:spPr>
            <a:xfrm>
              <a:off x="2411760"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赵忠亮</a:t>
              </a:r>
              <a:endParaRPr lang="en-US" altLang="zh-CN" sz="1800" dirty="0"/>
            </a:p>
          </p:txBody>
        </p:sp>
        <p:sp>
          <p:nvSpPr>
            <p:cNvPr id="10276" name="Line 12"/>
            <p:cNvSpPr/>
            <p:nvPr/>
          </p:nvSpPr>
          <p:spPr>
            <a:xfrm flipH="1">
              <a:off x="2915816" y="3717032"/>
              <a:ext cx="792088" cy="432048"/>
            </a:xfrm>
            <a:prstGeom prst="line">
              <a:avLst/>
            </a:prstGeom>
            <a:ln w="38100" cap="flat" cmpd="sng">
              <a:solidFill>
                <a:srgbClr val="00339A"/>
              </a:solidFill>
              <a:prstDash val="solid"/>
              <a:headEnd type="none" w="med" len="med"/>
              <a:tailEnd type="none" w="med" len="med"/>
            </a:ln>
          </p:spPr>
        </p:sp>
        <p:sp>
          <p:nvSpPr>
            <p:cNvPr id="10277" name="Line 13"/>
            <p:cNvSpPr/>
            <p:nvPr/>
          </p:nvSpPr>
          <p:spPr>
            <a:xfrm>
              <a:off x="3995936" y="3717032"/>
              <a:ext cx="648072" cy="432048"/>
            </a:xfrm>
            <a:prstGeom prst="line">
              <a:avLst/>
            </a:prstGeom>
            <a:ln w="38100" cap="flat" cmpd="sng">
              <a:solidFill>
                <a:srgbClr val="00339A"/>
              </a:solidFill>
              <a:prstDash val="solid"/>
              <a:headEnd type="none" w="med" len="med"/>
              <a:tailEnd type="none" w="med" len="med"/>
            </a:ln>
          </p:spPr>
        </p:sp>
        <p:sp>
          <p:nvSpPr>
            <p:cNvPr id="10278" name="Oval 9"/>
            <p:cNvSpPr>
              <a:spLocks noChangeAspect="1"/>
            </p:cNvSpPr>
            <p:nvPr/>
          </p:nvSpPr>
          <p:spPr>
            <a:xfrm>
              <a:off x="4318248"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章国庆</a:t>
              </a:r>
              <a:endParaRPr lang="en-US" altLang="zh-CN" sz="1800" dirty="0"/>
            </a:p>
          </p:txBody>
        </p:sp>
        <p:sp>
          <p:nvSpPr>
            <p:cNvPr id="10279" name="Oval 9"/>
            <p:cNvSpPr>
              <a:spLocks noChangeAspect="1"/>
            </p:cNvSpPr>
            <p:nvPr/>
          </p:nvSpPr>
          <p:spPr>
            <a:xfrm>
              <a:off x="5436096" y="414908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80" name="Line 13"/>
            <p:cNvSpPr/>
            <p:nvPr/>
          </p:nvSpPr>
          <p:spPr>
            <a:xfrm>
              <a:off x="4844870" y="3733517"/>
              <a:ext cx="951266" cy="415563"/>
            </a:xfrm>
            <a:prstGeom prst="line">
              <a:avLst/>
            </a:prstGeom>
            <a:ln w="38100" cap="flat" cmpd="sng">
              <a:solidFill>
                <a:srgbClr val="00339A"/>
              </a:solidFill>
              <a:prstDash val="solid"/>
              <a:headEnd type="none" w="med" len="med"/>
              <a:tailEnd type="none" w="med" len="med"/>
            </a:ln>
          </p:spPr>
        </p:sp>
      </p:grpSp>
      <p:sp>
        <p:nvSpPr>
          <p:cNvPr id="27" name="Rectangle 14"/>
          <p:cNvSpPr/>
          <p:nvPr/>
        </p:nvSpPr>
        <p:spPr>
          <a:xfrm>
            <a:off x="4174725" y="677056"/>
            <a:ext cx="4716462" cy="6477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zh-CN" altLang="en-US" sz="2800" dirty="0" smtClean="0">
                <a:latin typeface="Rockwell" panose="02060603020205020403" pitchFamily="18" charset="0"/>
                <a:ea typeface="楷体_GB2312"/>
              </a:rPr>
              <a:t>课程计划安排：图</a:t>
            </a:r>
            <a:endParaRPr lang="en-US" altLang="zh-CN" sz="2800" dirty="0">
              <a:latin typeface="Rockwell" panose="02060603020205020403" pitchFamily="18" charset="0"/>
              <a:ea typeface="楷体_GB2312"/>
            </a:endParaRPr>
          </a:p>
        </p:txBody>
      </p:sp>
      <p:grpSp>
        <p:nvGrpSpPr>
          <p:cNvPr id="3" name="组合 27"/>
          <p:cNvGrpSpPr/>
          <p:nvPr/>
        </p:nvGrpSpPr>
        <p:grpSpPr>
          <a:xfrm>
            <a:off x="4180143" y="1762946"/>
            <a:ext cx="4386481" cy="3485264"/>
            <a:chOff x="683568" y="1772816"/>
            <a:chExt cx="6014392" cy="3638128"/>
          </a:xfrm>
        </p:grpSpPr>
        <p:sp>
          <p:nvSpPr>
            <p:cNvPr id="10251" name="Oval 9"/>
            <p:cNvSpPr>
              <a:spLocks noChangeAspect="1"/>
            </p:cNvSpPr>
            <p:nvPr/>
          </p:nvSpPr>
          <p:spPr>
            <a:xfrm>
              <a:off x="827584" y="299695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C/C++</a:t>
              </a:r>
            </a:p>
          </p:txBody>
        </p:sp>
        <p:sp>
          <p:nvSpPr>
            <p:cNvPr id="10252" name="Oval 10"/>
            <p:cNvSpPr>
              <a:spLocks noChangeAspect="1"/>
            </p:cNvSpPr>
            <p:nvPr/>
          </p:nvSpPr>
          <p:spPr>
            <a:xfrm>
              <a:off x="683568" y="1772816"/>
              <a:ext cx="1003176" cy="1003176"/>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DM</a:t>
              </a:r>
            </a:p>
          </p:txBody>
        </p:sp>
        <p:sp>
          <p:nvSpPr>
            <p:cNvPr id="10253" name="Line 12"/>
            <p:cNvSpPr/>
            <p:nvPr/>
          </p:nvSpPr>
          <p:spPr>
            <a:xfrm>
              <a:off x="1691680" y="2348880"/>
              <a:ext cx="792088" cy="216024"/>
            </a:xfrm>
            <a:prstGeom prst="line">
              <a:avLst/>
            </a:prstGeom>
            <a:ln w="38100" cap="flat" cmpd="sng">
              <a:solidFill>
                <a:srgbClr val="00339A"/>
              </a:solidFill>
              <a:prstDash val="solid"/>
              <a:headEnd type="none" w="med" len="med"/>
              <a:tailEnd type="triangle" w="med" len="med"/>
            </a:ln>
          </p:spPr>
        </p:sp>
        <p:sp>
          <p:nvSpPr>
            <p:cNvPr id="10254" name="Oval 9"/>
            <p:cNvSpPr>
              <a:spLocks noChangeAspect="1"/>
            </p:cNvSpPr>
            <p:nvPr/>
          </p:nvSpPr>
          <p:spPr>
            <a:xfrm>
              <a:off x="2483768" y="227687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DS</a:t>
              </a:r>
            </a:p>
          </p:txBody>
        </p:sp>
        <p:sp>
          <p:nvSpPr>
            <p:cNvPr id="10255" name="Oval 9"/>
            <p:cNvSpPr>
              <a:spLocks noChangeAspect="1"/>
            </p:cNvSpPr>
            <p:nvPr/>
          </p:nvSpPr>
          <p:spPr>
            <a:xfrm>
              <a:off x="4211960" y="2276872"/>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编译</a:t>
              </a:r>
              <a:endParaRPr lang="en-US" altLang="zh-CN" sz="1800" dirty="0"/>
            </a:p>
            <a:p>
              <a:pPr marL="0" lvl="0" indent="0" algn="ctr">
                <a:spcBef>
                  <a:spcPct val="0"/>
                </a:spcBef>
                <a:buClrTx/>
                <a:buSzPct val="100000"/>
                <a:buFont typeface="Arial" panose="020B0604020202020204" pitchFamily="34" charset="0"/>
                <a:buNone/>
              </a:pPr>
              <a:r>
                <a:rPr lang="zh-CN" altLang="en-US" sz="1800" dirty="0"/>
                <a:t>原理</a:t>
              </a:r>
              <a:endParaRPr lang="en-US" altLang="zh-CN" sz="1800" dirty="0"/>
            </a:p>
          </p:txBody>
        </p:sp>
        <p:sp>
          <p:nvSpPr>
            <p:cNvPr id="10256" name="Oval 9"/>
            <p:cNvSpPr>
              <a:spLocks noChangeAspect="1"/>
            </p:cNvSpPr>
            <p:nvPr/>
          </p:nvSpPr>
          <p:spPr>
            <a:xfrm>
              <a:off x="5796136" y="2924944"/>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en-US" altLang="zh-CN" sz="1800" dirty="0"/>
                <a:t>……</a:t>
              </a:r>
            </a:p>
          </p:txBody>
        </p:sp>
        <p:sp>
          <p:nvSpPr>
            <p:cNvPr id="10257" name="Oval 9"/>
            <p:cNvSpPr>
              <a:spLocks noChangeAspect="1"/>
            </p:cNvSpPr>
            <p:nvPr/>
          </p:nvSpPr>
          <p:spPr>
            <a:xfrm>
              <a:off x="4211960" y="3501008"/>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操作</a:t>
              </a:r>
              <a:endParaRPr lang="en-US" altLang="zh-CN" sz="1800" dirty="0"/>
            </a:p>
            <a:p>
              <a:pPr marL="0" lvl="0" indent="0" algn="ctr">
                <a:spcBef>
                  <a:spcPct val="0"/>
                </a:spcBef>
                <a:buClrTx/>
                <a:buSzPct val="100000"/>
                <a:buFont typeface="Arial" panose="020B0604020202020204" pitchFamily="34" charset="0"/>
                <a:buNone/>
              </a:pPr>
              <a:r>
                <a:rPr lang="zh-CN" altLang="en-US" sz="1800" dirty="0"/>
                <a:t>系统</a:t>
              </a:r>
              <a:endParaRPr lang="en-US" altLang="zh-CN" sz="1800" dirty="0"/>
            </a:p>
          </p:txBody>
        </p:sp>
        <p:sp>
          <p:nvSpPr>
            <p:cNvPr id="10258" name="Line 12"/>
            <p:cNvSpPr/>
            <p:nvPr/>
          </p:nvSpPr>
          <p:spPr>
            <a:xfrm flipV="1">
              <a:off x="1691680" y="2924944"/>
              <a:ext cx="864096" cy="576064"/>
            </a:xfrm>
            <a:prstGeom prst="line">
              <a:avLst/>
            </a:prstGeom>
            <a:ln w="38100" cap="flat" cmpd="sng">
              <a:solidFill>
                <a:srgbClr val="00339A"/>
              </a:solidFill>
              <a:prstDash val="solid"/>
              <a:headEnd type="none" w="med" len="med"/>
              <a:tailEnd type="triangle" w="med" len="med"/>
            </a:ln>
          </p:spPr>
        </p:sp>
        <p:sp>
          <p:nvSpPr>
            <p:cNvPr id="10259" name="Oval 9"/>
            <p:cNvSpPr>
              <a:spLocks noChangeAspect="1"/>
            </p:cNvSpPr>
            <p:nvPr/>
          </p:nvSpPr>
          <p:spPr>
            <a:xfrm>
              <a:off x="2483768" y="4509120"/>
              <a:ext cx="901824" cy="901824"/>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Font typeface="Arial" panose="020B0604020202020204" pitchFamily="34" charset="0"/>
                <a:buNone/>
              </a:pPr>
              <a:r>
                <a:rPr lang="zh-CN" altLang="en-US" sz="1800" dirty="0"/>
                <a:t>组成</a:t>
              </a:r>
              <a:endParaRPr lang="en-US" altLang="zh-CN" sz="1800" dirty="0"/>
            </a:p>
            <a:p>
              <a:pPr marL="0" lvl="0" indent="0" algn="ctr">
                <a:spcBef>
                  <a:spcPct val="0"/>
                </a:spcBef>
                <a:buClrTx/>
                <a:buSzPct val="100000"/>
                <a:buFont typeface="Arial" panose="020B0604020202020204" pitchFamily="34" charset="0"/>
                <a:buNone/>
              </a:pPr>
              <a:r>
                <a:rPr lang="zh-CN" altLang="en-US" sz="1800" dirty="0"/>
                <a:t>原理</a:t>
              </a:r>
              <a:endParaRPr lang="en-US" altLang="zh-CN" sz="1800" dirty="0"/>
            </a:p>
          </p:txBody>
        </p:sp>
        <p:sp>
          <p:nvSpPr>
            <p:cNvPr id="10260" name="Line 12"/>
            <p:cNvSpPr/>
            <p:nvPr/>
          </p:nvSpPr>
          <p:spPr>
            <a:xfrm>
              <a:off x="3347864" y="2636912"/>
              <a:ext cx="936104" cy="72008"/>
            </a:xfrm>
            <a:prstGeom prst="line">
              <a:avLst/>
            </a:prstGeom>
            <a:ln w="38100" cap="flat" cmpd="sng">
              <a:solidFill>
                <a:srgbClr val="00339A"/>
              </a:solidFill>
              <a:prstDash val="solid"/>
              <a:headEnd type="none" w="med" len="med"/>
              <a:tailEnd type="triangle" w="med" len="med"/>
            </a:ln>
          </p:spPr>
        </p:sp>
        <p:sp>
          <p:nvSpPr>
            <p:cNvPr id="10261" name="Line 12"/>
            <p:cNvSpPr/>
            <p:nvPr/>
          </p:nvSpPr>
          <p:spPr>
            <a:xfrm>
              <a:off x="3347864" y="2924944"/>
              <a:ext cx="1008112" cy="864096"/>
            </a:xfrm>
            <a:prstGeom prst="line">
              <a:avLst/>
            </a:prstGeom>
            <a:ln w="38100" cap="flat" cmpd="sng">
              <a:solidFill>
                <a:srgbClr val="00339A"/>
              </a:solidFill>
              <a:prstDash val="solid"/>
              <a:headEnd type="none" w="med" len="med"/>
              <a:tailEnd type="triangle" w="med" len="med"/>
            </a:ln>
          </p:spPr>
        </p:sp>
        <p:sp>
          <p:nvSpPr>
            <p:cNvPr id="10262" name="Line 12"/>
            <p:cNvSpPr/>
            <p:nvPr/>
          </p:nvSpPr>
          <p:spPr>
            <a:xfrm>
              <a:off x="1691680" y="3645024"/>
              <a:ext cx="2520280" cy="288032"/>
            </a:xfrm>
            <a:prstGeom prst="line">
              <a:avLst/>
            </a:prstGeom>
            <a:ln w="38100" cap="flat" cmpd="sng">
              <a:solidFill>
                <a:srgbClr val="00339A"/>
              </a:solidFill>
              <a:prstDash val="solid"/>
              <a:headEnd type="none" w="med" len="med"/>
              <a:tailEnd type="triangle" w="med" len="med"/>
            </a:ln>
          </p:spPr>
        </p:sp>
        <p:sp>
          <p:nvSpPr>
            <p:cNvPr id="10263" name="Line 12"/>
            <p:cNvSpPr/>
            <p:nvPr/>
          </p:nvSpPr>
          <p:spPr>
            <a:xfrm flipV="1">
              <a:off x="3347864" y="4149080"/>
              <a:ext cx="1008112" cy="648072"/>
            </a:xfrm>
            <a:prstGeom prst="line">
              <a:avLst/>
            </a:prstGeom>
            <a:ln w="38100" cap="flat" cmpd="sng">
              <a:solidFill>
                <a:srgbClr val="00339A"/>
              </a:solidFill>
              <a:prstDash val="solid"/>
              <a:headEnd type="none" w="med" len="med"/>
              <a:tailEnd type="triangle" w="med" len="med"/>
            </a:ln>
          </p:spPr>
        </p:sp>
        <p:sp>
          <p:nvSpPr>
            <p:cNvPr id="10264" name="Line 12"/>
            <p:cNvSpPr/>
            <p:nvPr/>
          </p:nvSpPr>
          <p:spPr>
            <a:xfrm flipV="1">
              <a:off x="5004048" y="3429000"/>
              <a:ext cx="792088" cy="360040"/>
            </a:xfrm>
            <a:prstGeom prst="line">
              <a:avLst/>
            </a:prstGeom>
            <a:ln w="38100" cap="flat" cmpd="sng">
              <a:solidFill>
                <a:srgbClr val="00339A"/>
              </a:solidFill>
              <a:prstDash val="solid"/>
              <a:headEnd type="none" w="med" len="med"/>
              <a:tailEnd type="triangle" w="med" len="med"/>
            </a:ln>
          </p:spPr>
        </p:sp>
        <p:sp>
          <p:nvSpPr>
            <p:cNvPr id="10265" name="Line 12"/>
            <p:cNvSpPr/>
            <p:nvPr/>
          </p:nvSpPr>
          <p:spPr>
            <a:xfrm flipV="1">
              <a:off x="3347864" y="3861048"/>
              <a:ext cx="2952328" cy="1152128"/>
            </a:xfrm>
            <a:prstGeom prst="line">
              <a:avLst/>
            </a:prstGeom>
            <a:ln w="38100" cap="flat" cmpd="sng">
              <a:solidFill>
                <a:srgbClr val="00339A"/>
              </a:solidFill>
              <a:prstDash val="solid"/>
              <a:headEnd type="none" w="med" len="med"/>
              <a:tailEnd type="triangle" w="med" len="med"/>
            </a:ln>
          </p:spPr>
        </p:sp>
      </p:grpSp>
      <p:sp>
        <p:nvSpPr>
          <p:cNvPr id="39" name="文本框 38"/>
          <p:cNvSpPr txBox="1"/>
          <p:nvPr/>
        </p:nvSpPr>
        <p:spPr>
          <a:xfrm>
            <a:off x="3671940" y="5791196"/>
            <a:ext cx="3659262" cy="830997"/>
          </a:xfrm>
          <a:prstGeom prst="rect">
            <a:avLst/>
          </a:prstGeom>
          <a:noFill/>
        </p:spPr>
        <p:txBody>
          <a:bodyPr wrap="square" rtlCol="0">
            <a:spAutoFit/>
          </a:bodyPr>
          <a:lstStyle/>
          <a:p>
            <a:r>
              <a:rPr lang="zh-CN" altLang="en-US" sz="4800" dirty="0" smtClean="0">
                <a:solidFill>
                  <a:srgbClr val="FF0000"/>
                </a:solidFill>
              </a:rPr>
              <a:t>非线性关系</a:t>
            </a:r>
            <a:endParaRPr lang="zh-CN" altLang="en-US" sz="4800" dirty="0">
              <a:solidFill>
                <a:srgbClr val="FF0000"/>
              </a:solidFill>
            </a:endParaRPr>
          </a:p>
        </p:txBody>
      </p:sp>
    </p:spTree>
    <p:extLst>
      <p:ext uri="{BB962C8B-B14F-4D97-AF65-F5344CB8AC3E}">
        <p14:creationId xmlns:p14="http://schemas.microsoft.com/office/powerpoint/2010/main" val="41289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vertical)">
                                      <p:cBhvr>
                                        <p:cTn id="7" dur="500"/>
                                        <p:tgtEl>
                                          <p:spTgt spid="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blinds(vertical)">
                                      <p:cBhvr>
                                        <p:cTn id="17" dur="500"/>
                                        <p:tgtEl>
                                          <p:spTgt spid="2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7" grpId="0" build="p"/>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p:nvPr/>
        </p:nvGrpSpPr>
        <p:grpSpPr>
          <a:xfrm>
            <a:off x="2627313" y="1196975"/>
            <a:ext cx="3168650" cy="4103688"/>
            <a:chOff x="1655" y="754"/>
            <a:chExt cx="1996" cy="2585"/>
          </a:xfrm>
        </p:grpSpPr>
        <p:sp>
          <p:nvSpPr>
            <p:cNvPr id="12320" name="AutoShape 31" descr="蓝色面巾纸"/>
            <p:cNvSpPr/>
            <p:nvPr/>
          </p:nvSpPr>
          <p:spPr>
            <a:xfrm>
              <a:off x="1655" y="754"/>
              <a:ext cx="1134" cy="1373"/>
            </a:xfrm>
            <a:prstGeom prst="flowChartMultidocument">
              <a:avLst/>
            </a:prstGeom>
            <a:blipFill rotWithShape="1">
              <a:blip r:embed="rId2"/>
            </a:bli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nvGrpSpPr>
            <p:cNvPr id="12321" name="Group 36"/>
            <p:cNvGrpSpPr/>
            <p:nvPr/>
          </p:nvGrpSpPr>
          <p:grpSpPr>
            <a:xfrm>
              <a:off x="2789" y="1071"/>
              <a:ext cx="862" cy="2268"/>
              <a:chOff x="2789" y="1071"/>
              <a:chExt cx="862" cy="2268"/>
            </a:xfrm>
          </p:grpSpPr>
          <p:sp>
            <p:nvSpPr>
              <p:cNvPr id="12322" name="Line 32"/>
              <p:cNvSpPr/>
              <p:nvPr/>
            </p:nvSpPr>
            <p:spPr>
              <a:xfrm flipV="1">
                <a:off x="2789" y="1071"/>
                <a:ext cx="862" cy="499"/>
              </a:xfrm>
              <a:prstGeom prst="line">
                <a:avLst/>
              </a:prstGeom>
              <a:ln w="28575" cap="flat" cmpd="sng">
                <a:solidFill>
                  <a:srgbClr val="FF3300"/>
                </a:solidFill>
                <a:prstDash val="solid"/>
                <a:headEnd type="none" w="med" len="med"/>
                <a:tailEnd type="triangle" w="med" len="med"/>
              </a:ln>
            </p:spPr>
          </p:sp>
          <p:sp>
            <p:nvSpPr>
              <p:cNvPr id="12323" name="Line 33"/>
              <p:cNvSpPr/>
              <p:nvPr/>
            </p:nvSpPr>
            <p:spPr>
              <a:xfrm>
                <a:off x="2789" y="1570"/>
                <a:ext cx="862" cy="318"/>
              </a:xfrm>
              <a:prstGeom prst="line">
                <a:avLst/>
              </a:prstGeom>
              <a:ln w="28575" cap="flat" cmpd="sng">
                <a:solidFill>
                  <a:srgbClr val="FF3300"/>
                </a:solidFill>
                <a:prstDash val="solid"/>
                <a:headEnd type="none" w="med" len="med"/>
                <a:tailEnd type="triangle" w="med" len="med"/>
              </a:ln>
            </p:spPr>
          </p:sp>
          <p:sp>
            <p:nvSpPr>
              <p:cNvPr id="12324" name="Line 34"/>
              <p:cNvSpPr/>
              <p:nvPr/>
            </p:nvSpPr>
            <p:spPr>
              <a:xfrm>
                <a:off x="2789" y="1570"/>
                <a:ext cx="862" cy="1044"/>
              </a:xfrm>
              <a:prstGeom prst="line">
                <a:avLst/>
              </a:prstGeom>
              <a:ln w="28575" cap="flat" cmpd="sng">
                <a:solidFill>
                  <a:srgbClr val="FF3300"/>
                </a:solidFill>
                <a:prstDash val="solid"/>
                <a:headEnd type="none" w="med" len="med"/>
                <a:tailEnd type="triangle" w="med" len="med"/>
              </a:ln>
            </p:spPr>
          </p:sp>
          <p:sp>
            <p:nvSpPr>
              <p:cNvPr id="12325" name="Line 35"/>
              <p:cNvSpPr/>
              <p:nvPr/>
            </p:nvSpPr>
            <p:spPr>
              <a:xfrm>
                <a:off x="2789" y="1570"/>
                <a:ext cx="862" cy="1769"/>
              </a:xfrm>
              <a:prstGeom prst="line">
                <a:avLst/>
              </a:prstGeom>
              <a:ln w="28575" cap="flat" cmpd="sng">
                <a:solidFill>
                  <a:srgbClr val="FF3300"/>
                </a:solidFill>
                <a:prstDash val="solid"/>
                <a:headEnd type="none" w="med" len="med"/>
                <a:tailEnd type="triangle" w="med" len="med"/>
              </a:ln>
            </p:spPr>
          </p:sp>
        </p:grpSp>
      </p:grpSp>
      <p:sp>
        <p:nvSpPr>
          <p:cNvPr id="12291" name="Rectangle 3"/>
          <p:cNvSpPr>
            <a:spLocks noGrp="1"/>
          </p:cNvSpPr>
          <p:nvPr>
            <p:ph type="title"/>
          </p:nvPr>
        </p:nvSpPr>
        <p:spPr>
          <a:xfrm>
            <a:off x="0" y="115888"/>
            <a:ext cx="9144000" cy="914400"/>
          </a:xfrm>
          <a:ln/>
        </p:spPr>
        <p:txBody>
          <a:bodyPr vert="horz" wrap="square" lIns="91440" tIns="45720" rIns="91440" bIns="45720" anchor="t"/>
          <a:lstStyle/>
          <a:p>
            <a:pPr eaLnBrk="1" hangingPunct="1"/>
            <a:r>
              <a:rPr lang="zh-CN" altLang="en-US" sz="2800" dirty="0" smtClean="0">
                <a:latin typeface="+mj-lt"/>
                <a:ea typeface="+mj-ea"/>
                <a:cs typeface="+mj-cs"/>
              </a:rPr>
              <a:t> 数据的逻辑结构和物理结构</a:t>
            </a:r>
            <a:endParaRPr lang="en-US" altLang="zh-CN" sz="2800" dirty="0">
              <a:latin typeface="+mj-lt"/>
              <a:ea typeface="+mj-ea"/>
              <a:cs typeface="+mj-cs"/>
            </a:endParaRPr>
          </a:p>
        </p:txBody>
      </p:sp>
      <p:sp>
        <p:nvSpPr>
          <p:cNvPr id="130052" name="Text Box 4"/>
          <p:cNvSpPr txBox="1"/>
          <p:nvPr/>
        </p:nvSpPr>
        <p:spPr>
          <a:xfrm>
            <a:off x="48220" y="2183137"/>
            <a:ext cx="615553" cy="1842439"/>
          </a:xfrm>
          <a:prstGeom prst="rect">
            <a:avLst/>
          </a:prstGeom>
          <a:noFill/>
          <a:ln w="9525">
            <a:noFill/>
          </a:ln>
        </p:spPr>
        <p:txBody>
          <a:bodyPr vert="eaVert"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2800" b="0" dirty="0" smtClean="0">
                <a:latin typeface="Rockwell Extra Bold" panose="02060903040505020403" pitchFamily="18" charset="0"/>
              </a:rPr>
              <a:t>逻辑结构</a:t>
            </a:r>
            <a:endParaRPr lang="en-US" altLang="zh-CN" sz="2800" b="0" dirty="0">
              <a:latin typeface="Rockwell Extra Bold" panose="02060903040505020403" pitchFamily="18" charset="0"/>
            </a:endParaRPr>
          </a:p>
        </p:txBody>
      </p:sp>
      <p:sp>
        <p:nvSpPr>
          <p:cNvPr id="130053" name="Rectangle 5"/>
          <p:cNvSpPr/>
          <p:nvPr/>
        </p:nvSpPr>
        <p:spPr>
          <a:xfrm>
            <a:off x="323850" y="1484313"/>
            <a:ext cx="2376488" cy="10080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spcBef>
                <a:spcPct val="100000"/>
              </a:spcBef>
              <a:buClrTx/>
              <a:buSzPct val="100000"/>
              <a:buFont typeface="Arial" panose="020B0604020202020204" pitchFamily="34" charset="0"/>
              <a:buNone/>
            </a:pPr>
            <a:r>
              <a:rPr lang="zh-CN" altLang="en-US" sz="2800" b="0" dirty="0" smtClean="0">
                <a:latin typeface="Rockwell Condensed" panose="02060603050405020104" pitchFamily="18" charset="0"/>
                <a:ea typeface="楷体_GB2312"/>
              </a:rPr>
              <a:t>线性结构</a:t>
            </a:r>
            <a:endParaRPr lang="en-US" altLang="zh-CN" sz="2800" b="0" dirty="0">
              <a:latin typeface="Rockwell Condensed" panose="02060603050405020104" pitchFamily="18" charset="0"/>
              <a:ea typeface="楷体_GB2312"/>
            </a:endParaRPr>
          </a:p>
        </p:txBody>
      </p:sp>
      <p:sp>
        <p:nvSpPr>
          <p:cNvPr id="130054" name="AutoShape 6"/>
          <p:cNvSpPr/>
          <p:nvPr/>
        </p:nvSpPr>
        <p:spPr>
          <a:xfrm>
            <a:off x="2484438" y="1484314"/>
            <a:ext cx="92019" cy="1512888"/>
          </a:xfrm>
          <a:prstGeom prst="leftBrace">
            <a:avLst>
              <a:gd name="adj1" fmla="val 130112"/>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55" name="Text Box 7"/>
          <p:cNvSpPr txBox="1"/>
          <p:nvPr/>
        </p:nvSpPr>
        <p:spPr>
          <a:xfrm>
            <a:off x="2628900" y="1341438"/>
            <a:ext cx="1655763" cy="18928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线性表</a:t>
            </a:r>
            <a:endParaRPr lang="en-US" altLang="zh-CN" sz="1800" b="0" dirty="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栈</a:t>
            </a:r>
            <a:endParaRPr lang="en-US" altLang="zh-CN" sz="1800" b="0" dirty="0" smtClean="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队列</a:t>
            </a:r>
            <a:endParaRPr lang="en-US" altLang="zh-CN" sz="1800" b="0" dirty="0" smtClean="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串</a:t>
            </a:r>
            <a:endParaRPr lang="en-US" altLang="zh-CN" sz="1800" b="0" dirty="0" smtClean="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数组</a:t>
            </a:r>
            <a:endParaRPr lang="en-US" altLang="zh-CN" sz="1800" b="0" dirty="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广义表</a:t>
            </a:r>
            <a:endParaRPr lang="en-US" altLang="zh-CN" sz="1800" b="0" dirty="0">
              <a:latin typeface="Tw Cen MT Condensed Extra Bold" panose="020B0803020202020204" pitchFamily="34" charset="0"/>
            </a:endParaRPr>
          </a:p>
        </p:txBody>
      </p:sp>
      <p:sp>
        <p:nvSpPr>
          <p:cNvPr id="130056" name="Rectangle 8"/>
          <p:cNvSpPr/>
          <p:nvPr/>
        </p:nvSpPr>
        <p:spPr>
          <a:xfrm>
            <a:off x="482798" y="4133946"/>
            <a:ext cx="2376488" cy="10080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spcBef>
                <a:spcPct val="100000"/>
              </a:spcBef>
              <a:buClrTx/>
              <a:buSzPct val="100000"/>
              <a:buFont typeface="Arial" panose="020B0604020202020204" pitchFamily="34" charset="0"/>
              <a:buNone/>
            </a:pPr>
            <a:r>
              <a:rPr lang="zh-CN" altLang="en-US" sz="2800" b="0" dirty="0" smtClean="0">
                <a:latin typeface="Rockwell Condensed" panose="02060603050405020104" pitchFamily="18" charset="0"/>
                <a:ea typeface="楷体_GB2312"/>
              </a:rPr>
              <a:t>非线性</a:t>
            </a:r>
            <a:endParaRPr lang="en-US" altLang="zh-CN" sz="2800" b="0" dirty="0">
              <a:latin typeface="Rockwell Condensed" panose="02060603050405020104" pitchFamily="18" charset="0"/>
              <a:ea typeface="楷体_GB2312"/>
            </a:endParaRPr>
          </a:p>
        </p:txBody>
      </p:sp>
      <p:sp>
        <p:nvSpPr>
          <p:cNvPr id="130057" name="Text Box 9"/>
          <p:cNvSpPr txBox="1"/>
          <p:nvPr/>
        </p:nvSpPr>
        <p:spPr>
          <a:xfrm>
            <a:off x="2668555" y="3981450"/>
            <a:ext cx="921289" cy="10895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树</a:t>
            </a:r>
            <a:endParaRPr lang="en-US" altLang="zh-CN" sz="1800" b="0" dirty="0" smtClean="0">
              <a:latin typeface="Tw Cen MT Condensed Extra Bold" panose="020B0803020202020204" pitchFamily="34" charset="0"/>
            </a:endParaRPr>
          </a:p>
          <a:p>
            <a:pPr marL="0" lvl="0" indent="0" eaLnBrk="1" hangingPunct="1">
              <a:spcBef>
                <a:spcPct val="10000"/>
              </a:spcBef>
              <a:buClrTx/>
              <a:buSzPct val="100000"/>
              <a:buFont typeface="Arial" panose="020B0604020202020204" pitchFamily="34" charset="0"/>
              <a:buNone/>
            </a:pPr>
            <a:endParaRPr lang="en-US" altLang="zh-CN" sz="1800" b="0" dirty="0">
              <a:latin typeface="Tw Cen MT Condensed Extra Bold" panose="020B0803020202020204" pitchFamily="34" charset="0"/>
            </a:endParaRPr>
          </a:p>
          <a:p>
            <a:pPr marL="0" lvl="0" indent="0" eaLnBrk="1" hangingPunct="1">
              <a:spcBef>
                <a:spcPct val="50000"/>
              </a:spcBef>
              <a:buClrTx/>
              <a:buSzPct val="100000"/>
              <a:buFont typeface="Arial" panose="020B0604020202020204" pitchFamily="34" charset="0"/>
              <a:buNone/>
            </a:pPr>
            <a:r>
              <a:rPr lang="zh-CN" altLang="en-US" sz="1800" b="0" dirty="0" smtClean="0">
                <a:latin typeface="Tw Cen MT Condensed Extra Bold" panose="020B0803020202020204" pitchFamily="34" charset="0"/>
              </a:rPr>
              <a:t>图</a:t>
            </a:r>
            <a:endParaRPr lang="en-US" altLang="zh-CN" sz="1800" b="0" dirty="0">
              <a:latin typeface="Tw Cen MT Condensed Extra Bold" panose="020B0803020202020204" pitchFamily="34" charset="0"/>
            </a:endParaRPr>
          </a:p>
        </p:txBody>
      </p:sp>
      <p:sp>
        <p:nvSpPr>
          <p:cNvPr id="130058" name="AutoShape 10"/>
          <p:cNvSpPr/>
          <p:nvPr/>
        </p:nvSpPr>
        <p:spPr>
          <a:xfrm>
            <a:off x="2284448" y="4078590"/>
            <a:ext cx="341277" cy="905512"/>
          </a:xfrm>
          <a:prstGeom prst="leftBrace">
            <a:avLst>
              <a:gd name="adj1" fmla="val 14969"/>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59" name="Text Box 11"/>
          <p:cNvSpPr txBox="1"/>
          <p:nvPr/>
        </p:nvSpPr>
        <p:spPr>
          <a:xfrm>
            <a:off x="3492500" y="2276475"/>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1</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1</a:t>
            </a:r>
          </a:p>
        </p:txBody>
      </p:sp>
      <p:sp>
        <p:nvSpPr>
          <p:cNvPr id="130060" name="Text Box 12"/>
          <p:cNvSpPr txBox="1"/>
          <p:nvPr/>
        </p:nvSpPr>
        <p:spPr>
          <a:xfrm>
            <a:off x="3419475" y="4005263"/>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1</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n</a:t>
            </a:r>
          </a:p>
        </p:txBody>
      </p:sp>
      <p:sp>
        <p:nvSpPr>
          <p:cNvPr id="130061" name="Text Box 13"/>
          <p:cNvSpPr txBox="1"/>
          <p:nvPr/>
        </p:nvSpPr>
        <p:spPr>
          <a:xfrm>
            <a:off x="3471085" y="4671595"/>
            <a:ext cx="86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Font typeface="Arial" panose="020B0604020202020204" pitchFamily="34" charset="0"/>
              <a:buNone/>
            </a:pPr>
            <a:r>
              <a:rPr lang="en-US" altLang="zh-CN" sz="1800" b="0" dirty="0">
                <a:solidFill>
                  <a:srgbClr val="008080"/>
                </a:solidFill>
                <a:latin typeface="Tw Cen MT Condensed Extra Bold" panose="020B0803020202020204" pitchFamily="34" charset="0"/>
              </a:rPr>
              <a:t>m</a:t>
            </a:r>
            <a:r>
              <a:rPr lang="zh-CN" altLang="en-US" sz="1800" b="0" dirty="0">
                <a:solidFill>
                  <a:srgbClr val="008080"/>
                </a:solidFill>
                <a:latin typeface="Tw Cen MT Condensed Extra Bold" panose="020B0803020202020204" pitchFamily="34" charset="0"/>
              </a:rPr>
              <a:t>：</a:t>
            </a:r>
            <a:r>
              <a:rPr lang="en-US" altLang="zh-CN" sz="1800" b="0" dirty="0">
                <a:solidFill>
                  <a:srgbClr val="008080"/>
                </a:solidFill>
                <a:latin typeface="Tw Cen MT Condensed Extra Bold" panose="020B0803020202020204" pitchFamily="34" charset="0"/>
              </a:rPr>
              <a:t>n</a:t>
            </a:r>
          </a:p>
        </p:txBody>
      </p:sp>
      <p:sp>
        <p:nvSpPr>
          <p:cNvPr id="130062" name="Text Box 14"/>
          <p:cNvSpPr txBox="1"/>
          <p:nvPr/>
        </p:nvSpPr>
        <p:spPr>
          <a:xfrm>
            <a:off x="8082234" y="2505075"/>
            <a:ext cx="615553" cy="1644651"/>
          </a:xfrm>
          <a:prstGeom prst="rect">
            <a:avLst/>
          </a:prstGeom>
          <a:noFill/>
          <a:ln w="9525">
            <a:noFill/>
          </a:ln>
        </p:spPr>
        <p:txBody>
          <a:bodyPr vert="eaVert"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2800" dirty="0" smtClean="0">
                <a:latin typeface="Verdana" panose="020B0604030504040204" pitchFamily="34" charset="0"/>
              </a:rPr>
              <a:t>物理结构</a:t>
            </a:r>
            <a:endParaRPr lang="en-US" altLang="zh-CN" sz="2800" dirty="0">
              <a:latin typeface="Verdana" panose="020B0604030504040204" pitchFamily="34" charset="0"/>
            </a:endParaRPr>
          </a:p>
        </p:txBody>
      </p:sp>
      <p:sp>
        <p:nvSpPr>
          <p:cNvPr id="130063" name="Text Box 15"/>
          <p:cNvSpPr txBox="1"/>
          <p:nvPr/>
        </p:nvSpPr>
        <p:spPr>
          <a:xfrm>
            <a:off x="5722938" y="1484313"/>
            <a:ext cx="2736850" cy="8925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a:t>
            </a:r>
            <a:r>
              <a:rPr lang="zh-CN" altLang="en-US" sz="2600" dirty="0" smtClean="0">
                <a:latin typeface="Rockwell" panose="02060603020205020403" pitchFamily="18" charset="0"/>
              </a:rPr>
              <a:t>顺序存储</a:t>
            </a:r>
            <a:r>
              <a:rPr lang="en-US" altLang="zh-CN" sz="2600" dirty="0" smtClean="0">
                <a:latin typeface="Rockwell" panose="02060603020205020403" pitchFamily="18" charset="0"/>
              </a:rPr>
              <a:t>  </a:t>
            </a:r>
            <a:r>
              <a:rPr lang="en-US" altLang="zh-CN" sz="2600" dirty="0">
                <a:latin typeface="Rockwell" panose="02060603020205020403" pitchFamily="18" charset="0"/>
              </a:rPr>
              <a:t>	</a:t>
            </a:r>
          </a:p>
        </p:txBody>
      </p:sp>
      <p:sp>
        <p:nvSpPr>
          <p:cNvPr id="130064" name="Text Box 16"/>
          <p:cNvSpPr txBox="1"/>
          <p:nvPr/>
        </p:nvSpPr>
        <p:spPr>
          <a:xfrm>
            <a:off x="5722938" y="2733675"/>
            <a:ext cx="2736850" cy="8925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a:t>
            </a:r>
            <a:r>
              <a:rPr lang="zh-CN" altLang="en-US" sz="2600" dirty="0" smtClean="0">
                <a:latin typeface="Rockwell" panose="02060603020205020403" pitchFamily="18" charset="0"/>
              </a:rPr>
              <a:t>链式存储</a:t>
            </a:r>
            <a:r>
              <a:rPr lang="en-US" altLang="zh-CN" sz="2600" dirty="0" smtClean="0">
                <a:latin typeface="Rockwell" panose="02060603020205020403" pitchFamily="18" charset="0"/>
              </a:rPr>
              <a:t>    </a:t>
            </a:r>
            <a:r>
              <a:rPr lang="en-US" altLang="zh-CN" sz="2600" dirty="0">
                <a:latin typeface="Rockwell" panose="02060603020205020403" pitchFamily="18" charset="0"/>
              </a:rPr>
              <a:t>	</a:t>
            </a:r>
          </a:p>
        </p:txBody>
      </p:sp>
      <p:sp>
        <p:nvSpPr>
          <p:cNvPr id="130065" name="Text Box 17"/>
          <p:cNvSpPr txBox="1"/>
          <p:nvPr/>
        </p:nvSpPr>
        <p:spPr>
          <a:xfrm>
            <a:off x="5722938" y="3981450"/>
            <a:ext cx="2736850" cy="8925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a:t>
            </a:r>
            <a:r>
              <a:rPr lang="zh-CN" altLang="en-US" sz="2600" dirty="0" smtClean="0">
                <a:latin typeface="Rockwell" panose="02060603020205020403" pitchFamily="18" charset="0"/>
              </a:rPr>
              <a:t>索引存储</a:t>
            </a:r>
            <a:r>
              <a:rPr lang="en-US" altLang="zh-CN" sz="2600" dirty="0" smtClean="0">
                <a:latin typeface="Rockwell" panose="02060603020205020403" pitchFamily="18" charset="0"/>
              </a:rPr>
              <a:t>    </a:t>
            </a:r>
            <a:r>
              <a:rPr lang="en-US" altLang="zh-CN" sz="2600" dirty="0">
                <a:latin typeface="Rockwell" panose="02060603020205020403" pitchFamily="18" charset="0"/>
              </a:rPr>
              <a:t>	</a:t>
            </a:r>
          </a:p>
        </p:txBody>
      </p:sp>
      <p:sp>
        <p:nvSpPr>
          <p:cNvPr id="130066" name="Text Box 18"/>
          <p:cNvSpPr txBox="1"/>
          <p:nvPr/>
        </p:nvSpPr>
        <p:spPr>
          <a:xfrm>
            <a:off x="5722938" y="5229225"/>
            <a:ext cx="2736850" cy="8925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
                <a:srgbClr val="008080"/>
              </a:buClr>
              <a:buSzPct val="100000"/>
              <a:buChar char="Ø"/>
            </a:pPr>
            <a:r>
              <a:rPr lang="en-US" altLang="zh-CN" sz="2600" dirty="0">
                <a:latin typeface="Rockwell" panose="02060603020205020403" pitchFamily="18" charset="0"/>
              </a:rPr>
              <a:t> </a:t>
            </a:r>
            <a:r>
              <a:rPr lang="zh-CN" altLang="en-US" sz="2600" dirty="0" smtClean="0">
                <a:latin typeface="Rockwell" panose="02060603020205020403" pitchFamily="18" charset="0"/>
              </a:rPr>
              <a:t>散列存储</a:t>
            </a:r>
            <a:r>
              <a:rPr lang="en-US" altLang="zh-CN" sz="2600" dirty="0" smtClean="0">
                <a:latin typeface="Rockwell" panose="02060603020205020403" pitchFamily="18" charset="0"/>
              </a:rPr>
              <a:t>    </a:t>
            </a:r>
            <a:r>
              <a:rPr lang="en-US" altLang="zh-CN" sz="2600" dirty="0">
                <a:latin typeface="Rockwell" panose="02060603020205020403" pitchFamily="18" charset="0"/>
              </a:rPr>
              <a:t>	</a:t>
            </a:r>
          </a:p>
        </p:txBody>
      </p:sp>
      <p:sp>
        <p:nvSpPr>
          <p:cNvPr id="130067" name="AutoShape 19"/>
          <p:cNvSpPr/>
          <p:nvPr/>
        </p:nvSpPr>
        <p:spPr>
          <a:xfrm>
            <a:off x="611187" y="1700212"/>
            <a:ext cx="288925" cy="2808859"/>
          </a:xfrm>
          <a:prstGeom prst="leftBrace">
            <a:avLst>
              <a:gd name="adj1" fmla="val 97249"/>
              <a:gd name="adj2" fmla="val 50000"/>
            </a:avLst>
          </a:prstGeom>
          <a:noFill/>
          <a:ln w="381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130068" name="AutoShape 20"/>
          <p:cNvSpPr/>
          <p:nvPr/>
        </p:nvSpPr>
        <p:spPr>
          <a:xfrm flipH="1">
            <a:off x="7647043" y="1709455"/>
            <a:ext cx="288925" cy="3708919"/>
          </a:xfrm>
          <a:prstGeom prst="leftBrace">
            <a:avLst>
              <a:gd name="adj1" fmla="val 132847"/>
              <a:gd name="adj2" fmla="val 50000"/>
            </a:avLst>
          </a:prstGeom>
          <a:noFill/>
          <a:ln w="381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nvGrpSpPr>
          <p:cNvPr id="4" name="Group 29"/>
          <p:cNvGrpSpPr/>
          <p:nvPr/>
        </p:nvGrpSpPr>
        <p:grpSpPr>
          <a:xfrm>
            <a:off x="4284663" y="1773238"/>
            <a:ext cx="1511300" cy="3743325"/>
            <a:chOff x="2699" y="1117"/>
            <a:chExt cx="952" cy="2358"/>
          </a:xfrm>
        </p:grpSpPr>
        <p:sp>
          <p:nvSpPr>
            <p:cNvPr id="12316" name="Line 21"/>
            <p:cNvSpPr/>
            <p:nvPr/>
          </p:nvSpPr>
          <p:spPr>
            <a:xfrm flipV="1">
              <a:off x="2699" y="1117"/>
              <a:ext cx="907" cy="1587"/>
            </a:xfrm>
            <a:prstGeom prst="line">
              <a:avLst/>
            </a:prstGeom>
            <a:ln w="28575" cap="flat" cmpd="sng">
              <a:solidFill>
                <a:schemeClr val="accent2"/>
              </a:solidFill>
              <a:prstDash val="solid"/>
              <a:headEnd type="none" w="med" len="med"/>
              <a:tailEnd type="triangle" w="med" len="med"/>
            </a:ln>
          </p:spPr>
        </p:sp>
        <p:sp>
          <p:nvSpPr>
            <p:cNvPr id="12317" name="Line 22"/>
            <p:cNvSpPr/>
            <p:nvPr/>
          </p:nvSpPr>
          <p:spPr>
            <a:xfrm flipV="1">
              <a:off x="2699" y="1888"/>
              <a:ext cx="907" cy="816"/>
            </a:xfrm>
            <a:prstGeom prst="line">
              <a:avLst/>
            </a:prstGeom>
            <a:ln w="28575" cap="flat" cmpd="sng">
              <a:solidFill>
                <a:schemeClr val="accent2"/>
              </a:solidFill>
              <a:prstDash val="solid"/>
              <a:headEnd type="none" w="med" len="med"/>
              <a:tailEnd type="triangle" w="med" len="med"/>
            </a:ln>
          </p:spPr>
        </p:sp>
        <p:sp>
          <p:nvSpPr>
            <p:cNvPr id="12318" name="Line 23"/>
            <p:cNvSpPr/>
            <p:nvPr/>
          </p:nvSpPr>
          <p:spPr>
            <a:xfrm>
              <a:off x="2699" y="2704"/>
              <a:ext cx="952" cy="0"/>
            </a:xfrm>
            <a:prstGeom prst="line">
              <a:avLst/>
            </a:prstGeom>
            <a:ln w="28575" cap="flat" cmpd="sng">
              <a:solidFill>
                <a:schemeClr val="accent2"/>
              </a:solidFill>
              <a:prstDash val="solid"/>
              <a:headEnd type="none" w="med" len="med"/>
              <a:tailEnd type="triangle" w="med" len="med"/>
            </a:ln>
          </p:spPr>
        </p:sp>
        <p:sp>
          <p:nvSpPr>
            <p:cNvPr id="12319" name="Line 24"/>
            <p:cNvSpPr/>
            <p:nvPr/>
          </p:nvSpPr>
          <p:spPr>
            <a:xfrm>
              <a:off x="2699" y="2704"/>
              <a:ext cx="952" cy="771"/>
            </a:xfrm>
            <a:prstGeom prst="line">
              <a:avLst/>
            </a:prstGeom>
            <a:ln w="28575" cap="flat" cmpd="sng">
              <a:solidFill>
                <a:schemeClr val="accent2"/>
              </a:solidFill>
              <a:prstDash val="solid"/>
              <a:headEnd type="none" w="med" len="med"/>
              <a:tailEnd type="triangle" w="med" len="med"/>
            </a:ln>
          </p:spPr>
        </p:sp>
      </p:grpSp>
      <p:grpSp>
        <p:nvGrpSpPr>
          <p:cNvPr id="5" name="Group 30"/>
          <p:cNvGrpSpPr/>
          <p:nvPr/>
        </p:nvGrpSpPr>
        <p:grpSpPr>
          <a:xfrm>
            <a:off x="4356100" y="1916113"/>
            <a:ext cx="1511300" cy="3600450"/>
            <a:chOff x="2744" y="1207"/>
            <a:chExt cx="952" cy="2268"/>
          </a:xfrm>
        </p:grpSpPr>
        <p:sp>
          <p:nvSpPr>
            <p:cNvPr id="12312" name="Line 25"/>
            <p:cNvSpPr/>
            <p:nvPr/>
          </p:nvSpPr>
          <p:spPr>
            <a:xfrm flipV="1">
              <a:off x="2744" y="1207"/>
              <a:ext cx="952" cy="1860"/>
            </a:xfrm>
            <a:prstGeom prst="line">
              <a:avLst/>
            </a:prstGeom>
            <a:ln w="28575" cap="flat" cmpd="sng">
              <a:solidFill>
                <a:srgbClr val="FF00FF"/>
              </a:solidFill>
              <a:prstDash val="solid"/>
              <a:headEnd type="none" w="med" len="med"/>
              <a:tailEnd type="triangle" w="med" len="med"/>
            </a:ln>
          </p:spPr>
        </p:sp>
        <p:sp>
          <p:nvSpPr>
            <p:cNvPr id="12313" name="Line 26"/>
            <p:cNvSpPr/>
            <p:nvPr/>
          </p:nvSpPr>
          <p:spPr>
            <a:xfrm flipV="1">
              <a:off x="2744" y="1888"/>
              <a:ext cx="907" cy="1179"/>
            </a:xfrm>
            <a:prstGeom prst="line">
              <a:avLst/>
            </a:prstGeom>
            <a:ln w="28575" cap="flat" cmpd="sng">
              <a:solidFill>
                <a:srgbClr val="FF00FF"/>
              </a:solidFill>
              <a:prstDash val="solid"/>
              <a:headEnd type="none" w="med" len="med"/>
              <a:tailEnd type="triangle" w="med" len="med"/>
            </a:ln>
          </p:spPr>
        </p:sp>
        <p:sp>
          <p:nvSpPr>
            <p:cNvPr id="12314" name="Line 27"/>
            <p:cNvSpPr/>
            <p:nvPr/>
          </p:nvSpPr>
          <p:spPr>
            <a:xfrm flipV="1">
              <a:off x="2744" y="2704"/>
              <a:ext cx="907" cy="363"/>
            </a:xfrm>
            <a:prstGeom prst="line">
              <a:avLst/>
            </a:prstGeom>
            <a:ln w="28575" cap="flat" cmpd="sng">
              <a:solidFill>
                <a:srgbClr val="FF00FF"/>
              </a:solidFill>
              <a:prstDash val="solid"/>
              <a:headEnd type="none" w="med" len="med"/>
              <a:tailEnd type="triangle" w="med" len="med"/>
            </a:ln>
          </p:spPr>
        </p:sp>
        <p:sp>
          <p:nvSpPr>
            <p:cNvPr id="12315" name="Line 28"/>
            <p:cNvSpPr/>
            <p:nvPr/>
          </p:nvSpPr>
          <p:spPr>
            <a:xfrm>
              <a:off x="2744" y="3067"/>
              <a:ext cx="816" cy="408"/>
            </a:xfrm>
            <a:prstGeom prst="line">
              <a:avLst/>
            </a:prstGeom>
            <a:ln w="28575" cap="flat" cmpd="sng">
              <a:solidFill>
                <a:srgbClr val="FF00FF"/>
              </a:solidFill>
              <a:prstDash val="solid"/>
              <a:headEnd type="none" w="med" len="med"/>
              <a:tailEnd type="triangle" w="med" len="med"/>
            </a:ln>
          </p:spPr>
        </p:sp>
      </p:grpSp>
      <p:sp>
        <p:nvSpPr>
          <p:cNvPr id="130087" name="Text Box 39"/>
          <p:cNvSpPr txBox="1"/>
          <p:nvPr/>
        </p:nvSpPr>
        <p:spPr>
          <a:xfrm>
            <a:off x="525628" y="4984102"/>
            <a:ext cx="4895850" cy="18651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
                <a:srgbClr val="008080"/>
              </a:buClr>
              <a:buSzPct val="100000"/>
              <a:buNone/>
            </a:pPr>
            <a:r>
              <a:rPr lang="zh-CN" altLang="en-US" sz="1800" dirty="0">
                <a:latin typeface="Rockwell" panose="02060603020205020403" pitchFamily="18" charset="0"/>
                <a:ea typeface="华文仿宋" panose="02010600040101010101" pitchFamily="2" charset="-122"/>
              </a:rPr>
              <a:t>思考题：</a:t>
            </a:r>
          </a:p>
          <a:p>
            <a:pPr marL="0" lvl="0" indent="0" eaLnBrk="1" hangingPunct="1">
              <a:spcBef>
                <a:spcPct val="10000"/>
              </a:spcBef>
              <a:buClr>
                <a:srgbClr val="FF00FF"/>
              </a:buClr>
              <a:buSzPct val="100000"/>
              <a:buChar char="u"/>
            </a:pPr>
            <a:r>
              <a:rPr lang="zh-CN" altLang="en-US" sz="1800" dirty="0">
                <a:latin typeface="Rockwell" panose="02060603020205020403" pitchFamily="18" charset="0"/>
                <a:ea typeface="华文仿宋" panose="02010600040101010101" pitchFamily="2" charset="-122"/>
              </a:rPr>
              <a:t> </a:t>
            </a:r>
            <a:r>
              <a:rPr lang="zh-CN" altLang="en-US" sz="1800" dirty="0" smtClean="0">
                <a:latin typeface="Rockwell" panose="02060603020205020403" pitchFamily="18" charset="0"/>
                <a:ea typeface="华文仿宋" panose="02010600040101010101" pitchFamily="2" charset="-122"/>
              </a:rPr>
              <a:t>数据项和数据元素的区别？数据的最小单位？</a:t>
            </a:r>
            <a:endParaRPr lang="en-US" altLang="zh-CN" sz="1800" dirty="0" smtClean="0">
              <a:latin typeface="Rockwell" panose="02060603020205020403" pitchFamily="18" charset="0"/>
              <a:ea typeface="华文仿宋" panose="02010600040101010101" pitchFamily="2" charset="-122"/>
            </a:endParaRPr>
          </a:p>
          <a:p>
            <a:pPr marL="0" lvl="0" indent="0" eaLnBrk="1" hangingPunct="1">
              <a:spcBef>
                <a:spcPct val="10000"/>
              </a:spcBef>
              <a:buClr>
                <a:srgbClr val="FF00FF"/>
              </a:buClr>
              <a:buSzPct val="100000"/>
              <a:buChar char="u"/>
            </a:pPr>
            <a:r>
              <a:rPr lang="zh-CN" altLang="en-US" sz="1800" dirty="0" smtClean="0">
                <a:latin typeface="Rockwell" panose="02060603020205020403" pitchFamily="18" charset="0"/>
                <a:ea typeface="华文仿宋" panose="02010600040101010101" pitchFamily="2" charset="-122"/>
              </a:rPr>
              <a:t>数据结构</a:t>
            </a:r>
            <a:r>
              <a:rPr lang="zh-CN" altLang="en-US" sz="1800" dirty="0">
                <a:latin typeface="Rockwell" panose="02060603020205020403" pitchFamily="18" charset="0"/>
                <a:ea typeface="华文仿宋" panose="02010600040101010101" pitchFamily="2" charset="-122"/>
              </a:rPr>
              <a:t>与数据类型的区别？</a:t>
            </a:r>
          </a:p>
          <a:p>
            <a:pPr marL="0" lvl="0" indent="0" eaLnBrk="1" hangingPunct="1">
              <a:spcBef>
                <a:spcPct val="10000"/>
              </a:spcBef>
              <a:buClr>
                <a:srgbClr val="FF00FF"/>
              </a:buClr>
              <a:buSzPct val="100000"/>
              <a:buChar char="u"/>
            </a:pPr>
            <a:r>
              <a:rPr lang="zh-CN" altLang="en-US" sz="1800" dirty="0">
                <a:latin typeface="Rockwell" panose="02060603020205020403" pitchFamily="18" charset="0"/>
                <a:ea typeface="华文仿宋" panose="02010600040101010101" pitchFamily="2" charset="-122"/>
              </a:rPr>
              <a:t> 逻辑结构与物理结构的关系</a:t>
            </a:r>
            <a:r>
              <a:rPr lang="zh-CN" altLang="en-US" sz="1800" dirty="0" smtClean="0">
                <a:latin typeface="Rockwell" panose="02060603020205020403" pitchFamily="18" charset="0"/>
                <a:ea typeface="华文仿宋" panose="02010600040101010101" pitchFamily="2" charset="-122"/>
              </a:rPr>
              <a:t>？</a:t>
            </a:r>
            <a:endParaRPr lang="en-US" altLang="zh-CN" sz="1800" dirty="0" smtClean="0">
              <a:latin typeface="Rockwell" panose="02060603020205020403" pitchFamily="18" charset="0"/>
              <a:ea typeface="华文仿宋" panose="02010600040101010101" pitchFamily="2" charset="-122"/>
            </a:endParaRPr>
          </a:p>
          <a:p>
            <a:pPr marL="0" lvl="0" indent="0" eaLnBrk="1" hangingPunct="1">
              <a:spcBef>
                <a:spcPct val="10000"/>
              </a:spcBef>
              <a:buClr>
                <a:srgbClr val="FF00FF"/>
              </a:buClr>
              <a:buSzPct val="100000"/>
              <a:buChar char="u"/>
            </a:pPr>
            <a:r>
              <a:rPr lang="zh-CN" altLang="en-US" sz="1800" dirty="0" smtClean="0">
                <a:latin typeface="Rockwell" panose="02060603020205020403" pitchFamily="18" charset="0"/>
                <a:ea typeface="华文仿宋" panose="02010600040101010101" pitchFamily="2" charset="-122"/>
              </a:rPr>
              <a:t>在你们上机验收过程中，分别有哪些操作？什么样的数据结构合适？</a:t>
            </a:r>
            <a:endParaRPr lang="zh-CN" altLang="en-US" sz="1800" dirty="0">
              <a:latin typeface="Rockwell" panose="02060603020205020403" pitchFamily="18" charset="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0052"/>
                                        </p:tgtEl>
                                        <p:attrNameLst>
                                          <p:attrName>style.visibility</p:attrName>
                                        </p:attrNameLst>
                                      </p:cBhvr>
                                      <p:to>
                                        <p:strVal val="visible"/>
                                      </p:to>
                                    </p:set>
                                    <p:anim by="(-#ppt_w*2)" calcmode="lin" valueType="num">
                                      <p:cBhvr rctx="PPT">
                                        <p:cTn id="7" dur="500" autoRev="1" fill="hold">
                                          <p:stCondLst>
                                            <p:cond delay="0"/>
                                          </p:stCondLst>
                                        </p:cTn>
                                        <p:tgtEl>
                                          <p:spTgt spid="130052"/>
                                        </p:tgtEl>
                                        <p:attrNameLst>
                                          <p:attrName>ppt_w</p:attrName>
                                        </p:attrNameLst>
                                      </p:cBhvr>
                                    </p:anim>
                                    <p:anim by="(#ppt_w*0.50)" calcmode="lin" valueType="num">
                                      <p:cBhvr>
                                        <p:cTn id="8" dur="500" decel="50000" autoRev="1" fill="hold">
                                          <p:stCondLst>
                                            <p:cond delay="0"/>
                                          </p:stCondLst>
                                        </p:cTn>
                                        <p:tgtEl>
                                          <p:spTgt spid="130052"/>
                                        </p:tgtEl>
                                        <p:attrNameLst>
                                          <p:attrName>ppt_x</p:attrName>
                                        </p:attrNameLst>
                                      </p:cBhvr>
                                    </p:anim>
                                    <p:anim from="(-#ppt_h/2)" to="(#ppt_y)" calcmode="lin" valueType="num">
                                      <p:cBhvr>
                                        <p:cTn id="9" dur="1000" fill="hold">
                                          <p:stCondLst>
                                            <p:cond delay="0"/>
                                          </p:stCondLst>
                                        </p:cTn>
                                        <p:tgtEl>
                                          <p:spTgt spid="130052"/>
                                        </p:tgtEl>
                                        <p:attrNameLst>
                                          <p:attrName>ppt_y</p:attrName>
                                        </p:attrNameLst>
                                      </p:cBhvr>
                                    </p:anim>
                                    <p:animRot by="21600000">
                                      <p:cBhvr>
                                        <p:cTn id="10" dur="1000" fill="hold">
                                          <p:stCondLst>
                                            <p:cond delay="0"/>
                                          </p:stCondLst>
                                        </p:cTn>
                                        <p:tgtEl>
                                          <p:spTgt spid="13005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30053"/>
                                        </p:tgtEl>
                                        <p:attrNameLst>
                                          <p:attrName>style.visibility</p:attrName>
                                        </p:attrNameLst>
                                      </p:cBhvr>
                                      <p:to>
                                        <p:strVal val="visible"/>
                                      </p:to>
                                    </p:set>
                                    <p:animEffect transition="in" filter="diamond(in)">
                                      <p:cBhvr>
                                        <p:cTn id="15" dur="500"/>
                                        <p:tgtEl>
                                          <p:spTgt spid="130053"/>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30056"/>
                                        </p:tgtEl>
                                        <p:attrNameLst>
                                          <p:attrName>style.visibility</p:attrName>
                                        </p:attrNameLst>
                                      </p:cBhvr>
                                      <p:to>
                                        <p:strVal val="visible"/>
                                      </p:to>
                                    </p:set>
                                    <p:animEffect transition="in" filter="diamond(in)">
                                      <p:cBhvr>
                                        <p:cTn id="20" dur="500"/>
                                        <p:tgtEl>
                                          <p:spTgt spid="130056"/>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130067"/>
                                        </p:tgtEl>
                                        <p:attrNameLst>
                                          <p:attrName>style.visibility</p:attrName>
                                        </p:attrNameLst>
                                      </p:cBhvr>
                                      <p:to>
                                        <p:strVal val="visible"/>
                                      </p:to>
                                    </p:set>
                                    <p:animEffect transition="in" filter="wedge">
                                      <p:cBhvr>
                                        <p:cTn id="25" dur="500"/>
                                        <p:tgtEl>
                                          <p:spTgt spid="130067"/>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iterate type="lt">
                                    <p:tmPct val="10000"/>
                                  </p:iterate>
                                  <p:childTnLst>
                                    <p:set>
                                      <p:cBhvr>
                                        <p:cTn id="29" dur="1" fill="hold">
                                          <p:stCondLst>
                                            <p:cond delay="0"/>
                                          </p:stCondLst>
                                        </p:cTn>
                                        <p:tgtEl>
                                          <p:spTgt spid="130055">
                                            <p:txEl>
                                              <p:pRg st="0" end="0"/>
                                            </p:txEl>
                                          </p:spTgt>
                                        </p:tgtEl>
                                        <p:attrNameLst>
                                          <p:attrName>style.visibility</p:attrName>
                                        </p:attrNameLst>
                                      </p:cBhvr>
                                      <p:to>
                                        <p:strVal val="visible"/>
                                      </p:to>
                                    </p:set>
                                    <p:animEffect transition="in" filter="fade">
                                      <p:cBhvr>
                                        <p:cTn id="30" dur="500"/>
                                        <p:tgtEl>
                                          <p:spTgt spid="130055">
                                            <p:txEl>
                                              <p:pRg st="0" end="0"/>
                                            </p:txEl>
                                          </p:spTgt>
                                        </p:tgtEl>
                                      </p:cBhvr>
                                    </p:animEffect>
                                    <p:anim calcmode="lin" valueType="num">
                                      <p:cBhvr>
                                        <p:cTn id="31" dur="500" fill="hold"/>
                                        <p:tgtEl>
                                          <p:spTgt spid="130055">
                                            <p:txEl>
                                              <p:pRg st="0" end="0"/>
                                            </p:txEl>
                                          </p:spTgt>
                                        </p:tgtEl>
                                        <p:attrNameLst>
                                          <p:attrName>ppt_w</p:attrName>
                                        </p:attrNameLst>
                                      </p:cBhvr>
                                      <p:tavLst>
                                        <p:tav tm="0" fmla="#ppt_w*sin(2.5*pi*$)">
                                          <p:val>
                                            <p:fltVal val="0"/>
                                          </p:val>
                                        </p:tav>
                                        <p:tav tm="100000">
                                          <p:val>
                                            <p:fltVal val="1"/>
                                          </p:val>
                                        </p:tav>
                                      </p:tavLst>
                                    </p:anim>
                                    <p:anim calcmode="lin" valueType="num">
                                      <p:cBhvr>
                                        <p:cTn id="32" dur="500" fill="hold"/>
                                        <p:tgtEl>
                                          <p:spTgt spid="1300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iterate type="lt">
                                    <p:tmPct val="10000"/>
                                  </p:iterate>
                                  <p:childTnLst>
                                    <p:set>
                                      <p:cBhvr>
                                        <p:cTn id="36" dur="1" fill="hold">
                                          <p:stCondLst>
                                            <p:cond delay="0"/>
                                          </p:stCondLst>
                                        </p:cTn>
                                        <p:tgtEl>
                                          <p:spTgt spid="130055">
                                            <p:txEl>
                                              <p:pRg st="1" end="1"/>
                                            </p:txEl>
                                          </p:spTgt>
                                        </p:tgtEl>
                                        <p:attrNameLst>
                                          <p:attrName>style.visibility</p:attrName>
                                        </p:attrNameLst>
                                      </p:cBhvr>
                                      <p:to>
                                        <p:strVal val="visible"/>
                                      </p:to>
                                    </p:set>
                                    <p:animEffect transition="in" filter="fade">
                                      <p:cBhvr>
                                        <p:cTn id="37" dur="500"/>
                                        <p:tgtEl>
                                          <p:spTgt spid="130055">
                                            <p:txEl>
                                              <p:pRg st="1" end="1"/>
                                            </p:txEl>
                                          </p:spTgt>
                                        </p:tgtEl>
                                      </p:cBhvr>
                                    </p:animEffect>
                                    <p:anim calcmode="lin" valueType="num">
                                      <p:cBhvr>
                                        <p:cTn id="38" dur="500" fill="hold"/>
                                        <p:tgtEl>
                                          <p:spTgt spid="130055">
                                            <p:txEl>
                                              <p:pRg st="1" end="1"/>
                                            </p:txEl>
                                          </p:spTgt>
                                        </p:tgtEl>
                                        <p:attrNameLst>
                                          <p:attrName>ppt_w</p:attrName>
                                        </p:attrNameLst>
                                      </p:cBhvr>
                                      <p:tavLst>
                                        <p:tav tm="0" fmla="#ppt_w*sin(2.5*pi*$)">
                                          <p:val>
                                            <p:fltVal val="0"/>
                                          </p:val>
                                        </p:tav>
                                        <p:tav tm="100000">
                                          <p:val>
                                            <p:fltVal val="1"/>
                                          </p:val>
                                        </p:tav>
                                      </p:tavLst>
                                    </p:anim>
                                    <p:anim calcmode="lin" valueType="num">
                                      <p:cBhvr>
                                        <p:cTn id="39" dur="500" fill="hold"/>
                                        <p:tgtEl>
                                          <p:spTgt spid="13005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iterate type="lt">
                                    <p:tmPct val="10000"/>
                                  </p:iterate>
                                  <p:childTnLst>
                                    <p:set>
                                      <p:cBhvr>
                                        <p:cTn id="43" dur="1" fill="hold">
                                          <p:stCondLst>
                                            <p:cond delay="0"/>
                                          </p:stCondLst>
                                        </p:cTn>
                                        <p:tgtEl>
                                          <p:spTgt spid="130055">
                                            <p:txEl>
                                              <p:pRg st="2" end="2"/>
                                            </p:txEl>
                                          </p:spTgt>
                                        </p:tgtEl>
                                        <p:attrNameLst>
                                          <p:attrName>style.visibility</p:attrName>
                                        </p:attrNameLst>
                                      </p:cBhvr>
                                      <p:to>
                                        <p:strVal val="visible"/>
                                      </p:to>
                                    </p:set>
                                    <p:animEffect transition="in" filter="fade">
                                      <p:cBhvr>
                                        <p:cTn id="44" dur="500"/>
                                        <p:tgtEl>
                                          <p:spTgt spid="130055">
                                            <p:txEl>
                                              <p:pRg st="2" end="2"/>
                                            </p:txEl>
                                          </p:spTgt>
                                        </p:tgtEl>
                                      </p:cBhvr>
                                    </p:animEffect>
                                    <p:anim calcmode="lin" valueType="num">
                                      <p:cBhvr>
                                        <p:cTn id="45" dur="500" fill="hold"/>
                                        <p:tgtEl>
                                          <p:spTgt spid="130055">
                                            <p:txEl>
                                              <p:pRg st="2" end="2"/>
                                            </p:txEl>
                                          </p:spTgt>
                                        </p:tgtEl>
                                        <p:attrNameLst>
                                          <p:attrName>ppt_w</p:attrName>
                                        </p:attrNameLst>
                                      </p:cBhvr>
                                      <p:tavLst>
                                        <p:tav tm="0" fmla="#ppt_w*sin(2.5*pi*$)">
                                          <p:val>
                                            <p:fltVal val="0"/>
                                          </p:val>
                                        </p:tav>
                                        <p:tav tm="100000">
                                          <p:val>
                                            <p:fltVal val="1"/>
                                          </p:val>
                                        </p:tav>
                                      </p:tavLst>
                                    </p:anim>
                                    <p:anim calcmode="lin" valueType="num">
                                      <p:cBhvr>
                                        <p:cTn id="46" dur="500" fill="hold"/>
                                        <p:tgtEl>
                                          <p:spTgt spid="13005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iterate type="lt">
                                    <p:tmPct val="10000"/>
                                  </p:iterate>
                                  <p:childTnLst>
                                    <p:set>
                                      <p:cBhvr>
                                        <p:cTn id="50" dur="1" fill="hold">
                                          <p:stCondLst>
                                            <p:cond delay="0"/>
                                          </p:stCondLst>
                                        </p:cTn>
                                        <p:tgtEl>
                                          <p:spTgt spid="130055">
                                            <p:txEl>
                                              <p:pRg st="3" end="3"/>
                                            </p:txEl>
                                          </p:spTgt>
                                        </p:tgtEl>
                                        <p:attrNameLst>
                                          <p:attrName>style.visibility</p:attrName>
                                        </p:attrNameLst>
                                      </p:cBhvr>
                                      <p:to>
                                        <p:strVal val="visible"/>
                                      </p:to>
                                    </p:set>
                                    <p:animEffect transition="in" filter="fade">
                                      <p:cBhvr>
                                        <p:cTn id="51" dur="500"/>
                                        <p:tgtEl>
                                          <p:spTgt spid="130055">
                                            <p:txEl>
                                              <p:pRg st="3" end="3"/>
                                            </p:txEl>
                                          </p:spTgt>
                                        </p:tgtEl>
                                      </p:cBhvr>
                                    </p:animEffect>
                                    <p:anim calcmode="lin" valueType="num">
                                      <p:cBhvr>
                                        <p:cTn id="52" dur="500" fill="hold"/>
                                        <p:tgtEl>
                                          <p:spTgt spid="130055">
                                            <p:txEl>
                                              <p:pRg st="3" end="3"/>
                                            </p:txEl>
                                          </p:spTgt>
                                        </p:tgtEl>
                                        <p:attrNameLst>
                                          <p:attrName>ppt_w</p:attrName>
                                        </p:attrNameLst>
                                      </p:cBhvr>
                                      <p:tavLst>
                                        <p:tav tm="0" fmla="#ppt_w*sin(2.5*pi*$)">
                                          <p:val>
                                            <p:fltVal val="0"/>
                                          </p:val>
                                        </p:tav>
                                        <p:tav tm="100000">
                                          <p:val>
                                            <p:fltVal val="1"/>
                                          </p:val>
                                        </p:tav>
                                      </p:tavLst>
                                    </p:anim>
                                    <p:anim calcmode="lin" valueType="num">
                                      <p:cBhvr>
                                        <p:cTn id="53" dur="500" fill="hold"/>
                                        <p:tgtEl>
                                          <p:spTgt spid="13005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iterate type="lt">
                                    <p:tmPct val="10000"/>
                                  </p:iterate>
                                  <p:childTnLst>
                                    <p:set>
                                      <p:cBhvr>
                                        <p:cTn id="57" dur="1" fill="hold">
                                          <p:stCondLst>
                                            <p:cond delay="0"/>
                                          </p:stCondLst>
                                        </p:cTn>
                                        <p:tgtEl>
                                          <p:spTgt spid="130055">
                                            <p:txEl>
                                              <p:pRg st="4" end="4"/>
                                            </p:txEl>
                                          </p:spTgt>
                                        </p:tgtEl>
                                        <p:attrNameLst>
                                          <p:attrName>style.visibility</p:attrName>
                                        </p:attrNameLst>
                                      </p:cBhvr>
                                      <p:to>
                                        <p:strVal val="visible"/>
                                      </p:to>
                                    </p:set>
                                    <p:animEffect transition="in" filter="fade">
                                      <p:cBhvr>
                                        <p:cTn id="58" dur="500"/>
                                        <p:tgtEl>
                                          <p:spTgt spid="130055">
                                            <p:txEl>
                                              <p:pRg st="4" end="4"/>
                                            </p:txEl>
                                          </p:spTgt>
                                        </p:tgtEl>
                                      </p:cBhvr>
                                    </p:animEffect>
                                    <p:anim calcmode="lin" valueType="num">
                                      <p:cBhvr>
                                        <p:cTn id="59" dur="500" fill="hold"/>
                                        <p:tgtEl>
                                          <p:spTgt spid="130055">
                                            <p:txEl>
                                              <p:pRg st="4" end="4"/>
                                            </p:txEl>
                                          </p:spTgt>
                                        </p:tgtEl>
                                        <p:attrNameLst>
                                          <p:attrName>ppt_w</p:attrName>
                                        </p:attrNameLst>
                                      </p:cBhvr>
                                      <p:tavLst>
                                        <p:tav tm="0" fmla="#ppt_w*sin(2.5*pi*$)">
                                          <p:val>
                                            <p:fltVal val="0"/>
                                          </p:val>
                                        </p:tav>
                                        <p:tav tm="100000">
                                          <p:val>
                                            <p:fltVal val="1"/>
                                          </p:val>
                                        </p:tav>
                                      </p:tavLst>
                                    </p:anim>
                                    <p:anim calcmode="lin" valueType="num">
                                      <p:cBhvr>
                                        <p:cTn id="60" dur="500" fill="hold"/>
                                        <p:tgtEl>
                                          <p:spTgt spid="13005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45" presetClass="entr" presetSubtype="0" fill="hold" grpId="0" nodeType="clickEffect">
                                  <p:stCondLst>
                                    <p:cond delay="0"/>
                                  </p:stCondLst>
                                  <p:iterate type="lt">
                                    <p:tmPct val="10000"/>
                                  </p:iterate>
                                  <p:childTnLst>
                                    <p:set>
                                      <p:cBhvr>
                                        <p:cTn id="64" dur="1" fill="hold">
                                          <p:stCondLst>
                                            <p:cond delay="0"/>
                                          </p:stCondLst>
                                        </p:cTn>
                                        <p:tgtEl>
                                          <p:spTgt spid="130055">
                                            <p:txEl>
                                              <p:pRg st="5" end="5"/>
                                            </p:txEl>
                                          </p:spTgt>
                                        </p:tgtEl>
                                        <p:attrNameLst>
                                          <p:attrName>style.visibility</p:attrName>
                                        </p:attrNameLst>
                                      </p:cBhvr>
                                      <p:to>
                                        <p:strVal val="visible"/>
                                      </p:to>
                                    </p:set>
                                    <p:animEffect transition="in" filter="fade">
                                      <p:cBhvr>
                                        <p:cTn id="65" dur="500"/>
                                        <p:tgtEl>
                                          <p:spTgt spid="130055">
                                            <p:txEl>
                                              <p:pRg st="5" end="5"/>
                                            </p:txEl>
                                          </p:spTgt>
                                        </p:tgtEl>
                                      </p:cBhvr>
                                    </p:animEffect>
                                    <p:anim calcmode="lin" valueType="num">
                                      <p:cBhvr>
                                        <p:cTn id="66" dur="500" fill="hold"/>
                                        <p:tgtEl>
                                          <p:spTgt spid="130055">
                                            <p:txEl>
                                              <p:pRg st="5" end="5"/>
                                            </p:txEl>
                                          </p:spTgt>
                                        </p:tgtEl>
                                        <p:attrNameLst>
                                          <p:attrName>ppt_w</p:attrName>
                                        </p:attrNameLst>
                                      </p:cBhvr>
                                      <p:tavLst>
                                        <p:tav tm="0" fmla="#ppt_w*sin(2.5*pi*$)">
                                          <p:val>
                                            <p:fltVal val="0"/>
                                          </p:val>
                                        </p:tav>
                                        <p:tav tm="100000">
                                          <p:val>
                                            <p:fltVal val="1"/>
                                          </p:val>
                                        </p:tav>
                                      </p:tavLst>
                                    </p:anim>
                                    <p:anim calcmode="lin" valueType="num">
                                      <p:cBhvr>
                                        <p:cTn id="67" dur="500" fill="hold"/>
                                        <p:tgtEl>
                                          <p:spTgt spid="13005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130054"/>
                                        </p:tgtEl>
                                        <p:attrNameLst>
                                          <p:attrName>style.visibility</p:attrName>
                                        </p:attrNameLst>
                                      </p:cBhvr>
                                      <p:to>
                                        <p:strVal val="visible"/>
                                      </p:to>
                                    </p:set>
                                    <p:animEffect transition="in" filter="wedge">
                                      <p:cBhvr>
                                        <p:cTn id="72" dur="500"/>
                                        <p:tgtEl>
                                          <p:spTgt spid="130054"/>
                                        </p:tgtEl>
                                      </p:cBhvr>
                                    </p:animEffect>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iterate type="lt">
                                    <p:tmPct val="10000"/>
                                  </p:iterate>
                                  <p:childTnLst>
                                    <p:set>
                                      <p:cBhvr>
                                        <p:cTn id="76" dur="1" fill="hold">
                                          <p:stCondLst>
                                            <p:cond delay="0"/>
                                          </p:stCondLst>
                                        </p:cTn>
                                        <p:tgtEl>
                                          <p:spTgt spid="130057">
                                            <p:txEl>
                                              <p:pRg st="0" end="0"/>
                                            </p:txEl>
                                          </p:spTgt>
                                        </p:tgtEl>
                                        <p:attrNameLst>
                                          <p:attrName>style.visibility</p:attrName>
                                        </p:attrNameLst>
                                      </p:cBhvr>
                                      <p:to>
                                        <p:strVal val="visible"/>
                                      </p:to>
                                    </p:set>
                                    <p:animEffect transition="in" filter="fade">
                                      <p:cBhvr>
                                        <p:cTn id="77" dur="500"/>
                                        <p:tgtEl>
                                          <p:spTgt spid="130057">
                                            <p:txEl>
                                              <p:pRg st="0" end="0"/>
                                            </p:txEl>
                                          </p:spTgt>
                                        </p:tgtEl>
                                      </p:cBhvr>
                                    </p:animEffect>
                                    <p:anim calcmode="lin" valueType="num">
                                      <p:cBhvr>
                                        <p:cTn id="78" dur="500" fill="hold"/>
                                        <p:tgtEl>
                                          <p:spTgt spid="130057">
                                            <p:txEl>
                                              <p:pRg st="0" end="0"/>
                                            </p:txEl>
                                          </p:spTgt>
                                        </p:tgtEl>
                                        <p:attrNameLst>
                                          <p:attrName>ppt_w</p:attrName>
                                        </p:attrNameLst>
                                      </p:cBhvr>
                                      <p:tavLst>
                                        <p:tav tm="0" fmla="#ppt_w*sin(2.5*pi*$)">
                                          <p:val>
                                            <p:fltVal val="0"/>
                                          </p:val>
                                        </p:tav>
                                        <p:tav tm="100000">
                                          <p:val>
                                            <p:fltVal val="1"/>
                                          </p:val>
                                        </p:tav>
                                      </p:tavLst>
                                    </p:anim>
                                    <p:anim calcmode="lin" valueType="num">
                                      <p:cBhvr>
                                        <p:cTn id="79" dur="500" fill="hold"/>
                                        <p:tgtEl>
                                          <p:spTgt spid="13005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grpId="0" nodeType="clickEffect">
                                  <p:stCondLst>
                                    <p:cond delay="0"/>
                                  </p:stCondLst>
                                  <p:iterate type="lt">
                                    <p:tmPct val="10000"/>
                                  </p:iterate>
                                  <p:childTnLst>
                                    <p:set>
                                      <p:cBhvr>
                                        <p:cTn id="83" dur="1" fill="hold">
                                          <p:stCondLst>
                                            <p:cond delay="0"/>
                                          </p:stCondLst>
                                        </p:cTn>
                                        <p:tgtEl>
                                          <p:spTgt spid="130057">
                                            <p:txEl>
                                              <p:pRg st="2" end="2"/>
                                            </p:txEl>
                                          </p:spTgt>
                                        </p:tgtEl>
                                        <p:attrNameLst>
                                          <p:attrName>style.visibility</p:attrName>
                                        </p:attrNameLst>
                                      </p:cBhvr>
                                      <p:to>
                                        <p:strVal val="visible"/>
                                      </p:to>
                                    </p:set>
                                    <p:animEffect transition="in" filter="fade">
                                      <p:cBhvr>
                                        <p:cTn id="84" dur="500"/>
                                        <p:tgtEl>
                                          <p:spTgt spid="130057">
                                            <p:txEl>
                                              <p:pRg st="2" end="2"/>
                                            </p:txEl>
                                          </p:spTgt>
                                        </p:tgtEl>
                                      </p:cBhvr>
                                    </p:animEffect>
                                    <p:anim calcmode="lin" valueType="num">
                                      <p:cBhvr>
                                        <p:cTn id="85" dur="500" fill="hold"/>
                                        <p:tgtEl>
                                          <p:spTgt spid="130057">
                                            <p:txEl>
                                              <p:pRg st="2" end="2"/>
                                            </p:txEl>
                                          </p:spTgt>
                                        </p:tgtEl>
                                        <p:attrNameLst>
                                          <p:attrName>ppt_w</p:attrName>
                                        </p:attrNameLst>
                                      </p:cBhvr>
                                      <p:tavLst>
                                        <p:tav tm="0" fmla="#ppt_w*sin(2.5*pi*$)">
                                          <p:val>
                                            <p:fltVal val="0"/>
                                          </p:val>
                                        </p:tav>
                                        <p:tav tm="100000">
                                          <p:val>
                                            <p:fltVal val="1"/>
                                          </p:val>
                                        </p:tav>
                                      </p:tavLst>
                                    </p:anim>
                                    <p:anim calcmode="lin" valueType="num">
                                      <p:cBhvr>
                                        <p:cTn id="86" dur="500" fill="hold"/>
                                        <p:tgtEl>
                                          <p:spTgt spid="13005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0" presetClass="entr" presetSubtype="0" fill="hold" grpId="0" nodeType="clickEffect">
                                  <p:stCondLst>
                                    <p:cond delay="0"/>
                                  </p:stCondLst>
                                  <p:childTnLst>
                                    <p:set>
                                      <p:cBhvr>
                                        <p:cTn id="90" dur="1" fill="hold">
                                          <p:stCondLst>
                                            <p:cond delay="0"/>
                                          </p:stCondLst>
                                        </p:cTn>
                                        <p:tgtEl>
                                          <p:spTgt spid="130058"/>
                                        </p:tgtEl>
                                        <p:attrNameLst>
                                          <p:attrName>style.visibility</p:attrName>
                                        </p:attrNameLst>
                                      </p:cBhvr>
                                      <p:to>
                                        <p:strVal val="visible"/>
                                      </p:to>
                                    </p:set>
                                    <p:animEffect transition="in" filter="wedge">
                                      <p:cBhvr>
                                        <p:cTn id="91" dur="500"/>
                                        <p:tgtEl>
                                          <p:spTgt spid="130058"/>
                                        </p:tgtEl>
                                      </p:cBhvr>
                                    </p:animEffect>
                                  </p:childTnLst>
                                </p:cTn>
                              </p:par>
                            </p:childTnLst>
                          </p:cTn>
                        </p:par>
                      </p:childTnLst>
                    </p:cTn>
                  </p:par>
                  <p:par>
                    <p:cTn id="92" fill="hold">
                      <p:stCondLst>
                        <p:cond delay="indefinite"/>
                      </p:stCondLst>
                      <p:childTnLst>
                        <p:par>
                          <p:cTn id="93" fill="hold">
                            <p:stCondLst>
                              <p:cond delay="0"/>
                            </p:stCondLst>
                            <p:childTnLst>
                              <p:par>
                                <p:cTn id="94" presetID="45" presetClass="entr" presetSubtype="0" fill="hold" grpId="0" nodeType="clickEffect">
                                  <p:stCondLst>
                                    <p:cond delay="0"/>
                                  </p:stCondLst>
                                  <p:iterate type="lt">
                                    <p:tmPct val="10000"/>
                                  </p:iterate>
                                  <p:childTnLst>
                                    <p:set>
                                      <p:cBhvr>
                                        <p:cTn id="95" dur="1" fill="hold">
                                          <p:stCondLst>
                                            <p:cond delay="0"/>
                                          </p:stCondLst>
                                        </p:cTn>
                                        <p:tgtEl>
                                          <p:spTgt spid="130059">
                                            <p:txEl>
                                              <p:pRg st="0" end="0"/>
                                            </p:txEl>
                                          </p:spTgt>
                                        </p:tgtEl>
                                        <p:attrNameLst>
                                          <p:attrName>style.visibility</p:attrName>
                                        </p:attrNameLst>
                                      </p:cBhvr>
                                      <p:to>
                                        <p:strVal val="visible"/>
                                      </p:to>
                                    </p:set>
                                    <p:animEffect transition="in" filter="fade">
                                      <p:cBhvr>
                                        <p:cTn id="96" dur="500"/>
                                        <p:tgtEl>
                                          <p:spTgt spid="130059">
                                            <p:txEl>
                                              <p:pRg st="0" end="0"/>
                                            </p:txEl>
                                          </p:spTgt>
                                        </p:tgtEl>
                                      </p:cBhvr>
                                    </p:animEffect>
                                    <p:anim calcmode="lin" valueType="num">
                                      <p:cBhvr>
                                        <p:cTn id="97" dur="500" fill="hold"/>
                                        <p:tgtEl>
                                          <p:spTgt spid="130059">
                                            <p:txEl>
                                              <p:pRg st="0" end="0"/>
                                            </p:txEl>
                                          </p:spTgt>
                                        </p:tgtEl>
                                        <p:attrNameLst>
                                          <p:attrName>ppt_w</p:attrName>
                                        </p:attrNameLst>
                                      </p:cBhvr>
                                      <p:tavLst>
                                        <p:tav tm="0" fmla="#ppt_w*sin(2.5*pi*$)">
                                          <p:val>
                                            <p:fltVal val="0"/>
                                          </p:val>
                                        </p:tav>
                                        <p:tav tm="100000">
                                          <p:val>
                                            <p:fltVal val="1"/>
                                          </p:val>
                                        </p:tav>
                                      </p:tavLst>
                                    </p:anim>
                                    <p:anim calcmode="lin" valueType="num">
                                      <p:cBhvr>
                                        <p:cTn id="98" dur="500" fill="hold"/>
                                        <p:tgtEl>
                                          <p:spTgt spid="130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45" presetClass="entr" presetSubtype="0" fill="hold" grpId="0" nodeType="clickEffect">
                                  <p:stCondLst>
                                    <p:cond delay="0"/>
                                  </p:stCondLst>
                                  <p:iterate type="lt">
                                    <p:tmPct val="10000"/>
                                  </p:iterate>
                                  <p:childTnLst>
                                    <p:set>
                                      <p:cBhvr>
                                        <p:cTn id="102" dur="1" fill="hold">
                                          <p:stCondLst>
                                            <p:cond delay="0"/>
                                          </p:stCondLst>
                                        </p:cTn>
                                        <p:tgtEl>
                                          <p:spTgt spid="130060">
                                            <p:txEl>
                                              <p:pRg st="0" end="0"/>
                                            </p:txEl>
                                          </p:spTgt>
                                        </p:tgtEl>
                                        <p:attrNameLst>
                                          <p:attrName>style.visibility</p:attrName>
                                        </p:attrNameLst>
                                      </p:cBhvr>
                                      <p:to>
                                        <p:strVal val="visible"/>
                                      </p:to>
                                    </p:set>
                                    <p:animEffect transition="in" filter="fade">
                                      <p:cBhvr>
                                        <p:cTn id="103" dur="500"/>
                                        <p:tgtEl>
                                          <p:spTgt spid="130060">
                                            <p:txEl>
                                              <p:pRg st="0" end="0"/>
                                            </p:txEl>
                                          </p:spTgt>
                                        </p:tgtEl>
                                      </p:cBhvr>
                                    </p:animEffect>
                                    <p:anim calcmode="lin" valueType="num">
                                      <p:cBhvr>
                                        <p:cTn id="104" dur="500" fill="hold"/>
                                        <p:tgtEl>
                                          <p:spTgt spid="130060">
                                            <p:txEl>
                                              <p:pRg st="0" end="0"/>
                                            </p:txEl>
                                          </p:spTgt>
                                        </p:tgtEl>
                                        <p:attrNameLst>
                                          <p:attrName>ppt_w</p:attrName>
                                        </p:attrNameLst>
                                      </p:cBhvr>
                                      <p:tavLst>
                                        <p:tav tm="0" fmla="#ppt_w*sin(2.5*pi*$)">
                                          <p:val>
                                            <p:fltVal val="0"/>
                                          </p:val>
                                        </p:tav>
                                        <p:tav tm="100000">
                                          <p:val>
                                            <p:fltVal val="1"/>
                                          </p:val>
                                        </p:tav>
                                      </p:tavLst>
                                    </p:anim>
                                    <p:anim calcmode="lin" valueType="num">
                                      <p:cBhvr>
                                        <p:cTn id="105" dur="500" fill="hold"/>
                                        <p:tgtEl>
                                          <p:spTgt spid="13006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5" presetClass="entr" presetSubtype="0" fill="hold" grpId="0" nodeType="clickEffect">
                                  <p:stCondLst>
                                    <p:cond delay="0"/>
                                  </p:stCondLst>
                                  <p:iterate type="lt">
                                    <p:tmPct val="10000"/>
                                  </p:iterate>
                                  <p:childTnLst>
                                    <p:set>
                                      <p:cBhvr>
                                        <p:cTn id="109" dur="1" fill="hold">
                                          <p:stCondLst>
                                            <p:cond delay="0"/>
                                          </p:stCondLst>
                                        </p:cTn>
                                        <p:tgtEl>
                                          <p:spTgt spid="130061">
                                            <p:txEl>
                                              <p:pRg st="0" end="0"/>
                                            </p:txEl>
                                          </p:spTgt>
                                        </p:tgtEl>
                                        <p:attrNameLst>
                                          <p:attrName>style.visibility</p:attrName>
                                        </p:attrNameLst>
                                      </p:cBhvr>
                                      <p:to>
                                        <p:strVal val="visible"/>
                                      </p:to>
                                    </p:set>
                                    <p:animEffect transition="in" filter="fade">
                                      <p:cBhvr>
                                        <p:cTn id="110" dur="500"/>
                                        <p:tgtEl>
                                          <p:spTgt spid="130061">
                                            <p:txEl>
                                              <p:pRg st="0" end="0"/>
                                            </p:txEl>
                                          </p:spTgt>
                                        </p:tgtEl>
                                      </p:cBhvr>
                                    </p:animEffect>
                                    <p:anim calcmode="lin" valueType="num">
                                      <p:cBhvr>
                                        <p:cTn id="111" dur="500" fill="hold"/>
                                        <p:tgtEl>
                                          <p:spTgt spid="130061">
                                            <p:txEl>
                                              <p:pRg st="0" end="0"/>
                                            </p:txEl>
                                          </p:spTgt>
                                        </p:tgtEl>
                                        <p:attrNameLst>
                                          <p:attrName>ppt_w</p:attrName>
                                        </p:attrNameLst>
                                      </p:cBhvr>
                                      <p:tavLst>
                                        <p:tav tm="0" fmla="#ppt_w*sin(2.5*pi*$)">
                                          <p:val>
                                            <p:fltVal val="0"/>
                                          </p:val>
                                        </p:tav>
                                        <p:tav tm="100000">
                                          <p:val>
                                            <p:fltVal val="1"/>
                                          </p:val>
                                        </p:tav>
                                      </p:tavLst>
                                    </p:anim>
                                    <p:anim calcmode="lin" valueType="num">
                                      <p:cBhvr>
                                        <p:cTn id="112" dur="500" fill="hold"/>
                                        <p:tgtEl>
                                          <p:spTgt spid="13006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56" presetClass="entr" presetSubtype="0" fill="hold" grpId="0" nodeType="clickEffect">
                                  <p:stCondLst>
                                    <p:cond delay="0"/>
                                  </p:stCondLst>
                                  <p:iterate type="lt">
                                    <p:tmPct val="10000"/>
                                  </p:iterate>
                                  <p:childTnLst>
                                    <p:set>
                                      <p:cBhvr>
                                        <p:cTn id="116" dur="1" fill="hold">
                                          <p:stCondLst>
                                            <p:cond delay="0"/>
                                          </p:stCondLst>
                                        </p:cTn>
                                        <p:tgtEl>
                                          <p:spTgt spid="130062"/>
                                        </p:tgtEl>
                                        <p:attrNameLst>
                                          <p:attrName>style.visibility</p:attrName>
                                        </p:attrNameLst>
                                      </p:cBhvr>
                                      <p:to>
                                        <p:strVal val="visible"/>
                                      </p:to>
                                    </p:set>
                                    <p:anim by="(-#ppt_w*2)" calcmode="lin" valueType="num">
                                      <p:cBhvr rctx="PPT">
                                        <p:cTn id="117" dur="500" autoRev="1" fill="hold">
                                          <p:stCondLst>
                                            <p:cond delay="0"/>
                                          </p:stCondLst>
                                        </p:cTn>
                                        <p:tgtEl>
                                          <p:spTgt spid="130062"/>
                                        </p:tgtEl>
                                        <p:attrNameLst>
                                          <p:attrName>ppt_w</p:attrName>
                                        </p:attrNameLst>
                                      </p:cBhvr>
                                    </p:anim>
                                    <p:anim by="(#ppt_w*0.50)" calcmode="lin" valueType="num">
                                      <p:cBhvr>
                                        <p:cTn id="118" dur="500" decel="50000" autoRev="1" fill="hold">
                                          <p:stCondLst>
                                            <p:cond delay="0"/>
                                          </p:stCondLst>
                                        </p:cTn>
                                        <p:tgtEl>
                                          <p:spTgt spid="130062"/>
                                        </p:tgtEl>
                                        <p:attrNameLst>
                                          <p:attrName>ppt_x</p:attrName>
                                        </p:attrNameLst>
                                      </p:cBhvr>
                                    </p:anim>
                                    <p:anim from="(-#ppt_h/2)" to="(#ppt_y)" calcmode="lin" valueType="num">
                                      <p:cBhvr>
                                        <p:cTn id="119" dur="1000" fill="hold">
                                          <p:stCondLst>
                                            <p:cond delay="0"/>
                                          </p:stCondLst>
                                        </p:cTn>
                                        <p:tgtEl>
                                          <p:spTgt spid="130062"/>
                                        </p:tgtEl>
                                        <p:attrNameLst>
                                          <p:attrName>ppt_y</p:attrName>
                                        </p:attrNameLst>
                                      </p:cBhvr>
                                    </p:anim>
                                    <p:animRot by="21600000">
                                      <p:cBhvr>
                                        <p:cTn id="120" dur="1000" fill="hold">
                                          <p:stCondLst>
                                            <p:cond delay="0"/>
                                          </p:stCondLst>
                                        </p:cTn>
                                        <p:tgtEl>
                                          <p:spTgt spid="130062"/>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grpId="0" nodeType="clickEffect">
                                  <p:stCondLst>
                                    <p:cond delay="0"/>
                                  </p:stCondLst>
                                  <p:childTnLst>
                                    <p:set>
                                      <p:cBhvr>
                                        <p:cTn id="124" dur="1" fill="hold">
                                          <p:stCondLst>
                                            <p:cond delay="0"/>
                                          </p:stCondLst>
                                        </p:cTn>
                                        <p:tgtEl>
                                          <p:spTgt spid="130063"/>
                                        </p:tgtEl>
                                        <p:attrNameLst>
                                          <p:attrName>style.visibility</p:attrName>
                                        </p:attrNameLst>
                                      </p:cBhvr>
                                      <p:to>
                                        <p:strVal val="visible"/>
                                      </p:to>
                                    </p:set>
                                    <p:animEffect transition="in" filter="checkerboard(across)">
                                      <p:cBhvr>
                                        <p:cTn id="125" dur="500"/>
                                        <p:tgtEl>
                                          <p:spTgt spid="130063"/>
                                        </p:tgtEl>
                                      </p:cBhvr>
                                    </p:animEffec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grpId="0" nodeType="clickEffect">
                                  <p:stCondLst>
                                    <p:cond delay="0"/>
                                  </p:stCondLst>
                                  <p:childTnLst>
                                    <p:set>
                                      <p:cBhvr>
                                        <p:cTn id="129" dur="1" fill="hold">
                                          <p:stCondLst>
                                            <p:cond delay="0"/>
                                          </p:stCondLst>
                                        </p:cTn>
                                        <p:tgtEl>
                                          <p:spTgt spid="130064"/>
                                        </p:tgtEl>
                                        <p:attrNameLst>
                                          <p:attrName>style.visibility</p:attrName>
                                        </p:attrNameLst>
                                      </p:cBhvr>
                                      <p:to>
                                        <p:strVal val="visible"/>
                                      </p:to>
                                    </p:set>
                                    <p:animEffect transition="in" filter="checkerboard(across)">
                                      <p:cBhvr>
                                        <p:cTn id="130" dur="500"/>
                                        <p:tgtEl>
                                          <p:spTgt spid="130064"/>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grpId="0" nodeType="clickEffect">
                                  <p:stCondLst>
                                    <p:cond delay="0"/>
                                  </p:stCondLst>
                                  <p:childTnLst>
                                    <p:set>
                                      <p:cBhvr>
                                        <p:cTn id="134" dur="1" fill="hold">
                                          <p:stCondLst>
                                            <p:cond delay="0"/>
                                          </p:stCondLst>
                                        </p:cTn>
                                        <p:tgtEl>
                                          <p:spTgt spid="130065"/>
                                        </p:tgtEl>
                                        <p:attrNameLst>
                                          <p:attrName>style.visibility</p:attrName>
                                        </p:attrNameLst>
                                      </p:cBhvr>
                                      <p:to>
                                        <p:strVal val="visible"/>
                                      </p:to>
                                    </p:set>
                                    <p:animEffect transition="in" filter="checkerboard(across)">
                                      <p:cBhvr>
                                        <p:cTn id="135" dur="500"/>
                                        <p:tgtEl>
                                          <p:spTgt spid="130065"/>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grpId="0" nodeType="clickEffect">
                                  <p:stCondLst>
                                    <p:cond delay="0"/>
                                  </p:stCondLst>
                                  <p:childTnLst>
                                    <p:set>
                                      <p:cBhvr>
                                        <p:cTn id="139" dur="1" fill="hold">
                                          <p:stCondLst>
                                            <p:cond delay="0"/>
                                          </p:stCondLst>
                                        </p:cTn>
                                        <p:tgtEl>
                                          <p:spTgt spid="130066"/>
                                        </p:tgtEl>
                                        <p:attrNameLst>
                                          <p:attrName>style.visibility</p:attrName>
                                        </p:attrNameLst>
                                      </p:cBhvr>
                                      <p:to>
                                        <p:strVal val="visible"/>
                                      </p:to>
                                    </p:set>
                                    <p:animEffect transition="in" filter="checkerboard(across)">
                                      <p:cBhvr>
                                        <p:cTn id="140" dur="500"/>
                                        <p:tgtEl>
                                          <p:spTgt spid="130066"/>
                                        </p:tgtEl>
                                      </p:cBhvr>
                                    </p:animEffect>
                                  </p:childTnLst>
                                </p:cTn>
                              </p:par>
                            </p:childTnLst>
                          </p:cTn>
                        </p:par>
                      </p:childTnLst>
                    </p:cTn>
                  </p:par>
                  <p:par>
                    <p:cTn id="141" fill="hold">
                      <p:stCondLst>
                        <p:cond delay="indefinite"/>
                      </p:stCondLst>
                      <p:childTnLst>
                        <p:par>
                          <p:cTn id="142" fill="hold">
                            <p:stCondLst>
                              <p:cond delay="0"/>
                            </p:stCondLst>
                            <p:childTnLst>
                              <p:par>
                                <p:cTn id="143" presetID="20" presetClass="entr" presetSubtype="0" fill="hold" grpId="0" nodeType="clickEffect">
                                  <p:stCondLst>
                                    <p:cond delay="0"/>
                                  </p:stCondLst>
                                  <p:childTnLst>
                                    <p:set>
                                      <p:cBhvr>
                                        <p:cTn id="144" dur="1" fill="hold">
                                          <p:stCondLst>
                                            <p:cond delay="0"/>
                                          </p:stCondLst>
                                        </p:cTn>
                                        <p:tgtEl>
                                          <p:spTgt spid="130068"/>
                                        </p:tgtEl>
                                        <p:attrNameLst>
                                          <p:attrName>style.visibility</p:attrName>
                                        </p:attrNameLst>
                                      </p:cBhvr>
                                      <p:to>
                                        <p:strVal val="visible"/>
                                      </p:to>
                                    </p:set>
                                    <p:animEffect transition="in" filter="wedge">
                                      <p:cBhvr>
                                        <p:cTn id="145" dur="500"/>
                                        <p:tgtEl>
                                          <p:spTgt spid="130068"/>
                                        </p:tgtEl>
                                      </p:cBhvr>
                                    </p:animEffect>
                                  </p:childTnLst>
                                </p:cTn>
                              </p:par>
                            </p:childTnLst>
                          </p:cTn>
                        </p:par>
                      </p:childTnLst>
                    </p:cTn>
                  </p:par>
                  <p:par>
                    <p:cTn id="146" fill="hold">
                      <p:stCondLst>
                        <p:cond delay="indefinite"/>
                      </p:stCondLst>
                      <p:childTnLst>
                        <p:par>
                          <p:cTn id="147" fill="hold">
                            <p:stCondLst>
                              <p:cond delay="0"/>
                            </p:stCondLst>
                            <p:childTnLst>
                              <p:par>
                                <p:cTn id="148" presetID="4" presetClass="entr" presetSubtype="16" fill="hold" nodeType="clickEffect">
                                  <p:stCondLst>
                                    <p:cond delay="0"/>
                                  </p:stCondLst>
                                  <p:childTnLst>
                                    <p:set>
                                      <p:cBhvr>
                                        <p:cTn id="149" dur="1" fill="hold">
                                          <p:stCondLst>
                                            <p:cond delay="0"/>
                                          </p:stCondLst>
                                        </p:cTn>
                                        <p:tgtEl>
                                          <p:spTgt spid="2"/>
                                        </p:tgtEl>
                                        <p:attrNameLst>
                                          <p:attrName>style.visibility</p:attrName>
                                        </p:attrNameLst>
                                      </p:cBhvr>
                                      <p:to>
                                        <p:strVal val="visible"/>
                                      </p:to>
                                    </p:set>
                                    <p:animEffect transition="in" filter="box(in)">
                                      <p:cBhvr>
                                        <p:cTn id="150" dur="500"/>
                                        <p:tgtEl>
                                          <p:spTgt spid="2"/>
                                        </p:tgtEl>
                                      </p:cBhvr>
                                    </p:animEffect>
                                  </p:childTnLst>
                                </p:cTn>
                              </p:par>
                            </p:childTnLst>
                          </p:cTn>
                        </p:par>
                      </p:childTnLst>
                    </p:cTn>
                  </p:par>
                  <p:par>
                    <p:cTn id="151" fill="hold">
                      <p:stCondLst>
                        <p:cond delay="indefinite"/>
                      </p:stCondLst>
                      <p:childTnLst>
                        <p:par>
                          <p:cTn id="152" fill="hold">
                            <p:stCondLst>
                              <p:cond delay="0"/>
                            </p:stCondLst>
                            <p:childTnLst>
                              <p:par>
                                <p:cTn id="153" presetID="8" presetClass="entr" presetSubtype="16" fill="hold" nodeType="clickEffect">
                                  <p:stCondLst>
                                    <p:cond delay="0"/>
                                  </p:stCondLst>
                                  <p:childTnLst>
                                    <p:set>
                                      <p:cBhvr>
                                        <p:cTn id="154" dur="1" fill="hold">
                                          <p:stCondLst>
                                            <p:cond delay="0"/>
                                          </p:stCondLst>
                                        </p:cTn>
                                        <p:tgtEl>
                                          <p:spTgt spid="4"/>
                                        </p:tgtEl>
                                        <p:attrNameLst>
                                          <p:attrName>style.visibility</p:attrName>
                                        </p:attrNameLst>
                                      </p:cBhvr>
                                      <p:to>
                                        <p:strVal val="visible"/>
                                      </p:to>
                                    </p:set>
                                    <p:animEffect transition="in" filter="diamond(in)">
                                      <p:cBhvr>
                                        <p:cTn id="155" dur="500"/>
                                        <p:tgtEl>
                                          <p:spTgt spid="4"/>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6" fill="hold" nodeType="clickEffect">
                                  <p:stCondLst>
                                    <p:cond delay="0"/>
                                  </p:stCondLst>
                                  <p:childTnLst>
                                    <p:set>
                                      <p:cBhvr>
                                        <p:cTn id="159" dur="1" fill="hold">
                                          <p:stCondLst>
                                            <p:cond delay="0"/>
                                          </p:stCondLst>
                                        </p:cTn>
                                        <p:tgtEl>
                                          <p:spTgt spid="5"/>
                                        </p:tgtEl>
                                        <p:attrNameLst>
                                          <p:attrName>style.visibility</p:attrName>
                                        </p:attrNameLst>
                                      </p:cBhvr>
                                      <p:to>
                                        <p:strVal val="visible"/>
                                      </p:to>
                                    </p:set>
                                    <p:animEffect transition="in" filter="barn(inHorizontal)">
                                      <p:cBhvr>
                                        <p:cTn id="160" dur="500"/>
                                        <p:tgtEl>
                                          <p:spTgt spid="5"/>
                                        </p:tgtEl>
                                      </p:cBhvr>
                                    </p:animEffect>
                                  </p:childTnLst>
                                </p:cTn>
                              </p:par>
                            </p:childTnLst>
                          </p:cTn>
                        </p:par>
                      </p:childTnLst>
                    </p:cTn>
                  </p:par>
                  <p:par>
                    <p:cTn id="161" fill="hold">
                      <p:stCondLst>
                        <p:cond delay="indefinite"/>
                      </p:stCondLst>
                      <p:childTnLst>
                        <p:par>
                          <p:cTn id="162" fill="hold">
                            <p:stCondLst>
                              <p:cond delay="0"/>
                            </p:stCondLst>
                            <p:childTnLst>
                              <p:par>
                                <p:cTn id="163" presetID="5" presetClass="entr" presetSubtype="10" fill="hold" grpId="0" nodeType="clickEffect">
                                  <p:stCondLst>
                                    <p:cond delay="0"/>
                                  </p:stCondLst>
                                  <p:childTnLst>
                                    <p:set>
                                      <p:cBhvr>
                                        <p:cTn id="164" dur="1" fill="hold">
                                          <p:stCondLst>
                                            <p:cond delay="0"/>
                                          </p:stCondLst>
                                        </p:cTn>
                                        <p:tgtEl>
                                          <p:spTgt spid="130087">
                                            <p:txEl>
                                              <p:pRg st="0" end="0"/>
                                            </p:txEl>
                                          </p:spTgt>
                                        </p:tgtEl>
                                        <p:attrNameLst>
                                          <p:attrName>style.visibility</p:attrName>
                                        </p:attrNameLst>
                                      </p:cBhvr>
                                      <p:to>
                                        <p:strVal val="visible"/>
                                      </p:to>
                                    </p:set>
                                    <p:animEffect transition="in" filter="checkerboard(across)">
                                      <p:cBhvr>
                                        <p:cTn id="165" dur="500"/>
                                        <p:tgtEl>
                                          <p:spTgt spid="130087">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130087">
                                            <p:txEl>
                                              <p:pRg st="1" end="1"/>
                                            </p:txEl>
                                          </p:spTgt>
                                        </p:tgtEl>
                                        <p:attrNameLst>
                                          <p:attrName>style.visibility</p:attrName>
                                        </p:attrNameLst>
                                      </p:cBhvr>
                                      <p:to>
                                        <p:strVal val="visible"/>
                                      </p:to>
                                    </p:set>
                                    <p:animEffect transition="in" filter="checkerboard(across)">
                                      <p:cBhvr>
                                        <p:cTn id="170" dur="500"/>
                                        <p:tgtEl>
                                          <p:spTgt spid="130087">
                                            <p:txEl>
                                              <p:pRg st="1" end="1"/>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30087">
                                            <p:txEl>
                                              <p:pRg st="2" end="2"/>
                                            </p:txEl>
                                          </p:spTgt>
                                        </p:tgtEl>
                                        <p:attrNameLst>
                                          <p:attrName>style.visibility</p:attrName>
                                        </p:attrNameLst>
                                      </p:cBhvr>
                                      <p:to>
                                        <p:strVal val="visible"/>
                                      </p:to>
                                    </p:set>
                                    <p:animEffect transition="in" filter="checkerboard(across)">
                                      <p:cBhvr>
                                        <p:cTn id="175" dur="500"/>
                                        <p:tgtEl>
                                          <p:spTgt spid="130087">
                                            <p:txEl>
                                              <p:pRg st="2" end="2"/>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5" presetClass="entr" presetSubtype="10" fill="hold" grpId="0" nodeType="clickEffect">
                                  <p:stCondLst>
                                    <p:cond delay="0"/>
                                  </p:stCondLst>
                                  <p:childTnLst>
                                    <p:set>
                                      <p:cBhvr>
                                        <p:cTn id="179" dur="1" fill="hold">
                                          <p:stCondLst>
                                            <p:cond delay="0"/>
                                          </p:stCondLst>
                                        </p:cTn>
                                        <p:tgtEl>
                                          <p:spTgt spid="130087">
                                            <p:txEl>
                                              <p:pRg st="3" end="3"/>
                                            </p:txEl>
                                          </p:spTgt>
                                        </p:tgtEl>
                                        <p:attrNameLst>
                                          <p:attrName>style.visibility</p:attrName>
                                        </p:attrNameLst>
                                      </p:cBhvr>
                                      <p:to>
                                        <p:strVal val="visible"/>
                                      </p:to>
                                    </p:set>
                                    <p:animEffect transition="in" filter="checkerboard(across)">
                                      <p:cBhvr>
                                        <p:cTn id="180" dur="500"/>
                                        <p:tgtEl>
                                          <p:spTgt spid="130087">
                                            <p:txEl>
                                              <p:pRg st="3" end="3"/>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5" presetClass="entr" presetSubtype="10" fill="hold" grpId="0" nodeType="clickEffect">
                                  <p:stCondLst>
                                    <p:cond delay="0"/>
                                  </p:stCondLst>
                                  <p:childTnLst>
                                    <p:set>
                                      <p:cBhvr>
                                        <p:cTn id="184" dur="1" fill="hold">
                                          <p:stCondLst>
                                            <p:cond delay="0"/>
                                          </p:stCondLst>
                                        </p:cTn>
                                        <p:tgtEl>
                                          <p:spTgt spid="130087">
                                            <p:txEl>
                                              <p:pRg st="4" end="4"/>
                                            </p:txEl>
                                          </p:spTgt>
                                        </p:tgtEl>
                                        <p:attrNameLst>
                                          <p:attrName>style.visibility</p:attrName>
                                        </p:attrNameLst>
                                      </p:cBhvr>
                                      <p:to>
                                        <p:strVal val="visible"/>
                                      </p:to>
                                    </p:set>
                                    <p:animEffect transition="in" filter="checkerboard(across)">
                                      <p:cBhvr>
                                        <p:cTn id="185" dur="500"/>
                                        <p:tgtEl>
                                          <p:spTgt spid="1300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4" grpId="0" animBg="1"/>
      <p:bldP spid="130055" grpId="0" build="p"/>
      <p:bldP spid="130056" grpId="0"/>
      <p:bldP spid="130057" grpId="0" build="p"/>
      <p:bldP spid="130058" grpId="0" animBg="1"/>
      <p:bldP spid="130059" grpId="0" build="p"/>
      <p:bldP spid="130060" grpId="0" build="p"/>
      <p:bldP spid="130061" grpId="0" build="p"/>
      <p:bldP spid="130062" grpId="0"/>
      <p:bldP spid="130063" grpId="0"/>
      <p:bldP spid="130064" grpId="0"/>
      <p:bldP spid="130065" grpId="0"/>
      <p:bldP spid="130066" grpId="0"/>
      <p:bldP spid="130067" grpId="0" animBg="1"/>
      <p:bldP spid="130068" grpId="0" animBg="1"/>
      <p:bldP spid="1300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descr="Rectangle: Click to edit Master text styles&#10;Second level&#10;Third level&#10;Fourth level&#10;Fifth level"/>
          <p:cNvSpPr>
            <a:spLocks noGrp="1"/>
          </p:cNvSpPr>
          <p:nvPr>
            <p:ph type="body" idx="1"/>
          </p:nvPr>
        </p:nvSpPr>
        <p:spPr>
          <a:xfrm>
            <a:off x="566733" y="1071563"/>
            <a:ext cx="8080280" cy="3219450"/>
          </a:xfrm>
          <a:blipFill>
            <a:blip r:embed="rId2"/>
            <a:tile tx="0" ty="0" sx="100000" sy="100000" flip="none" algn="tl"/>
          </a:blipFill>
          <a:ln/>
        </p:spPr>
        <p:txBody>
          <a:bodyPr vert="horz" wrap="square" lIns="91440" tIns="45720" rIns="91440" bIns="45720" anchor="b"/>
          <a:lstStyle/>
          <a:p>
            <a:pPr marL="457200" indent="-457200">
              <a:buClrTx/>
              <a:buSzPct val="65000"/>
              <a:buFont typeface="Wingdings" panose="05000000000000000000" pitchFamily="2" charset="2"/>
              <a:buChar char="Ø"/>
            </a:pPr>
            <a:r>
              <a:rPr lang="zh-CN" altLang="zh-CN" sz="2800" dirty="0" smtClean="0">
                <a:latin typeface="+mn-lt"/>
                <a:ea typeface="+mn-ea"/>
                <a:cs typeface="+mn-cs"/>
              </a:rPr>
              <a:t>一</a:t>
            </a:r>
            <a:r>
              <a:rPr lang="zh-CN" altLang="zh-CN" sz="2800" dirty="0">
                <a:latin typeface="+mn-lt"/>
                <a:ea typeface="+mn-ea"/>
                <a:cs typeface="+mn-cs"/>
              </a:rPr>
              <a:t>个算法应当具有以下特性</a:t>
            </a:r>
            <a:r>
              <a:rPr lang="zh-CN" altLang="en-US" sz="2800" dirty="0">
                <a:latin typeface="+mn-lt"/>
                <a:ea typeface="+mn-ea"/>
                <a:cs typeface="+mn-cs"/>
              </a:rPr>
              <a:t>：</a:t>
            </a:r>
            <a:endParaRPr lang="zh-CN" altLang="zh-CN" sz="2800" dirty="0">
              <a:latin typeface="+mn-lt"/>
              <a:ea typeface="+mn-ea"/>
              <a:cs typeface="+mn-cs"/>
            </a:endParaRPr>
          </a:p>
          <a:p>
            <a:pPr>
              <a:buSzPct val="65000"/>
            </a:pPr>
            <a:r>
              <a:rPr lang="zh-CN" altLang="zh-CN" sz="2800" dirty="0">
                <a:latin typeface="+mn-lt"/>
                <a:ea typeface="+mn-ea"/>
                <a:cs typeface="+mn-cs"/>
              </a:rPr>
              <a:t>⑴ 输入性 </a:t>
            </a:r>
            <a:endParaRPr lang="en-US" altLang="zh-CN" sz="2800" dirty="0">
              <a:latin typeface="+mn-lt"/>
              <a:ea typeface="+mn-ea"/>
              <a:cs typeface="+mn-cs"/>
            </a:endParaRPr>
          </a:p>
          <a:p>
            <a:pPr>
              <a:buSzPct val="65000"/>
            </a:pPr>
            <a:r>
              <a:rPr lang="zh-CN" altLang="zh-CN" sz="2800" dirty="0">
                <a:latin typeface="+mn-lt"/>
                <a:ea typeface="+mn-ea"/>
                <a:cs typeface="+mn-cs"/>
              </a:rPr>
              <a:t>⑵ 输出性</a:t>
            </a:r>
            <a:endParaRPr lang="en-US" altLang="zh-CN" sz="2800" dirty="0">
              <a:latin typeface="+mn-lt"/>
              <a:ea typeface="+mn-ea"/>
              <a:cs typeface="+mn-cs"/>
            </a:endParaRPr>
          </a:p>
          <a:p>
            <a:pPr>
              <a:buSzPct val="65000"/>
            </a:pPr>
            <a:r>
              <a:rPr lang="zh-CN" altLang="zh-CN" sz="2800" dirty="0">
                <a:latin typeface="+mn-lt"/>
                <a:ea typeface="+mn-ea"/>
                <a:cs typeface="+mn-cs"/>
              </a:rPr>
              <a:t>⑶ 确定性 </a:t>
            </a:r>
            <a:endParaRPr lang="en-US" altLang="zh-CN" sz="2800" dirty="0">
              <a:latin typeface="+mn-lt"/>
              <a:ea typeface="+mn-ea"/>
              <a:cs typeface="+mn-cs"/>
            </a:endParaRPr>
          </a:p>
          <a:p>
            <a:pPr>
              <a:buSzPct val="65000"/>
            </a:pPr>
            <a:r>
              <a:rPr lang="zh-CN" altLang="zh-CN" sz="2800" dirty="0">
                <a:latin typeface="+mn-lt"/>
                <a:ea typeface="+mn-ea"/>
                <a:cs typeface="+mn-cs"/>
              </a:rPr>
              <a:t>⑷ 有穷性</a:t>
            </a:r>
            <a:endParaRPr lang="en-US" altLang="zh-CN" sz="2800" dirty="0">
              <a:latin typeface="+mn-lt"/>
              <a:ea typeface="+mn-ea"/>
              <a:cs typeface="+mn-cs"/>
            </a:endParaRPr>
          </a:p>
          <a:p>
            <a:pPr>
              <a:buSzPct val="65000"/>
            </a:pPr>
            <a:r>
              <a:rPr lang="zh-CN" altLang="zh-CN" sz="2800" dirty="0">
                <a:latin typeface="+mn-lt"/>
                <a:ea typeface="+mn-ea"/>
                <a:cs typeface="+mn-cs"/>
              </a:rPr>
              <a:t>⑸ 有效性</a:t>
            </a:r>
          </a:p>
        </p:txBody>
      </p:sp>
      <p:sp>
        <p:nvSpPr>
          <p:cNvPr id="281602" name="Rectangle 2"/>
          <p:cNvSpPr>
            <a:spLocks noGrp="1" noChangeArrowheads="1"/>
          </p:cNvSpPr>
          <p:nvPr>
            <p:ph type="title"/>
          </p:nvPr>
        </p:nvSpPr>
        <p:spPr>
          <a:xfrm>
            <a:off x="296863" y="233363"/>
            <a:ext cx="7754938"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all" spc="0" normalizeH="0" baseline="0" noProof="0" dirty="0">
                <a:ln>
                  <a:noFill/>
                </a:ln>
                <a:solidFill>
                  <a:schemeClr val="tx1"/>
                </a:solidFill>
                <a:effectLst/>
                <a:uLnTx/>
                <a:uFillTx/>
                <a:latin typeface="+mj-lt"/>
                <a:ea typeface="+mj-ea"/>
                <a:cs typeface="+mj-cs"/>
              </a:rPr>
              <a:t>1.3  </a:t>
            </a:r>
            <a:r>
              <a:rPr kumimoji="0" lang="zh-CN" altLang="zh-CN" sz="4000" b="1" i="0" u="none" strike="noStrike" kern="0" cap="all" spc="0" normalizeH="0" baseline="0" noProof="0" dirty="0">
                <a:ln>
                  <a:noFill/>
                </a:ln>
                <a:solidFill>
                  <a:schemeClr val="tx1"/>
                </a:solidFill>
                <a:effectLst/>
                <a:uLnTx/>
                <a:uFillTx/>
                <a:latin typeface="+mj-lt"/>
                <a:ea typeface="+mj-ea"/>
                <a:cs typeface="+mj-cs"/>
              </a:rPr>
              <a:t>算法性能与复杂度</a:t>
            </a:r>
            <a:endParaRPr kumimoji="0" lang="zh-CN" altLang="en-US" sz="4000" b="1" i="0" u="none" strike="noStrike" kern="0" cap="all" spc="0" normalizeH="0" baseline="0" noProof="0" dirty="0" smtClean="0">
              <a:ln>
                <a:noFill/>
              </a:ln>
              <a:solidFill>
                <a:schemeClr val="tx2"/>
              </a:solidFill>
              <a:effectLst/>
              <a:uLnTx/>
              <a:uFillTx/>
              <a:latin typeface="黑体" panose="02010609060101010101" pitchFamily="49" charset="-122"/>
              <a:ea typeface="黑体" panose="02010609060101010101" pitchFamily="49" charset="-122"/>
              <a:cs typeface="+mj-cs"/>
            </a:endParaRPr>
          </a:p>
        </p:txBody>
      </p:sp>
      <p:sp>
        <p:nvSpPr>
          <p:cNvPr id="2" name="文本框 1"/>
          <p:cNvSpPr txBox="1"/>
          <p:nvPr/>
        </p:nvSpPr>
        <p:spPr>
          <a:xfrm>
            <a:off x="566733" y="4554075"/>
            <a:ext cx="8080280" cy="1384995"/>
          </a:xfrm>
          <a:prstGeom prst="rect">
            <a:avLst/>
          </a:prstGeom>
          <a:blipFill>
            <a:blip r:embed="rId3"/>
            <a:tile tx="0" ty="0" sx="100000" sy="100000" flip="none" algn="tl"/>
          </a:blipFill>
        </p:spPr>
        <p:txBody>
          <a:bodyPr wrap="square" rtlCol="0">
            <a:spAutoFit/>
          </a:bodyPr>
          <a:lstStyle/>
          <a:p>
            <a:pPr marL="457200" indent="-457200">
              <a:buFont typeface="Wingdings" panose="05000000000000000000" pitchFamily="2" charset="2"/>
              <a:buChar char="Ø"/>
            </a:pPr>
            <a:r>
              <a:rPr lang="zh-CN" altLang="en-US" sz="2800" b="1" dirty="0">
                <a:latin typeface="+mn-lt"/>
                <a:ea typeface="+mn-ea"/>
              </a:rPr>
              <a:t>算法的描述方式：</a:t>
            </a:r>
            <a:endParaRPr lang="en-US" altLang="zh-CN" sz="2800" b="1" dirty="0">
              <a:latin typeface="+mn-lt"/>
              <a:ea typeface="+mn-ea"/>
            </a:endParaRPr>
          </a:p>
          <a:p>
            <a:pPr marL="514350" indent="-514350">
              <a:buFont typeface="+mj-ea"/>
              <a:buAutoNum type="circleNumDbPlain"/>
            </a:pPr>
            <a:r>
              <a:rPr lang="zh-CN" altLang="en-US" sz="2800" b="1" dirty="0" smtClean="0">
                <a:latin typeface="+mn-lt"/>
                <a:ea typeface="+mn-ea"/>
              </a:rPr>
              <a:t>自然语言</a:t>
            </a:r>
            <a:endParaRPr lang="en-US" altLang="zh-CN" sz="2800" b="1" dirty="0">
              <a:latin typeface="+mn-lt"/>
              <a:ea typeface="+mn-ea"/>
            </a:endParaRPr>
          </a:p>
          <a:p>
            <a:pPr marL="514350" indent="-514350">
              <a:buFont typeface="+mj-ea"/>
              <a:buAutoNum type="circleNumDbPlain"/>
            </a:pPr>
            <a:r>
              <a:rPr lang="zh-CN" altLang="en-US" sz="2800" b="1" dirty="0" smtClean="0">
                <a:latin typeface="+mn-lt"/>
                <a:ea typeface="+mn-ea"/>
              </a:rPr>
              <a:t>流程图    </a:t>
            </a:r>
            <a:endParaRPr lang="zh-CN" altLang="en-US" sz="2800" b="1" dirty="0">
              <a:latin typeface="+mn-lt"/>
              <a:ea typeface="+mn-ea"/>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9144000" cy="914400"/>
          </a:xfrm>
        </p:spPr>
        <p:txBody>
          <a:bodyPr/>
          <a:lstStyle/>
          <a:p>
            <a:pPr marL="320040" indent="-320040" eaLnBrk="1" fontAlgn="auto" hangingPunct="1">
              <a:spcAft>
                <a:spcPts val="0"/>
              </a:spcAft>
              <a:buClr>
                <a:schemeClr val="accent6">
                  <a:lumMod val="75000"/>
                </a:schemeClr>
              </a:buClr>
              <a:defRPr/>
            </a:pPr>
            <a:r>
              <a:rPr lang="en-US" altLang="zh-CN" sz="3200" dirty="0" smtClean="0">
                <a:solidFill>
                  <a:schemeClr val="tx1"/>
                </a:solidFill>
                <a:latin typeface="华文新魏" pitchFamily="2" charset="-122"/>
              </a:rPr>
              <a:t>1.3.2 </a:t>
            </a:r>
            <a:r>
              <a:rPr lang="zh-CN" altLang="en-US" sz="3200" dirty="0" smtClean="0">
                <a:solidFill>
                  <a:schemeClr val="tx1"/>
                </a:solidFill>
                <a:latin typeface="华文新魏" pitchFamily="2" charset="-122"/>
              </a:rPr>
              <a:t>算法描述</a:t>
            </a:r>
            <a:endParaRPr lang="en-US" altLang="zh-CN" dirty="0" smtClean="0"/>
          </a:p>
        </p:txBody>
      </p:sp>
      <p:sp>
        <p:nvSpPr>
          <p:cNvPr id="120835" name="Rectangle 3"/>
          <p:cNvSpPr>
            <a:spLocks noChangeArrowheads="1"/>
          </p:cNvSpPr>
          <p:nvPr/>
        </p:nvSpPr>
        <p:spPr bwMode="auto">
          <a:xfrm>
            <a:off x="0" y="1905000"/>
            <a:ext cx="388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Bef>
                <a:spcPct val="80000"/>
              </a:spcBef>
              <a:spcAft>
                <a:spcPct val="25000"/>
              </a:spcAft>
              <a:buClrTx/>
              <a:buSzTx/>
              <a:buFontTx/>
              <a:buChar char="•"/>
            </a:pPr>
            <a:r>
              <a:rPr lang="zh-CN" altLang="en-US" sz="2800" b="1">
                <a:solidFill>
                  <a:srgbClr val="CC0000"/>
                </a:solidFill>
                <a:latin typeface="Times New Roman" panose="02020603050405020304" pitchFamily="18" charset="0"/>
                <a:ea typeface="楷体_GB2312"/>
                <a:cs typeface="楷体_GB2312"/>
              </a:rPr>
              <a:t>自然语言</a:t>
            </a:r>
            <a:r>
              <a:rPr lang="en-US" altLang="zh-CN" sz="2800" b="1">
                <a:solidFill>
                  <a:srgbClr val="CC0000"/>
                </a:solidFill>
                <a:latin typeface="Times New Roman" panose="02020603050405020304" pitchFamily="18" charset="0"/>
                <a:ea typeface="楷体_GB2312"/>
                <a:cs typeface="楷体_GB2312"/>
              </a:rPr>
              <a:t>:</a:t>
            </a:r>
            <a:endParaRPr lang="en-US" altLang="zh-CN" sz="2800">
              <a:solidFill>
                <a:schemeClr val="tx1"/>
              </a:solidFill>
              <a:latin typeface="Times New Roman" panose="02020603050405020304" pitchFamily="18" charset="0"/>
              <a:ea typeface="楷体_GB2312"/>
              <a:cs typeface="楷体_GB2312"/>
            </a:endParaRPr>
          </a:p>
        </p:txBody>
      </p:sp>
      <p:sp>
        <p:nvSpPr>
          <p:cNvPr id="120837" name="Rectangle 5"/>
          <p:cNvSpPr>
            <a:spLocks noChangeArrowheads="1"/>
          </p:cNvSpPr>
          <p:nvPr/>
        </p:nvSpPr>
        <p:spPr bwMode="auto">
          <a:xfrm>
            <a:off x="0" y="914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2800">
                <a:solidFill>
                  <a:srgbClr val="CC0000"/>
                </a:solidFill>
                <a:latin typeface="Times New Roman" panose="02020603050405020304" pitchFamily="18" charset="0"/>
                <a:ea typeface="楷体_GB2312"/>
                <a:cs typeface="楷体_GB2312"/>
              </a:rPr>
              <a:t>	</a:t>
            </a:r>
            <a:r>
              <a:rPr lang="zh-CN" altLang="en-US" sz="2800">
                <a:solidFill>
                  <a:srgbClr val="CC0000"/>
                </a:solidFill>
                <a:latin typeface="Times New Roman" panose="02020603050405020304" pitchFamily="18" charset="0"/>
                <a:ea typeface="楷体_GB2312"/>
                <a:cs typeface="楷体_GB2312"/>
              </a:rPr>
              <a:t>例</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求</a:t>
            </a:r>
            <a:r>
              <a:rPr lang="en-US" altLang="zh-CN" sz="2800" b="1">
                <a:solidFill>
                  <a:schemeClr val="tx1"/>
                </a:solidFill>
                <a:latin typeface="Times New Roman" panose="02020603050405020304" pitchFamily="18" charset="0"/>
                <a:ea typeface="楷体_GB2312"/>
                <a:cs typeface="楷体_GB2312"/>
              </a:rPr>
              <a:t>M</a:t>
            </a:r>
            <a:r>
              <a:rPr lang="zh-CN" altLang="en-US" sz="2800" b="1">
                <a:solidFill>
                  <a:schemeClr val="tx1"/>
                </a:solidFill>
                <a:latin typeface="Times New Roman" panose="02020603050405020304" pitchFamily="18" charset="0"/>
                <a:ea typeface="楷体_GB2312"/>
                <a:cs typeface="楷体_GB2312"/>
              </a:rPr>
              <a:t>和</a:t>
            </a:r>
            <a:r>
              <a:rPr lang="en-US" altLang="zh-CN" sz="2800" b="1">
                <a:solidFill>
                  <a:schemeClr val="tx1"/>
                </a:solidFill>
                <a:latin typeface="Times New Roman" panose="02020603050405020304" pitchFamily="18" charset="0"/>
                <a:ea typeface="楷体_GB2312"/>
                <a:cs typeface="楷体_GB2312"/>
              </a:rPr>
              <a:t> N</a:t>
            </a:r>
            <a:r>
              <a:rPr lang="zh-CN" altLang="en-US" sz="2800" b="1">
                <a:solidFill>
                  <a:schemeClr val="tx1"/>
                </a:solidFill>
                <a:latin typeface="Times New Roman" panose="02020603050405020304" pitchFamily="18" charset="0"/>
                <a:ea typeface="楷体_GB2312"/>
                <a:cs typeface="楷体_GB2312"/>
              </a:rPr>
              <a:t>的最大公约数</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欧几里德</a:t>
            </a:r>
            <a:r>
              <a:rPr lang="zh-CN" altLang="en-US" sz="2800" b="1">
                <a:solidFill>
                  <a:srgbClr val="008080"/>
                </a:solidFill>
                <a:latin typeface="Times New Roman" panose="02020603050405020304" pitchFamily="18" charset="0"/>
                <a:ea typeface="楷体_GB2312"/>
                <a:cs typeface="楷体_GB2312"/>
              </a:rPr>
              <a:t>算法</a:t>
            </a:r>
            <a:r>
              <a:rPr lang="en-US" altLang="zh-CN" sz="2800" b="1">
                <a:solidFill>
                  <a:schemeClr val="tx1"/>
                </a:solidFill>
                <a:latin typeface="Times New Roman" panose="02020603050405020304" pitchFamily="18" charset="0"/>
                <a:ea typeface="楷体_GB2312"/>
                <a:cs typeface="楷体_GB2312"/>
              </a:rPr>
              <a:t>)</a:t>
            </a:r>
            <a:endParaRPr lang="en-US" altLang="zh-CN" sz="3200" b="1">
              <a:solidFill>
                <a:schemeClr val="tx1"/>
              </a:solidFill>
              <a:latin typeface="Times New Roman" panose="02020603050405020304" pitchFamily="18" charset="0"/>
              <a:ea typeface="楷体_GB2312"/>
              <a:cs typeface="楷体_GB2312"/>
            </a:endParaRPr>
          </a:p>
        </p:txBody>
      </p:sp>
      <p:sp>
        <p:nvSpPr>
          <p:cNvPr id="120838" name="Rectangle 6"/>
          <p:cNvSpPr>
            <a:spLocks noChangeArrowheads="1"/>
          </p:cNvSpPr>
          <p:nvPr/>
        </p:nvSpPr>
        <p:spPr bwMode="auto">
          <a:xfrm>
            <a:off x="381000" y="2819400"/>
            <a:ext cx="8610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2400" b="1" dirty="0">
                <a:solidFill>
                  <a:srgbClr val="CC0000"/>
                </a:solidFill>
                <a:latin typeface="Times New Roman" panose="02020603050405020304" pitchFamily="18" charset="0"/>
                <a:ea typeface="楷体_GB2312"/>
                <a:cs typeface="楷体_GB2312"/>
              </a:rPr>
              <a:t>	</a:t>
            </a:r>
            <a:r>
              <a:rPr lang="en-US" altLang="zh-CN" sz="2400" b="1" dirty="0">
                <a:solidFill>
                  <a:schemeClr val="tx1"/>
                </a:solidFill>
                <a:latin typeface="Times New Roman" panose="02020603050405020304" pitchFamily="18" charset="0"/>
                <a:ea typeface="楷体_GB2312"/>
                <a:cs typeface="楷体_GB2312"/>
              </a:rPr>
              <a:t> (M &gt;= N)</a:t>
            </a:r>
          </a:p>
          <a:p>
            <a:pPr algn="just" eaLnBrk="1" hangingPunct="1">
              <a:lnSpc>
                <a:spcPct val="105000"/>
              </a:lnSpc>
              <a:spcAft>
                <a:spcPct val="0"/>
              </a:spcAft>
              <a:buClrTx/>
              <a:buSzTx/>
              <a:buFontTx/>
              <a:buNone/>
            </a:pPr>
            <a:r>
              <a:rPr lang="zh-CN" altLang="en-US" sz="2400" b="1" dirty="0">
                <a:solidFill>
                  <a:schemeClr val="tx1"/>
                </a:solidFill>
                <a:latin typeface="Times New Roman" panose="02020603050405020304" pitchFamily="18" charset="0"/>
                <a:ea typeface="楷体_GB2312"/>
                <a:cs typeface="楷体_GB2312"/>
              </a:rPr>
              <a:t>第一步：</a:t>
            </a:r>
            <a:r>
              <a:rPr lang="en-US" altLang="zh-CN" sz="2400" b="1" dirty="0">
                <a:solidFill>
                  <a:schemeClr val="tx1"/>
                </a:solidFill>
                <a:latin typeface="Times New Roman" panose="02020603050405020304" pitchFamily="18" charset="0"/>
                <a:ea typeface="楷体_GB2312"/>
                <a:cs typeface="楷体_GB2312"/>
              </a:rPr>
              <a:t>M</a:t>
            </a:r>
            <a:r>
              <a:rPr lang="zh-CN" altLang="en-US" sz="2400" b="1" dirty="0">
                <a:solidFill>
                  <a:schemeClr val="tx1"/>
                </a:solidFill>
                <a:latin typeface="Times New Roman" panose="02020603050405020304" pitchFamily="18" charset="0"/>
                <a:ea typeface="楷体_GB2312"/>
                <a:cs typeface="楷体_GB2312"/>
              </a:rPr>
              <a:t>除以</a:t>
            </a:r>
            <a:r>
              <a:rPr lang="en-US" altLang="zh-CN" sz="2400" b="1" dirty="0">
                <a:solidFill>
                  <a:schemeClr val="tx1"/>
                </a:solidFill>
                <a:latin typeface="Times New Roman" panose="02020603050405020304" pitchFamily="18" charset="0"/>
                <a:ea typeface="楷体_GB2312"/>
                <a:cs typeface="楷体_GB2312"/>
              </a:rPr>
              <a:t>N</a:t>
            </a:r>
            <a:r>
              <a:rPr lang="zh-CN" altLang="en-US" sz="2400" b="1" dirty="0">
                <a:solidFill>
                  <a:schemeClr val="tx1"/>
                </a:solidFill>
                <a:latin typeface="Times New Roman" panose="02020603050405020304" pitchFamily="18" charset="0"/>
                <a:ea typeface="楷体_GB2312"/>
                <a:cs typeface="楷体_GB2312"/>
              </a:rPr>
              <a:t>，余数存于中间变量</a:t>
            </a:r>
            <a:r>
              <a:rPr lang="en-US" altLang="zh-CN" sz="2400" b="1" dirty="0">
                <a:solidFill>
                  <a:schemeClr val="tx1"/>
                </a:solidFill>
                <a:latin typeface="Times New Roman" panose="02020603050405020304" pitchFamily="18" charset="0"/>
                <a:ea typeface="楷体_GB2312"/>
                <a:cs typeface="楷体_GB2312"/>
              </a:rPr>
              <a:t>R</a:t>
            </a:r>
            <a:r>
              <a:rPr lang="zh-CN" altLang="en-US" sz="2400" b="1" dirty="0">
                <a:solidFill>
                  <a:schemeClr val="tx1"/>
                </a:solidFill>
                <a:latin typeface="Times New Roman" panose="02020603050405020304" pitchFamily="18" charset="0"/>
                <a:ea typeface="楷体_GB2312"/>
                <a:cs typeface="楷体_GB2312"/>
              </a:rPr>
              <a:t>；</a:t>
            </a:r>
          </a:p>
          <a:p>
            <a:pPr algn="just" eaLnBrk="1" hangingPunct="1">
              <a:lnSpc>
                <a:spcPct val="105000"/>
              </a:lnSpc>
              <a:spcAft>
                <a:spcPct val="0"/>
              </a:spcAft>
              <a:buClrTx/>
              <a:buSzTx/>
              <a:buFontTx/>
              <a:buNone/>
            </a:pPr>
            <a:r>
              <a:rPr lang="zh-CN" altLang="en-US" sz="2400" b="1" dirty="0">
                <a:solidFill>
                  <a:schemeClr val="tx1"/>
                </a:solidFill>
                <a:latin typeface="Times New Roman" panose="02020603050405020304" pitchFamily="18" charset="0"/>
                <a:ea typeface="楷体_GB2312"/>
                <a:cs typeface="楷体_GB2312"/>
              </a:rPr>
              <a:t>第二步：判断</a:t>
            </a:r>
            <a:r>
              <a:rPr lang="en-US" altLang="zh-CN" sz="2400" b="1" dirty="0">
                <a:solidFill>
                  <a:schemeClr val="tx1"/>
                </a:solidFill>
                <a:latin typeface="Times New Roman" panose="02020603050405020304" pitchFamily="18" charset="0"/>
                <a:ea typeface="楷体_GB2312"/>
                <a:cs typeface="楷体_GB2312"/>
              </a:rPr>
              <a:t>R</a:t>
            </a:r>
            <a:r>
              <a:rPr lang="zh-CN" altLang="en-US" sz="2400" b="1" dirty="0">
                <a:solidFill>
                  <a:schemeClr val="tx1"/>
                </a:solidFill>
                <a:latin typeface="Times New Roman" panose="02020603050405020304" pitchFamily="18" charset="0"/>
                <a:ea typeface="楷体_GB2312"/>
                <a:cs typeface="楷体_GB2312"/>
              </a:rPr>
              <a:t>是否为</a:t>
            </a:r>
            <a:r>
              <a:rPr lang="en-US" altLang="zh-CN" sz="2400" b="1" dirty="0">
                <a:solidFill>
                  <a:schemeClr val="tx1"/>
                </a:solidFill>
                <a:latin typeface="Times New Roman" panose="02020603050405020304" pitchFamily="18" charset="0"/>
                <a:ea typeface="楷体_GB2312"/>
                <a:cs typeface="楷体_GB2312"/>
              </a:rPr>
              <a:t>0</a:t>
            </a:r>
          </a:p>
          <a:p>
            <a:pPr algn="just" eaLnBrk="1" hangingPunct="1">
              <a:lnSpc>
                <a:spcPct val="105000"/>
              </a:lnSpc>
              <a:spcAft>
                <a:spcPct val="0"/>
              </a:spcAft>
              <a:buClrTx/>
              <a:buSzTx/>
              <a:buFontTx/>
              <a:buNone/>
            </a:pPr>
            <a:r>
              <a:rPr lang="en-US" altLang="zh-CN" sz="2400" b="1" dirty="0">
                <a:solidFill>
                  <a:schemeClr val="tx1"/>
                </a:solidFill>
                <a:latin typeface="Times New Roman" panose="02020603050405020304" pitchFamily="18" charset="0"/>
                <a:ea typeface="楷体_GB2312"/>
                <a:cs typeface="楷体_GB2312"/>
              </a:rPr>
              <a:t>		     1. </a:t>
            </a:r>
            <a:r>
              <a:rPr lang="zh-CN" altLang="en-US" sz="2400" b="1" dirty="0">
                <a:solidFill>
                  <a:schemeClr val="tx1"/>
                </a:solidFill>
                <a:latin typeface="Times New Roman" panose="02020603050405020304" pitchFamily="18" charset="0"/>
                <a:ea typeface="楷体_GB2312"/>
                <a:cs typeface="楷体_GB2312"/>
              </a:rPr>
              <a:t>若</a:t>
            </a:r>
            <a:r>
              <a:rPr lang="en-US" altLang="zh-CN" sz="2400" b="1" dirty="0">
                <a:solidFill>
                  <a:schemeClr val="tx1"/>
                </a:solidFill>
                <a:latin typeface="Times New Roman" panose="02020603050405020304" pitchFamily="18" charset="0"/>
                <a:ea typeface="楷体_GB2312"/>
                <a:cs typeface="楷体_GB2312"/>
              </a:rPr>
              <a:t>R</a:t>
            </a:r>
            <a:r>
              <a:rPr lang="zh-CN" altLang="en-US" sz="2400" b="1" dirty="0">
                <a:solidFill>
                  <a:schemeClr val="tx1"/>
                </a:solidFill>
                <a:latin typeface="Times New Roman" panose="02020603050405020304" pitchFamily="18" charset="0"/>
                <a:ea typeface="楷体_GB2312"/>
                <a:cs typeface="楷体_GB2312"/>
              </a:rPr>
              <a:t>等于零，算法结束，最大公因子为当前</a:t>
            </a:r>
            <a:r>
              <a:rPr lang="en-US" altLang="zh-CN" sz="2400" b="1" dirty="0">
                <a:solidFill>
                  <a:schemeClr val="tx1"/>
                </a:solidFill>
                <a:latin typeface="Times New Roman" panose="02020603050405020304" pitchFamily="18" charset="0"/>
                <a:ea typeface="楷体_GB2312"/>
                <a:cs typeface="楷体_GB2312"/>
              </a:rPr>
              <a:t>N</a:t>
            </a:r>
            <a:r>
              <a:rPr lang="zh-CN" altLang="en-US" sz="2400" b="1" dirty="0">
                <a:solidFill>
                  <a:schemeClr val="tx1"/>
                </a:solidFill>
                <a:latin typeface="Times New Roman" panose="02020603050405020304" pitchFamily="18" charset="0"/>
                <a:ea typeface="楷体_GB2312"/>
                <a:cs typeface="楷体_GB2312"/>
              </a:rPr>
              <a:t>值</a:t>
            </a:r>
            <a:r>
              <a:rPr lang="en-US" altLang="zh-CN" sz="2400" b="1" dirty="0">
                <a:solidFill>
                  <a:schemeClr val="tx1"/>
                </a:solidFill>
                <a:latin typeface="Times New Roman" panose="02020603050405020304" pitchFamily="18" charset="0"/>
                <a:ea typeface="楷体_GB2312"/>
                <a:cs typeface="楷体_GB2312"/>
              </a:rPr>
              <a:t>;</a:t>
            </a:r>
          </a:p>
          <a:p>
            <a:pPr algn="just" eaLnBrk="1" hangingPunct="1">
              <a:lnSpc>
                <a:spcPct val="105000"/>
              </a:lnSpc>
              <a:spcAft>
                <a:spcPct val="0"/>
              </a:spcAft>
              <a:buClrTx/>
              <a:buSzTx/>
              <a:buFontTx/>
              <a:buNone/>
            </a:pPr>
            <a:r>
              <a:rPr lang="en-US" altLang="zh-CN" sz="2400" b="1" dirty="0">
                <a:solidFill>
                  <a:schemeClr val="tx1"/>
                </a:solidFill>
                <a:latin typeface="Times New Roman" panose="02020603050405020304" pitchFamily="18" charset="0"/>
                <a:ea typeface="楷体_GB2312"/>
                <a:cs typeface="楷体_GB2312"/>
              </a:rPr>
              <a:t>		     2. </a:t>
            </a:r>
            <a:r>
              <a:rPr lang="zh-CN" altLang="en-US" sz="2400" b="1" dirty="0">
                <a:solidFill>
                  <a:schemeClr val="tx1"/>
                </a:solidFill>
                <a:latin typeface="Times New Roman" panose="02020603050405020304" pitchFamily="18" charset="0"/>
                <a:ea typeface="楷体_GB2312"/>
                <a:cs typeface="楷体_GB2312"/>
              </a:rPr>
              <a:t>若</a:t>
            </a:r>
            <a:r>
              <a:rPr lang="en-US" altLang="zh-CN" sz="2400" b="1" dirty="0">
                <a:solidFill>
                  <a:schemeClr val="tx1"/>
                </a:solidFill>
                <a:latin typeface="Times New Roman" panose="02020603050405020304" pitchFamily="18" charset="0"/>
                <a:ea typeface="楷体_GB2312"/>
                <a:cs typeface="楷体_GB2312"/>
              </a:rPr>
              <a:t>R</a:t>
            </a:r>
            <a:r>
              <a:rPr lang="zh-CN" altLang="en-US" sz="2400" b="1" dirty="0">
                <a:solidFill>
                  <a:schemeClr val="tx1"/>
                </a:solidFill>
                <a:latin typeface="Times New Roman" panose="02020603050405020304" pitchFamily="18" charset="0"/>
                <a:ea typeface="楷体_GB2312"/>
                <a:cs typeface="楷体_GB2312"/>
              </a:rPr>
              <a:t>不等于零，将</a:t>
            </a:r>
            <a:r>
              <a:rPr lang="en-US" altLang="zh-CN" sz="2400" b="1" dirty="0">
                <a:solidFill>
                  <a:schemeClr val="tx1"/>
                </a:solidFill>
                <a:latin typeface="Times New Roman" panose="02020603050405020304" pitchFamily="18" charset="0"/>
                <a:ea typeface="楷体_GB2312"/>
                <a:cs typeface="楷体_GB2312"/>
              </a:rPr>
              <a:t>N</a:t>
            </a:r>
            <a:r>
              <a:rPr lang="zh-CN" altLang="en-US" sz="2400" b="1" dirty="0">
                <a:solidFill>
                  <a:schemeClr val="tx1"/>
                </a:solidFill>
                <a:latin typeface="Times New Roman" panose="02020603050405020304" pitchFamily="18" charset="0"/>
                <a:ea typeface="楷体_GB2312"/>
                <a:cs typeface="楷体_GB2312"/>
              </a:rPr>
              <a:t>值送</a:t>
            </a:r>
            <a:r>
              <a:rPr lang="en-US" altLang="zh-CN" sz="2400" b="1" dirty="0">
                <a:solidFill>
                  <a:schemeClr val="tx1"/>
                </a:solidFill>
                <a:latin typeface="Times New Roman" panose="02020603050405020304" pitchFamily="18" charset="0"/>
                <a:ea typeface="楷体_GB2312"/>
                <a:cs typeface="楷体_GB2312"/>
              </a:rPr>
              <a:t>M,R</a:t>
            </a:r>
            <a:r>
              <a:rPr lang="zh-CN" altLang="en-US" sz="2400" b="1" dirty="0">
                <a:solidFill>
                  <a:schemeClr val="tx1"/>
                </a:solidFill>
                <a:latin typeface="Times New Roman" panose="02020603050405020304" pitchFamily="18" charset="0"/>
                <a:ea typeface="楷体_GB2312"/>
                <a:cs typeface="楷体_GB2312"/>
              </a:rPr>
              <a:t>值送</a:t>
            </a:r>
            <a:r>
              <a:rPr lang="en-US" altLang="zh-CN" sz="2400" b="1" dirty="0">
                <a:solidFill>
                  <a:schemeClr val="tx1"/>
                </a:solidFill>
                <a:latin typeface="Times New Roman" panose="02020603050405020304" pitchFamily="18" charset="0"/>
                <a:ea typeface="楷体_GB2312"/>
                <a:cs typeface="楷体_GB2312"/>
              </a:rPr>
              <a:t>N,</a:t>
            </a:r>
            <a:r>
              <a:rPr lang="zh-CN" altLang="en-US" sz="2400" b="1" dirty="0">
                <a:solidFill>
                  <a:schemeClr val="tx1"/>
                </a:solidFill>
                <a:latin typeface="Times New Roman" panose="02020603050405020304" pitchFamily="18" charset="0"/>
                <a:ea typeface="楷体_GB2312"/>
                <a:cs typeface="楷体_GB2312"/>
              </a:rPr>
              <a:t>重复算法的第			一、第二步。</a:t>
            </a:r>
          </a:p>
        </p:txBody>
      </p:sp>
    </p:spTree>
    <p:extLst>
      <p:ext uri="{BB962C8B-B14F-4D97-AF65-F5344CB8AC3E}">
        <p14:creationId xmlns:p14="http://schemas.microsoft.com/office/powerpoint/2010/main" val="259733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gtEl>
                                        <p:attrNameLst>
                                          <p:attrName>style.visibility</p:attrName>
                                        </p:attrNameLst>
                                      </p:cBhvr>
                                      <p:to>
                                        <p:strVal val="visible"/>
                                      </p:to>
                                    </p:set>
                                    <p:anim calcmode="lin" valueType="num">
                                      <p:cBhvr additive="base">
                                        <p:cTn id="13" dur="500" fill="hold"/>
                                        <p:tgtEl>
                                          <p:spTgt spid="120835"/>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0838"/>
                                        </p:tgtEl>
                                        <p:attrNameLst>
                                          <p:attrName>style.visibility</p:attrName>
                                        </p:attrNameLst>
                                      </p:cBhvr>
                                      <p:to>
                                        <p:strVal val="visible"/>
                                      </p:to>
                                    </p:set>
                                    <p:animEffect transition="in" filter="blinds(horizontal)">
                                      <p:cBhvr>
                                        <p:cTn id="19" dur="500"/>
                                        <p:tgtEl>
                                          <p:spTgt spid="120838"/>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7" grpId="0" autoUpdateAnimBg="0"/>
      <p:bldP spid="1208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9144000" cy="914400"/>
          </a:xfrm>
        </p:spPr>
        <p:txBody>
          <a:bodyPr/>
          <a:lstStyle/>
          <a:p>
            <a:pPr marL="320040" indent="-320040" eaLnBrk="1" fontAlgn="auto" hangingPunct="1">
              <a:spcAft>
                <a:spcPts val="0"/>
              </a:spcAft>
              <a:buClr>
                <a:schemeClr val="accent6">
                  <a:lumMod val="75000"/>
                </a:schemeClr>
              </a:buClr>
              <a:defRPr/>
            </a:pPr>
            <a:r>
              <a:rPr lang="en-US" altLang="zh-CN" sz="3200" dirty="0" smtClean="0">
                <a:solidFill>
                  <a:schemeClr val="tx1"/>
                </a:solidFill>
                <a:latin typeface="华文新魏" pitchFamily="2" charset="-122"/>
              </a:rPr>
              <a:t> 1.3.2. </a:t>
            </a:r>
            <a:r>
              <a:rPr lang="zh-CN" altLang="en-US" sz="3200" dirty="0" smtClean="0">
                <a:solidFill>
                  <a:schemeClr val="tx1"/>
                </a:solidFill>
                <a:latin typeface="华文新魏" pitchFamily="2" charset="-122"/>
              </a:rPr>
              <a:t>算法描述</a:t>
            </a:r>
            <a:endParaRPr lang="en-US" altLang="zh-CN" dirty="0" smtClean="0"/>
          </a:p>
        </p:txBody>
      </p:sp>
      <p:sp>
        <p:nvSpPr>
          <p:cNvPr id="120837" name="Rectangle 5"/>
          <p:cNvSpPr>
            <a:spLocks noChangeArrowheads="1"/>
          </p:cNvSpPr>
          <p:nvPr/>
        </p:nvSpPr>
        <p:spPr bwMode="auto">
          <a:xfrm>
            <a:off x="0" y="914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2800">
                <a:solidFill>
                  <a:srgbClr val="CC0000"/>
                </a:solidFill>
                <a:latin typeface="Times New Roman" panose="02020603050405020304" pitchFamily="18" charset="0"/>
                <a:ea typeface="楷体_GB2312"/>
                <a:cs typeface="楷体_GB2312"/>
              </a:rPr>
              <a:t>	</a:t>
            </a:r>
            <a:r>
              <a:rPr lang="zh-CN" altLang="en-US" sz="2800">
                <a:solidFill>
                  <a:srgbClr val="CC0000"/>
                </a:solidFill>
                <a:latin typeface="Times New Roman" panose="02020603050405020304" pitchFamily="18" charset="0"/>
                <a:ea typeface="楷体_GB2312"/>
                <a:cs typeface="楷体_GB2312"/>
              </a:rPr>
              <a:t>例</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求</a:t>
            </a:r>
            <a:r>
              <a:rPr lang="en-US" altLang="zh-CN" sz="2800" b="1">
                <a:solidFill>
                  <a:schemeClr val="tx1"/>
                </a:solidFill>
                <a:latin typeface="Times New Roman" panose="02020603050405020304" pitchFamily="18" charset="0"/>
                <a:ea typeface="楷体_GB2312"/>
                <a:cs typeface="楷体_GB2312"/>
              </a:rPr>
              <a:t>M</a:t>
            </a:r>
            <a:r>
              <a:rPr lang="zh-CN" altLang="en-US" sz="2800" b="1">
                <a:solidFill>
                  <a:schemeClr val="tx1"/>
                </a:solidFill>
                <a:latin typeface="Times New Roman" panose="02020603050405020304" pitchFamily="18" charset="0"/>
                <a:ea typeface="楷体_GB2312"/>
                <a:cs typeface="楷体_GB2312"/>
              </a:rPr>
              <a:t>和</a:t>
            </a:r>
            <a:r>
              <a:rPr lang="en-US" altLang="zh-CN" sz="2800" b="1">
                <a:solidFill>
                  <a:schemeClr val="tx1"/>
                </a:solidFill>
                <a:latin typeface="Times New Roman" panose="02020603050405020304" pitchFamily="18" charset="0"/>
                <a:ea typeface="楷体_GB2312"/>
                <a:cs typeface="楷体_GB2312"/>
              </a:rPr>
              <a:t> N</a:t>
            </a:r>
            <a:r>
              <a:rPr lang="zh-CN" altLang="en-US" sz="2800" b="1">
                <a:solidFill>
                  <a:schemeClr val="tx1"/>
                </a:solidFill>
                <a:latin typeface="Times New Roman" panose="02020603050405020304" pitchFamily="18" charset="0"/>
                <a:ea typeface="楷体_GB2312"/>
                <a:cs typeface="楷体_GB2312"/>
              </a:rPr>
              <a:t>的最大公约数</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欧几里德</a:t>
            </a:r>
            <a:r>
              <a:rPr lang="zh-CN" altLang="en-US" sz="2800" b="1">
                <a:solidFill>
                  <a:srgbClr val="008080"/>
                </a:solidFill>
                <a:latin typeface="Times New Roman" panose="02020603050405020304" pitchFamily="18" charset="0"/>
                <a:ea typeface="楷体_GB2312"/>
                <a:cs typeface="楷体_GB2312"/>
              </a:rPr>
              <a:t>算法</a:t>
            </a:r>
            <a:r>
              <a:rPr lang="en-US" altLang="zh-CN" sz="2800" b="1">
                <a:solidFill>
                  <a:schemeClr val="tx1"/>
                </a:solidFill>
                <a:latin typeface="Times New Roman" panose="02020603050405020304" pitchFamily="18" charset="0"/>
                <a:ea typeface="楷体_GB2312"/>
                <a:cs typeface="楷体_GB2312"/>
              </a:rPr>
              <a:t>)</a:t>
            </a:r>
            <a:endParaRPr lang="en-US" altLang="zh-CN" sz="3200" b="1">
              <a:solidFill>
                <a:schemeClr val="tx1"/>
              </a:solidFill>
              <a:latin typeface="Times New Roman" panose="02020603050405020304" pitchFamily="18" charset="0"/>
              <a:ea typeface="楷体_GB2312"/>
              <a:cs typeface="楷体_GB2312"/>
            </a:endParaRPr>
          </a:p>
        </p:txBody>
      </p:sp>
      <p:sp>
        <p:nvSpPr>
          <p:cNvPr id="120839" name="Rectangle 7"/>
          <p:cNvSpPr>
            <a:spLocks noChangeArrowheads="1"/>
          </p:cNvSpPr>
          <p:nvPr/>
        </p:nvSpPr>
        <p:spPr bwMode="auto">
          <a:xfrm>
            <a:off x="174625" y="1628775"/>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Bef>
                <a:spcPct val="80000"/>
              </a:spcBef>
              <a:spcAft>
                <a:spcPct val="25000"/>
              </a:spcAft>
              <a:buClrTx/>
              <a:buSzTx/>
              <a:buFontTx/>
              <a:buChar char="•"/>
            </a:pPr>
            <a:r>
              <a:rPr lang="zh-CN" altLang="en-US" sz="2800" b="1">
                <a:solidFill>
                  <a:srgbClr val="CC0000"/>
                </a:solidFill>
                <a:latin typeface="Times New Roman" panose="02020603050405020304" pitchFamily="18" charset="0"/>
                <a:ea typeface="楷体_GB2312"/>
                <a:cs typeface="楷体_GB2312"/>
              </a:rPr>
              <a:t>流程图</a:t>
            </a:r>
            <a:r>
              <a:rPr lang="en-US" altLang="zh-CN" sz="2800" b="1">
                <a:solidFill>
                  <a:srgbClr val="CC0000"/>
                </a:solidFill>
                <a:latin typeface="Times New Roman" panose="02020603050405020304" pitchFamily="18" charset="0"/>
                <a:ea typeface="楷体_GB2312"/>
                <a:cs typeface="楷体_GB2312"/>
              </a:rPr>
              <a:t>:</a:t>
            </a:r>
            <a:endParaRPr lang="en-US" altLang="zh-CN" sz="2800">
              <a:solidFill>
                <a:schemeClr val="tx1"/>
              </a:solidFill>
              <a:latin typeface="Times New Roman" panose="02020603050405020304" pitchFamily="18" charset="0"/>
              <a:ea typeface="楷体_GB2312"/>
              <a:cs typeface="楷体_GB2312"/>
            </a:endParaRPr>
          </a:p>
        </p:txBody>
      </p:sp>
      <p:grpSp>
        <p:nvGrpSpPr>
          <p:cNvPr id="2" name="Group 48"/>
          <p:cNvGrpSpPr>
            <a:grpSpLocks/>
          </p:cNvGrpSpPr>
          <p:nvPr/>
        </p:nvGrpSpPr>
        <p:grpSpPr bwMode="auto">
          <a:xfrm>
            <a:off x="304800" y="2286000"/>
            <a:ext cx="8534400" cy="4114800"/>
            <a:chOff x="192" y="1440"/>
            <a:chExt cx="5376" cy="2592"/>
          </a:xfrm>
        </p:grpSpPr>
        <p:grpSp>
          <p:nvGrpSpPr>
            <p:cNvPr id="24582" name="Group 8"/>
            <p:cNvGrpSpPr>
              <a:grpSpLocks/>
            </p:cNvGrpSpPr>
            <p:nvPr/>
          </p:nvGrpSpPr>
          <p:grpSpPr bwMode="auto">
            <a:xfrm>
              <a:off x="192" y="1968"/>
              <a:ext cx="2256" cy="1776"/>
              <a:chOff x="240" y="2304"/>
              <a:chExt cx="2256" cy="1776"/>
            </a:xfrm>
          </p:grpSpPr>
          <p:sp>
            <p:nvSpPr>
              <p:cNvPr id="24614" name="Rectangle 9"/>
              <p:cNvSpPr>
                <a:spLocks noChangeArrowheads="1"/>
              </p:cNvSpPr>
              <p:nvPr/>
            </p:nvSpPr>
            <p:spPr bwMode="auto">
              <a:xfrm>
                <a:off x="336" y="2304"/>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15" name="AutoShape 10"/>
              <p:cNvSpPr>
                <a:spLocks noChangeArrowheads="1"/>
              </p:cNvSpPr>
              <p:nvPr/>
            </p:nvSpPr>
            <p:spPr bwMode="auto">
              <a:xfrm>
                <a:off x="384" y="2736"/>
                <a:ext cx="768" cy="336"/>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16" name="AutoShape 11"/>
              <p:cNvSpPr>
                <a:spLocks noChangeArrowheads="1"/>
              </p:cNvSpPr>
              <p:nvPr/>
            </p:nvSpPr>
            <p:spPr bwMode="auto">
              <a:xfrm>
                <a:off x="240" y="3216"/>
                <a:ext cx="1056" cy="384"/>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17" name="Text Box 12"/>
              <p:cNvSpPr txBox="1">
                <a:spLocks noChangeArrowheads="1"/>
              </p:cNvSpPr>
              <p:nvPr/>
            </p:nvSpPr>
            <p:spPr bwMode="auto">
              <a:xfrm>
                <a:off x="1344" y="230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zh-CN" altLang="en-US" sz="2400">
                    <a:solidFill>
                      <a:schemeClr val="tx1"/>
                    </a:solidFill>
                    <a:latin typeface="Times New Roman" panose="02020603050405020304" pitchFamily="18" charset="0"/>
                    <a:ea typeface="宋体" panose="02010600030101010101" pitchFamily="2" charset="-122"/>
                  </a:rPr>
                  <a:t>处理</a:t>
                </a:r>
                <a:endParaRPr lang="en-US" altLang="zh-CN" sz="2400">
                  <a:solidFill>
                    <a:schemeClr val="tx1"/>
                  </a:solidFill>
                  <a:latin typeface="Times New Roman" panose="02020603050405020304" pitchFamily="18" charset="0"/>
                  <a:ea typeface="宋体" panose="02010600030101010101" pitchFamily="2" charset="-122"/>
                </a:endParaRPr>
              </a:p>
            </p:txBody>
          </p:sp>
          <p:sp>
            <p:nvSpPr>
              <p:cNvPr id="24618" name="Text Box 13"/>
              <p:cNvSpPr txBox="1">
                <a:spLocks noChangeArrowheads="1"/>
              </p:cNvSpPr>
              <p:nvPr/>
            </p:nvSpPr>
            <p:spPr bwMode="auto">
              <a:xfrm>
                <a:off x="1296" y="278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zh-CN" altLang="en-US" sz="2400">
                    <a:solidFill>
                      <a:schemeClr val="tx1"/>
                    </a:solidFill>
                    <a:latin typeface="Times New Roman" panose="02020603050405020304" pitchFamily="18" charset="0"/>
                    <a:ea typeface="宋体" panose="02010600030101010101" pitchFamily="2" charset="-122"/>
                  </a:rPr>
                  <a:t>开始</a:t>
                </a:r>
                <a:r>
                  <a:rPr lang="en-US" altLang="zh-CN" sz="2400">
                    <a:solidFill>
                      <a:schemeClr val="tx1"/>
                    </a:solidFill>
                    <a:latin typeface="Times New Roman" panose="02020603050405020304" pitchFamily="18" charset="0"/>
                    <a:ea typeface="宋体" panose="02010600030101010101" pitchFamily="2" charset="-122"/>
                  </a:rPr>
                  <a:t>/ </a:t>
                </a:r>
                <a:r>
                  <a:rPr lang="zh-CN" altLang="en-US" sz="2400">
                    <a:solidFill>
                      <a:schemeClr val="tx1"/>
                    </a:solidFill>
                    <a:latin typeface="Times New Roman" panose="02020603050405020304" pitchFamily="18" charset="0"/>
                    <a:ea typeface="宋体" panose="02010600030101010101" pitchFamily="2" charset="-122"/>
                  </a:rPr>
                  <a:t>结束</a:t>
                </a:r>
                <a:endParaRPr lang="en-US" altLang="zh-CN" sz="2400">
                  <a:solidFill>
                    <a:schemeClr val="tx1"/>
                  </a:solidFill>
                  <a:latin typeface="Times New Roman" panose="02020603050405020304" pitchFamily="18" charset="0"/>
                  <a:ea typeface="宋体" panose="02010600030101010101" pitchFamily="2" charset="-122"/>
                </a:endParaRPr>
              </a:p>
            </p:txBody>
          </p:sp>
          <p:sp>
            <p:nvSpPr>
              <p:cNvPr id="24619" name="Text Box 14"/>
              <p:cNvSpPr txBox="1">
                <a:spLocks noChangeArrowheads="1"/>
              </p:cNvSpPr>
              <p:nvPr/>
            </p:nvSpPr>
            <p:spPr bwMode="auto">
              <a:xfrm>
                <a:off x="1392" y="331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zh-CN" altLang="en-US" sz="2400">
                    <a:solidFill>
                      <a:schemeClr val="tx1"/>
                    </a:solidFill>
                    <a:latin typeface="Times New Roman" panose="02020603050405020304" pitchFamily="18" charset="0"/>
                    <a:ea typeface="宋体" panose="02010600030101010101" pitchFamily="2" charset="-122"/>
                  </a:rPr>
                  <a:t>判断</a:t>
                </a:r>
                <a:endParaRPr lang="en-US" altLang="zh-CN" sz="2400">
                  <a:solidFill>
                    <a:schemeClr val="tx1"/>
                  </a:solidFill>
                  <a:latin typeface="Times New Roman" panose="02020603050405020304" pitchFamily="18" charset="0"/>
                  <a:ea typeface="宋体" panose="02010600030101010101" pitchFamily="2" charset="-122"/>
                </a:endParaRPr>
              </a:p>
            </p:txBody>
          </p:sp>
          <p:sp>
            <p:nvSpPr>
              <p:cNvPr id="24620" name="Line 15"/>
              <p:cNvSpPr>
                <a:spLocks noChangeShapeType="1"/>
              </p:cNvSpPr>
              <p:nvPr/>
            </p:nvSpPr>
            <p:spPr bwMode="auto">
              <a:xfrm>
                <a:off x="768" y="379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1" name="Text Box 16"/>
              <p:cNvSpPr txBox="1">
                <a:spLocks noChangeArrowheads="1"/>
              </p:cNvSpPr>
              <p:nvPr/>
            </p:nvSpPr>
            <p:spPr bwMode="auto">
              <a:xfrm>
                <a:off x="1296" y="374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zh-CN" altLang="en-US" sz="2400">
                    <a:solidFill>
                      <a:schemeClr val="tx1"/>
                    </a:solidFill>
                    <a:latin typeface="Times New Roman" panose="02020603050405020304" pitchFamily="18" charset="0"/>
                    <a:ea typeface="宋体" panose="02010600030101010101" pitchFamily="2" charset="-122"/>
                  </a:rPr>
                  <a:t>方向</a:t>
                </a:r>
                <a:endParaRPr lang="en-US" altLang="zh-CN" sz="2400">
                  <a:solidFill>
                    <a:schemeClr val="tx1"/>
                  </a:solidFill>
                  <a:latin typeface="Times New Roman" panose="02020603050405020304" pitchFamily="18" charset="0"/>
                  <a:ea typeface="宋体" panose="02010600030101010101" pitchFamily="2" charset="-122"/>
                </a:endParaRPr>
              </a:p>
            </p:txBody>
          </p:sp>
        </p:grpSp>
        <p:grpSp>
          <p:nvGrpSpPr>
            <p:cNvPr id="24583" name="Group 17"/>
            <p:cNvGrpSpPr>
              <a:grpSpLocks/>
            </p:cNvGrpSpPr>
            <p:nvPr/>
          </p:nvGrpSpPr>
          <p:grpSpPr bwMode="auto">
            <a:xfrm>
              <a:off x="3696" y="1440"/>
              <a:ext cx="864" cy="336"/>
              <a:chOff x="2208" y="1104"/>
              <a:chExt cx="864" cy="336"/>
            </a:xfrm>
          </p:grpSpPr>
          <p:sp>
            <p:nvSpPr>
              <p:cNvPr id="24612" name="AutoShape 18"/>
              <p:cNvSpPr>
                <a:spLocks noChangeArrowheads="1"/>
              </p:cNvSpPr>
              <p:nvPr/>
            </p:nvSpPr>
            <p:spPr bwMode="auto">
              <a:xfrm>
                <a:off x="2208" y="1104"/>
                <a:ext cx="768" cy="336"/>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13" name="Text Box 19"/>
              <p:cNvSpPr txBox="1">
                <a:spLocks noChangeArrowheads="1"/>
              </p:cNvSpPr>
              <p:nvPr/>
            </p:nvSpPr>
            <p:spPr bwMode="auto">
              <a:xfrm>
                <a:off x="2352" y="110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begin</a:t>
                </a:r>
              </a:p>
            </p:txBody>
          </p:sp>
        </p:grpSp>
        <p:grpSp>
          <p:nvGrpSpPr>
            <p:cNvPr id="24584" name="Group 20"/>
            <p:cNvGrpSpPr>
              <a:grpSpLocks/>
            </p:cNvGrpSpPr>
            <p:nvPr/>
          </p:nvGrpSpPr>
          <p:grpSpPr bwMode="auto">
            <a:xfrm>
              <a:off x="3600" y="1776"/>
              <a:ext cx="1104" cy="624"/>
              <a:chOff x="2112" y="1440"/>
              <a:chExt cx="1104" cy="624"/>
            </a:xfrm>
          </p:grpSpPr>
          <p:sp>
            <p:nvSpPr>
              <p:cNvPr id="24608" name="Line 21"/>
              <p:cNvSpPr>
                <a:spLocks noChangeShapeType="1"/>
              </p:cNvSpPr>
              <p:nvPr/>
            </p:nvSpPr>
            <p:spPr bwMode="auto">
              <a:xfrm>
                <a:off x="2592" y="144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09" name="Group 22"/>
              <p:cNvGrpSpPr>
                <a:grpSpLocks/>
              </p:cNvGrpSpPr>
              <p:nvPr/>
            </p:nvGrpSpPr>
            <p:grpSpPr bwMode="auto">
              <a:xfrm>
                <a:off x="2112" y="1728"/>
                <a:ext cx="1104" cy="336"/>
                <a:chOff x="2832" y="2016"/>
                <a:chExt cx="1104" cy="336"/>
              </a:xfrm>
            </p:grpSpPr>
            <p:sp>
              <p:nvSpPr>
                <p:cNvPr id="24610" name="Text Box 23"/>
                <p:cNvSpPr txBox="1">
                  <a:spLocks noChangeArrowheads="1"/>
                </p:cNvSpPr>
                <p:nvPr/>
              </p:nvSpPr>
              <p:spPr bwMode="auto">
                <a:xfrm>
                  <a:off x="2832" y="2016"/>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R </a:t>
                  </a:r>
                  <a:r>
                    <a:rPr lang="en-US" altLang="zh-CN" sz="2400">
                      <a:solidFill>
                        <a:schemeClr val="tx1"/>
                      </a:solidFill>
                      <a:latin typeface="Times New Roman" panose="02020603050405020304" pitchFamily="18" charset="0"/>
                      <a:ea typeface="宋体" panose="02010600030101010101" pitchFamily="2" charset="-122"/>
                      <a:sym typeface="Wingdings" panose="05000000000000000000" pitchFamily="2" charset="2"/>
                    </a:rPr>
                    <a:t> m % n</a:t>
                  </a:r>
                  <a:endParaRPr lang="en-US" altLang="zh-CN" sz="2400">
                    <a:solidFill>
                      <a:schemeClr val="tx1"/>
                    </a:solidFill>
                    <a:latin typeface="Times New Roman" panose="02020603050405020304" pitchFamily="18" charset="0"/>
                    <a:ea typeface="宋体" panose="02010600030101010101" pitchFamily="2" charset="-122"/>
                  </a:endParaRPr>
                </a:p>
              </p:txBody>
            </p:sp>
            <p:sp>
              <p:nvSpPr>
                <p:cNvPr id="24611" name="Rectangle 24"/>
                <p:cNvSpPr>
                  <a:spLocks noChangeArrowheads="1"/>
                </p:cNvSpPr>
                <p:nvPr/>
              </p:nvSpPr>
              <p:spPr bwMode="auto">
                <a:xfrm>
                  <a:off x="2832" y="2016"/>
                  <a:ext cx="100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grpSp>
        </p:grpSp>
        <p:grpSp>
          <p:nvGrpSpPr>
            <p:cNvPr id="24585" name="Group 25"/>
            <p:cNvGrpSpPr>
              <a:grpSpLocks/>
            </p:cNvGrpSpPr>
            <p:nvPr/>
          </p:nvGrpSpPr>
          <p:grpSpPr bwMode="auto">
            <a:xfrm>
              <a:off x="3552" y="2400"/>
              <a:ext cx="1056" cy="576"/>
              <a:chOff x="2064" y="2064"/>
              <a:chExt cx="1056" cy="576"/>
            </a:xfrm>
          </p:grpSpPr>
          <p:grpSp>
            <p:nvGrpSpPr>
              <p:cNvPr id="24604" name="Group 26"/>
              <p:cNvGrpSpPr>
                <a:grpSpLocks/>
              </p:cNvGrpSpPr>
              <p:nvPr/>
            </p:nvGrpSpPr>
            <p:grpSpPr bwMode="auto">
              <a:xfrm>
                <a:off x="2064" y="2256"/>
                <a:ext cx="1056" cy="384"/>
                <a:chOff x="240" y="3216"/>
                <a:chExt cx="1056" cy="384"/>
              </a:xfrm>
            </p:grpSpPr>
            <p:sp>
              <p:nvSpPr>
                <p:cNvPr id="24606" name="AutoShape 27"/>
                <p:cNvSpPr>
                  <a:spLocks noChangeArrowheads="1"/>
                </p:cNvSpPr>
                <p:nvPr/>
              </p:nvSpPr>
              <p:spPr bwMode="auto">
                <a:xfrm>
                  <a:off x="240" y="3216"/>
                  <a:ext cx="1056" cy="384"/>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07" name="Text Box 28"/>
                <p:cNvSpPr txBox="1">
                  <a:spLocks noChangeArrowheads="1"/>
                </p:cNvSpPr>
                <p:nvPr/>
              </p:nvSpPr>
              <p:spPr bwMode="auto">
                <a:xfrm>
                  <a:off x="432" y="326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R = = 0?</a:t>
                  </a:r>
                </a:p>
              </p:txBody>
            </p:sp>
          </p:grpSp>
          <p:sp>
            <p:nvSpPr>
              <p:cNvPr id="24605" name="Line 29"/>
              <p:cNvSpPr>
                <a:spLocks noChangeShapeType="1"/>
              </p:cNvSpPr>
              <p:nvPr/>
            </p:nvSpPr>
            <p:spPr bwMode="auto">
              <a:xfrm>
                <a:off x="2592" y="206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4586" name="Group 30"/>
            <p:cNvGrpSpPr>
              <a:grpSpLocks/>
            </p:cNvGrpSpPr>
            <p:nvPr/>
          </p:nvGrpSpPr>
          <p:grpSpPr bwMode="auto">
            <a:xfrm>
              <a:off x="2736" y="2544"/>
              <a:ext cx="816" cy="1008"/>
              <a:chOff x="1248" y="2208"/>
              <a:chExt cx="816" cy="1008"/>
            </a:xfrm>
          </p:grpSpPr>
          <p:grpSp>
            <p:nvGrpSpPr>
              <p:cNvPr id="24599" name="Group 31"/>
              <p:cNvGrpSpPr>
                <a:grpSpLocks/>
              </p:cNvGrpSpPr>
              <p:nvPr/>
            </p:nvGrpSpPr>
            <p:grpSpPr bwMode="auto">
              <a:xfrm>
                <a:off x="1248" y="2688"/>
                <a:ext cx="720" cy="528"/>
                <a:chOff x="3552" y="3024"/>
                <a:chExt cx="720" cy="528"/>
              </a:xfrm>
            </p:grpSpPr>
            <p:sp>
              <p:nvSpPr>
                <p:cNvPr id="24602" name="Rectangle 32"/>
                <p:cNvSpPr>
                  <a:spLocks noChangeArrowheads="1"/>
                </p:cNvSpPr>
                <p:nvPr/>
              </p:nvSpPr>
              <p:spPr bwMode="auto">
                <a:xfrm>
                  <a:off x="3552" y="3072"/>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603" name="Text Box 33"/>
                <p:cNvSpPr txBox="1">
                  <a:spLocks noChangeArrowheads="1"/>
                </p:cNvSpPr>
                <p:nvPr/>
              </p:nvSpPr>
              <p:spPr bwMode="auto">
                <a:xfrm>
                  <a:off x="3552" y="3024"/>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M </a:t>
                  </a:r>
                  <a:r>
                    <a:rPr lang="en-US" altLang="zh-CN" sz="2400">
                      <a:solidFill>
                        <a:schemeClr val="tx1"/>
                      </a:solidFill>
                      <a:latin typeface="Times New Roman" panose="02020603050405020304" pitchFamily="18" charset="0"/>
                      <a:ea typeface="宋体" panose="02010600030101010101" pitchFamily="2" charset="-122"/>
                      <a:sym typeface="Wingdings" panose="05000000000000000000" pitchFamily="2" charset="2"/>
                    </a:rPr>
                    <a:t> N</a:t>
                  </a:r>
                </a:p>
                <a:p>
                  <a:pPr eaLnBrk="1" hangingPunct="1">
                    <a:spcBef>
                      <a:spcPct val="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sym typeface="Wingdings" panose="05000000000000000000" pitchFamily="2" charset="2"/>
                    </a:rPr>
                    <a:t>N  R</a:t>
                  </a:r>
                  <a:endParaRPr lang="en-US" altLang="zh-CN" sz="2400">
                    <a:solidFill>
                      <a:schemeClr val="tx1"/>
                    </a:solidFill>
                    <a:latin typeface="Times New Roman" panose="02020603050405020304" pitchFamily="18" charset="0"/>
                    <a:ea typeface="宋体" panose="02010600030101010101" pitchFamily="2" charset="-122"/>
                  </a:endParaRPr>
                </a:p>
              </p:txBody>
            </p:sp>
          </p:grpSp>
          <p:sp>
            <p:nvSpPr>
              <p:cNvPr id="24600" name="Freeform 34"/>
              <p:cNvSpPr>
                <a:spLocks/>
              </p:cNvSpPr>
              <p:nvPr/>
            </p:nvSpPr>
            <p:spPr bwMode="auto">
              <a:xfrm flipH="1">
                <a:off x="1584" y="2448"/>
                <a:ext cx="480" cy="288"/>
              </a:xfrm>
              <a:custGeom>
                <a:avLst/>
                <a:gdLst>
                  <a:gd name="T0" fmla="*/ 0 w 384"/>
                  <a:gd name="T1" fmla="*/ 0 h 288"/>
                  <a:gd name="T2" fmla="*/ 310231 w 384"/>
                  <a:gd name="T3" fmla="*/ 0 h 288"/>
                  <a:gd name="T4" fmla="*/ 310231 w 384"/>
                  <a:gd name="T5" fmla="*/ 288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0"/>
                    </a:moveTo>
                    <a:lnTo>
                      <a:pt x="384" y="0"/>
                    </a:lnTo>
                    <a:lnTo>
                      <a:pt x="384" y="28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Text Box 35"/>
              <p:cNvSpPr txBox="1">
                <a:spLocks noChangeArrowheads="1"/>
              </p:cNvSpPr>
              <p:nvPr/>
            </p:nvSpPr>
            <p:spPr bwMode="auto">
              <a:xfrm>
                <a:off x="1728"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N</a:t>
                </a:r>
              </a:p>
            </p:txBody>
          </p:sp>
        </p:grpSp>
        <p:grpSp>
          <p:nvGrpSpPr>
            <p:cNvPr id="24587" name="Group 36"/>
            <p:cNvGrpSpPr>
              <a:grpSpLocks/>
            </p:cNvGrpSpPr>
            <p:nvPr/>
          </p:nvGrpSpPr>
          <p:grpSpPr bwMode="auto">
            <a:xfrm>
              <a:off x="4464" y="2544"/>
              <a:ext cx="1104" cy="864"/>
              <a:chOff x="2976" y="2208"/>
              <a:chExt cx="1104" cy="864"/>
            </a:xfrm>
          </p:grpSpPr>
          <p:sp>
            <p:nvSpPr>
              <p:cNvPr id="24594" name="Freeform 37"/>
              <p:cNvSpPr>
                <a:spLocks/>
              </p:cNvSpPr>
              <p:nvPr/>
            </p:nvSpPr>
            <p:spPr bwMode="auto">
              <a:xfrm>
                <a:off x="3120" y="2448"/>
                <a:ext cx="384" cy="288"/>
              </a:xfrm>
              <a:custGeom>
                <a:avLst/>
                <a:gdLst>
                  <a:gd name="T0" fmla="*/ 0 w 384"/>
                  <a:gd name="T1" fmla="*/ 0 h 288"/>
                  <a:gd name="T2" fmla="*/ 384 w 384"/>
                  <a:gd name="T3" fmla="*/ 0 h 288"/>
                  <a:gd name="T4" fmla="*/ 384 w 384"/>
                  <a:gd name="T5" fmla="*/ 288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0"/>
                    </a:moveTo>
                    <a:lnTo>
                      <a:pt x="384" y="0"/>
                    </a:lnTo>
                    <a:lnTo>
                      <a:pt x="384" y="28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Text Box 38"/>
              <p:cNvSpPr txBox="1">
                <a:spLocks noChangeArrowheads="1"/>
              </p:cNvSpPr>
              <p:nvPr/>
            </p:nvSpPr>
            <p:spPr bwMode="auto">
              <a:xfrm>
                <a:off x="3168" y="22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Y</a:t>
                </a:r>
              </a:p>
            </p:txBody>
          </p:sp>
          <p:grpSp>
            <p:nvGrpSpPr>
              <p:cNvPr id="24596" name="Group 39"/>
              <p:cNvGrpSpPr>
                <a:grpSpLocks/>
              </p:cNvGrpSpPr>
              <p:nvPr/>
            </p:nvGrpSpPr>
            <p:grpSpPr bwMode="auto">
              <a:xfrm>
                <a:off x="2976" y="2736"/>
                <a:ext cx="1104" cy="336"/>
                <a:chOff x="2832" y="2016"/>
                <a:chExt cx="1104" cy="336"/>
              </a:xfrm>
            </p:grpSpPr>
            <p:sp>
              <p:nvSpPr>
                <p:cNvPr id="24597" name="Text Box 40"/>
                <p:cNvSpPr txBox="1">
                  <a:spLocks noChangeArrowheads="1"/>
                </p:cNvSpPr>
                <p:nvPr/>
              </p:nvSpPr>
              <p:spPr bwMode="auto">
                <a:xfrm>
                  <a:off x="2832" y="2016"/>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Output N</a:t>
                  </a:r>
                </a:p>
              </p:txBody>
            </p:sp>
            <p:sp>
              <p:nvSpPr>
                <p:cNvPr id="24598" name="Rectangle 41"/>
                <p:cNvSpPr>
                  <a:spLocks noChangeArrowheads="1"/>
                </p:cNvSpPr>
                <p:nvPr/>
              </p:nvSpPr>
              <p:spPr bwMode="auto">
                <a:xfrm>
                  <a:off x="2832" y="2016"/>
                  <a:ext cx="100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grpSp>
        </p:grpSp>
        <p:grpSp>
          <p:nvGrpSpPr>
            <p:cNvPr id="24588" name="Group 42"/>
            <p:cNvGrpSpPr>
              <a:grpSpLocks/>
            </p:cNvGrpSpPr>
            <p:nvPr/>
          </p:nvGrpSpPr>
          <p:grpSpPr bwMode="auto">
            <a:xfrm>
              <a:off x="4608" y="3408"/>
              <a:ext cx="864" cy="624"/>
              <a:chOff x="4224" y="1728"/>
              <a:chExt cx="864" cy="624"/>
            </a:xfrm>
          </p:grpSpPr>
          <p:grpSp>
            <p:nvGrpSpPr>
              <p:cNvPr id="24590" name="Group 43"/>
              <p:cNvGrpSpPr>
                <a:grpSpLocks/>
              </p:cNvGrpSpPr>
              <p:nvPr/>
            </p:nvGrpSpPr>
            <p:grpSpPr bwMode="auto">
              <a:xfrm>
                <a:off x="4224" y="2016"/>
                <a:ext cx="864" cy="336"/>
                <a:chOff x="2208" y="1104"/>
                <a:chExt cx="864" cy="336"/>
              </a:xfrm>
            </p:grpSpPr>
            <p:sp>
              <p:nvSpPr>
                <p:cNvPr id="24592" name="AutoShape 44"/>
                <p:cNvSpPr>
                  <a:spLocks noChangeArrowheads="1"/>
                </p:cNvSpPr>
                <p:nvPr/>
              </p:nvSpPr>
              <p:spPr bwMode="auto">
                <a:xfrm>
                  <a:off x="2208" y="1104"/>
                  <a:ext cx="768" cy="336"/>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593" name="Text Box 45"/>
                <p:cNvSpPr txBox="1">
                  <a:spLocks noChangeArrowheads="1"/>
                </p:cNvSpPr>
                <p:nvPr/>
              </p:nvSpPr>
              <p:spPr bwMode="auto">
                <a:xfrm>
                  <a:off x="2352" y="110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end</a:t>
                  </a:r>
                </a:p>
              </p:txBody>
            </p:sp>
          </p:grpSp>
          <p:sp>
            <p:nvSpPr>
              <p:cNvPr id="24591" name="Line 46"/>
              <p:cNvSpPr>
                <a:spLocks noChangeShapeType="1"/>
              </p:cNvSpPr>
              <p:nvPr/>
            </p:nvSpPr>
            <p:spPr bwMode="auto">
              <a:xfrm>
                <a:off x="4560" y="172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589" name="Freeform 47"/>
            <p:cNvSpPr>
              <a:spLocks/>
            </p:cNvSpPr>
            <p:nvPr/>
          </p:nvSpPr>
          <p:spPr bwMode="auto">
            <a:xfrm>
              <a:off x="2592" y="1872"/>
              <a:ext cx="1488" cy="1920"/>
            </a:xfrm>
            <a:custGeom>
              <a:avLst/>
              <a:gdLst>
                <a:gd name="T0" fmla="*/ 480 w 1488"/>
                <a:gd name="T1" fmla="*/ 1680 h 1920"/>
                <a:gd name="T2" fmla="*/ 480 w 1488"/>
                <a:gd name="T3" fmla="*/ 1920 h 1920"/>
                <a:gd name="T4" fmla="*/ 0 w 1488"/>
                <a:gd name="T5" fmla="*/ 1920 h 1920"/>
                <a:gd name="T6" fmla="*/ 0 w 1488"/>
                <a:gd name="T7" fmla="*/ 0 h 1920"/>
                <a:gd name="T8" fmla="*/ 1488 w 1488"/>
                <a:gd name="T9" fmla="*/ 0 h 1920"/>
                <a:gd name="T10" fmla="*/ 0 60000 65536"/>
                <a:gd name="T11" fmla="*/ 0 60000 65536"/>
                <a:gd name="T12" fmla="*/ 0 60000 65536"/>
                <a:gd name="T13" fmla="*/ 0 60000 65536"/>
                <a:gd name="T14" fmla="*/ 0 60000 65536"/>
                <a:gd name="T15" fmla="*/ 0 w 1488"/>
                <a:gd name="T16" fmla="*/ 0 h 1920"/>
                <a:gd name="T17" fmla="*/ 1488 w 1488"/>
                <a:gd name="T18" fmla="*/ 1920 h 1920"/>
              </a:gdLst>
              <a:ahLst/>
              <a:cxnLst>
                <a:cxn ang="T10">
                  <a:pos x="T0" y="T1"/>
                </a:cxn>
                <a:cxn ang="T11">
                  <a:pos x="T2" y="T3"/>
                </a:cxn>
                <a:cxn ang="T12">
                  <a:pos x="T4" y="T5"/>
                </a:cxn>
                <a:cxn ang="T13">
                  <a:pos x="T6" y="T7"/>
                </a:cxn>
                <a:cxn ang="T14">
                  <a:pos x="T8" y="T9"/>
                </a:cxn>
              </a:cxnLst>
              <a:rect l="T15" t="T16" r="T17" b="T18"/>
              <a:pathLst>
                <a:path w="1488" h="1920">
                  <a:moveTo>
                    <a:pt x="480" y="1680"/>
                  </a:moveTo>
                  <a:lnTo>
                    <a:pt x="480" y="1920"/>
                  </a:lnTo>
                  <a:lnTo>
                    <a:pt x="0" y="1920"/>
                  </a:lnTo>
                  <a:lnTo>
                    <a:pt x="0" y="0"/>
                  </a:lnTo>
                  <a:lnTo>
                    <a:pt x="148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758587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9"/>
                                        </p:tgtEl>
                                        <p:attrNameLst>
                                          <p:attrName>style.visibility</p:attrName>
                                        </p:attrNameLst>
                                      </p:cBhvr>
                                      <p:to>
                                        <p:strVal val="visible"/>
                                      </p:to>
                                    </p:set>
                                    <p:anim calcmode="lin" valueType="num">
                                      <p:cBhvr additive="base">
                                        <p:cTn id="13" dur="500" fill="hold"/>
                                        <p:tgtEl>
                                          <p:spTgt spid="120839"/>
                                        </p:tgtEl>
                                        <p:attrNameLst>
                                          <p:attrName>ppt_x</p:attrName>
                                        </p:attrNameLst>
                                      </p:cBhvr>
                                      <p:tavLst>
                                        <p:tav tm="0">
                                          <p:val>
                                            <p:strVal val="0-#ppt_w/2"/>
                                          </p:val>
                                        </p:tav>
                                        <p:tav tm="100000">
                                          <p:val>
                                            <p:strVal val="#ppt_x"/>
                                          </p:val>
                                        </p:tav>
                                      </p:tavLst>
                                    </p:anim>
                                    <p:anim calcmode="lin" valueType="num">
                                      <p:cBhvr additive="base">
                                        <p:cTn id="14"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vertical)">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utoUpdateAnimBg="0"/>
      <p:bldP spid="1208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9144000" cy="914400"/>
          </a:xfrm>
        </p:spPr>
        <p:txBody>
          <a:bodyPr/>
          <a:lstStyle/>
          <a:p>
            <a:pPr marL="320040" indent="-320040" eaLnBrk="1" fontAlgn="auto" hangingPunct="1">
              <a:spcAft>
                <a:spcPts val="0"/>
              </a:spcAft>
              <a:buClr>
                <a:schemeClr val="accent6">
                  <a:lumMod val="75000"/>
                </a:schemeClr>
              </a:buClr>
              <a:defRPr/>
            </a:pPr>
            <a:r>
              <a:rPr lang="en-US" altLang="zh-CN" sz="3200" dirty="0" smtClean="0">
                <a:solidFill>
                  <a:schemeClr val="tx1"/>
                </a:solidFill>
                <a:latin typeface="华文新魏" pitchFamily="2" charset="-122"/>
              </a:rPr>
              <a:t> 1.3.2  </a:t>
            </a:r>
            <a:r>
              <a:rPr lang="zh-CN" altLang="en-US" sz="3200" dirty="0" smtClean="0">
                <a:solidFill>
                  <a:schemeClr val="tx1"/>
                </a:solidFill>
                <a:latin typeface="华文新魏" pitchFamily="2" charset="-122"/>
              </a:rPr>
              <a:t>算法描述</a:t>
            </a:r>
            <a:endParaRPr lang="en-US" altLang="zh-CN" dirty="0" smtClean="0"/>
          </a:p>
        </p:txBody>
      </p:sp>
      <p:sp>
        <p:nvSpPr>
          <p:cNvPr id="120837" name="Rectangle 5"/>
          <p:cNvSpPr>
            <a:spLocks noChangeArrowheads="1"/>
          </p:cNvSpPr>
          <p:nvPr/>
        </p:nvSpPr>
        <p:spPr bwMode="auto">
          <a:xfrm>
            <a:off x="0" y="914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2800">
                <a:solidFill>
                  <a:srgbClr val="CC0000"/>
                </a:solidFill>
                <a:latin typeface="Times New Roman" panose="02020603050405020304" pitchFamily="18" charset="0"/>
                <a:ea typeface="楷体_GB2312"/>
                <a:cs typeface="楷体_GB2312"/>
              </a:rPr>
              <a:t>	</a:t>
            </a:r>
            <a:r>
              <a:rPr lang="zh-CN" altLang="en-US" sz="2800">
                <a:solidFill>
                  <a:srgbClr val="CC0000"/>
                </a:solidFill>
                <a:latin typeface="Times New Roman" panose="02020603050405020304" pitchFamily="18" charset="0"/>
                <a:ea typeface="楷体_GB2312"/>
                <a:cs typeface="楷体_GB2312"/>
              </a:rPr>
              <a:t>例</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求</a:t>
            </a:r>
            <a:r>
              <a:rPr lang="en-US" altLang="zh-CN" sz="2800" b="1">
                <a:solidFill>
                  <a:schemeClr val="tx1"/>
                </a:solidFill>
                <a:latin typeface="Times New Roman" panose="02020603050405020304" pitchFamily="18" charset="0"/>
                <a:ea typeface="楷体_GB2312"/>
                <a:cs typeface="楷体_GB2312"/>
              </a:rPr>
              <a:t>M</a:t>
            </a:r>
            <a:r>
              <a:rPr lang="zh-CN" altLang="en-US" sz="2800" b="1">
                <a:solidFill>
                  <a:schemeClr val="tx1"/>
                </a:solidFill>
                <a:latin typeface="Times New Roman" panose="02020603050405020304" pitchFamily="18" charset="0"/>
                <a:ea typeface="楷体_GB2312"/>
                <a:cs typeface="楷体_GB2312"/>
              </a:rPr>
              <a:t>和</a:t>
            </a:r>
            <a:r>
              <a:rPr lang="en-US" altLang="zh-CN" sz="2800" b="1">
                <a:solidFill>
                  <a:schemeClr val="tx1"/>
                </a:solidFill>
                <a:latin typeface="Times New Roman" panose="02020603050405020304" pitchFamily="18" charset="0"/>
                <a:ea typeface="楷体_GB2312"/>
                <a:cs typeface="楷体_GB2312"/>
              </a:rPr>
              <a:t> N</a:t>
            </a:r>
            <a:r>
              <a:rPr lang="zh-CN" altLang="en-US" sz="2800" b="1">
                <a:solidFill>
                  <a:schemeClr val="tx1"/>
                </a:solidFill>
                <a:latin typeface="Times New Roman" panose="02020603050405020304" pitchFamily="18" charset="0"/>
                <a:ea typeface="楷体_GB2312"/>
                <a:cs typeface="楷体_GB2312"/>
              </a:rPr>
              <a:t>的最大公约数</a:t>
            </a:r>
            <a:r>
              <a:rPr lang="en-US" altLang="zh-CN" sz="2800" b="1">
                <a:solidFill>
                  <a:schemeClr val="tx1"/>
                </a:solidFill>
                <a:latin typeface="Times New Roman" panose="02020603050405020304" pitchFamily="18" charset="0"/>
                <a:ea typeface="楷体_GB2312"/>
                <a:cs typeface="楷体_GB2312"/>
              </a:rPr>
              <a:t>. (</a:t>
            </a:r>
            <a:r>
              <a:rPr lang="zh-CN" altLang="en-US" sz="2800" b="1">
                <a:solidFill>
                  <a:schemeClr val="tx1"/>
                </a:solidFill>
                <a:latin typeface="Times New Roman" panose="02020603050405020304" pitchFamily="18" charset="0"/>
                <a:ea typeface="楷体_GB2312"/>
                <a:cs typeface="楷体_GB2312"/>
              </a:rPr>
              <a:t>欧几里德</a:t>
            </a:r>
            <a:r>
              <a:rPr lang="zh-CN" altLang="en-US" sz="2800" b="1">
                <a:solidFill>
                  <a:srgbClr val="008080"/>
                </a:solidFill>
                <a:latin typeface="Times New Roman" panose="02020603050405020304" pitchFamily="18" charset="0"/>
                <a:ea typeface="楷体_GB2312"/>
                <a:cs typeface="楷体_GB2312"/>
              </a:rPr>
              <a:t>算法</a:t>
            </a:r>
            <a:r>
              <a:rPr lang="en-US" altLang="zh-CN" sz="2800" b="1">
                <a:solidFill>
                  <a:schemeClr val="tx1"/>
                </a:solidFill>
                <a:latin typeface="Times New Roman" panose="02020603050405020304" pitchFamily="18" charset="0"/>
                <a:ea typeface="楷体_GB2312"/>
                <a:cs typeface="楷体_GB2312"/>
              </a:rPr>
              <a:t>)</a:t>
            </a:r>
            <a:endParaRPr lang="en-US" altLang="zh-CN" sz="3200" b="1">
              <a:solidFill>
                <a:schemeClr val="tx1"/>
              </a:solidFill>
              <a:latin typeface="Times New Roman" panose="02020603050405020304" pitchFamily="18" charset="0"/>
              <a:ea typeface="楷体_GB2312"/>
              <a:cs typeface="楷体_GB2312"/>
            </a:endParaRPr>
          </a:p>
        </p:txBody>
      </p:sp>
      <p:sp>
        <p:nvSpPr>
          <p:cNvPr id="120881" name="Rectangle 49"/>
          <p:cNvSpPr>
            <a:spLocks noChangeArrowheads="1"/>
          </p:cNvSpPr>
          <p:nvPr/>
        </p:nvSpPr>
        <p:spPr bwMode="auto">
          <a:xfrm>
            <a:off x="381000" y="17145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Bef>
                <a:spcPct val="80000"/>
              </a:spcBef>
              <a:spcAft>
                <a:spcPct val="25000"/>
              </a:spcAft>
              <a:buClrTx/>
              <a:buSzTx/>
              <a:buFontTx/>
              <a:buChar char="•"/>
            </a:pPr>
            <a:r>
              <a:rPr lang="zh-CN" altLang="en-US" sz="2800" b="1">
                <a:solidFill>
                  <a:srgbClr val="CC0000"/>
                </a:solidFill>
                <a:latin typeface="Times New Roman" panose="02020603050405020304" pitchFamily="18" charset="0"/>
                <a:ea typeface="楷体_GB2312"/>
                <a:cs typeface="楷体_GB2312"/>
              </a:rPr>
              <a:t>类程序语言</a:t>
            </a:r>
            <a:r>
              <a:rPr lang="en-US" altLang="zh-CN" sz="2800" b="1">
                <a:solidFill>
                  <a:srgbClr val="CC0000"/>
                </a:solidFill>
                <a:latin typeface="Times New Roman" panose="02020603050405020304" pitchFamily="18" charset="0"/>
                <a:ea typeface="楷体_GB2312"/>
                <a:cs typeface="楷体_GB2312"/>
              </a:rPr>
              <a:t>:</a:t>
            </a:r>
            <a:endParaRPr lang="en-US" altLang="zh-CN" sz="2800">
              <a:solidFill>
                <a:schemeClr val="tx1"/>
              </a:solidFill>
              <a:latin typeface="Times New Roman" panose="02020603050405020304" pitchFamily="18" charset="0"/>
              <a:ea typeface="楷体_GB2312"/>
              <a:cs typeface="楷体_GB2312"/>
            </a:endParaRPr>
          </a:p>
        </p:txBody>
      </p:sp>
      <p:sp>
        <p:nvSpPr>
          <p:cNvPr id="120882" name="Rectangle 50"/>
          <p:cNvSpPr>
            <a:spLocks noChangeArrowheads="1"/>
          </p:cNvSpPr>
          <p:nvPr/>
        </p:nvSpPr>
        <p:spPr bwMode="auto">
          <a:xfrm>
            <a:off x="1692275" y="2349500"/>
            <a:ext cx="434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int commonfactor(int m, int n)</a:t>
            </a:r>
          </a:p>
          <a:p>
            <a:pPr algn="just" eaLnBrk="1" hangingPunct="1">
              <a:lnSpc>
                <a:spcPct val="105000"/>
              </a:lnSpc>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a:t>
            </a:r>
            <a:r>
              <a:rPr lang="en-US" altLang="zh-CN" sz="2400" b="1">
                <a:solidFill>
                  <a:srgbClr val="008080"/>
                </a:solidFill>
                <a:latin typeface="Times New Roman" panose="02020603050405020304" pitchFamily="18" charset="0"/>
                <a:ea typeface="楷体_GB2312"/>
                <a:cs typeface="楷体_GB2312"/>
              </a:rPr>
              <a:t>int</a:t>
            </a:r>
            <a:r>
              <a:rPr lang="en-US" altLang="zh-CN" sz="2400" b="1">
                <a:solidFill>
                  <a:schemeClr val="tx1"/>
                </a:solidFill>
                <a:latin typeface="Times New Roman" panose="02020603050405020304" pitchFamily="18" charset="0"/>
                <a:ea typeface="楷体_GB2312"/>
                <a:cs typeface="楷体_GB2312"/>
              </a:rPr>
              <a:t> r = m % n;</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while (r != 0) {</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m = n;	n = r;</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r = m % n;</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a:t>
            </a:r>
          </a:p>
          <a:p>
            <a:pPr algn="just" eaLnBrk="1" hangingPunct="1">
              <a:lnSpc>
                <a:spcPct val="105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	cout &lt;&lt; n;</a:t>
            </a:r>
          </a:p>
          <a:p>
            <a:pPr algn="just" eaLnBrk="1" hangingPunct="1">
              <a:lnSpc>
                <a:spcPct val="105000"/>
              </a:lnSpc>
              <a:spcAft>
                <a:spcPct val="0"/>
              </a:spcAft>
              <a:buClrTx/>
              <a:buSzTx/>
              <a:buFontTx/>
              <a:buNone/>
            </a:pPr>
            <a:r>
              <a:rPr lang="en-US" altLang="zh-CN" sz="2400" b="1">
                <a:solidFill>
                  <a:schemeClr val="tx1"/>
                </a:solidFill>
                <a:latin typeface="Times New Roman" panose="02020603050405020304" pitchFamily="18" charset="0"/>
                <a:ea typeface="楷体_GB2312"/>
                <a:cs typeface="楷体_GB2312"/>
              </a:rPr>
              <a:t>}</a:t>
            </a:r>
          </a:p>
        </p:txBody>
      </p:sp>
      <p:sp>
        <p:nvSpPr>
          <p:cNvPr id="6" name="Rectangle 3" descr="Rectangle: Click to edit Master text styles&#10;Second level&#10;Third level&#10;Fourth level&#10;Fifth level"/>
          <p:cNvSpPr txBox="1">
            <a:spLocks noChangeArrowheads="1"/>
          </p:cNvSpPr>
          <p:nvPr/>
        </p:nvSpPr>
        <p:spPr bwMode="auto">
          <a:xfrm>
            <a:off x="5427057" y="3203985"/>
            <a:ext cx="3060700" cy="3384550"/>
          </a:xfrm>
          <a:prstGeom prst="rect">
            <a:avLst/>
          </a:prstGeom>
          <a:blipFill>
            <a:blip r:embed="rId3" cstate="print"/>
            <a:srcRect/>
            <a:tile tx="0" ty="0" sx="100000" sy="100000" flip="none" algn="tl"/>
          </a:blipFill>
          <a:ln w="9525">
            <a:noFill/>
            <a:miter lim="800000"/>
          </a:ln>
        </p:spPr>
        <p:txBody>
          <a:bodyPr anchor="b"/>
          <a:lstStyle/>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算法的性能标准</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1</a:t>
            </a:r>
            <a:r>
              <a:rPr kumimoji="0" lang="zh-CN" altLang="zh-CN" sz="2800" b="1" kern="0" cap="none" spc="0" normalizeH="0" baseline="0" noProof="0" dirty="0">
                <a:latin typeface="+mn-lt"/>
                <a:ea typeface="+mn-ea"/>
                <a:cs typeface="+mn-cs"/>
              </a:rPr>
              <a:t>）正确性：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2</a:t>
            </a:r>
            <a:r>
              <a:rPr kumimoji="0" lang="zh-CN" altLang="zh-CN" sz="2800" b="1" kern="0" cap="none" spc="0" normalizeH="0" baseline="0" noProof="0" dirty="0">
                <a:latin typeface="+mn-lt"/>
                <a:ea typeface="+mn-ea"/>
                <a:cs typeface="+mn-cs"/>
              </a:rPr>
              <a:t>）可用性：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3</a:t>
            </a:r>
            <a:r>
              <a:rPr kumimoji="0" lang="zh-CN" altLang="zh-CN" sz="2800" b="1" kern="0" cap="none" spc="0" normalizeH="0" baseline="0" noProof="0" dirty="0">
                <a:latin typeface="+mn-lt"/>
                <a:ea typeface="+mn-ea"/>
                <a:cs typeface="+mn-cs"/>
              </a:rPr>
              <a:t>）可读性：</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4</a:t>
            </a:r>
            <a:r>
              <a:rPr kumimoji="0" lang="zh-CN" altLang="zh-CN" sz="2800" b="1" kern="0" cap="none" spc="0" normalizeH="0" baseline="0" noProof="0" dirty="0">
                <a:latin typeface="+mn-lt"/>
                <a:ea typeface="+mn-ea"/>
                <a:cs typeface="+mn-cs"/>
              </a:rPr>
              <a:t>）效率</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R="0" defTabSz="914400" eaLnBrk="0" hangingPunct="0">
              <a:spcBef>
                <a:spcPct val="20000"/>
              </a:spcBef>
              <a:buClr>
                <a:schemeClr val="accent1"/>
              </a:buClr>
              <a:buSzPct val="65000"/>
              <a:buFont typeface="Wingdings" panose="05000000000000000000" pitchFamily="2" charset="2"/>
              <a:buNone/>
              <a:defRPr/>
            </a:pPr>
            <a:r>
              <a:rPr kumimoji="0" lang="zh-CN" altLang="zh-CN"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5</a:t>
            </a:r>
            <a:r>
              <a:rPr kumimoji="0" lang="zh-CN" altLang="zh-CN" sz="2800" b="1" kern="0" cap="none" spc="0" normalizeH="0" baseline="0" noProof="0" dirty="0">
                <a:latin typeface="+mn-lt"/>
                <a:ea typeface="+mn-ea"/>
                <a:cs typeface="+mn-cs"/>
              </a:rPr>
              <a:t>）健壮性：</a:t>
            </a:r>
          </a:p>
        </p:txBody>
      </p:sp>
    </p:spTree>
    <p:extLst>
      <p:ext uri="{BB962C8B-B14F-4D97-AF65-F5344CB8AC3E}">
        <p14:creationId xmlns:p14="http://schemas.microsoft.com/office/powerpoint/2010/main" val="3810621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81"/>
                                        </p:tgtEl>
                                        <p:attrNameLst>
                                          <p:attrName>style.visibility</p:attrName>
                                        </p:attrNameLst>
                                      </p:cBhvr>
                                      <p:to>
                                        <p:strVal val="visible"/>
                                      </p:to>
                                    </p:set>
                                    <p:anim calcmode="lin" valueType="num">
                                      <p:cBhvr additive="base">
                                        <p:cTn id="13" dur="500" fill="hold"/>
                                        <p:tgtEl>
                                          <p:spTgt spid="120881"/>
                                        </p:tgtEl>
                                        <p:attrNameLst>
                                          <p:attrName>ppt_x</p:attrName>
                                        </p:attrNameLst>
                                      </p:cBhvr>
                                      <p:tavLst>
                                        <p:tav tm="0">
                                          <p:val>
                                            <p:strVal val="0-#ppt_w/2"/>
                                          </p:val>
                                        </p:tav>
                                        <p:tav tm="100000">
                                          <p:val>
                                            <p:strVal val="#ppt_x"/>
                                          </p:val>
                                        </p:tav>
                                      </p:tavLst>
                                    </p:anim>
                                    <p:anim calcmode="lin" valueType="num">
                                      <p:cBhvr additive="base">
                                        <p:cTn id="14" dur="500" fill="hold"/>
                                        <p:tgtEl>
                                          <p:spTgt spid="120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0882"/>
                                        </p:tgtEl>
                                        <p:attrNameLst>
                                          <p:attrName>style.visibility</p:attrName>
                                        </p:attrNameLst>
                                      </p:cBhvr>
                                      <p:to>
                                        <p:strVal val="visible"/>
                                      </p:to>
                                    </p:set>
                                    <p:animEffect transition="in" filter="blinds(horizontal)">
                                      <p:cBhvr>
                                        <p:cTn id="19" dur="500"/>
                                        <p:tgtEl>
                                          <p:spTgt spid="120882"/>
                                        </p:tgtEl>
                                      </p:cBhvr>
                                    </p:animEffect>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3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style.rotation</p:attrName>
                                        </p:attrNameLst>
                                      </p:cBhvr>
                                      <p:tavLst>
                                        <p:tav tm="0">
                                          <p:val>
                                            <p:fltVal val="720"/>
                                          </p:val>
                                        </p:tav>
                                        <p:tav tm="100000">
                                          <p:val>
                                            <p:fltVal val="0"/>
                                          </p:val>
                                        </p:tav>
                                      </p:tavLst>
                                    </p:anim>
                                    <p:anim calcmode="lin" valueType="num">
                                      <p:cBhvr>
                                        <p:cTn id="26" dur="2000" fill="hold"/>
                                        <p:tgtEl>
                                          <p:spTgt spid="6"/>
                                        </p:tgtEl>
                                        <p:attrNameLst>
                                          <p:attrName>ppt_h</p:attrName>
                                        </p:attrNameLst>
                                      </p:cBhvr>
                                      <p:tavLst>
                                        <p:tav tm="0">
                                          <p:val>
                                            <p:fltVal val="0"/>
                                          </p:val>
                                        </p:tav>
                                        <p:tav tm="100000">
                                          <p:val>
                                            <p:strVal val="#ppt_h"/>
                                          </p:val>
                                        </p:tav>
                                      </p:tavLst>
                                    </p:anim>
                                    <p:anim calcmode="lin" valueType="num">
                                      <p:cBhvr>
                                        <p:cTn id="27"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utoUpdateAnimBg="0"/>
      <p:bldP spid="120881" grpId="0" autoUpdateAnimBg="0"/>
      <p:bldP spid="120882" grpId="0" autoUpdateAnimBg="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431724" y="1714513"/>
            <a:ext cx="2925195" cy="2862322"/>
          </a:xfrm>
          <a:prstGeom prst="rect">
            <a:avLst/>
          </a:prstGeom>
          <a:blipFill>
            <a:blip r:embed="rId3"/>
            <a:tile tx="0" ty="0" sx="100000" sy="100000" flip="none" algn="tl"/>
          </a:blipFill>
        </p:spPr>
        <p:txBody>
          <a:bodyPr wrap="square">
            <a:spAutoFit/>
          </a:bodyPr>
          <a:lstStyle/>
          <a:p>
            <a:pPr algn="just"/>
            <a:r>
              <a:rPr lang="zh-CN" altLang="en-US" sz="3600" b="1" dirty="0">
                <a:solidFill>
                  <a:srgbClr val="0070C0"/>
                </a:solidFill>
                <a:latin typeface="Times New Roman" panose="02020603050405020304" pitchFamily="18" charset="0"/>
                <a:ea typeface="楷体_GB2312"/>
                <a:cs typeface="楷体_GB2312"/>
              </a:rPr>
              <a:t>算法</a:t>
            </a:r>
            <a:r>
              <a:rPr lang="en-US" altLang="zh-CN" sz="3600" b="1" dirty="0">
                <a:solidFill>
                  <a:srgbClr val="0070C0"/>
                </a:solidFill>
                <a:latin typeface="Times New Roman" panose="02020603050405020304" pitchFamily="18" charset="0"/>
                <a:ea typeface="楷体_GB2312"/>
                <a:cs typeface="楷体_GB2312"/>
              </a:rPr>
              <a:t>1	</a:t>
            </a:r>
          </a:p>
          <a:p>
            <a:pPr algn="just"/>
            <a:r>
              <a:rPr lang="en-US" altLang="zh-CN" sz="3600" dirty="0" err="1">
                <a:solidFill>
                  <a:srgbClr val="0070C0"/>
                </a:solidFill>
                <a:latin typeface="Times New Roman" panose="02020603050405020304" pitchFamily="18" charset="0"/>
                <a:ea typeface="楷体_GB2312"/>
                <a:cs typeface="楷体_GB2312"/>
              </a:rPr>
              <a:t>int</a:t>
            </a:r>
            <a:r>
              <a:rPr lang="en-US" altLang="zh-CN" sz="3600" dirty="0">
                <a:solidFill>
                  <a:srgbClr val="0070C0"/>
                </a:solidFill>
                <a:latin typeface="Times New Roman" panose="02020603050405020304" pitchFamily="18" charset="0"/>
                <a:ea typeface="楷体_GB2312"/>
                <a:cs typeface="楷体_GB2312"/>
              </a:rPr>
              <a:t> t</a:t>
            </a:r>
            <a:r>
              <a:rPr lang="zh-CN" altLang="en-US" sz="3600" dirty="0">
                <a:solidFill>
                  <a:srgbClr val="0070C0"/>
                </a:solidFill>
                <a:latin typeface="Times New Roman" panose="02020603050405020304" pitchFamily="18" charset="0"/>
                <a:ea typeface="楷体_GB2312"/>
                <a:cs typeface="楷体_GB2312"/>
              </a:rPr>
              <a:t>；</a:t>
            </a:r>
            <a:r>
              <a:rPr lang="en-US" altLang="zh-CN" sz="3600" dirty="0">
                <a:solidFill>
                  <a:srgbClr val="0070C0"/>
                </a:solidFill>
                <a:latin typeface="Times New Roman" panose="02020603050405020304" pitchFamily="18" charset="0"/>
                <a:ea typeface="楷体_GB2312"/>
                <a:cs typeface="楷体_GB2312"/>
              </a:rPr>
              <a:t>	</a:t>
            </a:r>
            <a:endParaRPr lang="en-US" altLang="zh-CN" sz="3600" dirty="0" smtClean="0">
              <a:solidFill>
                <a:srgbClr val="0070C0"/>
              </a:solidFill>
              <a:latin typeface="Times New Roman" panose="02020603050405020304" pitchFamily="18" charset="0"/>
              <a:ea typeface="楷体_GB2312"/>
              <a:cs typeface="楷体_GB2312"/>
            </a:endParaRPr>
          </a:p>
          <a:p>
            <a:pPr algn="just"/>
            <a:r>
              <a:rPr lang="en-US" altLang="zh-CN" sz="3600" dirty="0" smtClean="0">
                <a:solidFill>
                  <a:srgbClr val="0070C0"/>
                </a:solidFill>
                <a:latin typeface="Times New Roman" panose="02020603050405020304" pitchFamily="18" charset="0"/>
                <a:ea typeface="楷体_GB2312"/>
                <a:cs typeface="楷体_GB2312"/>
              </a:rPr>
              <a:t>t </a:t>
            </a:r>
            <a:r>
              <a:rPr lang="en-US" altLang="zh-CN" sz="3600" dirty="0">
                <a:solidFill>
                  <a:srgbClr val="0070C0"/>
                </a:solidFill>
                <a:latin typeface="Times New Roman" panose="02020603050405020304" pitchFamily="18" charset="0"/>
                <a:ea typeface="楷体_GB2312"/>
                <a:cs typeface="楷体_GB2312"/>
              </a:rPr>
              <a:t>= </a:t>
            </a:r>
            <a:r>
              <a:rPr lang="en-US" altLang="zh-CN" sz="3600" dirty="0" smtClean="0">
                <a:solidFill>
                  <a:srgbClr val="0070C0"/>
                </a:solidFill>
                <a:latin typeface="Times New Roman" panose="02020603050405020304" pitchFamily="18" charset="0"/>
                <a:ea typeface="楷体_GB2312"/>
                <a:cs typeface="楷体_GB2312"/>
              </a:rPr>
              <a:t>x;</a:t>
            </a:r>
          </a:p>
          <a:p>
            <a:pPr algn="just"/>
            <a:r>
              <a:rPr lang="en-US" altLang="zh-CN" sz="3600" dirty="0" smtClean="0">
                <a:solidFill>
                  <a:srgbClr val="0070C0"/>
                </a:solidFill>
                <a:latin typeface="Times New Roman" panose="02020603050405020304" pitchFamily="18" charset="0"/>
                <a:ea typeface="楷体_GB2312"/>
                <a:cs typeface="楷体_GB2312"/>
              </a:rPr>
              <a:t>x </a:t>
            </a:r>
            <a:r>
              <a:rPr lang="en-US" altLang="zh-CN" sz="3600" dirty="0">
                <a:solidFill>
                  <a:srgbClr val="0070C0"/>
                </a:solidFill>
                <a:latin typeface="Times New Roman" panose="02020603050405020304" pitchFamily="18" charset="0"/>
                <a:ea typeface="楷体_GB2312"/>
                <a:cs typeface="楷体_GB2312"/>
              </a:rPr>
              <a:t>= y</a:t>
            </a:r>
            <a:r>
              <a:rPr lang="en-US" altLang="zh-CN" sz="3600" dirty="0" smtClean="0">
                <a:solidFill>
                  <a:srgbClr val="0070C0"/>
                </a:solidFill>
                <a:latin typeface="Times New Roman" panose="02020603050405020304" pitchFamily="18" charset="0"/>
                <a:ea typeface="楷体_GB2312"/>
                <a:cs typeface="楷体_GB2312"/>
              </a:rPr>
              <a:t>;</a:t>
            </a:r>
          </a:p>
          <a:p>
            <a:pPr algn="just"/>
            <a:r>
              <a:rPr lang="en-US" altLang="zh-CN" sz="3600" dirty="0" smtClean="0">
                <a:solidFill>
                  <a:srgbClr val="0070C0"/>
                </a:solidFill>
                <a:latin typeface="Times New Roman" panose="02020603050405020304" pitchFamily="18" charset="0"/>
                <a:ea typeface="楷体_GB2312"/>
                <a:cs typeface="楷体_GB2312"/>
              </a:rPr>
              <a:t>y </a:t>
            </a:r>
            <a:r>
              <a:rPr lang="en-US" altLang="zh-CN" sz="3600" dirty="0">
                <a:solidFill>
                  <a:srgbClr val="0070C0"/>
                </a:solidFill>
                <a:latin typeface="Times New Roman" panose="02020603050405020304" pitchFamily="18" charset="0"/>
                <a:ea typeface="楷体_GB2312"/>
                <a:cs typeface="楷体_GB2312"/>
              </a:rPr>
              <a:t>= t;	</a:t>
            </a:r>
            <a:endParaRPr lang="zh-CN" altLang="en-US" sz="3600" dirty="0">
              <a:solidFill>
                <a:srgbClr val="0070C0"/>
              </a:solidFill>
            </a:endParaRPr>
          </a:p>
        </p:txBody>
      </p:sp>
      <p:sp>
        <p:nvSpPr>
          <p:cNvPr id="15362" name="Rectangle 2"/>
          <p:cNvSpPr>
            <a:spLocks noGrp="1" noChangeArrowheads="1"/>
          </p:cNvSpPr>
          <p:nvPr>
            <p:ph type="title"/>
          </p:nvPr>
        </p:nvSpPr>
        <p:spPr>
          <a:xfrm>
            <a:off x="0" y="76200"/>
            <a:ext cx="9144000" cy="914400"/>
          </a:xfrm>
        </p:spPr>
        <p:txBody>
          <a:bodyPr/>
          <a:lstStyle/>
          <a:p>
            <a:pPr marL="320040" indent="-320040" eaLnBrk="1" fontAlgn="auto" hangingPunct="1">
              <a:spcAft>
                <a:spcPts val="0"/>
              </a:spcAft>
              <a:buClr>
                <a:schemeClr val="accent6">
                  <a:lumMod val="75000"/>
                </a:schemeClr>
              </a:buClr>
              <a:defRPr/>
            </a:pPr>
            <a:r>
              <a:rPr lang="en-US" altLang="zh-CN" sz="3200" dirty="0" smtClean="0">
                <a:solidFill>
                  <a:schemeClr val="tx1"/>
                </a:solidFill>
                <a:latin typeface="华文新魏" pitchFamily="2" charset="-122"/>
              </a:rPr>
              <a:t> 1.3.3 </a:t>
            </a:r>
            <a:r>
              <a:rPr lang="zh-CN" altLang="en-US" sz="3200" dirty="0" smtClean="0">
                <a:solidFill>
                  <a:schemeClr val="tx1"/>
                </a:solidFill>
                <a:latin typeface="华文新魏" pitchFamily="2" charset="-122"/>
              </a:rPr>
              <a:t>算法</a:t>
            </a:r>
            <a:r>
              <a:rPr lang="zh-CN" altLang="en-US" sz="3200" dirty="0">
                <a:latin typeface="华文新魏" pitchFamily="2" charset="-122"/>
              </a:rPr>
              <a:t>复杂度</a:t>
            </a:r>
            <a:endParaRPr lang="en-US" altLang="zh-CN" dirty="0" smtClean="0"/>
          </a:p>
        </p:txBody>
      </p:sp>
      <p:sp>
        <p:nvSpPr>
          <p:cNvPr id="51206" name="Rectangle 6"/>
          <p:cNvSpPr>
            <a:spLocks noChangeArrowheads="1"/>
          </p:cNvSpPr>
          <p:nvPr/>
        </p:nvSpPr>
        <p:spPr bwMode="auto">
          <a:xfrm>
            <a:off x="251711" y="818826"/>
            <a:ext cx="8055537" cy="46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Aft>
                <a:spcPct val="0"/>
              </a:spcAft>
              <a:buClrTx/>
              <a:buSzTx/>
              <a:buFontTx/>
              <a:buNone/>
            </a:pPr>
            <a:r>
              <a:rPr lang="zh-CN" altLang="en-US" sz="3600" b="1" dirty="0" smtClean="0">
                <a:solidFill>
                  <a:schemeClr val="tx1"/>
                </a:solidFill>
                <a:latin typeface="Times New Roman" panose="02020603050405020304" pitchFamily="18" charset="0"/>
                <a:ea typeface="楷体_GB2312"/>
                <a:cs typeface="楷体_GB2312"/>
              </a:rPr>
              <a:t>例：已知</a:t>
            </a:r>
            <a:r>
              <a:rPr lang="en-US" altLang="zh-CN" sz="3600" b="1" dirty="0" smtClean="0">
                <a:solidFill>
                  <a:schemeClr val="tx1"/>
                </a:solidFill>
                <a:latin typeface="Times New Roman" panose="02020603050405020304" pitchFamily="18" charset="0"/>
                <a:ea typeface="楷体_GB2312"/>
                <a:cs typeface="楷体_GB2312"/>
              </a:rPr>
              <a:t> </a:t>
            </a:r>
            <a:r>
              <a:rPr lang="en-US" altLang="zh-CN" sz="3600" b="1" dirty="0">
                <a:solidFill>
                  <a:schemeClr val="tx1"/>
                </a:solidFill>
                <a:latin typeface="Times New Roman" panose="02020603050405020304" pitchFamily="18" charset="0"/>
                <a:ea typeface="楷体_GB2312"/>
                <a:cs typeface="楷体_GB2312"/>
              </a:rPr>
              <a:t>x = 5, y = 3, </a:t>
            </a:r>
            <a:r>
              <a:rPr lang="zh-CN" altLang="en-US" sz="3600" b="1" dirty="0">
                <a:solidFill>
                  <a:schemeClr val="tx1"/>
                </a:solidFill>
                <a:latin typeface="Times New Roman" panose="02020603050405020304" pitchFamily="18" charset="0"/>
                <a:ea typeface="楷体_GB2312"/>
                <a:cs typeface="楷体_GB2312"/>
              </a:rPr>
              <a:t>交换</a:t>
            </a:r>
            <a:r>
              <a:rPr lang="en-US" altLang="zh-CN" sz="3600" b="1" dirty="0">
                <a:solidFill>
                  <a:schemeClr val="tx1"/>
                </a:solidFill>
                <a:latin typeface="Times New Roman" panose="02020603050405020304" pitchFamily="18" charset="0"/>
                <a:ea typeface="楷体_GB2312"/>
                <a:cs typeface="楷体_GB2312"/>
              </a:rPr>
              <a:t> x</a:t>
            </a:r>
            <a:r>
              <a:rPr lang="zh-CN" altLang="en-US" sz="3600" b="1" dirty="0">
                <a:solidFill>
                  <a:schemeClr val="tx1"/>
                </a:solidFill>
                <a:latin typeface="Times New Roman" panose="02020603050405020304" pitchFamily="18" charset="0"/>
                <a:ea typeface="楷体_GB2312"/>
                <a:cs typeface="楷体_GB2312"/>
              </a:rPr>
              <a:t>和</a:t>
            </a:r>
            <a:r>
              <a:rPr lang="en-US" altLang="zh-CN" sz="3600" b="1" dirty="0">
                <a:solidFill>
                  <a:schemeClr val="tx1"/>
                </a:solidFill>
                <a:latin typeface="Times New Roman" panose="02020603050405020304" pitchFamily="18" charset="0"/>
                <a:ea typeface="楷体_GB2312"/>
                <a:cs typeface="楷体_GB2312"/>
              </a:rPr>
              <a:t> y</a:t>
            </a:r>
            <a:r>
              <a:rPr lang="zh-CN" altLang="en-US" sz="3600" b="1" dirty="0">
                <a:solidFill>
                  <a:schemeClr val="tx1"/>
                </a:solidFill>
                <a:latin typeface="Times New Roman" panose="02020603050405020304" pitchFamily="18" charset="0"/>
                <a:ea typeface="楷体_GB2312"/>
                <a:cs typeface="楷体_GB2312"/>
              </a:rPr>
              <a:t>的值</a:t>
            </a:r>
            <a:r>
              <a:rPr lang="en-US" altLang="zh-CN" sz="3600" b="1" dirty="0" smtClean="0">
                <a:solidFill>
                  <a:schemeClr val="tx1"/>
                </a:solidFill>
                <a:latin typeface="Times New Roman" panose="02020603050405020304" pitchFamily="18" charset="0"/>
                <a:ea typeface="楷体_GB2312"/>
                <a:cs typeface="楷体_GB2312"/>
              </a:rPr>
              <a:t>.</a:t>
            </a:r>
            <a:endParaRPr lang="en-US" altLang="zh-CN" sz="3600" b="1" dirty="0">
              <a:solidFill>
                <a:schemeClr val="tx1"/>
              </a:solidFill>
              <a:latin typeface="Times New Roman" panose="02020603050405020304" pitchFamily="18" charset="0"/>
              <a:ea typeface="楷体_GB2312"/>
              <a:cs typeface="楷体_GB2312"/>
            </a:endParaRPr>
          </a:p>
        </p:txBody>
      </p:sp>
      <p:sp>
        <p:nvSpPr>
          <p:cNvPr id="5" name="矩形 4"/>
          <p:cNvSpPr/>
          <p:nvPr/>
        </p:nvSpPr>
        <p:spPr>
          <a:xfrm>
            <a:off x="4211976" y="1714513"/>
            <a:ext cx="4619174" cy="2862322"/>
          </a:xfrm>
          <a:prstGeom prst="rect">
            <a:avLst/>
          </a:prstGeom>
          <a:blipFill>
            <a:blip r:embed="rId3"/>
            <a:tile tx="0" ty="0" sx="100000" sy="100000" flip="none" algn="tl"/>
          </a:blipFill>
        </p:spPr>
        <p:txBody>
          <a:bodyPr wrap="square">
            <a:spAutoFit/>
          </a:bodyPr>
          <a:lstStyle/>
          <a:p>
            <a:pPr algn="just"/>
            <a:r>
              <a:rPr lang="zh-CN" altLang="en-US" sz="3600" b="1" dirty="0" smtClean="0">
                <a:solidFill>
                  <a:srgbClr val="FF0000"/>
                </a:solidFill>
                <a:latin typeface="Times New Roman" panose="02020603050405020304" pitchFamily="18" charset="0"/>
                <a:ea typeface="楷体_GB2312"/>
                <a:cs typeface="楷体_GB2312"/>
              </a:rPr>
              <a:t>算法</a:t>
            </a:r>
            <a:r>
              <a:rPr lang="en-US" altLang="zh-CN" sz="3600" b="1" dirty="0" smtClean="0">
                <a:solidFill>
                  <a:srgbClr val="FF0000"/>
                </a:solidFill>
                <a:latin typeface="Times New Roman" panose="02020603050405020304" pitchFamily="18" charset="0"/>
                <a:ea typeface="楷体_GB2312"/>
                <a:cs typeface="楷体_GB2312"/>
              </a:rPr>
              <a:t>2</a:t>
            </a:r>
            <a:endParaRPr lang="en-US" altLang="zh-CN" sz="3600" b="1" dirty="0">
              <a:solidFill>
                <a:srgbClr val="FF0000"/>
              </a:solidFill>
              <a:latin typeface="Times New Roman" panose="02020603050405020304" pitchFamily="18" charset="0"/>
              <a:ea typeface="楷体_GB2312"/>
              <a:cs typeface="楷体_GB2312"/>
            </a:endParaRPr>
          </a:p>
          <a:p>
            <a:pPr algn="just"/>
            <a:r>
              <a:rPr lang="en-US" altLang="zh-CN" sz="3600" dirty="0">
                <a:solidFill>
                  <a:srgbClr val="FF0000"/>
                </a:solidFill>
                <a:latin typeface="Times New Roman" panose="02020603050405020304" pitchFamily="18" charset="0"/>
                <a:ea typeface="楷体_GB2312"/>
                <a:cs typeface="楷体_GB2312"/>
              </a:rPr>
              <a:t>x</a:t>
            </a:r>
            <a:r>
              <a:rPr lang="en-US" altLang="zh-CN" sz="3600" dirty="0" smtClean="0">
                <a:solidFill>
                  <a:srgbClr val="FF0000"/>
                </a:solidFill>
                <a:latin typeface="Times New Roman" panose="02020603050405020304" pitchFamily="18" charset="0"/>
                <a:ea typeface="楷体_GB2312"/>
                <a:cs typeface="楷体_GB2312"/>
              </a:rPr>
              <a:t> =x+ y;   //x=8</a:t>
            </a:r>
          </a:p>
          <a:p>
            <a:pPr algn="just"/>
            <a:r>
              <a:rPr lang="en-US" altLang="zh-CN" sz="3600" dirty="0" smtClean="0">
                <a:solidFill>
                  <a:srgbClr val="FF0000"/>
                </a:solidFill>
                <a:latin typeface="Times New Roman" panose="02020603050405020304" pitchFamily="18" charset="0"/>
                <a:ea typeface="楷体_GB2312"/>
                <a:cs typeface="楷体_GB2312"/>
              </a:rPr>
              <a:t>y=x-y;    //y=5,x=8</a:t>
            </a:r>
          </a:p>
          <a:p>
            <a:pPr algn="just"/>
            <a:r>
              <a:rPr lang="en-US" altLang="zh-CN" sz="3600" dirty="0">
                <a:solidFill>
                  <a:srgbClr val="FF0000"/>
                </a:solidFill>
                <a:latin typeface="Times New Roman" panose="02020603050405020304" pitchFamily="18" charset="0"/>
                <a:ea typeface="楷体_GB2312"/>
                <a:cs typeface="楷体_GB2312"/>
              </a:rPr>
              <a:t>x=x-y</a:t>
            </a:r>
            <a:r>
              <a:rPr lang="en-US" altLang="zh-CN" sz="3600" dirty="0" smtClean="0">
                <a:solidFill>
                  <a:srgbClr val="FF0000"/>
                </a:solidFill>
                <a:latin typeface="Times New Roman" panose="02020603050405020304" pitchFamily="18" charset="0"/>
                <a:ea typeface="楷体_GB2312"/>
                <a:cs typeface="楷体_GB2312"/>
              </a:rPr>
              <a:t>;   //x=3</a:t>
            </a:r>
            <a:endParaRPr lang="en-US" altLang="zh-CN" sz="3600" dirty="0">
              <a:solidFill>
                <a:srgbClr val="FF0000"/>
              </a:solidFill>
              <a:latin typeface="Times New Roman" panose="02020603050405020304" pitchFamily="18" charset="0"/>
              <a:ea typeface="楷体_GB2312"/>
              <a:cs typeface="楷体_GB2312"/>
            </a:endParaRPr>
          </a:p>
          <a:p>
            <a:pPr algn="just"/>
            <a:endParaRPr lang="en-US" altLang="zh-CN" sz="3600" dirty="0" smtClean="0">
              <a:solidFill>
                <a:srgbClr val="FF0000"/>
              </a:solidFill>
              <a:latin typeface="Times New Roman" panose="02020603050405020304" pitchFamily="18" charset="0"/>
              <a:ea typeface="楷体_GB2312"/>
              <a:cs typeface="楷体_GB2312"/>
            </a:endParaRPr>
          </a:p>
        </p:txBody>
      </p:sp>
      <p:sp>
        <p:nvSpPr>
          <p:cNvPr id="4" name="文本框 3"/>
          <p:cNvSpPr txBox="1"/>
          <p:nvPr/>
        </p:nvSpPr>
        <p:spPr>
          <a:xfrm>
            <a:off x="701742" y="5229120"/>
            <a:ext cx="5400360" cy="144655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4400" dirty="0" smtClean="0"/>
              <a:t>时间复杂度</a:t>
            </a:r>
            <a:endParaRPr lang="en-US" altLang="zh-CN" sz="4400" dirty="0" smtClean="0"/>
          </a:p>
          <a:p>
            <a:pPr marL="285750" indent="-285750">
              <a:buFont typeface="Wingdings" panose="05000000000000000000" pitchFamily="2" charset="2"/>
              <a:buChar char="Ø"/>
            </a:pPr>
            <a:r>
              <a:rPr lang="zh-CN" altLang="en-US" sz="4400" dirty="0" smtClean="0"/>
              <a:t>空间复杂度</a:t>
            </a:r>
            <a:endParaRPr lang="zh-CN" altLang="en-US" sz="4400" dirty="0"/>
          </a:p>
        </p:txBody>
      </p:sp>
    </p:spTree>
    <p:extLst>
      <p:ext uri="{BB962C8B-B14F-4D97-AF65-F5344CB8AC3E}">
        <p14:creationId xmlns:p14="http://schemas.microsoft.com/office/powerpoint/2010/main" val="340031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50825" y="188913"/>
            <a:ext cx="8229600" cy="649287"/>
          </a:xfrm>
          <a:ln/>
        </p:spPr>
        <p:txBody>
          <a:bodyPr vert="horz" wrap="square" lIns="91440" tIns="45720" rIns="91440" bIns="45720" anchor="t"/>
          <a:lstStyle/>
          <a:p>
            <a:r>
              <a:rPr lang="zh-CN" altLang="en-US" dirty="0">
                <a:latin typeface="+mj-lt"/>
                <a:ea typeface="+mj-ea"/>
                <a:cs typeface="+mj-cs"/>
              </a:rPr>
              <a:t>课程概况</a:t>
            </a:r>
          </a:p>
        </p:txBody>
      </p:sp>
      <p:sp>
        <p:nvSpPr>
          <p:cNvPr id="4" name="Text Box 4"/>
          <p:cNvSpPr txBox="1"/>
          <p:nvPr/>
        </p:nvSpPr>
        <p:spPr>
          <a:xfrm>
            <a:off x="71700" y="838200"/>
            <a:ext cx="8893175" cy="5613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5000"/>
              </a:spcBef>
              <a:buClrTx/>
              <a:buSzPct val="100000"/>
              <a:buFont typeface="Arial" panose="020B0604020202020204" pitchFamily="34" charset="0"/>
              <a:buNone/>
            </a:pPr>
            <a:r>
              <a:rPr lang="zh-CN" altLang="en-US" sz="2400" b="0" dirty="0">
                <a:ea typeface="黑体" panose="02010609060101010101" pitchFamily="49" charset="-122"/>
              </a:rPr>
              <a:t>教材：数据结构</a:t>
            </a:r>
            <a:r>
              <a:rPr lang="en-US" altLang="zh-CN" sz="2400" b="0" dirty="0">
                <a:ea typeface="黑体" panose="02010609060101010101" pitchFamily="49" charset="-122"/>
              </a:rPr>
              <a:t>--</a:t>
            </a:r>
            <a:r>
              <a:rPr lang="en-US" altLang="zh-CN" sz="2400" b="0" dirty="0">
                <a:ea typeface="创艺简标宋"/>
              </a:rPr>
              <a:t>C++</a:t>
            </a:r>
            <a:r>
              <a:rPr lang="zh-CN" altLang="en-US" sz="2400" b="0" dirty="0">
                <a:ea typeface="创艺简标宋"/>
              </a:rPr>
              <a:t>实现（第二版）</a:t>
            </a:r>
            <a:r>
              <a:rPr lang="zh-CN" altLang="en-US" sz="2400" b="0" dirty="0">
                <a:latin typeface="华文新魏" panose="02010800040101010101" pitchFamily="2" charset="-122"/>
                <a:ea typeface="华文新魏" panose="02010800040101010101" pitchFamily="2" charset="-122"/>
              </a:rPr>
              <a:t>缪淮扣等编著 科技出版社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第一章 绪论</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第二章 </a:t>
            </a:r>
            <a:r>
              <a:rPr lang="en-US" altLang="zh-CN" sz="2400" b="0" dirty="0">
                <a:latin typeface="华文新魏" panose="02010800040101010101" pitchFamily="2" charset="-122"/>
                <a:ea typeface="华文新魏" panose="02010800040101010101" pitchFamily="2" charset="-122"/>
              </a:rPr>
              <a:t>c++</a:t>
            </a:r>
            <a:r>
              <a:rPr lang="zh-CN" altLang="en-US" sz="2400" b="0" dirty="0">
                <a:latin typeface="华文新魏" panose="02010800040101010101" pitchFamily="2" charset="-122"/>
                <a:ea typeface="华文新魏" panose="02010800040101010101" pitchFamily="2" charset="-122"/>
              </a:rPr>
              <a:t>程序设计语言简介</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第三章线性表</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第四章 栈，队列和递归</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第五章 串，数组和广义表</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第六章  树和森林</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第七章 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第八章 查找</a:t>
            </a:r>
            <a:endParaRPr lang="en-US" altLang="zh-CN" sz="2400" b="0" dirty="0">
              <a:latin typeface="华文新魏" panose="02010800040101010101" pitchFamily="2" charset="-122"/>
              <a:ea typeface="华文新魏" panose="02010800040101010101" pitchFamily="2" charset="-122"/>
            </a:endParaRPr>
          </a:p>
          <a:p>
            <a:pPr marL="0" lvl="0" indent="0" eaLnBrk="1" hangingPunct="1">
              <a:spcBef>
                <a:spcPct val="55000"/>
              </a:spcBef>
              <a:buClrTx/>
              <a:buSzPct val="100000"/>
              <a:buFont typeface="Arial" panose="020B0604020202020204" pitchFamily="34" charset="0"/>
              <a:buNone/>
            </a:pPr>
            <a:r>
              <a:rPr lang="zh-CN" altLang="en-US" sz="2400" b="0" dirty="0">
                <a:latin typeface="华文新魏" panose="02010800040101010101" pitchFamily="2" charset="-122"/>
                <a:ea typeface="华文新魏" panose="02010800040101010101" pitchFamily="2" charset="-122"/>
              </a:rPr>
              <a:t>第九章 排序</a:t>
            </a:r>
            <a:endParaRPr lang="zh-CN" altLang="en-US" sz="2400" b="0" dirty="0"/>
          </a:p>
        </p:txBody>
      </p:sp>
      <p:sp>
        <p:nvSpPr>
          <p:cNvPr id="5" name="Text Box 9"/>
          <p:cNvSpPr txBox="1">
            <a:spLocks noChangeArrowheads="1"/>
          </p:cNvSpPr>
          <p:nvPr/>
        </p:nvSpPr>
        <p:spPr bwMode="auto">
          <a:xfrm>
            <a:off x="2321850" y="151318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CC0000"/>
                </a:solidFill>
                <a:latin typeface="宋体" panose="02010600030101010101" pitchFamily="2" charset="-122"/>
              </a:rPr>
              <a:t>★ ★</a:t>
            </a:r>
            <a:endParaRPr lang="en-US" altLang="zh-CN" dirty="0"/>
          </a:p>
        </p:txBody>
      </p:sp>
      <p:sp>
        <p:nvSpPr>
          <p:cNvPr id="6" name="Text Box 10"/>
          <p:cNvSpPr txBox="1">
            <a:spLocks noChangeArrowheads="1"/>
          </p:cNvSpPr>
          <p:nvPr/>
        </p:nvSpPr>
        <p:spPr bwMode="auto">
          <a:xfrm>
            <a:off x="2321850" y="2645361"/>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CC0000"/>
                </a:solidFill>
                <a:latin typeface="宋体" panose="02010600030101010101" pitchFamily="2" charset="-122"/>
              </a:rPr>
              <a:t>★ ★ ★ ★ ★</a:t>
            </a:r>
            <a:r>
              <a:rPr lang="en-US" altLang="zh-CN" dirty="0"/>
              <a:t> </a:t>
            </a:r>
          </a:p>
        </p:txBody>
      </p:sp>
      <p:sp>
        <p:nvSpPr>
          <p:cNvPr id="7" name="Text Box 11"/>
          <p:cNvSpPr txBox="1">
            <a:spLocks noChangeArrowheads="1"/>
          </p:cNvSpPr>
          <p:nvPr/>
        </p:nvSpPr>
        <p:spPr bwMode="auto">
          <a:xfrm>
            <a:off x="3581934" y="3115914"/>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CC0000"/>
                </a:solidFill>
                <a:latin typeface="宋体" panose="02010600030101010101" pitchFamily="2" charset="-122"/>
              </a:rPr>
              <a:t>★ ★ ★ ★</a:t>
            </a:r>
          </a:p>
        </p:txBody>
      </p:sp>
      <p:sp>
        <p:nvSpPr>
          <p:cNvPr id="8" name="Text Box 12"/>
          <p:cNvSpPr txBox="1">
            <a:spLocks noChangeArrowheads="1"/>
          </p:cNvSpPr>
          <p:nvPr/>
        </p:nvSpPr>
        <p:spPr bwMode="auto">
          <a:xfrm>
            <a:off x="3716943" y="36449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CC0000"/>
                </a:solidFill>
                <a:latin typeface="宋体" panose="02010600030101010101" pitchFamily="2" charset="-122"/>
              </a:rPr>
              <a:t>★ ★ ★</a:t>
            </a:r>
            <a:endParaRPr lang="en-US" altLang="zh-CN" dirty="0"/>
          </a:p>
        </p:txBody>
      </p:sp>
      <p:sp>
        <p:nvSpPr>
          <p:cNvPr id="9" name="Text Box 13"/>
          <p:cNvSpPr txBox="1">
            <a:spLocks noChangeArrowheads="1"/>
          </p:cNvSpPr>
          <p:nvPr/>
        </p:nvSpPr>
        <p:spPr bwMode="auto">
          <a:xfrm>
            <a:off x="2546865" y="433028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CC0000"/>
                </a:solidFill>
                <a:latin typeface="宋体" panose="02010600030101010101" pitchFamily="2" charset="-122"/>
              </a:rPr>
              <a:t>★ ★ ★ ★ ★</a:t>
            </a:r>
            <a:r>
              <a:rPr lang="en-US" altLang="zh-CN" dirty="0"/>
              <a:t> </a:t>
            </a:r>
          </a:p>
        </p:txBody>
      </p:sp>
      <p:sp>
        <p:nvSpPr>
          <p:cNvPr id="3" name="文本框 2"/>
          <p:cNvSpPr txBox="1"/>
          <p:nvPr/>
        </p:nvSpPr>
        <p:spPr>
          <a:xfrm>
            <a:off x="71700" y="4869095"/>
            <a:ext cx="4140276" cy="1595857"/>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4">
                                            <p:txEl>
                                              <p:pRg st="2" end="2"/>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0" fill="hold"/>
                                        <p:tgtEl>
                                          <p:spTgt spid="4">
                                            <p:txEl>
                                              <p:pRg st="3" end="3"/>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0" fill="hold"/>
                                        <p:tgtEl>
                                          <p:spTgt spid="4">
                                            <p:txEl>
                                              <p:pRg st="4" end="4"/>
                                            </p:txEl>
                                          </p:spTgt>
                                        </p:tgtEl>
                                        <p:attrNameLst>
                                          <p:attrName>style.color</p:attrName>
                                        </p:attrNameLst>
                                      </p:cBhvr>
                                      <p:to>
                                        <a:srgbClr val="FF0000"/>
                                      </p:to>
                                    </p:animClr>
                                  </p:childTnLst>
                                </p:cTn>
                              </p:par>
                              <p:par>
                                <p:cTn id="13" presetID="3" presetClass="emph" presetSubtype="2" fill="hold" nodeType="withEffect">
                                  <p:stCondLst>
                                    <p:cond delay="0"/>
                                  </p:stCondLst>
                                  <p:childTnLst>
                                    <p:animClr clrSpc="rgb" dir="cw">
                                      <p:cBhvr override="childStyle">
                                        <p:cTn id="14" dur="2000" fill="hold"/>
                                        <p:tgtEl>
                                          <p:spTgt spid="4">
                                            <p:txEl>
                                              <p:pRg st="5" end="5"/>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0" fill="hold"/>
                                        <p:tgtEl>
                                          <p:spTgt spid="4">
                                            <p:txEl>
                                              <p:pRg st="6" end="6"/>
                                            </p:txEl>
                                          </p:spTgt>
                                        </p:tgtEl>
                                        <p:attrNameLst>
                                          <p:attrName>style.color</p:attrName>
                                        </p:attrNameLst>
                                      </p:cBhvr>
                                      <p:to>
                                        <a:srgbClr val="FF0000"/>
                                      </p:to>
                                    </p:animClr>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dissolv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0" y="76200"/>
            <a:ext cx="9144000" cy="914400"/>
          </a:xfrm>
          <a:ln/>
        </p:spPr>
        <p:txBody>
          <a:bodyPr vert="horz" wrap="square" lIns="91440" tIns="45720" rIns="91440" bIns="45720" anchor="t"/>
          <a:lstStyle/>
          <a:p>
            <a:pPr eaLnBrk="1" hangingPunct="1">
              <a:buFont typeface="Wingdings" panose="05000000000000000000" pitchFamily="2" charset="2"/>
              <a:buChar char="q"/>
            </a:pPr>
            <a:r>
              <a:rPr lang="en-US" altLang="zh-CN" sz="3200" dirty="0">
                <a:solidFill>
                  <a:srgbClr val="006600"/>
                </a:solidFill>
                <a:latin typeface="华文新魏" panose="02010800040101010101" pitchFamily="2" charset="-122"/>
                <a:ea typeface="+mj-ea"/>
                <a:cs typeface="+mj-cs"/>
              </a:rPr>
              <a:t> </a:t>
            </a:r>
            <a:r>
              <a:rPr lang="zh-CN" altLang="en-US" sz="3200" dirty="0" smtClean="0">
                <a:solidFill>
                  <a:srgbClr val="006600"/>
                </a:solidFill>
                <a:latin typeface="华文新魏" panose="02010800040101010101" pitchFamily="2" charset="-122"/>
                <a:ea typeface="+mj-ea"/>
                <a:cs typeface="+mj-cs"/>
              </a:rPr>
              <a:t>算法的时间复杂度</a:t>
            </a:r>
            <a:endParaRPr lang="en-US" altLang="zh-CN" sz="3200" dirty="0">
              <a:solidFill>
                <a:srgbClr val="006600"/>
              </a:solidFill>
              <a:latin typeface="华文新魏" panose="02010800040101010101" pitchFamily="2" charset="-122"/>
              <a:ea typeface="+mj-ea"/>
              <a:cs typeface="+mj-cs"/>
            </a:endParaRPr>
          </a:p>
        </p:txBody>
      </p:sp>
      <p:sp>
        <p:nvSpPr>
          <p:cNvPr id="57347" name="Rectangle 3"/>
          <p:cNvSpPr/>
          <p:nvPr/>
        </p:nvSpPr>
        <p:spPr>
          <a:xfrm>
            <a:off x="11576" y="653850"/>
            <a:ext cx="84582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1" indent="-285750" algn="just" eaLnBrk="1" hangingPunct="1">
              <a:lnSpc>
                <a:spcPct val="105000"/>
              </a:lnSpc>
              <a:buClrTx/>
              <a:buSzPct val="100000"/>
              <a:buFont typeface="Wingdings" panose="05000000000000000000" pitchFamily="2" charset="2"/>
              <a:buChar char="v"/>
            </a:pPr>
            <a:r>
              <a:rPr lang="en-US" altLang="zh-CN" sz="2400" b="0" dirty="0">
                <a:latin typeface="楷体_GB2312"/>
                <a:ea typeface="楷体_GB2312"/>
              </a:rPr>
              <a:t> </a:t>
            </a:r>
            <a:r>
              <a:rPr lang="zh-CN" altLang="en-US" sz="2400" b="0" dirty="0" smtClean="0">
                <a:latin typeface="楷体_GB2312"/>
                <a:ea typeface="楷体_GB2312"/>
              </a:rPr>
              <a:t>通常采用</a:t>
            </a:r>
            <a:r>
              <a:rPr lang="en-US" altLang="zh-CN" sz="2400" dirty="0">
                <a:solidFill>
                  <a:srgbClr val="0000FF"/>
                </a:solidFill>
                <a:ea typeface="楷体_GB2312"/>
              </a:rPr>
              <a:t>O(f(n</a:t>
            </a:r>
            <a:r>
              <a:rPr lang="en-US" altLang="zh-CN" sz="2400" dirty="0" smtClean="0">
                <a:solidFill>
                  <a:srgbClr val="0000FF"/>
                </a:solidFill>
                <a:ea typeface="楷体_GB2312"/>
              </a:rPr>
              <a:t>))</a:t>
            </a:r>
            <a:r>
              <a:rPr lang="zh-CN" altLang="en-US" sz="2400" dirty="0" smtClean="0">
                <a:solidFill>
                  <a:srgbClr val="0000FF"/>
                </a:solidFill>
                <a:ea typeface="楷体_GB2312"/>
              </a:rPr>
              <a:t>表示法</a:t>
            </a:r>
            <a:r>
              <a:rPr lang="en-US" altLang="zh-CN" sz="2400" dirty="0" smtClean="0">
                <a:solidFill>
                  <a:srgbClr val="0000FF"/>
                </a:solidFill>
                <a:ea typeface="楷体_GB2312"/>
              </a:rPr>
              <a:t>: </a:t>
            </a:r>
            <a:r>
              <a:rPr lang="zh-CN" altLang="en-US" sz="2400" dirty="0" smtClean="0">
                <a:solidFill>
                  <a:srgbClr val="0000FF"/>
                </a:solidFill>
                <a:ea typeface="楷体_GB2312"/>
              </a:rPr>
              <a:t>读作</a:t>
            </a:r>
            <a:r>
              <a:rPr lang="en-US" altLang="zh-CN" sz="2400" dirty="0" smtClean="0">
                <a:solidFill>
                  <a:srgbClr val="0000FF"/>
                </a:solidFill>
                <a:ea typeface="楷体_GB2312"/>
              </a:rPr>
              <a:t>“</a:t>
            </a:r>
            <a:r>
              <a:rPr lang="zh-CN" altLang="en-US" sz="2400" dirty="0">
                <a:solidFill>
                  <a:srgbClr val="0000FF"/>
                </a:solidFill>
                <a:ea typeface="楷体_GB2312"/>
              </a:rPr>
              <a:t>大</a:t>
            </a:r>
            <a:r>
              <a:rPr lang="en-US" altLang="zh-CN" sz="2400" dirty="0">
                <a:solidFill>
                  <a:srgbClr val="0000FF"/>
                </a:solidFill>
                <a:ea typeface="楷体_GB2312"/>
              </a:rPr>
              <a:t>O</a:t>
            </a:r>
            <a:r>
              <a:rPr lang="zh-CN" altLang="en-US" sz="2400" dirty="0">
                <a:solidFill>
                  <a:srgbClr val="0000FF"/>
                </a:solidFill>
                <a:ea typeface="楷体_GB2312"/>
              </a:rPr>
              <a:t>的</a:t>
            </a:r>
            <a:r>
              <a:rPr lang="en-US" altLang="zh-CN" sz="2400" dirty="0">
                <a:solidFill>
                  <a:srgbClr val="0000FF"/>
                </a:solidFill>
                <a:ea typeface="楷体_GB2312"/>
              </a:rPr>
              <a:t>f(n)”.</a:t>
            </a:r>
          </a:p>
          <a:p>
            <a:pPr marL="742950" lvl="1" indent="-285750" algn="just" eaLnBrk="1" hangingPunct="1">
              <a:lnSpc>
                <a:spcPct val="105000"/>
              </a:lnSpc>
              <a:buClrTx/>
              <a:buSzPct val="100000"/>
              <a:buFont typeface="Wingdings" panose="05000000000000000000" pitchFamily="2" charset="2"/>
              <a:buChar char="v"/>
            </a:pPr>
            <a:r>
              <a:rPr lang="en-US" altLang="zh-CN" sz="2400" b="0" dirty="0" smtClean="0">
                <a:latin typeface="楷体_GB2312"/>
                <a:ea typeface="楷体_GB2312"/>
              </a:rPr>
              <a:t> </a:t>
            </a:r>
            <a:r>
              <a:rPr lang="zh-CN" altLang="en-US" sz="2400" b="0" dirty="0" smtClean="0">
                <a:latin typeface="楷体_GB2312"/>
                <a:ea typeface="楷体_GB2312"/>
              </a:rPr>
              <a:t>定义：</a:t>
            </a:r>
            <a:r>
              <a:rPr lang="en-US" altLang="zh-CN" sz="2400" dirty="0" smtClean="0"/>
              <a:t>T(n</a:t>
            </a:r>
            <a:r>
              <a:rPr lang="en-US" altLang="zh-CN" sz="2400" dirty="0"/>
              <a:t>) = O(f(n))</a:t>
            </a:r>
            <a:r>
              <a:rPr lang="zh-CN" altLang="en-US" sz="2400" dirty="0"/>
              <a:t>当且仅当存在正常数</a:t>
            </a:r>
            <a:r>
              <a:rPr lang="en-US" altLang="zh-CN" sz="2400" dirty="0"/>
              <a:t>c</a:t>
            </a:r>
            <a:r>
              <a:rPr lang="zh-CN" altLang="en-US" sz="2400" dirty="0"/>
              <a:t>和</a:t>
            </a:r>
            <a:r>
              <a:rPr lang="en-US" altLang="zh-CN" sz="2400" dirty="0">
                <a:ea typeface="楷体_GB2312"/>
              </a:rPr>
              <a:t>n</a:t>
            </a:r>
            <a:r>
              <a:rPr lang="en-US" altLang="zh-CN" sz="2400" baseline="-30000" dirty="0">
                <a:ea typeface="楷体_GB2312"/>
              </a:rPr>
              <a:t>0</a:t>
            </a:r>
            <a:r>
              <a:rPr lang="en-US" altLang="zh-CN" sz="2400" dirty="0"/>
              <a:t>,</a:t>
            </a:r>
            <a:r>
              <a:rPr lang="zh-CN" altLang="en-US" sz="2400" dirty="0"/>
              <a:t>使得对所有的</a:t>
            </a:r>
            <a:r>
              <a:rPr lang="en-US" altLang="zh-CN" sz="2400" dirty="0"/>
              <a:t>n</a:t>
            </a:r>
            <a:r>
              <a:rPr lang="zh-CN" altLang="en-US" sz="2400" dirty="0"/>
              <a:t>，当</a:t>
            </a:r>
            <a:r>
              <a:rPr lang="en-US" altLang="zh-CN" sz="2400" dirty="0">
                <a:ea typeface="楷体_GB2312"/>
              </a:rPr>
              <a:t>n≥n</a:t>
            </a:r>
            <a:r>
              <a:rPr lang="en-US" altLang="zh-CN" sz="2400" baseline="-30000" dirty="0">
                <a:ea typeface="楷体_GB2312"/>
              </a:rPr>
              <a:t>0</a:t>
            </a:r>
            <a:r>
              <a:rPr lang="en-US" altLang="zh-CN" sz="2400" dirty="0"/>
              <a:t> </a:t>
            </a:r>
            <a:r>
              <a:rPr lang="zh-CN" altLang="en-US" sz="2400" dirty="0"/>
              <a:t>都满足</a:t>
            </a:r>
            <a:r>
              <a:rPr lang="en-US" altLang="zh-CN" sz="2400" dirty="0">
                <a:ea typeface="楷体_GB2312"/>
              </a:rPr>
              <a:t>T(n)≤</a:t>
            </a:r>
            <a:r>
              <a:rPr lang="en-US" altLang="zh-CN" sz="2400" dirty="0" err="1">
                <a:solidFill>
                  <a:srgbClr val="FF0000"/>
                </a:solidFill>
                <a:ea typeface="楷体_GB2312"/>
              </a:rPr>
              <a:t>c</a:t>
            </a:r>
            <a:r>
              <a:rPr lang="en-US" altLang="zh-CN" sz="2400" dirty="0" err="1">
                <a:ea typeface="楷体_GB2312"/>
              </a:rPr>
              <a:t>f</a:t>
            </a:r>
            <a:r>
              <a:rPr lang="en-US" altLang="zh-CN" sz="2400" dirty="0">
                <a:ea typeface="楷体_GB2312"/>
              </a:rPr>
              <a:t>(n), O(f(n)) </a:t>
            </a:r>
            <a:r>
              <a:rPr lang="zh-CN" altLang="en-US" sz="2400" dirty="0">
                <a:ea typeface="楷体_GB2312"/>
              </a:rPr>
              <a:t>给出了</a:t>
            </a:r>
            <a:r>
              <a:rPr lang="en-US" altLang="zh-CN" sz="2400" dirty="0">
                <a:ea typeface="楷体_GB2312"/>
              </a:rPr>
              <a:t>T(n)</a:t>
            </a:r>
            <a:r>
              <a:rPr lang="zh-CN" altLang="en-US" sz="2400" dirty="0">
                <a:ea typeface="楷体_GB2312"/>
              </a:rPr>
              <a:t>的上界</a:t>
            </a:r>
            <a:r>
              <a:rPr lang="en-US" altLang="zh-CN" sz="2400" dirty="0">
                <a:ea typeface="楷体_GB2312"/>
              </a:rPr>
              <a:t>.</a:t>
            </a:r>
          </a:p>
          <a:p>
            <a:pPr marL="742950" lvl="1" indent="-285750" algn="just" eaLnBrk="1" hangingPunct="1">
              <a:lnSpc>
                <a:spcPct val="105000"/>
              </a:lnSpc>
              <a:buClrTx/>
              <a:buSzPct val="100000"/>
              <a:buChar char="v"/>
            </a:pPr>
            <a:endParaRPr lang="zh-CN" altLang="en-US" sz="2400" b="0" dirty="0">
              <a:latin typeface="楷体_GB2312"/>
              <a:ea typeface="楷体_GB2312"/>
            </a:endParaRPr>
          </a:p>
        </p:txBody>
      </p:sp>
      <p:sp>
        <p:nvSpPr>
          <p:cNvPr id="57359" name="Rectangle 15"/>
          <p:cNvSpPr/>
          <p:nvPr/>
        </p:nvSpPr>
        <p:spPr>
          <a:xfrm>
            <a:off x="161706" y="2548960"/>
            <a:ext cx="7011988" cy="28924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143000" lvl="2" indent="-228600" eaLnBrk="1" hangingPunct="1">
              <a:lnSpc>
                <a:spcPct val="90000"/>
              </a:lnSpc>
              <a:spcBef>
                <a:spcPct val="0"/>
              </a:spcBef>
              <a:buClrTx/>
              <a:buSzPct val="100000"/>
              <a:buFont typeface="Arial" panose="020B0604020202020204" pitchFamily="34" charset="0"/>
              <a:buNone/>
            </a:pPr>
            <a:r>
              <a:rPr lang="en-US" altLang="zh-CN" sz="2800" b="0" dirty="0">
                <a:ea typeface="楷体_GB2312"/>
              </a:rPr>
              <a:t>for</a:t>
            </a:r>
            <a:r>
              <a:rPr lang="en-US" altLang="zh-CN" sz="2800" dirty="0">
                <a:ea typeface="楷体_GB2312"/>
              </a:rPr>
              <a:t>  (i=0; i&lt;n; i++)</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a:t>
            </a:r>
            <a:r>
              <a:rPr lang="en-US" altLang="zh-CN" sz="2800" b="0" dirty="0">
                <a:ea typeface="楷体_GB2312"/>
              </a:rPr>
              <a:t>for</a:t>
            </a:r>
            <a:r>
              <a:rPr lang="en-US" altLang="zh-CN" sz="2800" dirty="0">
                <a:ea typeface="楷体_GB2312"/>
              </a:rPr>
              <a:t> (j=0; j&lt;n; j++) {</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C[i</a:t>
            </a:r>
            <a:r>
              <a:rPr lang="zh-CN" altLang="en-US" sz="2800" dirty="0">
                <a:ea typeface="楷体_GB2312"/>
              </a:rPr>
              <a:t>，</a:t>
            </a:r>
            <a:r>
              <a:rPr lang="en-US" altLang="zh-CN" sz="2800" dirty="0">
                <a:ea typeface="楷体_GB2312"/>
              </a:rPr>
              <a:t>j]=0;</a:t>
            </a:r>
            <a:endParaRPr lang="en-US" altLang="zh-CN" sz="2800" dirty="0">
              <a:solidFill>
                <a:srgbClr val="0000FF"/>
              </a:solidFill>
              <a:ea typeface="楷体_GB2312"/>
            </a:endParaRPr>
          </a:p>
          <a:p>
            <a:pPr marL="1143000" lvl="2" indent="-228600" eaLnBrk="1" hangingPunct="1">
              <a:lnSpc>
                <a:spcPct val="90000"/>
              </a:lnSpc>
              <a:buClrTx/>
              <a:buSzPct val="100000"/>
              <a:buFont typeface="Arial" panose="020B0604020202020204" pitchFamily="34" charset="0"/>
              <a:buNone/>
            </a:pPr>
            <a:r>
              <a:rPr lang="en-US" altLang="zh-CN" sz="2800" b="0" dirty="0">
                <a:ea typeface="楷体_GB2312"/>
              </a:rPr>
              <a:t>     for</a:t>
            </a:r>
            <a:r>
              <a:rPr lang="en-US" altLang="zh-CN" sz="2800" dirty="0">
                <a:ea typeface="楷体_GB2312"/>
              </a:rPr>
              <a:t> (k=0; k&lt;n; k++)                  </a:t>
            </a:r>
          </a:p>
          <a:p>
            <a:pPr marL="1143000" lvl="2" indent="-228600" eaLnBrk="1" hangingPunct="1">
              <a:lnSpc>
                <a:spcPct val="90000"/>
              </a:lnSpc>
              <a:buClrTx/>
              <a:buSzPct val="100000"/>
              <a:buFont typeface="Arial" panose="020B0604020202020204" pitchFamily="34" charset="0"/>
              <a:buNone/>
            </a:pPr>
            <a:r>
              <a:rPr lang="en-US" altLang="zh-CN" sz="2800" dirty="0">
                <a:ea typeface="楷体_GB2312"/>
              </a:rPr>
              <a:t>          C[i][j]=C[i][j]+a[i][k]*b[k][j]</a:t>
            </a:r>
            <a:r>
              <a:rPr lang="zh-CN" altLang="en-US" sz="2800" dirty="0">
                <a:ea typeface="楷体_GB2312"/>
              </a:rPr>
              <a:t>；</a:t>
            </a:r>
            <a:endParaRPr lang="zh-CN" altLang="en-US" sz="2800" dirty="0">
              <a:solidFill>
                <a:srgbClr val="0000FF"/>
              </a:solidFill>
              <a:ea typeface="楷体_GB2312"/>
            </a:endParaRPr>
          </a:p>
          <a:p>
            <a:pPr marL="1143000" lvl="2" indent="-228600" algn="just" eaLnBrk="1" hangingPunct="1">
              <a:lnSpc>
                <a:spcPct val="90000"/>
              </a:lnSpc>
              <a:buClrTx/>
              <a:buSzPct val="100000"/>
              <a:buFont typeface="Arial" panose="020B0604020202020204" pitchFamily="34" charset="0"/>
              <a:buNone/>
            </a:pPr>
            <a:r>
              <a:rPr lang="zh-CN" altLang="en-US" sz="2800" dirty="0">
                <a:ea typeface="楷体_GB2312"/>
              </a:rPr>
              <a:t>  </a:t>
            </a:r>
            <a:r>
              <a:rPr lang="en-US" altLang="zh-CN" sz="2800" dirty="0">
                <a:ea typeface="楷体_GB2312"/>
              </a:rPr>
              <a:t>}</a:t>
            </a:r>
            <a:endParaRPr lang="en-US" altLang="zh-CN" sz="2800" dirty="0">
              <a:solidFill>
                <a:srgbClr val="006600"/>
              </a:solidFill>
              <a:ea typeface="楷体_GB2312"/>
            </a:endParaRPr>
          </a:p>
        </p:txBody>
      </p:sp>
      <p:grpSp>
        <p:nvGrpSpPr>
          <p:cNvPr id="2" name="Group 18"/>
          <p:cNvGrpSpPr/>
          <p:nvPr/>
        </p:nvGrpSpPr>
        <p:grpSpPr>
          <a:xfrm>
            <a:off x="3049026" y="3343132"/>
            <a:ext cx="2635250" cy="523875"/>
            <a:chOff x="553" y="1951"/>
            <a:chExt cx="1660" cy="330"/>
          </a:xfrm>
        </p:grpSpPr>
        <p:sp>
          <p:nvSpPr>
            <p:cNvPr id="16405" name="Rectangle 16"/>
            <p:cNvSpPr/>
            <p:nvPr/>
          </p:nvSpPr>
          <p:spPr>
            <a:xfrm>
              <a:off x="1226" y="1951"/>
              <a:ext cx="987"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dirty="0" smtClean="0">
                  <a:solidFill>
                    <a:srgbClr val="FF00FF"/>
                  </a:solidFill>
                  <a:ea typeface="楷体_GB2312"/>
                </a:rPr>
                <a:t>次数为</a:t>
              </a:r>
              <a:r>
                <a:rPr lang="en-US" altLang="zh-CN" sz="2800" dirty="0" smtClean="0">
                  <a:solidFill>
                    <a:srgbClr val="FF00FF"/>
                  </a:solidFill>
                  <a:ea typeface="楷体_GB2312"/>
                </a:rPr>
                <a:t> </a:t>
              </a:r>
              <a:r>
                <a:rPr lang="en-US" altLang="zh-CN" sz="2800" dirty="0">
                  <a:solidFill>
                    <a:srgbClr val="FF00FF"/>
                  </a:solidFill>
                  <a:ea typeface="楷体_GB2312"/>
                </a:rPr>
                <a:t>1</a:t>
              </a:r>
            </a:p>
          </p:txBody>
        </p:sp>
        <p:sp>
          <p:nvSpPr>
            <p:cNvPr id="16406" name="Line 17"/>
            <p:cNvSpPr/>
            <p:nvPr/>
          </p:nvSpPr>
          <p:spPr>
            <a:xfrm>
              <a:off x="553" y="2223"/>
              <a:ext cx="720" cy="0"/>
            </a:xfrm>
            <a:prstGeom prst="line">
              <a:avLst/>
            </a:prstGeom>
            <a:ln w="38100" cap="flat" cmpd="sng">
              <a:solidFill>
                <a:srgbClr val="FF00FF"/>
              </a:solidFill>
              <a:prstDash val="solid"/>
              <a:headEnd type="none" w="med" len="med"/>
              <a:tailEnd type="none" w="med" len="med"/>
            </a:ln>
          </p:spPr>
        </p:sp>
      </p:grpSp>
      <p:grpSp>
        <p:nvGrpSpPr>
          <p:cNvPr id="3" name="Group 26"/>
          <p:cNvGrpSpPr/>
          <p:nvPr/>
        </p:nvGrpSpPr>
        <p:grpSpPr>
          <a:xfrm>
            <a:off x="1371764" y="4145642"/>
            <a:ext cx="7805740" cy="779463"/>
            <a:chOff x="960" y="2352"/>
            <a:chExt cx="4917" cy="491"/>
          </a:xfrm>
        </p:grpSpPr>
        <p:sp>
          <p:nvSpPr>
            <p:cNvPr id="16399" name="Rectangle 20"/>
            <p:cNvSpPr/>
            <p:nvPr/>
          </p:nvSpPr>
          <p:spPr>
            <a:xfrm>
              <a:off x="3970" y="2516"/>
              <a:ext cx="1907"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smtClean="0">
                  <a:solidFill>
                    <a:srgbClr val="CC3300"/>
                  </a:solidFill>
                  <a:ea typeface="楷体_GB2312"/>
                </a:rPr>
                <a:t>O(n</a:t>
              </a:r>
              <a:r>
                <a:rPr lang="zh-CN" altLang="en-US" sz="2800" dirty="0" smtClean="0">
                  <a:solidFill>
                    <a:srgbClr val="CC3300"/>
                  </a:solidFill>
                  <a:ea typeface="楷体_GB2312"/>
                </a:rPr>
                <a:t>*</a:t>
              </a:r>
              <a:r>
                <a:rPr lang="en-US" altLang="zh-CN" sz="2800" dirty="0" smtClean="0">
                  <a:solidFill>
                    <a:srgbClr val="CC3300"/>
                  </a:solidFill>
                  <a:ea typeface="楷体_GB2312"/>
                </a:rPr>
                <a:t>1)</a:t>
              </a:r>
              <a:endParaRPr lang="en-US" altLang="zh-CN" sz="2800" dirty="0">
                <a:solidFill>
                  <a:srgbClr val="CC3300"/>
                </a:solidFill>
                <a:ea typeface="楷体_GB2312"/>
              </a:endParaRPr>
            </a:p>
          </p:txBody>
        </p:sp>
        <p:sp>
          <p:nvSpPr>
            <p:cNvPr id="16400" name="Line 21"/>
            <p:cNvSpPr/>
            <p:nvPr/>
          </p:nvSpPr>
          <p:spPr>
            <a:xfrm>
              <a:off x="1488" y="2496"/>
              <a:ext cx="336" cy="0"/>
            </a:xfrm>
            <a:prstGeom prst="line">
              <a:avLst/>
            </a:prstGeom>
            <a:ln w="38100" cap="flat" cmpd="sng">
              <a:solidFill>
                <a:srgbClr val="FF3300"/>
              </a:solidFill>
              <a:prstDash val="solid"/>
              <a:headEnd type="none" w="med" len="med"/>
              <a:tailEnd type="none" w="med" len="med"/>
            </a:ln>
          </p:spPr>
        </p:sp>
        <p:sp>
          <p:nvSpPr>
            <p:cNvPr id="16401" name="Line 22"/>
            <p:cNvSpPr/>
            <p:nvPr/>
          </p:nvSpPr>
          <p:spPr>
            <a:xfrm>
              <a:off x="1968" y="2496"/>
              <a:ext cx="336" cy="0"/>
            </a:xfrm>
            <a:prstGeom prst="line">
              <a:avLst/>
            </a:prstGeom>
            <a:ln w="38100" cap="flat" cmpd="sng">
              <a:solidFill>
                <a:srgbClr val="FF3300"/>
              </a:solidFill>
              <a:prstDash val="solid"/>
              <a:headEnd type="none" w="med" len="med"/>
              <a:tailEnd type="none" w="med" len="med"/>
            </a:ln>
          </p:spPr>
        </p:sp>
        <p:sp>
          <p:nvSpPr>
            <p:cNvPr id="16402" name="Line 23"/>
            <p:cNvSpPr/>
            <p:nvPr/>
          </p:nvSpPr>
          <p:spPr>
            <a:xfrm>
              <a:off x="2496" y="2496"/>
              <a:ext cx="336" cy="0"/>
            </a:xfrm>
            <a:prstGeom prst="line">
              <a:avLst/>
            </a:prstGeom>
            <a:ln w="38100" cap="flat" cmpd="sng">
              <a:solidFill>
                <a:srgbClr val="FF3300"/>
              </a:solidFill>
              <a:prstDash val="solid"/>
              <a:headEnd type="none" w="med" len="med"/>
              <a:tailEnd type="none" w="med" len="med"/>
            </a:ln>
          </p:spPr>
        </p:sp>
        <p:sp>
          <p:nvSpPr>
            <p:cNvPr id="16403" name="Line 24"/>
            <p:cNvSpPr/>
            <p:nvPr/>
          </p:nvSpPr>
          <p:spPr>
            <a:xfrm>
              <a:off x="1471" y="2789"/>
              <a:ext cx="2592" cy="0"/>
            </a:xfrm>
            <a:prstGeom prst="line">
              <a:avLst/>
            </a:prstGeom>
            <a:ln w="38100" cap="flat" cmpd="sng">
              <a:solidFill>
                <a:srgbClr val="FF3300"/>
              </a:solidFill>
              <a:prstDash val="solid"/>
              <a:headEnd type="none" w="med" len="med"/>
              <a:tailEnd type="none" w="med" len="med"/>
            </a:ln>
          </p:spPr>
        </p:sp>
        <p:sp>
          <p:nvSpPr>
            <p:cNvPr id="16404" name="AutoShape 25"/>
            <p:cNvSpPr/>
            <p:nvPr/>
          </p:nvSpPr>
          <p:spPr>
            <a:xfrm>
              <a:off x="960" y="2352"/>
              <a:ext cx="48" cy="432"/>
            </a:xfrm>
            <a:prstGeom prst="leftBrace">
              <a:avLst>
                <a:gd name="adj1" fmla="val 75000"/>
                <a:gd name="adj2" fmla="val 50000"/>
              </a:avLst>
            </a:prstGeom>
            <a:noFill/>
            <a:ln w="38100" cap="flat" cmpd="sng">
              <a:solidFill>
                <a:srgbClr val="CC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endParaRPr lang="zh-CN" altLang="zh-CN" sz="1800" b="0" dirty="0">
                <a:solidFill>
                  <a:srgbClr val="CC3300"/>
                </a:solidFill>
              </a:endParaRPr>
            </a:p>
          </p:txBody>
        </p:sp>
      </p:grpSp>
      <p:sp>
        <p:nvSpPr>
          <p:cNvPr id="57372" name="Rectangle 28"/>
          <p:cNvSpPr/>
          <p:nvPr/>
        </p:nvSpPr>
        <p:spPr>
          <a:xfrm>
            <a:off x="3779838" y="260350"/>
            <a:ext cx="4191000" cy="685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Pct val="100000"/>
              <a:buFont typeface="Arial" panose="020B0604020202020204" pitchFamily="34" charset="0"/>
              <a:buNone/>
            </a:pPr>
            <a:endParaRPr lang="en-US" altLang="zh-CN" sz="1800" dirty="0">
              <a:solidFill>
                <a:srgbClr val="0000FF"/>
              </a:solidFill>
              <a:ea typeface="楷体_GB2312"/>
            </a:endParaRPr>
          </a:p>
        </p:txBody>
      </p:sp>
      <p:sp>
        <p:nvSpPr>
          <p:cNvPr id="57373" name="Rectangle 29"/>
          <p:cNvSpPr/>
          <p:nvPr/>
        </p:nvSpPr>
        <p:spPr>
          <a:xfrm>
            <a:off x="701742" y="2548960"/>
            <a:ext cx="3870258" cy="427272"/>
          </a:xfrm>
          <a:prstGeom prst="rect">
            <a:avLst/>
          </a:prstGeom>
          <a:solidFill>
            <a:schemeClr val="bg1"/>
          </a:solidFill>
          <a:ln w="9525">
            <a:solidFill>
              <a:schemeClr val="bg1"/>
            </a:solid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lvl="0" algn="just" eaLnBrk="1" hangingPunct="1">
              <a:lnSpc>
                <a:spcPct val="105000"/>
              </a:lnSpc>
              <a:buClrTx/>
              <a:buSzPct val="100000"/>
              <a:buNone/>
            </a:pPr>
            <a:r>
              <a:rPr lang="en-US" altLang="zh-CN" sz="2000" b="0" dirty="0">
                <a:ea typeface="楷体_GB2312"/>
              </a:rPr>
              <a:t>		</a:t>
            </a:r>
          </a:p>
        </p:txBody>
      </p:sp>
      <p:sp>
        <p:nvSpPr>
          <p:cNvPr id="57398" name="Rectangle 54"/>
          <p:cNvSpPr/>
          <p:nvPr/>
        </p:nvSpPr>
        <p:spPr>
          <a:xfrm>
            <a:off x="5801045" y="4967753"/>
            <a:ext cx="3024188" cy="136683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105000"/>
              </a:lnSpc>
              <a:buClrTx/>
              <a:buSzPct val="100000"/>
              <a:buFont typeface="Arial" panose="020B0604020202020204" pitchFamily="34" charset="0"/>
              <a:buNone/>
            </a:pPr>
            <a:r>
              <a:rPr lang="en-US" altLang="zh-CN" sz="2800" dirty="0">
                <a:solidFill>
                  <a:srgbClr val="993300"/>
                </a:solidFill>
                <a:ea typeface="楷体_GB2312"/>
              </a:rPr>
              <a:t>T(n) = </a:t>
            </a:r>
            <a:r>
              <a:rPr lang="en-US" altLang="zh-CN" sz="2800" dirty="0" smtClean="0">
                <a:solidFill>
                  <a:srgbClr val="993300"/>
                </a:solidFill>
                <a:ea typeface="楷体_GB2312"/>
              </a:rPr>
              <a:t>n</a:t>
            </a:r>
            <a:r>
              <a:rPr lang="en-US" altLang="zh-CN" sz="2800" baseline="30000" dirty="0" smtClean="0">
                <a:solidFill>
                  <a:srgbClr val="993300"/>
                </a:solidFill>
                <a:ea typeface="楷体_GB2312"/>
              </a:rPr>
              <a:t>3</a:t>
            </a:r>
            <a:r>
              <a:rPr lang="en-US" altLang="zh-CN" sz="2800" dirty="0" smtClean="0">
                <a:solidFill>
                  <a:srgbClr val="993300"/>
                </a:solidFill>
                <a:ea typeface="楷体_GB2312"/>
              </a:rPr>
              <a:t>+n</a:t>
            </a:r>
            <a:r>
              <a:rPr lang="en-US" altLang="zh-CN" sz="2800" baseline="30000" dirty="0" smtClean="0">
                <a:solidFill>
                  <a:srgbClr val="993300"/>
                </a:solidFill>
                <a:ea typeface="楷体_GB2312"/>
              </a:rPr>
              <a:t>2</a:t>
            </a:r>
            <a:endParaRPr lang="en-US" altLang="zh-CN" sz="2800" baseline="30000" dirty="0">
              <a:solidFill>
                <a:srgbClr val="993300"/>
              </a:solidFill>
              <a:ea typeface="楷体_GB2312"/>
            </a:endParaRPr>
          </a:p>
          <a:p>
            <a:pPr marL="342900" lvl="0" indent="-342900" algn="just" eaLnBrk="1" hangingPunct="1">
              <a:spcBef>
                <a:spcPct val="0"/>
              </a:spcBef>
              <a:buClrTx/>
              <a:buSzPct val="100000"/>
              <a:buFont typeface="Arial" panose="020B0604020202020204" pitchFamily="34" charset="0"/>
              <a:buNone/>
            </a:pPr>
            <a:r>
              <a:rPr lang="en-US" altLang="zh-CN" sz="2800" dirty="0">
                <a:solidFill>
                  <a:srgbClr val="993300"/>
                </a:solidFill>
                <a:ea typeface="楷体_GB2312"/>
              </a:rPr>
              <a:t>        ≤cn</a:t>
            </a:r>
            <a:r>
              <a:rPr lang="en-US" altLang="zh-CN" sz="2800" baseline="30000" dirty="0">
                <a:solidFill>
                  <a:srgbClr val="993300"/>
                </a:solidFill>
                <a:ea typeface="楷体_GB2312"/>
              </a:rPr>
              <a:t>3	 </a:t>
            </a:r>
            <a:r>
              <a:rPr lang="en-US" altLang="zh-CN" sz="2800" dirty="0">
                <a:solidFill>
                  <a:srgbClr val="993300"/>
                </a:solidFill>
                <a:ea typeface="楷体_GB2312"/>
              </a:rPr>
              <a:t>(c≥2)</a:t>
            </a:r>
          </a:p>
          <a:p>
            <a:pPr marL="342900" lvl="0" indent="-342900" algn="just" eaLnBrk="1" hangingPunct="1">
              <a:spcBef>
                <a:spcPct val="0"/>
              </a:spcBef>
              <a:buClrTx/>
              <a:buSzPct val="100000"/>
              <a:buFont typeface="Arial" panose="020B0604020202020204" pitchFamily="34" charset="0"/>
              <a:buNone/>
            </a:pPr>
            <a:r>
              <a:rPr lang="en-US" altLang="zh-CN" sz="2800" dirty="0">
                <a:solidFill>
                  <a:srgbClr val="993300"/>
                </a:solidFill>
                <a:ea typeface="楷体_GB2312"/>
              </a:rPr>
              <a:t>        </a:t>
            </a:r>
            <a:r>
              <a:rPr lang="en-US" altLang="zh-CN" sz="2800" baseline="30000" dirty="0">
                <a:solidFill>
                  <a:srgbClr val="993300"/>
                </a:solidFill>
                <a:ea typeface="楷体_GB2312"/>
              </a:rPr>
              <a:t> </a:t>
            </a:r>
            <a:r>
              <a:rPr lang="en-US" altLang="zh-CN" sz="2800" dirty="0">
                <a:solidFill>
                  <a:srgbClr val="993300"/>
                </a:solidFill>
                <a:ea typeface="楷体_GB2312"/>
              </a:rPr>
              <a:t>= O(n</a:t>
            </a:r>
            <a:r>
              <a:rPr lang="en-US" altLang="zh-CN" sz="2800" baseline="30000" dirty="0">
                <a:solidFill>
                  <a:srgbClr val="993300"/>
                </a:solidFill>
                <a:ea typeface="楷体_GB2312"/>
              </a:rPr>
              <a:t>3</a:t>
            </a:r>
            <a:r>
              <a:rPr lang="en-US" altLang="zh-CN" sz="2800" dirty="0">
                <a:solidFill>
                  <a:srgbClr val="993300"/>
                </a:solidFill>
                <a:ea typeface="楷体_GB2312"/>
              </a:rPr>
              <a:t>)</a:t>
            </a:r>
          </a:p>
        </p:txBody>
      </p:sp>
      <p:sp>
        <p:nvSpPr>
          <p:cNvPr id="24" name="Rectangle 29"/>
          <p:cNvSpPr/>
          <p:nvPr/>
        </p:nvSpPr>
        <p:spPr>
          <a:xfrm>
            <a:off x="681182" y="3022974"/>
            <a:ext cx="3870258" cy="427272"/>
          </a:xfrm>
          <a:prstGeom prst="rect">
            <a:avLst/>
          </a:prstGeom>
          <a:solidFill>
            <a:schemeClr val="bg1"/>
          </a:solidFill>
          <a:ln w="9525">
            <a:solidFill>
              <a:schemeClr val="bg1"/>
            </a:solid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lvl="0" algn="just" eaLnBrk="1" hangingPunct="1">
              <a:lnSpc>
                <a:spcPct val="105000"/>
              </a:lnSpc>
              <a:buClrTx/>
              <a:buSzPct val="100000"/>
              <a:buNone/>
            </a:pPr>
            <a:r>
              <a:rPr lang="en-US" altLang="zh-CN" sz="2000" b="0" dirty="0">
                <a:ea typeface="楷体_GB2312"/>
              </a:rPr>
              <a:t>		</a:t>
            </a:r>
          </a:p>
        </p:txBody>
      </p:sp>
      <p:sp>
        <p:nvSpPr>
          <p:cNvPr id="25" name="Rectangle 29"/>
          <p:cNvSpPr/>
          <p:nvPr/>
        </p:nvSpPr>
        <p:spPr>
          <a:xfrm>
            <a:off x="1016763" y="3979718"/>
            <a:ext cx="3870258" cy="427272"/>
          </a:xfrm>
          <a:prstGeom prst="rect">
            <a:avLst/>
          </a:prstGeom>
          <a:solidFill>
            <a:schemeClr val="bg1"/>
          </a:solidFill>
          <a:ln w="9525">
            <a:solidFill>
              <a:schemeClr val="bg1"/>
            </a:solid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lvl="0" algn="just" eaLnBrk="1" hangingPunct="1">
              <a:lnSpc>
                <a:spcPct val="105000"/>
              </a:lnSpc>
              <a:buClrTx/>
              <a:buSzPct val="100000"/>
              <a:buNone/>
            </a:pPr>
            <a:r>
              <a:rPr lang="en-US" altLang="zh-CN" sz="2000" b="0" dirty="0">
                <a:ea typeface="楷体_GB2312"/>
              </a:rPr>
              <a:t>		</a:t>
            </a:r>
          </a:p>
        </p:txBody>
      </p:sp>
      <p:sp>
        <p:nvSpPr>
          <p:cNvPr id="27" name="Line 17"/>
          <p:cNvSpPr/>
          <p:nvPr/>
        </p:nvSpPr>
        <p:spPr>
          <a:xfrm>
            <a:off x="2051832" y="4824093"/>
            <a:ext cx="3933350" cy="14696"/>
          </a:xfrm>
          <a:prstGeom prst="line">
            <a:avLst/>
          </a:prstGeom>
          <a:ln w="38100" cap="flat" cmpd="sng">
            <a:solidFill>
              <a:srgbClr val="FF00FF"/>
            </a:solidFill>
            <a:prstDash val="solid"/>
            <a:headEnd type="none" w="med" len="med"/>
            <a:tailEnd type="none" w="med" len="med"/>
          </a:ln>
        </p:spPr>
      </p:sp>
      <p:sp>
        <p:nvSpPr>
          <p:cNvPr id="5" name="文本框 4"/>
          <p:cNvSpPr txBox="1"/>
          <p:nvPr/>
        </p:nvSpPr>
        <p:spPr>
          <a:xfrm>
            <a:off x="7064999" y="3513423"/>
            <a:ext cx="1197247" cy="646331"/>
          </a:xfrm>
          <a:prstGeom prst="rect">
            <a:avLst/>
          </a:prstGeom>
          <a:noFill/>
        </p:spPr>
        <p:txBody>
          <a:bodyPr wrap="square" rtlCol="0">
            <a:spAutoFit/>
          </a:bodyPr>
          <a:lstStyle/>
          <a:p>
            <a:r>
              <a:rPr lang="en-US" altLang="zh-CN" sz="3600" dirty="0" smtClean="0"/>
              <a:t>O(1)</a:t>
            </a:r>
            <a:endParaRPr lang="zh-CN" altLang="en-US" sz="3600" dirty="0"/>
          </a:p>
        </p:txBody>
      </p:sp>
      <p:cxnSp>
        <p:nvCxnSpPr>
          <p:cNvPr id="7" name="直接连接符 6"/>
          <p:cNvCxnSpPr>
            <a:endCxn id="5" idx="1"/>
          </p:cNvCxnSpPr>
          <p:nvPr/>
        </p:nvCxnSpPr>
        <p:spPr>
          <a:xfrm>
            <a:off x="5741193" y="3573552"/>
            <a:ext cx="1323806" cy="26303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V="1">
            <a:off x="5818141" y="3855236"/>
            <a:ext cx="1246858" cy="633306"/>
          </a:xfrm>
          <a:prstGeom prst="line">
            <a:avLst/>
          </a:prstGeom>
        </p:spPr>
        <p:style>
          <a:lnRef idx="1">
            <a:schemeClr val="dk1"/>
          </a:lnRef>
          <a:fillRef idx="0">
            <a:schemeClr val="dk1"/>
          </a:fillRef>
          <a:effectRef idx="0">
            <a:schemeClr val="dk1"/>
          </a:effectRef>
          <a:fontRef idx="minor">
            <a:schemeClr val="tx1"/>
          </a:fontRef>
        </p:style>
      </p:cxnSp>
      <p:sp>
        <p:nvSpPr>
          <p:cNvPr id="33" name="Freeform 36"/>
          <p:cNvSpPr>
            <a:spLocks/>
          </p:cNvSpPr>
          <p:nvPr/>
        </p:nvSpPr>
        <p:spPr bwMode="auto">
          <a:xfrm>
            <a:off x="1040956" y="3705599"/>
            <a:ext cx="3048000" cy="1658530"/>
          </a:xfrm>
          <a:custGeom>
            <a:avLst/>
            <a:gdLst>
              <a:gd name="T0" fmla="*/ 1920 w 1920"/>
              <a:gd name="T1" fmla="*/ 1392 h 1392"/>
              <a:gd name="T2" fmla="*/ 0 w 1920"/>
              <a:gd name="T3" fmla="*/ 1392 h 1392"/>
              <a:gd name="T4" fmla="*/ 0 w 1920"/>
              <a:gd name="T5" fmla="*/ 0 h 1392"/>
              <a:gd name="T6" fmla="*/ 336 w 1920"/>
              <a:gd name="T7" fmla="*/ 0 h 1392"/>
              <a:gd name="T8" fmla="*/ 0 60000 65536"/>
              <a:gd name="T9" fmla="*/ 0 60000 65536"/>
              <a:gd name="T10" fmla="*/ 0 60000 65536"/>
              <a:gd name="T11" fmla="*/ 0 60000 65536"/>
              <a:gd name="T12" fmla="*/ 0 w 1920"/>
              <a:gd name="T13" fmla="*/ 0 h 1392"/>
              <a:gd name="T14" fmla="*/ 1920 w 1920"/>
              <a:gd name="T15" fmla="*/ 1392 h 1392"/>
            </a:gdLst>
            <a:ahLst/>
            <a:cxnLst>
              <a:cxn ang="T8">
                <a:pos x="T0" y="T1"/>
              </a:cxn>
              <a:cxn ang="T9">
                <a:pos x="T2" y="T3"/>
              </a:cxn>
              <a:cxn ang="T10">
                <a:pos x="T4" y="T5"/>
              </a:cxn>
              <a:cxn ang="T11">
                <a:pos x="T6" y="T7"/>
              </a:cxn>
            </a:cxnLst>
            <a:rect l="T12" t="T13" r="T14" b="T15"/>
            <a:pathLst>
              <a:path w="1920" h="1392">
                <a:moveTo>
                  <a:pt x="1920" y="1392"/>
                </a:moveTo>
                <a:lnTo>
                  <a:pt x="0" y="1392"/>
                </a:lnTo>
                <a:lnTo>
                  <a:pt x="0" y="0"/>
                </a:lnTo>
                <a:lnTo>
                  <a:pt x="336" y="0"/>
                </a:lnTo>
              </a:path>
            </a:pathLst>
          </a:custGeom>
          <a:noFill/>
          <a:ln w="28575">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35"/>
          <p:cNvSpPr>
            <a:spLocks/>
          </p:cNvSpPr>
          <p:nvPr/>
        </p:nvSpPr>
        <p:spPr bwMode="auto">
          <a:xfrm>
            <a:off x="829702" y="3262198"/>
            <a:ext cx="2438400" cy="2653201"/>
          </a:xfrm>
          <a:custGeom>
            <a:avLst/>
            <a:gdLst>
              <a:gd name="T0" fmla="*/ 1536 w 1536"/>
              <a:gd name="T1" fmla="*/ 1776 h 1776"/>
              <a:gd name="T2" fmla="*/ 0 w 1536"/>
              <a:gd name="T3" fmla="*/ 1776 h 1776"/>
              <a:gd name="T4" fmla="*/ 0 w 1536"/>
              <a:gd name="T5" fmla="*/ 0 h 1776"/>
              <a:gd name="T6" fmla="*/ 288 w 1536"/>
              <a:gd name="T7" fmla="*/ 0 h 1776"/>
              <a:gd name="T8" fmla="*/ 0 60000 65536"/>
              <a:gd name="T9" fmla="*/ 0 60000 65536"/>
              <a:gd name="T10" fmla="*/ 0 60000 65536"/>
              <a:gd name="T11" fmla="*/ 0 60000 65536"/>
              <a:gd name="T12" fmla="*/ 0 w 1536"/>
              <a:gd name="T13" fmla="*/ 0 h 1776"/>
              <a:gd name="T14" fmla="*/ 1536 w 1536"/>
              <a:gd name="T15" fmla="*/ 1776 h 1776"/>
            </a:gdLst>
            <a:ahLst/>
            <a:cxnLst>
              <a:cxn ang="T8">
                <a:pos x="T0" y="T1"/>
              </a:cxn>
              <a:cxn ang="T9">
                <a:pos x="T2" y="T3"/>
              </a:cxn>
              <a:cxn ang="T10">
                <a:pos x="T4" y="T5"/>
              </a:cxn>
              <a:cxn ang="T11">
                <a:pos x="T6" y="T7"/>
              </a:cxn>
            </a:cxnLst>
            <a:rect l="T12" t="T13" r="T14" b="T15"/>
            <a:pathLst>
              <a:path w="1536" h="1776">
                <a:moveTo>
                  <a:pt x="1536" y="1776"/>
                </a:moveTo>
                <a:lnTo>
                  <a:pt x="0" y="1776"/>
                </a:lnTo>
                <a:lnTo>
                  <a:pt x="0" y="0"/>
                </a:lnTo>
                <a:lnTo>
                  <a:pt x="288" y="0"/>
                </a:lnTo>
              </a:path>
            </a:pathLst>
          </a:custGeom>
          <a:noFill/>
          <a:ln w="28575">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35"/>
          <p:cNvSpPr>
            <a:spLocks/>
          </p:cNvSpPr>
          <p:nvPr/>
        </p:nvSpPr>
        <p:spPr bwMode="auto">
          <a:xfrm>
            <a:off x="685800" y="2666999"/>
            <a:ext cx="2438400" cy="3777201"/>
          </a:xfrm>
          <a:custGeom>
            <a:avLst/>
            <a:gdLst>
              <a:gd name="T0" fmla="*/ 1536 w 1536"/>
              <a:gd name="T1" fmla="*/ 1776 h 1776"/>
              <a:gd name="T2" fmla="*/ 0 w 1536"/>
              <a:gd name="T3" fmla="*/ 1776 h 1776"/>
              <a:gd name="T4" fmla="*/ 0 w 1536"/>
              <a:gd name="T5" fmla="*/ 0 h 1776"/>
              <a:gd name="T6" fmla="*/ 288 w 1536"/>
              <a:gd name="T7" fmla="*/ 0 h 1776"/>
              <a:gd name="T8" fmla="*/ 0 60000 65536"/>
              <a:gd name="T9" fmla="*/ 0 60000 65536"/>
              <a:gd name="T10" fmla="*/ 0 60000 65536"/>
              <a:gd name="T11" fmla="*/ 0 60000 65536"/>
              <a:gd name="T12" fmla="*/ 0 w 1536"/>
              <a:gd name="T13" fmla="*/ 0 h 1776"/>
              <a:gd name="T14" fmla="*/ 1536 w 1536"/>
              <a:gd name="T15" fmla="*/ 1776 h 1776"/>
            </a:gdLst>
            <a:ahLst/>
            <a:cxnLst>
              <a:cxn ang="T8">
                <a:pos x="T0" y="T1"/>
              </a:cxn>
              <a:cxn ang="T9">
                <a:pos x="T2" y="T3"/>
              </a:cxn>
              <a:cxn ang="T10">
                <a:pos x="T4" y="T5"/>
              </a:cxn>
              <a:cxn ang="T11">
                <a:pos x="T6" y="T7"/>
              </a:cxn>
            </a:cxnLst>
            <a:rect l="T12" t="T13" r="T14" b="T15"/>
            <a:pathLst>
              <a:path w="1536" h="1776">
                <a:moveTo>
                  <a:pt x="1536" y="1776"/>
                </a:moveTo>
                <a:lnTo>
                  <a:pt x="0" y="1776"/>
                </a:lnTo>
                <a:lnTo>
                  <a:pt x="0" y="0"/>
                </a:lnTo>
                <a:lnTo>
                  <a:pt x="288" y="0"/>
                </a:lnTo>
              </a:path>
            </a:pathLst>
          </a:custGeom>
          <a:noFill/>
          <a:ln w="28575">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矩形 36"/>
          <p:cNvSpPr/>
          <p:nvPr/>
        </p:nvSpPr>
        <p:spPr>
          <a:xfrm>
            <a:off x="4020647" y="4991917"/>
            <a:ext cx="1633781" cy="646331"/>
          </a:xfrm>
          <a:prstGeom prst="rect">
            <a:avLst/>
          </a:prstGeom>
        </p:spPr>
        <p:txBody>
          <a:bodyPr wrap="none">
            <a:spAutoFit/>
          </a:bodyPr>
          <a:lstStyle/>
          <a:p>
            <a:pPr lvl="0">
              <a:buSzPct val="100000"/>
            </a:pPr>
            <a:r>
              <a:rPr lang="en-US" altLang="zh-CN" sz="3600" dirty="0" smtClean="0">
                <a:solidFill>
                  <a:srgbClr val="CC3300"/>
                </a:solidFill>
                <a:ea typeface="楷体_GB2312"/>
              </a:rPr>
              <a:t>O(n+1)</a:t>
            </a:r>
            <a:endParaRPr lang="en-US" altLang="zh-CN" sz="3600" dirty="0">
              <a:solidFill>
                <a:srgbClr val="CC3300"/>
              </a:solidFill>
              <a:ea typeface="楷体_GB2312"/>
            </a:endParaRPr>
          </a:p>
        </p:txBody>
      </p:sp>
      <p:sp>
        <p:nvSpPr>
          <p:cNvPr id="38" name="矩形 37"/>
          <p:cNvSpPr/>
          <p:nvPr/>
        </p:nvSpPr>
        <p:spPr>
          <a:xfrm>
            <a:off x="3227179" y="5469847"/>
            <a:ext cx="2377574" cy="646331"/>
          </a:xfrm>
          <a:prstGeom prst="rect">
            <a:avLst/>
          </a:prstGeom>
        </p:spPr>
        <p:txBody>
          <a:bodyPr wrap="none">
            <a:spAutoFit/>
          </a:bodyPr>
          <a:lstStyle/>
          <a:p>
            <a:pPr lvl="0">
              <a:buSzPct val="100000"/>
            </a:pPr>
            <a:r>
              <a:rPr lang="en-US" altLang="zh-CN" sz="3600" dirty="0" smtClean="0">
                <a:solidFill>
                  <a:srgbClr val="CC3300"/>
                </a:solidFill>
                <a:ea typeface="楷体_GB2312"/>
              </a:rPr>
              <a:t>O(n*(n+1))</a:t>
            </a:r>
            <a:endParaRPr lang="en-US" altLang="zh-CN" sz="3600" dirty="0">
              <a:solidFill>
                <a:srgbClr val="CC3300"/>
              </a:solidFill>
              <a:ea typeface="楷体_GB2312"/>
            </a:endParaRPr>
          </a:p>
        </p:txBody>
      </p:sp>
      <p:sp>
        <p:nvSpPr>
          <p:cNvPr id="39" name="矩形 38"/>
          <p:cNvSpPr/>
          <p:nvPr/>
        </p:nvSpPr>
        <p:spPr>
          <a:xfrm>
            <a:off x="3020930" y="6026688"/>
            <a:ext cx="2634054" cy="646331"/>
          </a:xfrm>
          <a:prstGeom prst="rect">
            <a:avLst/>
          </a:prstGeom>
        </p:spPr>
        <p:txBody>
          <a:bodyPr wrap="none">
            <a:spAutoFit/>
          </a:bodyPr>
          <a:lstStyle/>
          <a:p>
            <a:pPr lvl="0">
              <a:buSzPct val="100000"/>
            </a:pPr>
            <a:r>
              <a:rPr lang="en-US" altLang="zh-CN" sz="3600" dirty="0" smtClean="0">
                <a:solidFill>
                  <a:srgbClr val="CC3300"/>
                </a:solidFill>
                <a:ea typeface="楷体_GB2312"/>
              </a:rPr>
              <a:t>O(n</a:t>
            </a:r>
            <a:r>
              <a:rPr lang="en-US" altLang="zh-CN" sz="3600" baseline="30000" dirty="0" smtClean="0">
                <a:solidFill>
                  <a:srgbClr val="CC3300"/>
                </a:solidFill>
                <a:ea typeface="楷体_GB2312"/>
              </a:rPr>
              <a:t>2</a:t>
            </a:r>
            <a:r>
              <a:rPr lang="en-US" altLang="zh-CN" sz="3600" dirty="0" smtClean="0">
                <a:solidFill>
                  <a:srgbClr val="CC3300"/>
                </a:solidFill>
                <a:ea typeface="楷体_GB2312"/>
              </a:rPr>
              <a:t>*(n+1))</a:t>
            </a:r>
            <a:endParaRPr lang="en-US" altLang="zh-CN" sz="3600" dirty="0">
              <a:solidFill>
                <a:srgbClr val="CC3300"/>
              </a:solidFill>
              <a:ea typeface="楷体_GB2312"/>
            </a:endParaRPr>
          </a:p>
        </p:txBody>
      </p:sp>
      <p:sp>
        <p:nvSpPr>
          <p:cNvPr id="12" name="文本框 11"/>
          <p:cNvSpPr txBox="1"/>
          <p:nvPr/>
        </p:nvSpPr>
        <p:spPr>
          <a:xfrm>
            <a:off x="5985182" y="4383258"/>
            <a:ext cx="1755117" cy="523220"/>
          </a:xfrm>
          <a:prstGeom prst="rect">
            <a:avLst/>
          </a:prstGeom>
          <a:noFill/>
        </p:spPr>
        <p:txBody>
          <a:bodyPr wrap="square" rtlCol="0">
            <a:spAutoFit/>
          </a:bodyPr>
          <a:lstStyle/>
          <a:p>
            <a:r>
              <a:rPr lang="zh-CN" altLang="en-US" sz="2800" b="1" dirty="0">
                <a:solidFill>
                  <a:srgbClr val="FF00FF"/>
                </a:solidFill>
                <a:latin typeface="+mn-lt"/>
                <a:ea typeface="楷体_GB2312"/>
              </a:rPr>
              <a:t>次数为</a:t>
            </a:r>
            <a:r>
              <a:rPr lang="en-US" altLang="zh-CN" sz="2800" b="1" dirty="0">
                <a:solidFill>
                  <a:srgbClr val="FF00FF"/>
                </a:solidFill>
                <a:latin typeface="+mn-lt"/>
                <a:ea typeface="楷体_GB2312"/>
              </a:rPr>
              <a:t>4</a:t>
            </a:r>
            <a:endParaRPr lang="zh-CN" altLang="en-US" sz="2800" b="1" dirty="0">
              <a:solidFill>
                <a:srgbClr val="FF00FF"/>
              </a:solidFill>
              <a:latin typeface="+mn-lt"/>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737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7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p:bldP spid="57359" grpId="0"/>
      <p:bldP spid="57373" grpId="0" animBg="1"/>
      <p:bldP spid="57373" grpId="1" animBg="1"/>
      <p:bldP spid="57398" grpId="0"/>
      <p:bldP spid="24" grpId="0" animBg="1"/>
      <p:bldP spid="24" grpId="1" animBg="1"/>
      <p:bldP spid="25" grpId="0" animBg="1"/>
      <p:bldP spid="25" grpId="1" animBg="1"/>
      <p:bldP spid="5" grpId="0"/>
      <p:bldP spid="5" grpId="1"/>
      <p:bldP spid="33" grpId="0" animBg="1"/>
      <p:bldP spid="35" grpId="0" animBg="1"/>
      <p:bldP spid="36" grpId="0" animBg="1"/>
      <p:bldP spid="37" grpId="0"/>
      <p:bldP spid="38" grpId="0"/>
      <p:bldP spid="39" grpId="0"/>
      <p:bldP spid="12" grpId="0"/>
      <p:bldP spid="1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0" y="533400"/>
            <a:ext cx="4953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15000"/>
              </a:lnSpc>
              <a:spcAft>
                <a:spcPct val="0"/>
              </a:spcAft>
              <a:buClrTx/>
              <a:buSzTx/>
              <a:buFontTx/>
              <a:buNone/>
            </a:pPr>
            <a:r>
              <a:rPr lang="en-US" altLang="zh-CN" sz="2400">
                <a:solidFill>
                  <a:schemeClr val="tx1"/>
                </a:solidFill>
                <a:latin typeface="Times New Roman" panose="02020603050405020304" pitchFamily="18" charset="0"/>
                <a:ea typeface="楷体_GB2312"/>
                <a:cs typeface="楷体_GB2312"/>
              </a:rPr>
              <a:t>void  BubbleSort(int a[ ], int n)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楷体_GB2312"/>
                <a:cs typeface="楷体_GB2312"/>
              </a:rPr>
              <a:t>	int  i, j, flag=1;</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楷体_GB2312"/>
                <a:cs typeface="楷体_GB2312"/>
              </a:rPr>
              <a:t>	int  temp;</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楷体_GB2312"/>
                <a:cs typeface="楷体_GB2312"/>
              </a:rPr>
              <a:t>	for(i=1; i&lt;n &amp;&amp; flag==1; i++)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楷体_GB2312"/>
                <a:cs typeface="楷体_GB2312"/>
              </a:rPr>
              <a:t>		flag=0;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for (j=0; j&lt;n-i;j++)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if (a[j]&gt;a[j+1])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flag = 1;</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temp = a[j];</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a[j] = a[j+1];</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a[j+1] = temp;</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	}</a:t>
            </a:r>
          </a:p>
          <a:p>
            <a:pPr algn="just" eaLnBrk="1" hangingPunct="1">
              <a:lnSpc>
                <a:spcPct val="90000"/>
              </a:lnSpc>
              <a:spcAft>
                <a:spcPct val="0"/>
              </a:spcAft>
              <a:buClrTx/>
              <a:buSzTx/>
              <a:buFontTx/>
              <a:buNone/>
            </a:pPr>
            <a:r>
              <a:rPr lang="en-US" altLang="zh-CN" sz="2400">
                <a:solidFill>
                  <a:schemeClr val="tx1"/>
                </a:solidFill>
                <a:latin typeface="Times New Roman" panose="02020603050405020304" pitchFamily="18" charset="0"/>
                <a:ea typeface="宋体" panose="02010600030101010101" pitchFamily="2" charset="-122"/>
              </a:rPr>
              <a:t>}</a:t>
            </a:r>
          </a:p>
        </p:txBody>
      </p:sp>
      <p:grpSp>
        <p:nvGrpSpPr>
          <p:cNvPr id="2" name="Group 3"/>
          <p:cNvGrpSpPr>
            <a:grpSpLocks/>
          </p:cNvGrpSpPr>
          <p:nvPr/>
        </p:nvGrpSpPr>
        <p:grpSpPr bwMode="auto">
          <a:xfrm>
            <a:off x="4724400" y="3581400"/>
            <a:ext cx="2895600" cy="1447800"/>
            <a:chOff x="2784" y="2112"/>
            <a:chExt cx="1824" cy="912"/>
          </a:xfrm>
        </p:grpSpPr>
        <p:sp>
          <p:nvSpPr>
            <p:cNvPr id="30728" name="AutoShape 4"/>
            <p:cNvSpPr>
              <a:spLocks/>
            </p:cNvSpPr>
            <p:nvPr/>
          </p:nvSpPr>
          <p:spPr bwMode="auto">
            <a:xfrm>
              <a:off x="2784" y="2112"/>
              <a:ext cx="672" cy="912"/>
            </a:xfrm>
            <a:prstGeom prst="rightBrace">
              <a:avLst>
                <a:gd name="adj1" fmla="val 11310"/>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30729" name="Text Box 5"/>
            <p:cNvSpPr txBox="1">
              <a:spLocks noChangeArrowheads="1"/>
            </p:cNvSpPr>
            <p:nvPr/>
          </p:nvSpPr>
          <p:spPr bwMode="auto">
            <a:xfrm>
              <a:off x="3504" y="2352"/>
              <a:ext cx="1104"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50000"/>
                </a:spcBef>
                <a:spcAft>
                  <a:spcPct val="0"/>
                </a:spcAft>
                <a:buClrTx/>
                <a:buSzTx/>
                <a:buFontTx/>
                <a:buNone/>
              </a:pPr>
              <a:r>
                <a:rPr lang="zh-CN" altLang="en-US" sz="2600">
                  <a:solidFill>
                    <a:srgbClr val="0000FF"/>
                  </a:solidFill>
                  <a:latin typeface="Times New Roman" panose="02020603050405020304" pitchFamily="18" charset="0"/>
                  <a:ea typeface="宋体" panose="02010600030101010101" pitchFamily="2" charset="-122"/>
                </a:rPr>
                <a:t>根据</a:t>
              </a:r>
              <a:r>
                <a:rPr lang="en-US" altLang="zh-CN" sz="2600">
                  <a:solidFill>
                    <a:srgbClr val="0000FF"/>
                  </a:solidFill>
                  <a:latin typeface="Times New Roman" panose="02020603050405020304" pitchFamily="18" charset="0"/>
                  <a:ea typeface="宋体" panose="02010600030101010101" pitchFamily="2" charset="-122"/>
                </a:rPr>
                <a:t>a[j]&gt;a[j+1]</a:t>
              </a:r>
            </a:p>
          </p:txBody>
        </p:sp>
      </p:grpSp>
      <p:sp>
        <p:nvSpPr>
          <p:cNvPr id="133126" name="Rectangle 6"/>
          <p:cNvSpPr>
            <a:spLocks noChangeArrowheads="1"/>
          </p:cNvSpPr>
          <p:nvPr/>
        </p:nvSpPr>
        <p:spPr bwMode="auto">
          <a:xfrm>
            <a:off x="4114800" y="685800"/>
            <a:ext cx="5029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50000"/>
              </a:lnSpc>
              <a:spcAft>
                <a:spcPct val="0"/>
              </a:spcAft>
              <a:buClrTx/>
              <a:buSzTx/>
              <a:buFontTx/>
              <a:buNone/>
            </a:pPr>
            <a:r>
              <a:rPr lang="en-US" altLang="zh-CN" sz="2400">
                <a:solidFill>
                  <a:srgbClr val="006600"/>
                </a:solidFill>
                <a:latin typeface="Times New Roman" panose="02020603050405020304" pitchFamily="18" charset="0"/>
                <a:ea typeface="楷体_GB2312"/>
                <a:cs typeface="楷体_GB2312"/>
              </a:rPr>
              <a:t>	1, 6, 9, 10, 15</a:t>
            </a:r>
          </a:p>
          <a:p>
            <a:pPr algn="just" eaLnBrk="1" hangingPunct="1">
              <a:spcAft>
                <a:spcPct val="0"/>
              </a:spcAft>
              <a:buClrTx/>
              <a:buSzTx/>
              <a:buFontTx/>
              <a:buNone/>
            </a:pPr>
            <a:r>
              <a:rPr lang="en-US" altLang="zh-CN" sz="2400">
                <a:solidFill>
                  <a:srgbClr val="FF3300"/>
                </a:solidFill>
                <a:latin typeface="Times New Roman" panose="02020603050405020304" pitchFamily="18" charset="0"/>
                <a:ea typeface="楷体_GB2312"/>
                <a:cs typeface="楷体_GB2312"/>
              </a:rPr>
              <a:t>	</a:t>
            </a:r>
            <a:r>
              <a:rPr lang="zh-CN" altLang="en-US" sz="2400">
                <a:solidFill>
                  <a:srgbClr val="FF3300"/>
                </a:solidFill>
                <a:latin typeface="Times New Roman" panose="02020603050405020304" pitchFamily="18" charset="0"/>
                <a:ea typeface="楷体_GB2312"/>
                <a:cs typeface="楷体_GB2312"/>
              </a:rPr>
              <a:t>最好情况是不交换</a:t>
            </a:r>
            <a:r>
              <a:rPr lang="en-US" altLang="zh-CN" sz="2400">
                <a:solidFill>
                  <a:srgbClr val="FF3300"/>
                </a:solidFill>
                <a:latin typeface="Times New Roman" panose="02020603050405020304" pitchFamily="18" charset="0"/>
                <a:ea typeface="楷体_GB2312"/>
                <a:cs typeface="楷体_GB2312"/>
              </a:rPr>
              <a:t>(0)</a:t>
            </a:r>
          </a:p>
          <a:p>
            <a:pPr algn="just" eaLnBrk="1" hangingPunct="1">
              <a:lnSpc>
                <a:spcPct val="200000"/>
              </a:lnSpc>
              <a:spcAft>
                <a:spcPct val="0"/>
              </a:spcAft>
              <a:buClrTx/>
              <a:buSzTx/>
              <a:buFontTx/>
              <a:buNone/>
            </a:pPr>
            <a:r>
              <a:rPr lang="en-US" altLang="zh-CN" sz="2400">
                <a:solidFill>
                  <a:srgbClr val="006600"/>
                </a:solidFill>
                <a:latin typeface="Times New Roman" panose="02020603050405020304" pitchFamily="18" charset="0"/>
                <a:ea typeface="楷体_GB2312"/>
                <a:cs typeface="楷体_GB2312"/>
              </a:rPr>
              <a:t>	15, 10 , 9 , 6 , 1</a:t>
            </a:r>
          </a:p>
          <a:p>
            <a:pPr algn="just" eaLnBrk="1" hangingPunct="1">
              <a:spcAft>
                <a:spcPct val="0"/>
              </a:spcAft>
              <a:buClrTx/>
              <a:buSzTx/>
              <a:buFontTx/>
              <a:buNone/>
            </a:pPr>
            <a:r>
              <a:rPr lang="en-US" altLang="zh-CN" sz="2400">
                <a:solidFill>
                  <a:srgbClr val="FF3300"/>
                </a:solidFill>
                <a:latin typeface="Times New Roman" panose="02020603050405020304" pitchFamily="18" charset="0"/>
                <a:ea typeface="楷体_GB2312"/>
                <a:cs typeface="楷体_GB2312"/>
              </a:rPr>
              <a:t>	</a:t>
            </a:r>
            <a:r>
              <a:rPr lang="zh-CN" altLang="en-US" sz="2400">
                <a:solidFill>
                  <a:srgbClr val="FF3300"/>
                </a:solidFill>
                <a:latin typeface="Times New Roman" panose="02020603050405020304" pitchFamily="18" charset="0"/>
                <a:ea typeface="楷体_GB2312"/>
                <a:cs typeface="楷体_GB2312"/>
              </a:rPr>
              <a:t>最坏情况是每次比较都交换</a:t>
            </a:r>
            <a:endParaRPr lang="en-US" altLang="zh-CN" sz="2400">
              <a:solidFill>
                <a:srgbClr val="FF3300"/>
              </a:solidFill>
              <a:latin typeface="Times New Roman" panose="02020603050405020304" pitchFamily="18" charset="0"/>
              <a:ea typeface="楷体_GB2312"/>
              <a:cs typeface="楷体_GB2312"/>
            </a:endParaRPr>
          </a:p>
        </p:txBody>
      </p:sp>
      <p:sp>
        <p:nvSpPr>
          <p:cNvPr id="133127" name="Rectangle 7"/>
          <p:cNvSpPr>
            <a:spLocks noChangeArrowheads="1"/>
          </p:cNvSpPr>
          <p:nvPr/>
        </p:nvSpPr>
        <p:spPr bwMode="auto">
          <a:xfrm>
            <a:off x="1908175" y="5229225"/>
            <a:ext cx="46069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Aft>
                <a:spcPct val="0"/>
              </a:spcAft>
              <a:buClrTx/>
              <a:buSzTx/>
              <a:buFontTx/>
              <a:buNone/>
            </a:pPr>
            <a:r>
              <a:rPr lang="en-US" altLang="zh-CN" sz="2400" b="1">
                <a:solidFill>
                  <a:srgbClr val="FF3300"/>
                </a:solidFill>
                <a:latin typeface="Times New Roman" panose="02020603050405020304" pitchFamily="18" charset="0"/>
                <a:ea typeface="楷体_GB2312"/>
                <a:cs typeface="楷体_GB2312"/>
              </a:rPr>
              <a:t>	</a:t>
            </a:r>
            <a:r>
              <a:rPr lang="zh-CN" altLang="en-US" sz="2400" b="1">
                <a:solidFill>
                  <a:srgbClr val="FF3300"/>
                </a:solidFill>
                <a:latin typeface="Times New Roman" panose="02020603050405020304" pitchFamily="18" charset="0"/>
                <a:ea typeface="楷体_GB2312"/>
                <a:cs typeface="楷体_GB2312"/>
              </a:rPr>
              <a:t>不同的数据元素，时间复杂度也不同</a:t>
            </a:r>
            <a:r>
              <a:rPr lang="en-US" altLang="zh-CN" sz="2400" b="1">
                <a:solidFill>
                  <a:srgbClr val="FF3300"/>
                </a:solidFill>
                <a:latin typeface="Times New Roman" panose="02020603050405020304" pitchFamily="18" charset="0"/>
                <a:ea typeface="楷体_GB2312"/>
                <a:cs typeface="楷体_GB2312"/>
              </a:rPr>
              <a:t>,</a:t>
            </a:r>
            <a:r>
              <a:rPr lang="zh-CN" altLang="en-US" sz="2400" b="1">
                <a:solidFill>
                  <a:srgbClr val="FF3300"/>
                </a:solidFill>
                <a:latin typeface="Times New Roman" panose="02020603050405020304" pitchFamily="18" charset="0"/>
                <a:ea typeface="楷体_GB2312"/>
                <a:cs typeface="楷体_GB2312"/>
              </a:rPr>
              <a:t>所以</a:t>
            </a:r>
            <a:r>
              <a:rPr lang="en-US" altLang="zh-CN" sz="2400" b="1">
                <a:solidFill>
                  <a:srgbClr val="FF3300"/>
                </a:solidFill>
                <a:latin typeface="Times New Roman" panose="02020603050405020304" pitchFamily="18" charset="0"/>
                <a:ea typeface="楷体_GB2312"/>
                <a:cs typeface="楷体_GB2312"/>
              </a:rPr>
              <a:t> </a:t>
            </a:r>
          </a:p>
        </p:txBody>
      </p:sp>
      <p:sp>
        <p:nvSpPr>
          <p:cNvPr id="18439" name="Rectangle 9"/>
          <p:cNvSpPr>
            <a:spLocks noGrp="1" noChangeArrowheads="1"/>
          </p:cNvSpPr>
          <p:nvPr>
            <p:ph type="title"/>
          </p:nvPr>
        </p:nvSpPr>
        <p:spPr>
          <a:xfrm>
            <a:off x="990600" y="0"/>
            <a:ext cx="7924800" cy="685800"/>
          </a:xfrm>
        </p:spPr>
        <p:txBody>
          <a:bodyPr/>
          <a:lstStyle/>
          <a:p>
            <a:pPr marL="320040" indent="-320040" eaLnBrk="1" fontAlgn="auto" hangingPunct="1">
              <a:spcAft>
                <a:spcPts val="0"/>
              </a:spcAft>
              <a:buClr>
                <a:schemeClr val="accent6">
                  <a:lumMod val="75000"/>
                </a:schemeClr>
              </a:buClr>
              <a:defRPr/>
            </a:pPr>
            <a:r>
              <a:rPr lang="zh-CN" altLang="en-US" dirty="0" smtClean="0"/>
              <a:t>平均时间复杂度</a:t>
            </a:r>
            <a:endParaRPr lang="en-US" altLang="zh-CN" dirty="0" smtClean="0"/>
          </a:p>
        </p:txBody>
      </p:sp>
      <p:sp>
        <p:nvSpPr>
          <p:cNvPr id="133131" name="Rectangle 11"/>
          <p:cNvSpPr>
            <a:spLocks noChangeArrowheads="1"/>
          </p:cNvSpPr>
          <p:nvPr/>
        </p:nvSpPr>
        <p:spPr bwMode="auto">
          <a:xfrm>
            <a:off x="4114800" y="5949950"/>
            <a:ext cx="420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Aft>
                <a:spcPct val="0"/>
              </a:spcAft>
              <a:buClrTx/>
              <a:buSzTx/>
              <a:buFontTx/>
              <a:buNone/>
            </a:pPr>
            <a:r>
              <a:rPr lang="zh-CN" altLang="en-US" sz="2800" b="1">
                <a:solidFill>
                  <a:srgbClr val="008080"/>
                </a:solidFill>
                <a:latin typeface="Rockwell Extra Bold" panose="02060903040505020403" pitchFamily="18" charset="0"/>
                <a:ea typeface="楷体_GB2312"/>
                <a:cs typeface="楷体_GB2312"/>
              </a:rPr>
              <a:t>平均时间复杂度</a:t>
            </a:r>
            <a:endParaRPr lang="en-US" altLang="zh-CN" sz="2800" b="1">
              <a:solidFill>
                <a:srgbClr val="008080"/>
              </a:solidFill>
              <a:latin typeface="Rockwell Extra Bold" panose="02060903040505020403" pitchFamily="18" charset="0"/>
              <a:ea typeface="楷体_GB2312"/>
              <a:cs typeface="楷体_GB2312"/>
            </a:endParaRPr>
          </a:p>
        </p:txBody>
      </p:sp>
    </p:spTree>
    <p:extLst>
      <p:ext uri="{BB962C8B-B14F-4D97-AF65-F5344CB8AC3E}">
        <p14:creationId xmlns:p14="http://schemas.microsoft.com/office/powerpoint/2010/main" val="364834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linds(horizontal)">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3126">
                                            <p:txEl>
                                              <p:pRg st="0" end="0"/>
                                            </p:txEl>
                                          </p:spTgt>
                                        </p:tgtEl>
                                        <p:attrNameLst>
                                          <p:attrName>style.visibility</p:attrName>
                                        </p:attrNameLst>
                                      </p:cBhvr>
                                      <p:to>
                                        <p:strVal val="visible"/>
                                      </p:to>
                                    </p:set>
                                    <p:anim calcmode="lin" valueType="num">
                                      <p:cBhvr additive="base">
                                        <p:cTn id="18" dur="500" fill="hold"/>
                                        <p:tgtEl>
                                          <p:spTgt spid="13312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3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3126">
                                            <p:txEl>
                                              <p:pRg st="1" end="1"/>
                                            </p:txEl>
                                          </p:spTgt>
                                        </p:tgtEl>
                                        <p:attrNameLst>
                                          <p:attrName>style.visibility</p:attrName>
                                        </p:attrNameLst>
                                      </p:cBhvr>
                                      <p:to>
                                        <p:strVal val="visible"/>
                                      </p:to>
                                    </p:set>
                                    <p:anim calcmode="lin" valueType="num">
                                      <p:cBhvr additive="base">
                                        <p:cTn id="24" dur="500" fill="hold"/>
                                        <p:tgtEl>
                                          <p:spTgt spid="133126">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3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3126">
                                            <p:txEl>
                                              <p:pRg st="2" end="2"/>
                                            </p:txEl>
                                          </p:spTgt>
                                        </p:tgtEl>
                                        <p:attrNameLst>
                                          <p:attrName>style.visibility</p:attrName>
                                        </p:attrNameLst>
                                      </p:cBhvr>
                                      <p:to>
                                        <p:strVal val="visible"/>
                                      </p:to>
                                    </p:set>
                                    <p:anim calcmode="lin" valueType="num">
                                      <p:cBhvr additive="base">
                                        <p:cTn id="30" dur="500" fill="hold"/>
                                        <p:tgtEl>
                                          <p:spTgt spid="133126">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331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33126">
                                            <p:txEl>
                                              <p:pRg st="3" end="3"/>
                                            </p:txEl>
                                          </p:spTgt>
                                        </p:tgtEl>
                                        <p:attrNameLst>
                                          <p:attrName>style.visibility</p:attrName>
                                        </p:attrNameLst>
                                      </p:cBhvr>
                                      <p:to>
                                        <p:strVal val="visible"/>
                                      </p:to>
                                    </p:set>
                                    <p:anim calcmode="lin" valueType="num">
                                      <p:cBhvr additive="base">
                                        <p:cTn id="36" dur="500" fill="hold"/>
                                        <p:tgtEl>
                                          <p:spTgt spid="133126">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31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3127">
                                            <p:txEl>
                                              <p:pRg st="0" end="0"/>
                                            </p:txEl>
                                          </p:spTgt>
                                        </p:tgtEl>
                                        <p:attrNameLst>
                                          <p:attrName>style.visibility</p:attrName>
                                        </p:attrNameLst>
                                      </p:cBhvr>
                                      <p:to>
                                        <p:strVal val="visible"/>
                                      </p:to>
                                    </p:set>
                                    <p:anim calcmode="lin" valueType="num">
                                      <p:cBhvr additive="base">
                                        <p:cTn id="42" dur="500" fill="hold"/>
                                        <p:tgtEl>
                                          <p:spTgt spid="133127">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331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33131">
                                            <p:txEl>
                                              <p:pRg st="0" end="0"/>
                                            </p:txEl>
                                          </p:spTgt>
                                        </p:tgtEl>
                                        <p:attrNameLst>
                                          <p:attrName>style.visibility</p:attrName>
                                        </p:attrNameLst>
                                      </p:cBhvr>
                                      <p:to>
                                        <p:strVal val="visible"/>
                                      </p:to>
                                    </p:set>
                                    <p:anim calcmode="lin" valueType="num">
                                      <p:cBhvr additive="base">
                                        <p:cTn id="48" dur="500" fill="hold"/>
                                        <p:tgtEl>
                                          <p:spTgt spid="133131">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33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6" grpId="0" build="p" autoUpdateAnimBg="0"/>
      <p:bldP spid="133127" grpId="0" build="p" autoUpdateAnimBg="0"/>
      <p:bldP spid="133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descr="Rectangle: Click to edit Master text styles&#10;Second level&#10;Third level&#10;Fourth level&#10;Fifth level"/>
          <p:cNvSpPr>
            <a:spLocks noGrp="1"/>
          </p:cNvSpPr>
          <p:nvPr>
            <p:ph idx="4294967295"/>
          </p:nvPr>
        </p:nvSpPr>
        <p:spPr>
          <a:xfrm>
            <a:off x="161706" y="548808"/>
            <a:ext cx="8325555" cy="6255417"/>
          </a:xfrm>
          <a:ln/>
        </p:spPr>
        <p:txBody>
          <a:bodyPr vert="horz" wrap="square" lIns="91440" tIns="45720" rIns="91440" bIns="45720" anchor="t"/>
          <a:lstStyle/>
          <a:p>
            <a:pPr marL="0" indent="0">
              <a:buNone/>
            </a:pP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1</a:t>
            </a:r>
            <a:r>
              <a:rPr lang="zh-CN" altLang="zh-CN" sz="3600" dirty="0">
                <a:latin typeface="Arial Unicode MS" panose="020B0604020202020204" pitchFamily="34" charset="-122"/>
                <a:ea typeface="Arial Unicode MS" panose="020B0604020202020204" pitchFamily="34" charset="-122"/>
              </a:rPr>
              <a:t>）</a:t>
            </a:r>
            <a:r>
              <a:rPr lang="en-US" altLang="zh-CN" sz="3600" dirty="0" smtClean="0">
                <a:latin typeface="Arial Unicode MS" panose="020B0604020202020204" pitchFamily="34" charset="-122"/>
                <a:ea typeface="Arial Unicode MS" panose="020B0604020202020204" pitchFamily="34" charset="-122"/>
              </a:rPr>
              <a:t>x=x+1;</a:t>
            </a:r>
            <a:endParaRPr lang="en-US" altLang="zh-CN" sz="3600" dirty="0">
              <a:latin typeface="Arial Unicode MS" panose="020B0604020202020204" pitchFamily="34" charset="-122"/>
              <a:ea typeface="Arial Unicode MS" panose="020B0604020202020204" pitchFamily="34" charset="-122"/>
            </a:endParaRPr>
          </a:p>
          <a:p>
            <a:pPr marL="0" indent="0">
              <a:buNone/>
            </a:pP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2</a:t>
            </a: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for (i=1; i&lt;=</a:t>
            </a:r>
            <a:r>
              <a:rPr lang="en-US" altLang="zh-CN" sz="3600" dirty="0" smtClean="0">
                <a:latin typeface="Arial Unicode MS" panose="020B0604020202020204" pitchFamily="34" charset="-122"/>
                <a:ea typeface="Arial Unicode MS" panose="020B0604020202020204" pitchFamily="34" charset="-122"/>
              </a:rPr>
              <a:t>n+100; </a:t>
            </a:r>
            <a:r>
              <a:rPr lang="en-US" altLang="zh-CN" sz="3600" dirty="0">
                <a:latin typeface="Arial Unicode MS" panose="020B0604020202020204" pitchFamily="34" charset="-122"/>
                <a:ea typeface="Arial Unicode MS" panose="020B0604020202020204" pitchFamily="34" charset="-122"/>
              </a:rPr>
              <a:t>i++)</a:t>
            </a:r>
            <a:endParaRPr lang="zh-CN" altLang="zh-CN" sz="3600" dirty="0">
              <a:latin typeface="Arial Unicode MS" panose="020B0604020202020204" pitchFamily="34" charset="-122"/>
              <a:ea typeface="Arial Unicode MS" panose="020B0604020202020204" pitchFamily="34" charset="-122"/>
            </a:endParaRPr>
          </a:p>
          <a:p>
            <a:pPr marL="0" indent="0">
              <a:buNone/>
            </a:pPr>
            <a:r>
              <a:rPr lang="en-US" altLang="zh-CN" sz="3600" dirty="0">
                <a:latin typeface="Arial Unicode MS" panose="020B0604020202020204" pitchFamily="34" charset="-122"/>
                <a:ea typeface="Arial Unicode MS" panose="020B0604020202020204" pitchFamily="34" charset="-122"/>
              </a:rPr>
              <a:t>              </a:t>
            </a:r>
            <a:r>
              <a:rPr lang="en-US" altLang="zh-CN" sz="3600" dirty="0" smtClean="0">
                <a:latin typeface="Arial Unicode MS" panose="020B0604020202020204" pitchFamily="34" charset="-122"/>
                <a:ea typeface="Arial Unicode MS" panose="020B0604020202020204" pitchFamily="34" charset="-122"/>
              </a:rPr>
              <a:t>x=x+1;</a:t>
            </a:r>
            <a:endParaRPr lang="zh-CN" altLang="zh-CN" sz="3600" dirty="0">
              <a:latin typeface="Arial Unicode MS" panose="020B0604020202020204" pitchFamily="34" charset="-122"/>
              <a:ea typeface="Arial Unicode MS" panose="020B0604020202020204" pitchFamily="34" charset="-122"/>
            </a:endParaRPr>
          </a:p>
          <a:p>
            <a:pPr marL="0" indent="0">
              <a:buNone/>
            </a:pP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3</a:t>
            </a:r>
            <a:r>
              <a:rPr lang="zh-CN" altLang="zh-CN" sz="3600" dirty="0">
                <a:latin typeface="Arial Unicode MS" panose="020B0604020202020204" pitchFamily="34" charset="-122"/>
                <a:ea typeface="Arial Unicode MS" panose="020B0604020202020204" pitchFamily="34" charset="-122"/>
              </a:rPr>
              <a:t>）</a:t>
            </a:r>
            <a:r>
              <a:rPr lang="en-US" altLang="zh-CN" sz="3600" dirty="0">
                <a:latin typeface="Arial Unicode MS" panose="020B0604020202020204" pitchFamily="34" charset="-122"/>
                <a:ea typeface="Arial Unicode MS" panose="020B0604020202020204" pitchFamily="34" charset="-122"/>
              </a:rPr>
              <a:t>for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=1;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&lt;n-1; </a:t>
            </a:r>
            <a:r>
              <a:rPr lang="en-US" altLang="zh-CN" sz="3600" dirty="0" err="1">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a:t>
            </a:r>
          </a:p>
          <a:p>
            <a:pPr marL="0" indent="0">
              <a:buNone/>
            </a:pPr>
            <a:r>
              <a:rPr lang="en-US" altLang="zh-CN" sz="3600" dirty="0" smtClean="0">
                <a:latin typeface="Arial Unicode MS" panose="020B0604020202020204" pitchFamily="34" charset="-122"/>
                <a:ea typeface="Arial Unicode MS" panose="020B0604020202020204" pitchFamily="34" charset="-122"/>
              </a:rPr>
              <a:t>           x=x+1;</a:t>
            </a:r>
            <a:endParaRPr lang="zh-CN" altLang="zh-CN" sz="3600" dirty="0">
              <a:latin typeface="Arial Unicode MS" panose="020B0604020202020204" pitchFamily="34" charset="-122"/>
              <a:ea typeface="Arial Unicode MS" panose="020B0604020202020204" pitchFamily="34" charset="-122"/>
            </a:endParaRPr>
          </a:p>
          <a:p>
            <a:pPr marL="0" indent="0">
              <a:buNone/>
            </a:pPr>
            <a:r>
              <a:rPr lang="en-US" altLang="zh-CN" sz="3600" dirty="0">
                <a:latin typeface="Arial Unicode MS" panose="020B0604020202020204" pitchFamily="34" charset="-122"/>
                <a:ea typeface="Arial Unicode MS" panose="020B0604020202020204" pitchFamily="34" charset="-122"/>
              </a:rPr>
              <a:t>              for (</a:t>
            </a:r>
            <a:r>
              <a:rPr lang="en-US" altLang="zh-CN" sz="3600" dirty="0" smtClean="0">
                <a:latin typeface="Arial Unicode MS" panose="020B0604020202020204" pitchFamily="34" charset="-122"/>
                <a:ea typeface="Arial Unicode MS" panose="020B0604020202020204" pitchFamily="34" charset="-122"/>
              </a:rPr>
              <a:t>j=1; j&lt;n-1;j</a:t>
            </a:r>
            <a:r>
              <a:rPr lang="en-US" altLang="zh-CN" sz="3600" dirty="0">
                <a:latin typeface="Arial Unicode MS" panose="020B0604020202020204" pitchFamily="34" charset="-122"/>
                <a:ea typeface="Arial Unicode MS" panose="020B0604020202020204" pitchFamily="34" charset="-122"/>
              </a:rPr>
              <a:t>++)</a:t>
            </a:r>
            <a:endParaRPr lang="zh-CN" altLang="zh-CN" sz="3600" dirty="0">
              <a:latin typeface="Arial Unicode MS" panose="020B0604020202020204" pitchFamily="34" charset="-122"/>
              <a:ea typeface="Arial Unicode MS" panose="020B0604020202020204" pitchFamily="34" charset="-122"/>
            </a:endParaRPr>
          </a:p>
          <a:p>
            <a:pPr marL="0" indent="0">
              <a:buNone/>
            </a:pPr>
            <a:r>
              <a:rPr lang="en-US" altLang="zh-CN" sz="3600" dirty="0">
                <a:latin typeface="Arial Unicode MS" panose="020B0604020202020204" pitchFamily="34" charset="-122"/>
                <a:ea typeface="Arial Unicode MS" panose="020B0604020202020204" pitchFamily="34" charset="-122"/>
              </a:rPr>
              <a:t>                     </a:t>
            </a:r>
            <a:r>
              <a:rPr lang="en-US" altLang="zh-CN" sz="3600" dirty="0" smtClean="0">
                <a:latin typeface="Arial Unicode MS" panose="020B0604020202020204" pitchFamily="34" charset="-122"/>
                <a:ea typeface="Arial Unicode MS" panose="020B0604020202020204" pitchFamily="34" charset="-122"/>
              </a:rPr>
              <a:t>x=x+1;</a:t>
            </a:r>
          </a:p>
          <a:p>
            <a:pPr marL="0" indent="0" algn="just">
              <a:lnSpc>
                <a:spcPct val="115000"/>
              </a:lnSpc>
              <a:buNone/>
            </a:pPr>
            <a:r>
              <a:rPr lang="zh-CN" altLang="zh-CN" sz="3600" dirty="0" smtClean="0">
                <a:latin typeface="Arial Unicode MS" panose="020B0604020202020204" pitchFamily="34" charset="-122"/>
                <a:ea typeface="Arial Unicode MS" panose="020B0604020202020204" pitchFamily="34" charset="-122"/>
              </a:rPr>
              <a:t>（</a:t>
            </a:r>
            <a:r>
              <a:rPr lang="en-US" altLang="zh-CN" sz="3600" dirty="0" smtClean="0">
                <a:latin typeface="Arial Unicode MS" panose="020B0604020202020204" pitchFamily="34" charset="-122"/>
                <a:ea typeface="Arial Unicode MS" panose="020B0604020202020204" pitchFamily="34" charset="-122"/>
              </a:rPr>
              <a:t>4</a:t>
            </a:r>
            <a:r>
              <a:rPr lang="zh-CN" altLang="zh-CN" sz="3600" dirty="0" smtClean="0">
                <a:latin typeface="Arial Unicode MS" panose="020B0604020202020204" pitchFamily="34" charset="-122"/>
                <a:ea typeface="Arial Unicode MS" panose="020B0604020202020204" pitchFamily="34" charset="-122"/>
              </a:rPr>
              <a:t>） </a:t>
            </a:r>
            <a:r>
              <a:rPr lang="en-US" altLang="zh-CN" sz="3600" dirty="0" smtClean="0">
                <a:latin typeface="Arial Unicode MS" panose="020B0604020202020204" pitchFamily="34" charset="-122"/>
                <a:ea typeface="Arial Unicode MS" panose="020B0604020202020204" pitchFamily="34" charset="-122"/>
              </a:rPr>
              <a:t>for</a:t>
            </a:r>
            <a:r>
              <a:rPr lang="en-US" altLang="zh-CN" sz="3600" dirty="0" smtClean="0">
                <a:latin typeface="Times New Roman" panose="02020603050405020304" pitchFamily="18" charset="0"/>
                <a:ea typeface="楷体_GB2312"/>
                <a:cs typeface="楷体_GB2312"/>
              </a:rPr>
              <a:t> </a:t>
            </a:r>
            <a:r>
              <a:rPr lang="en-US" altLang="zh-CN" sz="3600" dirty="0" smtClean="0">
                <a:latin typeface="Arial Unicode MS" panose="020B0604020202020204" pitchFamily="34" charset="-122"/>
                <a:ea typeface="Arial Unicode MS" panose="020B0604020202020204" pitchFamily="34" charset="-122"/>
              </a:rPr>
              <a:t>(</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=1;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&lt;=n/2;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a:t>
            </a:r>
          </a:p>
          <a:p>
            <a:pPr marL="0" indent="0" algn="just">
              <a:lnSpc>
                <a:spcPct val="115000"/>
              </a:lnSpc>
              <a:buNone/>
            </a:pPr>
            <a:r>
              <a:rPr lang="en-US" altLang="zh-CN" sz="3600" dirty="0" smtClean="0">
                <a:latin typeface="Arial Unicode MS" panose="020B0604020202020204" pitchFamily="34" charset="-122"/>
                <a:ea typeface="Arial Unicode MS" panose="020B0604020202020204" pitchFamily="34" charset="-122"/>
              </a:rPr>
              <a:t>       </a:t>
            </a:r>
            <a:r>
              <a:rPr lang="en-US" altLang="zh-CN" sz="3600" dirty="0" err="1" smtClean="0">
                <a:latin typeface="Arial Unicode MS" panose="020B0604020202020204" pitchFamily="34" charset="-122"/>
                <a:ea typeface="Arial Unicode MS" panose="020B0604020202020204" pitchFamily="34" charset="-122"/>
              </a:rPr>
              <a:t>cout</a:t>
            </a:r>
            <a:r>
              <a:rPr lang="en-US" altLang="zh-CN" sz="3600" dirty="0" smtClean="0">
                <a:latin typeface="Arial Unicode MS" panose="020B0604020202020204" pitchFamily="34" charset="-122"/>
                <a:ea typeface="Arial Unicode MS" panose="020B0604020202020204" pitchFamily="34" charset="-122"/>
              </a:rPr>
              <a:t> &lt;&lt;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 = ” &lt;&lt; </a:t>
            </a:r>
            <a:r>
              <a:rPr lang="en-US" altLang="zh-CN" sz="3600" dirty="0" err="1" smtClean="0">
                <a:latin typeface="Arial Unicode MS" panose="020B0604020202020204" pitchFamily="34" charset="-122"/>
                <a:ea typeface="Arial Unicode MS" panose="020B0604020202020204" pitchFamily="34" charset="-122"/>
              </a:rPr>
              <a:t>i</a:t>
            </a:r>
            <a:r>
              <a:rPr lang="en-US" altLang="zh-CN" sz="3600" dirty="0" smtClean="0">
                <a:latin typeface="Arial Unicode MS" panose="020B0604020202020204" pitchFamily="34" charset="-122"/>
                <a:ea typeface="Arial Unicode MS" panose="020B0604020202020204" pitchFamily="34" charset="-122"/>
              </a:rPr>
              <a:t>;</a:t>
            </a:r>
          </a:p>
          <a:p>
            <a:pPr marL="0" indent="0">
              <a:buNone/>
            </a:pPr>
            <a:endParaRPr lang="zh-CN" altLang="zh-CN" sz="3600" dirty="0">
              <a:latin typeface="Arial Unicode MS" panose="020B0604020202020204" pitchFamily="34" charset="-122"/>
              <a:ea typeface="Arial Unicode MS" panose="020B0604020202020204" pitchFamily="34" charset="-122"/>
            </a:endParaRPr>
          </a:p>
          <a:p>
            <a:pPr marL="0" indent="0">
              <a:buNone/>
            </a:pPr>
            <a:endParaRPr lang="zh-CN" altLang="zh-CN" sz="3600" dirty="0">
              <a:latin typeface="Arial Unicode MS" panose="020B0604020202020204" pitchFamily="34" charset="-122"/>
              <a:ea typeface="Arial Unicode MS" panose="020B0604020202020204" pitchFamily="34" charset="-122"/>
            </a:endParaRPr>
          </a:p>
        </p:txBody>
      </p:sp>
      <p:sp>
        <p:nvSpPr>
          <p:cNvPr id="2" name="矩形 1"/>
          <p:cNvSpPr/>
          <p:nvPr/>
        </p:nvSpPr>
        <p:spPr>
          <a:xfrm>
            <a:off x="406021" y="4599078"/>
            <a:ext cx="6435429" cy="670825"/>
          </a:xfrm>
          <a:prstGeom prst="rect">
            <a:avLst/>
          </a:prstGeom>
        </p:spPr>
        <p:txBody>
          <a:bodyPr wrap="square">
            <a:spAutoFit/>
          </a:bodyPr>
          <a:lstStyle/>
          <a:p>
            <a:pPr algn="just">
              <a:lnSpc>
                <a:spcPct val="115000"/>
              </a:lnSpc>
            </a:pPr>
            <a:endParaRPr lang="en-US" altLang="zh-CN" sz="3600" b="1" dirty="0">
              <a:latin typeface="Arial Unicode MS" panose="020B0604020202020204" pitchFamily="34" charset="-122"/>
              <a:ea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6200"/>
            <a:ext cx="9144000" cy="914400"/>
          </a:xfrm>
        </p:spPr>
        <p:txBody>
          <a:bodyPr/>
          <a:lstStyle/>
          <a:p>
            <a:pPr marL="320040" indent="-320040" algn="l" eaLnBrk="1" fontAlgn="auto" hangingPunct="1">
              <a:spcAft>
                <a:spcPts val="0"/>
              </a:spcAft>
              <a:buClr>
                <a:schemeClr val="accent6">
                  <a:lumMod val="75000"/>
                </a:schemeClr>
              </a:buClr>
              <a:defRPr/>
            </a:pPr>
            <a:r>
              <a:rPr lang="zh-CN" altLang="en-US" sz="3200" dirty="0" smtClean="0">
                <a:solidFill>
                  <a:srgbClr val="006600"/>
                </a:solidFill>
                <a:latin typeface="华文新魏" pitchFamily="2" charset="-122"/>
              </a:rPr>
              <a:t>常见时间复杂度</a:t>
            </a:r>
            <a:endParaRPr lang="en-US" altLang="zh-CN" sz="3200" dirty="0" smtClean="0">
              <a:solidFill>
                <a:srgbClr val="006600"/>
              </a:solidFill>
              <a:latin typeface="华文新魏" pitchFamily="2" charset="-122"/>
            </a:endParaRPr>
          </a:p>
        </p:txBody>
      </p:sp>
      <p:sp>
        <p:nvSpPr>
          <p:cNvPr id="134147" name="Rectangle 3"/>
          <p:cNvSpPr>
            <a:spLocks noChangeArrowheads="1"/>
          </p:cNvSpPr>
          <p:nvPr/>
        </p:nvSpPr>
        <p:spPr bwMode="auto">
          <a:xfrm>
            <a:off x="152400" y="890588"/>
            <a:ext cx="3843338"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O(1)		</a:t>
            </a:r>
            <a:r>
              <a:rPr lang="zh-CN" altLang="en-US" sz="2600" b="1">
                <a:solidFill>
                  <a:srgbClr val="0000FF"/>
                </a:solidFill>
                <a:latin typeface="Times New Roman" panose="02020603050405020304" pitchFamily="18" charset="0"/>
                <a:ea typeface="楷体_GB2312"/>
                <a:cs typeface="楷体_GB2312"/>
              </a:rPr>
              <a:t>常数阶</a:t>
            </a: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O(n)		</a:t>
            </a:r>
            <a:r>
              <a:rPr lang="zh-CN" altLang="en-US" sz="2600" b="1">
                <a:solidFill>
                  <a:srgbClr val="0000FF"/>
                </a:solidFill>
                <a:latin typeface="Times New Roman" panose="02020603050405020304" pitchFamily="18" charset="0"/>
                <a:ea typeface="楷体_GB2312"/>
                <a:cs typeface="楷体_GB2312"/>
              </a:rPr>
              <a:t>线性阶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O(n</a:t>
            </a:r>
            <a:r>
              <a:rPr lang="en-US" altLang="zh-CN" sz="2600" b="1" baseline="30000">
                <a:solidFill>
                  <a:schemeClr val="tx1"/>
                </a:solidFill>
                <a:latin typeface="Times New Roman" panose="02020603050405020304" pitchFamily="18" charset="0"/>
                <a:ea typeface="楷体_GB2312"/>
                <a:cs typeface="楷体_GB2312"/>
              </a:rPr>
              <a:t>2</a:t>
            </a:r>
            <a:r>
              <a:rPr lang="en-US" altLang="zh-CN" sz="2600" b="1">
                <a:solidFill>
                  <a:schemeClr val="tx1"/>
                </a:solidFill>
                <a:latin typeface="Times New Roman" panose="02020603050405020304" pitchFamily="18" charset="0"/>
                <a:ea typeface="楷体_GB2312"/>
                <a:cs typeface="楷体_GB2312"/>
              </a:rPr>
              <a:t>)		</a:t>
            </a:r>
            <a:r>
              <a:rPr lang="zh-CN" altLang="en-US" sz="2600" b="1">
                <a:solidFill>
                  <a:srgbClr val="0000FF"/>
                </a:solidFill>
                <a:latin typeface="Times New Roman" panose="02020603050405020304" pitchFamily="18" charset="0"/>
                <a:ea typeface="楷体_GB2312"/>
                <a:cs typeface="楷体_GB2312"/>
              </a:rPr>
              <a:t>平方阶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O(n</a:t>
            </a:r>
            <a:r>
              <a:rPr lang="en-US" altLang="zh-CN" sz="2600" b="1" baseline="30000">
                <a:solidFill>
                  <a:schemeClr val="tx1"/>
                </a:solidFill>
                <a:latin typeface="Times New Roman" panose="02020603050405020304" pitchFamily="18" charset="0"/>
                <a:ea typeface="楷体_GB2312"/>
                <a:cs typeface="楷体_GB2312"/>
              </a:rPr>
              <a:t>3</a:t>
            </a:r>
            <a:r>
              <a:rPr lang="en-US" altLang="zh-CN" sz="2600" b="1">
                <a:solidFill>
                  <a:schemeClr val="tx1"/>
                </a:solidFill>
                <a:latin typeface="Times New Roman" panose="02020603050405020304" pitchFamily="18" charset="0"/>
                <a:ea typeface="楷体_GB2312"/>
                <a:cs typeface="楷体_GB2312"/>
              </a:rPr>
              <a:t>)		</a:t>
            </a:r>
            <a:r>
              <a:rPr lang="zh-CN" altLang="en-US" sz="2600" b="1">
                <a:solidFill>
                  <a:srgbClr val="0000FF"/>
                </a:solidFill>
                <a:latin typeface="Times New Roman" panose="02020603050405020304" pitchFamily="18" charset="0"/>
                <a:ea typeface="楷体_GB2312"/>
                <a:cs typeface="楷体_GB2312"/>
              </a:rPr>
              <a:t>立方阶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O(n</a:t>
            </a:r>
            <a:r>
              <a:rPr lang="en-US" altLang="zh-CN" sz="2600" b="1" baseline="30000">
                <a:solidFill>
                  <a:schemeClr val="tx1"/>
                </a:solidFill>
                <a:latin typeface="Times New Roman" panose="02020603050405020304" pitchFamily="18" charset="0"/>
                <a:ea typeface="楷体_GB2312"/>
                <a:cs typeface="楷体_GB2312"/>
              </a:rPr>
              <a:t>k</a:t>
            </a:r>
            <a:r>
              <a:rPr lang="en-US" altLang="zh-CN" sz="2600" b="1">
                <a:solidFill>
                  <a:schemeClr val="tx1"/>
                </a:solidFill>
                <a:latin typeface="Times New Roman" panose="02020603050405020304" pitchFamily="18" charset="0"/>
                <a:ea typeface="楷体_GB2312"/>
                <a:cs typeface="楷体_GB2312"/>
              </a:rPr>
              <a:t>)		</a:t>
            </a:r>
            <a:r>
              <a:rPr lang="en-US" altLang="zh-CN" sz="2600" b="1">
                <a:solidFill>
                  <a:srgbClr val="0000FF"/>
                </a:solidFill>
                <a:latin typeface="Times New Roman" panose="02020603050405020304" pitchFamily="18" charset="0"/>
                <a:ea typeface="楷体_GB2312"/>
                <a:cs typeface="楷体_GB2312"/>
              </a:rPr>
              <a:t>k</a:t>
            </a:r>
            <a:r>
              <a:rPr lang="zh-CN" altLang="en-US" sz="2600" b="1">
                <a:solidFill>
                  <a:srgbClr val="0000FF"/>
                </a:solidFill>
                <a:latin typeface="Times New Roman" panose="02020603050405020304" pitchFamily="18" charset="0"/>
                <a:ea typeface="楷体_GB2312"/>
                <a:cs typeface="楷体_GB2312"/>
              </a:rPr>
              <a:t>次方阶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O(log</a:t>
            </a:r>
            <a:r>
              <a:rPr lang="en-US" altLang="zh-CN" sz="2600" b="1" baseline="-25000">
                <a:solidFill>
                  <a:schemeClr val="tx1"/>
                </a:solidFill>
                <a:latin typeface="Times New Roman" panose="02020603050405020304" pitchFamily="18" charset="0"/>
                <a:ea typeface="楷体_GB2312"/>
                <a:cs typeface="楷体_GB2312"/>
              </a:rPr>
              <a:t>2</a:t>
            </a:r>
            <a:r>
              <a:rPr lang="en-US" altLang="zh-CN" sz="2600" b="1">
                <a:solidFill>
                  <a:schemeClr val="tx1"/>
                </a:solidFill>
                <a:latin typeface="Times New Roman" panose="02020603050405020304" pitchFamily="18" charset="0"/>
                <a:ea typeface="楷体_GB2312"/>
                <a:cs typeface="楷体_GB2312"/>
              </a:rPr>
              <a:t>n)	</a:t>
            </a:r>
            <a:r>
              <a:rPr lang="zh-CN" altLang="en-US" sz="2600" b="1">
                <a:solidFill>
                  <a:srgbClr val="0000FF"/>
                </a:solidFill>
                <a:latin typeface="Times New Roman" panose="02020603050405020304" pitchFamily="18" charset="0"/>
                <a:ea typeface="楷体_GB2312"/>
                <a:cs typeface="楷体_GB2312"/>
              </a:rPr>
              <a:t>对数阶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O(nlog</a:t>
            </a:r>
            <a:r>
              <a:rPr lang="en-US" altLang="zh-CN" sz="2600" b="1" baseline="-25000">
                <a:solidFill>
                  <a:schemeClr val="tx1"/>
                </a:solidFill>
                <a:latin typeface="Times New Roman" panose="02020603050405020304" pitchFamily="18" charset="0"/>
                <a:ea typeface="楷体_GB2312"/>
                <a:cs typeface="楷体_GB2312"/>
              </a:rPr>
              <a:t>2</a:t>
            </a:r>
            <a:r>
              <a:rPr lang="en-US" altLang="zh-CN" sz="2600" b="1">
                <a:solidFill>
                  <a:schemeClr val="tx1"/>
                </a:solidFill>
                <a:latin typeface="Times New Roman" panose="02020603050405020304" pitchFamily="18" charset="0"/>
                <a:ea typeface="楷体_GB2312"/>
                <a:cs typeface="楷体_GB2312"/>
              </a:rPr>
              <a:t>n)	</a:t>
            </a:r>
            <a:r>
              <a:rPr lang="zh-CN" altLang="en-US" sz="2600" b="1">
                <a:solidFill>
                  <a:srgbClr val="0000FF"/>
                </a:solidFill>
                <a:latin typeface="Times New Roman" panose="02020603050405020304" pitchFamily="18" charset="0"/>
                <a:ea typeface="楷体_GB2312"/>
                <a:cs typeface="楷体_GB2312"/>
              </a:rPr>
              <a:t>线性对数阶</a:t>
            </a:r>
            <a:endParaRPr lang="zh-CN" altLang="en-US" sz="2600" b="1">
              <a:solidFill>
                <a:schemeClr val="tx1"/>
              </a:solidFill>
              <a:latin typeface="Times New Roman" panose="02020603050405020304" pitchFamily="18" charset="0"/>
              <a:ea typeface="楷体_GB2312"/>
              <a:cs typeface="楷体_GB2312"/>
            </a:endParaRPr>
          </a:p>
          <a:p>
            <a:pPr algn="just" eaLnBrk="1" hangingPunct="1">
              <a:spcBef>
                <a:spcPct val="1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O(2</a:t>
            </a:r>
            <a:r>
              <a:rPr lang="en-US" altLang="zh-CN" sz="2600" b="1" baseline="30000">
                <a:solidFill>
                  <a:schemeClr val="tx1"/>
                </a:solidFill>
                <a:latin typeface="Times New Roman" panose="02020603050405020304" pitchFamily="18" charset="0"/>
                <a:ea typeface="楷体_GB2312"/>
                <a:cs typeface="楷体_GB2312"/>
              </a:rPr>
              <a:t>n</a:t>
            </a:r>
            <a:r>
              <a:rPr lang="en-US" altLang="zh-CN" sz="2600" b="1">
                <a:solidFill>
                  <a:schemeClr val="tx1"/>
                </a:solidFill>
                <a:latin typeface="Times New Roman" panose="02020603050405020304" pitchFamily="18" charset="0"/>
                <a:ea typeface="楷体_GB2312"/>
                <a:cs typeface="楷体_GB2312"/>
              </a:rPr>
              <a:t>)		</a:t>
            </a:r>
            <a:r>
              <a:rPr lang="zh-CN" altLang="en-US" sz="2600" b="1">
                <a:solidFill>
                  <a:srgbClr val="0000FF"/>
                </a:solidFill>
                <a:latin typeface="Times New Roman" panose="02020603050405020304" pitchFamily="18" charset="0"/>
                <a:ea typeface="楷体_GB2312"/>
                <a:cs typeface="楷体_GB2312"/>
              </a:rPr>
              <a:t>指数阶</a:t>
            </a:r>
          </a:p>
        </p:txBody>
      </p:sp>
      <p:sp>
        <p:nvSpPr>
          <p:cNvPr id="134151" name="Rectangle 7"/>
          <p:cNvSpPr>
            <a:spLocks noChangeArrowheads="1"/>
          </p:cNvSpPr>
          <p:nvPr/>
        </p:nvSpPr>
        <p:spPr bwMode="auto">
          <a:xfrm>
            <a:off x="3995738" y="836613"/>
            <a:ext cx="18002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zh-CN" altLang="en-US" sz="3200" b="1">
                <a:solidFill>
                  <a:srgbClr val="006600"/>
                </a:solidFill>
                <a:latin typeface="华文新魏" panose="02010800040101010101" pitchFamily="2" charset="-122"/>
                <a:ea typeface="华文新魏" panose="02010800040101010101" pitchFamily="2" charset="-122"/>
              </a:rPr>
              <a:t>例</a:t>
            </a:r>
            <a:endParaRPr lang="en-US" altLang="zh-CN" sz="3200" b="1">
              <a:solidFill>
                <a:srgbClr val="006600"/>
              </a:solidFill>
              <a:latin typeface="华文新魏" panose="02010800040101010101" pitchFamily="2" charset="-122"/>
              <a:ea typeface="华文新魏" panose="02010800040101010101" pitchFamily="2" charset="-122"/>
            </a:endParaRPr>
          </a:p>
        </p:txBody>
      </p:sp>
      <p:sp>
        <p:nvSpPr>
          <p:cNvPr id="134152" name="Rectangle 8"/>
          <p:cNvSpPr>
            <a:spLocks noChangeArrowheads="1"/>
          </p:cNvSpPr>
          <p:nvPr/>
        </p:nvSpPr>
        <p:spPr bwMode="auto">
          <a:xfrm>
            <a:off x="3779838" y="1412875"/>
            <a:ext cx="36004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15000"/>
              </a:lnSpc>
              <a:spcAft>
                <a:spcPct val="0"/>
              </a:spcAft>
              <a:buClrTx/>
              <a:buSzTx/>
              <a:buFontTx/>
              <a:buNone/>
            </a:pPr>
            <a:r>
              <a:rPr lang="en-US" altLang="zh-CN" sz="2800" b="1" dirty="0">
                <a:solidFill>
                  <a:schemeClr val="tx1"/>
                </a:solidFill>
                <a:latin typeface="Times New Roman" panose="02020603050405020304" pitchFamily="18" charset="0"/>
                <a:ea typeface="楷体_GB2312"/>
                <a:cs typeface="楷体_GB2312"/>
              </a:rPr>
              <a:t>for</a:t>
            </a:r>
            <a:r>
              <a:rPr lang="en-US" altLang="zh-CN" sz="2800" dirty="0">
                <a:solidFill>
                  <a:schemeClr val="tx1"/>
                </a:solidFill>
                <a:latin typeface="Times New Roman" panose="02020603050405020304" pitchFamily="18" charset="0"/>
                <a:ea typeface="楷体_GB2312"/>
                <a:cs typeface="楷体_GB2312"/>
              </a:rPr>
              <a:t> (</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=1; </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&lt;=n; </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=2*</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a:t>
            </a:r>
          </a:p>
          <a:p>
            <a:pPr algn="just" eaLnBrk="1" hangingPunct="1">
              <a:lnSpc>
                <a:spcPct val="115000"/>
              </a:lnSpc>
              <a:spcAft>
                <a:spcPct val="0"/>
              </a:spcAft>
              <a:buClrTx/>
              <a:buSzTx/>
              <a:buFontTx/>
              <a:buNone/>
            </a:pPr>
            <a:r>
              <a:rPr lang="en-US" altLang="zh-CN" sz="2800" dirty="0">
                <a:solidFill>
                  <a:schemeClr val="tx1"/>
                </a:solidFill>
                <a:latin typeface="Times New Roman" panose="02020603050405020304" pitchFamily="18" charset="0"/>
                <a:ea typeface="楷体_GB2312"/>
                <a:cs typeface="楷体_GB2312"/>
              </a:rPr>
              <a:t>       </a:t>
            </a:r>
            <a:r>
              <a:rPr lang="en-US" altLang="zh-CN" sz="2800" dirty="0" err="1">
                <a:solidFill>
                  <a:schemeClr val="tx1"/>
                </a:solidFill>
                <a:latin typeface="Times New Roman" panose="02020603050405020304" pitchFamily="18" charset="0"/>
                <a:ea typeface="楷体_GB2312"/>
                <a:cs typeface="楷体_GB2312"/>
              </a:rPr>
              <a:t>cout</a:t>
            </a:r>
            <a:r>
              <a:rPr lang="en-US" altLang="zh-CN" sz="2800" dirty="0">
                <a:solidFill>
                  <a:schemeClr val="tx1"/>
                </a:solidFill>
                <a:latin typeface="Times New Roman" panose="02020603050405020304" pitchFamily="18" charset="0"/>
                <a:ea typeface="楷体_GB2312"/>
                <a:cs typeface="楷体_GB2312"/>
              </a:rPr>
              <a:t> &lt;&lt; “</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 = ” &lt;&lt; </a:t>
            </a:r>
            <a:r>
              <a:rPr lang="en-US" altLang="zh-CN" sz="2800" dirty="0" err="1">
                <a:solidFill>
                  <a:schemeClr val="tx1"/>
                </a:solidFill>
                <a:latin typeface="Times New Roman" panose="02020603050405020304" pitchFamily="18" charset="0"/>
                <a:ea typeface="楷体_GB2312"/>
                <a:cs typeface="楷体_GB2312"/>
              </a:rPr>
              <a:t>i</a:t>
            </a:r>
            <a:r>
              <a:rPr lang="en-US" altLang="zh-CN" sz="2800" dirty="0">
                <a:solidFill>
                  <a:schemeClr val="tx1"/>
                </a:solidFill>
                <a:latin typeface="Times New Roman" panose="02020603050405020304" pitchFamily="18" charset="0"/>
                <a:ea typeface="楷体_GB2312"/>
                <a:cs typeface="楷体_GB2312"/>
              </a:rPr>
              <a:t>;</a:t>
            </a:r>
            <a:endParaRPr lang="en-US" altLang="zh-CN" sz="2800" dirty="0">
              <a:solidFill>
                <a:srgbClr val="CC0000"/>
              </a:solidFill>
              <a:latin typeface="Times New Roman" panose="02020603050405020304" pitchFamily="18" charset="0"/>
              <a:ea typeface="楷体_GB2312"/>
              <a:cs typeface="楷体_GB2312"/>
            </a:endParaRPr>
          </a:p>
        </p:txBody>
      </p:sp>
      <p:sp>
        <p:nvSpPr>
          <p:cNvPr id="134153" name="Rectangle 9"/>
          <p:cNvSpPr>
            <a:spLocks noChangeArrowheads="1"/>
          </p:cNvSpPr>
          <p:nvPr/>
        </p:nvSpPr>
        <p:spPr bwMode="auto">
          <a:xfrm>
            <a:off x="5364163" y="3644900"/>
            <a:ext cx="20161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Bef>
                <a:spcPct val="50000"/>
              </a:spcBef>
              <a:spcAft>
                <a:spcPct val="0"/>
              </a:spcAft>
              <a:buClrTx/>
              <a:buSzTx/>
              <a:buFontTx/>
              <a:buNone/>
            </a:pPr>
            <a:r>
              <a:rPr lang="en-US" altLang="zh-CN" sz="2800">
                <a:solidFill>
                  <a:schemeClr val="tx1"/>
                </a:solidFill>
                <a:latin typeface="Times New Roman" panose="02020603050405020304" pitchFamily="18" charset="0"/>
                <a:ea typeface="楷体_GB2312"/>
                <a:cs typeface="楷体_GB2312"/>
              </a:rPr>
              <a:t>T(n)≤log</a:t>
            </a:r>
            <a:r>
              <a:rPr lang="en-US" altLang="zh-CN" sz="2800" baseline="-30000">
                <a:solidFill>
                  <a:schemeClr val="tx1"/>
                </a:solidFill>
                <a:latin typeface="Times New Roman" panose="02020603050405020304" pitchFamily="18" charset="0"/>
                <a:ea typeface="楷体_GB2312"/>
                <a:cs typeface="楷体_GB2312"/>
              </a:rPr>
              <a:t>2</a:t>
            </a:r>
            <a:r>
              <a:rPr lang="en-US" altLang="zh-CN" sz="2800">
                <a:solidFill>
                  <a:schemeClr val="tx1"/>
                </a:solidFill>
                <a:latin typeface="Times New Roman" panose="02020603050405020304" pitchFamily="18" charset="0"/>
                <a:ea typeface="楷体_GB2312"/>
                <a:cs typeface="楷体_GB2312"/>
              </a:rPr>
              <a:t>n</a:t>
            </a:r>
            <a:endParaRPr lang="en-US" altLang="zh-CN" sz="2800">
              <a:solidFill>
                <a:srgbClr val="CC0000"/>
              </a:solidFill>
              <a:latin typeface="Times New Roman" panose="02020603050405020304" pitchFamily="18" charset="0"/>
              <a:ea typeface="楷体_GB2312"/>
              <a:cs typeface="楷体_GB2312"/>
            </a:endParaRPr>
          </a:p>
        </p:txBody>
      </p:sp>
      <p:sp>
        <p:nvSpPr>
          <p:cNvPr id="134154" name="Rectangle 10"/>
          <p:cNvSpPr>
            <a:spLocks noChangeArrowheads="1"/>
          </p:cNvSpPr>
          <p:nvPr/>
        </p:nvSpPr>
        <p:spPr bwMode="auto">
          <a:xfrm>
            <a:off x="3708400" y="2636838"/>
            <a:ext cx="3600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800" b="1">
                <a:solidFill>
                  <a:schemeClr val="tx1"/>
                </a:solidFill>
                <a:latin typeface="Times New Roman" panose="02020603050405020304" pitchFamily="18" charset="0"/>
                <a:ea typeface="宋体" panose="02010600030101010101" pitchFamily="2" charset="-122"/>
              </a:rPr>
              <a:t>Solution</a:t>
            </a:r>
            <a:r>
              <a:rPr lang="zh-CN" altLang="en-US" sz="2800">
                <a:solidFill>
                  <a:schemeClr val="tx1"/>
                </a:solidFill>
                <a:latin typeface="Times New Roman" panose="02020603050405020304" pitchFamily="18" charset="0"/>
                <a:ea typeface="宋体" panose="02010600030101010101" pitchFamily="2" charset="-122"/>
              </a:rPr>
              <a:t>：假定</a:t>
            </a:r>
            <a:r>
              <a:rPr lang="en-US" altLang="zh-CN" sz="2800" b="1">
                <a:solidFill>
                  <a:srgbClr val="0000FF"/>
                </a:solidFill>
                <a:latin typeface="Times New Roman" panose="02020603050405020304" pitchFamily="18" charset="0"/>
                <a:ea typeface="宋体" panose="02010600030101010101" pitchFamily="2" charset="-122"/>
              </a:rPr>
              <a:t>T(n)</a:t>
            </a:r>
          </a:p>
        </p:txBody>
      </p:sp>
      <p:sp>
        <p:nvSpPr>
          <p:cNvPr id="134155" name="Rectangle 11"/>
          <p:cNvSpPr>
            <a:spLocks noChangeArrowheads="1"/>
          </p:cNvSpPr>
          <p:nvPr/>
        </p:nvSpPr>
        <p:spPr bwMode="auto">
          <a:xfrm>
            <a:off x="5364163" y="3141663"/>
            <a:ext cx="16557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Bef>
                <a:spcPct val="50000"/>
              </a:spcBef>
              <a:spcAft>
                <a:spcPct val="0"/>
              </a:spcAft>
              <a:buClrTx/>
              <a:buSzTx/>
              <a:buFontTx/>
              <a:buNone/>
            </a:pPr>
            <a:r>
              <a:rPr lang="en-US" altLang="zh-CN" sz="2800">
                <a:solidFill>
                  <a:schemeClr val="tx1"/>
                </a:solidFill>
                <a:latin typeface="Times New Roman" panose="02020603050405020304" pitchFamily="18" charset="0"/>
                <a:ea typeface="楷体_GB2312"/>
                <a:cs typeface="楷体_GB2312"/>
              </a:rPr>
              <a:t>2</a:t>
            </a:r>
            <a:r>
              <a:rPr lang="en-US" altLang="zh-CN" sz="2800" baseline="30000">
                <a:solidFill>
                  <a:schemeClr val="tx1"/>
                </a:solidFill>
                <a:latin typeface="Times New Roman" panose="02020603050405020304" pitchFamily="18" charset="0"/>
                <a:ea typeface="楷体_GB2312"/>
                <a:cs typeface="楷体_GB2312"/>
              </a:rPr>
              <a:t>T(n)</a:t>
            </a:r>
            <a:r>
              <a:rPr lang="en-US" altLang="zh-CN" sz="2800">
                <a:solidFill>
                  <a:schemeClr val="tx1"/>
                </a:solidFill>
                <a:latin typeface="Times New Roman" panose="02020603050405020304" pitchFamily="18" charset="0"/>
                <a:ea typeface="楷体_GB2312"/>
                <a:cs typeface="楷体_GB2312"/>
              </a:rPr>
              <a:t>≤n</a:t>
            </a:r>
          </a:p>
        </p:txBody>
      </p:sp>
      <p:sp>
        <p:nvSpPr>
          <p:cNvPr id="134156" name="Rectangle 12"/>
          <p:cNvSpPr>
            <a:spLocks noChangeArrowheads="1"/>
          </p:cNvSpPr>
          <p:nvPr/>
        </p:nvSpPr>
        <p:spPr bwMode="auto">
          <a:xfrm>
            <a:off x="5364163" y="4292600"/>
            <a:ext cx="352901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Bef>
                <a:spcPct val="50000"/>
              </a:spcBef>
              <a:spcAft>
                <a:spcPct val="0"/>
              </a:spcAft>
              <a:buClrTx/>
              <a:buSzTx/>
              <a:buFontTx/>
              <a:buNone/>
            </a:pPr>
            <a:r>
              <a:rPr lang="en-US" altLang="zh-CN" sz="2800" b="1">
                <a:solidFill>
                  <a:srgbClr val="0000FF"/>
                </a:solidFill>
                <a:latin typeface="Times New Roman" panose="02020603050405020304" pitchFamily="18" charset="0"/>
                <a:ea typeface="楷体_GB2312"/>
                <a:cs typeface="楷体_GB2312"/>
              </a:rPr>
              <a:t>T(n)≤log</a:t>
            </a:r>
            <a:r>
              <a:rPr lang="en-US" altLang="zh-CN" sz="2800" b="1" baseline="-30000">
                <a:solidFill>
                  <a:srgbClr val="0000FF"/>
                </a:solidFill>
                <a:latin typeface="Times New Roman" panose="02020603050405020304" pitchFamily="18" charset="0"/>
                <a:ea typeface="楷体_GB2312"/>
                <a:cs typeface="楷体_GB2312"/>
              </a:rPr>
              <a:t>2</a:t>
            </a:r>
            <a:r>
              <a:rPr lang="en-US" altLang="zh-CN" sz="2800" b="1">
                <a:solidFill>
                  <a:srgbClr val="0000FF"/>
                </a:solidFill>
                <a:latin typeface="Times New Roman" panose="02020603050405020304" pitchFamily="18" charset="0"/>
                <a:ea typeface="楷体_GB2312"/>
                <a:cs typeface="楷体_GB2312"/>
              </a:rPr>
              <a:t>n≤c*log</a:t>
            </a:r>
            <a:r>
              <a:rPr lang="en-US" altLang="zh-CN" sz="2800" b="1" baseline="-30000">
                <a:solidFill>
                  <a:srgbClr val="0000FF"/>
                </a:solidFill>
                <a:latin typeface="Times New Roman" panose="02020603050405020304" pitchFamily="18" charset="0"/>
                <a:ea typeface="楷体_GB2312"/>
                <a:cs typeface="楷体_GB2312"/>
              </a:rPr>
              <a:t>2</a:t>
            </a:r>
            <a:r>
              <a:rPr lang="en-US" altLang="zh-CN" sz="2800" b="1">
                <a:solidFill>
                  <a:srgbClr val="0000FF"/>
                </a:solidFill>
                <a:latin typeface="Times New Roman" panose="02020603050405020304" pitchFamily="18" charset="0"/>
                <a:ea typeface="楷体_GB2312"/>
                <a:cs typeface="楷体_GB2312"/>
              </a:rPr>
              <a:t>n= O(log</a:t>
            </a:r>
            <a:r>
              <a:rPr lang="en-US" altLang="zh-CN" sz="2800" b="1" baseline="-25000">
                <a:solidFill>
                  <a:srgbClr val="0000FF"/>
                </a:solidFill>
                <a:latin typeface="Times New Roman" panose="02020603050405020304" pitchFamily="18" charset="0"/>
                <a:ea typeface="楷体_GB2312"/>
                <a:cs typeface="楷体_GB2312"/>
              </a:rPr>
              <a:t>2</a:t>
            </a:r>
            <a:r>
              <a:rPr lang="en-US" altLang="zh-CN" sz="2800" b="1">
                <a:solidFill>
                  <a:srgbClr val="0000FF"/>
                </a:solidFill>
                <a:latin typeface="Times New Roman" panose="02020603050405020304" pitchFamily="18" charset="0"/>
                <a:ea typeface="楷体_GB2312"/>
                <a:cs typeface="楷体_GB2312"/>
              </a:rPr>
              <a:t>n)</a:t>
            </a:r>
            <a:endParaRPr lang="en-US" altLang="zh-CN" sz="2800">
              <a:solidFill>
                <a:schemeClr val="tx1"/>
              </a:solidFill>
              <a:latin typeface="Times New Roman" panose="02020603050405020304" pitchFamily="18" charset="0"/>
              <a:ea typeface="楷体_GB2312"/>
              <a:cs typeface="楷体_GB2312"/>
            </a:endParaRPr>
          </a:p>
        </p:txBody>
      </p:sp>
      <p:sp>
        <p:nvSpPr>
          <p:cNvPr id="134158" name="Rectangle 14"/>
          <p:cNvSpPr>
            <a:spLocks noChangeArrowheads="1"/>
          </p:cNvSpPr>
          <p:nvPr/>
        </p:nvSpPr>
        <p:spPr bwMode="auto">
          <a:xfrm>
            <a:off x="106363" y="4365625"/>
            <a:ext cx="410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 typeface="Wingdings" panose="05000000000000000000" pitchFamily="2" charset="2"/>
              <a:buChar char="q"/>
            </a:pPr>
            <a:r>
              <a:rPr lang="zh-CN" altLang="en-US" sz="3200" b="1">
                <a:solidFill>
                  <a:srgbClr val="006600"/>
                </a:solidFill>
                <a:latin typeface="华文新魏" panose="02010800040101010101" pitchFamily="2" charset="-122"/>
                <a:ea typeface="华文新魏" panose="02010800040101010101" pitchFamily="2" charset="-122"/>
              </a:rPr>
              <a:t>空间复杂度</a:t>
            </a:r>
            <a:endParaRPr lang="en-US" altLang="zh-CN" sz="3200" b="1">
              <a:solidFill>
                <a:srgbClr val="006600"/>
              </a:solidFill>
              <a:latin typeface="华文新魏" panose="02010800040101010101" pitchFamily="2" charset="-122"/>
              <a:ea typeface="华文新魏" panose="02010800040101010101" pitchFamily="2" charset="-122"/>
            </a:endParaRPr>
          </a:p>
        </p:txBody>
      </p:sp>
      <p:sp>
        <p:nvSpPr>
          <p:cNvPr id="134159" name="Rectangle 15"/>
          <p:cNvSpPr>
            <a:spLocks noChangeArrowheads="1"/>
          </p:cNvSpPr>
          <p:nvPr/>
        </p:nvSpPr>
        <p:spPr bwMode="auto">
          <a:xfrm>
            <a:off x="539750" y="5084763"/>
            <a:ext cx="83534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Aft>
                <a:spcPct val="0"/>
              </a:spcAft>
              <a:buClrTx/>
              <a:buSzTx/>
              <a:buFontTx/>
              <a:buNone/>
            </a:pPr>
            <a:r>
              <a:rPr lang="zh-CN" altLang="en-US" sz="2800">
                <a:solidFill>
                  <a:schemeClr val="tx1"/>
                </a:solidFill>
                <a:latin typeface="Times New Roman" panose="02020603050405020304" pitchFamily="18" charset="0"/>
                <a:ea typeface="宋体" panose="02010600030101010101" pitchFamily="2" charset="-122"/>
              </a:rPr>
              <a:t>与时间复杂度类似</a:t>
            </a:r>
            <a:r>
              <a:rPr lang="en-US" altLang="zh-CN" sz="2800">
                <a:solidFill>
                  <a:schemeClr val="tx1"/>
                </a:solidFill>
                <a:latin typeface="Times New Roman" panose="02020603050405020304" pitchFamily="18" charset="0"/>
                <a:ea typeface="宋体" panose="02010600030101010101" pitchFamily="2" charset="-122"/>
              </a:rPr>
              <a:t>, S(n) </a:t>
            </a:r>
            <a:r>
              <a:rPr lang="zh-CN" altLang="en-US" sz="2800">
                <a:solidFill>
                  <a:schemeClr val="tx1"/>
                </a:solidFill>
                <a:latin typeface="Times New Roman" panose="02020603050405020304" pitchFamily="18" charset="0"/>
                <a:ea typeface="宋体" panose="02010600030101010101" pitchFamily="2" charset="-122"/>
              </a:rPr>
              <a:t>表示空间复杂度</a:t>
            </a:r>
            <a:r>
              <a:rPr lang="en-US" altLang="zh-CN" sz="2800">
                <a:solidFill>
                  <a:schemeClr val="tx1"/>
                </a:solidFill>
                <a:latin typeface="Times New Roman" panose="02020603050405020304" pitchFamily="18" charset="0"/>
                <a:ea typeface="宋体" panose="02010600030101010101" pitchFamily="2" charset="-122"/>
              </a:rPr>
              <a:t>.</a:t>
            </a:r>
          </a:p>
          <a:p>
            <a:pPr algn="just" eaLnBrk="1" hangingPunct="1">
              <a:spcAft>
                <a:spcPct val="0"/>
              </a:spcAft>
              <a:buClrTx/>
              <a:buSzTx/>
              <a:buFontTx/>
              <a:buNone/>
            </a:pPr>
            <a:r>
              <a:rPr lang="en-US" altLang="zh-CN" sz="2800">
                <a:solidFill>
                  <a:srgbClr val="0066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S (n) = O ( f(n) )</a:t>
            </a:r>
          </a:p>
        </p:txBody>
      </p:sp>
      <p:sp>
        <p:nvSpPr>
          <p:cNvPr id="134161" name="Rectangle 17"/>
          <p:cNvSpPr>
            <a:spLocks noChangeArrowheads="1"/>
          </p:cNvSpPr>
          <p:nvPr/>
        </p:nvSpPr>
        <p:spPr bwMode="auto">
          <a:xfrm>
            <a:off x="107950" y="6165850"/>
            <a:ext cx="6551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spcBef>
                <a:spcPct val="5000"/>
              </a:spcBef>
              <a:spcAft>
                <a:spcPct val="0"/>
              </a:spcAft>
              <a:buClrTx/>
              <a:buSzTx/>
              <a:buFontTx/>
              <a:buNone/>
            </a:pPr>
            <a:r>
              <a:rPr lang="en-US" altLang="zh-CN" sz="2600" b="1">
                <a:solidFill>
                  <a:schemeClr val="tx1"/>
                </a:solidFill>
                <a:latin typeface="Times New Roman" panose="02020603050405020304" pitchFamily="18" charset="0"/>
                <a:ea typeface="楷体_GB2312"/>
                <a:cs typeface="楷体_GB2312"/>
              </a:rPr>
              <a:t>1.4 C++</a:t>
            </a:r>
            <a:r>
              <a:rPr lang="zh-CN" altLang="en-US" sz="2600" b="1">
                <a:solidFill>
                  <a:schemeClr val="tx1"/>
                </a:solidFill>
                <a:latin typeface="Times New Roman" panose="02020603050405020304" pitchFamily="18" charset="0"/>
                <a:ea typeface="楷体_GB2312"/>
                <a:cs typeface="楷体_GB2312"/>
              </a:rPr>
              <a:t>基础</a:t>
            </a:r>
            <a:r>
              <a:rPr lang="en-US" altLang="zh-CN" sz="2600" b="1">
                <a:solidFill>
                  <a:schemeClr val="tx1"/>
                </a:solidFill>
                <a:latin typeface="Times New Roman" panose="02020603050405020304" pitchFamily="18" charset="0"/>
                <a:ea typeface="楷体_GB2312"/>
                <a:cs typeface="楷体_GB2312"/>
              </a:rPr>
              <a:t> [</a:t>
            </a:r>
            <a:r>
              <a:rPr lang="zh-CN" altLang="en-US" sz="2600" b="1">
                <a:solidFill>
                  <a:schemeClr val="tx1"/>
                </a:solidFill>
                <a:latin typeface="Times New Roman" panose="02020603050405020304" pitchFamily="18" charset="0"/>
                <a:ea typeface="楷体_GB2312"/>
                <a:cs typeface="楷体_GB2312"/>
              </a:rPr>
              <a:t>自学</a:t>
            </a:r>
            <a:r>
              <a:rPr lang="en-US" altLang="zh-CN" sz="2600" b="1">
                <a:solidFill>
                  <a:schemeClr val="tx1"/>
                </a:solidFill>
                <a:latin typeface="Times New Roman" panose="02020603050405020304" pitchFamily="18" charset="0"/>
                <a:ea typeface="楷体_GB2312"/>
                <a:cs typeface="楷体_GB2312"/>
              </a:rPr>
              <a:t>]</a:t>
            </a:r>
          </a:p>
        </p:txBody>
      </p:sp>
    </p:spTree>
    <p:extLst>
      <p:ext uri="{BB962C8B-B14F-4D97-AF65-F5344CB8AC3E}">
        <p14:creationId xmlns:p14="http://schemas.microsoft.com/office/powerpoint/2010/main" val="1181169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box(out)">
                                      <p:cBhvr>
                                        <p:cTn id="7" dur="500"/>
                                        <p:tgtEl>
                                          <p:spTgt spid="134147"/>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box(out)">
                                      <p:cBhvr>
                                        <p:cTn id="12" dur="500"/>
                                        <p:tgtEl>
                                          <p:spTgt spid="134151"/>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34152"/>
                                        </p:tgtEl>
                                        <p:attrNameLst>
                                          <p:attrName>style.visibility</p:attrName>
                                        </p:attrNameLst>
                                      </p:cBhvr>
                                      <p:to>
                                        <p:strVal val="visible"/>
                                      </p:to>
                                    </p:set>
                                    <p:animEffect transition="in" filter="wheel(4)">
                                      <p:cBhvr>
                                        <p:cTn id="17" dur="500"/>
                                        <p:tgtEl>
                                          <p:spTgt spid="134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134154"/>
                                        </p:tgtEl>
                                        <p:attrNameLst>
                                          <p:attrName>style.visibility</p:attrName>
                                        </p:attrNameLst>
                                      </p:cBhvr>
                                      <p:to>
                                        <p:strVal val="visible"/>
                                      </p:to>
                                    </p:set>
                                    <p:animEffect transition="in" filter="wheel(4)">
                                      <p:cBhvr>
                                        <p:cTn id="22" dur="500"/>
                                        <p:tgtEl>
                                          <p:spTgt spid="1341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134155"/>
                                        </p:tgtEl>
                                        <p:attrNameLst>
                                          <p:attrName>style.visibility</p:attrName>
                                        </p:attrNameLst>
                                      </p:cBhvr>
                                      <p:to>
                                        <p:strVal val="visible"/>
                                      </p:to>
                                    </p:set>
                                    <p:anim by="(-#ppt_w*2)" calcmode="lin" valueType="num">
                                      <p:cBhvr rctx="PPT">
                                        <p:cTn id="27" dur="500" autoRev="1" fill="hold">
                                          <p:stCondLst>
                                            <p:cond delay="0"/>
                                          </p:stCondLst>
                                        </p:cTn>
                                        <p:tgtEl>
                                          <p:spTgt spid="134155"/>
                                        </p:tgtEl>
                                        <p:attrNameLst>
                                          <p:attrName>ppt_w</p:attrName>
                                        </p:attrNameLst>
                                      </p:cBhvr>
                                    </p:anim>
                                    <p:anim by="(#ppt_w*0.50)" calcmode="lin" valueType="num">
                                      <p:cBhvr>
                                        <p:cTn id="28" dur="500" decel="50000" autoRev="1" fill="hold">
                                          <p:stCondLst>
                                            <p:cond delay="0"/>
                                          </p:stCondLst>
                                        </p:cTn>
                                        <p:tgtEl>
                                          <p:spTgt spid="134155"/>
                                        </p:tgtEl>
                                        <p:attrNameLst>
                                          <p:attrName>ppt_x</p:attrName>
                                        </p:attrNameLst>
                                      </p:cBhvr>
                                    </p:anim>
                                    <p:anim from="(-#ppt_h/2)" to="(#ppt_y)" calcmode="lin" valueType="num">
                                      <p:cBhvr>
                                        <p:cTn id="29" dur="1000" fill="hold">
                                          <p:stCondLst>
                                            <p:cond delay="0"/>
                                          </p:stCondLst>
                                        </p:cTn>
                                        <p:tgtEl>
                                          <p:spTgt spid="134155"/>
                                        </p:tgtEl>
                                        <p:attrNameLst>
                                          <p:attrName>ppt_y</p:attrName>
                                        </p:attrNameLst>
                                      </p:cBhvr>
                                    </p:anim>
                                    <p:animRot by="21600000">
                                      <p:cBhvr>
                                        <p:cTn id="30" dur="1000" fill="hold">
                                          <p:stCondLst>
                                            <p:cond delay="0"/>
                                          </p:stCondLst>
                                        </p:cTn>
                                        <p:tgtEl>
                                          <p:spTgt spid="134155"/>
                                        </p:tgtEl>
                                        <p:attrNameLst>
                                          <p:attrName>r</p:attrName>
                                        </p:attrNameLst>
                                      </p:cBhvr>
                                    </p:animRo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34153"/>
                                        </p:tgtEl>
                                        <p:attrNameLst>
                                          <p:attrName>style.visibility</p:attrName>
                                        </p:attrNameLst>
                                      </p:cBhvr>
                                      <p:to>
                                        <p:strVal val="visible"/>
                                      </p:to>
                                    </p:set>
                                    <p:animEffect transition="in" filter="checkerboard(across)">
                                      <p:cBhvr>
                                        <p:cTn id="35" dur="500"/>
                                        <p:tgtEl>
                                          <p:spTgt spid="1341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134156"/>
                                        </p:tgtEl>
                                        <p:attrNameLst>
                                          <p:attrName>style.visibility</p:attrName>
                                        </p:attrNameLst>
                                      </p:cBhvr>
                                      <p:to>
                                        <p:strVal val="visible"/>
                                      </p:to>
                                    </p:set>
                                    <p:animEffect transition="in" filter="wedge">
                                      <p:cBhvr>
                                        <p:cTn id="40" dur="500"/>
                                        <p:tgtEl>
                                          <p:spTgt spid="1341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34158"/>
                                        </p:tgtEl>
                                        <p:attrNameLst>
                                          <p:attrName>style.visibility</p:attrName>
                                        </p:attrNameLst>
                                      </p:cBhvr>
                                      <p:to>
                                        <p:strVal val="visible"/>
                                      </p:to>
                                    </p:set>
                                    <p:animEffect transition="in" filter="diamond(in)">
                                      <p:cBhvr>
                                        <p:cTn id="45" dur="500"/>
                                        <p:tgtEl>
                                          <p:spTgt spid="1341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34159"/>
                                        </p:tgtEl>
                                        <p:attrNameLst>
                                          <p:attrName>style.visibility</p:attrName>
                                        </p:attrNameLst>
                                      </p:cBhvr>
                                      <p:to>
                                        <p:strVal val="visible"/>
                                      </p:to>
                                    </p:set>
                                    <p:anim calcmode="lin" valueType="num">
                                      <p:cBhvr additive="base">
                                        <p:cTn id="50" dur="500" fill="hold"/>
                                        <p:tgtEl>
                                          <p:spTgt spid="134159"/>
                                        </p:tgtEl>
                                        <p:attrNameLst>
                                          <p:attrName>ppt_x</p:attrName>
                                        </p:attrNameLst>
                                      </p:cBhvr>
                                      <p:tavLst>
                                        <p:tav tm="0">
                                          <p:val>
                                            <p:strVal val="0-#ppt_w/2"/>
                                          </p:val>
                                        </p:tav>
                                        <p:tav tm="100000">
                                          <p:val>
                                            <p:strVal val="#ppt_x"/>
                                          </p:val>
                                        </p:tav>
                                      </p:tavLst>
                                    </p:anim>
                                    <p:anim calcmode="lin" valueType="num">
                                      <p:cBhvr additive="base">
                                        <p:cTn id="51" dur="500" fill="hold"/>
                                        <p:tgtEl>
                                          <p:spTgt spid="134159"/>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3" fill="hold" grpId="0" nodeType="clickEffect">
                                  <p:stCondLst>
                                    <p:cond delay="0"/>
                                  </p:stCondLst>
                                  <p:childTnLst>
                                    <p:set>
                                      <p:cBhvr>
                                        <p:cTn id="55" dur="1" fill="hold">
                                          <p:stCondLst>
                                            <p:cond delay="0"/>
                                          </p:stCondLst>
                                        </p:cTn>
                                        <p:tgtEl>
                                          <p:spTgt spid="134161"/>
                                        </p:tgtEl>
                                        <p:attrNameLst>
                                          <p:attrName>style.visibility</p:attrName>
                                        </p:attrNameLst>
                                      </p:cBhvr>
                                      <p:to>
                                        <p:strVal val="visible"/>
                                      </p:to>
                                    </p:set>
                                    <p:anim calcmode="lin" valueType="num">
                                      <p:cBhvr additive="base">
                                        <p:cTn id="56" dur="500" fill="hold"/>
                                        <p:tgtEl>
                                          <p:spTgt spid="134161"/>
                                        </p:tgtEl>
                                        <p:attrNameLst>
                                          <p:attrName>ppt_x</p:attrName>
                                        </p:attrNameLst>
                                      </p:cBhvr>
                                      <p:tavLst>
                                        <p:tav tm="0">
                                          <p:val>
                                            <p:strVal val="1+#ppt_w/2"/>
                                          </p:val>
                                        </p:tav>
                                        <p:tav tm="100000">
                                          <p:val>
                                            <p:strVal val="#ppt_x"/>
                                          </p:val>
                                        </p:tav>
                                      </p:tavLst>
                                    </p:anim>
                                    <p:anim calcmode="lin" valueType="num">
                                      <p:cBhvr additive="base">
                                        <p:cTn id="57" dur="500" fill="hold"/>
                                        <p:tgtEl>
                                          <p:spTgt spid="13416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41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51" grpId="0" autoUpdateAnimBg="0"/>
      <p:bldP spid="134152" grpId="0"/>
      <p:bldP spid="134153" grpId="0"/>
      <p:bldP spid="134154" grpId="0"/>
      <p:bldP spid="134155" grpId="0"/>
      <p:bldP spid="134156" grpId="0"/>
      <p:bldP spid="134158" grpId="0"/>
      <p:bldP spid="134159" grpId="0" autoUpdateAnimBg="0"/>
      <p:bldP spid="13416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bwMode="auto">
          <a:xfrm>
            <a:off x="0" y="0"/>
            <a:ext cx="8715375" cy="6399213"/>
          </a:xfrm>
          <a:prstGeom prst="rect">
            <a:avLst/>
          </a:prstGeom>
          <a:noFill/>
          <a:ln w="9525">
            <a:noFill/>
            <a:miter lim="800000"/>
          </a:ln>
        </p:spPr>
        <p:txBody>
          <a:bodyPr/>
          <a:lstStyle/>
          <a:p>
            <a:pPr algn="just"/>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5</a:t>
            </a:r>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nn-NO" altLang="zh-CN" sz="3600" b="1" kern="1200" cap="none" spc="0" normalizeH="0" baseline="0" noProof="0" dirty="0" smtClean="0">
                <a:latin typeface="Arial" panose="020B0604020202020204" pitchFamily="34" charset="0"/>
                <a:ea typeface="宋体" panose="02010600030101010101" pitchFamily="2" charset="-122"/>
                <a:cs typeface="+mn-cs"/>
              </a:rPr>
              <a:t> </a:t>
            </a:r>
            <a:r>
              <a:rPr lang="en-US" altLang="zh-CN" sz="3600" b="1" dirty="0">
                <a:latin typeface="Times New Roman" panose="02020603050405020304" pitchFamily="18" charset="0"/>
                <a:ea typeface="楷体_GB2312"/>
                <a:cs typeface="楷体_GB2312"/>
              </a:rPr>
              <a:t>for</a:t>
            </a:r>
            <a:r>
              <a:rPr lang="en-US" altLang="zh-CN" sz="3600" dirty="0">
                <a:latin typeface="Times New Roman" panose="02020603050405020304" pitchFamily="18" charset="0"/>
                <a:ea typeface="楷体_GB2312"/>
                <a:cs typeface="楷体_GB2312"/>
              </a:rPr>
              <a:t>  (</a:t>
            </a:r>
            <a:r>
              <a:rPr lang="en-US" altLang="zh-CN" sz="3600" dirty="0" err="1">
                <a:latin typeface="Times New Roman" panose="02020603050405020304" pitchFamily="18" charset="0"/>
                <a:ea typeface="楷体_GB2312"/>
                <a:cs typeface="楷体_GB2312"/>
              </a:rPr>
              <a:t>i</a:t>
            </a:r>
            <a:r>
              <a:rPr lang="en-US" altLang="zh-CN" sz="3600" dirty="0">
                <a:latin typeface="Times New Roman" panose="02020603050405020304" pitchFamily="18" charset="0"/>
                <a:ea typeface="楷体_GB2312"/>
                <a:cs typeface="楷体_GB2312"/>
              </a:rPr>
              <a:t>=1; </a:t>
            </a:r>
            <a:r>
              <a:rPr lang="en-US" altLang="zh-CN" sz="3600" dirty="0" err="1">
                <a:latin typeface="Times New Roman" panose="02020603050405020304" pitchFamily="18" charset="0"/>
                <a:ea typeface="楷体_GB2312"/>
                <a:cs typeface="楷体_GB2312"/>
              </a:rPr>
              <a:t>i</a:t>
            </a:r>
            <a:r>
              <a:rPr lang="en-US" altLang="zh-CN" sz="3600" dirty="0">
                <a:latin typeface="Times New Roman" panose="02020603050405020304" pitchFamily="18" charset="0"/>
                <a:ea typeface="楷体_GB2312"/>
                <a:cs typeface="楷体_GB2312"/>
              </a:rPr>
              <a:t>&lt;=n; </a:t>
            </a:r>
            <a:r>
              <a:rPr lang="en-US" altLang="zh-CN" sz="3600" dirty="0" err="1">
                <a:latin typeface="Times New Roman" panose="02020603050405020304" pitchFamily="18" charset="0"/>
                <a:ea typeface="楷体_GB2312"/>
                <a:cs typeface="楷体_GB2312"/>
              </a:rPr>
              <a:t>i</a:t>
            </a:r>
            <a:r>
              <a:rPr lang="en-US" altLang="zh-CN" sz="3600" dirty="0" smtClean="0">
                <a:latin typeface="Times New Roman" panose="02020603050405020304" pitchFamily="18" charset="0"/>
                <a:ea typeface="楷体_GB2312"/>
                <a:cs typeface="楷体_GB2312"/>
              </a:rPr>
              <a:t>++);</a:t>
            </a:r>
            <a:endParaRPr lang="en-US" altLang="zh-CN" sz="3600" dirty="0">
              <a:latin typeface="Times New Roman" panose="02020603050405020304" pitchFamily="18" charset="0"/>
              <a:ea typeface="楷体_GB2312"/>
              <a:cs typeface="楷体_GB2312"/>
            </a:endParaRPr>
          </a:p>
          <a:p>
            <a:pPr algn="just"/>
            <a:r>
              <a:rPr lang="en-US" altLang="zh-CN" sz="3600" dirty="0">
                <a:latin typeface="Times New Roman" panose="02020603050405020304" pitchFamily="18" charset="0"/>
                <a:ea typeface="楷体_GB2312"/>
                <a:cs typeface="楷体_GB2312"/>
              </a:rPr>
              <a:t>              </a:t>
            </a:r>
            <a:r>
              <a:rPr lang="en-US" altLang="zh-CN" sz="3600" b="1" dirty="0">
                <a:latin typeface="Times New Roman" panose="02020603050405020304" pitchFamily="18" charset="0"/>
                <a:ea typeface="楷体_GB2312"/>
                <a:cs typeface="楷体_GB2312"/>
              </a:rPr>
              <a:t>for</a:t>
            </a:r>
            <a:r>
              <a:rPr lang="en-US" altLang="zh-CN" sz="3600" dirty="0">
                <a:latin typeface="Times New Roman" panose="02020603050405020304" pitchFamily="18" charset="0"/>
                <a:ea typeface="楷体_GB2312"/>
                <a:cs typeface="楷体_GB2312"/>
              </a:rPr>
              <a:t>  (j=1; </a:t>
            </a:r>
            <a:r>
              <a:rPr lang="en-US" altLang="zh-CN" sz="3600" dirty="0" smtClean="0">
                <a:latin typeface="Times New Roman" panose="02020603050405020304" pitchFamily="18" charset="0"/>
                <a:ea typeface="楷体_GB2312"/>
                <a:cs typeface="楷体_GB2312"/>
              </a:rPr>
              <a:t>j&lt;=</a:t>
            </a:r>
            <a:r>
              <a:rPr lang="en-US" altLang="zh-CN" sz="3600" dirty="0" err="1">
                <a:latin typeface="Times New Roman" panose="02020603050405020304" pitchFamily="18" charset="0"/>
                <a:ea typeface="楷体_GB2312"/>
                <a:cs typeface="楷体_GB2312"/>
              </a:rPr>
              <a:t>n;j</a:t>
            </a:r>
            <a:r>
              <a:rPr lang="en-US" altLang="zh-CN" sz="3600" dirty="0">
                <a:latin typeface="Times New Roman" panose="02020603050405020304" pitchFamily="18" charset="0"/>
                <a:ea typeface="楷体_GB2312"/>
                <a:cs typeface="楷体_GB2312"/>
              </a:rPr>
              <a:t>++)</a:t>
            </a:r>
          </a:p>
          <a:p>
            <a:pPr algn="just"/>
            <a:r>
              <a:rPr lang="en-US" altLang="zh-CN" sz="3600" dirty="0">
                <a:latin typeface="Times New Roman" panose="02020603050405020304" pitchFamily="18" charset="0"/>
                <a:ea typeface="楷体_GB2312"/>
                <a:cs typeface="楷体_GB2312"/>
              </a:rPr>
              <a:t>        </a:t>
            </a:r>
            <a:r>
              <a:rPr lang="en-US" altLang="zh-CN" sz="3600" dirty="0" smtClean="0">
                <a:latin typeface="Times New Roman" panose="02020603050405020304" pitchFamily="18" charset="0"/>
                <a:ea typeface="楷体_GB2312"/>
                <a:cs typeface="楷体_GB2312"/>
              </a:rPr>
              <a:t>        </a:t>
            </a:r>
            <a:r>
              <a:rPr lang="en-US" altLang="zh-CN" sz="3600" dirty="0" smtClean="0">
                <a:latin typeface="Times New Roman" panose="02020603050405020304" pitchFamily="18" charset="0"/>
                <a:ea typeface="楷体_GB2312"/>
                <a:cs typeface="楷体_GB2312"/>
              </a:rPr>
              <a:t>x=x+1</a:t>
            </a:r>
            <a:r>
              <a:rPr lang="zh-CN" altLang="en-US" sz="3600" dirty="0" smtClean="0">
                <a:latin typeface="Times New Roman" panose="02020603050405020304" pitchFamily="18" charset="0"/>
                <a:ea typeface="楷体_GB2312"/>
                <a:cs typeface="楷体_GB2312"/>
              </a:rPr>
              <a:t>；</a:t>
            </a:r>
            <a:endParaRPr lang="en-US" altLang="zh-CN" sz="3600" dirty="0">
              <a:latin typeface="Times New Roman" panose="02020603050405020304" pitchFamily="18" charset="0"/>
              <a:ea typeface="楷体_GB2312"/>
              <a:cs typeface="楷体_GB2312"/>
            </a:endParaRP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6</a:t>
            </a:r>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3600" b="1" kern="0" cap="none" spc="0" normalizeH="0" baseline="0" noProof="0"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=1; j=n;</a:t>
            </a: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         while  (</a:t>
            </a:r>
            <a:r>
              <a:rPr kumimoji="0" lang="en-US" altLang="zh-CN" sz="3600" b="1" kern="0" cap="none" spc="0" normalizeH="0" baseline="0" noProof="0"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&lt;=j)</a:t>
            </a:r>
            <a:endParaRPr kumimoji="0" lang="zh-CN"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marR="0" indent="-342900" defTabSz="914400" eaLnBrk="0" hangingPunct="0">
              <a:spcBef>
                <a:spcPct val="20000"/>
              </a:spcBef>
              <a:buClr>
                <a:schemeClr val="accent1"/>
              </a:buClr>
              <a:buSzPct val="65000"/>
              <a:buFont typeface="Arial" panose="020B0604020202020204" pitchFamily="34" charset="0"/>
              <a:buNone/>
              <a:defRPr/>
            </a:pPr>
            <a:r>
              <a:rPr kumimoji="0" lang="en-US" altLang="zh-CN" sz="36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rPr>
              <a:t>           {x=x+1;i++;j--;}</a:t>
            </a:r>
          </a:p>
          <a:p>
            <a:pPr marR="0" defTabSz="914400">
              <a:buClrTx/>
              <a:buSzTx/>
              <a:buFont typeface="Arial" panose="020B0604020202020204" pitchFamily="34" charset="0"/>
              <a:buNone/>
              <a:defRPr/>
            </a:pPr>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7</a:t>
            </a:r>
            <a:r>
              <a:rPr kumimoji="0" lang="zh-CN" altLang="zh-CN" sz="3600" b="1" kern="0" cap="none" spc="0" normalizeH="0" baseline="0" noProof="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3600" b="1" kern="1200" cap="none" spc="0" normalizeH="0" baseline="0" noProof="0" dirty="0" smtClean="0">
                <a:latin typeface="Arial" panose="020B0604020202020204" pitchFamily="34" charset="0"/>
                <a:ea typeface="宋体" panose="02010600030101010101" pitchFamily="2" charset="-122"/>
                <a:cs typeface="+mn-cs"/>
              </a:rPr>
              <a:t> </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=1; j=0;  </a:t>
            </a:r>
          </a:p>
          <a:p>
            <a:pPr marR="0" defTabSz="914400">
              <a:buClrTx/>
              <a:buSzTx/>
              <a:buFont typeface="Arial" panose="020B0604020202020204" pitchFamily="34" charset="0"/>
              <a:buNone/>
              <a:defRPr/>
            </a:pPr>
            <a:r>
              <a:rPr kumimoji="0" lang="en-US" altLang="zh-CN" sz="3600" b="1" kern="1200" cap="none" spc="0" normalizeH="0" baseline="0" noProof="0" dirty="0">
                <a:latin typeface="Arial" panose="020B0604020202020204" pitchFamily="34" charset="0"/>
                <a:ea typeface="宋体" panose="02010600030101010101" pitchFamily="2" charset="-122"/>
                <a:cs typeface="+mn-cs"/>
              </a:rPr>
              <a:t>         while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i+j</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&lt;=n</a:t>
            </a:r>
            <a:r>
              <a:rPr kumimoji="0" lang="en-US" altLang="zh-CN" sz="3600" b="1"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3600" b="1"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 typeface="Arial" panose="020B0604020202020204" pitchFamily="34" charset="0"/>
              <a:buNone/>
              <a:defRPr/>
            </a:pPr>
            <a:r>
              <a:rPr kumimoji="0" lang="en-US" altLang="zh-CN" sz="3600" b="1" kern="1200" cap="none" spc="0" normalizeH="0" baseline="0" noProof="0" dirty="0">
                <a:latin typeface="Arial" panose="020B0604020202020204" pitchFamily="34" charset="0"/>
                <a:ea typeface="宋体" panose="02010600030101010101" pitchFamily="2" charset="-122"/>
                <a:cs typeface="+mn-cs"/>
              </a:rPr>
              <a:t>          if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&gt;j) j++; </a:t>
            </a:r>
            <a:endParaRPr kumimoji="0" lang="en-US" altLang="zh-CN" sz="3600" b="1" kern="1200" cap="none" spc="0" normalizeH="0" baseline="0" noProof="0" dirty="0" smtClean="0">
              <a:latin typeface="Arial" panose="020B0604020202020204" pitchFamily="34" charset="0"/>
              <a:ea typeface="宋体" panose="02010600030101010101" pitchFamily="2" charset="-122"/>
              <a:cs typeface="+mn-cs"/>
            </a:endParaRPr>
          </a:p>
          <a:p>
            <a:pPr marR="0" defTabSz="914400">
              <a:buClrTx/>
              <a:buSzTx/>
              <a:buFont typeface="Arial" panose="020B0604020202020204" pitchFamily="34" charset="0"/>
              <a:buNone/>
              <a:defRPr/>
            </a:pPr>
            <a:r>
              <a:rPr lang="en-US" altLang="zh-CN" sz="3600" b="1" dirty="0"/>
              <a:t> </a:t>
            </a:r>
            <a:r>
              <a:rPr lang="en-US" altLang="zh-CN" sz="3600" b="1" dirty="0" smtClean="0"/>
              <a:t>            </a:t>
            </a:r>
            <a:r>
              <a:rPr kumimoji="0" lang="en-US" altLang="zh-CN" sz="3600" b="1" kern="1200" cap="none" spc="0" normalizeH="0" baseline="0" noProof="0" dirty="0" smtClean="0">
                <a:latin typeface="Arial" panose="020B0604020202020204" pitchFamily="34" charset="0"/>
                <a:ea typeface="宋体" panose="02010600030101010101" pitchFamily="2" charset="-122"/>
                <a:cs typeface="+mn-cs"/>
              </a:rPr>
              <a:t>else</a:t>
            </a:r>
            <a:r>
              <a:rPr kumimoji="0" lang="en-US" altLang="zh-CN" sz="3600" b="1" kern="1200" cap="none" spc="0" normalizeH="0" baseline="0" noProof="0" dirty="0">
                <a:latin typeface="Arial" panose="020B0604020202020204" pitchFamily="34" charset="0"/>
                <a:ea typeface="宋体" panose="02010600030101010101" pitchFamily="2" charset="-122"/>
                <a:cs typeface="+mn-cs"/>
              </a:rPr>
              <a:t> </a:t>
            </a:r>
            <a:r>
              <a:rPr kumimoji="0" lang="en-US" altLang="zh-CN" sz="3600" b="1" kern="1200" cap="none" spc="0" normalizeH="0" baseline="0" noProof="0" dirty="0" err="1">
                <a:latin typeface="Arial" panose="020B0604020202020204" pitchFamily="34" charset="0"/>
                <a:ea typeface="宋体" panose="02010600030101010101" pitchFamily="2" charset="-122"/>
                <a:cs typeface="+mn-cs"/>
              </a:rPr>
              <a:t>i</a:t>
            </a:r>
            <a:r>
              <a:rPr kumimoji="0" lang="en-US" altLang="zh-CN" sz="3600" b="1" kern="1200" cap="none" spc="0" normalizeH="0" baseline="0" noProof="0" dirty="0" smtClean="0">
                <a:latin typeface="Arial" panose="020B0604020202020204" pitchFamily="34" charset="0"/>
                <a:ea typeface="宋体" panose="02010600030101010101" pitchFamily="2" charset="-122"/>
                <a:cs typeface="+mn-cs"/>
              </a:rPr>
              <a:t>++;</a:t>
            </a:r>
            <a:endParaRPr kumimoji="0" lang="zh-CN" altLang="zh-CN" sz="3000" b="1" kern="0" cap="none" spc="0" normalizeH="0" baseline="0" noProof="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accent2">
                    <a:lumMod val="50000"/>
                  </a:schemeClr>
                </a:solidFill>
                <a:effectLst/>
                <a:uLnTx/>
                <a:uFillTx/>
                <a:latin typeface="+mj-lt"/>
                <a:ea typeface="+mj-ea"/>
                <a:cs typeface="+mj-cs"/>
              </a:rPr>
              <a:t>参考书籍</a:t>
            </a:r>
            <a:endParaRPr kumimoji="0" lang="en-US" altLang="zh-CN" sz="3600" b="1" i="0" u="none" strike="noStrike" kern="0" cap="none" spc="0" normalizeH="0" baseline="0" noProof="0" dirty="0" smtClean="0">
              <a:ln>
                <a:noFill/>
              </a:ln>
              <a:solidFill>
                <a:schemeClr val="accent2">
                  <a:lumMod val="50000"/>
                </a:schemeClr>
              </a:solidFill>
              <a:effectLst/>
              <a:uLnTx/>
              <a:uFillTx/>
              <a:latin typeface="+mj-lt"/>
              <a:ea typeface="+mj-ea"/>
              <a:cs typeface="+mj-cs"/>
            </a:endParaRPr>
          </a:p>
        </p:txBody>
      </p:sp>
      <p:sp>
        <p:nvSpPr>
          <p:cNvPr id="5123" name="Text Box 4"/>
          <p:cNvSpPr txBox="1"/>
          <p:nvPr/>
        </p:nvSpPr>
        <p:spPr>
          <a:xfrm>
            <a:off x="252413" y="862013"/>
            <a:ext cx="7696200" cy="560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300000"/>
              </a:lnSpc>
              <a:spcBef>
                <a:spcPct val="10000"/>
              </a:spcBef>
              <a:spcAft>
                <a:spcPct val="60000"/>
              </a:spcAft>
              <a:buClrTx/>
              <a:buSzPct val="100000"/>
              <a:buFont typeface="Arial" panose="020B0604020202020204" pitchFamily="34" charset="0"/>
              <a:buAutoNum type="arabicPeriod"/>
            </a:pPr>
            <a:r>
              <a:rPr lang="en-US" altLang="zh-CN" sz="2400" dirty="0"/>
              <a:t>Data Structures with C++</a:t>
            </a:r>
          </a:p>
          <a:p>
            <a:pPr marL="457200" lvl="0" indent="-457200" eaLnBrk="1" hangingPunct="1">
              <a:lnSpc>
                <a:spcPct val="300000"/>
              </a:lnSpc>
              <a:spcBef>
                <a:spcPts val="600"/>
              </a:spcBef>
              <a:spcAft>
                <a:spcPct val="60000"/>
              </a:spcAft>
              <a:buClrTx/>
              <a:buSzPct val="100000"/>
              <a:buFont typeface="Arial" panose="020B0604020202020204" pitchFamily="34" charset="0"/>
              <a:buAutoNum type="arabicPeriod"/>
            </a:pPr>
            <a:r>
              <a:rPr lang="zh-CN" altLang="en-US" sz="2400" dirty="0"/>
              <a:t>数据结构习题解析</a:t>
            </a:r>
          </a:p>
          <a:p>
            <a:pPr marL="457200" lvl="0" indent="-457200" eaLnBrk="1" hangingPunct="1">
              <a:lnSpc>
                <a:spcPct val="250000"/>
              </a:lnSpc>
              <a:spcBef>
                <a:spcPts val="600"/>
              </a:spcBef>
              <a:spcAft>
                <a:spcPct val="60000"/>
              </a:spcAft>
              <a:buClrTx/>
              <a:buSzPct val="100000"/>
              <a:buFont typeface="Arial" panose="020B0604020202020204" pitchFamily="34" charset="0"/>
              <a:buAutoNum type="arabicPeriod"/>
            </a:pPr>
            <a:r>
              <a:rPr lang="en-US" altLang="zh-CN" sz="2400" dirty="0"/>
              <a:t>Algorithm + Data Structure = Program</a:t>
            </a:r>
          </a:p>
          <a:p>
            <a:pPr marL="457200" lvl="0" indent="-457200" eaLnBrk="1" hangingPunct="1">
              <a:lnSpc>
                <a:spcPct val="300000"/>
              </a:lnSpc>
              <a:spcBef>
                <a:spcPct val="0"/>
              </a:spcBef>
              <a:buClrTx/>
              <a:buSzPct val="100000"/>
              <a:buFont typeface="Arial" panose="020B0604020202020204" pitchFamily="34" charset="0"/>
              <a:buAutoNum type="arabicPeriod"/>
            </a:pPr>
            <a:r>
              <a:rPr lang="en-US" altLang="zh-CN" sz="2400" dirty="0"/>
              <a:t>Program Design Techniques</a:t>
            </a:r>
          </a:p>
          <a:p>
            <a:pPr marL="457200" lvl="0" indent="-457200" eaLnBrk="1" hangingPunct="1">
              <a:buClrTx/>
              <a:buSzPct val="100000"/>
              <a:buFont typeface="Arial" panose="020B0604020202020204" pitchFamily="34" charset="0"/>
              <a:buNone/>
            </a:pPr>
            <a:r>
              <a:rPr lang="en-US" altLang="zh-CN" sz="1800" dirty="0"/>
              <a:t>  </a:t>
            </a:r>
          </a:p>
        </p:txBody>
      </p:sp>
      <p:sp>
        <p:nvSpPr>
          <p:cNvPr id="5124" name="Rectangle 5"/>
          <p:cNvSpPr/>
          <p:nvPr/>
        </p:nvSpPr>
        <p:spPr>
          <a:xfrm>
            <a:off x="4418013" y="1449388"/>
            <a:ext cx="4725987" cy="1219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William Ford &amp; William Topp</a:t>
            </a:r>
          </a:p>
          <a:p>
            <a:pPr marL="457200" lvl="0" indent="-457200" eaLnBrk="1" hangingPunct="1">
              <a:spcBef>
                <a:spcPct val="0"/>
              </a:spcBef>
              <a:spcAft>
                <a:spcPts val="600"/>
              </a:spcAft>
              <a:buClrTx/>
              <a:buSzPct val="100000"/>
              <a:buFont typeface="Arial" panose="020B0604020202020204" pitchFamily="34" charset="0"/>
              <a:buNone/>
            </a:pPr>
            <a:r>
              <a:rPr lang="zh-CN" altLang="en-US" sz="2000" b="0" dirty="0"/>
              <a:t>清华大学出版社</a:t>
            </a:r>
          </a:p>
        </p:txBody>
      </p:sp>
      <p:sp>
        <p:nvSpPr>
          <p:cNvPr id="5125" name="Rectangle 6"/>
          <p:cNvSpPr/>
          <p:nvPr/>
        </p:nvSpPr>
        <p:spPr>
          <a:xfrm>
            <a:off x="3492500" y="2889250"/>
            <a:ext cx="38862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zh-CN" altLang="en-US" sz="2000" b="0" dirty="0"/>
              <a:t>殷人昆   </a:t>
            </a:r>
            <a:r>
              <a:rPr lang="en-US" altLang="zh-CN" sz="2000" b="0" dirty="0"/>
              <a:t>/   </a:t>
            </a:r>
            <a:r>
              <a:rPr lang="zh-CN" altLang="en-US" sz="2000" b="0" dirty="0"/>
              <a:t>李春葆    </a:t>
            </a:r>
            <a:r>
              <a:rPr lang="en-US" altLang="zh-CN" sz="2000" b="0" dirty="0"/>
              <a:t>/   </a:t>
            </a:r>
            <a:r>
              <a:rPr lang="zh-CN" altLang="en-US" sz="2000" b="0" dirty="0"/>
              <a:t>严蔚敏</a:t>
            </a:r>
          </a:p>
          <a:p>
            <a:pPr marL="457200" lvl="0" indent="-457200" eaLnBrk="1" hangingPunct="1">
              <a:spcBef>
                <a:spcPct val="0"/>
              </a:spcBef>
              <a:spcAft>
                <a:spcPts val="1200"/>
              </a:spcAft>
              <a:buClrTx/>
              <a:buSzPct val="100000"/>
              <a:buFont typeface="Arial" panose="020B0604020202020204" pitchFamily="34" charset="0"/>
              <a:buNone/>
            </a:pPr>
            <a:r>
              <a:rPr lang="zh-CN" altLang="en-US" sz="2000" b="0" dirty="0"/>
              <a:t>清华大学出版社</a:t>
            </a:r>
          </a:p>
        </p:txBody>
      </p:sp>
      <p:sp>
        <p:nvSpPr>
          <p:cNvPr id="5126" name="Rectangle 7"/>
          <p:cNvSpPr/>
          <p:nvPr/>
        </p:nvSpPr>
        <p:spPr>
          <a:xfrm>
            <a:off x="1646238" y="4508500"/>
            <a:ext cx="156845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N. Wirth</a:t>
            </a:r>
          </a:p>
        </p:txBody>
      </p:sp>
      <p:sp>
        <p:nvSpPr>
          <p:cNvPr id="5127" name="Rectangle 8"/>
          <p:cNvSpPr/>
          <p:nvPr/>
        </p:nvSpPr>
        <p:spPr>
          <a:xfrm>
            <a:off x="5067300" y="5364163"/>
            <a:ext cx="1584325" cy="457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60000"/>
              </a:spcBef>
              <a:spcAft>
                <a:spcPct val="60000"/>
              </a:spcAft>
              <a:buClrTx/>
              <a:buSzPct val="100000"/>
              <a:buFont typeface="Arial" panose="020B0604020202020204" pitchFamily="34" charset="0"/>
              <a:buNone/>
            </a:pPr>
            <a:r>
              <a:rPr lang="en-US" altLang="zh-CN" sz="2000" b="0" dirty="0"/>
              <a:t>D.E. Kruth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p:cNvSpPr>
            <a:spLocks noGrp="1"/>
          </p:cNvSpPr>
          <p:nvPr>
            <p:ph idx="1"/>
          </p:nvPr>
        </p:nvSpPr>
        <p:spPr>
          <a:xfrm>
            <a:off x="385763" y="684213"/>
            <a:ext cx="8356600" cy="3509838"/>
          </a:xfrm>
          <a:ln/>
        </p:spPr>
        <p:txBody>
          <a:bodyPr vert="horz" wrap="square" lIns="91440" tIns="45720" rIns="91440" bIns="45720" anchor="t"/>
          <a:lstStyle/>
          <a:p>
            <a:r>
              <a:rPr lang="zh-CN" altLang="en-US" dirty="0"/>
              <a:t>考核方式</a:t>
            </a:r>
            <a:r>
              <a:rPr lang="en-US" altLang="zh-CN" dirty="0"/>
              <a:t/>
            </a:r>
            <a:br>
              <a:rPr lang="en-US" altLang="zh-CN" dirty="0"/>
            </a:br>
            <a:r>
              <a:rPr lang="zh-CN" altLang="en-US" dirty="0"/>
              <a:t>考勤和课堂表现</a:t>
            </a:r>
            <a:r>
              <a:rPr lang="zh-CN" altLang="en-US" dirty="0" smtClean="0"/>
              <a:t>：</a:t>
            </a:r>
            <a:r>
              <a:rPr lang="en-US" altLang="zh-CN" dirty="0" smtClean="0"/>
              <a:t>5%</a:t>
            </a:r>
          </a:p>
          <a:p>
            <a:pPr marL="0" indent="0">
              <a:buNone/>
            </a:pPr>
            <a:r>
              <a:rPr lang="en-US" altLang="zh-CN" dirty="0"/>
              <a:t> </a:t>
            </a:r>
            <a:r>
              <a:rPr lang="en-US" altLang="zh-CN" dirty="0" smtClean="0"/>
              <a:t>  </a:t>
            </a:r>
            <a:r>
              <a:rPr lang="zh-CN" altLang="en-US" dirty="0" smtClean="0"/>
              <a:t>作业</a:t>
            </a:r>
            <a:r>
              <a:rPr lang="zh-CN" altLang="en-US" dirty="0" smtClean="0"/>
              <a:t>：</a:t>
            </a:r>
            <a:r>
              <a:rPr lang="en-US" altLang="zh-CN" dirty="0" smtClean="0"/>
              <a:t>15</a:t>
            </a:r>
            <a:r>
              <a:rPr lang="en-US" altLang="zh-CN" dirty="0" smtClean="0"/>
              <a:t>%</a:t>
            </a:r>
          </a:p>
          <a:p>
            <a:pPr marL="0" indent="0">
              <a:buNone/>
            </a:pPr>
            <a:r>
              <a:rPr lang="en-US" altLang="zh-CN" dirty="0"/>
              <a:t> </a:t>
            </a:r>
            <a:r>
              <a:rPr lang="en-US" altLang="zh-CN" dirty="0" smtClean="0"/>
              <a:t>  </a:t>
            </a:r>
            <a:r>
              <a:rPr lang="zh-CN" altLang="en-US" dirty="0" smtClean="0"/>
              <a:t>上机</a:t>
            </a:r>
            <a:r>
              <a:rPr lang="en-US" altLang="zh-CN" dirty="0" smtClean="0"/>
              <a:t>+</a:t>
            </a:r>
            <a:r>
              <a:rPr lang="zh-CN" altLang="en-US" dirty="0" smtClean="0"/>
              <a:t>研讨：</a:t>
            </a:r>
            <a:r>
              <a:rPr lang="en-US" altLang="zh-CN" dirty="0" smtClean="0"/>
              <a:t>20%</a:t>
            </a:r>
            <a:endParaRPr lang="en-US" altLang="zh-CN" dirty="0" smtClean="0"/>
          </a:p>
          <a:p>
            <a:pPr marL="0" indent="0">
              <a:buNone/>
            </a:pPr>
            <a:r>
              <a:rPr lang="zh-CN" altLang="en-US" dirty="0" smtClean="0"/>
              <a:t>   书面</a:t>
            </a:r>
            <a:r>
              <a:rPr lang="zh-CN" altLang="en-US" dirty="0"/>
              <a:t>考试</a:t>
            </a:r>
            <a:r>
              <a:rPr lang="zh-CN" altLang="en-US" dirty="0" smtClean="0"/>
              <a:t>：</a:t>
            </a:r>
            <a:r>
              <a:rPr lang="en-US" altLang="zh-CN" dirty="0" smtClean="0"/>
              <a:t>60</a:t>
            </a:r>
            <a:r>
              <a:rPr lang="en-US" altLang="zh-CN"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2276475" y="1538288"/>
            <a:ext cx="6553200" cy="11509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第一章  </a:t>
            </a:r>
            <a:endPar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       </a:t>
            </a:r>
          </a:p>
          <a:p>
            <a:pPr marL="0" marR="0" lvl="0" indent="0" algn="l" defTabSz="914400" rtl="0" eaLnBrk="0" fontAlgn="base" latinLnBrk="0" hangingPunct="0">
              <a:lnSpc>
                <a:spcPct val="100000"/>
              </a:lnSpc>
              <a:spcBef>
                <a:spcPct val="0"/>
              </a:spcBef>
              <a:spcAft>
                <a:spcPct val="0"/>
              </a:spcAft>
              <a:buClr>
                <a:schemeClr val="accent1"/>
              </a:buClr>
              <a:buSzPct val="65000"/>
              <a:buFont typeface="Wingdings" panose="05000000000000000000" pitchFamily="2" charset="2"/>
              <a:buNone/>
              <a:defRPr/>
            </a:pPr>
            <a:r>
              <a:rPr kumimoji="0" lang="en-US" altLang="zh-CN" sz="6000" b="0" i="0" u="none" strike="noStrike" kern="0" cap="none" spc="0" normalizeH="0" baseline="0" noProof="0" smtClean="0">
                <a:ln>
                  <a:noFill/>
                </a:ln>
                <a:solidFill>
                  <a:srgbClr val="003319"/>
                </a:solidFill>
                <a:effectLst>
                  <a:outerShdw blurRad="38100" dist="38100" dir="2700000" algn="tl">
                    <a:srgbClr val="C0C0C0"/>
                  </a:outerShdw>
                </a:effectLst>
                <a:uLnTx/>
                <a:uFillTx/>
                <a:latin typeface="MS Mincho" pitchFamily="49" charset="-128"/>
                <a:ea typeface="+mn-ea"/>
                <a:cs typeface="+mn-cs"/>
              </a:rPr>
              <a:t>   </a:t>
            </a:r>
            <a:r>
              <a:rPr kumimoji="0" lang="zh-CN" altLang="en-US" sz="8400" b="1" i="1" u="none" strike="noStrike" kern="0" cap="none" spc="0" normalizeH="0" baseline="0" noProof="0" smtClean="0">
                <a:ln>
                  <a:noFill/>
                </a:ln>
                <a:solidFill>
                  <a:srgbClr val="005C2E"/>
                </a:solidFill>
                <a:effectLst>
                  <a:outerShdw blurRad="38100" dist="38100" dir="2700000" algn="tl">
                    <a:srgbClr val="C0C0C0"/>
                  </a:outerShdw>
                </a:effectLst>
                <a:uLnTx/>
                <a:uFillTx/>
                <a:latin typeface="Garamond" panose="02020404030301010803" pitchFamily="18" charset="0"/>
                <a:ea typeface="华文新魏" panose="02010800040101010101" pitchFamily="2" charset="-122"/>
                <a:cs typeface="+mn-cs"/>
              </a:rPr>
              <a:t>绪论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341313" y="188913"/>
            <a:ext cx="7931150" cy="584200"/>
          </a:xfrm>
          <a:ln/>
        </p:spPr>
        <p:txBody>
          <a:bodyPr vert="horz" wrap="square" lIns="91440" tIns="45720" rIns="91440" bIns="45720" anchor="t"/>
          <a:lstStyle/>
          <a:p>
            <a:r>
              <a:rPr lang="zh-CN" altLang="en-US" dirty="0">
                <a:latin typeface="+mj-lt"/>
                <a:ea typeface="+mj-ea"/>
                <a:cs typeface="+mj-cs"/>
              </a:rPr>
              <a:t>主要内容</a:t>
            </a:r>
          </a:p>
        </p:txBody>
      </p:sp>
      <p:sp>
        <p:nvSpPr>
          <p:cNvPr id="9219" name="内容占位符 3"/>
          <p:cNvSpPr>
            <a:spLocks noGrp="1"/>
          </p:cNvSpPr>
          <p:nvPr>
            <p:ph idx="1"/>
          </p:nvPr>
        </p:nvSpPr>
        <p:spPr>
          <a:xfrm>
            <a:off x="177800" y="908050"/>
            <a:ext cx="8759825" cy="585788"/>
          </a:xfrm>
          <a:ln/>
        </p:spPr>
        <p:txBody>
          <a:bodyPr vert="horz" wrap="square" lIns="91440" tIns="45720" rIns="91440" bIns="45720" anchor="t"/>
          <a:lstStyle/>
          <a:p>
            <a:pPr algn="ctr"/>
            <a:r>
              <a:rPr lang="zh-CN" altLang="en-US" sz="3200" dirty="0"/>
              <a:t>介绍数据结构的概念，以及算法复杂度分析。</a:t>
            </a:r>
            <a:r>
              <a:rPr lang="en-US" altLang="zh-CN" sz="3200" dirty="0"/>
              <a:t> </a:t>
            </a:r>
          </a:p>
          <a:p>
            <a:pPr algn="ctr">
              <a:buNone/>
            </a:pPr>
            <a:endParaRPr lang="en-US" altLang="zh-CN" sz="3200" dirty="0"/>
          </a:p>
          <a:p>
            <a:pPr algn="ctr">
              <a:buNone/>
            </a:pPr>
            <a:r>
              <a:rPr lang="zh-CN" altLang="en-US" sz="3200" dirty="0">
                <a:solidFill>
                  <a:srgbClr val="FF0000"/>
                </a:solidFill>
              </a:rPr>
              <a:t>学习要点</a:t>
            </a:r>
            <a:endParaRPr lang="zh-CN" altLang="en-US" dirty="0">
              <a:solidFill>
                <a:srgbClr val="FF0000"/>
              </a:solidFill>
            </a:endParaRPr>
          </a:p>
        </p:txBody>
      </p:sp>
      <p:sp>
        <p:nvSpPr>
          <p:cNvPr id="9220" name="矩形 4"/>
          <p:cNvSpPr/>
          <p:nvPr/>
        </p:nvSpPr>
        <p:spPr>
          <a:xfrm>
            <a:off x="296863" y="2619375"/>
            <a:ext cx="8415337"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514350" lvl="0" indent="-514350" eaLnBrk="1" hangingPunct="1">
              <a:spcBef>
                <a:spcPct val="0"/>
              </a:spcBef>
              <a:buClrTx/>
              <a:buSzPct val="100000"/>
              <a:buFont typeface="Garamond" panose="02020404030301010803" pitchFamily="18" charset="0"/>
              <a:buAutoNum type="arabicPeriod"/>
            </a:pPr>
            <a:r>
              <a:rPr lang="zh-CN" altLang="en-US" sz="2800" b="0" dirty="0"/>
              <a:t>知道所有的定义和术语相关的，特别是数据结构的类型和存储。</a:t>
            </a:r>
          </a:p>
          <a:p>
            <a:pPr marL="514350" lvl="0" indent="-514350" eaLnBrk="1" hangingPunct="1">
              <a:spcBef>
                <a:spcPct val="0"/>
              </a:spcBef>
              <a:buClrTx/>
              <a:buSzPct val="100000"/>
              <a:buFont typeface="Garamond" panose="02020404030301010803" pitchFamily="18" charset="0"/>
              <a:buAutoNum type="arabicPeriod"/>
            </a:pPr>
            <a:r>
              <a:rPr lang="zh-CN" altLang="en-US" sz="2800" b="0" dirty="0"/>
              <a:t>熟悉</a:t>
            </a:r>
            <a:r>
              <a:rPr lang="en-US" altLang="zh-CN" sz="2800" b="0" dirty="0"/>
              <a:t>C + +</a:t>
            </a:r>
            <a:r>
              <a:rPr lang="zh-CN" altLang="en-US" sz="2800" b="0" dirty="0"/>
              <a:t>。</a:t>
            </a:r>
          </a:p>
          <a:p>
            <a:pPr marL="514350" lvl="0" indent="-514350" eaLnBrk="1" hangingPunct="1">
              <a:spcBef>
                <a:spcPct val="0"/>
              </a:spcBef>
              <a:buClrTx/>
              <a:buSzPct val="100000"/>
              <a:buFont typeface="Garamond" panose="02020404030301010803" pitchFamily="18" charset="0"/>
              <a:buAutoNum type="arabicPeriod"/>
            </a:pPr>
            <a:r>
              <a:rPr lang="zh-CN" altLang="en-US" sz="2800" b="0" dirty="0"/>
              <a:t>理解概念和掌握分析算法，算法复杂度的方法。</a:t>
            </a:r>
          </a:p>
        </p:txBody>
      </p:sp>
      <p:sp>
        <p:nvSpPr>
          <p:cNvPr id="6" name="Rectangle 5"/>
          <p:cNvSpPr/>
          <p:nvPr/>
        </p:nvSpPr>
        <p:spPr>
          <a:xfrm>
            <a:off x="296863" y="4643438"/>
            <a:ext cx="8326437" cy="15303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spcBef>
                <a:spcPct val="0"/>
              </a:spcBef>
              <a:buClrTx/>
              <a:buSzPct val="100000"/>
              <a:buFont typeface="Arial" panose="020B0604020202020204" pitchFamily="34" charset="0"/>
              <a:buNone/>
            </a:pPr>
            <a:r>
              <a:rPr lang="zh-CN" altLang="en-US" sz="2800" dirty="0" smtClean="0">
                <a:solidFill>
                  <a:srgbClr val="008000"/>
                </a:solidFill>
              </a:rPr>
              <a:t>练习题（不用交）：</a:t>
            </a:r>
            <a:endParaRPr lang="en-US" altLang="zh-CN" sz="2800" dirty="0" smtClean="0">
              <a:solidFill>
                <a:srgbClr val="008000"/>
              </a:solidFill>
            </a:endParaRPr>
          </a:p>
          <a:p>
            <a:pPr marL="342900" lvl="0" indent="-342900" algn="just" eaLnBrk="1" hangingPunct="1">
              <a:spcBef>
                <a:spcPct val="0"/>
              </a:spcBef>
              <a:buClrTx/>
              <a:buSzPct val="100000"/>
              <a:buFont typeface="Arial" panose="020B0604020202020204" pitchFamily="34" charset="0"/>
              <a:buNone/>
            </a:pPr>
            <a:r>
              <a:rPr lang="en-US" altLang="zh-CN" sz="2800" dirty="0" smtClean="0"/>
              <a:t>P</a:t>
            </a:r>
            <a:r>
              <a:rPr lang="en-US" altLang="zh-CN" sz="2800" baseline="-25000" dirty="0" smtClean="0"/>
              <a:t>12</a:t>
            </a:r>
            <a:r>
              <a:rPr lang="en-US" altLang="zh-CN" sz="2800" dirty="0" smtClean="0">
                <a:ea typeface="楷体_GB2312"/>
              </a:rPr>
              <a:t>10</a:t>
            </a:r>
            <a:r>
              <a:rPr lang="zh-CN" altLang="en-US" sz="2800" dirty="0">
                <a:ea typeface="楷体_GB2312"/>
              </a:rPr>
              <a:t>；</a:t>
            </a:r>
            <a:r>
              <a:rPr lang="en-US" altLang="zh-CN" sz="2800" dirty="0">
                <a:ea typeface="仿宋_GB2312" pitchFamily="49" charset="-122"/>
              </a:rPr>
              <a:t> P</a:t>
            </a:r>
            <a:r>
              <a:rPr lang="en-US" altLang="zh-CN" sz="2800" baseline="-25000" dirty="0">
                <a:ea typeface="仿宋_GB2312" pitchFamily="49" charset="-122"/>
              </a:rPr>
              <a:t>44</a:t>
            </a:r>
            <a:r>
              <a:rPr lang="zh-CN" altLang="en-US" sz="2800" dirty="0"/>
              <a:t>应用题</a:t>
            </a:r>
            <a:r>
              <a:rPr lang="en-US" altLang="zh-CN" sz="2800" dirty="0">
                <a:ea typeface="仿宋_GB2312" pitchFamily="49" charset="-122"/>
              </a:rPr>
              <a:t>2  </a:t>
            </a:r>
            <a:r>
              <a:rPr lang="zh-CN" altLang="en-US" sz="2800" dirty="0" smtClean="0">
                <a:ea typeface="仿宋_GB2312" pitchFamily="49" charset="-122"/>
              </a:rPr>
              <a:t>；</a:t>
            </a:r>
            <a:r>
              <a:rPr lang="en-US" altLang="zh-CN" sz="2800" dirty="0" smtClean="0"/>
              <a:t>P</a:t>
            </a:r>
            <a:r>
              <a:rPr lang="en-US" altLang="zh-CN" sz="2800" baseline="-25000" dirty="0" smtClean="0"/>
              <a:t>11</a:t>
            </a:r>
            <a:r>
              <a:rPr lang="en-US" altLang="zh-CN" sz="2800" dirty="0" smtClean="0"/>
              <a:t> </a:t>
            </a:r>
            <a:r>
              <a:rPr lang="zh-CN" altLang="en-US" sz="2800" dirty="0"/>
              <a:t>应用题</a:t>
            </a:r>
            <a:r>
              <a:rPr lang="en-US" altLang="zh-CN" sz="2800" dirty="0"/>
              <a:t>1,2, 3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874989" y="897506"/>
            <a:ext cx="7273298" cy="852713"/>
          </a:xfrm>
          <a:prstGeom prst="rect">
            <a:avLst/>
          </a:prstGeom>
          <a:noFill/>
          <a:ln w="9525">
            <a:noFill/>
            <a:miter lim="800000"/>
          </a:ln>
          <a:effectLst/>
        </p:spPr>
        <p:txBody>
          <a:bodyPr wrap="none"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程序</a:t>
            </a:r>
            <a:r>
              <a:rPr kumimoji="0" lang="en-US" altLang="zh-CN" sz="4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4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（算法</a:t>
            </a:r>
            <a:r>
              <a:rPr kumimoji="0" lang="en-US" altLang="zh-CN"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4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数据结构</a:t>
            </a:r>
            <a:r>
              <a:rPr kumimoji="0" lang="zh-CN" altLang="en-US" sz="4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zh-CN" altLang="en-US" sz="4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endParaRPr kumimoji="0" lang="zh-CN" altLang="en-US" sz="4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058" name="Rectangle 10"/>
          <p:cNvSpPr>
            <a:spLocks noChangeArrowheads="1"/>
          </p:cNvSpPr>
          <p:nvPr/>
        </p:nvSpPr>
        <p:spPr bwMode="auto">
          <a:xfrm>
            <a:off x="1062038" y="1854200"/>
            <a:ext cx="7056438" cy="1590675"/>
          </a:xfrm>
          <a:prstGeom prst="rect">
            <a:avLst/>
          </a:prstGeom>
          <a:noFill/>
          <a:ln w="9525">
            <a:noFill/>
            <a:miter lim="800000"/>
          </a:ln>
          <a:effectLst/>
        </p:spPr>
        <p:txBody>
          <a:bodyPr lIns="112947" tIns="56473" rIns="112947" bIns="56473">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rPr>
              <a:t>学习计算机语言，目的只有一个：让你在与计算机交流的过程中，体会计算机解决问题的方式！</a:t>
            </a:r>
          </a:p>
        </p:txBody>
      </p:sp>
      <p:sp>
        <p:nvSpPr>
          <p:cNvPr id="2059" name="Rectangle 11"/>
          <p:cNvSpPr>
            <a:spLocks noChangeArrowheads="1"/>
          </p:cNvSpPr>
          <p:nvPr/>
        </p:nvSpPr>
        <p:spPr bwMode="auto">
          <a:xfrm>
            <a:off x="385763" y="3833813"/>
            <a:ext cx="8497888" cy="601663"/>
          </a:xfrm>
          <a:prstGeom prst="rect">
            <a:avLst/>
          </a:prstGeom>
          <a:noFill/>
          <a:ln w="9525">
            <a:noFill/>
            <a:miter lim="800000"/>
          </a:ln>
          <a:effectLst/>
        </p:spPr>
        <p:txBody>
          <a:bodyPr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数据结构</a:t>
            </a: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是计算机存储、组织数据的方式。</a:t>
            </a: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2060" name="Rectangle 12"/>
          <p:cNvSpPr>
            <a:spLocks noChangeArrowheads="1"/>
          </p:cNvSpPr>
          <p:nvPr/>
        </p:nvSpPr>
        <p:spPr bwMode="auto">
          <a:xfrm>
            <a:off x="566738" y="4643438"/>
            <a:ext cx="7991475" cy="601663"/>
          </a:xfrm>
          <a:prstGeom prst="rect">
            <a:avLst/>
          </a:prstGeom>
          <a:noFill/>
          <a:ln w="9525">
            <a:noFill/>
            <a:miter lim="800000"/>
          </a:ln>
          <a:effectLst/>
        </p:spPr>
        <p:txBody>
          <a:bodyPr lIns="112947" tIns="56473" rIns="112947" bIns="56473"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算法</a:t>
            </a:r>
            <a:r>
              <a:rPr kumimoji="0" lang="zh-CN" altLang="en-US" sz="3200" b="0" i="0" u="none" strike="noStrike" kern="1200" cap="none" spc="0" normalizeH="0" baseline="0" noProof="0" dirty="0">
                <a:ln>
                  <a:noFill/>
                </a:ln>
                <a:solidFill>
                  <a:schemeClr val="tx1"/>
                </a:solidFill>
                <a:effectLst/>
                <a:uLnTx/>
                <a:uFillTx/>
                <a:latin typeface="Arial" panose="020B0604020202020204"/>
                <a:ea typeface="宋体" panose="02010600030101010101" pitchFamily="2" charset="-122"/>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是对解决问题的过程的描述。</a:t>
            </a: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6" name="矩形 5"/>
          <p:cNvSpPr/>
          <p:nvPr/>
        </p:nvSpPr>
        <p:spPr>
          <a:xfrm>
            <a:off x="3581400" y="5543550"/>
            <a:ext cx="4546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b="0" dirty="0"/>
              <a:t>计算机科学的核心课程</a:t>
            </a:r>
          </a:p>
        </p:txBody>
      </p:sp>
      <p:sp>
        <p:nvSpPr>
          <p:cNvPr id="7" name="Rectangle 2"/>
          <p:cNvSpPr txBox="1">
            <a:spLocks noChangeArrowheads="1"/>
          </p:cNvSpPr>
          <p:nvPr/>
        </p:nvSpPr>
        <p:spPr>
          <a:xfrm>
            <a:off x="184207" y="80139"/>
            <a:ext cx="6390426" cy="695953"/>
          </a:xfrm>
          <a:prstGeom prst="rect">
            <a:avLst/>
          </a:prstGeom>
        </p:spPr>
        <p:txBody>
          <a:bodyPr>
            <a:normAutofit/>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a:lstStyle>
          <a:p>
            <a:pPr marL="320040" indent="-320040" eaLnBrk="1" fontAlgn="auto" hangingPunct="1">
              <a:spcAft>
                <a:spcPts val="0"/>
              </a:spcAft>
              <a:buClr>
                <a:schemeClr val="accent6">
                  <a:lumMod val="75000"/>
                </a:schemeClr>
              </a:buClr>
              <a:buFontTx/>
              <a:defRPr/>
            </a:pPr>
            <a:r>
              <a:rPr lang="en-US" altLang="zh-CN" kern="0" dirty="0" smtClean="0"/>
              <a:t>1.1</a:t>
            </a:r>
            <a:r>
              <a:rPr lang="zh-CN" altLang="en-US" kern="0" dirty="0" smtClean="0"/>
              <a:t>（算法</a:t>
            </a:r>
            <a:r>
              <a:rPr lang="en-US" altLang="zh-CN" kern="0" dirty="0" smtClean="0"/>
              <a:t>+</a:t>
            </a:r>
            <a:r>
              <a:rPr lang="zh-CN" altLang="en-US" kern="0" dirty="0" smtClean="0"/>
              <a:t>数据结构）</a:t>
            </a:r>
            <a:r>
              <a:rPr lang="en-US" altLang="zh-CN" kern="0" dirty="0" smtClean="0"/>
              <a:t>=</a:t>
            </a:r>
            <a:r>
              <a:rPr lang="zh-CN" altLang="en-US" kern="0" dirty="0" smtClean="0"/>
              <a:t>程序</a:t>
            </a:r>
            <a:endParaRPr lang="en-US" altLang="zh-CN" kern="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mph" presetSubtype="0" fill="hold" grpId="0" nodeType="afterEffect">
                                  <p:stCondLst>
                                    <p:cond delay="0"/>
                                  </p:stCondLst>
                                  <p:childTnLst>
                                    <p:animScale>
                                      <p:cBhvr>
                                        <p:cTn id="11"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198" y="2001540"/>
            <a:ext cx="8235549" cy="646331"/>
          </a:xfrm>
          <a:prstGeom prst="rect">
            <a:avLst/>
          </a:prstGeom>
          <a:noFill/>
        </p:spPr>
        <p:txBody>
          <a:bodyPr wrap="square" rtlCol="0">
            <a:spAutoFit/>
          </a:bodyPr>
          <a:lstStyle/>
          <a:p>
            <a:r>
              <a:rPr lang="zh-CN" altLang="en-US" sz="3600" dirty="0" smtClean="0"/>
              <a:t>问题</a:t>
            </a:r>
            <a:r>
              <a:rPr lang="zh-CN" altLang="en-US" dirty="0" smtClean="0"/>
              <a:t>：计算数据结构平时成绩，需要根据学生的作业，上机等生成平时成绩</a:t>
            </a:r>
            <a:r>
              <a:rPr lang="zh-CN" altLang="en-US" b="1" dirty="0" smtClean="0"/>
              <a:t>。</a:t>
            </a:r>
            <a:endParaRPr lang="en-US" altLang="zh-CN" dirty="0" smtClean="0"/>
          </a:p>
        </p:txBody>
      </p:sp>
      <p:sp>
        <p:nvSpPr>
          <p:cNvPr id="9" name="矩形 8"/>
          <p:cNvSpPr/>
          <p:nvPr/>
        </p:nvSpPr>
        <p:spPr>
          <a:xfrm>
            <a:off x="791748" y="1006730"/>
            <a:ext cx="1316506" cy="697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现实世界</a:t>
            </a:r>
            <a:endParaRPr lang="zh-CN" altLang="en-US" dirty="0"/>
          </a:p>
        </p:txBody>
      </p:sp>
      <p:sp>
        <p:nvSpPr>
          <p:cNvPr id="10" name="圆角矩形 9"/>
          <p:cNvSpPr/>
          <p:nvPr/>
        </p:nvSpPr>
        <p:spPr>
          <a:xfrm>
            <a:off x="3716943" y="927179"/>
            <a:ext cx="1575105" cy="7584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计算机世界</a:t>
            </a:r>
            <a:endParaRPr lang="zh-CN" altLang="en-US" dirty="0">
              <a:solidFill>
                <a:srgbClr val="FF0000"/>
              </a:solidFill>
            </a:endParaRPr>
          </a:p>
        </p:txBody>
      </p:sp>
      <p:cxnSp>
        <p:nvCxnSpPr>
          <p:cNvPr id="12" name="直接箭头连接符 11"/>
          <p:cNvCxnSpPr>
            <a:stCxn id="9" idx="3"/>
          </p:cNvCxnSpPr>
          <p:nvPr/>
        </p:nvCxnSpPr>
        <p:spPr>
          <a:xfrm>
            <a:off x="2108254" y="1355622"/>
            <a:ext cx="1608689" cy="9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386720" y="2798958"/>
            <a:ext cx="7560504" cy="1938992"/>
          </a:xfrm>
          <a:prstGeom prst="rect">
            <a:avLst/>
          </a:prstGeom>
        </p:spPr>
        <p:txBody>
          <a:bodyPr wrap="square">
            <a:spAutoFit/>
          </a:bodyPr>
          <a:lstStyle/>
          <a:p>
            <a:pPr algn="just">
              <a:buFontTx/>
              <a:buChar char="•"/>
            </a:pPr>
            <a:r>
              <a:rPr lang="zh-CN" altLang="en-US" sz="2400" dirty="0">
                <a:solidFill>
                  <a:schemeClr val="tx2"/>
                </a:solidFill>
                <a:latin typeface="Times New Roman" panose="02020603050405020304" pitchFamily="18" charset="0"/>
                <a:ea typeface="楷体_GB2312"/>
                <a:cs typeface="楷体_GB2312"/>
              </a:rPr>
              <a:t>从对问题的分析中提取操作的对象</a:t>
            </a:r>
            <a:endParaRPr lang="en-US" altLang="zh-CN" sz="2400" dirty="0">
              <a:solidFill>
                <a:schemeClr val="tx2"/>
              </a:solidFill>
              <a:latin typeface="Times New Roman" panose="02020603050405020304" pitchFamily="18" charset="0"/>
              <a:ea typeface="楷体_GB2312"/>
              <a:cs typeface="楷体_GB2312"/>
            </a:endParaRPr>
          </a:p>
          <a:p>
            <a:pPr algn="just">
              <a:buFontTx/>
              <a:buChar char="•"/>
            </a:pPr>
            <a:r>
              <a:rPr lang="zh-CN" altLang="en-US" sz="2400" dirty="0">
                <a:solidFill>
                  <a:schemeClr val="tx2"/>
                </a:solidFill>
                <a:latin typeface="Times New Roman" panose="02020603050405020304" pitchFamily="18" charset="0"/>
                <a:ea typeface="楷体_GB2312"/>
                <a:cs typeface="楷体_GB2312"/>
              </a:rPr>
              <a:t>找出操作对象间的关系</a:t>
            </a:r>
            <a:endParaRPr lang="en-US" altLang="zh-CN" sz="2400" dirty="0">
              <a:solidFill>
                <a:schemeClr val="tx2"/>
              </a:solidFill>
              <a:latin typeface="Times New Roman" panose="02020603050405020304" pitchFamily="18" charset="0"/>
              <a:ea typeface="楷体_GB2312"/>
              <a:cs typeface="楷体_GB2312"/>
            </a:endParaRPr>
          </a:p>
          <a:p>
            <a:pPr algn="just">
              <a:buFontTx/>
              <a:buChar char="•"/>
            </a:pPr>
            <a:r>
              <a:rPr lang="zh-CN" altLang="en-US" sz="2400" dirty="0">
                <a:solidFill>
                  <a:schemeClr val="tx2"/>
                </a:solidFill>
                <a:latin typeface="Times New Roman" panose="02020603050405020304" pitchFamily="18" charset="0"/>
                <a:ea typeface="楷体_GB2312"/>
                <a:cs typeface="楷体_GB2312"/>
              </a:rPr>
              <a:t>用数学语言加以</a:t>
            </a:r>
            <a:r>
              <a:rPr lang="zh-CN" altLang="en-US" sz="2400" dirty="0" smtClean="0">
                <a:solidFill>
                  <a:schemeClr val="tx2"/>
                </a:solidFill>
                <a:latin typeface="Times New Roman" panose="02020603050405020304" pitchFamily="18" charset="0"/>
                <a:ea typeface="楷体_GB2312"/>
                <a:cs typeface="楷体_GB2312"/>
              </a:rPr>
              <a:t>描述</a:t>
            </a:r>
            <a:endParaRPr lang="en-US" altLang="zh-CN" sz="2400" dirty="0" smtClean="0">
              <a:solidFill>
                <a:schemeClr val="tx2"/>
              </a:solidFill>
              <a:latin typeface="Times New Roman" panose="02020603050405020304" pitchFamily="18" charset="0"/>
              <a:ea typeface="楷体_GB2312"/>
              <a:cs typeface="楷体_GB2312"/>
            </a:endParaRPr>
          </a:p>
          <a:p>
            <a:pPr algn="just">
              <a:buFontTx/>
              <a:buChar char="•"/>
            </a:pPr>
            <a:r>
              <a:rPr lang="zh-CN" altLang="en-US" sz="2400" dirty="0" smtClean="0">
                <a:solidFill>
                  <a:schemeClr val="tx2"/>
                </a:solidFill>
                <a:latin typeface="Times New Roman" panose="02020603050405020304" pitchFamily="18" charset="0"/>
                <a:ea typeface="楷体_GB2312"/>
                <a:cs typeface="楷体_GB2312"/>
              </a:rPr>
              <a:t>存储</a:t>
            </a:r>
            <a:endParaRPr lang="en-US" altLang="zh-CN" sz="2400" dirty="0" smtClean="0">
              <a:solidFill>
                <a:schemeClr val="tx2"/>
              </a:solidFill>
              <a:latin typeface="Times New Roman" panose="02020603050405020304" pitchFamily="18" charset="0"/>
              <a:ea typeface="楷体_GB2312"/>
              <a:cs typeface="楷体_GB2312"/>
            </a:endParaRPr>
          </a:p>
          <a:p>
            <a:pPr algn="just">
              <a:buFontTx/>
              <a:buChar char="•"/>
            </a:pPr>
            <a:r>
              <a:rPr lang="zh-CN" altLang="en-US" sz="2400" dirty="0">
                <a:solidFill>
                  <a:schemeClr val="tx2"/>
                </a:solidFill>
                <a:latin typeface="Times New Roman" panose="02020603050405020304" pitchFamily="18" charset="0"/>
                <a:ea typeface="楷体_GB2312"/>
                <a:cs typeface="楷体_GB2312"/>
              </a:rPr>
              <a:t>处理</a:t>
            </a:r>
            <a:endParaRPr lang="en-US" altLang="zh-CN" sz="2400" dirty="0">
              <a:solidFill>
                <a:schemeClr val="tx2"/>
              </a:solidFill>
              <a:latin typeface="Times New Roman" panose="02020603050405020304" pitchFamily="18" charset="0"/>
              <a:ea typeface="楷体_GB2312"/>
              <a:cs typeface="楷体_GB2312"/>
            </a:endParaRPr>
          </a:p>
        </p:txBody>
      </p:sp>
      <p:pic>
        <p:nvPicPr>
          <p:cNvPr id="17" name="图片 16"/>
          <p:cNvPicPr>
            <a:picLocks noChangeAspect="1"/>
          </p:cNvPicPr>
          <p:nvPr/>
        </p:nvPicPr>
        <p:blipFill>
          <a:blip r:embed="rId2"/>
          <a:stretch>
            <a:fillRect/>
          </a:stretch>
        </p:blipFill>
        <p:spPr>
          <a:xfrm>
            <a:off x="566733" y="4889038"/>
            <a:ext cx="5828658" cy="1375152"/>
          </a:xfrm>
          <a:prstGeom prst="rect">
            <a:avLst/>
          </a:prstGeom>
        </p:spPr>
      </p:pic>
      <p:sp>
        <p:nvSpPr>
          <p:cNvPr id="18" name="Rectangle 2"/>
          <p:cNvSpPr>
            <a:spLocks noGrp="1" noChangeArrowheads="1"/>
          </p:cNvSpPr>
          <p:nvPr>
            <p:ph type="title"/>
          </p:nvPr>
        </p:nvSpPr>
        <p:spPr>
          <a:xfrm>
            <a:off x="184207" y="80139"/>
            <a:ext cx="6390426" cy="695953"/>
          </a:xfrm>
        </p:spPr>
        <p:txBody>
          <a:bodyPr>
            <a:normAutofit/>
          </a:bodyPr>
          <a:lstStyle/>
          <a:p>
            <a:pPr marL="320040" indent="-320040" eaLnBrk="1" fontAlgn="auto" hangingPunct="1">
              <a:spcAft>
                <a:spcPts val="0"/>
              </a:spcAft>
              <a:buClr>
                <a:schemeClr val="accent6">
                  <a:lumMod val="75000"/>
                </a:schemeClr>
              </a:buClr>
              <a:defRPr/>
            </a:pPr>
            <a:r>
              <a:rPr lang="en-US" altLang="zh-CN" dirty="0" smtClean="0"/>
              <a:t>1.2</a:t>
            </a:r>
            <a:r>
              <a:rPr lang="zh-CN" altLang="en-US" dirty="0" smtClean="0"/>
              <a:t>数据结构的基本概念</a:t>
            </a:r>
            <a:endParaRPr lang="en-US" altLang="zh-CN" dirty="0" smtClean="0"/>
          </a:p>
        </p:txBody>
      </p:sp>
      <p:sp>
        <p:nvSpPr>
          <p:cNvPr id="2" name="文本框 1"/>
          <p:cNvSpPr txBox="1"/>
          <p:nvPr/>
        </p:nvSpPr>
        <p:spPr>
          <a:xfrm>
            <a:off x="6057099" y="2834846"/>
            <a:ext cx="2700180" cy="3416320"/>
          </a:xfrm>
          <a:prstGeom prst="rect">
            <a:avLst/>
          </a:prstGeom>
          <a:blipFill>
            <a:blip r:embed="rId3"/>
            <a:tile tx="0" ty="0" sx="100000" sy="100000" flip="none" algn="tl"/>
          </a:blipFill>
        </p:spPr>
        <p:txBody>
          <a:bodyPr wrap="square" rtlCol="0">
            <a:spAutoFit/>
          </a:bodyPr>
          <a:lstStyle/>
          <a:p>
            <a:r>
              <a:rPr lang="en-US" altLang="zh-CN" dirty="0" smtClean="0"/>
              <a:t>Class student</a:t>
            </a:r>
          </a:p>
          <a:p>
            <a:r>
              <a:rPr lang="en-US" altLang="zh-CN" dirty="0" smtClean="0"/>
              <a:t>{</a:t>
            </a:r>
          </a:p>
          <a:p>
            <a:r>
              <a:rPr lang="en-US" altLang="zh-CN" dirty="0" smtClean="0"/>
              <a:t>Protected</a:t>
            </a:r>
            <a:r>
              <a:rPr lang="zh-CN" altLang="en-US" dirty="0" smtClean="0"/>
              <a:t>：</a:t>
            </a:r>
            <a:endParaRPr lang="en-US" altLang="zh-CN" dirty="0" smtClean="0"/>
          </a:p>
          <a:p>
            <a:r>
              <a:rPr lang="en-US" altLang="zh-CN" dirty="0" err="1" smtClean="0"/>
              <a:t>Int</a:t>
            </a:r>
            <a:r>
              <a:rPr lang="en-US" altLang="zh-CN" dirty="0" smtClean="0"/>
              <a:t> </a:t>
            </a:r>
            <a:r>
              <a:rPr lang="en-US" altLang="zh-CN" dirty="0" err="1" smtClean="0"/>
              <a:t>stu</a:t>
            </a:r>
            <a:r>
              <a:rPr lang="en-US" altLang="zh-CN" dirty="0" err="1"/>
              <a:t>_</a:t>
            </a:r>
            <a:r>
              <a:rPr lang="en-US" altLang="zh-CN" dirty="0" err="1" smtClean="0"/>
              <a:t>num</a:t>
            </a:r>
            <a:r>
              <a:rPr lang="zh-CN" altLang="en-US" dirty="0" smtClean="0"/>
              <a:t>；</a:t>
            </a:r>
            <a:endParaRPr lang="en-US" altLang="zh-CN" dirty="0" smtClean="0"/>
          </a:p>
          <a:p>
            <a:r>
              <a:rPr lang="en-US" altLang="zh-CN" dirty="0" smtClean="0"/>
              <a:t>Char </a:t>
            </a:r>
            <a:r>
              <a:rPr lang="en-US" altLang="zh-CN" dirty="0" err="1" smtClean="0"/>
              <a:t>stu_name</a:t>
            </a:r>
            <a:r>
              <a:rPr lang="en-US" altLang="zh-CN" dirty="0" smtClean="0"/>
              <a:t>[20];</a:t>
            </a:r>
          </a:p>
          <a:p>
            <a:r>
              <a:rPr lang="en-US" altLang="zh-CN" dirty="0" err="1" smtClean="0"/>
              <a:t>Int</a:t>
            </a:r>
            <a:r>
              <a:rPr lang="en-US" altLang="zh-CN" dirty="0"/>
              <a:t> </a:t>
            </a:r>
            <a:r>
              <a:rPr lang="en-US" altLang="zh-CN" dirty="0" smtClean="0"/>
              <a:t>Practice;</a:t>
            </a:r>
          </a:p>
          <a:p>
            <a:r>
              <a:rPr lang="en-US" altLang="zh-CN" dirty="0" err="1" smtClean="0"/>
              <a:t>Int</a:t>
            </a:r>
            <a:r>
              <a:rPr lang="en-US" altLang="zh-CN" dirty="0"/>
              <a:t> </a:t>
            </a:r>
            <a:r>
              <a:rPr lang="en-US" altLang="zh-CN" dirty="0" smtClean="0"/>
              <a:t>exercise;</a:t>
            </a:r>
          </a:p>
          <a:p>
            <a:r>
              <a:rPr lang="en-US" altLang="zh-CN" dirty="0" smtClean="0"/>
              <a:t>……</a:t>
            </a:r>
          </a:p>
          <a:p>
            <a:r>
              <a:rPr lang="en-US" altLang="zh-CN" dirty="0" smtClean="0"/>
              <a:t>Public:</a:t>
            </a:r>
          </a:p>
          <a:p>
            <a:r>
              <a:rPr lang="en-US" altLang="zh-CN" dirty="0" smtClean="0"/>
              <a:t>Void Calculated();</a:t>
            </a:r>
          </a:p>
          <a:p>
            <a:r>
              <a:rPr lang="en-US" altLang="zh-CN" dirty="0" smtClean="0"/>
              <a:t>…..</a:t>
            </a:r>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37602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703" y="98778"/>
            <a:ext cx="6512511" cy="1143000"/>
          </a:xfrm>
        </p:spPr>
        <p:txBody>
          <a:bodyPr>
            <a:normAutofit/>
          </a:bodyPr>
          <a:lstStyle/>
          <a:p>
            <a:pPr marL="320040" indent="-320040" eaLnBrk="1" fontAlgn="auto" hangingPunct="1">
              <a:spcAft>
                <a:spcPts val="0"/>
              </a:spcAft>
              <a:buClr>
                <a:schemeClr val="accent6">
                  <a:lumMod val="75000"/>
                </a:schemeClr>
              </a:buClr>
              <a:defRPr/>
            </a:pPr>
            <a:r>
              <a:rPr lang="en-US" altLang="zh-CN" dirty="0" smtClean="0"/>
              <a:t>1.2.2</a:t>
            </a:r>
            <a:r>
              <a:rPr lang="zh-CN" altLang="en-US" dirty="0" smtClean="0"/>
              <a:t>数据结构的定义</a:t>
            </a:r>
            <a:endParaRPr lang="en-US" altLang="zh-CN" dirty="0" smtClean="0"/>
          </a:p>
        </p:txBody>
      </p:sp>
      <p:sp>
        <p:nvSpPr>
          <p:cNvPr id="126979" name="Rectangle 3"/>
          <p:cNvSpPr>
            <a:spLocks noChangeArrowheads="1"/>
          </p:cNvSpPr>
          <p:nvPr/>
        </p:nvSpPr>
        <p:spPr bwMode="auto">
          <a:xfrm>
            <a:off x="238125" y="1157288"/>
            <a:ext cx="8519154" cy="519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algn="just" eaLnBrk="1" hangingPunct="1">
              <a:lnSpc>
                <a:spcPct val="105000"/>
              </a:lnSpc>
              <a:spcAft>
                <a:spcPct val="0"/>
              </a:spcAft>
              <a:buClrTx/>
              <a:buSzTx/>
              <a:buFontTx/>
              <a:buNone/>
            </a:pPr>
            <a:r>
              <a:rPr lang="en-US" altLang="zh-CN" sz="3200" dirty="0">
                <a:solidFill>
                  <a:schemeClr val="tx1"/>
                </a:solidFill>
                <a:latin typeface="Rockwell Extra Bold" panose="02060903040505020403" pitchFamily="18" charset="0"/>
                <a:ea typeface="楷体_GB2312"/>
                <a:cs typeface="楷体_GB2312"/>
              </a:rPr>
              <a:t>1. </a:t>
            </a:r>
            <a:r>
              <a:rPr lang="zh-CN" altLang="en-US" sz="3200" b="1" dirty="0">
                <a:solidFill>
                  <a:schemeClr val="tx1"/>
                </a:solidFill>
                <a:latin typeface="Rockwell Extra Bold" panose="02060903040505020403" pitchFamily="18" charset="0"/>
                <a:ea typeface="楷体_GB2312"/>
                <a:cs typeface="楷体_GB2312"/>
              </a:rPr>
              <a:t>数据：</a:t>
            </a:r>
            <a:endParaRPr lang="en-US" altLang="zh-CN" sz="3200" dirty="0">
              <a:solidFill>
                <a:schemeClr val="tx1"/>
              </a:solidFill>
              <a:latin typeface="Times New Roman" panose="02020603050405020304" pitchFamily="18" charset="0"/>
              <a:ea typeface="楷体_GB2312"/>
              <a:cs typeface="楷体_GB2312"/>
            </a:endParaRPr>
          </a:p>
          <a:p>
            <a:pPr algn="just" eaLnBrk="1" hangingPunct="1">
              <a:spcAft>
                <a:spcPct val="0"/>
              </a:spcAft>
              <a:buClrTx/>
              <a:buSzTx/>
              <a:buFontTx/>
              <a:buNone/>
            </a:pPr>
            <a:r>
              <a:rPr lang="en-US" altLang="zh-CN" sz="2800" dirty="0" smtClean="0">
                <a:solidFill>
                  <a:schemeClr val="tx1"/>
                </a:solidFill>
                <a:latin typeface="Times New Roman" panose="02020603050405020304" pitchFamily="18" charset="0"/>
                <a:ea typeface="楷体_GB2312"/>
                <a:cs typeface="楷体_GB2312"/>
              </a:rPr>
              <a:t>    </a:t>
            </a:r>
            <a:r>
              <a:rPr lang="zh-CN" altLang="en-US" sz="2800" dirty="0">
                <a:solidFill>
                  <a:schemeClr val="tx1"/>
                </a:solidFill>
                <a:latin typeface="Times New Roman" panose="02020603050405020304" pitchFamily="18" charset="0"/>
                <a:ea typeface="楷体_GB2312"/>
                <a:cs typeface="楷体_GB2312"/>
              </a:rPr>
              <a:t>信息的载体，是描述客观事物的数、字符、图形、图像、声音以及所有能输入到计算机中并被计算机程序识别和处理的符号的集合。</a:t>
            </a:r>
            <a:endParaRPr lang="en-US" altLang="zh-CN" sz="2800" dirty="0">
              <a:solidFill>
                <a:schemeClr val="tx1"/>
              </a:solidFill>
              <a:latin typeface="Times New Roman" panose="02020603050405020304" pitchFamily="18" charset="0"/>
              <a:ea typeface="楷体_GB2312"/>
              <a:cs typeface="楷体_GB2312"/>
            </a:endParaRPr>
          </a:p>
          <a:p>
            <a:pPr algn="just" eaLnBrk="1" hangingPunct="1">
              <a:spcBef>
                <a:spcPct val="30000"/>
              </a:spcBef>
              <a:spcAft>
                <a:spcPct val="0"/>
              </a:spcAft>
              <a:buClrTx/>
              <a:buSzTx/>
              <a:buFontTx/>
              <a:buNone/>
            </a:pPr>
            <a:r>
              <a:rPr lang="en-US" altLang="zh-CN" sz="3200" dirty="0">
                <a:solidFill>
                  <a:schemeClr val="tx1"/>
                </a:solidFill>
                <a:latin typeface="Rockwell Extra Bold" panose="02060903040505020403" pitchFamily="18" charset="0"/>
                <a:ea typeface="楷体_GB2312"/>
                <a:cs typeface="楷体_GB2312"/>
              </a:rPr>
              <a:t>2. </a:t>
            </a:r>
            <a:r>
              <a:rPr lang="zh-CN" altLang="en-US" sz="3200" b="1" dirty="0">
                <a:solidFill>
                  <a:schemeClr val="tx1"/>
                </a:solidFill>
                <a:latin typeface="Rockwell Extra Bold" panose="02060903040505020403" pitchFamily="18" charset="0"/>
                <a:ea typeface="楷体_GB2312"/>
                <a:cs typeface="楷体_GB2312"/>
              </a:rPr>
              <a:t>数据元素：</a:t>
            </a:r>
            <a:endParaRPr lang="en-US" altLang="zh-CN" sz="3200" b="1" dirty="0">
              <a:solidFill>
                <a:schemeClr val="tx1"/>
              </a:solidFill>
              <a:latin typeface="Rockwell Extra Bold" panose="02060903040505020403" pitchFamily="18" charset="0"/>
              <a:ea typeface="楷体_GB2312"/>
              <a:cs typeface="楷体_GB2312"/>
            </a:endParaRPr>
          </a:p>
          <a:p>
            <a:pPr algn="just" eaLnBrk="1" hangingPunct="1">
              <a:spcBef>
                <a:spcPct val="30000"/>
              </a:spcBef>
              <a:spcAft>
                <a:spcPct val="0"/>
              </a:spcAft>
              <a:buClrTx/>
              <a:buSzTx/>
              <a:buFontTx/>
              <a:buNone/>
            </a:pPr>
            <a:r>
              <a:rPr lang="en-US" altLang="zh-CN" sz="2800" dirty="0">
                <a:solidFill>
                  <a:schemeClr val="tx1"/>
                </a:solidFill>
                <a:latin typeface="Times New Roman" panose="02020603050405020304" pitchFamily="18" charset="0"/>
                <a:ea typeface="楷体_GB2312"/>
                <a:cs typeface="楷体_GB2312"/>
              </a:rPr>
              <a:t>	</a:t>
            </a:r>
            <a:r>
              <a:rPr lang="zh-CN" altLang="en-US" sz="2800" dirty="0" smtClean="0">
                <a:solidFill>
                  <a:schemeClr val="tx1"/>
                </a:solidFill>
                <a:latin typeface="Times New Roman" panose="02020603050405020304" pitchFamily="18" charset="0"/>
                <a:ea typeface="楷体_GB2312"/>
                <a:cs typeface="楷体_GB2312"/>
              </a:rPr>
              <a:t>数据</a:t>
            </a:r>
            <a:r>
              <a:rPr lang="zh-CN" altLang="en-US" sz="2800" dirty="0">
                <a:solidFill>
                  <a:schemeClr val="tx1"/>
                </a:solidFill>
                <a:latin typeface="Times New Roman" panose="02020603050405020304" pitchFamily="18" charset="0"/>
                <a:ea typeface="楷体_GB2312"/>
                <a:cs typeface="楷体_GB2312"/>
              </a:rPr>
              <a:t>的</a:t>
            </a:r>
            <a:r>
              <a:rPr lang="zh-CN" altLang="en-US" sz="2800" dirty="0">
                <a:solidFill>
                  <a:srgbClr val="FF0000"/>
                </a:solidFill>
                <a:latin typeface="Times New Roman" panose="02020603050405020304" pitchFamily="18" charset="0"/>
                <a:ea typeface="楷体_GB2312"/>
                <a:cs typeface="楷体_GB2312"/>
              </a:rPr>
              <a:t>基本单位</a:t>
            </a:r>
            <a:r>
              <a:rPr lang="zh-CN" altLang="en-US" sz="2800" dirty="0">
                <a:solidFill>
                  <a:schemeClr val="tx1"/>
                </a:solidFill>
                <a:latin typeface="Times New Roman" panose="02020603050405020304" pitchFamily="18" charset="0"/>
                <a:ea typeface="楷体_GB2312"/>
                <a:cs typeface="楷体_GB2312"/>
              </a:rPr>
              <a:t>。可由若干个数据项组成。</a:t>
            </a:r>
            <a:endParaRPr lang="en-US" altLang="zh-CN" sz="2800" dirty="0">
              <a:solidFill>
                <a:schemeClr val="tx1"/>
              </a:solidFill>
              <a:latin typeface="Times New Roman" panose="02020603050405020304" pitchFamily="18" charset="0"/>
              <a:ea typeface="楷体_GB2312"/>
              <a:cs typeface="楷体_GB2312"/>
            </a:endParaRPr>
          </a:p>
          <a:p>
            <a:pPr algn="just" eaLnBrk="1" hangingPunct="1">
              <a:spcBef>
                <a:spcPct val="30000"/>
              </a:spcBef>
              <a:spcAft>
                <a:spcPct val="0"/>
              </a:spcAft>
              <a:buClrTx/>
              <a:buSzTx/>
              <a:buFontTx/>
              <a:buNone/>
            </a:pPr>
            <a:r>
              <a:rPr lang="en-US" altLang="zh-CN" sz="3200" dirty="0">
                <a:solidFill>
                  <a:schemeClr val="tx1"/>
                </a:solidFill>
                <a:latin typeface="Rockwell Extra Bold" panose="02060903040505020403" pitchFamily="18" charset="0"/>
                <a:ea typeface="楷体_GB2312"/>
                <a:cs typeface="楷体_GB2312"/>
              </a:rPr>
              <a:t>3. </a:t>
            </a:r>
            <a:r>
              <a:rPr lang="zh-CN" altLang="en-US" sz="3200" b="1" dirty="0">
                <a:solidFill>
                  <a:schemeClr val="tx1"/>
                </a:solidFill>
                <a:latin typeface="Rockwell Extra Bold" panose="02060903040505020403" pitchFamily="18" charset="0"/>
                <a:ea typeface="楷体_GB2312"/>
                <a:cs typeface="楷体_GB2312"/>
              </a:rPr>
              <a:t>数据项：</a:t>
            </a:r>
            <a:endParaRPr lang="en-US" altLang="zh-CN" sz="3200" b="1" dirty="0">
              <a:solidFill>
                <a:schemeClr val="tx1"/>
              </a:solidFill>
              <a:latin typeface="Rockwell Extra Bold" panose="02060903040505020403" pitchFamily="18" charset="0"/>
              <a:ea typeface="楷体_GB2312"/>
              <a:cs typeface="楷体_GB2312"/>
            </a:endParaRPr>
          </a:p>
          <a:p>
            <a:pPr algn="just" eaLnBrk="1" hangingPunct="1">
              <a:spcAft>
                <a:spcPct val="0"/>
              </a:spcAft>
              <a:buClrTx/>
              <a:buSzTx/>
              <a:buFontTx/>
              <a:buNone/>
            </a:pPr>
            <a:r>
              <a:rPr lang="en-US" altLang="zh-CN" sz="2800" dirty="0">
                <a:solidFill>
                  <a:schemeClr val="tx1"/>
                </a:solidFill>
                <a:latin typeface="Times New Roman" panose="02020603050405020304" pitchFamily="18" charset="0"/>
                <a:ea typeface="楷体_GB2312"/>
                <a:cs typeface="楷体_GB2312"/>
              </a:rPr>
              <a:t>	</a:t>
            </a:r>
            <a:r>
              <a:rPr lang="zh-CN" altLang="en-US" sz="2800" dirty="0" smtClean="0">
                <a:solidFill>
                  <a:schemeClr val="tx1"/>
                </a:solidFill>
                <a:latin typeface="Times New Roman" panose="02020603050405020304" pitchFamily="18" charset="0"/>
                <a:ea typeface="楷体_GB2312"/>
                <a:cs typeface="楷体_GB2312"/>
              </a:rPr>
              <a:t>数据</a:t>
            </a:r>
            <a:r>
              <a:rPr lang="zh-CN" altLang="en-US" sz="2800" dirty="0">
                <a:solidFill>
                  <a:schemeClr val="tx1"/>
                </a:solidFill>
                <a:latin typeface="Times New Roman" panose="02020603050405020304" pitchFamily="18" charset="0"/>
                <a:ea typeface="楷体_GB2312"/>
                <a:cs typeface="楷体_GB2312"/>
              </a:rPr>
              <a:t>的</a:t>
            </a:r>
            <a:r>
              <a:rPr lang="zh-CN" altLang="en-US" sz="2800" dirty="0">
                <a:solidFill>
                  <a:srgbClr val="FF0000"/>
                </a:solidFill>
                <a:latin typeface="Times New Roman" panose="02020603050405020304" pitchFamily="18" charset="0"/>
                <a:ea typeface="楷体_GB2312"/>
                <a:cs typeface="楷体_GB2312"/>
              </a:rPr>
              <a:t>最小单位</a:t>
            </a:r>
            <a:r>
              <a:rPr lang="zh-CN" altLang="en-US" sz="2800" dirty="0">
                <a:solidFill>
                  <a:schemeClr val="tx1"/>
                </a:solidFill>
                <a:latin typeface="Times New Roman" panose="02020603050405020304" pitchFamily="18" charset="0"/>
                <a:ea typeface="楷体_GB2312"/>
                <a:cs typeface="楷体_GB2312"/>
              </a:rPr>
              <a:t>。</a:t>
            </a:r>
            <a:endParaRPr lang="en-US" altLang="zh-CN" sz="2800" dirty="0">
              <a:solidFill>
                <a:schemeClr val="tx1"/>
              </a:solidFill>
              <a:latin typeface="Times New Roman" panose="02020603050405020304" pitchFamily="18" charset="0"/>
              <a:ea typeface="楷体_GB2312"/>
              <a:cs typeface="楷体_GB2312"/>
            </a:endParaRPr>
          </a:p>
          <a:p>
            <a:pPr eaLnBrk="1" hangingPunct="1">
              <a:spcBef>
                <a:spcPct val="0"/>
              </a:spcBef>
              <a:spcAft>
                <a:spcPct val="0"/>
              </a:spcAft>
              <a:buClrTx/>
              <a:buSzTx/>
              <a:buFontTx/>
              <a:buNone/>
            </a:pPr>
            <a:r>
              <a:rPr lang="en-US" altLang="zh-CN" sz="3200" dirty="0">
                <a:solidFill>
                  <a:schemeClr val="tx1"/>
                </a:solidFill>
                <a:latin typeface="Rockwell Extra Bold" panose="02060903040505020403" pitchFamily="18" charset="0"/>
                <a:ea typeface="楷体_GB2312"/>
                <a:cs typeface="楷体_GB2312"/>
              </a:rPr>
              <a:t>4</a:t>
            </a:r>
            <a:r>
              <a:rPr lang="en-US" altLang="zh-CN" sz="3200" b="1" dirty="0">
                <a:solidFill>
                  <a:schemeClr val="tx1"/>
                </a:solidFill>
                <a:latin typeface="Rockwell Extra Bold" panose="02060903040505020403" pitchFamily="18" charset="0"/>
                <a:ea typeface="楷体_GB2312"/>
                <a:cs typeface="楷体_GB2312"/>
              </a:rPr>
              <a:t>. </a:t>
            </a:r>
            <a:r>
              <a:rPr lang="zh-CN" altLang="en-US" sz="3200" b="1" dirty="0">
                <a:solidFill>
                  <a:schemeClr val="tx1"/>
                </a:solidFill>
                <a:latin typeface="Rockwell Extra Bold" panose="02060903040505020403" pitchFamily="18" charset="0"/>
                <a:ea typeface="楷体_GB2312"/>
                <a:cs typeface="楷体_GB2312"/>
              </a:rPr>
              <a:t>操作：</a:t>
            </a:r>
            <a:endParaRPr lang="en-US" altLang="zh-CN" sz="3200" dirty="0">
              <a:solidFill>
                <a:schemeClr val="tx1"/>
              </a:solidFill>
              <a:latin typeface="Rockwell Extra Bold" panose="02060903040505020403" pitchFamily="18" charset="0"/>
              <a:ea typeface="楷体_GB2312"/>
              <a:cs typeface="楷体_GB2312"/>
            </a:endParaRPr>
          </a:p>
          <a:p>
            <a:pPr eaLnBrk="1" hangingPunct="1">
              <a:spcBef>
                <a:spcPct val="0"/>
              </a:spcBef>
              <a:spcAft>
                <a:spcPct val="0"/>
              </a:spcAft>
              <a:buClrTx/>
              <a:buSzTx/>
              <a:buFontTx/>
              <a:buNone/>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800" dirty="0" smtClean="0">
                <a:solidFill>
                  <a:schemeClr val="tx1"/>
                </a:solidFill>
                <a:latin typeface="Times New Roman" panose="02020603050405020304" pitchFamily="18" charset="0"/>
                <a:ea typeface="楷体_GB2312"/>
                <a:cs typeface="楷体_GB2312"/>
              </a:rPr>
              <a:t>对</a:t>
            </a:r>
            <a:r>
              <a:rPr lang="zh-CN" altLang="en-US" sz="2800" dirty="0">
                <a:solidFill>
                  <a:schemeClr val="tx1"/>
                </a:solidFill>
                <a:latin typeface="Times New Roman" panose="02020603050405020304" pitchFamily="18" charset="0"/>
                <a:ea typeface="楷体_GB2312"/>
                <a:cs typeface="楷体_GB2312"/>
              </a:rPr>
              <a:t>数据做的处理</a:t>
            </a:r>
            <a:endParaRPr lang="en-US" altLang="zh-CN" sz="2800" dirty="0">
              <a:solidFill>
                <a:schemeClr val="tx1"/>
              </a:solidFill>
              <a:latin typeface="Times New Roman" panose="02020603050405020304" pitchFamily="18" charset="0"/>
              <a:ea typeface="楷体_GB2312"/>
              <a:cs typeface="楷体_GB2312"/>
            </a:endParaRPr>
          </a:p>
        </p:txBody>
      </p:sp>
    </p:spTree>
    <p:extLst>
      <p:ext uri="{BB962C8B-B14F-4D97-AF65-F5344CB8AC3E}">
        <p14:creationId xmlns:p14="http://schemas.microsoft.com/office/powerpoint/2010/main" val="2894922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anim calcmode="lin" valueType="num">
                                      <p:cBhvr additive="base">
                                        <p:cTn id="11"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6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 calcmode="lin" valueType="num">
                                      <p:cBhvr additive="base">
                                        <p:cTn id="17"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69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6979">
                                            <p:txEl>
                                              <p:pRg st="3" end="3"/>
                                            </p:txEl>
                                          </p:spTgt>
                                        </p:tgtEl>
                                        <p:attrNameLst>
                                          <p:attrName>style.visibility</p:attrName>
                                        </p:attrNameLst>
                                      </p:cBhvr>
                                      <p:to>
                                        <p:strVal val="visible"/>
                                      </p:to>
                                    </p:set>
                                    <p:anim calcmode="lin" valueType="num">
                                      <p:cBhvr additive="base">
                                        <p:cTn id="21"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 calcmode="lin" valueType="num">
                                      <p:cBhvr additive="base">
                                        <p:cTn id="27"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6979">
                                            <p:txEl>
                                              <p:pRg st="5" end="5"/>
                                            </p:txEl>
                                          </p:spTgt>
                                        </p:tgtEl>
                                        <p:attrNameLst>
                                          <p:attrName>style.visibility</p:attrName>
                                        </p:attrNameLst>
                                      </p:cBhvr>
                                      <p:to>
                                        <p:strVal val="visible"/>
                                      </p:to>
                                    </p:set>
                                    <p:anim calcmode="lin" valueType="num">
                                      <p:cBhvr additive="base">
                                        <p:cTn id="31" dur="500" fill="hold"/>
                                        <p:tgtEl>
                                          <p:spTgt spid="1269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6979">
                                            <p:txEl>
                                              <p:pRg st="6" end="6"/>
                                            </p:txEl>
                                          </p:spTgt>
                                        </p:tgtEl>
                                        <p:attrNameLst>
                                          <p:attrName>style.visibility</p:attrName>
                                        </p:attrNameLst>
                                      </p:cBhvr>
                                      <p:to>
                                        <p:strVal val="visible"/>
                                      </p:to>
                                    </p:set>
                                    <p:anim calcmode="lin" valueType="num">
                                      <p:cBhvr additive="base">
                                        <p:cTn id="37" dur="500" fill="hold"/>
                                        <p:tgtEl>
                                          <p:spTgt spid="12697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6979">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26979">
                                            <p:txEl>
                                              <p:pRg st="7" end="7"/>
                                            </p:txEl>
                                          </p:spTgt>
                                        </p:tgtEl>
                                        <p:attrNameLst>
                                          <p:attrName>style.visibility</p:attrName>
                                        </p:attrNameLst>
                                      </p:cBhvr>
                                      <p:to>
                                        <p:strVal val="visible"/>
                                      </p:to>
                                    </p:set>
                                    <p:anim calcmode="lin" valueType="num">
                                      <p:cBhvr additive="base">
                                        <p:cTn id="41" dur="500" fill="hold"/>
                                        <p:tgtEl>
                                          <p:spTgt spid="126979">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69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324</TotalTime>
  <Words>1064</Words>
  <Application>Microsoft Office PowerPoint</Application>
  <PresentationFormat>全屏显示(4:3)</PresentationFormat>
  <Paragraphs>293</Paragraphs>
  <Slides>24</Slides>
  <Notes>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 Unicode MS</vt:lpstr>
      <vt:lpstr>MS Mincho</vt:lpstr>
      <vt:lpstr>创艺简标宋</vt:lpstr>
      <vt:lpstr>仿宋_GB2312</vt:lpstr>
      <vt:lpstr>黑体</vt:lpstr>
      <vt:lpstr>华文仿宋</vt:lpstr>
      <vt:lpstr>华文新魏</vt:lpstr>
      <vt:lpstr>楷体_GB2312</vt:lpstr>
      <vt:lpstr>宋体</vt:lpstr>
      <vt:lpstr>Arial</vt:lpstr>
      <vt:lpstr>Garamond</vt:lpstr>
      <vt:lpstr>Rockwell</vt:lpstr>
      <vt:lpstr>Rockwell Condensed</vt:lpstr>
      <vt:lpstr>Rockwell Extra Bold</vt:lpstr>
      <vt:lpstr>Times New Roman</vt:lpstr>
      <vt:lpstr>Tw Cen MT Condensed Extra Bold</vt:lpstr>
      <vt:lpstr>Verdana</vt:lpstr>
      <vt:lpstr>Wingdings</vt:lpstr>
      <vt:lpstr>Edge</vt:lpstr>
      <vt:lpstr>PowerPoint 演示文稿</vt:lpstr>
      <vt:lpstr>课程概况</vt:lpstr>
      <vt:lpstr>参考书籍</vt:lpstr>
      <vt:lpstr>PowerPoint 演示文稿</vt:lpstr>
      <vt:lpstr>PowerPoint 演示文稿</vt:lpstr>
      <vt:lpstr>主要内容</vt:lpstr>
      <vt:lpstr>PowerPoint 演示文稿</vt:lpstr>
      <vt:lpstr>1.2数据结构的基本概念</vt:lpstr>
      <vt:lpstr>1.2.2数据结构的定义</vt:lpstr>
      <vt:lpstr>PowerPoint 演示文稿</vt:lpstr>
      <vt:lpstr>数据元素的关系</vt:lpstr>
      <vt:lpstr>数据结构实例</vt:lpstr>
      <vt:lpstr>数据结构实例</vt:lpstr>
      <vt:lpstr> 数据的逻辑结构和物理结构</vt:lpstr>
      <vt:lpstr>1.3  算法性能与复杂度</vt:lpstr>
      <vt:lpstr>1.3.2 算法描述</vt:lpstr>
      <vt:lpstr> 1.3.2. 算法描述</vt:lpstr>
      <vt:lpstr> 1.3.2  算法描述</vt:lpstr>
      <vt:lpstr> 1.3.3 算法复杂度</vt:lpstr>
      <vt:lpstr> 算法的时间复杂度</vt:lpstr>
      <vt:lpstr>平均时间复杂度</vt:lpstr>
      <vt:lpstr>PowerPoint 演示文稿</vt:lpstr>
      <vt:lpstr>常见时间复杂度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175</cp:revision>
  <dcterms:created xsi:type="dcterms:W3CDTF">2015-11-22T13:15:58Z</dcterms:created>
  <dcterms:modified xsi:type="dcterms:W3CDTF">2022-11-27T11:48:00Z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2052-11.1.0.8135</vt:lpwstr>
  </property>
</Properties>
</file>