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8"/>
  </p:notesMasterIdLst>
  <p:sldIdLst>
    <p:sldId id="260" r:id="rId4"/>
    <p:sldId id="257" r:id="rId5"/>
    <p:sldId id="258" r:id="rId6"/>
    <p:sldId id="259" r:id="rId7"/>
    <p:sldId id="271" r:id="rId8"/>
    <p:sldId id="262" r:id="rId9"/>
    <p:sldId id="264" r:id="rId10"/>
    <p:sldId id="263" r:id="rId11"/>
    <p:sldId id="268" r:id="rId12"/>
    <p:sldId id="272" r:id="rId13"/>
    <p:sldId id="266" r:id="rId14"/>
    <p:sldId id="273" r:id="rId15"/>
    <p:sldId id="270" r:id="rId16"/>
    <p:sldId id="2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AB6E1-89E1-4BC6-949F-31F49CCDF209}" type="datetimeFigureOut">
              <a:rPr lang="zh-CN" altLang="en-US" smtClean="0"/>
              <a:t>2020/3/16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FF0D9-5A84-4D2C-8ABB-D32534502DB7}" type="slidenum">
              <a:rPr lang="zh-CN" altLang="en-US" smtClean="0"/>
              <a:t>‹#›</a:t>
            </a:fld>
            <a:endParaRPr lang="zh-CN" altLang="en-US"/>
          </a:p>
        </p:txBody>
      </p:sp>
    </p:spTree>
    <p:extLst>
      <p:ext uri="{BB962C8B-B14F-4D97-AF65-F5344CB8AC3E}">
        <p14:creationId xmlns:p14="http://schemas.microsoft.com/office/powerpoint/2010/main" val="376733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6DFE3-2BCA-4F62-917F-68B7DBDCE09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9E6D069-C5C5-49F9-A6D6-9F9EBA795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36C9E7C-992E-4C41-8113-3EBC1B12B64C}"/>
              </a:ext>
            </a:extLst>
          </p:cNvPr>
          <p:cNvSpPr>
            <a:spLocks noGrp="1"/>
          </p:cNvSpPr>
          <p:nvPr>
            <p:ph type="dt" sz="half" idx="10"/>
          </p:nvPr>
        </p:nvSpPr>
        <p:spPr/>
        <p:txBody>
          <a:bodyPr/>
          <a:lstStyle/>
          <a:p>
            <a:fld id="{3F8783A3-82C9-49C1-AB21-081D7F2DD883}"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B5F0FF2E-9D60-4976-804F-BC2D0AC8D8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BC992C-410B-43A5-86A4-C4AD748C8AA0}"/>
              </a:ext>
            </a:extLst>
          </p:cNvPr>
          <p:cNvSpPr>
            <a:spLocks noGrp="1"/>
          </p:cNvSpPr>
          <p:nvPr>
            <p:ph type="sldNum" sz="quarter" idx="12"/>
          </p:nvPr>
        </p:nvSpPr>
        <p:spPr/>
        <p:txBody>
          <a:bodyPr/>
          <a:lstStyle/>
          <a:p>
            <a:fld id="{E73D1E5C-3989-4C2A-861B-301A35810DC2}" type="slidenum">
              <a:rPr lang="zh-CN" altLang="en-US" smtClean="0"/>
              <a:t>‹#›</a:t>
            </a:fld>
            <a:endParaRPr lang="zh-CN" altLang="en-US"/>
          </a:p>
        </p:txBody>
      </p:sp>
    </p:spTree>
    <p:extLst>
      <p:ext uri="{BB962C8B-B14F-4D97-AF65-F5344CB8AC3E}">
        <p14:creationId xmlns:p14="http://schemas.microsoft.com/office/powerpoint/2010/main" val="2466413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0B09C-D8AB-41CE-9AD4-C97EA4DC77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A46F040-5E9B-4DFF-AFCD-AE2FAD5E0C0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6F8E1D-EEEA-4E77-AEC1-298B8DFAC66F}"/>
              </a:ext>
            </a:extLst>
          </p:cNvPr>
          <p:cNvSpPr>
            <a:spLocks noGrp="1"/>
          </p:cNvSpPr>
          <p:nvPr>
            <p:ph type="dt" sz="half" idx="10"/>
          </p:nvPr>
        </p:nvSpPr>
        <p:spPr/>
        <p:txBody>
          <a:bodyPr/>
          <a:lstStyle/>
          <a:p>
            <a:fld id="{3F8783A3-82C9-49C1-AB21-081D7F2DD883}"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1C063BBB-471D-4795-9239-6F5EB91856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2119EE-D11E-4E2D-8D59-96BE62459B77}"/>
              </a:ext>
            </a:extLst>
          </p:cNvPr>
          <p:cNvSpPr>
            <a:spLocks noGrp="1"/>
          </p:cNvSpPr>
          <p:nvPr>
            <p:ph type="sldNum" sz="quarter" idx="12"/>
          </p:nvPr>
        </p:nvSpPr>
        <p:spPr/>
        <p:txBody>
          <a:bodyPr/>
          <a:lstStyle/>
          <a:p>
            <a:fld id="{E73D1E5C-3989-4C2A-861B-301A35810DC2}" type="slidenum">
              <a:rPr lang="zh-CN" altLang="en-US" smtClean="0"/>
              <a:t>‹#›</a:t>
            </a:fld>
            <a:endParaRPr lang="zh-CN" altLang="en-US"/>
          </a:p>
        </p:txBody>
      </p:sp>
    </p:spTree>
    <p:extLst>
      <p:ext uri="{BB962C8B-B14F-4D97-AF65-F5344CB8AC3E}">
        <p14:creationId xmlns:p14="http://schemas.microsoft.com/office/powerpoint/2010/main" val="383953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84D0B8-56B2-4E35-AF85-702A79D422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5E99B8-C540-4AC8-9DCB-8A293AA544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FB7CA5-BB41-493F-BA53-A4AEDB7CD802}"/>
              </a:ext>
            </a:extLst>
          </p:cNvPr>
          <p:cNvSpPr>
            <a:spLocks noGrp="1"/>
          </p:cNvSpPr>
          <p:nvPr>
            <p:ph type="dt" sz="half" idx="10"/>
          </p:nvPr>
        </p:nvSpPr>
        <p:spPr/>
        <p:txBody>
          <a:bodyPr/>
          <a:lstStyle/>
          <a:p>
            <a:fld id="{3F8783A3-82C9-49C1-AB21-081D7F2DD883}"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F6326BA4-3B5B-437A-8093-50E1A06F2F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6AE864-494F-413E-B651-CC0A54401AA5}"/>
              </a:ext>
            </a:extLst>
          </p:cNvPr>
          <p:cNvSpPr>
            <a:spLocks noGrp="1"/>
          </p:cNvSpPr>
          <p:nvPr>
            <p:ph type="sldNum" sz="quarter" idx="12"/>
          </p:nvPr>
        </p:nvSpPr>
        <p:spPr/>
        <p:txBody>
          <a:bodyPr/>
          <a:lstStyle/>
          <a:p>
            <a:fld id="{E73D1E5C-3989-4C2A-861B-301A35810DC2}" type="slidenum">
              <a:rPr lang="zh-CN" altLang="en-US" smtClean="0"/>
              <a:t>‹#›</a:t>
            </a:fld>
            <a:endParaRPr lang="zh-CN" altLang="en-US"/>
          </a:p>
        </p:txBody>
      </p:sp>
    </p:spTree>
    <p:extLst>
      <p:ext uri="{BB962C8B-B14F-4D97-AF65-F5344CB8AC3E}">
        <p14:creationId xmlns:p14="http://schemas.microsoft.com/office/powerpoint/2010/main" val="81746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FED57-69CE-494F-87F0-571F433EF9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37B3FB8-676E-420D-AA94-3CA8EB4039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683C16-E170-4C37-AAA7-2A4BB0C2CCB8}"/>
              </a:ext>
            </a:extLst>
          </p:cNvPr>
          <p:cNvSpPr>
            <a:spLocks noGrp="1"/>
          </p:cNvSpPr>
          <p:nvPr>
            <p:ph type="dt" sz="half" idx="10"/>
          </p:nvPr>
        </p:nvSpPr>
        <p:spPr/>
        <p:txBody>
          <a:bodyPr/>
          <a:lstStyle/>
          <a:p>
            <a:fld id="{2C675E01-9161-4C81-ADC2-BD0BDD1FE5FA}"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44C3E942-321F-45DC-BACF-23EA472BDF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C34253-EAAC-49DE-8377-739815F9272E}"/>
              </a:ext>
            </a:extLst>
          </p:cNvPr>
          <p:cNvSpPr>
            <a:spLocks noGrp="1"/>
          </p:cNvSpPr>
          <p:nvPr>
            <p:ph type="sldNum" sz="quarter" idx="12"/>
          </p:nvPr>
        </p:nvSpPr>
        <p:spPr/>
        <p:txBody>
          <a:bodyPr/>
          <a:lstStyle/>
          <a:p>
            <a:fld id="{9B837CDA-99EE-4A5D-A45A-9CEE34261BC1}" type="slidenum">
              <a:rPr lang="zh-CN" altLang="en-US" smtClean="0"/>
              <a:t>‹#›</a:t>
            </a:fld>
            <a:endParaRPr lang="zh-CN" altLang="en-US"/>
          </a:p>
        </p:txBody>
      </p:sp>
    </p:spTree>
    <p:extLst>
      <p:ext uri="{BB962C8B-B14F-4D97-AF65-F5344CB8AC3E}">
        <p14:creationId xmlns:p14="http://schemas.microsoft.com/office/powerpoint/2010/main" val="3150826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BED53-3605-4267-ABC3-0389EC5176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FA0F5D-77DC-4A64-B1A8-04AEF000FC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4C0A00-2897-4CFE-BD30-2EE61FAFE8CF}"/>
              </a:ext>
            </a:extLst>
          </p:cNvPr>
          <p:cNvSpPr>
            <a:spLocks noGrp="1"/>
          </p:cNvSpPr>
          <p:nvPr>
            <p:ph type="dt" sz="half" idx="10"/>
          </p:nvPr>
        </p:nvSpPr>
        <p:spPr/>
        <p:txBody>
          <a:bodyPr/>
          <a:lstStyle/>
          <a:p>
            <a:fld id="{2C675E01-9161-4C81-ADC2-BD0BDD1FE5FA}"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C3037F45-D1E1-41E4-AA85-05238DB986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00CBAA-2D8C-427E-8980-BB4D5694F99C}"/>
              </a:ext>
            </a:extLst>
          </p:cNvPr>
          <p:cNvSpPr>
            <a:spLocks noGrp="1"/>
          </p:cNvSpPr>
          <p:nvPr>
            <p:ph type="sldNum" sz="quarter" idx="12"/>
          </p:nvPr>
        </p:nvSpPr>
        <p:spPr/>
        <p:txBody>
          <a:bodyPr/>
          <a:lstStyle/>
          <a:p>
            <a:fld id="{9B837CDA-99EE-4A5D-A45A-9CEE34261BC1}" type="slidenum">
              <a:rPr lang="zh-CN" altLang="en-US" smtClean="0"/>
              <a:t>‹#›</a:t>
            </a:fld>
            <a:endParaRPr lang="zh-CN" altLang="en-US"/>
          </a:p>
        </p:txBody>
      </p:sp>
    </p:spTree>
    <p:extLst>
      <p:ext uri="{BB962C8B-B14F-4D97-AF65-F5344CB8AC3E}">
        <p14:creationId xmlns:p14="http://schemas.microsoft.com/office/powerpoint/2010/main" val="1854375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AA51F-C54F-4AE3-BC44-F016EF36E0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FD4365-E829-48F8-83A6-A160CA8D2D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1A51B9C-F6D5-49D8-8098-95DFE0712D0E}"/>
              </a:ext>
            </a:extLst>
          </p:cNvPr>
          <p:cNvSpPr>
            <a:spLocks noGrp="1"/>
          </p:cNvSpPr>
          <p:nvPr>
            <p:ph type="dt" sz="half" idx="10"/>
          </p:nvPr>
        </p:nvSpPr>
        <p:spPr/>
        <p:txBody>
          <a:bodyPr/>
          <a:lstStyle/>
          <a:p>
            <a:fld id="{2C675E01-9161-4C81-ADC2-BD0BDD1FE5FA}"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8255697A-4738-4356-A5D6-7DD41B341B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D1FE2C-1599-4B70-9BE8-57833A854FFB}"/>
              </a:ext>
            </a:extLst>
          </p:cNvPr>
          <p:cNvSpPr>
            <a:spLocks noGrp="1"/>
          </p:cNvSpPr>
          <p:nvPr>
            <p:ph type="sldNum" sz="quarter" idx="12"/>
          </p:nvPr>
        </p:nvSpPr>
        <p:spPr/>
        <p:txBody>
          <a:bodyPr/>
          <a:lstStyle/>
          <a:p>
            <a:fld id="{9B837CDA-99EE-4A5D-A45A-9CEE34261BC1}" type="slidenum">
              <a:rPr lang="zh-CN" altLang="en-US" smtClean="0"/>
              <a:t>‹#›</a:t>
            </a:fld>
            <a:endParaRPr lang="zh-CN" altLang="en-US"/>
          </a:p>
        </p:txBody>
      </p:sp>
    </p:spTree>
    <p:extLst>
      <p:ext uri="{BB962C8B-B14F-4D97-AF65-F5344CB8AC3E}">
        <p14:creationId xmlns:p14="http://schemas.microsoft.com/office/powerpoint/2010/main" val="2980437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F4184-DD64-49C1-A006-105BEA57BF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EA741E-24DE-4E09-843A-F27D2BDAD2C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DEEDE2F-D2D0-4E47-8D9B-A792EC362E1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8B4E8DA-4D2D-420A-9CDB-CCEFAFE35BB8}"/>
              </a:ext>
            </a:extLst>
          </p:cNvPr>
          <p:cNvSpPr>
            <a:spLocks noGrp="1"/>
          </p:cNvSpPr>
          <p:nvPr>
            <p:ph type="dt" sz="half" idx="10"/>
          </p:nvPr>
        </p:nvSpPr>
        <p:spPr/>
        <p:txBody>
          <a:bodyPr/>
          <a:lstStyle/>
          <a:p>
            <a:fld id="{2C675E01-9161-4C81-ADC2-BD0BDD1FE5FA}" type="datetimeFigureOut">
              <a:rPr lang="zh-CN" altLang="en-US" smtClean="0"/>
              <a:t>2020/3/16</a:t>
            </a:fld>
            <a:endParaRPr lang="zh-CN" altLang="en-US"/>
          </a:p>
        </p:txBody>
      </p:sp>
      <p:sp>
        <p:nvSpPr>
          <p:cNvPr id="6" name="页脚占位符 5">
            <a:extLst>
              <a:ext uri="{FF2B5EF4-FFF2-40B4-BE49-F238E27FC236}">
                <a16:creationId xmlns:a16="http://schemas.microsoft.com/office/drawing/2014/main" id="{25CE8B94-7777-452E-92C4-10C70B0402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E50C80-92C1-42E4-810A-96179C2D709E}"/>
              </a:ext>
            </a:extLst>
          </p:cNvPr>
          <p:cNvSpPr>
            <a:spLocks noGrp="1"/>
          </p:cNvSpPr>
          <p:nvPr>
            <p:ph type="sldNum" sz="quarter" idx="12"/>
          </p:nvPr>
        </p:nvSpPr>
        <p:spPr/>
        <p:txBody>
          <a:bodyPr/>
          <a:lstStyle/>
          <a:p>
            <a:fld id="{9B837CDA-99EE-4A5D-A45A-9CEE34261BC1}" type="slidenum">
              <a:rPr lang="zh-CN" altLang="en-US" smtClean="0"/>
              <a:t>‹#›</a:t>
            </a:fld>
            <a:endParaRPr lang="zh-CN" altLang="en-US"/>
          </a:p>
        </p:txBody>
      </p:sp>
    </p:spTree>
    <p:extLst>
      <p:ext uri="{BB962C8B-B14F-4D97-AF65-F5344CB8AC3E}">
        <p14:creationId xmlns:p14="http://schemas.microsoft.com/office/powerpoint/2010/main" val="1410050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59205-7B13-48C2-939A-521CDCBAF4C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E42F9A5-5FD2-4C8F-8CA5-A421B0D1F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B1C39BC-ADBE-4BE8-8C37-566071E7785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184F22-079E-4B82-B5BD-D740DB4652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CA189E1-51EE-4286-9067-8BEC672AF6E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4504538-BB54-46E0-84B2-8CA707766AC8}"/>
              </a:ext>
            </a:extLst>
          </p:cNvPr>
          <p:cNvSpPr>
            <a:spLocks noGrp="1"/>
          </p:cNvSpPr>
          <p:nvPr>
            <p:ph type="dt" sz="half" idx="10"/>
          </p:nvPr>
        </p:nvSpPr>
        <p:spPr/>
        <p:txBody>
          <a:bodyPr/>
          <a:lstStyle/>
          <a:p>
            <a:fld id="{2C675E01-9161-4C81-ADC2-BD0BDD1FE5FA}" type="datetimeFigureOut">
              <a:rPr lang="zh-CN" altLang="en-US" smtClean="0"/>
              <a:t>2020/3/16</a:t>
            </a:fld>
            <a:endParaRPr lang="zh-CN" altLang="en-US"/>
          </a:p>
        </p:txBody>
      </p:sp>
      <p:sp>
        <p:nvSpPr>
          <p:cNvPr id="8" name="页脚占位符 7">
            <a:extLst>
              <a:ext uri="{FF2B5EF4-FFF2-40B4-BE49-F238E27FC236}">
                <a16:creationId xmlns:a16="http://schemas.microsoft.com/office/drawing/2014/main" id="{FE053088-971D-4560-A3CA-329B5BB63C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180CB86-E411-4F34-9B73-1D195D69B6F3}"/>
              </a:ext>
            </a:extLst>
          </p:cNvPr>
          <p:cNvSpPr>
            <a:spLocks noGrp="1"/>
          </p:cNvSpPr>
          <p:nvPr>
            <p:ph type="sldNum" sz="quarter" idx="12"/>
          </p:nvPr>
        </p:nvSpPr>
        <p:spPr/>
        <p:txBody>
          <a:bodyPr/>
          <a:lstStyle/>
          <a:p>
            <a:fld id="{9B837CDA-99EE-4A5D-A45A-9CEE34261BC1}" type="slidenum">
              <a:rPr lang="zh-CN" altLang="en-US" smtClean="0"/>
              <a:t>‹#›</a:t>
            </a:fld>
            <a:endParaRPr lang="zh-CN" altLang="en-US"/>
          </a:p>
        </p:txBody>
      </p:sp>
    </p:spTree>
    <p:extLst>
      <p:ext uri="{BB962C8B-B14F-4D97-AF65-F5344CB8AC3E}">
        <p14:creationId xmlns:p14="http://schemas.microsoft.com/office/powerpoint/2010/main" val="1681213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58167-226D-4581-99F5-92D8B96249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4B39CFE-C730-4A32-A6A4-265FB7DC0166}"/>
              </a:ext>
            </a:extLst>
          </p:cNvPr>
          <p:cNvSpPr>
            <a:spLocks noGrp="1"/>
          </p:cNvSpPr>
          <p:nvPr>
            <p:ph type="dt" sz="half" idx="10"/>
          </p:nvPr>
        </p:nvSpPr>
        <p:spPr/>
        <p:txBody>
          <a:bodyPr/>
          <a:lstStyle/>
          <a:p>
            <a:fld id="{2C675E01-9161-4C81-ADC2-BD0BDD1FE5FA}" type="datetimeFigureOut">
              <a:rPr lang="zh-CN" altLang="en-US" smtClean="0"/>
              <a:t>2020/3/16</a:t>
            </a:fld>
            <a:endParaRPr lang="zh-CN" altLang="en-US"/>
          </a:p>
        </p:txBody>
      </p:sp>
      <p:sp>
        <p:nvSpPr>
          <p:cNvPr id="4" name="页脚占位符 3">
            <a:extLst>
              <a:ext uri="{FF2B5EF4-FFF2-40B4-BE49-F238E27FC236}">
                <a16:creationId xmlns:a16="http://schemas.microsoft.com/office/drawing/2014/main" id="{91342B54-F388-402D-8E4C-41A3951006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BFD276-E68C-4CE9-BEDA-054FCF7DDDF8}"/>
              </a:ext>
            </a:extLst>
          </p:cNvPr>
          <p:cNvSpPr>
            <a:spLocks noGrp="1"/>
          </p:cNvSpPr>
          <p:nvPr>
            <p:ph type="sldNum" sz="quarter" idx="12"/>
          </p:nvPr>
        </p:nvSpPr>
        <p:spPr/>
        <p:txBody>
          <a:bodyPr/>
          <a:lstStyle/>
          <a:p>
            <a:fld id="{9B837CDA-99EE-4A5D-A45A-9CEE34261BC1}" type="slidenum">
              <a:rPr lang="zh-CN" altLang="en-US" smtClean="0"/>
              <a:t>‹#›</a:t>
            </a:fld>
            <a:endParaRPr lang="zh-CN" altLang="en-US"/>
          </a:p>
        </p:txBody>
      </p:sp>
    </p:spTree>
    <p:extLst>
      <p:ext uri="{BB962C8B-B14F-4D97-AF65-F5344CB8AC3E}">
        <p14:creationId xmlns:p14="http://schemas.microsoft.com/office/powerpoint/2010/main" val="42818033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6CD978-56C0-4AF5-94C9-C1C4EFAADD3D}"/>
              </a:ext>
            </a:extLst>
          </p:cNvPr>
          <p:cNvSpPr>
            <a:spLocks noGrp="1"/>
          </p:cNvSpPr>
          <p:nvPr>
            <p:ph type="dt" sz="half" idx="10"/>
          </p:nvPr>
        </p:nvSpPr>
        <p:spPr/>
        <p:txBody>
          <a:bodyPr/>
          <a:lstStyle/>
          <a:p>
            <a:fld id="{2C675E01-9161-4C81-ADC2-BD0BDD1FE5FA}" type="datetimeFigureOut">
              <a:rPr lang="zh-CN" altLang="en-US" smtClean="0"/>
              <a:t>2020/3/16</a:t>
            </a:fld>
            <a:endParaRPr lang="zh-CN" altLang="en-US"/>
          </a:p>
        </p:txBody>
      </p:sp>
      <p:sp>
        <p:nvSpPr>
          <p:cNvPr id="3" name="页脚占位符 2">
            <a:extLst>
              <a:ext uri="{FF2B5EF4-FFF2-40B4-BE49-F238E27FC236}">
                <a16:creationId xmlns:a16="http://schemas.microsoft.com/office/drawing/2014/main" id="{2A31287D-E910-46AE-A411-54AFA87CB9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886F50F-69DD-4387-8E53-753A12D9763C}"/>
              </a:ext>
            </a:extLst>
          </p:cNvPr>
          <p:cNvSpPr>
            <a:spLocks noGrp="1"/>
          </p:cNvSpPr>
          <p:nvPr>
            <p:ph type="sldNum" sz="quarter" idx="12"/>
          </p:nvPr>
        </p:nvSpPr>
        <p:spPr/>
        <p:txBody>
          <a:bodyPr/>
          <a:lstStyle/>
          <a:p>
            <a:fld id="{9B837CDA-99EE-4A5D-A45A-9CEE34261BC1}" type="slidenum">
              <a:rPr lang="zh-CN" altLang="en-US" smtClean="0"/>
              <a:t>‹#›</a:t>
            </a:fld>
            <a:endParaRPr lang="zh-CN" altLang="en-US"/>
          </a:p>
        </p:txBody>
      </p:sp>
    </p:spTree>
    <p:extLst>
      <p:ext uri="{BB962C8B-B14F-4D97-AF65-F5344CB8AC3E}">
        <p14:creationId xmlns:p14="http://schemas.microsoft.com/office/powerpoint/2010/main" val="1698900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6728F-BB61-4825-AA77-5A70173DB2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350DCA1-241F-4A3E-9AD9-A2F6D208F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93D404-14BF-4502-B6B5-7DDF53650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7B1776-8DFC-4BA6-98D1-04809D94D06B}"/>
              </a:ext>
            </a:extLst>
          </p:cNvPr>
          <p:cNvSpPr>
            <a:spLocks noGrp="1"/>
          </p:cNvSpPr>
          <p:nvPr>
            <p:ph type="dt" sz="half" idx="10"/>
          </p:nvPr>
        </p:nvSpPr>
        <p:spPr/>
        <p:txBody>
          <a:bodyPr/>
          <a:lstStyle/>
          <a:p>
            <a:fld id="{2C675E01-9161-4C81-ADC2-BD0BDD1FE5FA}" type="datetimeFigureOut">
              <a:rPr lang="zh-CN" altLang="en-US" smtClean="0"/>
              <a:t>2020/3/16</a:t>
            </a:fld>
            <a:endParaRPr lang="zh-CN" altLang="en-US"/>
          </a:p>
        </p:txBody>
      </p:sp>
      <p:sp>
        <p:nvSpPr>
          <p:cNvPr id="6" name="页脚占位符 5">
            <a:extLst>
              <a:ext uri="{FF2B5EF4-FFF2-40B4-BE49-F238E27FC236}">
                <a16:creationId xmlns:a16="http://schemas.microsoft.com/office/drawing/2014/main" id="{8588AB26-0A76-4D37-BAF1-64732E9CC0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3A7F55-AC1A-4254-B905-43F32055B504}"/>
              </a:ext>
            </a:extLst>
          </p:cNvPr>
          <p:cNvSpPr>
            <a:spLocks noGrp="1"/>
          </p:cNvSpPr>
          <p:nvPr>
            <p:ph type="sldNum" sz="quarter" idx="12"/>
          </p:nvPr>
        </p:nvSpPr>
        <p:spPr/>
        <p:txBody>
          <a:bodyPr/>
          <a:lstStyle/>
          <a:p>
            <a:fld id="{9B837CDA-99EE-4A5D-A45A-9CEE34261BC1}" type="slidenum">
              <a:rPr lang="zh-CN" altLang="en-US" smtClean="0"/>
              <a:t>‹#›</a:t>
            </a:fld>
            <a:endParaRPr lang="zh-CN" altLang="en-US"/>
          </a:p>
        </p:txBody>
      </p:sp>
    </p:spTree>
    <p:extLst>
      <p:ext uri="{BB962C8B-B14F-4D97-AF65-F5344CB8AC3E}">
        <p14:creationId xmlns:p14="http://schemas.microsoft.com/office/powerpoint/2010/main" val="140334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DCEE5-B259-4E73-95CD-8FD697002F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63B435-DBCB-4A93-9FA6-16607FC0D9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6B05FD-13C7-4186-AF73-27720F76B33D}"/>
              </a:ext>
            </a:extLst>
          </p:cNvPr>
          <p:cNvSpPr>
            <a:spLocks noGrp="1"/>
          </p:cNvSpPr>
          <p:nvPr>
            <p:ph type="dt" sz="half" idx="10"/>
          </p:nvPr>
        </p:nvSpPr>
        <p:spPr/>
        <p:txBody>
          <a:bodyPr/>
          <a:lstStyle/>
          <a:p>
            <a:fld id="{3F8783A3-82C9-49C1-AB21-081D7F2DD883}"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D003C2F8-5089-4860-9C59-CAE941B7B1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F15B40-830D-46BE-9ED7-9F9B0268E383}"/>
              </a:ext>
            </a:extLst>
          </p:cNvPr>
          <p:cNvSpPr>
            <a:spLocks noGrp="1"/>
          </p:cNvSpPr>
          <p:nvPr>
            <p:ph type="sldNum" sz="quarter" idx="12"/>
          </p:nvPr>
        </p:nvSpPr>
        <p:spPr/>
        <p:txBody>
          <a:bodyPr/>
          <a:lstStyle/>
          <a:p>
            <a:fld id="{E73D1E5C-3989-4C2A-861B-301A35810DC2}" type="slidenum">
              <a:rPr lang="zh-CN" altLang="en-US" smtClean="0"/>
              <a:t>‹#›</a:t>
            </a:fld>
            <a:endParaRPr lang="zh-CN" altLang="en-US"/>
          </a:p>
        </p:txBody>
      </p:sp>
    </p:spTree>
    <p:extLst>
      <p:ext uri="{BB962C8B-B14F-4D97-AF65-F5344CB8AC3E}">
        <p14:creationId xmlns:p14="http://schemas.microsoft.com/office/powerpoint/2010/main" val="696765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13644-E853-4A4E-A1A7-17B969458F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E04A19-00F6-43DD-903F-0E4B813FE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D8E2225-2384-4B01-9275-D7BC837F3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F1A16D-CEE1-4432-86F6-4A3B67149E6D}"/>
              </a:ext>
            </a:extLst>
          </p:cNvPr>
          <p:cNvSpPr>
            <a:spLocks noGrp="1"/>
          </p:cNvSpPr>
          <p:nvPr>
            <p:ph type="dt" sz="half" idx="10"/>
          </p:nvPr>
        </p:nvSpPr>
        <p:spPr/>
        <p:txBody>
          <a:bodyPr/>
          <a:lstStyle/>
          <a:p>
            <a:fld id="{2C675E01-9161-4C81-ADC2-BD0BDD1FE5FA}" type="datetimeFigureOut">
              <a:rPr lang="zh-CN" altLang="en-US" smtClean="0"/>
              <a:t>2020/3/16</a:t>
            </a:fld>
            <a:endParaRPr lang="zh-CN" altLang="en-US"/>
          </a:p>
        </p:txBody>
      </p:sp>
      <p:sp>
        <p:nvSpPr>
          <p:cNvPr id="6" name="页脚占位符 5">
            <a:extLst>
              <a:ext uri="{FF2B5EF4-FFF2-40B4-BE49-F238E27FC236}">
                <a16:creationId xmlns:a16="http://schemas.microsoft.com/office/drawing/2014/main" id="{4B7A47B5-5464-4FE6-8830-9A2A247DB0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0F7126-97A9-4F87-9DAF-C578BC4C2A13}"/>
              </a:ext>
            </a:extLst>
          </p:cNvPr>
          <p:cNvSpPr>
            <a:spLocks noGrp="1"/>
          </p:cNvSpPr>
          <p:nvPr>
            <p:ph type="sldNum" sz="quarter" idx="12"/>
          </p:nvPr>
        </p:nvSpPr>
        <p:spPr/>
        <p:txBody>
          <a:bodyPr/>
          <a:lstStyle/>
          <a:p>
            <a:fld id="{9B837CDA-99EE-4A5D-A45A-9CEE34261BC1}" type="slidenum">
              <a:rPr lang="zh-CN" altLang="en-US" smtClean="0"/>
              <a:t>‹#›</a:t>
            </a:fld>
            <a:endParaRPr lang="zh-CN" altLang="en-US"/>
          </a:p>
        </p:txBody>
      </p:sp>
    </p:spTree>
    <p:extLst>
      <p:ext uri="{BB962C8B-B14F-4D97-AF65-F5344CB8AC3E}">
        <p14:creationId xmlns:p14="http://schemas.microsoft.com/office/powerpoint/2010/main" val="3768513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B81F9-0D76-4EB4-9A22-97737C3920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0A3D0A-37B5-48CB-A581-42980B3312C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65D291-7A32-4231-BF53-18F8B89C5043}"/>
              </a:ext>
            </a:extLst>
          </p:cNvPr>
          <p:cNvSpPr>
            <a:spLocks noGrp="1"/>
          </p:cNvSpPr>
          <p:nvPr>
            <p:ph type="dt" sz="half" idx="10"/>
          </p:nvPr>
        </p:nvSpPr>
        <p:spPr/>
        <p:txBody>
          <a:bodyPr/>
          <a:lstStyle/>
          <a:p>
            <a:fld id="{2C675E01-9161-4C81-ADC2-BD0BDD1FE5FA}"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7FA13C65-2B2C-43AC-9CDF-726128C712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305C27-49E8-40CF-9122-9173BFF3262B}"/>
              </a:ext>
            </a:extLst>
          </p:cNvPr>
          <p:cNvSpPr>
            <a:spLocks noGrp="1"/>
          </p:cNvSpPr>
          <p:nvPr>
            <p:ph type="sldNum" sz="quarter" idx="12"/>
          </p:nvPr>
        </p:nvSpPr>
        <p:spPr/>
        <p:txBody>
          <a:bodyPr/>
          <a:lstStyle/>
          <a:p>
            <a:fld id="{9B837CDA-99EE-4A5D-A45A-9CEE34261BC1}" type="slidenum">
              <a:rPr lang="zh-CN" altLang="en-US" smtClean="0"/>
              <a:t>‹#›</a:t>
            </a:fld>
            <a:endParaRPr lang="zh-CN" altLang="en-US"/>
          </a:p>
        </p:txBody>
      </p:sp>
    </p:spTree>
    <p:extLst>
      <p:ext uri="{BB962C8B-B14F-4D97-AF65-F5344CB8AC3E}">
        <p14:creationId xmlns:p14="http://schemas.microsoft.com/office/powerpoint/2010/main" val="21600299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C74B17-843D-425B-A2A7-11115E2F09F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C8C2C0-EAF0-4133-BAAE-47BBDCA8C92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32973F-4522-4C95-826B-23BBB5B2BDF4}"/>
              </a:ext>
            </a:extLst>
          </p:cNvPr>
          <p:cNvSpPr>
            <a:spLocks noGrp="1"/>
          </p:cNvSpPr>
          <p:nvPr>
            <p:ph type="dt" sz="half" idx="10"/>
          </p:nvPr>
        </p:nvSpPr>
        <p:spPr/>
        <p:txBody>
          <a:bodyPr/>
          <a:lstStyle/>
          <a:p>
            <a:fld id="{2C675E01-9161-4C81-ADC2-BD0BDD1FE5FA}"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7DD00E82-920C-4DEE-9F72-F6034BE661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BC2897-0F3F-401D-8EB1-122BCAD800FA}"/>
              </a:ext>
            </a:extLst>
          </p:cNvPr>
          <p:cNvSpPr>
            <a:spLocks noGrp="1"/>
          </p:cNvSpPr>
          <p:nvPr>
            <p:ph type="sldNum" sz="quarter" idx="12"/>
          </p:nvPr>
        </p:nvSpPr>
        <p:spPr/>
        <p:txBody>
          <a:bodyPr/>
          <a:lstStyle/>
          <a:p>
            <a:fld id="{9B837CDA-99EE-4A5D-A45A-9CEE34261BC1}" type="slidenum">
              <a:rPr lang="zh-CN" altLang="en-US" smtClean="0"/>
              <a:t>‹#›</a:t>
            </a:fld>
            <a:endParaRPr lang="zh-CN" altLang="en-US"/>
          </a:p>
        </p:txBody>
      </p:sp>
    </p:spTree>
    <p:extLst>
      <p:ext uri="{BB962C8B-B14F-4D97-AF65-F5344CB8AC3E}">
        <p14:creationId xmlns:p14="http://schemas.microsoft.com/office/powerpoint/2010/main" val="41597476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6402E-370C-4E0E-9200-B1F1381371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1A34F7-8647-418F-966B-17A0F42ED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CE519B-92A4-4944-801C-0E6DE6C5C0E5}"/>
              </a:ext>
            </a:extLst>
          </p:cNvPr>
          <p:cNvSpPr>
            <a:spLocks noGrp="1"/>
          </p:cNvSpPr>
          <p:nvPr>
            <p:ph type="dt" sz="half" idx="10"/>
          </p:nvPr>
        </p:nvSpPr>
        <p:spPr/>
        <p:txBody>
          <a:bodyPr/>
          <a:lstStyle/>
          <a:p>
            <a:fld id="{AB8AC7CB-D741-47FF-BA19-C2F5024C43EA}"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6E71B431-961E-4BCF-8EA4-7A4AB0CB11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CAD77C-B454-4B43-B646-AFD58CBC8C76}"/>
              </a:ext>
            </a:extLst>
          </p:cNvPr>
          <p:cNvSpPr>
            <a:spLocks noGrp="1"/>
          </p:cNvSpPr>
          <p:nvPr>
            <p:ph type="sldNum" sz="quarter" idx="12"/>
          </p:nvPr>
        </p:nvSpPr>
        <p:spPr/>
        <p:txBody>
          <a:bodyPr/>
          <a:lstStyle/>
          <a:p>
            <a:fld id="{6A8D6144-736F-453B-A50F-EA94C46033AE}" type="slidenum">
              <a:rPr lang="zh-CN" altLang="en-US" smtClean="0"/>
              <a:t>‹#›</a:t>
            </a:fld>
            <a:endParaRPr lang="zh-CN" altLang="en-US"/>
          </a:p>
        </p:txBody>
      </p:sp>
    </p:spTree>
    <p:extLst>
      <p:ext uri="{BB962C8B-B14F-4D97-AF65-F5344CB8AC3E}">
        <p14:creationId xmlns:p14="http://schemas.microsoft.com/office/powerpoint/2010/main" val="2976278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8B26B-8488-4C13-989C-4D4A6C8BF4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0CEC57-AF02-4F16-9F54-01755076621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A90981-88AD-4566-845F-F61764FE48F6}"/>
              </a:ext>
            </a:extLst>
          </p:cNvPr>
          <p:cNvSpPr>
            <a:spLocks noGrp="1"/>
          </p:cNvSpPr>
          <p:nvPr>
            <p:ph type="dt" sz="half" idx="10"/>
          </p:nvPr>
        </p:nvSpPr>
        <p:spPr/>
        <p:txBody>
          <a:bodyPr/>
          <a:lstStyle/>
          <a:p>
            <a:fld id="{AB8AC7CB-D741-47FF-BA19-C2F5024C43EA}"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87F0741A-DC4A-4FC5-AD2C-D1464F6D81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5BBCC5-D71F-4E2F-95A3-7931FD805165}"/>
              </a:ext>
            </a:extLst>
          </p:cNvPr>
          <p:cNvSpPr>
            <a:spLocks noGrp="1"/>
          </p:cNvSpPr>
          <p:nvPr>
            <p:ph type="sldNum" sz="quarter" idx="12"/>
          </p:nvPr>
        </p:nvSpPr>
        <p:spPr/>
        <p:txBody>
          <a:bodyPr/>
          <a:lstStyle/>
          <a:p>
            <a:fld id="{6A8D6144-736F-453B-A50F-EA94C46033AE}" type="slidenum">
              <a:rPr lang="zh-CN" altLang="en-US" smtClean="0"/>
              <a:t>‹#›</a:t>
            </a:fld>
            <a:endParaRPr lang="zh-CN" altLang="en-US"/>
          </a:p>
        </p:txBody>
      </p:sp>
    </p:spTree>
    <p:extLst>
      <p:ext uri="{BB962C8B-B14F-4D97-AF65-F5344CB8AC3E}">
        <p14:creationId xmlns:p14="http://schemas.microsoft.com/office/powerpoint/2010/main" val="17960603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D78DD-88AB-4BFB-8F7E-4E642225C59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2FF8F6-D122-4A8C-9CEC-5FEDE732E6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3F895F-CE13-4D1F-B779-758D576B7363}"/>
              </a:ext>
            </a:extLst>
          </p:cNvPr>
          <p:cNvSpPr>
            <a:spLocks noGrp="1"/>
          </p:cNvSpPr>
          <p:nvPr>
            <p:ph type="dt" sz="half" idx="10"/>
          </p:nvPr>
        </p:nvSpPr>
        <p:spPr/>
        <p:txBody>
          <a:bodyPr/>
          <a:lstStyle/>
          <a:p>
            <a:fld id="{AB8AC7CB-D741-47FF-BA19-C2F5024C43EA}"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3FF48CF1-224C-4EB6-AEC0-D1981083EA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24A05-9BAF-4DF9-AB8D-B82B613C97E9}"/>
              </a:ext>
            </a:extLst>
          </p:cNvPr>
          <p:cNvSpPr>
            <a:spLocks noGrp="1"/>
          </p:cNvSpPr>
          <p:nvPr>
            <p:ph type="sldNum" sz="quarter" idx="12"/>
          </p:nvPr>
        </p:nvSpPr>
        <p:spPr/>
        <p:txBody>
          <a:bodyPr/>
          <a:lstStyle/>
          <a:p>
            <a:fld id="{6A8D6144-736F-453B-A50F-EA94C46033AE}" type="slidenum">
              <a:rPr lang="zh-CN" altLang="en-US" smtClean="0"/>
              <a:t>‹#›</a:t>
            </a:fld>
            <a:endParaRPr lang="zh-CN" altLang="en-US"/>
          </a:p>
        </p:txBody>
      </p:sp>
    </p:spTree>
    <p:extLst>
      <p:ext uri="{BB962C8B-B14F-4D97-AF65-F5344CB8AC3E}">
        <p14:creationId xmlns:p14="http://schemas.microsoft.com/office/powerpoint/2010/main" val="15905005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54F1E-F58F-4AB6-A33B-64A9504BF0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F8A244-7932-494A-83DB-817905239BC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17E56C-1E0C-486A-8DB2-8F366A22A7D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4EED954-BAE6-4356-847F-619D7A8BF3C1}"/>
              </a:ext>
            </a:extLst>
          </p:cNvPr>
          <p:cNvSpPr>
            <a:spLocks noGrp="1"/>
          </p:cNvSpPr>
          <p:nvPr>
            <p:ph type="dt" sz="half" idx="10"/>
          </p:nvPr>
        </p:nvSpPr>
        <p:spPr/>
        <p:txBody>
          <a:bodyPr/>
          <a:lstStyle/>
          <a:p>
            <a:fld id="{AB8AC7CB-D741-47FF-BA19-C2F5024C43EA}" type="datetimeFigureOut">
              <a:rPr lang="zh-CN" altLang="en-US" smtClean="0"/>
              <a:t>2020/3/16</a:t>
            </a:fld>
            <a:endParaRPr lang="zh-CN" altLang="en-US"/>
          </a:p>
        </p:txBody>
      </p:sp>
      <p:sp>
        <p:nvSpPr>
          <p:cNvPr id="6" name="页脚占位符 5">
            <a:extLst>
              <a:ext uri="{FF2B5EF4-FFF2-40B4-BE49-F238E27FC236}">
                <a16:creationId xmlns:a16="http://schemas.microsoft.com/office/drawing/2014/main" id="{74DD7AB1-4C68-428F-B677-1540432E4D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BA4665-038C-4634-B307-8F51B5C0CAFB}"/>
              </a:ext>
            </a:extLst>
          </p:cNvPr>
          <p:cNvSpPr>
            <a:spLocks noGrp="1"/>
          </p:cNvSpPr>
          <p:nvPr>
            <p:ph type="sldNum" sz="quarter" idx="12"/>
          </p:nvPr>
        </p:nvSpPr>
        <p:spPr/>
        <p:txBody>
          <a:bodyPr/>
          <a:lstStyle/>
          <a:p>
            <a:fld id="{6A8D6144-736F-453B-A50F-EA94C46033AE}" type="slidenum">
              <a:rPr lang="zh-CN" altLang="en-US" smtClean="0"/>
              <a:t>‹#›</a:t>
            </a:fld>
            <a:endParaRPr lang="zh-CN" altLang="en-US"/>
          </a:p>
        </p:txBody>
      </p:sp>
    </p:spTree>
    <p:extLst>
      <p:ext uri="{BB962C8B-B14F-4D97-AF65-F5344CB8AC3E}">
        <p14:creationId xmlns:p14="http://schemas.microsoft.com/office/powerpoint/2010/main" val="30775834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8102D-8750-4C95-8430-7E95669E71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07626CD-C00E-4305-85DB-20D803573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E21A76-F0DA-46FA-BEE7-BCFEBB4FAC7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1518C81-0624-4969-A42E-F568ACFDB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44D2F99-5D0D-4967-BBAD-9E0E5C14133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841DB6-DD5D-4193-8E75-FD449AEFEC9F}"/>
              </a:ext>
            </a:extLst>
          </p:cNvPr>
          <p:cNvSpPr>
            <a:spLocks noGrp="1"/>
          </p:cNvSpPr>
          <p:nvPr>
            <p:ph type="dt" sz="half" idx="10"/>
          </p:nvPr>
        </p:nvSpPr>
        <p:spPr/>
        <p:txBody>
          <a:bodyPr/>
          <a:lstStyle/>
          <a:p>
            <a:fld id="{AB8AC7CB-D741-47FF-BA19-C2F5024C43EA}" type="datetimeFigureOut">
              <a:rPr lang="zh-CN" altLang="en-US" smtClean="0"/>
              <a:t>2020/3/16</a:t>
            </a:fld>
            <a:endParaRPr lang="zh-CN" altLang="en-US"/>
          </a:p>
        </p:txBody>
      </p:sp>
      <p:sp>
        <p:nvSpPr>
          <p:cNvPr id="8" name="页脚占位符 7">
            <a:extLst>
              <a:ext uri="{FF2B5EF4-FFF2-40B4-BE49-F238E27FC236}">
                <a16:creationId xmlns:a16="http://schemas.microsoft.com/office/drawing/2014/main" id="{7E7F21C9-4E6F-4FE8-B4C6-EBF0E31BBC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371E36-D62B-4B7F-BB1F-A7D368D43D2B}"/>
              </a:ext>
            </a:extLst>
          </p:cNvPr>
          <p:cNvSpPr>
            <a:spLocks noGrp="1"/>
          </p:cNvSpPr>
          <p:nvPr>
            <p:ph type="sldNum" sz="quarter" idx="12"/>
          </p:nvPr>
        </p:nvSpPr>
        <p:spPr/>
        <p:txBody>
          <a:bodyPr/>
          <a:lstStyle/>
          <a:p>
            <a:fld id="{6A8D6144-736F-453B-A50F-EA94C46033AE}" type="slidenum">
              <a:rPr lang="zh-CN" altLang="en-US" smtClean="0"/>
              <a:t>‹#›</a:t>
            </a:fld>
            <a:endParaRPr lang="zh-CN" altLang="en-US"/>
          </a:p>
        </p:txBody>
      </p:sp>
    </p:spTree>
    <p:extLst>
      <p:ext uri="{BB962C8B-B14F-4D97-AF65-F5344CB8AC3E}">
        <p14:creationId xmlns:p14="http://schemas.microsoft.com/office/powerpoint/2010/main" val="35704640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4CABC-6608-4BE9-9FB1-DD92D24660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0B6F77-BF5B-4582-8A9D-6162720113F3}"/>
              </a:ext>
            </a:extLst>
          </p:cNvPr>
          <p:cNvSpPr>
            <a:spLocks noGrp="1"/>
          </p:cNvSpPr>
          <p:nvPr>
            <p:ph type="dt" sz="half" idx="10"/>
          </p:nvPr>
        </p:nvSpPr>
        <p:spPr/>
        <p:txBody>
          <a:bodyPr/>
          <a:lstStyle/>
          <a:p>
            <a:fld id="{AB8AC7CB-D741-47FF-BA19-C2F5024C43EA}" type="datetimeFigureOut">
              <a:rPr lang="zh-CN" altLang="en-US" smtClean="0"/>
              <a:t>2020/3/16</a:t>
            </a:fld>
            <a:endParaRPr lang="zh-CN" altLang="en-US"/>
          </a:p>
        </p:txBody>
      </p:sp>
      <p:sp>
        <p:nvSpPr>
          <p:cNvPr id="4" name="页脚占位符 3">
            <a:extLst>
              <a:ext uri="{FF2B5EF4-FFF2-40B4-BE49-F238E27FC236}">
                <a16:creationId xmlns:a16="http://schemas.microsoft.com/office/drawing/2014/main" id="{F5F13627-CD69-4F9C-BFC7-49D827A773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1C0AA4-C200-4604-A55A-1DAA471B3324}"/>
              </a:ext>
            </a:extLst>
          </p:cNvPr>
          <p:cNvSpPr>
            <a:spLocks noGrp="1"/>
          </p:cNvSpPr>
          <p:nvPr>
            <p:ph type="sldNum" sz="quarter" idx="12"/>
          </p:nvPr>
        </p:nvSpPr>
        <p:spPr/>
        <p:txBody>
          <a:bodyPr/>
          <a:lstStyle/>
          <a:p>
            <a:fld id="{6A8D6144-736F-453B-A50F-EA94C46033AE}" type="slidenum">
              <a:rPr lang="zh-CN" altLang="en-US" smtClean="0"/>
              <a:t>‹#›</a:t>
            </a:fld>
            <a:endParaRPr lang="zh-CN" altLang="en-US"/>
          </a:p>
        </p:txBody>
      </p:sp>
    </p:spTree>
    <p:extLst>
      <p:ext uri="{BB962C8B-B14F-4D97-AF65-F5344CB8AC3E}">
        <p14:creationId xmlns:p14="http://schemas.microsoft.com/office/powerpoint/2010/main" val="22981005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0F20F9-D442-4591-A1DA-B9006DA15406}"/>
              </a:ext>
            </a:extLst>
          </p:cNvPr>
          <p:cNvSpPr>
            <a:spLocks noGrp="1"/>
          </p:cNvSpPr>
          <p:nvPr>
            <p:ph type="dt" sz="half" idx="10"/>
          </p:nvPr>
        </p:nvSpPr>
        <p:spPr/>
        <p:txBody>
          <a:bodyPr/>
          <a:lstStyle/>
          <a:p>
            <a:fld id="{AB8AC7CB-D741-47FF-BA19-C2F5024C43EA}" type="datetimeFigureOut">
              <a:rPr lang="zh-CN" altLang="en-US" smtClean="0"/>
              <a:t>2020/3/16</a:t>
            </a:fld>
            <a:endParaRPr lang="zh-CN" altLang="en-US"/>
          </a:p>
        </p:txBody>
      </p:sp>
      <p:sp>
        <p:nvSpPr>
          <p:cNvPr id="3" name="页脚占位符 2">
            <a:extLst>
              <a:ext uri="{FF2B5EF4-FFF2-40B4-BE49-F238E27FC236}">
                <a16:creationId xmlns:a16="http://schemas.microsoft.com/office/drawing/2014/main" id="{D86537EC-97BD-4C7B-B80A-C338186CE57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E35505-E3B5-4CE7-91F1-1D6CA998F718}"/>
              </a:ext>
            </a:extLst>
          </p:cNvPr>
          <p:cNvSpPr>
            <a:spLocks noGrp="1"/>
          </p:cNvSpPr>
          <p:nvPr>
            <p:ph type="sldNum" sz="quarter" idx="12"/>
          </p:nvPr>
        </p:nvSpPr>
        <p:spPr/>
        <p:txBody>
          <a:bodyPr/>
          <a:lstStyle/>
          <a:p>
            <a:fld id="{6A8D6144-736F-453B-A50F-EA94C46033AE}" type="slidenum">
              <a:rPr lang="zh-CN" altLang="en-US" smtClean="0"/>
              <a:t>‹#›</a:t>
            </a:fld>
            <a:endParaRPr lang="zh-CN" altLang="en-US"/>
          </a:p>
        </p:txBody>
      </p:sp>
    </p:spTree>
    <p:extLst>
      <p:ext uri="{BB962C8B-B14F-4D97-AF65-F5344CB8AC3E}">
        <p14:creationId xmlns:p14="http://schemas.microsoft.com/office/powerpoint/2010/main" val="183299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CF99C-6C08-47CB-AD18-1928CE9729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040F0F-4871-410D-8CE0-D6BB7B212B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0E9437F-CB65-4CD4-804D-71D2424E3FD1}"/>
              </a:ext>
            </a:extLst>
          </p:cNvPr>
          <p:cNvSpPr>
            <a:spLocks noGrp="1"/>
          </p:cNvSpPr>
          <p:nvPr>
            <p:ph type="dt" sz="half" idx="10"/>
          </p:nvPr>
        </p:nvSpPr>
        <p:spPr/>
        <p:txBody>
          <a:bodyPr/>
          <a:lstStyle/>
          <a:p>
            <a:fld id="{3F8783A3-82C9-49C1-AB21-081D7F2DD883}"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7FF4BDAC-EE58-4FD8-88FF-5B6ECFCA1C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8514FD-8CA2-4C3E-AC59-5F1ED8F02EE0}"/>
              </a:ext>
            </a:extLst>
          </p:cNvPr>
          <p:cNvSpPr>
            <a:spLocks noGrp="1"/>
          </p:cNvSpPr>
          <p:nvPr>
            <p:ph type="sldNum" sz="quarter" idx="12"/>
          </p:nvPr>
        </p:nvSpPr>
        <p:spPr/>
        <p:txBody>
          <a:bodyPr/>
          <a:lstStyle/>
          <a:p>
            <a:fld id="{E73D1E5C-3989-4C2A-861B-301A35810DC2}" type="slidenum">
              <a:rPr lang="zh-CN" altLang="en-US" smtClean="0"/>
              <a:t>‹#›</a:t>
            </a:fld>
            <a:endParaRPr lang="zh-CN" altLang="en-US"/>
          </a:p>
        </p:txBody>
      </p:sp>
    </p:spTree>
    <p:extLst>
      <p:ext uri="{BB962C8B-B14F-4D97-AF65-F5344CB8AC3E}">
        <p14:creationId xmlns:p14="http://schemas.microsoft.com/office/powerpoint/2010/main" val="11847212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0CAAA-D08C-4E32-A01A-C2CD97E2C9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0339DF2-1D90-40B7-868C-E9517CA682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C40062C-33CC-4013-A5FC-7CE2EBB28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7E6E32-EA6E-484D-9637-047E4A4D8BFF}"/>
              </a:ext>
            </a:extLst>
          </p:cNvPr>
          <p:cNvSpPr>
            <a:spLocks noGrp="1"/>
          </p:cNvSpPr>
          <p:nvPr>
            <p:ph type="dt" sz="half" idx="10"/>
          </p:nvPr>
        </p:nvSpPr>
        <p:spPr/>
        <p:txBody>
          <a:bodyPr/>
          <a:lstStyle/>
          <a:p>
            <a:fld id="{AB8AC7CB-D741-47FF-BA19-C2F5024C43EA}" type="datetimeFigureOut">
              <a:rPr lang="zh-CN" altLang="en-US" smtClean="0"/>
              <a:t>2020/3/16</a:t>
            </a:fld>
            <a:endParaRPr lang="zh-CN" altLang="en-US"/>
          </a:p>
        </p:txBody>
      </p:sp>
      <p:sp>
        <p:nvSpPr>
          <p:cNvPr id="6" name="页脚占位符 5">
            <a:extLst>
              <a:ext uri="{FF2B5EF4-FFF2-40B4-BE49-F238E27FC236}">
                <a16:creationId xmlns:a16="http://schemas.microsoft.com/office/drawing/2014/main" id="{D6C9D81E-5404-4EB8-811E-16C1E12E59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939CC7-A0BC-45BF-ACBE-70819E7EEC66}"/>
              </a:ext>
            </a:extLst>
          </p:cNvPr>
          <p:cNvSpPr>
            <a:spLocks noGrp="1"/>
          </p:cNvSpPr>
          <p:nvPr>
            <p:ph type="sldNum" sz="quarter" idx="12"/>
          </p:nvPr>
        </p:nvSpPr>
        <p:spPr/>
        <p:txBody>
          <a:bodyPr/>
          <a:lstStyle/>
          <a:p>
            <a:fld id="{6A8D6144-736F-453B-A50F-EA94C46033AE}" type="slidenum">
              <a:rPr lang="zh-CN" altLang="en-US" smtClean="0"/>
              <a:t>‹#›</a:t>
            </a:fld>
            <a:endParaRPr lang="zh-CN" altLang="en-US"/>
          </a:p>
        </p:txBody>
      </p:sp>
    </p:spTree>
    <p:extLst>
      <p:ext uri="{BB962C8B-B14F-4D97-AF65-F5344CB8AC3E}">
        <p14:creationId xmlns:p14="http://schemas.microsoft.com/office/powerpoint/2010/main" val="19391466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2F984-0B04-4EF9-B3E6-DD63EEA6D6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DDB85A1-9578-4D7A-861D-81D6B477E2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3350377-09FE-4AFC-8207-889E88155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A81600-7630-4875-B08A-BFE17C91E832}"/>
              </a:ext>
            </a:extLst>
          </p:cNvPr>
          <p:cNvSpPr>
            <a:spLocks noGrp="1"/>
          </p:cNvSpPr>
          <p:nvPr>
            <p:ph type="dt" sz="half" idx="10"/>
          </p:nvPr>
        </p:nvSpPr>
        <p:spPr/>
        <p:txBody>
          <a:bodyPr/>
          <a:lstStyle/>
          <a:p>
            <a:fld id="{AB8AC7CB-D741-47FF-BA19-C2F5024C43EA}" type="datetimeFigureOut">
              <a:rPr lang="zh-CN" altLang="en-US" smtClean="0"/>
              <a:t>2020/3/16</a:t>
            </a:fld>
            <a:endParaRPr lang="zh-CN" altLang="en-US"/>
          </a:p>
        </p:txBody>
      </p:sp>
      <p:sp>
        <p:nvSpPr>
          <p:cNvPr id="6" name="页脚占位符 5">
            <a:extLst>
              <a:ext uri="{FF2B5EF4-FFF2-40B4-BE49-F238E27FC236}">
                <a16:creationId xmlns:a16="http://schemas.microsoft.com/office/drawing/2014/main" id="{124E3491-DA07-4F9D-B561-26DFB0009D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96935F-06AE-4A8A-A023-426436BBAC4B}"/>
              </a:ext>
            </a:extLst>
          </p:cNvPr>
          <p:cNvSpPr>
            <a:spLocks noGrp="1"/>
          </p:cNvSpPr>
          <p:nvPr>
            <p:ph type="sldNum" sz="quarter" idx="12"/>
          </p:nvPr>
        </p:nvSpPr>
        <p:spPr/>
        <p:txBody>
          <a:bodyPr/>
          <a:lstStyle/>
          <a:p>
            <a:fld id="{6A8D6144-736F-453B-A50F-EA94C46033AE}" type="slidenum">
              <a:rPr lang="zh-CN" altLang="en-US" smtClean="0"/>
              <a:t>‹#›</a:t>
            </a:fld>
            <a:endParaRPr lang="zh-CN" altLang="en-US"/>
          </a:p>
        </p:txBody>
      </p:sp>
    </p:spTree>
    <p:extLst>
      <p:ext uri="{BB962C8B-B14F-4D97-AF65-F5344CB8AC3E}">
        <p14:creationId xmlns:p14="http://schemas.microsoft.com/office/powerpoint/2010/main" val="13573350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5AEA0-7638-4978-A9EB-D6CA17273D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1CE16AD-52D6-4A09-B654-8CF6BB082D8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312D0C-AE6E-4536-A8B2-3B04E79B1DF1}"/>
              </a:ext>
            </a:extLst>
          </p:cNvPr>
          <p:cNvSpPr>
            <a:spLocks noGrp="1"/>
          </p:cNvSpPr>
          <p:nvPr>
            <p:ph type="dt" sz="half" idx="10"/>
          </p:nvPr>
        </p:nvSpPr>
        <p:spPr/>
        <p:txBody>
          <a:bodyPr/>
          <a:lstStyle/>
          <a:p>
            <a:fld id="{AB8AC7CB-D741-47FF-BA19-C2F5024C43EA}"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198BE06B-3140-48D3-A259-C70B49D293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FC87E2-C643-4AF1-BC5B-6BD8DE864316}"/>
              </a:ext>
            </a:extLst>
          </p:cNvPr>
          <p:cNvSpPr>
            <a:spLocks noGrp="1"/>
          </p:cNvSpPr>
          <p:nvPr>
            <p:ph type="sldNum" sz="quarter" idx="12"/>
          </p:nvPr>
        </p:nvSpPr>
        <p:spPr/>
        <p:txBody>
          <a:bodyPr/>
          <a:lstStyle/>
          <a:p>
            <a:fld id="{6A8D6144-736F-453B-A50F-EA94C46033AE}" type="slidenum">
              <a:rPr lang="zh-CN" altLang="en-US" smtClean="0"/>
              <a:t>‹#›</a:t>
            </a:fld>
            <a:endParaRPr lang="zh-CN" altLang="en-US"/>
          </a:p>
        </p:txBody>
      </p:sp>
    </p:spTree>
    <p:extLst>
      <p:ext uri="{BB962C8B-B14F-4D97-AF65-F5344CB8AC3E}">
        <p14:creationId xmlns:p14="http://schemas.microsoft.com/office/powerpoint/2010/main" val="30275920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83F3DD-9B1C-4885-8C0C-FC5756259A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EEC3A26-C873-4C4B-BA6D-467310924A5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B79BCE-47F8-4A1D-B30A-468CBEE0BA6D}"/>
              </a:ext>
            </a:extLst>
          </p:cNvPr>
          <p:cNvSpPr>
            <a:spLocks noGrp="1"/>
          </p:cNvSpPr>
          <p:nvPr>
            <p:ph type="dt" sz="half" idx="10"/>
          </p:nvPr>
        </p:nvSpPr>
        <p:spPr/>
        <p:txBody>
          <a:bodyPr/>
          <a:lstStyle/>
          <a:p>
            <a:fld id="{AB8AC7CB-D741-47FF-BA19-C2F5024C43EA}"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289E23E3-CC88-4F59-8064-A4059AE5A9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7F182C-56C4-499A-A59A-1EC4BD250E8B}"/>
              </a:ext>
            </a:extLst>
          </p:cNvPr>
          <p:cNvSpPr>
            <a:spLocks noGrp="1"/>
          </p:cNvSpPr>
          <p:nvPr>
            <p:ph type="sldNum" sz="quarter" idx="12"/>
          </p:nvPr>
        </p:nvSpPr>
        <p:spPr/>
        <p:txBody>
          <a:bodyPr/>
          <a:lstStyle/>
          <a:p>
            <a:fld id="{6A8D6144-736F-453B-A50F-EA94C46033AE}" type="slidenum">
              <a:rPr lang="zh-CN" altLang="en-US" smtClean="0"/>
              <a:t>‹#›</a:t>
            </a:fld>
            <a:endParaRPr lang="zh-CN" altLang="en-US"/>
          </a:p>
        </p:txBody>
      </p:sp>
    </p:spTree>
    <p:extLst>
      <p:ext uri="{BB962C8B-B14F-4D97-AF65-F5344CB8AC3E}">
        <p14:creationId xmlns:p14="http://schemas.microsoft.com/office/powerpoint/2010/main" val="97838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B4F73-0714-4C7E-B14C-7680049A50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93DA90-75C2-455F-B965-35FF49C3EEA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8B72DC-E802-417E-BB26-4EFF1DA9EFD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9366E4-976E-4AB8-95D0-9E3F22C5DBFF}"/>
              </a:ext>
            </a:extLst>
          </p:cNvPr>
          <p:cNvSpPr>
            <a:spLocks noGrp="1"/>
          </p:cNvSpPr>
          <p:nvPr>
            <p:ph type="dt" sz="half" idx="10"/>
          </p:nvPr>
        </p:nvSpPr>
        <p:spPr/>
        <p:txBody>
          <a:bodyPr/>
          <a:lstStyle/>
          <a:p>
            <a:fld id="{3F8783A3-82C9-49C1-AB21-081D7F2DD883}" type="datetimeFigureOut">
              <a:rPr lang="zh-CN" altLang="en-US" smtClean="0"/>
              <a:t>2020/3/16</a:t>
            </a:fld>
            <a:endParaRPr lang="zh-CN" altLang="en-US"/>
          </a:p>
        </p:txBody>
      </p:sp>
      <p:sp>
        <p:nvSpPr>
          <p:cNvPr id="6" name="页脚占位符 5">
            <a:extLst>
              <a:ext uri="{FF2B5EF4-FFF2-40B4-BE49-F238E27FC236}">
                <a16:creationId xmlns:a16="http://schemas.microsoft.com/office/drawing/2014/main" id="{14087E49-BC23-4438-83CD-2CCDA16B84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C295E3-CD80-4BFF-AB85-C1A73D19477C}"/>
              </a:ext>
            </a:extLst>
          </p:cNvPr>
          <p:cNvSpPr>
            <a:spLocks noGrp="1"/>
          </p:cNvSpPr>
          <p:nvPr>
            <p:ph type="sldNum" sz="quarter" idx="12"/>
          </p:nvPr>
        </p:nvSpPr>
        <p:spPr/>
        <p:txBody>
          <a:bodyPr/>
          <a:lstStyle/>
          <a:p>
            <a:fld id="{E73D1E5C-3989-4C2A-861B-301A35810DC2}" type="slidenum">
              <a:rPr lang="zh-CN" altLang="en-US" smtClean="0"/>
              <a:t>‹#›</a:t>
            </a:fld>
            <a:endParaRPr lang="zh-CN" altLang="en-US"/>
          </a:p>
        </p:txBody>
      </p:sp>
    </p:spTree>
    <p:extLst>
      <p:ext uri="{BB962C8B-B14F-4D97-AF65-F5344CB8AC3E}">
        <p14:creationId xmlns:p14="http://schemas.microsoft.com/office/powerpoint/2010/main" val="116582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EC0A3-1053-4118-830B-CAC7A14C18F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500147-8E51-48D9-BDCC-8A7B6CDF3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E1BF1-2200-4DBF-8087-04080822328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597AFE3-463D-430F-A8B4-06A527A97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B63D8FA-2458-43F2-8DFF-BB8FCF0BD94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D79907-1E1E-43DF-B959-137B01B8B46F}"/>
              </a:ext>
            </a:extLst>
          </p:cNvPr>
          <p:cNvSpPr>
            <a:spLocks noGrp="1"/>
          </p:cNvSpPr>
          <p:nvPr>
            <p:ph type="dt" sz="half" idx="10"/>
          </p:nvPr>
        </p:nvSpPr>
        <p:spPr/>
        <p:txBody>
          <a:bodyPr/>
          <a:lstStyle/>
          <a:p>
            <a:fld id="{3F8783A3-82C9-49C1-AB21-081D7F2DD883}" type="datetimeFigureOut">
              <a:rPr lang="zh-CN" altLang="en-US" smtClean="0"/>
              <a:t>2020/3/16</a:t>
            </a:fld>
            <a:endParaRPr lang="zh-CN" altLang="en-US"/>
          </a:p>
        </p:txBody>
      </p:sp>
      <p:sp>
        <p:nvSpPr>
          <p:cNvPr id="8" name="页脚占位符 7">
            <a:extLst>
              <a:ext uri="{FF2B5EF4-FFF2-40B4-BE49-F238E27FC236}">
                <a16:creationId xmlns:a16="http://schemas.microsoft.com/office/drawing/2014/main" id="{616EBD69-0D61-429E-B709-4BDB8AE9C57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5299F48-260D-4D89-8C07-E112C783AAF7}"/>
              </a:ext>
            </a:extLst>
          </p:cNvPr>
          <p:cNvSpPr>
            <a:spLocks noGrp="1"/>
          </p:cNvSpPr>
          <p:nvPr>
            <p:ph type="sldNum" sz="quarter" idx="12"/>
          </p:nvPr>
        </p:nvSpPr>
        <p:spPr/>
        <p:txBody>
          <a:bodyPr/>
          <a:lstStyle/>
          <a:p>
            <a:fld id="{E73D1E5C-3989-4C2A-861B-301A35810DC2}" type="slidenum">
              <a:rPr lang="zh-CN" altLang="en-US" smtClean="0"/>
              <a:t>‹#›</a:t>
            </a:fld>
            <a:endParaRPr lang="zh-CN" altLang="en-US"/>
          </a:p>
        </p:txBody>
      </p:sp>
    </p:spTree>
    <p:extLst>
      <p:ext uri="{BB962C8B-B14F-4D97-AF65-F5344CB8AC3E}">
        <p14:creationId xmlns:p14="http://schemas.microsoft.com/office/powerpoint/2010/main" val="25109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2B4CC-CABD-4747-838A-CAF3239B2E3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F103C88-EDF5-47D0-87FA-80E430C10331}"/>
              </a:ext>
            </a:extLst>
          </p:cNvPr>
          <p:cNvSpPr>
            <a:spLocks noGrp="1"/>
          </p:cNvSpPr>
          <p:nvPr>
            <p:ph type="dt" sz="half" idx="10"/>
          </p:nvPr>
        </p:nvSpPr>
        <p:spPr/>
        <p:txBody>
          <a:bodyPr/>
          <a:lstStyle/>
          <a:p>
            <a:fld id="{3F8783A3-82C9-49C1-AB21-081D7F2DD883}" type="datetimeFigureOut">
              <a:rPr lang="zh-CN" altLang="en-US" smtClean="0"/>
              <a:t>2020/3/16</a:t>
            </a:fld>
            <a:endParaRPr lang="zh-CN" altLang="en-US"/>
          </a:p>
        </p:txBody>
      </p:sp>
      <p:sp>
        <p:nvSpPr>
          <p:cNvPr id="4" name="页脚占位符 3">
            <a:extLst>
              <a:ext uri="{FF2B5EF4-FFF2-40B4-BE49-F238E27FC236}">
                <a16:creationId xmlns:a16="http://schemas.microsoft.com/office/drawing/2014/main" id="{3086045E-6866-4904-A9C0-C824AEF5A9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30DA99-30FA-44B5-85BC-97EAB8DFA2A8}"/>
              </a:ext>
            </a:extLst>
          </p:cNvPr>
          <p:cNvSpPr>
            <a:spLocks noGrp="1"/>
          </p:cNvSpPr>
          <p:nvPr>
            <p:ph type="sldNum" sz="quarter" idx="12"/>
          </p:nvPr>
        </p:nvSpPr>
        <p:spPr/>
        <p:txBody>
          <a:bodyPr/>
          <a:lstStyle/>
          <a:p>
            <a:fld id="{E73D1E5C-3989-4C2A-861B-301A35810DC2}" type="slidenum">
              <a:rPr lang="zh-CN" altLang="en-US" smtClean="0"/>
              <a:t>‹#›</a:t>
            </a:fld>
            <a:endParaRPr lang="zh-CN" altLang="en-US"/>
          </a:p>
        </p:txBody>
      </p:sp>
    </p:spTree>
    <p:extLst>
      <p:ext uri="{BB962C8B-B14F-4D97-AF65-F5344CB8AC3E}">
        <p14:creationId xmlns:p14="http://schemas.microsoft.com/office/powerpoint/2010/main" val="2515358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1FC880-0AE7-44A3-ABD7-913B8B9B848A}"/>
              </a:ext>
            </a:extLst>
          </p:cNvPr>
          <p:cNvSpPr>
            <a:spLocks noGrp="1"/>
          </p:cNvSpPr>
          <p:nvPr>
            <p:ph type="dt" sz="half" idx="10"/>
          </p:nvPr>
        </p:nvSpPr>
        <p:spPr/>
        <p:txBody>
          <a:bodyPr/>
          <a:lstStyle/>
          <a:p>
            <a:fld id="{3F8783A3-82C9-49C1-AB21-081D7F2DD883}" type="datetimeFigureOut">
              <a:rPr lang="zh-CN" altLang="en-US" smtClean="0"/>
              <a:t>2020/3/16</a:t>
            </a:fld>
            <a:endParaRPr lang="zh-CN" altLang="en-US"/>
          </a:p>
        </p:txBody>
      </p:sp>
      <p:sp>
        <p:nvSpPr>
          <p:cNvPr id="3" name="页脚占位符 2">
            <a:extLst>
              <a:ext uri="{FF2B5EF4-FFF2-40B4-BE49-F238E27FC236}">
                <a16:creationId xmlns:a16="http://schemas.microsoft.com/office/drawing/2014/main" id="{F29AB218-2D11-47FF-9C83-ED311C21EF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0E6D825-66AE-4129-AD9D-61EDEEDE0CD8}"/>
              </a:ext>
            </a:extLst>
          </p:cNvPr>
          <p:cNvSpPr>
            <a:spLocks noGrp="1"/>
          </p:cNvSpPr>
          <p:nvPr>
            <p:ph type="sldNum" sz="quarter" idx="12"/>
          </p:nvPr>
        </p:nvSpPr>
        <p:spPr/>
        <p:txBody>
          <a:bodyPr/>
          <a:lstStyle/>
          <a:p>
            <a:fld id="{E73D1E5C-3989-4C2A-861B-301A35810DC2}" type="slidenum">
              <a:rPr lang="zh-CN" altLang="en-US" smtClean="0"/>
              <a:t>‹#›</a:t>
            </a:fld>
            <a:endParaRPr lang="zh-CN" altLang="en-US"/>
          </a:p>
        </p:txBody>
      </p:sp>
    </p:spTree>
    <p:extLst>
      <p:ext uri="{BB962C8B-B14F-4D97-AF65-F5344CB8AC3E}">
        <p14:creationId xmlns:p14="http://schemas.microsoft.com/office/powerpoint/2010/main" val="74092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08378-4511-4ABF-A3F8-D23EE49684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C31B8B8-D3DF-4A39-9059-08751AFDFE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E7F408E-B38E-4EBC-92E2-C390843FC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5E0B36-C486-4FF1-95EB-D529D28E79FD}"/>
              </a:ext>
            </a:extLst>
          </p:cNvPr>
          <p:cNvSpPr>
            <a:spLocks noGrp="1"/>
          </p:cNvSpPr>
          <p:nvPr>
            <p:ph type="dt" sz="half" idx="10"/>
          </p:nvPr>
        </p:nvSpPr>
        <p:spPr/>
        <p:txBody>
          <a:bodyPr/>
          <a:lstStyle/>
          <a:p>
            <a:fld id="{3F8783A3-82C9-49C1-AB21-081D7F2DD883}" type="datetimeFigureOut">
              <a:rPr lang="zh-CN" altLang="en-US" smtClean="0"/>
              <a:t>2020/3/16</a:t>
            </a:fld>
            <a:endParaRPr lang="zh-CN" altLang="en-US"/>
          </a:p>
        </p:txBody>
      </p:sp>
      <p:sp>
        <p:nvSpPr>
          <p:cNvPr id="6" name="页脚占位符 5">
            <a:extLst>
              <a:ext uri="{FF2B5EF4-FFF2-40B4-BE49-F238E27FC236}">
                <a16:creationId xmlns:a16="http://schemas.microsoft.com/office/drawing/2014/main" id="{BB00DF0C-4EA8-486A-95C0-9ED7A11482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FC3616-50A0-4B6D-9D29-C235398BA501}"/>
              </a:ext>
            </a:extLst>
          </p:cNvPr>
          <p:cNvSpPr>
            <a:spLocks noGrp="1"/>
          </p:cNvSpPr>
          <p:nvPr>
            <p:ph type="sldNum" sz="quarter" idx="12"/>
          </p:nvPr>
        </p:nvSpPr>
        <p:spPr/>
        <p:txBody>
          <a:bodyPr/>
          <a:lstStyle/>
          <a:p>
            <a:fld id="{E73D1E5C-3989-4C2A-861B-301A35810DC2}" type="slidenum">
              <a:rPr lang="zh-CN" altLang="en-US" smtClean="0"/>
              <a:t>‹#›</a:t>
            </a:fld>
            <a:endParaRPr lang="zh-CN" altLang="en-US"/>
          </a:p>
        </p:txBody>
      </p:sp>
    </p:spTree>
    <p:extLst>
      <p:ext uri="{BB962C8B-B14F-4D97-AF65-F5344CB8AC3E}">
        <p14:creationId xmlns:p14="http://schemas.microsoft.com/office/powerpoint/2010/main" val="84746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6A475-39F8-4758-BBED-09017B9E7B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127D1E-9451-4AE6-9013-4C870FE45F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F8F764E-7C5B-4526-81C8-022DC4D22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5AA3F6-F198-46AD-9FA7-4CEA463132E6}"/>
              </a:ext>
            </a:extLst>
          </p:cNvPr>
          <p:cNvSpPr>
            <a:spLocks noGrp="1"/>
          </p:cNvSpPr>
          <p:nvPr>
            <p:ph type="dt" sz="half" idx="10"/>
          </p:nvPr>
        </p:nvSpPr>
        <p:spPr/>
        <p:txBody>
          <a:bodyPr/>
          <a:lstStyle/>
          <a:p>
            <a:fld id="{3F8783A3-82C9-49C1-AB21-081D7F2DD883}" type="datetimeFigureOut">
              <a:rPr lang="zh-CN" altLang="en-US" smtClean="0"/>
              <a:t>2020/3/16</a:t>
            </a:fld>
            <a:endParaRPr lang="zh-CN" altLang="en-US"/>
          </a:p>
        </p:txBody>
      </p:sp>
      <p:sp>
        <p:nvSpPr>
          <p:cNvPr id="6" name="页脚占位符 5">
            <a:extLst>
              <a:ext uri="{FF2B5EF4-FFF2-40B4-BE49-F238E27FC236}">
                <a16:creationId xmlns:a16="http://schemas.microsoft.com/office/drawing/2014/main" id="{6E66853A-4533-4720-8BC0-4863B4A54B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59492D-CE03-44C5-A7EC-4CCAEC0B1641}"/>
              </a:ext>
            </a:extLst>
          </p:cNvPr>
          <p:cNvSpPr>
            <a:spLocks noGrp="1"/>
          </p:cNvSpPr>
          <p:nvPr>
            <p:ph type="sldNum" sz="quarter" idx="12"/>
          </p:nvPr>
        </p:nvSpPr>
        <p:spPr/>
        <p:txBody>
          <a:bodyPr/>
          <a:lstStyle/>
          <a:p>
            <a:fld id="{E73D1E5C-3989-4C2A-861B-301A35810DC2}" type="slidenum">
              <a:rPr lang="zh-CN" altLang="en-US" smtClean="0"/>
              <a:t>‹#›</a:t>
            </a:fld>
            <a:endParaRPr lang="zh-CN" altLang="en-US"/>
          </a:p>
        </p:txBody>
      </p:sp>
    </p:spTree>
    <p:extLst>
      <p:ext uri="{BB962C8B-B14F-4D97-AF65-F5344CB8AC3E}">
        <p14:creationId xmlns:p14="http://schemas.microsoft.com/office/powerpoint/2010/main" val="395495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2AF951-E048-43D3-A0DC-0193A98AD6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5C40D0-E196-4BE5-BC35-1C7AE2FDF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3D002D-B598-40D3-BB17-5F623F24D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8783A3-82C9-49C1-AB21-081D7F2DD883}"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B29017DF-A566-4286-A1E1-6CD41BEBA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DAB1C47-53E1-4398-BDB0-C92D1B710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D1E5C-3989-4C2A-861B-301A35810DC2}" type="slidenum">
              <a:rPr lang="zh-CN" altLang="en-US" smtClean="0"/>
              <a:t>‹#›</a:t>
            </a:fld>
            <a:endParaRPr lang="zh-CN" altLang="en-US"/>
          </a:p>
        </p:txBody>
      </p:sp>
    </p:spTree>
    <p:extLst>
      <p:ext uri="{BB962C8B-B14F-4D97-AF65-F5344CB8AC3E}">
        <p14:creationId xmlns:p14="http://schemas.microsoft.com/office/powerpoint/2010/main" val="1685155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1EE9D5-1392-46F8-ABB2-65AE614935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8C69F74-5339-41FC-A388-E649E7B27E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A2333F-A9CD-44DD-8FC5-D0DB9F6908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75E01-9161-4C81-ADC2-BD0BDD1FE5FA}"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D7CC5F88-4B66-4DCB-8EDE-E9A966809D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BE5BFBE-304C-41CC-86CF-5D347C32A0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37CDA-99EE-4A5D-A45A-9CEE34261BC1}" type="slidenum">
              <a:rPr lang="zh-CN" altLang="en-US" smtClean="0"/>
              <a:t>‹#›</a:t>
            </a:fld>
            <a:endParaRPr lang="zh-CN" altLang="en-US"/>
          </a:p>
        </p:txBody>
      </p:sp>
    </p:spTree>
    <p:extLst>
      <p:ext uri="{BB962C8B-B14F-4D97-AF65-F5344CB8AC3E}">
        <p14:creationId xmlns:p14="http://schemas.microsoft.com/office/powerpoint/2010/main" val="2021279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C78123-9BBD-493C-97BA-5D8733ABA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7B1EAD-5951-414C-944C-A41669DC22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A1941E-FD85-4120-869A-6BD4CD6E7B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AC7CB-D741-47FF-BA19-C2F5024C43EA}"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21A835E4-1848-492F-8F6C-A5EB7289D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8F4468-19AE-4822-AFBD-9B164A18E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D6144-736F-453B-A50F-EA94C46033AE}" type="slidenum">
              <a:rPr lang="zh-CN" altLang="en-US" smtClean="0"/>
              <a:t>‹#›</a:t>
            </a:fld>
            <a:endParaRPr lang="zh-CN" altLang="en-US"/>
          </a:p>
        </p:txBody>
      </p:sp>
    </p:spTree>
    <p:extLst>
      <p:ext uri="{BB962C8B-B14F-4D97-AF65-F5344CB8AC3E}">
        <p14:creationId xmlns:p14="http://schemas.microsoft.com/office/powerpoint/2010/main" val="2753614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baidu.com/s?wd=%E4%B8%8D%E5%8F%AF%E6%95%B0%E5%90%8D%E8%AF%8D&amp;tn=SE_PcZhidaonwhc_ngpagmjz&amp;rsv_dl=gh_pc_zhida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ict.youdao.com/w/eng/pump%20out/?spc=pump%20out#keyfrom=dict.typ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erriam-webster.com/dictionary/commence" TargetMode="External"/><Relationship Id="rId7" Type="http://schemas.openxmlformats.org/officeDocument/2006/relationships/hyperlink" Target="https://www.merriam-webster.com/dictionary/usher+in" TargetMode="External"/><Relationship Id="rId2" Type="http://schemas.openxmlformats.org/officeDocument/2006/relationships/hyperlink" Target="https://www.merriam-webster.com/dictionary/begin" TargetMode="External"/><Relationship Id="rId1" Type="http://schemas.openxmlformats.org/officeDocument/2006/relationships/slideLayout" Target="../slideLayouts/slideLayout2.xml"/><Relationship Id="rId6" Type="http://schemas.openxmlformats.org/officeDocument/2006/relationships/hyperlink" Target="https://www.merriam-webster.com/dictionary/inaugurate" TargetMode="External"/><Relationship Id="rId5" Type="http://schemas.openxmlformats.org/officeDocument/2006/relationships/hyperlink" Target="https://www.merriam-webster.com/dictionary/initiate" TargetMode="External"/><Relationship Id="rId4" Type="http://schemas.openxmlformats.org/officeDocument/2006/relationships/hyperlink" Target="https://www.merriam-webster.com/dictionary/sta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A0A6B01-F870-417D-828B-D7320CB8A467}"/>
              </a:ext>
            </a:extLst>
          </p:cNvPr>
          <p:cNvPicPr>
            <a:picLocks noChangeAspect="1"/>
          </p:cNvPicPr>
          <p:nvPr/>
        </p:nvPicPr>
        <p:blipFill>
          <a:blip r:embed="rId2"/>
          <a:stretch>
            <a:fillRect/>
          </a:stretch>
        </p:blipFill>
        <p:spPr>
          <a:xfrm>
            <a:off x="2733773" y="9873"/>
            <a:ext cx="6457852" cy="6567139"/>
          </a:xfrm>
          <a:prstGeom prst="rect">
            <a:avLst/>
          </a:prstGeom>
        </p:spPr>
      </p:pic>
      <p:sp>
        <p:nvSpPr>
          <p:cNvPr id="2" name="标题 1">
            <a:extLst>
              <a:ext uri="{FF2B5EF4-FFF2-40B4-BE49-F238E27FC236}">
                <a16:creationId xmlns:a16="http://schemas.microsoft.com/office/drawing/2014/main" id="{A273B637-F18C-4296-9490-C4385549B69C}"/>
              </a:ext>
            </a:extLst>
          </p:cNvPr>
          <p:cNvSpPr>
            <a:spLocks noGrp="1"/>
          </p:cNvSpPr>
          <p:nvPr>
            <p:ph type="title"/>
          </p:nvPr>
        </p:nvSpPr>
        <p:spPr>
          <a:xfrm>
            <a:off x="838200" y="179109"/>
            <a:ext cx="10515600" cy="1511579"/>
          </a:xfrm>
        </p:spPr>
        <p:txBody>
          <a:bodyPr>
            <a:normAutofit/>
          </a:bodyPr>
          <a:lstStyle/>
          <a:p>
            <a:r>
              <a:rPr lang="en-US" altLang="zh-CN" sz="7200" b="1" dirty="0">
                <a:latin typeface="Adobe Gothic Std B" panose="020B0800000000000000" pitchFamily="34" charset="-128"/>
                <a:ea typeface="Adobe Gothic Std B" panose="020B0800000000000000" pitchFamily="34" charset="-128"/>
                <a:cs typeface="Adobe Arabic" panose="02040503050201020203" pitchFamily="18" charset="-78"/>
              </a:rPr>
              <a:t>Unit 7 </a:t>
            </a:r>
            <a:endParaRPr lang="zh-CN" altLang="en-US" sz="7200" b="1" dirty="0">
              <a:latin typeface="Adobe Gothic Std B" panose="020B0800000000000000" pitchFamily="34" charset="-128"/>
              <a:cs typeface="Adobe Arabic" panose="02040503050201020203" pitchFamily="18" charset="-78"/>
            </a:endParaRPr>
          </a:p>
        </p:txBody>
      </p:sp>
      <p:sp>
        <p:nvSpPr>
          <p:cNvPr id="3" name="内容占位符 2">
            <a:extLst>
              <a:ext uri="{FF2B5EF4-FFF2-40B4-BE49-F238E27FC236}">
                <a16:creationId xmlns:a16="http://schemas.microsoft.com/office/drawing/2014/main" id="{4675D329-96B9-4C03-8DF8-3CDF6378FFF4}"/>
              </a:ext>
            </a:extLst>
          </p:cNvPr>
          <p:cNvSpPr>
            <a:spLocks noGrp="1"/>
          </p:cNvSpPr>
          <p:nvPr>
            <p:ph idx="1"/>
          </p:nvPr>
        </p:nvSpPr>
        <p:spPr/>
        <p:txBody>
          <a:bodyPr>
            <a:normAutofit lnSpcReduction="10000"/>
          </a:bodyPr>
          <a:lstStyle/>
          <a:p>
            <a:pPr algn="ctr"/>
            <a:r>
              <a:rPr lang="en-US" altLang="zh-CN" sz="5400" b="1" dirty="0">
                <a:latin typeface="Times New Roman" panose="02020603050405020304" pitchFamily="18" charset="0"/>
                <a:cs typeface="Times New Roman" panose="02020603050405020304" pitchFamily="18" charset="0"/>
              </a:rPr>
              <a:t>How Working Muscles May Boost </a:t>
            </a:r>
          </a:p>
          <a:p>
            <a:pPr algn="ctr"/>
            <a:endParaRPr lang="en-US" altLang="zh-CN" sz="5400" b="1" dirty="0">
              <a:latin typeface="Times New Roman" panose="02020603050405020304" pitchFamily="18" charset="0"/>
              <a:cs typeface="Times New Roman" panose="02020603050405020304" pitchFamily="18" charset="0"/>
            </a:endParaRPr>
          </a:p>
          <a:p>
            <a:pPr algn="ctr"/>
            <a:endParaRPr lang="en-US" altLang="zh-CN" sz="5400" b="1" dirty="0">
              <a:latin typeface="Times New Roman" panose="02020603050405020304" pitchFamily="18" charset="0"/>
              <a:cs typeface="Times New Roman" panose="02020603050405020304" pitchFamily="18" charset="0"/>
            </a:endParaRPr>
          </a:p>
          <a:p>
            <a:pPr algn="ctr"/>
            <a:r>
              <a:rPr lang="en-US" altLang="zh-CN" sz="5400" b="1" dirty="0">
                <a:latin typeface="Times New Roman" panose="02020603050405020304" pitchFamily="18" charset="0"/>
                <a:cs typeface="Times New Roman" panose="02020603050405020304" pitchFamily="18" charset="0"/>
              </a:rPr>
              <a:t>Brainpower</a:t>
            </a:r>
          </a:p>
          <a:p>
            <a:pPr algn="ctr"/>
            <a:r>
              <a:rPr lang="en-US" altLang="zh-CN" dirty="0">
                <a:latin typeface="Times New Roman" panose="02020603050405020304" pitchFamily="18" charset="0"/>
                <a:cs typeface="Times New Roman" panose="02020603050405020304" pitchFamily="18" charset="0"/>
              </a:rPr>
              <a:t> </a:t>
            </a:r>
          </a:p>
          <a:p>
            <a:pPr algn="ctr"/>
            <a:r>
              <a:rPr lang="en-US" altLang="zh-CN" dirty="0">
                <a:latin typeface="Times New Roman" panose="02020603050405020304" pitchFamily="18" charset="0"/>
                <a:cs typeface="Times New Roman" panose="02020603050405020304" pitchFamily="18" charset="0"/>
              </a:rPr>
              <a:t> By Gretchen Reynolds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730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689EA-9C7B-4282-9956-1BD5E35BCBD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A65495-F6C9-43A9-8B32-7FF630C14F6E}"/>
              </a:ext>
            </a:extLst>
          </p:cNvPr>
          <p:cNvSpPr>
            <a:spLocks noGrp="1"/>
          </p:cNvSpPr>
          <p:nvPr>
            <p:ph idx="1"/>
          </p:nvPr>
        </p:nvSpPr>
        <p:spPr/>
        <p:txBody>
          <a:bodyPr/>
          <a:lstStyle/>
          <a:p>
            <a:pPr marL="0" indent="0">
              <a:buNone/>
            </a:pPr>
            <a:r>
              <a:rPr lang="en-US" altLang="zh-CN" dirty="0">
                <a:latin typeface="Times New Roman" panose="02020603050405020304" pitchFamily="18" charset="0"/>
                <a:cs typeface="Times New Roman" panose="02020603050405020304" pitchFamily="18" charset="0"/>
              </a:rPr>
              <a:t>9. And as it turned out, muscles did affect the mind. After a week of receiving either of the two drugs (and no exercising), the mice performed significantly better on testing of memory and learning than </a:t>
            </a:r>
            <a:r>
              <a:rPr lang="en-US" altLang="zh-CN" b="1" dirty="0">
                <a:solidFill>
                  <a:srgbClr val="FF0000"/>
                </a:solidFill>
                <a:latin typeface="Times New Roman" panose="02020603050405020304" pitchFamily="18" charset="0"/>
                <a:cs typeface="Times New Roman" panose="02020603050405020304" pitchFamily="18" charset="0"/>
              </a:rPr>
              <a:t>control animals </a:t>
            </a:r>
            <a:r>
              <a:rPr lang="en-US" altLang="zh-CN" dirty="0">
                <a:latin typeface="Times New Roman" panose="02020603050405020304" pitchFamily="18" charset="0"/>
                <a:cs typeface="Times New Roman" panose="02020603050405020304" pitchFamily="18" charset="0"/>
              </a:rPr>
              <a:t>that had simply remained quiet in their cages. The effects were especially pronounced for the animals taking AICAR.</a:t>
            </a:r>
          </a:p>
          <a:p>
            <a:endParaRPr lang="zh-CN"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control animals</a:t>
            </a:r>
            <a:r>
              <a:rPr lang="zh-CN" altLang="en-US" b="1" dirty="0">
                <a:latin typeface="Times New Roman" panose="02020603050405020304" pitchFamily="18" charset="0"/>
                <a:cs typeface="Times New Roman" panose="02020603050405020304" pitchFamily="18" charset="0"/>
              </a:rPr>
              <a:t>对照动物</a:t>
            </a:r>
            <a:endParaRPr lang="zh-CN"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7406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22012-E777-45FF-B2E3-778C38EC1AA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5A93534-B567-4B98-83EB-550157946967}"/>
              </a:ext>
            </a:extLst>
          </p:cNvPr>
          <p:cNvSpPr>
            <a:spLocks noGrp="1"/>
          </p:cNvSpPr>
          <p:nvPr>
            <p:ph idx="1"/>
          </p:nvPr>
        </p:nvSpPr>
        <p:spPr>
          <a:xfrm>
            <a:off x="838200" y="1280160"/>
            <a:ext cx="10515600" cy="4896803"/>
          </a:xfrm>
        </p:spPr>
        <p:txBody>
          <a:bodyPr>
            <a:normAutofit fontScale="62500" lnSpcReduction="20000"/>
          </a:bodyPr>
          <a:lstStyle/>
          <a:p>
            <a:pPr marL="0" indent="0">
              <a:buNone/>
            </a:pPr>
            <a:r>
              <a:rPr lang="en-US" altLang="zh-CN" sz="3300" dirty="0">
                <a:latin typeface="Times New Roman" panose="02020603050405020304" pitchFamily="18" charset="0"/>
                <a:cs typeface="Times New Roman" panose="02020603050405020304" pitchFamily="18" charset="0"/>
              </a:rPr>
              <a:t>10. The results, published in the journal Learning and Memory, showed that the drugged animals’ brains also contained far more new neurons in brain areas central to learning and memory than the brains of the control mice, an effect found by microscopic examination.</a:t>
            </a:r>
          </a:p>
          <a:p>
            <a:endParaRPr lang="zh-CN" altLang="zh-CN" sz="3300" dirty="0">
              <a:latin typeface="Times New Roman" panose="02020603050405020304" pitchFamily="18" charset="0"/>
              <a:cs typeface="Times New Roman" panose="02020603050405020304" pitchFamily="18" charset="0"/>
            </a:endParaRPr>
          </a:p>
          <a:p>
            <a:pPr marL="0" indent="0">
              <a:buNone/>
            </a:pPr>
            <a:r>
              <a:rPr lang="en-US" altLang="zh-CN" sz="3300" dirty="0">
                <a:latin typeface="Times New Roman" panose="02020603050405020304" pitchFamily="18" charset="0"/>
                <a:cs typeface="Times New Roman" panose="02020603050405020304" pitchFamily="18" charset="0"/>
              </a:rPr>
              <a:t>11. Because the two drugs “do</a:t>
            </a:r>
            <a:r>
              <a:rPr lang="en-US" altLang="zh-CN" sz="3300" b="1" dirty="0">
                <a:solidFill>
                  <a:srgbClr val="FF0000"/>
                </a:solidFill>
                <a:latin typeface="Times New Roman" panose="02020603050405020304" pitchFamily="18" charset="0"/>
                <a:cs typeface="Times New Roman" panose="02020603050405020304" pitchFamily="18" charset="0"/>
              </a:rPr>
              <a:t>n’t</a:t>
            </a:r>
            <a:r>
              <a:rPr lang="en-US" altLang="zh-CN" sz="3300" dirty="0">
                <a:latin typeface="Times New Roman" panose="02020603050405020304" pitchFamily="18" charset="0"/>
                <a:cs typeface="Times New Roman" panose="02020603050405020304" pitchFamily="18" charset="0"/>
              </a:rPr>
              <a:t> cross the blood-brain barrier much, </a:t>
            </a:r>
            <a:r>
              <a:rPr lang="en-US" altLang="zh-CN" sz="3300" b="1" dirty="0">
                <a:solidFill>
                  <a:srgbClr val="FF0000"/>
                </a:solidFill>
                <a:latin typeface="Times New Roman" panose="02020603050405020304" pitchFamily="18" charset="0"/>
                <a:cs typeface="Times New Roman" panose="02020603050405020304" pitchFamily="18" charset="0"/>
              </a:rPr>
              <a:t>if at all</a:t>
            </a:r>
            <a:r>
              <a:rPr lang="en-US" altLang="zh-CN" sz="3300" dirty="0">
                <a:latin typeface="Times New Roman" panose="02020603050405020304" pitchFamily="18" charset="0"/>
                <a:cs typeface="Times New Roman" panose="02020603050405020304" pitchFamily="18" charset="0"/>
              </a:rPr>
              <a:t>” Dr. van </a:t>
            </a:r>
            <a:r>
              <a:rPr lang="en-US" altLang="zh-CN" sz="3300" dirty="0" err="1">
                <a:latin typeface="Times New Roman" panose="02020603050405020304" pitchFamily="18" charset="0"/>
                <a:cs typeface="Times New Roman" panose="02020603050405020304" pitchFamily="18" charset="0"/>
              </a:rPr>
              <a:t>Praag</a:t>
            </a:r>
            <a:r>
              <a:rPr lang="en-US" altLang="zh-CN" sz="3300" dirty="0">
                <a:latin typeface="Times New Roman" panose="02020603050405020304" pitchFamily="18" charset="0"/>
                <a:cs typeface="Times New Roman" panose="02020603050405020304" pitchFamily="18" charset="0"/>
              </a:rPr>
              <a:t> says, “we could be fairly confident that the changes we were seeing were related to an exercise-type reaction in the muscles” and not to brain responses to the drug.</a:t>
            </a: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if at all</a:t>
            </a:r>
          </a:p>
          <a:p>
            <a:r>
              <a:rPr lang="en-US" altLang="zh-CN" dirty="0">
                <a:latin typeface="Times New Roman" panose="02020603050405020304" pitchFamily="18" charset="0"/>
                <a:cs typeface="Times New Roman" panose="02020603050405020304" pitchFamily="18" charset="0"/>
              </a:rPr>
              <a:t>Because the two drugs “do</a:t>
            </a:r>
            <a:r>
              <a:rPr lang="en-US" altLang="zh-CN" b="1" dirty="0">
                <a:solidFill>
                  <a:srgbClr val="FF0000"/>
                </a:solidFill>
                <a:latin typeface="Times New Roman" panose="02020603050405020304" pitchFamily="18" charset="0"/>
                <a:cs typeface="Times New Roman" panose="02020603050405020304" pitchFamily="18" charset="0"/>
              </a:rPr>
              <a:t>n’t</a:t>
            </a:r>
            <a:r>
              <a:rPr lang="en-US" altLang="zh-CN" dirty="0">
                <a:latin typeface="Times New Roman" panose="02020603050405020304" pitchFamily="18" charset="0"/>
                <a:cs typeface="Times New Roman" panose="02020603050405020304" pitchFamily="18" charset="0"/>
              </a:rPr>
              <a:t> cross the blood-brain barrier much, </a:t>
            </a:r>
            <a:r>
              <a:rPr lang="en-US" altLang="zh-CN" b="1" dirty="0">
                <a:solidFill>
                  <a:srgbClr val="FF0000"/>
                </a:solidFill>
                <a:latin typeface="Times New Roman" panose="02020603050405020304" pitchFamily="18" charset="0"/>
                <a:cs typeface="Times New Roman" panose="02020603050405020304" pitchFamily="18" charset="0"/>
              </a:rPr>
              <a:t>if at all</a:t>
            </a:r>
            <a:r>
              <a:rPr lang="zh-CN" altLang="en-US" b="1" dirty="0">
                <a:solidFill>
                  <a:srgbClr val="FF0000"/>
                </a:solidFill>
                <a:latin typeface="Times New Roman" panose="02020603050405020304" pitchFamily="18" charset="0"/>
                <a:cs typeface="Times New Roman" panose="02020603050405020304" pitchFamily="18" charset="0"/>
              </a:rPr>
              <a:t>。</a:t>
            </a:r>
            <a:endParaRPr lang="en-US" altLang="zh-CN" b="1"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两种药物不太会跨越血脑屏障， 即使有那么一点， 也是微乎其微。</a:t>
            </a:r>
            <a:endParaRPr lang="zh-CN" altLang="zh-CN" dirty="0">
              <a:latin typeface="Times New Roman" panose="02020603050405020304" pitchFamily="18" charset="0"/>
              <a:cs typeface="Times New Roman" panose="02020603050405020304" pitchFamily="18" charset="0"/>
            </a:endParaRPr>
          </a:p>
          <a:p>
            <a:r>
              <a:rPr lang="en-US" altLang="zh-CN" dirty="0"/>
              <a:t>Drink in moderation, if at all. ——</a:t>
            </a:r>
            <a:r>
              <a:rPr lang="zh-CN" altLang="en-US" dirty="0"/>
              <a:t>只要喝（酒），就要适量。</a:t>
            </a:r>
            <a:endParaRPr lang="en-US" altLang="zh-CN" dirty="0"/>
          </a:p>
          <a:p>
            <a:r>
              <a:rPr lang="en-US" altLang="zh-CN" dirty="0"/>
              <a:t>I don’t like you much, if at all. </a:t>
            </a:r>
            <a:r>
              <a:rPr lang="zh-CN" altLang="en-US" dirty="0"/>
              <a:t>我不太太喜欢你。 即使有， 也只是一点点。</a:t>
            </a:r>
            <a:endParaRPr lang="en-US" altLang="zh-CN" dirty="0"/>
          </a:p>
          <a:p>
            <a:r>
              <a:rPr lang="en-US" altLang="zh-CN" dirty="0"/>
              <a:t>This is not going to be very effective, if (it is effective) at all.</a:t>
            </a:r>
            <a:r>
              <a:rPr lang="zh-CN" altLang="en-US" dirty="0"/>
              <a:t>这不会很有效，即使有那么点效果， 也微乎其微。</a:t>
            </a:r>
          </a:p>
        </p:txBody>
      </p:sp>
    </p:spTree>
    <p:extLst>
      <p:ext uri="{BB962C8B-B14F-4D97-AF65-F5344CB8AC3E}">
        <p14:creationId xmlns:p14="http://schemas.microsoft.com/office/powerpoint/2010/main" val="3883079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1B478-A7A0-4998-A86F-0578EB73906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5CBFE66-F1B0-4F99-AD64-03BDAE7AC7CA}"/>
              </a:ext>
            </a:extLst>
          </p:cNvPr>
          <p:cNvSpPr>
            <a:spLocks noGrp="1"/>
          </p:cNvSpPr>
          <p:nvPr>
            <p:ph idx="1"/>
          </p:nvPr>
        </p:nvSpPr>
        <p:spPr>
          <a:xfrm>
            <a:off x="838200" y="873760"/>
            <a:ext cx="10515600" cy="5821680"/>
          </a:xfrm>
        </p:spPr>
        <p:txBody>
          <a:bodyPr>
            <a:normAutofit fontScale="70000" lnSpcReduction="20000"/>
          </a:bodyPr>
          <a:lstStyle/>
          <a:p>
            <a:pPr marL="0" indent="0">
              <a:buNone/>
            </a:pPr>
            <a:r>
              <a:rPr lang="en-US" altLang="zh-CN" sz="3800" dirty="0">
                <a:latin typeface="Adobe Caslon Pro" panose="0205050205050A020403" pitchFamily="18" charset="0"/>
              </a:rPr>
              <a:t>1</a:t>
            </a:r>
            <a:r>
              <a:rPr lang="en-US" altLang="zh-CN" sz="3800" dirty="0">
                <a:latin typeface="Times New Roman" panose="02020603050405020304" pitchFamily="18" charset="0"/>
                <a:cs typeface="Times New Roman" panose="02020603050405020304" pitchFamily="18" charset="0"/>
              </a:rPr>
              <a:t>2. The message of this finding, she continues, is that </a:t>
            </a:r>
            <a:r>
              <a:rPr lang="zh-CN" altLang="en-US" sz="3800" dirty="0">
                <a:latin typeface="Times New Roman" panose="02020603050405020304" pitchFamily="18" charset="0"/>
                <a:cs typeface="Times New Roman" panose="02020603050405020304" pitchFamily="18" charset="0"/>
              </a:rPr>
              <a:t>“</a:t>
            </a:r>
            <a:r>
              <a:rPr lang="en-US" altLang="zh-CN" sz="3800" dirty="0">
                <a:latin typeface="Times New Roman" panose="02020603050405020304" pitchFamily="18" charset="0"/>
                <a:cs typeface="Times New Roman" panose="02020603050405020304" pitchFamily="18" charset="0"/>
              </a:rPr>
              <a:t>improvements in cognition” that followed exercise “would seem to involve changes throughout the body and not just in the brain.”</a:t>
            </a:r>
            <a:endParaRPr lang="zh-CN" altLang="zh-CN" sz="380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a:p>
            <a:pPr marL="0" indent="0">
              <a:buNone/>
            </a:pPr>
            <a:r>
              <a:rPr lang="en-US" altLang="zh-CN" sz="3200" dirty="0">
                <a:latin typeface="Times New Roman" panose="02020603050405020304" pitchFamily="18" charset="0"/>
                <a:cs typeface="Times New Roman" panose="02020603050405020304" pitchFamily="18" charset="0"/>
              </a:rPr>
              <a:t>13. Although the exact process isn’t clear, Dr. van </a:t>
            </a:r>
            <a:r>
              <a:rPr lang="en-US" altLang="zh-CN" sz="3200" dirty="0" err="1">
                <a:latin typeface="Times New Roman" panose="02020603050405020304" pitchFamily="18" charset="0"/>
                <a:cs typeface="Times New Roman" panose="02020603050405020304" pitchFamily="18" charset="0"/>
              </a:rPr>
              <a:t>Praag</a:t>
            </a:r>
            <a:r>
              <a:rPr lang="en-US" altLang="zh-CN" sz="3200" dirty="0">
                <a:latin typeface="Times New Roman" panose="02020603050405020304" pitchFamily="18" charset="0"/>
                <a:cs typeface="Times New Roman" panose="02020603050405020304" pitchFamily="18" charset="0"/>
              </a:rPr>
              <a:t> </a:t>
            </a:r>
            <a:r>
              <a:rPr lang="en-US" altLang="zh-CN" sz="3200" b="1" dirty="0">
                <a:solidFill>
                  <a:srgbClr val="FF0000"/>
                </a:solidFill>
                <a:latin typeface="Times New Roman" panose="02020603050405020304" pitchFamily="18" charset="0"/>
                <a:cs typeface="Times New Roman" panose="02020603050405020304" pitchFamily="18" charset="0"/>
              </a:rPr>
              <a:t>speculate</a:t>
            </a:r>
            <a:r>
              <a:rPr lang="en-US" altLang="zh-CN" sz="3200" dirty="0">
                <a:latin typeface="Times New Roman" panose="02020603050405020304" pitchFamily="18" charset="0"/>
                <a:cs typeface="Times New Roman" panose="02020603050405020304" pitchFamily="18" charset="0"/>
              </a:rPr>
              <a:t>s that some of the AMPK enzyme created during exercise enters the bloodstream and travels to the brain, </a:t>
            </a:r>
            <a:r>
              <a:rPr lang="en-US" altLang="zh-CN" sz="3200" b="1" dirty="0">
                <a:solidFill>
                  <a:srgbClr val="FF0000"/>
                </a:solidFill>
                <a:latin typeface="Times New Roman" panose="02020603050405020304" pitchFamily="18" charset="0"/>
                <a:cs typeface="Times New Roman" panose="02020603050405020304" pitchFamily="18" charset="0"/>
              </a:rPr>
              <a:t>setting off </a:t>
            </a:r>
            <a:r>
              <a:rPr lang="en-US" altLang="zh-CN" sz="3200" dirty="0">
                <a:latin typeface="Times New Roman" panose="02020603050405020304" pitchFamily="18" charset="0"/>
                <a:cs typeface="Times New Roman" panose="02020603050405020304" pitchFamily="18" charset="0"/>
              </a:rPr>
              <a:t>a series of new reactions there.</a:t>
            </a:r>
          </a:p>
          <a:p>
            <a:pPr marL="0" indent="0">
              <a:buNone/>
            </a:pPr>
            <a:endParaRPr lang="zh-CN"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Speculate</a:t>
            </a:r>
            <a:r>
              <a:rPr lang="en-US" altLang="zh-CN" b="1" dirty="0">
                <a:latin typeface="Times New Roman" panose="02020603050405020304" pitchFamily="18" charset="0"/>
                <a:cs typeface="Times New Roman" panose="02020603050405020304" pitchFamily="18" charset="0"/>
              </a:rPr>
              <a:t>:      v.	</a:t>
            </a:r>
            <a:r>
              <a:rPr lang="zh-CN" altLang="en-US" b="1" dirty="0">
                <a:latin typeface="Times New Roman" panose="02020603050405020304" pitchFamily="18" charset="0"/>
                <a:cs typeface="Times New Roman" panose="02020603050405020304" pitchFamily="18" charset="0"/>
              </a:rPr>
              <a:t>推测</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猜测</a:t>
            </a:r>
            <a:r>
              <a:rPr lang="en-US" altLang="zh-CN" b="1" dirty="0">
                <a:latin typeface="Times New Roman" panose="02020603050405020304" pitchFamily="18" charset="0"/>
                <a:cs typeface="Times New Roman" panose="02020603050405020304" pitchFamily="18" charset="0"/>
              </a:rPr>
              <a:t>; </a:t>
            </a:r>
          </a:p>
          <a:p>
            <a:endParaRPr lang="en-US" altLang="zh-CN" b="1"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setting off :   a. </a:t>
            </a:r>
            <a:r>
              <a:rPr lang="zh-CN" altLang="en-US" b="1" dirty="0"/>
              <a:t>使爆炸，点燃；   </a:t>
            </a:r>
            <a:r>
              <a:rPr lang="en-US" altLang="zh-CN" b="1" dirty="0">
                <a:solidFill>
                  <a:srgbClr val="FF0000"/>
                </a:solidFill>
              </a:rPr>
              <a:t>b, </a:t>
            </a:r>
            <a:r>
              <a:rPr lang="zh-CN" altLang="en-US" b="1" dirty="0"/>
              <a:t>引起</a:t>
            </a:r>
            <a:r>
              <a:rPr lang="en-US" altLang="zh-CN" b="1" dirty="0"/>
              <a:t>;</a:t>
            </a:r>
            <a:r>
              <a:rPr lang="zh-CN" altLang="en-US" dirty="0"/>
              <a:t>触发</a:t>
            </a:r>
            <a:r>
              <a:rPr lang="en-US" altLang="zh-CN" dirty="0"/>
              <a:t>;</a:t>
            </a:r>
            <a:r>
              <a:rPr lang="zh-CN" altLang="en-US" dirty="0"/>
              <a:t>激起     </a:t>
            </a:r>
            <a:r>
              <a:rPr lang="en-US" altLang="zh-CN" dirty="0">
                <a:solidFill>
                  <a:srgbClr val="FF0000"/>
                </a:solidFill>
              </a:rPr>
              <a:t>c. </a:t>
            </a:r>
            <a:r>
              <a:rPr lang="zh-CN" altLang="en-US" b="1" dirty="0"/>
              <a:t>出发，动身</a:t>
            </a:r>
            <a:endParaRPr lang="en-US" altLang="zh-CN" b="1" dirty="0"/>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A.  </a:t>
            </a:r>
            <a:r>
              <a:rPr lang="en-US" altLang="zh-CN" dirty="0"/>
              <a:t>Setting off firecrackers</a:t>
            </a:r>
            <a:r>
              <a:rPr lang="zh-CN" altLang="en-US" dirty="0"/>
              <a:t>燃放鞭炮</a:t>
            </a:r>
            <a:endParaRPr lang="en-US" altLang="zh-CN" dirty="0"/>
          </a:p>
          <a:p>
            <a:r>
              <a:rPr lang="en-US" altLang="zh-CN" b="1" dirty="0">
                <a:solidFill>
                  <a:srgbClr val="FF0000"/>
                </a:solidFill>
                <a:latin typeface="arial" panose="020B0604020202020204" pitchFamily="34" charset="0"/>
              </a:rPr>
              <a:t>B. </a:t>
            </a:r>
            <a:r>
              <a:rPr lang="en-US" altLang="zh-CN" dirty="0">
                <a:solidFill>
                  <a:srgbClr val="333333"/>
                </a:solidFill>
                <a:latin typeface="arial" panose="020B0604020202020204" pitchFamily="34" charset="0"/>
              </a:rPr>
              <a:t>The arrival of the charity van </a:t>
            </a:r>
            <a:r>
              <a:rPr lang="en-US" altLang="zh-CN" b="1" dirty="0">
                <a:solidFill>
                  <a:srgbClr val="EA843F"/>
                </a:solidFill>
                <a:latin typeface="arial" panose="020B0604020202020204" pitchFamily="34" charset="0"/>
              </a:rPr>
              <a:t>set off</a:t>
            </a:r>
            <a:r>
              <a:rPr lang="en-US" altLang="zh-CN" dirty="0">
                <a:solidFill>
                  <a:srgbClr val="333333"/>
                </a:solidFill>
                <a:latin typeface="arial" panose="020B0604020202020204" pitchFamily="34" charset="0"/>
              </a:rPr>
              <a:t> a minor riot as villagers scrambled for a share of the aid... </a:t>
            </a:r>
          </a:p>
          <a:p>
            <a:r>
              <a:rPr lang="zh-CN" altLang="en-US" dirty="0">
                <a:solidFill>
                  <a:srgbClr val="333333"/>
                </a:solidFill>
                <a:latin typeface="Microsoft Yahei" panose="020B0503020204020204" pitchFamily="34" charset="-122"/>
                <a:ea typeface="Microsoft Yahei" panose="020B0503020204020204" pitchFamily="34" charset="-122"/>
              </a:rPr>
              <a:t>救济物资车的到来引发了小小的骚乱</a:t>
            </a:r>
            <a:r>
              <a:rPr lang="en-US" altLang="zh-CN" dirty="0">
                <a:solidFill>
                  <a:srgbClr val="333333"/>
                </a:solidFill>
                <a:latin typeface="Microsoft Yahei" panose="020B0503020204020204" pitchFamily="34" charset="-122"/>
                <a:ea typeface="Microsoft Yahei" panose="020B0503020204020204" pitchFamily="34" charset="-122"/>
              </a:rPr>
              <a:t>,</a:t>
            </a:r>
            <a:r>
              <a:rPr lang="zh-CN" altLang="en-US" dirty="0">
                <a:solidFill>
                  <a:srgbClr val="333333"/>
                </a:solidFill>
                <a:latin typeface="Microsoft Yahei" panose="020B0503020204020204" pitchFamily="34" charset="-122"/>
                <a:ea typeface="Microsoft Yahei" panose="020B0503020204020204" pitchFamily="34" charset="-122"/>
              </a:rPr>
              <a:t>村民们争先恐后地想抢到一份援助物资。</a:t>
            </a:r>
          </a:p>
          <a:p>
            <a:r>
              <a:rPr lang="en-US" altLang="zh-CN" b="1" dirty="0">
                <a:solidFill>
                  <a:srgbClr val="FF0000"/>
                </a:solidFill>
              </a:rPr>
              <a:t>C. </a:t>
            </a:r>
            <a:r>
              <a:rPr lang="en-US" altLang="zh-CN" dirty="0"/>
              <a:t>By now, a rocket will have set off on its35 million mile trip to Mars.</a:t>
            </a:r>
          </a:p>
          <a:p>
            <a:r>
              <a:rPr lang="zh-CN" altLang="en-US" dirty="0"/>
              <a:t>此刻，一枚火箭可能已经出发，踏上飞向火星的</a:t>
            </a:r>
            <a:r>
              <a:rPr lang="en-US" altLang="zh-CN" dirty="0"/>
              <a:t>3,500</a:t>
            </a:r>
            <a:r>
              <a:rPr lang="zh-CN" altLang="en-US" dirty="0"/>
              <a:t>万英里的旅程</a:t>
            </a:r>
            <a:endParaRPr lang="zh-CN" altLang="en-US" dirty="0">
              <a:solidFill>
                <a:srgbClr val="FF0000"/>
              </a:solidFill>
            </a:endParaRPr>
          </a:p>
        </p:txBody>
      </p:sp>
    </p:spTree>
    <p:extLst>
      <p:ext uri="{BB962C8B-B14F-4D97-AF65-F5344CB8AC3E}">
        <p14:creationId xmlns:p14="http://schemas.microsoft.com/office/powerpoint/2010/main" val="40126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CB3CF-1303-446A-8BDD-B3BAEB20F232}"/>
              </a:ext>
            </a:extLst>
          </p:cNvPr>
          <p:cNvSpPr>
            <a:spLocks noGrp="1"/>
          </p:cNvSpPr>
          <p:nvPr>
            <p:ph type="title"/>
          </p:nvPr>
        </p:nvSpPr>
        <p:spPr>
          <a:xfrm>
            <a:off x="838200" y="365125"/>
            <a:ext cx="10515600" cy="691515"/>
          </a:xfrm>
        </p:spPr>
        <p:txBody>
          <a:bodyPr>
            <a:normAutofit fontScale="90000"/>
          </a:bodyPr>
          <a:lstStyle/>
          <a:p>
            <a:pPr algn="ctr"/>
            <a:r>
              <a:rPr lang="en-US" altLang="zh-CN" b="1" dirty="0"/>
              <a:t>Comprehension of the Text</a:t>
            </a:r>
            <a:endParaRPr lang="zh-CN" altLang="en-US" b="1" dirty="0"/>
          </a:p>
        </p:txBody>
      </p:sp>
      <p:sp>
        <p:nvSpPr>
          <p:cNvPr id="3" name="内容占位符 2">
            <a:extLst>
              <a:ext uri="{FF2B5EF4-FFF2-40B4-BE49-F238E27FC236}">
                <a16:creationId xmlns:a16="http://schemas.microsoft.com/office/drawing/2014/main" id="{6372D205-6F4F-46E5-8885-464C276AF4BF}"/>
              </a:ext>
            </a:extLst>
          </p:cNvPr>
          <p:cNvSpPr>
            <a:spLocks noGrp="1"/>
          </p:cNvSpPr>
          <p:nvPr>
            <p:ph idx="1"/>
          </p:nvPr>
        </p:nvSpPr>
        <p:spPr>
          <a:xfrm>
            <a:off x="838200" y="1056640"/>
            <a:ext cx="10515600" cy="5801360"/>
          </a:xfrm>
        </p:spPr>
        <p:txBody>
          <a:bodyPr>
            <a:normAutofit fontScale="55000" lnSpcReduction="20000"/>
          </a:bodyPr>
          <a:lstStyle/>
          <a:p>
            <a:r>
              <a:rPr lang="en-US" altLang="zh-CN" dirty="0">
                <a:latin typeface="Times New Roman" panose="02020603050405020304" pitchFamily="18" charset="0"/>
                <a:cs typeface="Times New Roman" panose="02020603050405020304" pitchFamily="18" charset="0"/>
              </a:rPr>
              <a:t>1.What’s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purpose of the experiment introduced in the passage?</a:t>
            </a:r>
          </a:p>
          <a:p>
            <a:r>
              <a:rPr lang="en-US" altLang="zh-CN" sz="2300" b="1" dirty="0">
                <a:latin typeface="Times New Roman" panose="02020603050405020304" pitchFamily="18" charset="0"/>
                <a:cs typeface="Times New Roman" panose="02020603050405020304" pitchFamily="18" charset="0"/>
              </a:rPr>
              <a:t>Answer</a:t>
            </a:r>
            <a:r>
              <a:rPr lang="en-US" altLang="zh-CN" sz="2300" dirty="0">
                <a:latin typeface="Times New Roman" panose="02020603050405020304" pitchFamily="18" charset="0"/>
                <a:cs typeface="Times New Roman" panose="02020603050405020304" pitchFamily="18" charset="0"/>
              </a:rPr>
              <a:t>: To examine whether changes in muscles prompted by exercise might subsequently affect and improve the brain’s ability to think. (paragraph 1)</a:t>
            </a:r>
          </a:p>
          <a:p>
            <a:endParaRPr lang="en-US" altLang="zh-CN" sz="23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What hypothesis did the researchers put forward before conducting the experiment?</a:t>
            </a:r>
          </a:p>
          <a:p>
            <a:r>
              <a:rPr lang="en-US" altLang="zh-CN" sz="2300" b="1" dirty="0">
                <a:latin typeface="Times New Roman" panose="02020603050405020304" pitchFamily="18" charset="0"/>
                <a:cs typeface="Times New Roman" panose="02020603050405020304" pitchFamily="18" charset="0"/>
              </a:rPr>
              <a:t>Answer:</a:t>
            </a:r>
            <a:r>
              <a:rPr lang="en-US" altLang="zh-CN" sz="2300" b="1" dirty="0">
                <a:solidFill>
                  <a:srgbClr val="FF0000"/>
                </a:solidFill>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The mechanism underlying the process that lab animals and people generally performed better on tests of cognition after several weeks of exercise training mainly starts </a:t>
            </a:r>
            <a:r>
              <a:rPr lang="en-US" altLang="zh-CN" sz="2300" dirty="0">
                <a:solidFill>
                  <a:schemeClr val="accent1"/>
                </a:solidFill>
                <a:latin typeface="Times New Roman" panose="02020603050405020304" pitchFamily="18" charset="0"/>
                <a:cs typeface="Times New Roman" panose="02020603050405020304" pitchFamily="18" charset="0"/>
              </a:rPr>
              <a:t>outside </a:t>
            </a:r>
            <a:r>
              <a:rPr lang="en-US" altLang="zh-CN" sz="2300" dirty="0">
                <a:latin typeface="Times New Roman" panose="02020603050405020304" pitchFamily="18" charset="0"/>
                <a:cs typeface="Times New Roman" panose="02020603050405020304" pitchFamily="18" charset="0"/>
              </a:rPr>
              <a:t>the brain-and specifically in the muscles.  (paragraph 2&amp;3)</a:t>
            </a:r>
          </a:p>
          <a:p>
            <a:endParaRPr lang="en-US" altLang="zh-CN" sz="23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Why did the researchers choose to study “fake” exercises?</a:t>
            </a:r>
          </a:p>
          <a:p>
            <a:pPr marL="0" indent="0">
              <a:buNone/>
            </a:pPr>
            <a:r>
              <a:rPr lang="en-US" altLang="zh-CN" dirty="0">
                <a:latin typeface="Times New Roman" panose="02020603050405020304" pitchFamily="18" charset="0"/>
                <a:cs typeface="Times New Roman" panose="02020603050405020304" pitchFamily="18" charset="0"/>
              </a:rPr>
              <a:t>Answer: The problem is that exercise is such a complicated </a:t>
            </a:r>
            <a:r>
              <a:rPr lang="en-US" altLang="zh-CN" b="1" dirty="0">
                <a:solidFill>
                  <a:srgbClr val="FF0000"/>
                </a:solidFill>
                <a:latin typeface="Times New Roman" panose="02020603050405020304" pitchFamily="18" charset="0"/>
                <a:cs typeface="Times New Roman" panose="02020603050405020304" pitchFamily="18" charset="0"/>
              </a:rPr>
              <a:t>physiological </a:t>
            </a:r>
            <a:r>
              <a:rPr lang="en-US" altLang="zh-CN" dirty="0">
                <a:latin typeface="Times New Roman" panose="02020603050405020304" pitchFamily="18" charset="0"/>
                <a:cs typeface="Times New Roman" panose="02020603050405020304" pitchFamily="18" charset="0"/>
              </a:rPr>
              <a:t>stimulus that it’s difficult to </a:t>
            </a:r>
            <a:r>
              <a:rPr lang="en-US" altLang="zh-CN" b="1" dirty="0">
                <a:solidFill>
                  <a:srgbClr val="FF0000"/>
                </a:solidFill>
                <a:latin typeface="Times New Roman" panose="02020603050405020304" pitchFamily="18" charset="0"/>
                <a:cs typeface="Times New Roman" panose="02020603050405020304" pitchFamily="18" charset="0"/>
              </a:rPr>
              <a:t>isolate</a:t>
            </a:r>
            <a:r>
              <a:rPr lang="en-US" altLang="zh-CN" dirty="0">
                <a:latin typeface="Times New Roman" panose="02020603050405020304" pitchFamily="18" charset="0"/>
                <a:cs typeface="Times New Roman" panose="02020603050405020304" pitchFamily="18" charset="0"/>
              </a:rPr>
              <a:t> which compounds are involved and what their effects might be. So she and her colleagues decided to study </a:t>
            </a:r>
            <a:r>
              <a:rPr lang="en-US" altLang="zh-CN" dirty="0">
                <a:solidFill>
                  <a:schemeClr val="accent1"/>
                </a:solidFill>
                <a:latin typeface="Times New Roman" panose="02020603050405020304" pitchFamily="18" charset="0"/>
                <a:cs typeface="Times New Roman" panose="02020603050405020304" pitchFamily="18" charset="0"/>
              </a:rPr>
              <a:t>“fake” exercise </a:t>
            </a:r>
            <a:r>
              <a:rPr lang="en-US" altLang="zh-CN" dirty="0">
                <a:latin typeface="Times New Roman" panose="02020603050405020304" pitchFamily="18" charset="0"/>
                <a:cs typeface="Times New Roman" panose="02020603050405020304" pitchFamily="18" charset="0"/>
              </a:rPr>
              <a:t>instead, using two specialized drugs that had been shown to </a:t>
            </a:r>
            <a:r>
              <a:rPr lang="en-US" altLang="zh-CN" b="1" dirty="0">
                <a:solidFill>
                  <a:srgbClr val="FF0000"/>
                </a:solidFill>
                <a:latin typeface="Times New Roman" panose="02020603050405020304" pitchFamily="18" charset="0"/>
                <a:cs typeface="Times New Roman" panose="02020603050405020304" pitchFamily="18" charset="0"/>
              </a:rPr>
              <a:t>induce</a:t>
            </a:r>
            <a:r>
              <a:rPr lang="en-US" altLang="zh-CN" dirty="0">
                <a:latin typeface="Times New Roman" panose="02020603050405020304" pitchFamily="18" charset="0"/>
                <a:cs typeface="Times New Roman" panose="02020603050405020304" pitchFamily="18" charset="0"/>
              </a:rPr>
              <a:t> the same kinds of changes in </a:t>
            </a:r>
            <a:r>
              <a:rPr lang="en-US" altLang="zh-CN" b="1" dirty="0">
                <a:solidFill>
                  <a:srgbClr val="FF0000"/>
                </a:solidFill>
                <a:latin typeface="Times New Roman" panose="02020603050405020304" pitchFamily="18" charset="0"/>
                <a:cs typeface="Times New Roman" panose="02020603050405020304" pitchFamily="18" charset="0"/>
              </a:rPr>
              <a:t>sedentary</a:t>
            </a:r>
            <a:r>
              <a:rPr lang="en-US" altLang="zh-CN" dirty="0">
                <a:latin typeface="Times New Roman" panose="02020603050405020304" pitchFamily="18" charset="0"/>
                <a:cs typeface="Times New Roman" panose="02020603050405020304" pitchFamily="18" charset="0"/>
              </a:rPr>
              <a:t> animals’ muscles that exercise would cause, so that even though the mice didn’t exercise, they physiologically responded as if they had.</a:t>
            </a:r>
            <a:endParaRPr lang="zh-CN"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What was the finding of the experiment? Did the finding confirm their previous hypothesis?</a:t>
            </a:r>
          </a:p>
          <a:p>
            <a:r>
              <a:rPr lang="en-US" altLang="zh-CN" dirty="0">
                <a:latin typeface="Times New Roman" panose="02020603050405020304" pitchFamily="18" charset="0"/>
                <a:cs typeface="Times New Roman" panose="02020603050405020304" pitchFamily="18" charset="0"/>
              </a:rPr>
              <a:t>Answer: The finding of the experiment  is that muscles did affect the mind. After a week of receiving either of the two drugs (and no exercising), the mice performed significantly better on testing of memory and learning than </a:t>
            </a:r>
            <a:r>
              <a:rPr lang="en-US" altLang="zh-CN" b="1" dirty="0">
                <a:solidFill>
                  <a:srgbClr val="FF0000"/>
                </a:solidFill>
                <a:latin typeface="Times New Roman" panose="02020603050405020304" pitchFamily="18" charset="0"/>
                <a:cs typeface="Times New Roman" panose="02020603050405020304" pitchFamily="18" charset="0"/>
              </a:rPr>
              <a:t>control </a:t>
            </a:r>
            <a:r>
              <a:rPr lang="en-US" altLang="zh-CN" dirty="0">
                <a:latin typeface="Times New Roman" panose="02020603050405020304" pitchFamily="18" charset="0"/>
                <a:cs typeface="Times New Roman" panose="02020603050405020304" pitchFamily="18" charset="0"/>
              </a:rPr>
              <a:t>animals that had simply remained quiet in their cages. The effects were especially pronounced for the animals taking AICAR. (paragraph 9). Therefore this finding does confirm the previous hypothesis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 How can the scientists be sure that the changes they were seeing were related to an exercise-type reaction in the muscles instead of brain response to the drugs?</a:t>
            </a:r>
          </a:p>
          <a:p>
            <a:r>
              <a:rPr lang="en-US" altLang="zh-CN" dirty="0">
                <a:latin typeface="Times New Roman" panose="02020603050405020304" pitchFamily="18" charset="0"/>
                <a:cs typeface="Times New Roman" panose="02020603050405020304" pitchFamily="18" charset="0"/>
              </a:rPr>
              <a:t>Answer: Because the two drugs “don’t cross the blood-brain barrier much, if at all.  So we could be fairly confident that the changes we were seeing were related to an exercise-type reaction in the muscles” and not to brain responses to the drug.</a:t>
            </a:r>
            <a:endParaRPr lang="zh-CN"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19444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7D6353-F809-4399-B750-D86EAB943487}"/>
              </a:ext>
            </a:extLst>
          </p:cNvPr>
          <p:cNvPicPr>
            <a:picLocks noChangeAspect="1"/>
          </p:cNvPicPr>
          <p:nvPr/>
        </p:nvPicPr>
        <p:blipFill>
          <a:blip r:embed="rId2"/>
          <a:stretch>
            <a:fillRect/>
          </a:stretch>
        </p:blipFill>
        <p:spPr>
          <a:xfrm>
            <a:off x="1451728" y="117344"/>
            <a:ext cx="9033392" cy="6740656"/>
          </a:xfrm>
          <a:prstGeom prst="rect">
            <a:avLst/>
          </a:prstGeom>
        </p:spPr>
      </p:pic>
      <p:sp>
        <p:nvSpPr>
          <p:cNvPr id="2" name="标题 1">
            <a:extLst>
              <a:ext uri="{FF2B5EF4-FFF2-40B4-BE49-F238E27FC236}">
                <a16:creationId xmlns:a16="http://schemas.microsoft.com/office/drawing/2014/main" id="{658911A3-A388-47EF-A2F9-72D396CCEA8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D2F4D92-16B0-4561-AAF9-39AF6BA7E0B7}"/>
              </a:ext>
            </a:extLst>
          </p:cNvPr>
          <p:cNvSpPr>
            <a:spLocks noGrp="1"/>
          </p:cNvSpPr>
          <p:nvPr>
            <p:ph idx="1"/>
          </p:nvPr>
        </p:nvSpPr>
        <p:spPr/>
        <p:txBody>
          <a:bodyPr>
            <a:normAutofit/>
          </a:bodyPr>
          <a:lstStyle/>
          <a:p>
            <a:pPr marL="0" indent="0" algn="ctr">
              <a:buNone/>
            </a:pPr>
            <a:r>
              <a:rPr lang="en-US" altLang="zh-CN" sz="6000" dirty="0">
                <a:solidFill>
                  <a:srgbClr val="0070C0"/>
                </a:solidFill>
              </a:rPr>
              <a:t>  </a:t>
            </a:r>
            <a:r>
              <a:rPr lang="en-US" altLang="zh-CN" sz="6000" b="1" dirty="0">
                <a:solidFill>
                  <a:srgbClr val="0070C0"/>
                </a:solidFill>
              </a:rPr>
              <a:t>Thanks for watching</a:t>
            </a:r>
            <a:r>
              <a:rPr lang="en-US" altLang="zh-CN" sz="6000" dirty="0">
                <a:solidFill>
                  <a:srgbClr val="0070C0"/>
                </a:solidFill>
              </a:rPr>
              <a:t>!</a:t>
            </a:r>
            <a:endParaRPr lang="zh-CN" altLang="en-US" sz="6000" dirty="0">
              <a:solidFill>
                <a:srgbClr val="0070C0"/>
              </a:solidFill>
            </a:endParaRPr>
          </a:p>
        </p:txBody>
      </p:sp>
    </p:spTree>
    <p:extLst>
      <p:ext uri="{BB962C8B-B14F-4D97-AF65-F5344CB8AC3E}">
        <p14:creationId xmlns:p14="http://schemas.microsoft.com/office/powerpoint/2010/main" val="309722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2CEAD-9219-4C35-A0F0-BCFFFE91C36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86D5D60-8902-404D-BDBF-9C44E787C042}"/>
              </a:ext>
            </a:extLst>
          </p:cNvPr>
          <p:cNvSpPr>
            <a:spLocks noGrp="1"/>
          </p:cNvSpPr>
          <p:nvPr>
            <p:ph idx="1"/>
          </p:nvPr>
        </p:nvSpPr>
        <p:spPr>
          <a:xfrm>
            <a:off x="838200" y="955040"/>
            <a:ext cx="10515600" cy="5902960"/>
          </a:xfrm>
        </p:spPr>
        <p:txBody>
          <a:bodyPr>
            <a:normAutofit fontScale="85000" lnSpcReduction="20000"/>
          </a:bodyPr>
          <a:lstStyle/>
          <a:p>
            <a:pPr marL="514350" indent="-514350">
              <a:buAutoNum type="arabicPeriod"/>
            </a:pPr>
            <a:r>
              <a:rPr lang="en-US" altLang="zh-CN" sz="3300" b="1" dirty="0">
                <a:solidFill>
                  <a:srgbClr val="FF0000"/>
                </a:solidFill>
                <a:latin typeface="Times New Roman" panose="02020603050405020304" pitchFamily="18" charset="0"/>
                <a:cs typeface="Times New Roman" panose="02020603050405020304" pitchFamily="18" charset="0"/>
              </a:rPr>
              <a:t>Upending</a:t>
            </a:r>
            <a:r>
              <a:rPr lang="en-US" altLang="zh-CN" sz="3300" b="1" dirty="0">
                <a:solidFill>
                  <a:schemeClr val="tx2"/>
                </a:solidFill>
                <a:latin typeface="Times New Roman" panose="02020603050405020304" pitchFamily="18" charset="0"/>
                <a:cs typeface="Times New Roman" panose="02020603050405020304" pitchFamily="18" charset="0"/>
              </a:rPr>
              <a:t> </a:t>
            </a:r>
            <a:r>
              <a:rPr lang="en-US" altLang="zh-CN" sz="3300" dirty="0">
                <a:latin typeface="Times New Roman" panose="02020603050405020304" pitchFamily="18" charset="0"/>
                <a:cs typeface="Times New Roman" panose="02020603050405020304" pitchFamily="18" charset="0"/>
              </a:rPr>
              <a:t>the Cliché of </a:t>
            </a:r>
            <a:r>
              <a:rPr lang="en-US" altLang="zh-CN" sz="3300" dirty="0" err="1">
                <a:latin typeface="Times New Roman" panose="02020603050405020304" pitchFamily="18" charset="0"/>
                <a:cs typeface="Times New Roman" panose="02020603050405020304" pitchFamily="18" charset="0"/>
              </a:rPr>
              <a:t>muscleheads</a:t>
            </a:r>
            <a:r>
              <a:rPr lang="en-US" altLang="zh-CN" sz="3300" dirty="0">
                <a:latin typeface="Times New Roman" panose="02020603050405020304" pitchFamily="18" charset="0"/>
                <a:cs typeface="Times New Roman" panose="02020603050405020304" pitchFamily="18" charset="0"/>
              </a:rPr>
              <a:t>, scientists at the laboratory of Neuroscience at the National Institute on Aging recently </a:t>
            </a:r>
            <a:r>
              <a:rPr lang="en-US" altLang="zh-CN" sz="3300" b="1" dirty="0">
                <a:solidFill>
                  <a:srgbClr val="FF0000"/>
                </a:solidFill>
                <a:latin typeface="Times New Roman" panose="02020603050405020304" pitchFamily="18" charset="0"/>
                <a:cs typeface="Times New Roman" panose="02020603050405020304" pitchFamily="18" charset="0"/>
              </a:rPr>
              <a:t>set out to </a:t>
            </a:r>
            <a:r>
              <a:rPr lang="en-US" altLang="zh-CN" sz="3300" dirty="0">
                <a:latin typeface="Times New Roman" panose="02020603050405020304" pitchFamily="18" charset="0"/>
                <a:cs typeface="Times New Roman" panose="02020603050405020304" pitchFamily="18" charset="0"/>
              </a:rPr>
              <a:t>examine whether changes in muscles </a:t>
            </a:r>
            <a:r>
              <a:rPr lang="en-US" altLang="zh-CN" sz="3300" dirty="0">
                <a:solidFill>
                  <a:srgbClr val="FF0000"/>
                </a:solidFill>
                <a:latin typeface="Times New Roman" panose="02020603050405020304" pitchFamily="18" charset="0"/>
                <a:cs typeface="Times New Roman" panose="02020603050405020304" pitchFamily="18" charset="0"/>
              </a:rPr>
              <a:t>prompted</a:t>
            </a:r>
            <a:r>
              <a:rPr lang="en-US" altLang="zh-CN" sz="3300" dirty="0">
                <a:latin typeface="Times New Roman" panose="02020603050405020304" pitchFamily="18" charset="0"/>
                <a:cs typeface="Times New Roman" panose="02020603050405020304" pitchFamily="18" charset="0"/>
              </a:rPr>
              <a:t> by exercise might </a:t>
            </a:r>
            <a:r>
              <a:rPr lang="en-US" altLang="zh-CN" sz="3300" dirty="0">
                <a:solidFill>
                  <a:srgbClr val="FF0000"/>
                </a:solidFill>
                <a:latin typeface="Times New Roman" panose="02020603050405020304" pitchFamily="18" charset="0"/>
                <a:cs typeface="Times New Roman" panose="02020603050405020304" pitchFamily="18" charset="0"/>
              </a:rPr>
              <a:t>subsequently</a:t>
            </a:r>
            <a:r>
              <a:rPr lang="en-US" altLang="zh-CN" sz="3300" dirty="0">
                <a:latin typeface="Times New Roman" panose="02020603050405020304" pitchFamily="18" charset="0"/>
                <a:cs typeface="Times New Roman" panose="02020603050405020304" pitchFamily="18" charset="0"/>
              </a:rPr>
              <a:t> affect and improve the brain’s ability to think.</a:t>
            </a:r>
          </a:p>
          <a:p>
            <a:pPr marL="514350" indent="-514350">
              <a:buAutoNum type="arabicPeriod"/>
            </a:pPr>
            <a:endParaRPr lang="en-US" altLang="zh-CN" dirty="0">
              <a:latin typeface="Times New Roman" panose="02020603050405020304" pitchFamily="18" charset="0"/>
              <a:cs typeface="Times New Roman" panose="02020603050405020304" pitchFamily="18" charset="0"/>
            </a:endParaRPr>
          </a:p>
          <a:p>
            <a:endParaRPr lang="zh-CN"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upend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ʌpˈendv</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翻倒</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倒放</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使颠倒</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E.g. </a:t>
            </a:r>
          </a:p>
          <a:p>
            <a:r>
              <a:rPr lang="en-US" altLang="zh-CN" dirty="0">
                <a:latin typeface="Times New Roman" panose="02020603050405020304" pitchFamily="18" charset="0"/>
                <a:cs typeface="Times New Roman" panose="02020603050405020304" pitchFamily="18" charset="0"/>
              </a:rPr>
              <a:t>Their results </a:t>
            </a:r>
            <a:r>
              <a:rPr lang="en-US" altLang="zh-CN" b="1" dirty="0">
                <a:solidFill>
                  <a:srgbClr val="FF0000"/>
                </a:solidFill>
                <a:latin typeface="Times New Roman" panose="02020603050405020304" pitchFamily="18" charset="0"/>
                <a:cs typeface="Times New Roman" panose="02020603050405020304" pitchFamily="18" charset="0"/>
              </a:rPr>
              <a:t>upend</a:t>
            </a:r>
            <a:r>
              <a:rPr lang="en-US" altLang="zh-CN" dirty="0">
                <a:latin typeface="Times New Roman" panose="02020603050405020304" pitchFamily="18" charset="0"/>
                <a:cs typeface="Times New Roman" panose="02020603050405020304" pitchFamily="18" charset="0"/>
              </a:rPr>
              <a:t> some of our basic assumptions. </a:t>
            </a:r>
          </a:p>
          <a:p>
            <a:r>
              <a:rPr lang="zh-CN" altLang="en-US" dirty="0">
                <a:latin typeface="Times New Roman" panose="02020603050405020304" pitchFamily="18" charset="0"/>
                <a:cs typeface="Times New Roman" panose="02020603050405020304" pitchFamily="18" charset="0"/>
              </a:rPr>
              <a:t>研究结果颠覆了我们的一些基本假设。</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prompt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prɒmpt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促使</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导致</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激起</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鼓励，</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E.g.</a:t>
            </a:r>
          </a:p>
          <a:p>
            <a:r>
              <a:rPr lang="en-US" altLang="zh-CN" dirty="0">
                <a:latin typeface="Times New Roman" panose="02020603050405020304" pitchFamily="18" charset="0"/>
                <a:cs typeface="Times New Roman" panose="02020603050405020304" pitchFamily="18" charset="0"/>
              </a:rPr>
              <a:t>His speech </a:t>
            </a:r>
            <a:r>
              <a:rPr lang="en-US" altLang="zh-CN" b="1" dirty="0">
                <a:solidFill>
                  <a:srgbClr val="FF0000"/>
                </a:solidFill>
                <a:latin typeface="Times New Roman" panose="02020603050405020304" pitchFamily="18" charset="0"/>
                <a:cs typeface="Times New Roman" panose="02020603050405020304" pitchFamily="18" charset="0"/>
              </a:rPr>
              <a:t>prompted</a:t>
            </a:r>
            <a:r>
              <a:rPr lang="en-US" altLang="zh-CN" dirty="0">
                <a:latin typeface="Times New Roman" panose="02020603050405020304" pitchFamily="18" charset="0"/>
                <a:cs typeface="Times New Roman" panose="02020603050405020304" pitchFamily="18" charset="0"/>
              </a:rPr>
              <a:t> an angry outburst from a man in the crowd.</a:t>
            </a:r>
          </a:p>
          <a:p>
            <a:r>
              <a:rPr lang="zh-CN" altLang="en-US" dirty="0">
                <a:latin typeface="Times New Roman" panose="02020603050405020304" pitchFamily="18" charset="0"/>
                <a:cs typeface="Times New Roman" panose="02020603050405020304" pitchFamily="18" charset="0"/>
              </a:rPr>
              <a:t>他的讲话激起了人群中一男子的愤怒。</a:t>
            </a:r>
          </a:p>
          <a:p>
            <a:endParaRPr lang="zh-CN" altLang="en-US" dirty="0"/>
          </a:p>
          <a:p>
            <a:endParaRPr lang="en-US" altLang="zh-CN" dirty="0"/>
          </a:p>
          <a:p>
            <a:endParaRPr lang="zh-CN" altLang="en-US" dirty="0"/>
          </a:p>
        </p:txBody>
      </p:sp>
      <p:sp>
        <p:nvSpPr>
          <p:cNvPr id="4" name="Rectangle 1">
            <a:extLst>
              <a:ext uri="{FF2B5EF4-FFF2-40B4-BE49-F238E27FC236}">
                <a16:creationId xmlns:a16="http://schemas.microsoft.com/office/drawing/2014/main" id="{2CC01F89-4893-4D34-8D45-A691AEC7AE92}"/>
              </a:ext>
            </a:extLst>
          </p:cNvPr>
          <p:cNvSpPr>
            <a:spLocks noChangeArrowheads="1"/>
          </p:cNvSpPr>
          <p:nvPr/>
        </p:nvSpPr>
        <p:spPr bwMode="auto">
          <a:xfrm>
            <a:off x="0" y="-138499"/>
            <a:ext cx="214766" cy="27699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114264"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288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38EBC-15E5-455A-AAE1-0F3CEC844BE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7FEE067-1C53-4A53-90E9-529F7239BEB8}"/>
              </a:ext>
            </a:extLst>
          </p:cNvPr>
          <p:cNvSpPr>
            <a:spLocks noGrp="1"/>
          </p:cNvSpPr>
          <p:nvPr>
            <p:ph idx="1"/>
          </p:nvPr>
        </p:nvSpPr>
        <p:spPr>
          <a:xfrm>
            <a:off x="838200" y="833120"/>
            <a:ext cx="10515600" cy="5878765"/>
          </a:xfrm>
        </p:spPr>
        <p:txBody>
          <a:bodyPr>
            <a:normAutofit fontScale="77500" lnSpcReduction="20000"/>
          </a:bodyPr>
          <a:lstStyle/>
          <a:p>
            <a:pPr marL="0" indent="0">
              <a:buNone/>
            </a:pPr>
            <a:r>
              <a:rPr lang="en-US" altLang="zh-CN" dirty="0">
                <a:latin typeface="Adobe Caslon Pro" panose="0205050205050A020403" pitchFamily="18" charset="0"/>
                <a:cs typeface="Adobe Devanagari" panose="02040503050201020203" pitchFamily="18" charset="0"/>
              </a:rPr>
              <a:t>2</a:t>
            </a:r>
            <a:r>
              <a:rPr lang="en-US" altLang="zh-CN"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Lab animals and people generally performed better on tests of cognition after several weeks of exercise training, and </a:t>
            </a:r>
            <a:r>
              <a:rPr lang="en-US" altLang="zh-CN" sz="3600" u="sng" dirty="0">
                <a:latin typeface="Times New Roman" panose="02020603050405020304" pitchFamily="18" charset="0"/>
                <a:cs typeface="Times New Roman" panose="02020603050405020304" pitchFamily="18" charset="0"/>
              </a:rPr>
              <a:t>studies have shown that over time, running and other types of endurance exercise increase the number of neurons </a:t>
            </a:r>
            <a:r>
              <a:rPr lang="en-US" altLang="zh-CN" sz="3600" u="sng" dirty="0">
                <a:solidFill>
                  <a:srgbClr val="FF0000"/>
                </a:solidFill>
                <a:latin typeface="Times New Roman" panose="02020603050405020304" pitchFamily="18" charset="0"/>
                <a:cs typeface="Times New Roman" panose="02020603050405020304" pitchFamily="18" charset="0"/>
              </a:rPr>
              <a:t>in portions of </a:t>
            </a:r>
            <a:r>
              <a:rPr lang="en-US" altLang="zh-CN" sz="3600" u="sng" dirty="0">
                <a:latin typeface="Times New Roman" panose="02020603050405020304" pitchFamily="18" charset="0"/>
                <a:cs typeface="Times New Roman" panose="02020603050405020304" pitchFamily="18" charset="0"/>
              </a:rPr>
              <a:t>the brain devoted to memory and learning. </a:t>
            </a:r>
            <a:r>
              <a:rPr lang="en-US" altLang="zh-CN" sz="3600" dirty="0">
                <a:latin typeface="Times New Roman" panose="02020603050405020304" pitchFamily="18" charset="0"/>
                <a:cs typeface="Times New Roman" panose="02020603050405020304" pitchFamily="18" charset="0"/>
              </a:rPr>
              <a:t>But the mechanisms that underlie this process remain fairly mysterious. Do they </a:t>
            </a:r>
            <a:r>
              <a:rPr lang="en-US" altLang="zh-CN" sz="3600" dirty="0">
                <a:solidFill>
                  <a:schemeClr val="accent1"/>
                </a:solidFill>
                <a:latin typeface="Times New Roman" panose="02020603050405020304" pitchFamily="18" charset="0"/>
                <a:cs typeface="Times New Roman" panose="02020603050405020304" pitchFamily="18" charset="0"/>
              </a:rPr>
              <a:t>start within the brain itself</a:t>
            </a:r>
            <a:r>
              <a:rPr lang="en-US" altLang="zh-CN" sz="3600" dirty="0">
                <a:latin typeface="Times New Roman" panose="02020603050405020304" pitchFamily="18" charset="0"/>
                <a:cs typeface="Times New Roman" panose="02020603050405020304" pitchFamily="18" charset="0"/>
              </a:rPr>
              <a:t>? Or do messages </a:t>
            </a:r>
            <a:r>
              <a:rPr lang="en-US" altLang="zh-CN" sz="3600" dirty="0">
                <a:solidFill>
                  <a:schemeClr val="accent1"/>
                </a:solidFill>
                <a:latin typeface="Times New Roman" panose="02020603050405020304" pitchFamily="18" charset="0"/>
                <a:cs typeface="Times New Roman" panose="02020603050405020304" pitchFamily="18" charset="0"/>
              </a:rPr>
              <a:t>arrive from elsewhere </a:t>
            </a:r>
            <a:r>
              <a:rPr lang="en-US" altLang="zh-CN" sz="3600" dirty="0">
                <a:latin typeface="Times New Roman" panose="02020603050405020304" pitchFamily="18" charset="0"/>
                <a:cs typeface="Times New Roman" panose="02020603050405020304" pitchFamily="18" charset="0"/>
              </a:rPr>
              <a:t>in the body to jump-start the process?</a:t>
            </a:r>
          </a:p>
          <a:p>
            <a:r>
              <a:rPr lang="zh-CN" altLang="en-US" dirty="0">
                <a:solidFill>
                  <a:srgbClr val="FF0000"/>
                </a:solidFill>
                <a:latin typeface="Adobe Caslon Pro" panose="0205050205050A020403" pitchFamily="18" charset="0"/>
                <a:cs typeface="Adobe Devanagari" panose="02040503050201020203" pitchFamily="18" charset="0"/>
              </a:rPr>
              <a:t>翻译划线部分： 研究显示， 经过一段时间以后， 跑步以及其它形式的耐力训练提高了在大脑中主管记忆和学习的那些部分的神经元的数目。</a:t>
            </a:r>
            <a:endParaRPr lang="en-US" altLang="zh-CN" dirty="0">
              <a:solidFill>
                <a:srgbClr val="FF0000"/>
              </a:solidFill>
              <a:latin typeface="Adobe Caslon Pro" panose="0205050205050A020403" pitchFamily="18" charset="0"/>
              <a:cs typeface="Adobe Devanagari" panose="02040503050201020203" pitchFamily="18" charset="0"/>
            </a:endParaRPr>
          </a:p>
          <a:p>
            <a:endParaRPr lang="en-US" altLang="zh-CN" dirty="0">
              <a:solidFill>
                <a:srgbClr val="FF0000"/>
              </a:solidFill>
              <a:latin typeface="Adobe Caslon Pro" panose="0205050205050A020403" pitchFamily="18" charset="0"/>
              <a:cs typeface="Adobe Devanagari" panose="02040503050201020203" pitchFamily="18" charset="0"/>
            </a:endParaRPr>
          </a:p>
          <a:p>
            <a:r>
              <a:rPr lang="en-US" altLang="zh-CN" dirty="0">
                <a:latin typeface="Adobe Caslon Pro" panose="0205050205050A020403" pitchFamily="18" charset="0"/>
                <a:cs typeface="Adobe Devanagari" panose="02040503050201020203" pitchFamily="18" charset="0"/>
              </a:rPr>
              <a:t>Difference between part &amp; portion</a:t>
            </a:r>
          </a:p>
          <a:p>
            <a:r>
              <a:rPr lang="en-US" altLang="zh-CN" dirty="0"/>
              <a:t>part </a:t>
            </a:r>
            <a:r>
              <a:rPr lang="zh-CN" altLang="en-US" dirty="0"/>
              <a:t>适用范围最广，泛指任何整体或单一事物的一部分，不含大小概念。作可数名词或</a:t>
            </a:r>
            <a:r>
              <a:rPr lang="zh-CN" altLang="en-US" dirty="0">
                <a:hlinkClick r:id="rId2"/>
              </a:rPr>
              <a:t>不可数名词</a:t>
            </a:r>
            <a:r>
              <a:rPr lang="zh-CN" altLang="en-US" dirty="0"/>
              <a:t>。</a:t>
            </a:r>
            <a:r>
              <a:rPr lang="en-US" altLang="zh-CN" dirty="0"/>
              <a:t>a part </a:t>
            </a:r>
            <a:r>
              <a:rPr lang="zh-CN" altLang="en-US" dirty="0"/>
              <a:t>常暗示分开的部分；</a:t>
            </a:r>
            <a:r>
              <a:rPr lang="en-US" altLang="zh-CN" dirty="0"/>
              <a:t>part </a:t>
            </a:r>
            <a:r>
              <a:rPr lang="zh-CN" altLang="en-US" dirty="0"/>
              <a:t>常暗示整体中的部分。</a:t>
            </a:r>
            <a:br>
              <a:rPr lang="zh-CN" altLang="en-US" dirty="0"/>
            </a:br>
            <a:br>
              <a:rPr lang="zh-CN" altLang="en-US" dirty="0"/>
            </a:br>
            <a:r>
              <a:rPr lang="en-US" altLang="zh-CN" dirty="0"/>
              <a:t>portion </a:t>
            </a:r>
            <a:r>
              <a:rPr lang="zh-CN" altLang="en-US" dirty="0"/>
              <a:t>指整体的一部分时，并不暗示整体具有紧密，不可分割的特点。有时指分配的数额或数量，尤指饭馆食物一份或一客的限额。作可数名词。</a:t>
            </a:r>
            <a:endParaRPr lang="zh-CN" altLang="zh-CN" dirty="0">
              <a:latin typeface="Adobe Caslon Pro" panose="0205050205050A020403" pitchFamily="18" charset="0"/>
              <a:cs typeface="Adobe Devanagari" panose="02040503050201020203" pitchFamily="18" charset="0"/>
            </a:endParaRPr>
          </a:p>
          <a:p>
            <a:r>
              <a:rPr lang="en-US" altLang="zh-CN" dirty="0"/>
              <a:t>portion</a:t>
            </a:r>
            <a:r>
              <a:rPr lang="zh-CN" altLang="en-US" dirty="0"/>
              <a:t>偏向份额，份，把总的分成了几份（不一定是等分）后每份的份额的意思，所以感觉有占一定比例的意思</a:t>
            </a:r>
            <a:br>
              <a:rPr lang="zh-CN" altLang="en-US" dirty="0"/>
            </a:br>
            <a:r>
              <a:rPr lang="en-US" altLang="zh-CN" dirty="0"/>
              <a:t>part</a:t>
            </a:r>
            <a:r>
              <a:rPr lang="zh-CN" altLang="en-US" dirty="0"/>
              <a:t>没有这个意思。</a:t>
            </a:r>
          </a:p>
        </p:txBody>
      </p:sp>
    </p:spTree>
    <p:extLst>
      <p:ext uri="{BB962C8B-B14F-4D97-AF65-F5344CB8AC3E}">
        <p14:creationId xmlns:p14="http://schemas.microsoft.com/office/powerpoint/2010/main" val="179012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70D96-67B5-4625-9C3B-1AD958FDF1D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9441789-BDC9-4677-9A3A-CF1BED1C26C1}"/>
              </a:ext>
            </a:extLst>
          </p:cNvPr>
          <p:cNvSpPr>
            <a:spLocks noGrp="1"/>
          </p:cNvSpPr>
          <p:nvPr>
            <p:ph idx="1"/>
          </p:nvPr>
        </p:nvSpPr>
        <p:spPr>
          <a:xfrm>
            <a:off x="838200" y="1253765"/>
            <a:ext cx="10515600" cy="4923198"/>
          </a:xfrm>
        </p:spPr>
        <p:txBody>
          <a:bodyPr>
            <a:normAutofit lnSpcReduction="10000"/>
          </a:bodyPr>
          <a:lstStyle/>
          <a:p>
            <a:pPr marL="0" indent="0">
              <a:buNone/>
            </a:pPr>
            <a:r>
              <a:rPr lang="en-US" altLang="zh-CN" dirty="0">
                <a:latin typeface="Times New Roman" panose="02020603050405020304" pitchFamily="18" charset="0"/>
                <a:cs typeface="Times New Roman" panose="02020603050405020304" pitchFamily="18" charset="0"/>
              </a:rPr>
              <a:t>3.  The researchers were especially interested in the possibility that the action </a:t>
            </a:r>
            <a:r>
              <a:rPr lang="en-US" altLang="zh-CN" dirty="0">
                <a:solidFill>
                  <a:schemeClr val="accent1"/>
                </a:solidFill>
                <a:latin typeface="Times New Roman" panose="02020603050405020304" pitchFamily="18" charset="0"/>
                <a:cs typeface="Times New Roman" panose="02020603050405020304" pitchFamily="18" charset="0"/>
              </a:rPr>
              <a:t>starts outside </a:t>
            </a:r>
            <a:r>
              <a:rPr lang="en-US" altLang="zh-CN" dirty="0">
                <a:latin typeface="Times New Roman" panose="02020603050405020304" pitchFamily="18" charset="0"/>
                <a:cs typeface="Times New Roman" panose="02020603050405020304" pitchFamily="18" charset="0"/>
              </a:rPr>
              <a:t>the brain-and specifically in the muscles. “We wondered whether peripheral triggers might be activating the </a:t>
            </a:r>
            <a:r>
              <a:rPr lang="en-US" altLang="zh-CN" b="1" dirty="0">
                <a:solidFill>
                  <a:srgbClr val="FF0000"/>
                </a:solidFill>
                <a:latin typeface="Times New Roman" panose="02020603050405020304" pitchFamily="18" charset="0"/>
                <a:cs typeface="Times New Roman" panose="02020603050405020304" pitchFamily="18" charset="0"/>
              </a:rPr>
              <a:t>cellular</a:t>
            </a:r>
            <a:r>
              <a:rPr lang="en-US" altLang="zh-CN" dirty="0">
                <a:latin typeface="Times New Roman" panose="02020603050405020304" pitchFamily="18" charset="0"/>
                <a:cs typeface="Times New Roman" panose="02020603050405020304" pitchFamily="18" charset="0"/>
              </a:rPr>
              <a:t> or </a:t>
            </a:r>
            <a:r>
              <a:rPr lang="en-US" altLang="zh-CN" b="1" dirty="0">
                <a:solidFill>
                  <a:srgbClr val="FF0000"/>
                </a:solidFill>
                <a:latin typeface="Times New Roman" panose="02020603050405020304" pitchFamily="18" charset="0"/>
                <a:cs typeface="Times New Roman" panose="02020603050405020304" pitchFamily="18" charset="0"/>
              </a:rPr>
              <a:t>molecular</a:t>
            </a:r>
            <a:r>
              <a:rPr lang="en-US" altLang="zh-CN" dirty="0">
                <a:latin typeface="Times New Roman" panose="02020603050405020304" pitchFamily="18" charset="0"/>
                <a:cs typeface="Times New Roman" panose="02020603050405020304" pitchFamily="18" charset="0"/>
              </a:rPr>
              <a:t> cascades in the brain that led to improvements in cognitions,” says Henriette van </a:t>
            </a:r>
            <a:r>
              <a:rPr lang="en-US" altLang="zh-CN" dirty="0" err="1">
                <a:latin typeface="Times New Roman" panose="02020603050405020304" pitchFamily="18" charset="0"/>
                <a:cs typeface="Times New Roman" panose="02020603050405020304" pitchFamily="18" charset="0"/>
              </a:rPr>
              <a:t>Praag</a:t>
            </a:r>
            <a:r>
              <a:rPr lang="en-US" altLang="zh-CN" dirty="0">
                <a:latin typeface="Times New Roman" panose="02020603050405020304" pitchFamily="18" charset="0"/>
                <a:cs typeface="Times New Roman" panose="02020603050405020304" pitchFamily="18" charset="0"/>
              </a:rPr>
              <a:t>, the investigator at the National Institute on Aging who led the study.</a:t>
            </a:r>
          </a:p>
          <a:p>
            <a:endParaRPr lang="en-US" altLang="zh-CN" dirty="0">
              <a:latin typeface="Adobe Caslon Pro" panose="0205050205050A020403" pitchFamily="18" charset="0"/>
            </a:endParaRPr>
          </a:p>
          <a:p>
            <a:r>
              <a:rPr lang="en-US" altLang="zh-CN" dirty="0">
                <a:latin typeface="Adobe Caslon Pro" panose="0205050205050A020403" pitchFamily="18" charset="0"/>
              </a:rPr>
              <a:t>Cell     </a:t>
            </a:r>
            <a:r>
              <a:rPr lang="zh-CN" altLang="en-US" dirty="0"/>
              <a:t>细胞</a:t>
            </a:r>
            <a:endParaRPr lang="en-US" altLang="zh-CN" dirty="0">
              <a:latin typeface="Adobe Caslon Pro" panose="0205050205050A020403" pitchFamily="18" charset="0"/>
            </a:endParaRPr>
          </a:p>
          <a:p>
            <a:r>
              <a:rPr lang="en-US" altLang="zh-CN" dirty="0">
                <a:latin typeface="Adobe Caslon Pro" panose="0205050205050A020403" pitchFamily="18" charset="0"/>
              </a:rPr>
              <a:t>cellular	</a:t>
            </a:r>
            <a:r>
              <a:rPr lang="zh-CN" altLang="en-US" dirty="0">
                <a:latin typeface="Adobe Caslon Pro" panose="0205050205050A020403" pitchFamily="18" charset="0"/>
              </a:rPr>
              <a:t> </a:t>
            </a:r>
            <a:r>
              <a:rPr lang="en-US" altLang="zh-CN" dirty="0">
                <a:latin typeface="Adobe Caslon Pro" panose="0205050205050A020403" pitchFamily="18" charset="0"/>
              </a:rPr>
              <a:t>[ˈ</a:t>
            </a:r>
            <a:r>
              <a:rPr lang="en-US" altLang="zh-CN" dirty="0" err="1">
                <a:latin typeface="Adobe Caslon Pro" panose="0205050205050A020403" pitchFamily="18" charset="0"/>
              </a:rPr>
              <a:t>seljələ</a:t>
            </a:r>
            <a:r>
              <a:rPr lang="en-US" altLang="zh-CN" dirty="0">
                <a:latin typeface="Adobe Caslon Pro" panose="0205050205050A020403" pitchFamily="18" charset="0"/>
              </a:rPr>
              <a:t>(r)]</a:t>
            </a:r>
            <a:r>
              <a:rPr lang="zh-CN" altLang="en-US" dirty="0"/>
              <a:t>细胞的</a:t>
            </a:r>
            <a:endParaRPr lang="en-US" altLang="zh-CN" dirty="0">
              <a:latin typeface="Adobe Caslon Pro" panose="0205050205050A020403" pitchFamily="18" charset="0"/>
            </a:endParaRPr>
          </a:p>
          <a:p>
            <a:r>
              <a:rPr lang="pt-BR" altLang="zh-CN" dirty="0">
                <a:latin typeface="Adobe Caslon Pro" panose="0205050205050A020403" pitchFamily="18" charset="0"/>
              </a:rPr>
              <a:t>molecule	</a:t>
            </a:r>
            <a:r>
              <a:rPr lang="en-US" altLang="zh-CN" dirty="0">
                <a:latin typeface="Adobe Caslon Pro" panose="0205050205050A020403" pitchFamily="18" charset="0"/>
              </a:rPr>
              <a:t>[ˈ</a:t>
            </a:r>
            <a:r>
              <a:rPr lang="pt-BR" altLang="zh-CN" dirty="0">
                <a:latin typeface="Adobe Caslon Pro" panose="0205050205050A020403" pitchFamily="18" charset="0"/>
              </a:rPr>
              <a:t>mɒlɪkjuːl] n.	</a:t>
            </a:r>
            <a:r>
              <a:rPr lang="zh-CN" altLang="en-US" dirty="0">
                <a:latin typeface="Adobe Caslon Pro" panose="0205050205050A020403" pitchFamily="18" charset="0"/>
              </a:rPr>
              <a:t>分子</a:t>
            </a:r>
            <a:r>
              <a:rPr lang="en-US" altLang="zh-CN" dirty="0">
                <a:latin typeface="Adobe Caslon Pro" panose="0205050205050A020403" pitchFamily="18" charset="0"/>
              </a:rPr>
              <a:t>;</a:t>
            </a:r>
            <a:r>
              <a:rPr lang="pt-BR" altLang="zh-CN" dirty="0">
                <a:latin typeface="Adobe Caslon Pro" panose="0205050205050A020403" pitchFamily="18" charset="0"/>
              </a:rPr>
              <a:t>   </a:t>
            </a:r>
          </a:p>
          <a:p>
            <a:r>
              <a:rPr lang="pt-BR" altLang="zh-CN" dirty="0">
                <a:latin typeface="Adobe Caslon Pro" panose="0205050205050A020403" pitchFamily="18" charset="0"/>
              </a:rPr>
              <a:t> molecular	[məˈlekjələ(r)] adj.</a:t>
            </a:r>
            <a:r>
              <a:rPr lang="zh-CN" altLang="en-US" dirty="0">
                <a:latin typeface="Adobe Caslon Pro" panose="0205050205050A020403" pitchFamily="18" charset="0"/>
              </a:rPr>
              <a:t>分子</a:t>
            </a:r>
            <a:r>
              <a:rPr lang="zh-CN" altLang="en-US" dirty="0"/>
              <a:t>的</a:t>
            </a:r>
            <a:endParaRPr lang="en-US" altLang="zh-CN" dirty="0">
              <a:latin typeface="Adobe Caslon Pro" panose="0205050205050A020403" pitchFamily="18" charset="0"/>
            </a:endParaRPr>
          </a:p>
          <a:p>
            <a:endParaRPr lang="en-US" altLang="zh-CN" dirty="0">
              <a:latin typeface="Adobe Caslon Pro" panose="0205050205050A020403" pitchFamily="18" charset="0"/>
            </a:endParaRPr>
          </a:p>
          <a:p>
            <a:pPr marL="0" indent="0">
              <a:buNone/>
            </a:pPr>
            <a:endParaRPr lang="en-US" altLang="zh-CN" dirty="0">
              <a:latin typeface="Adobe Caslon Pro" panose="0205050205050A020403" pitchFamily="18" charset="0"/>
            </a:endParaRPr>
          </a:p>
          <a:p>
            <a:endParaRPr lang="en-US" altLang="zh-CN" dirty="0">
              <a:latin typeface="Adobe Caslon Pro" panose="0205050205050A020403" pitchFamily="18" charset="0"/>
            </a:endParaRPr>
          </a:p>
          <a:p>
            <a:endParaRPr lang="zh-CN" altLang="zh-CN" dirty="0">
              <a:latin typeface="Adobe Caslon Pro" panose="0205050205050A020403" pitchFamily="18" charset="0"/>
            </a:endParaRPr>
          </a:p>
          <a:p>
            <a:endParaRPr lang="zh-CN" altLang="en-US" dirty="0"/>
          </a:p>
        </p:txBody>
      </p:sp>
    </p:spTree>
    <p:extLst>
      <p:ext uri="{BB962C8B-B14F-4D97-AF65-F5344CB8AC3E}">
        <p14:creationId xmlns:p14="http://schemas.microsoft.com/office/powerpoint/2010/main" val="2568615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C1B77-9006-40B2-AACD-50BAA7E9303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8DFD6EC-1765-4D30-9F13-710D1DD5B686}"/>
              </a:ext>
            </a:extLst>
          </p:cNvPr>
          <p:cNvSpPr>
            <a:spLocks noGrp="1"/>
          </p:cNvSpPr>
          <p:nvPr>
            <p:ph idx="1"/>
          </p:nvPr>
        </p:nvSpPr>
        <p:spPr/>
        <p:txBody>
          <a:bodyPr/>
          <a:lstStyle/>
          <a:p>
            <a:pPr marL="0" indent="0">
              <a:buNone/>
            </a:pPr>
            <a:r>
              <a:rPr lang="en-US" altLang="zh-CN" dirty="0">
                <a:latin typeface="Times New Roman" panose="02020603050405020304" pitchFamily="18" charset="0"/>
                <a:cs typeface="Times New Roman" panose="02020603050405020304" pitchFamily="18" charset="0"/>
              </a:rPr>
              <a:t>4. Muscles are, of course, greatly influenced by exercise. Muscle cells respond to exercise </a:t>
            </a:r>
            <a:r>
              <a:rPr lang="en-US" altLang="zh-CN" b="1" dirty="0">
                <a:latin typeface="Times New Roman" panose="02020603050405020304" pitchFamily="18" charset="0"/>
                <a:cs typeface="Times New Roman" panose="02020603050405020304" pitchFamily="18" charset="0"/>
              </a:rPr>
              <a:t>by</a:t>
            </a:r>
            <a:r>
              <a:rPr lang="en-US" altLang="zh-CN" b="1" dirty="0">
                <a:solidFill>
                  <a:srgbClr val="FF0000"/>
                </a:solidFill>
                <a:latin typeface="Times New Roman" panose="02020603050405020304" pitchFamily="18" charset="0"/>
                <a:cs typeface="Times New Roman" panose="02020603050405020304" pitchFamily="18" charset="0"/>
              </a:rPr>
              <a:t> pumping out </a:t>
            </a:r>
            <a:r>
              <a:rPr lang="en-US" altLang="zh-CN" dirty="0">
                <a:latin typeface="Times New Roman" panose="02020603050405020304" pitchFamily="18" charset="0"/>
                <a:cs typeface="Times New Roman" panose="02020603050405020304" pitchFamily="18" charset="0"/>
              </a:rPr>
              <a:t>a variety of substances that result in larger, stronger muscles. Some of those compounds might be entering the bloodstream and traveling to the brain, Dr. van </a:t>
            </a:r>
            <a:r>
              <a:rPr lang="en-US" altLang="zh-CN" dirty="0" err="1">
                <a:latin typeface="Times New Roman" panose="02020603050405020304" pitchFamily="18" charset="0"/>
                <a:cs typeface="Times New Roman" panose="02020603050405020304" pitchFamily="18" charset="0"/>
              </a:rPr>
              <a:t>Praag</a:t>
            </a:r>
            <a:r>
              <a:rPr lang="en-US" altLang="zh-CN" dirty="0">
                <a:latin typeface="Times New Roman" panose="02020603050405020304" pitchFamily="18" charset="0"/>
                <a:cs typeface="Times New Roman" panose="02020603050405020304" pitchFamily="18" charset="0"/>
              </a:rPr>
              <a:t> says.</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hlinkClick r:id="rId2"/>
              </a:rPr>
              <a:t>pump out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抽出</a:t>
            </a:r>
          </a:p>
        </p:txBody>
      </p:sp>
    </p:spTree>
    <p:extLst>
      <p:ext uri="{BB962C8B-B14F-4D97-AF65-F5344CB8AC3E}">
        <p14:creationId xmlns:p14="http://schemas.microsoft.com/office/powerpoint/2010/main" val="80663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A728F-1D1D-4BEF-948F-268BB222981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E14667F-ECE2-418B-841A-E2EA23F0DB14}"/>
              </a:ext>
            </a:extLst>
          </p:cNvPr>
          <p:cNvSpPr>
            <a:spLocks noGrp="1"/>
          </p:cNvSpPr>
          <p:nvPr>
            <p:ph idx="1"/>
          </p:nvPr>
        </p:nvSpPr>
        <p:spPr>
          <a:xfrm>
            <a:off x="838200" y="725864"/>
            <a:ext cx="10515600" cy="6132136"/>
          </a:xfrm>
        </p:spPr>
        <p:txBody>
          <a:bodyPr>
            <a:normAutofit fontScale="85000" lnSpcReduction="10000"/>
          </a:bodyPr>
          <a:lstStyle/>
          <a:p>
            <a:pPr marL="0" indent="0">
              <a:buNone/>
            </a:pPr>
            <a:r>
              <a:rPr lang="en-US" altLang="zh-CN" dirty="0">
                <a:latin typeface="Times New Roman" panose="02020603050405020304" pitchFamily="18" charset="0"/>
                <a:cs typeface="Times New Roman" panose="02020603050405020304" pitchFamily="18" charset="0"/>
              </a:rPr>
              <a:t>5. The problem is that exercise is such a complicated </a:t>
            </a:r>
            <a:r>
              <a:rPr lang="en-US" altLang="zh-CN" b="1" dirty="0">
                <a:solidFill>
                  <a:srgbClr val="FF0000"/>
                </a:solidFill>
                <a:latin typeface="Times New Roman" panose="02020603050405020304" pitchFamily="18" charset="0"/>
                <a:cs typeface="Times New Roman" panose="02020603050405020304" pitchFamily="18" charset="0"/>
              </a:rPr>
              <a:t>physiological </a:t>
            </a:r>
            <a:r>
              <a:rPr lang="en-US" altLang="zh-CN" dirty="0">
                <a:latin typeface="Times New Roman" panose="02020603050405020304" pitchFamily="18" charset="0"/>
                <a:cs typeface="Times New Roman" panose="02020603050405020304" pitchFamily="18" charset="0"/>
              </a:rPr>
              <a:t>stimulus that it’s difficult to </a:t>
            </a:r>
            <a:r>
              <a:rPr lang="en-US" altLang="zh-CN" b="1" dirty="0">
                <a:solidFill>
                  <a:srgbClr val="FF0000"/>
                </a:solidFill>
                <a:latin typeface="Times New Roman" panose="02020603050405020304" pitchFamily="18" charset="0"/>
                <a:cs typeface="Times New Roman" panose="02020603050405020304" pitchFamily="18" charset="0"/>
              </a:rPr>
              <a:t>isolate</a:t>
            </a:r>
            <a:r>
              <a:rPr lang="en-US" altLang="zh-CN" dirty="0">
                <a:latin typeface="Times New Roman" panose="02020603050405020304" pitchFamily="18" charset="0"/>
                <a:cs typeface="Times New Roman" panose="02020603050405020304" pitchFamily="18" charset="0"/>
              </a:rPr>
              <a:t> which compounds are involved and what their effects might be. So she and her colleagues decided to study </a:t>
            </a:r>
            <a:r>
              <a:rPr lang="en-US" altLang="zh-CN" dirty="0">
                <a:solidFill>
                  <a:schemeClr val="accent1"/>
                </a:solidFill>
                <a:latin typeface="Times New Roman" panose="02020603050405020304" pitchFamily="18" charset="0"/>
                <a:cs typeface="Times New Roman" panose="02020603050405020304" pitchFamily="18" charset="0"/>
              </a:rPr>
              <a:t>“fake” exercise </a:t>
            </a:r>
            <a:r>
              <a:rPr lang="en-US" altLang="zh-CN" dirty="0">
                <a:latin typeface="Times New Roman" panose="02020603050405020304" pitchFamily="18" charset="0"/>
                <a:cs typeface="Times New Roman" panose="02020603050405020304" pitchFamily="18" charset="0"/>
              </a:rPr>
              <a:t>instead, using two specialized drugs that had been tested several years ago by scientists at the Salk Institute in San  Diego. The drugs had been shown to </a:t>
            </a:r>
            <a:r>
              <a:rPr lang="en-US" altLang="zh-CN" b="1" dirty="0">
                <a:solidFill>
                  <a:srgbClr val="FF0000"/>
                </a:solidFill>
                <a:latin typeface="Times New Roman" panose="02020603050405020304" pitchFamily="18" charset="0"/>
                <a:cs typeface="Times New Roman" panose="02020603050405020304" pitchFamily="18" charset="0"/>
              </a:rPr>
              <a:t>induce</a:t>
            </a:r>
            <a:r>
              <a:rPr lang="en-US" altLang="zh-CN" dirty="0">
                <a:latin typeface="Times New Roman" panose="02020603050405020304" pitchFamily="18" charset="0"/>
                <a:cs typeface="Times New Roman" panose="02020603050405020304" pitchFamily="18" charset="0"/>
              </a:rPr>
              <a:t> the same kinds of changes in </a:t>
            </a:r>
            <a:r>
              <a:rPr lang="en-US" altLang="zh-CN" b="1" dirty="0">
                <a:solidFill>
                  <a:srgbClr val="FF0000"/>
                </a:solidFill>
                <a:latin typeface="Times New Roman" panose="02020603050405020304" pitchFamily="18" charset="0"/>
                <a:cs typeface="Times New Roman" panose="02020603050405020304" pitchFamily="18" charset="0"/>
              </a:rPr>
              <a:t>sedentary</a:t>
            </a:r>
            <a:r>
              <a:rPr lang="en-US" altLang="zh-CN" dirty="0">
                <a:latin typeface="Times New Roman" panose="02020603050405020304" pitchFamily="18" charset="0"/>
                <a:cs typeface="Times New Roman" panose="02020603050405020304" pitchFamily="18" charset="0"/>
              </a:rPr>
              <a:t> animals’ muscles that exercise would cause, so that even though the mice didn’t exercise, they physiologically responded as if they had.</a:t>
            </a:r>
          </a:p>
          <a:p>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Physiological </a:t>
            </a:r>
            <a:r>
              <a:rPr lang="zh-CN" altLang="en-US" dirty="0">
                <a:latin typeface="Times New Roman" panose="02020603050405020304" pitchFamily="18" charset="0"/>
                <a:cs typeface="Times New Roman" panose="02020603050405020304" pitchFamily="18" charset="0"/>
              </a:rPr>
              <a:t>生理的       </a:t>
            </a:r>
            <a:r>
              <a:rPr lang="en-US" altLang="zh-CN" b="1" dirty="0">
                <a:solidFill>
                  <a:srgbClr val="FF0000"/>
                </a:solidFill>
                <a:latin typeface="Times New Roman" panose="02020603050405020304" pitchFamily="18" charset="0"/>
                <a:cs typeface="Times New Roman" panose="02020603050405020304" pitchFamily="18" charset="0"/>
              </a:rPr>
              <a:t>Psychological</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心理的</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induce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ɪn'djuːs</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vt.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引起；促使；劝服；引诱</a:t>
            </a: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Difference between induce &amp; </a:t>
            </a:r>
            <a:r>
              <a:rPr lang="en-US" altLang="zh-CN" b="1" dirty="0" err="1">
                <a:latin typeface="Times New Roman" panose="02020603050405020304" pitchFamily="18" charset="0"/>
                <a:cs typeface="Times New Roman" panose="02020603050405020304" pitchFamily="18" charset="0"/>
              </a:rPr>
              <a:t>promt</a:t>
            </a:r>
            <a:r>
              <a:rPr lang="en-US" altLang="zh-CN" b="1"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:induce</a:t>
            </a:r>
            <a:r>
              <a:rPr lang="zh-CN" altLang="en-US" dirty="0">
                <a:latin typeface="Times New Roman" panose="02020603050405020304" pitchFamily="18" charset="0"/>
                <a:cs typeface="Times New Roman" panose="02020603050405020304" pitchFamily="18" charset="0"/>
              </a:rPr>
              <a:t>含有引导的意思</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不见得有坏的动机</a:t>
            </a:r>
            <a:r>
              <a:rPr lang="en-US" altLang="zh-CN" dirty="0">
                <a:latin typeface="Times New Roman" panose="02020603050405020304" pitchFamily="18" charset="0"/>
                <a:cs typeface="Times New Roman" panose="02020603050405020304" pitchFamily="18" charset="0"/>
              </a:rPr>
              <a:t>. prompt</a:t>
            </a:r>
            <a:r>
              <a:rPr lang="zh-CN" altLang="en-US" dirty="0">
                <a:latin typeface="Times New Roman" panose="02020603050405020304" pitchFamily="18" charset="0"/>
                <a:cs typeface="Times New Roman" panose="02020603050405020304" pitchFamily="18" charset="0"/>
              </a:rPr>
              <a:t>是常用词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指对一件可能发生的事情起导火线作用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重点在最终促使事情的发生。</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sedentary</a:t>
            </a:r>
            <a:r>
              <a:rPr lang="zh-CN" altLang="en-US" b="1" dirty="0">
                <a:solidFill>
                  <a:srgbClr val="FF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sedntriadj</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久坐的；固定不动的</a:t>
            </a:r>
            <a:r>
              <a:rPr lang="en-US" altLang="zh-CN" dirty="0">
                <a:latin typeface="Times New Roman" panose="02020603050405020304" pitchFamily="18" charset="0"/>
                <a:cs typeface="Times New Roman" panose="02020603050405020304" pitchFamily="18" charset="0"/>
              </a:rPr>
              <a:t>requiring sitting or little activity</a:t>
            </a:r>
          </a:p>
          <a:p>
            <a:r>
              <a:rPr lang="en-US" altLang="zh-CN" dirty="0">
                <a:latin typeface="Times New Roman" panose="02020603050405020304" pitchFamily="18" charset="0"/>
                <a:cs typeface="Times New Roman" panose="02020603050405020304" pitchFamily="18" charset="0"/>
              </a:rPr>
              <a:t>E.g. </a:t>
            </a:r>
          </a:p>
          <a:p>
            <a:r>
              <a:rPr lang="en-US" altLang="zh-CN" dirty="0">
                <a:latin typeface="Times New Roman" panose="02020603050405020304" pitchFamily="18" charset="0"/>
                <a:cs typeface="Times New Roman" panose="02020603050405020304" pitchFamily="18" charset="0"/>
              </a:rPr>
              <a:t>People in </a:t>
            </a:r>
            <a:r>
              <a:rPr lang="en-US" altLang="zh-CN" b="1" dirty="0">
                <a:solidFill>
                  <a:srgbClr val="FF0000"/>
                </a:solidFill>
                <a:latin typeface="Times New Roman" panose="02020603050405020304" pitchFamily="18" charset="0"/>
                <a:cs typeface="Times New Roman" panose="02020603050405020304" pitchFamily="18" charset="0"/>
              </a:rPr>
              <a:t>sedentary</a:t>
            </a:r>
            <a:r>
              <a:rPr lang="en-US" altLang="zh-CN" dirty="0">
                <a:latin typeface="Times New Roman" panose="02020603050405020304" pitchFamily="18" charset="0"/>
                <a:cs typeface="Times New Roman" panose="02020603050405020304" pitchFamily="18" charset="0"/>
              </a:rPr>
              <a:t> jobs need to take exercise.</a:t>
            </a:r>
            <a:br>
              <a:rPr lang="en-US" altLang="zh-CN"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工作上要久坐的人需要做运动。</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sp>
        <p:nvSpPr>
          <p:cNvPr id="5" name="Rectangle 3">
            <a:extLst>
              <a:ext uri="{FF2B5EF4-FFF2-40B4-BE49-F238E27FC236}">
                <a16:creationId xmlns:a16="http://schemas.microsoft.com/office/drawing/2014/main" id="{9B3FF1B8-625F-4AC6-BFC6-A39C6166D0F3}"/>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a:ln>
                  <a:noFill/>
                </a:ln>
                <a:solidFill>
                  <a:srgbClr val="009944"/>
                </a:solidFill>
                <a:effectLst/>
                <a:latin typeface="Verdana" panose="020B0604030504040204" pitchFamily="34" charset="0"/>
                <a:cs typeface="Arial" panose="020B0604020202020204" pitchFamily="34" charset="0"/>
              </a:rPr>
              <a:t>sedentary</a:t>
            </a:r>
          </a:p>
          <a:p>
            <a:pPr marL="0" marR="0" lvl="0" indent="0" algn="l" defTabSz="914400" rtl="0" eaLnBrk="0" fontAlgn="t"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336666"/>
                </a:solidFill>
                <a:effectLst/>
                <a:latin typeface="Arial" panose="020B0604020202020204" pitchFamily="34" charset="0"/>
                <a:cs typeface="Arial" panose="020B0604020202020204" pitchFamily="34" charset="0"/>
              </a:rPr>
              <a:t>　</a:t>
            </a:r>
            <a:r>
              <a:rPr kumimoji="0" lang="zh-CN" altLang="zh-CN" sz="900" b="0" i="0" u="none" strike="noStrike" cap="none" normalizeH="0" baseline="0">
                <a:ln>
                  <a:noFill/>
                </a:ln>
                <a:solidFill>
                  <a:srgbClr val="666666"/>
                </a:solidFill>
                <a:effectLst/>
                <a:latin typeface="Arial" panose="020B0604020202020204" pitchFamily="34" charset="0"/>
                <a:cs typeface="Arial" panose="020B0604020202020204" pitchFamily="34" charset="0"/>
              </a:rPr>
              <a:t>畅通词汇</a:t>
            </a:r>
            <a:r>
              <a:rPr kumimoji="0" lang="zh-CN" altLang="zh-CN" sz="1000" b="0" i="0" u="none" strike="noStrike" cap="none" normalizeH="0" baseline="0">
                <a:ln>
                  <a:noFill/>
                </a:ln>
                <a:solidFill>
                  <a:srgbClr val="336666"/>
                </a:solidFill>
                <a:effectLst/>
                <a:latin typeface="Arial" panose="020B0604020202020204" pitchFamily="34" charset="0"/>
                <a:cs typeface="Arial" panose="020B0604020202020204" pitchFamily="34" charset="0"/>
              </a:rPr>
              <a:t>　</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666666"/>
                </a:solidFill>
                <a:effectLst/>
                <a:latin typeface="Arial" panose="020B0604020202020204" pitchFamily="34" charset="0"/>
                <a:cs typeface="Arial" panose="020B0604020202020204" pitchFamily="34" charset="0"/>
              </a:rPr>
              <a:t>英 ['sedntri] </a:t>
            </a:r>
            <a:r>
              <a:rPr kumimoji="0" lang="zh-CN" altLang="zh-CN" sz="1000" b="0" i="1" u="none" strike="noStrike" cap="none" normalizeH="0" baseline="0">
                <a:ln>
                  <a:noFill/>
                </a:ln>
                <a:solidFill>
                  <a:srgbClr val="AAAAAA"/>
                </a:solidFill>
                <a:effectLst/>
                <a:latin typeface="Arial" panose="020B0604020202020204" pitchFamily="34" charset="0"/>
                <a:cs typeface="Arial" panose="020B0604020202020204" pitchFamily="34" charset="0"/>
              </a:rPr>
              <a:t>　</a:t>
            </a:r>
            <a:r>
              <a:rPr kumimoji="0" lang="zh-CN" altLang="zh-CN" sz="1000" b="0" i="0" u="none" strike="noStrike" cap="none" normalizeH="0" baseline="0">
                <a:ln>
                  <a:noFill/>
                </a:ln>
                <a:solidFill>
                  <a:srgbClr val="666666"/>
                </a:solidFill>
                <a:effectLst/>
                <a:latin typeface="Arial" panose="020B0604020202020204" pitchFamily="34" charset="0"/>
                <a:cs typeface="Arial" panose="020B0604020202020204" pitchFamily="34" charset="0"/>
              </a:rPr>
              <a:t> </a:t>
            </a:r>
            <a:r>
              <a:rPr kumimoji="0" lang="zh-CN" altLang="zh-CN" sz="1000" b="0" i="1" u="none" strike="noStrike" cap="none" normalizeH="0" baseline="0">
                <a:ln>
                  <a:noFill/>
                </a:ln>
                <a:solidFill>
                  <a:srgbClr val="AAAAAA"/>
                </a:solidFill>
                <a:effectLst/>
                <a:latin typeface="Arial" panose="020B0604020202020204" pitchFamily="34" charset="0"/>
                <a:cs typeface="Arial" panose="020B0604020202020204" pitchFamily="34" charset="0"/>
              </a:rPr>
              <a:t>　</a:t>
            </a:r>
            <a:r>
              <a:rPr kumimoji="0" lang="zh-CN" altLang="zh-CN" sz="1000" b="0" i="0" u="none" strike="noStrike" cap="none" normalizeH="0" baseline="0">
                <a:ln>
                  <a:noFill/>
                </a:ln>
                <a:solidFill>
                  <a:srgbClr val="333333"/>
                </a:solidFill>
                <a:effectLst/>
                <a:latin typeface="Arial" panose="020B0604020202020204" pitchFamily="34" charset="0"/>
                <a:cs typeface="Arial" panose="020B0604020202020204" pitchFamily="34" charset="0"/>
              </a:rPr>
              <a:t> </a:t>
            </a:r>
            <a:r>
              <a:rPr kumimoji="0" lang="zh-CN" altLang="zh-CN" sz="1000" b="0" i="0" u="none" strike="noStrike" cap="none" normalizeH="0" baseline="0">
                <a:ln>
                  <a:noFill/>
                </a:ln>
                <a:solidFill>
                  <a:srgbClr val="666666"/>
                </a:solidFill>
                <a:effectLst/>
                <a:latin typeface="Arial" panose="020B0604020202020204" pitchFamily="34" charset="0"/>
                <a:cs typeface="Arial" panose="020B0604020202020204" pitchFamily="34" charset="0"/>
              </a:rPr>
              <a:t>美 ['sednteri] </a:t>
            </a:r>
            <a:r>
              <a:rPr kumimoji="0" lang="zh-CN" altLang="zh-CN" sz="1000" b="0" i="1" u="none" strike="noStrike" cap="none" normalizeH="0" baseline="0">
                <a:ln>
                  <a:noFill/>
                </a:ln>
                <a:solidFill>
                  <a:srgbClr val="AAAAAA"/>
                </a:solidFill>
                <a:effectLst/>
                <a:latin typeface="Arial" panose="020B0604020202020204" pitchFamily="34" charset="0"/>
                <a:cs typeface="Arial" panose="020B0604020202020204" pitchFamily="34" charset="0"/>
              </a:rPr>
              <a:t>　</a:t>
            </a:r>
            <a:r>
              <a:rPr kumimoji="0" lang="zh-CN" altLang="zh-CN" sz="1000" b="0" i="0" u="none" strike="noStrike" cap="none" normalizeH="0" baseline="0">
                <a:ln>
                  <a:noFill/>
                </a:ln>
                <a:solidFill>
                  <a:srgbClr val="666666"/>
                </a:solidFill>
                <a:effectLst/>
                <a:latin typeface="Arial" panose="020B0604020202020204" pitchFamily="34" charset="0"/>
                <a:cs typeface="Arial" panose="020B0604020202020204" pitchFamily="34" charset="0"/>
              </a:rPr>
              <a:t> </a:t>
            </a:r>
            <a:r>
              <a:rPr kumimoji="0" lang="zh-CN" altLang="zh-CN" sz="1000" b="0" i="1" u="none" strike="noStrike" cap="none" normalizeH="0" baseline="0">
                <a:ln>
                  <a:noFill/>
                </a:ln>
                <a:solidFill>
                  <a:srgbClr val="AAAAAA"/>
                </a:solidFill>
                <a:effectLst/>
                <a:latin typeface="Arial" panose="020B0604020202020204" pitchFamily="34" charset="0"/>
                <a:cs typeface="Arial" panose="020B0604020202020204" pitchFamily="34" charset="0"/>
              </a:rPr>
              <a:t>　</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1" i="0" u="none" strike="noStrike" cap="none" normalizeH="0" baseline="0">
                <a:ln>
                  <a:noFill/>
                </a:ln>
                <a:solidFill>
                  <a:srgbClr val="009944"/>
                </a:solidFill>
                <a:effectLst/>
                <a:latin typeface="Georgia" panose="02040502050405020303" pitchFamily="18" charset="0"/>
                <a:cs typeface="Arial" panose="020B0604020202020204" pitchFamily="34" charset="0"/>
              </a:rPr>
              <a:t>adj.</a:t>
            </a:r>
            <a:r>
              <a:rPr kumimoji="0" lang="zh-CN" altLang="zh-CN" sz="1000" b="0" i="0" u="none" strike="noStrike" cap="none" normalizeH="0" baseline="0">
                <a:ln>
                  <a:noFill/>
                </a:ln>
                <a:solidFill>
                  <a:srgbClr val="333333"/>
                </a:solidFill>
                <a:effectLst/>
                <a:latin typeface="Arial" panose="020B0604020202020204" pitchFamily="34" charset="0"/>
                <a:cs typeface="Arial" panose="020B0604020202020204" pitchFamily="34" charset="0"/>
              </a:rPr>
              <a:t> </a:t>
            </a:r>
            <a:r>
              <a:rPr kumimoji="0" lang="zh-CN" altLang="zh-CN" sz="1000" b="1" i="0" u="none" strike="noStrike" cap="none" normalizeH="0" baseline="0">
                <a:ln>
                  <a:noFill/>
                </a:ln>
                <a:solidFill>
                  <a:srgbClr val="333333"/>
                </a:solidFill>
                <a:effectLst/>
                <a:latin typeface="Arial" panose="020B0604020202020204" pitchFamily="34" charset="0"/>
                <a:cs typeface="Arial" panose="020B0604020202020204" pitchFamily="34" charset="0"/>
              </a:rPr>
              <a:t>久坐的；固定不动的</a:t>
            </a:r>
            <a:endParaRPr kumimoji="0" lang="zh-CN" altLang="zh-CN" sz="1000" b="0" i="0" u="none" strike="noStrike" cap="none" normalizeH="0" baseline="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913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E596F-7739-4712-A207-C4CB5DA972AD}"/>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FBB5817-0BDE-452F-8E72-067187B6F2B5}"/>
              </a:ext>
            </a:extLst>
          </p:cNvPr>
          <p:cNvSpPr>
            <a:spLocks noGrp="1"/>
          </p:cNvSpPr>
          <p:nvPr>
            <p:ph idx="1"/>
          </p:nvPr>
        </p:nvSpPr>
        <p:spPr>
          <a:xfrm>
            <a:off x="838200" y="1498862"/>
            <a:ext cx="10515600" cy="4678101"/>
          </a:xfrm>
        </p:spPr>
        <p:txBody>
          <a:bodyPr>
            <a:normAutofit lnSpcReduction="10000"/>
          </a:bodyPr>
          <a:lstStyle/>
          <a:p>
            <a:pPr marL="0" indent="0">
              <a:buNone/>
            </a:pPr>
            <a:r>
              <a:rPr lang="en-US" altLang="zh-CN" dirty="0">
                <a:latin typeface="Times New Roman" panose="02020603050405020304" pitchFamily="18" charset="0"/>
                <a:cs typeface="Times New Roman" panose="02020603050405020304" pitchFamily="18" charset="0"/>
              </a:rPr>
              <a:t>6. One of the drugs that they used, known as AICAR, increases the muscles’ output of AMPK, an </a:t>
            </a:r>
            <a:r>
              <a:rPr lang="en-US" altLang="zh-CN" b="1" dirty="0">
                <a:solidFill>
                  <a:srgbClr val="FF0000"/>
                </a:solidFill>
                <a:latin typeface="Times New Roman" panose="02020603050405020304" pitchFamily="18" charset="0"/>
                <a:cs typeface="Times New Roman" panose="02020603050405020304" pitchFamily="18" charset="0"/>
              </a:rPr>
              <a:t>enzyme</a:t>
            </a:r>
            <a:r>
              <a:rPr lang="en-US" altLang="zh-CN" dirty="0">
                <a:latin typeface="Times New Roman" panose="02020603050405020304" pitchFamily="18" charset="0"/>
                <a:cs typeface="Times New Roman" panose="02020603050405020304" pitchFamily="18" charset="0"/>
              </a:rPr>
              <a:t> that affects cellular energy and </a:t>
            </a:r>
            <a:r>
              <a:rPr lang="en-US" altLang="zh-CN" b="1" dirty="0">
                <a:solidFill>
                  <a:srgbClr val="FF0000"/>
                </a:solidFill>
                <a:latin typeface="Times New Roman" panose="02020603050405020304" pitchFamily="18" charset="0"/>
                <a:cs typeface="Times New Roman" panose="02020603050405020304" pitchFamily="18" charset="0"/>
              </a:rPr>
              <a:t>metabolism</a:t>
            </a:r>
            <a:r>
              <a:rPr lang="en-US" altLang="zh-CN" dirty="0">
                <a:latin typeface="Times New Roman" panose="02020603050405020304" pitchFamily="18" charset="0"/>
                <a:cs typeface="Times New Roman" panose="02020603050405020304" pitchFamily="18" charset="0"/>
              </a:rPr>
              <a:t>. Regular endurance exercise, like running or cycling, increases the muscles’ production of this enzyme. In the Salk experiments, AICAR enabled untrained mice to run 44 percent farther during treadmill tests than other, sedentary animals that hadn’t received the drug.</a:t>
            </a:r>
          </a:p>
          <a:p>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enzyme</a:t>
            </a:r>
            <a:r>
              <a:rPr lang="en-US" altLang="zh-CN" b="1" dirty="0">
                <a:latin typeface="Times New Roman" panose="02020603050405020304" pitchFamily="18" charset="0"/>
                <a:cs typeface="Times New Roman" panose="02020603050405020304" pitchFamily="18" charset="0"/>
              </a:rPr>
              <a:t> n.</a:t>
            </a:r>
            <a:r>
              <a:rPr lang="en-US" altLang="zh-CN"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酶</a:t>
            </a:r>
            <a:r>
              <a:rPr lang="en-US" altLang="zh-CN" b="1" dirty="0">
                <a:latin typeface="Times New Roman" panose="02020603050405020304" pitchFamily="18" charset="0"/>
                <a:cs typeface="Times New Roman" panose="02020603050405020304" pitchFamily="18" charset="0"/>
              </a:rPr>
              <a:t>any of several complex proteins that are produced by cells and act as catalysts in specific biochemical reactions</a:t>
            </a:r>
            <a:endParaRPr lang="zh-CN"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metabolism</a:t>
            </a:r>
            <a:r>
              <a:rPr lang="en-US" altLang="zh-CN" b="1" dirty="0">
                <a:latin typeface="Times New Roman" panose="02020603050405020304" pitchFamily="18" charset="0"/>
                <a:cs typeface="Times New Roman" panose="02020603050405020304" pitchFamily="18" charset="0"/>
              </a:rPr>
              <a:t> n.</a:t>
            </a:r>
            <a:r>
              <a:rPr lang="en-US" altLang="zh-CN"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新陈代谢</a:t>
            </a:r>
            <a:r>
              <a:rPr lang="en-US" altLang="zh-CN" dirty="0">
                <a:latin typeface="Times New Roman" panose="02020603050405020304" pitchFamily="18" charset="0"/>
                <a:cs typeface="Times New Roman" panose="02020603050405020304" pitchFamily="18" charset="0"/>
              </a:rPr>
              <a:t>the organic processes (in a cell or organism) that are necessary for life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00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3EFD9-B59B-495C-BAAA-5EC8A98EC0D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6019C01-AA78-4208-8254-F6CE899F96B7}"/>
              </a:ext>
            </a:extLst>
          </p:cNvPr>
          <p:cNvSpPr>
            <a:spLocks noGrp="1"/>
          </p:cNvSpPr>
          <p:nvPr>
            <p:ph idx="1"/>
          </p:nvPr>
        </p:nvSpPr>
        <p:spPr>
          <a:xfrm>
            <a:off x="838200" y="1385740"/>
            <a:ext cx="10515600" cy="4791223"/>
          </a:xfrm>
        </p:spPr>
        <p:txBody>
          <a:bodyPr>
            <a:normAutofit/>
          </a:bodyPr>
          <a:lstStyle/>
          <a:p>
            <a:pPr marL="0" indent="0">
              <a:buNone/>
            </a:pPr>
            <a:r>
              <a:rPr lang="en-US" altLang="zh-CN" dirty="0">
                <a:latin typeface="Adobe Caslon Pro" panose="0205050205050A020403" pitchFamily="18" charset="0"/>
              </a:rPr>
              <a:t>7</a:t>
            </a:r>
            <a:r>
              <a:rPr lang="en-US" altLang="zh-CN" dirty="0">
                <a:latin typeface="Times New Roman" panose="02020603050405020304" pitchFamily="18" charset="0"/>
                <a:cs typeface="Times New Roman" panose="02020603050405020304" pitchFamily="18" charset="0"/>
              </a:rPr>
              <a:t>. The second compound, GW1516, drug, also stimulates biochemical changes in muscle cells like </a:t>
            </a:r>
            <a:r>
              <a:rPr lang="en-US" altLang="zh-CN" dirty="0" err="1">
                <a:latin typeface="Times New Roman" panose="02020603050405020304" pitchFamily="18" charset="0"/>
                <a:cs typeface="Times New Roman" panose="02020603050405020304" pitchFamily="18" charset="0"/>
              </a:rPr>
              <a:t>thosea</a:t>
            </a:r>
            <a:r>
              <a:rPr lang="en-US" altLang="zh-CN"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cholesterol</a:t>
            </a:r>
            <a:r>
              <a:rPr lang="en-US" altLang="zh-CN" dirty="0">
                <a:latin typeface="Times New Roman" panose="02020603050405020304" pitchFamily="18" charset="0"/>
                <a:cs typeface="Times New Roman" panose="02020603050405020304" pitchFamily="18" charset="0"/>
              </a:rPr>
              <a:t>  caused by endurance exercise. But in the Salk studies, it had </a:t>
            </a:r>
            <a:r>
              <a:rPr lang="en-US" altLang="zh-CN" b="1" dirty="0">
                <a:solidFill>
                  <a:srgbClr val="FF0000"/>
                </a:solidFill>
                <a:latin typeface="Times New Roman" panose="02020603050405020304" pitchFamily="18" charset="0"/>
                <a:cs typeface="Times New Roman" panose="02020603050405020304" pitchFamily="18" charset="0"/>
              </a:rPr>
              <a:t>amplified</a:t>
            </a:r>
            <a:r>
              <a:rPr lang="en-US" altLang="zh-CN" dirty="0">
                <a:latin typeface="Times New Roman" panose="02020603050405020304" pitchFamily="18" charset="0"/>
                <a:cs typeface="Times New Roman" panose="02020603050405020304" pitchFamily="18" charset="0"/>
              </a:rPr>
              <a:t> endurance primarily in animals that also ran, allowing them to run farther than another set of running mice that didn’t get the drug. But it hadn’t done much muscle-wise for animals that remained sedentary.</a:t>
            </a:r>
          </a:p>
          <a:p>
            <a:pPr marL="0" indent="0">
              <a:buNone/>
            </a:pPr>
            <a:endParaRPr lang="zh-CN" altLang="zh-CN" dirty="0">
              <a:latin typeface="Times New Roman" panose="02020603050405020304" pitchFamily="18" charset="0"/>
              <a:cs typeface="Times New Roman" panose="02020603050405020304" pitchFamily="18" charset="0"/>
            </a:endParaRPr>
          </a:p>
          <a:p>
            <a:r>
              <a:rPr lang="en-US" altLang="zh-CN" sz="2400" b="1" dirty="0">
                <a:solidFill>
                  <a:srgbClr val="FF0000"/>
                </a:solidFill>
                <a:latin typeface="Times New Roman" panose="02020603050405020304" pitchFamily="18" charset="0"/>
                <a:cs typeface="Times New Roman" panose="02020603050405020304" pitchFamily="18" charset="0"/>
              </a:rPr>
              <a:t>cholesterol</a:t>
            </a:r>
            <a:r>
              <a:rPr lang="en-US" altLang="zh-CN" sz="2400" b="1" dirty="0">
                <a:latin typeface="Times New Roman" panose="02020603050405020304" pitchFamily="18" charset="0"/>
                <a:cs typeface="Times New Roman" panose="02020603050405020304" pitchFamily="18" charset="0"/>
              </a:rPr>
              <a:t> n.</a:t>
            </a:r>
            <a:r>
              <a:rPr lang="en-US" altLang="zh-CN" sz="2400"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胆固醇</a:t>
            </a:r>
            <a:r>
              <a:rPr lang="en-US" altLang="zh-CN" sz="2400" b="1" dirty="0">
                <a:latin typeface="Times New Roman" panose="02020603050405020304" pitchFamily="18" charset="0"/>
                <a:cs typeface="Times New Roman" panose="02020603050405020304" pitchFamily="18" charset="0"/>
              </a:rPr>
              <a:t>an animal sterol that is normally synthesized by the liver; the most abundant steroid in animal tissues</a:t>
            </a:r>
          </a:p>
          <a:p>
            <a:r>
              <a:rPr lang="en-US" altLang="zh-CN" sz="2400" b="1" dirty="0" err="1">
                <a:solidFill>
                  <a:srgbClr val="FF0000"/>
                </a:solidFill>
                <a:latin typeface="Times New Roman" panose="02020603050405020304" pitchFamily="18" charset="0"/>
                <a:cs typeface="Times New Roman" panose="02020603050405020304" pitchFamily="18" charset="0"/>
              </a:rPr>
              <a:t>amplify</a:t>
            </a:r>
            <a:r>
              <a:rPr lang="en-US" altLang="zh-CN" sz="2400" b="1" dirty="0" err="1">
                <a:latin typeface="Times New Roman" panose="02020603050405020304" pitchFamily="18" charset="0"/>
                <a:cs typeface="Times New Roman" panose="02020603050405020304" pitchFamily="18" charset="0"/>
              </a:rPr>
              <a:t>v</a:t>
            </a:r>
            <a:r>
              <a:rPr lang="en-US" altLang="zh-CN" sz="2400" b="1"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扩大；详述；增强</a:t>
            </a:r>
            <a:r>
              <a:rPr lang="en-US" altLang="zh-CN" sz="2400" b="1" dirty="0">
                <a:latin typeface="Times New Roman" panose="02020603050405020304" pitchFamily="18" charset="0"/>
                <a:cs typeface="Times New Roman" panose="02020603050405020304" pitchFamily="18" charset="0"/>
              </a:rPr>
              <a:t>increase in size, volume or significance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58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7555B-6F4A-485B-BA12-13E8F6ADF2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6E249A2-0E64-45AC-9A58-2AFD63644AE3}"/>
              </a:ext>
            </a:extLst>
          </p:cNvPr>
          <p:cNvSpPr>
            <a:spLocks noGrp="1"/>
          </p:cNvSpPr>
          <p:nvPr>
            <p:ph idx="1"/>
          </p:nvPr>
        </p:nvSpPr>
        <p:spPr>
          <a:xfrm>
            <a:off x="838200" y="477520"/>
            <a:ext cx="10515600" cy="6380480"/>
          </a:xfrm>
        </p:spPr>
        <p:txBody>
          <a:bodyPr>
            <a:normAutofit fontScale="92500" lnSpcReduction="20000"/>
          </a:bodyPr>
          <a:lstStyle/>
          <a:p>
            <a:pPr marL="0" indent="0">
              <a:buNone/>
            </a:pPr>
            <a:r>
              <a:rPr lang="en-US" altLang="zh-CN" dirty="0">
                <a:latin typeface="Times New Roman" panose="02020603050405020304" pitchFamily="18" charset="0"/>
                <a:cs typeface="Times New Roman" panose="02020603050405020304" pitchFamily="18" charset="0"/>
              </a:rPr>
              <a:t>8</a:t>
            </a:r>
            <a:r>
              <a:rPr lang="en-US" altLang="zh-CN" sz="3300" dirty="0">
                <a:latin typeface="Times New Roman" panose="02020603050405020304" pitchFamily="18" charset="0"/>
                <a:cs typeface="Times New Roman" panose="02020603050405020304" pitchFamily="18" charset="0"/>
              </a:rPr>
              <a:t>. By using these drugs in unexercised animals under well-controlled conditions, the scientist from the National Institute on Aging sought to determine whether changes in muscles then </a:t>
            </a:r>
            <a:r>
              <a:rPr lang="en-US" altLang="zh-CN" sz="3300" b="1" dirty="0">
                <a:solidFill>
                  <a:srgbClr val="FF0000"/>
                </a:solidFill>
                <a:latin typeface="Times New Roman" panose="02020603050405020304" pitchFamily="18" charset="0"/>
                <a:cs typeface="Times New Roman" panose="02020603050405020304" pitchFamily="18" charset="0"/>
              </a:rPr>
              <a:t>initiate</a:t>
            </a:r>
            <a:r>
              <a:rPr lang="en-US" altLang="zh-CN" sz="3300" dirty="0">
                <a:solidFill>
                  <a:srgbClr val="FF0000"/>
                </a:solidFill>
                <a:latin typeface="Times New Roman" panose="02020603050405020304" pitchFamily="18" charset="0"/>
                <a:cs typeface="Times New Roman" panose="02020603050405020304" pitchFamily="18" charset="0"/>
              </a:rPr>
              <a:t>d</a:t>
            </a:r>
            <a:r>
              <a:rPr lang="en-US" altLang="zh-CN" sz="3300" dirty="0">
                <a:latin typeface="Times New Roman" panose="02020603050405020304" pitchFamily="18" charset="0"/>
                <a:cs typeface="Times New Roman" panose="02020603050405020304" pitchFamily="18" charset="0"/>
              </a:rPr>
              <a:t> changes in the brain.</a:t>
            </a:r>
          </a:p>
          <a:p>
            <a:r>
              <a:rPr lang="en-US" altLang="zh-CN" b="1" dirty="0">
                <a:solidFill>
                  <a:srgbClr val="FF0000"/>
                </a:solidFill>
                <a:latin typeface="Times New Roman" panose="02020603050405020304" pitchFamily="18" charset="0"/>
                <a:cs typeface="Times New Roman" panose="02020603050405020304" pitchFamily="18" charset="0"/>
              </a:rPr>
              <a:t>Initiate    v.	</a:t>
            </a:r>
            <a:r>
              <a:rPr lang="zh-CN" altLang="en-US" b="1" dirty="0">
                <a:solidFill>
                  <a:srgbClr val="FF0000"/>
                </a:solidFill>
                <a:latin typeface="Times New Roman" panose="02020603050405020304" pitchFamily="18" charset="0"/>
                <a:cs typeface="Times New Roman" panose="02020603050405020304" pitchFamily="18" charset="0"/>
              </a:rPr>
              <a:t>开始</a:t>
            </a: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发起</a:t>
            </a:r>
            <a:r>
              <a:rPr lang="en-US" altLang="zh-CN" b="1" dirty="0">
                <a:solidFill>
                  <a:srgbClr val="FF0000"/>
                </a:solidFill>
                <a:latin typeface="Times New Roman" panose="02020603050405020304" pitchFamily="18" charset="0"/>
                <a:cs typeface="Times New Roman" panose="02020603050405020304" pitchFamily="18" charset="0"/>
              </a:rPr>
              <a:t>;</a:t>
            </a:r>
          </a:p>
          <a:p>
            <a:pPr fontAlgn="base"/>
            <a:r>
              <a:rPr lang="en-US" altLang="zh-CN" sz="2300" b="1" dirty="0">
                <a:solidFill>
                  <a:srgbClr val="265667"/>
                </a:solidFill>
                <a:latin typeface="Open Sans"/>
              </a:rPr>
              <a:t>Examples of </a:t>
            </a:r>
            <a:r>
              <a:rPr lang="en-US" altLang="zh-CN" sz="2300" b="1" i="1" dirty="0">
                <a:solidFill>
                  <a:srgbClr val="265667"/>
                </a:solidFill>
                <a:latin typeface="inherit"/>
              </a:rPr>
              <a:t>initiate</a:t>
            </a:r>
            <a:r>
              <a:rPr lang="en-US" altLang="zh-CN" sz="2300" b="1" dirty="0">
                <a:solidFill>
                  <a:srgbClr val="265667"/>
                </a:solidFill>
                <a:latin typeface="Open Sans"/>
              </a:rPr>
              <a:t> in a Sentence</a:t>
            </a:r>
          </a:p>
          <a:p>
            <a:pPr fontAlgn="base"/>
            <a:r>
              <a:rPr lang="en-US" altLang="zh-CN" sz="2300" b="1" dirty="0">
                <a:solidFill>
                  <a:srgbClr val="225F73"/>
                </a:solidFill>
                <a:latin typeface="Open Sans"/>
              </a:rPr>
              <a:t>Verb</a:t>
            </a:r>
            <a:r>
              <a:rPr lang="en-US" altLang="zh-CN" sz="2300" dirty="0">
                <a:solidFill>
                  <a:srgbClr val="225F73"/>
                </a:solidFill>
                <a:latin typeface="Open Sans"/>
              </a:rPr>
              <a:t> Doctors have </a:t>
            </a:r>
            <a:r>
              <a:rPr lang="en-US" altLang="zh-CN" sz="2300" i="1" dirty="0">
                <a:solidFill>
                  <a:srgbClr val="225F73"/>
                </a:solidFill>
                <a:latin typeface="inherit"/>
              </a:rPr>
              <a:t>initiated</a:t>
            </a:r>
            <a:r>
              <a:rPr lang="en-US" altLang="zh-CN" sz="2300" dirty="0">
                <a:solidFill>
                  <a:srgbClr val="225F73"/>
                </a:solidFill>
                <a:latin typeface="Open Sans"/>
              </a:rPr>
              <a:t> a series of tests to determine the cause of the problem. The company </a:t>
            </a:r>
            <a:r>
              <a:rPr lang="en-US" altLang="zh-CN" sz="2300" i="1" dirty="0">
                <a:solidFill>
                  <a:srgbClr val="225F73"/>
                </a:solidFill>
                <a:latin typeface="inherit"/>
              </a:rPr>
              <a:t>initiated</a:t>
            </a:r>
            <a:r>
              <a:rPr lang="en-US" altLang="zh-CN" sz="2300" dirty="0">
                <a:solidFill>
                  <a:srgbClr val="225F73"/>
                </a:solidFill>
                <a:latin typeface="Open Sans"/>
              </a:rPr>
              <a:t> judicial proceedings against them.</a:t>
            </a:r>
          </a:p>
          <a:p>
            <a:pPr fontAlgn="base"/>
            <a:r>
              <a:rPr lang="en-US" altLang="zh-CN" sz="2300" b="1" dirty="0"/>
              <a:t>Choose the Right Synonym for </a:t>
            </a:r>
            <a:r>
              <a:rPr lang="en-US" altLang="zh-CN" sz="2300" b="1" i="1" dirty="0"/>
              <a:t>initiate  </a:t>
            </a:r>
            <a:r>
              <a:rPr lang="zh-CN" altLang="en-US" sz="2300" b="1" i="1" dirty="0"/>
              <a:t>表示“开始”的近义词辨析</a:t>
            </a:r>
            <a:endParaRPr lang="en-US" altLang="zh-CN" sz="2300" b="1" dirty="0"/>
          </a:p>
          <a:p>
            <a:pPr fontAlgn="base"/>
            <a:r>
              <a:rPr lang="en-US" altLang="zh-CN" sz="2300" b="1" dirty="0"/>
              <a:t>Verb </a:t>
            </a:r>
          </a:p>
          <a:p>
            <a:pPr fontAlgn="base"/>
            <a:r>
              <a:rPr lang="en-US" altLang="zh-CN" sz="2300" cap="all" dirty="0">
                <a:hlinkClick r:id="rId2"/>
              </a:rPr>
              <a:t>BEGIN</a:t>
            </a:r>
            <a:r>
              <a:rPr lang="en-US" altLang="zh-CN" sz="2300" dirty="0"/>
              <a:t>, </a:t>
            </a:r>
            <a:r>
              <a:rPr lang="en-US" altLang="zh-CN" sz="2300" cap="all" dirty="0">
                <a:hlinkClick r:id="rId3"/>
              </a:rPr>
              <a:t>COMMENCE</a:t>
            </a:r>
            <a:r>
              <a:rPr lang="en-US" altLang="zh-CN" sz="2300" dirty="0"/>
              <a:t>, </a:t>
            </a:r>
            <a:r>
              <a:rPr lang="en-US" altLang="zh-CN" sz="2300" cap="all" dirty="0">
                <a:hlinkClick r:id="rId4"/>
              </a:rPr>
              <a:t>START</a:t>
            </a:r>
            <a:r>
              <a:rPr lang="en-US" altLang="zh-CN" sz="2300" dirty="0"/>
              <a:t>, </a:t>
            </a:r>
            <a:r>
              <a:rPr lang="en-US" altLang="zh-CN" sz="2300" cap="all" dirty="0">
                <a:hlinkClick r:id="rId5"/>
              </a:rPr>
              <a:t>INITIATE</a:t>
            </a:r>
            <a:r>
              <a:rPr lang="en-US" altLang="zh-CN" sz="2300" dirty="0"/>
              <a:t>, </a:t>
            </a:r>
            <a:r>
              <a:rPr lang="en-US" altLang="zh-CN" sz="2300" cap="all" dirty="0">
                <a:hlinkClick r:id="rId6"/>
              </a:rPr>
              <a:t>INAUGURATE</a:t>
            </a:r>
            <a:r>
              <a:rPr lang="en-US" altLang="zh-CN" sz="2300" dirty="0"/>
              <a:t>, </a:t>
            </a:r>
            <a:r>
              <a:rPr lang="en-US" altLang="zh-CN" sz="2300" cap="all" dirty="0">
                <a:hlinkClick r:id="rId7"/>
              </a:rPr>
              <a:t>USHER IN</a:t>
            </a:r>
            <a:r>
              <a:rPr lang="en-US" altLang="zh-CN" sz="2300" dirty="0"/>
              <a:t> mean to take the first step in a course, process, or operation. </a:t>
            </a:r>
            <a:r>
              <a:rPr lang="en-US" altLang="zh-CN" sz="2300" cap="all" dirty="0">
                <a:hlinkClick r:id="rId2"/>
              </a:rPr>
              <a:t>BEGIN</a:t>
            </a:r>
            <a:r>
              <a:rPr lang="en-US" altLang="zh-CN" sz="2300" dirty="0"/>
              <a:t>, </a:t>
            </a:r>
            <a:r>
              <a:rPr lang="en-US" altLang="zh-CN" sz="2300" cap="all" dirty="0">
                <a:hlinkClick r:id="rId4"/>
              </a:rPr>
              <a:t>START</a:t>
            </a:r>
            <a:r>
              <a:rPr lang="en-US" altLang="zh-CN" sz="2300" dirty="0"/>
              <a:t>, and </a:t>
            </a:r>
            <a:r>
              <a:rPr lang="en-US" altLang="zh-CN" sz="2300" cap="all" dirty="0">
                <a:hlinkClick r:id="rId3"/>
              </a:rPr>
              <a:t>COMMENCE</a:t>
            </a:r>
            <a:r>
              <a:rPr lang="en-US" altLang="zh-CN" sz="2300" dirty="0"/>
              <a:t> are often interchangeable. </a:t>
            </a:r>
            <a:r>
              <a:rPr lang="en-US" altLang="zh-CN" sz="2300" cap="all" dirty="0">
                <a:hlinkClick r:id="rId2"/>
              </a:rPr>
              <a:t>BEGIN</a:t>
            </a:r>
            <a:r>
              <a:rPr lang="en-US" altLang="zh-CN" sz="2300" dirty="0"/>
              <a:t>, opposed to </a:t>
            </a:r>
            <a:r>
              <a:rPr lang="en-US" altLang="zh-CN" sz="2300" i="1" dirty="0"/>
              <a:t>end</a:t>
            </a:r>
            <a:r>
              <a:rPr lang="en-US" altLang="zh-CN" sz="2300" dirty="0"/>
              <a:t>, is the most general. </a:t>
            </a:r>
            <a:r>
              <a:rPr lang="en-US" altLang="zh-CN" sz="2300" i="1" dirty="0"/>
              <a:t>begin</a:t>
            </a:r>
            <a:r>
              <a:rPr lang="en-US" altLang="zh-CN" sz="2300" dirty="0"/>
              <a:t> a trip </a:t>
            </a:r>
            <a:r>
              <a:rPr lang="en-US" altLang="zh-CN" sz="2300" i="1" dirty="0"/>
              <a:t>began</a:t>
            </a:r>
            <a:r>
              <a:rPr lang="en-US" altLang="zh-CN" sz="2300" dirty="0"/>
              <a:t> dancing </a:t>
            </a:r>
            <a:r>
              <a:rPr lang="en-US" altLang="zh-CN" sz="2300" cap="all" dirty="0">
                <a:hlinkClick r:id="rId4"/>
              </a:rPr>
              <a:t>START</a:t>
            </a:r>
            <a:r>
              <a:rPr lang="en-US" altLang="zh-CN" sz="2300" dirty="0"/>
              <a:t>, opposed to </a:t>
            </a:r>
            <a:r>
              <a:rPr lang="en-US" altLang="zh-CN" sz="2300" i="1" dirty="0"/>
              <a:t>stop</a:t>
            </a:r>
            <a:r>
              <a:rPr lang="en-US" altLang="zh-CN" sz="2300" dirty="0"/>
              <a:t>, applies especially to first actions, steps, or stages.  the work </a:t>
            </a:r>
            <a:r>
              <a:rPr lang="en-US" altLang="zh-CN" sz="2300" i="1" dirty="0"/>
              <a:t>started</a:t>
            </a:r>
            <a:r>
              <a:rPr lang="en-US" altLang="zh-CN" sz="2300" dirty="0"/>
              <a:t> slowly  </a:t>
            </a:r>
            <a:r>
              <a:rPr lang="en-US" altLang="zh-CN" sz="2300" cap="all" dirty="0">
                <a:hlinkClick r:id="rId3"/>
              </a:rPr>
              <a:t>COMMENCE</a:t>
            </a:r>
            <a:r>
              <a:rPr lang="en-US" altLang="zh-CN" sz="2300" dirty="0"/>
              <a:t> can be more formal or bookish than </a:t>
            </a:r>
            <a:r>
              <a:rPr lang="en-US" altLang="zh-CN" sz="2300" cap="all" dirty="0">
                <a:hlinkClick r:id="rId2"/>
              </a:rPr>
              <a:t>BEGIN</a:t>
            </a:r>
            <a:r>
              <a:rPr lang="en-US" altLang="zh-CN" sz="2300" dirty="0"/>
              <a:t> or </a:t>
            </a:r>
            <a:r>
              <a:rPr lang="en-US" altLang="zh-CN" sz="2300" cap="all" dirty="0">
                <a:hlinkClick r:id="rId4"/>
              </a:rPr>
              <a:t>START</a:t>
            </a:r>
            <a:r>
              <a:rPr lang="en-US" altLang="zh-CN" sz="2300" dirty="0"/>
              <a:t>. </a:t>
            </a:r>
            <a:r>
              <a:rPr lang="en-US" altLang="zh-CN" sz="2300" i="1" dirty="0"/>
              <a:t>commence</a:t>
            </a:r>
            <a:r>
              <a:rPr lang="en-US" altLang="zh-CN" sz="2300" dirty="0"/>
              <a:t> firing </a:t>
            </a:r>
            <a:r>
              <a:rPr lang="en-US" altLang="zh-CN" sz="2300" i="1" dirty="0"/>
              <a:t>commenced</a:t>
            </a:r>
            <a:r>
              <a:rPr lang="en-US" altLang="zh-CN" sz="2300" dirty="0"/>
              <a:t> a conversation </a:t>
            </a:r>
            <a:r>
              <a:rPr lang="en-US" altLang="zh-CN" sz="2300" cap="all" dirty="0">
                <a:hlinkClick r:id="rId5"/>
              </a:rPr>
              <a:t>INITIATE</a:t>
            </a:r>
            <a:r>
              <a:rPr lang="en-US" altLang="zh-CN" sz="2300" dirty="0"/>
              <a:t> implies taking a first step in a process or series that is to continue. </a:t>
            </a:r>
            <a:r>
              <a:rPr lang="en-US" altLang="zh-CN" sz="2300" i="1" dirty="0"/>
              <a:t>initiated</a:t>
            </a:r>
            <a:r>
              <a:rPr lang="en-US" altLang="zh-CN" sz="2300" dirty="0"/>
              <a:t> diplomatic contacts </a:t>
            </a:r>
            <a:r>
              <a:rPr lang="en-US" altLang="zh-CN" sz="2300" cap="all" dirty="0">
                <a:hlinkClick r:id="rId6"/>
              </a:rPr>
              <a:t>INAUGURATE</a:t>
            </a:r>
            <a:r>
              <a:rPr lang="en-US" altLang="zh-CN" sz="2300" dirty="0"/>
              <a:t> suggests a beginning of some formality or notion of significance.  the discovery of penicillin </a:t>
            </a:r>
            <a:r>
              <a:rPr lang="en-US" altLang="zh-CN" sz="2300" i="1" dirty="0"/>
              <a:t>inaugurated</a:t>
            </a:r>
            <a:r>
              <a:rPr lang="en-US" altLang="zh-CN" sz="2300" dirty="0"/>
              <a:t> a new era in medicine  </a:t>
            </a:r>
            <a:r>
              <a:rPr lang="en-US" altLang="zh-CN" sz="2300" cap="all" dirty="0">
                <a:hlinkClick r:id="rId7"/>
              </a:rPr>
              <a:t>USHER IN</a:t>
            </a:r>
            <a:r>
              <a:rPr lang="en-US" altLang="zh-CN" sz="2300" dirty="0"/>
              <a:t> is somewhat less weighty than </a:t>
            </a:r>
            <a:r>
              <a:rPr lang="en-US" altLang="zh-CN" sz="2300" cap="all" dirty="0">
                <a:hlinkClick r:id="rId6"/>
              </a:rPr>
              <a:t>INAUGURATE</a:t>
            </a:r>
            <a:r>
              <a:rPr lang="en-US" altLang="zh-CN" sz="2300" dirty="0"/>
              <a:t>. </a:t>
            </a:r>
            <a:r>
              <a:rPr lang="en-US" altLang="zh-CN" sz="2300" i="1" dirty="0"/>
              <a:t>ushered in</a:t>
            </a:r>
            <a:r>
              <a:rPr lang="en-US" altLang="zh-CN" sz="2300" dirty="0"/>
              <a:t> a period of economic decline</a:t>
            </a:r>
          </a:p>
          <a:p>
            <a:pPr fontAlgn="base"/>
            <a:endParaRPr lang="en-US" altLang="zh-CN" dirty="0">
              <a:solidFill>
                <a:srgbClr val="212529"/>
              </a:solidFill>
              <a:latin typeface="Open Sans"/>
            </a:endParaRPr>
          </a:p>
          <a:p>
            <a:endParaRPr lang="en-US" altLang="zh-CN" dirty="0">
              <a:latin typeface="Adobe Caslon Pro" panose="0205050205050A020403" pitchFamily="18" charset="0"/>
            </a:endParaRPr>
          </a:p>
          <a:p>
            <a:endParaRPr lang="zh-CN" altLang="en-US" dirty="0"/>
          </a:p>
        </p:txBody>
      </p:sp>
    </p:spTree>
    <p:extLst>
      <p:ext uri="{BB962C8B-B14F-4D97-AF65-F5344CB8AC3E}">
        <p14:creationId xmlns:p14="http://schemas.microsoft.com/office/powerpoint/2010/main" val="38979347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2080</Words>
  <Application>Microsoft Office PowerPoint</Application>
  <PresentationFormat>宽屏</PresentationFormat>
  <Paragraphs>108</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14</vt:i4>
      </vt:variant>
    </vt:vector>
  </HeadingPairs>
  <TitlesOfParts>
    <vt:vector size="29" baseType="lpstr">
      <vt:lpstr>Adobe Gothic Std B</vt:lpstr>
      <vt:lpstr>inherit</vt:lpstr>
      <vt:lpstr>Open Sans</vt:lpstr>
      <vt:lpstr>等线</vt:lpstr>
      <vt:lpstr>等线 Light</vt:lpstr>
      <vt:lpstr>Microsoft Yahei</vt:lpstr>
      <vt:lpstr>Adobe Caslon Pro</vt:lpstr>
      <vt:lpstr>Arial</vt:lpstr>
      <vt:lpstr>Arial</vt:lpstr>
      <vt:lpstr>Georgia</vt:lpstr>
      <vt:lpstr>Times New Roman</vt:lpstr>
      <vt:lpstr>Verdana</vt:lpstr>
      <vt:lpstr>Office 主题​​</vt:lpstr>
      <vt:lpstr>自定义设计方案</vt:lpstr>
      <vt:lpstr>1_自定义设计方案</vt:lpstr>
      <vt:lpstr>Unit 7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Comprehension of the Text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开宇</dc:creator>
  <cp:lastModifiedBy>张 开宇</cp:lastModifiedBy>
  <cp:revision>34</cp:revision>
  <dcterms:created xsi:type="dcterms:W3CDTF">2020-03-16T02:37:05Z</dcterms:created>
  <dcterms:modified xsi:type="dcterms:W3CDTF">2020-03-16T08:59:41Z</dcterms:modified>
</cp:coreProperties>
</file>