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7" r:id="rId3"/>
    <p:sldId id="276" r:id="rId4"/>
    <p:sldId id="257" r:id="rId5"/>
    <p:sldId id="259" r:id="rId6"/>
    <p:sldId id="260" r:id="rId7"/>
    <p:sldId id="261" r:id="rId8"/>
    <p:sldId id="262" r:id="rId9"/>
    <p:sldId id="278" r:id="rId10"/>
    <p:sldId id="263" r:id="rId11"/>
    <p:sldId id="264" r:id="rId12"/>
    <p:sldId id="265" r:id="rId13"/>
    <p:sldId id="266" r:id="rId14"/>
    <p:sldId id="279"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186"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63A5B7-463D-4119-9649-BA7CF0DF2A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99CA092-9404-44FB-8817-712F29F2F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0AB14EEC-8804-4748-802E-1ACEF963EF06}"/>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5" name="页脚占位符 4">
            <a:extLst>
              <a:ext uri="{FF2B5EF4-FFF2-40B4-BE49-F238E27FC236}">
                <a16:creationId xmlns:a16="http://schemas.microsoft.com/office/drawing/2014/main" xmlns="" id="{9D07D5E8-249C-44CB-AC07-E31112477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DC6BE29-4D84-4257-B296-A5F58B289241}"/>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1235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CF1F34-529A-4FC6-9ED9-ECC2F2EAC7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52DD410-9B3E-4BCB-84D4-4B16E92DDA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61891A3-2EF9-4F43-9231-F568CE9C1607}"/>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5" name="页脚占位符 4">
            <a:extLst>
              <a:ext uri="{FF2B5EF4-FFF2-40B4-BE49-F238E27FC236}">
                <a16:creationId xmlns:a16="http://schemas.microsoft.com/office/drawing/2014/main" xmlns="" id="{47605DAD-F22C-4B37-9BE3-A048B9698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ADD1F35-EAF5-4E10-93A7-D39E7B854D91}"/>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311531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D3AC8B7-E634-433D-B8F8-2E74C0583BC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57184BC5-46C7-4ADC-B605-3F36FAD980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F4033FC-7A4F-4AA2-967C-90411AE33070}"/>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5" name="页脚占位符 4">
            <a:extLst>
              <a:ext uri="{FF2B5EF4-FFF2-40B4-BE49-F238E27FC236}">
                <a16:creationId xmlns:a16="http://schemas.microsoft.com/office/drawing/2014/main" xmlns="" id="{F808F96B-6906-49EA-B458-4330C45065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6C7D830-98D6-4FAA-8D6D-4BEA556FF170}"/>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261568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482A31-10FA-462F-A7A3-83FA189882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52D9B46-FC08-4D82-98DC-EDC7B96EFE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97E1C47-EEEF-41EF-BEB4-7368CFA58440}"/>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5" name="页脚占位符 4">
            <a:extLst>
              <a:ext uri="{FF2B5EF4-FFF2-40B4-BE49-F238E27FC236}">
                <a16:creationId xmlns:a16="http://schemas.microsoft.com/office/drawing/2014/main" xmlns="" id="{38739091-B8C1-4055-BE83-8DA6F7DD38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C5731F0-B4AB-4CBE-901B-03B86ACBC499}"/>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202218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9F009A-A30C-4181-AC06-45A51E55BB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F7C9CE8-EDE6-4E24-9DDF-921717D6D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F52707D6-0B7D-4276-9143-A09F0A948CB0}"/>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5" name="页脚占位符 4">
            <a:extLst>
              <a:ext uri="{FF2B5EF4-FFF2-40B4-BE49-F238E27FC236}">
                <a16:creationId xmlns:a16="http://schemas.microsoft.com/office/drawing/2014/main" xmlns="" id="{86F1B244-42EA-42BC-9B8B-99DA58DD55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B4BF088-A45A-4410-A402-85CA70CAC782}"/>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187058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3BF294-809F-4A28-8A41-A962303363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8452DBF-DC95-4EBE-A8B2-D302B39A8B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CFE01092-0EBE-4CF3-953D-5D108707CF2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4DE1C93F-9F86-4B9E-A4C7-59A7B6843A1F}"/>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6" name="页脚占位符 5">
            <a:extLst>
              <a:ext uri="{FF2B5EF4-FFF2-40B4-BE49-F238E27FC236}">
                <a16:creationId xmlns:a16="http://schemas.microsoft.com/office/drawing/2014/main" xmlns="" id="{CEABA45A-3A3D-45EE-8BCF-9B9664C726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46C5EA5-212A-47EF-9B3E-A4B6BD72E465}"/>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146592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A80EB1-AA0B-4373-A78C-B31D94AA3A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C2BFF3A-EAF2-406F-86F2-BE04889ED7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9E1D1F1C-5EC3-418F-A5B0-F0587CD403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8F5CD572-38B8-41FA-B568-DD6F69EED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83C52D15-7CEA-4BA5-A0FF-8DA9AFF2F9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F7518242-617B-4D9D-8B9B-F5E86E4424A8}"/>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8" name="页脚占位符 7">
            <a:extLst>
              <a:ext uri="{FF2B5EF4-FFF2-40B4-BE49-F238E27FC236}">
                <a16:creationId xmlns:a16="http://schemas.microsoft.com/office/drawing/2014/main" xmlns="" id="{BB04D26B-47B6-4898-BAA0-6DD92F239B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7652F309-4B04-4AE0-9E31-6AC5CC98F92C}"/>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91220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F179CC-1164-463F-93FC-D97C188118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2E4790E-64F0-489E-8679-1EF54E9DC44F}"/>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4" name="页脚占位符 3">
            <a:extLst>
              <a:ext uri="{FF2B5EF4-FFF2-40B4-BE49-F238E27FC236}">
                <a16:creationId xmlns:a16="http://schemas.microsoft.com/office/drawing/2014/main" xmlns="" id="{EF18ADEC-8BE3-4E33-8E5F-0F8ECDED40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D684661-2603-4C9F-A3A9-E0890E9F35F2}"/>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254396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FCDEE8D-FA2F-4D56-BA38-71E6496C2F78}"/>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3" name="页脚占位符 2">
            <a:extLst>
              <a:ext uri="{FF2B5EF4-FFF2-40B4-BE49-F238E27FC236}">
                <a16:creationId xmlns:a16="http://schemas.microsoft.com/office/drawing/2014/main" xmlns="" id="{FE0C983B-F2AF-4FDB-8A83-794DAAE92C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73D5F6CB-FF9A-4243-995C-F3899851063C}"/>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319074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A85C47-47ED-460D-97B7-C9D5966E6D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24720F0-5D1F-4B7C-9CFD-CA570DC3C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C0318E6D-0B4F-45F6-9835-3695A7397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059B602-39D2-44D7-B686-CCE846C1200C}"/>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6" name="页脚占位符 5">
            <a:extLst>
              <a:ext uri="{FF2B5EF4-FFF2-40B4-BE49-F238E27FC236}">
                <a16:creationId xmlns:a16="http://schemas.microsoft.com/office/drawing/2014/main" xmlns="" id="{54F1F8FE-C921-40D2-AD6E-501AE36190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C12ACE1-A13C-4E34-823C-355FBF840451}"/>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220892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54D3A6-CD86-419E-8A62-BD7C1AC772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3BBD29EB-DDF5-4834-AEDA-2D80745DB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DD55E64-6399-431F-BF93-50890C610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A83CE2B-D647-43B6-83FC-9211B2AB0FE6}"/>
              </a:ext>
            </a:extLst>
          </p:cNvPr>
          <p:cNvSpPr>
            <a:spLocks noGrp="1"/>
          </p:cNvSpPr>
          <p:nvPr>
            <p:ph type="dt" sz="half" idx="10"/>
          </p:nvPr>
        </p:nvSpPr>
        <p:spPr/>
        <p:txBody>
          <a:bodyPr/>
          <a:lstStyle/>
          <a:p>
            <a:fld id="{5D359085-AFAD-4687-8907-8B2785978D7E}" type="datetimeFigureOut">
              <a:rPr lang="zh-CN" altLang="en-US" smtClean="0"/>
              <a:t>2022/9/13/Tue</a:t>
            </a:fld>
            <a:endParaRPr lang="zh-CN" altLang="en-US"/>
          </a:p>
        </p:txBody>
      </p:sp>
      <p:sp>
        <p:nvSpPr>
          <p:cNvPr id="6" name="页脚占位符 5">
            <a:extLst>
              <a:ext uri="{FF2B5EF4-FFF2-40B4-BE49-F238E27FC236}">
                <a16:creationId xmlns:a16="http://schemas.microsoft.com/office/drawing/2014/main" xmlns="" id="{9195592C-D4D8-4FF8-B860-BAA764F14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42C0835-9CB0-4740-8FF9-125C9B8A88EA}"/>
              </a:ext>
            </a:extLst>
          </p:cNvPr>
          <p:cNvSpPr>
            <a:spLocks noGrp="1"/>
          </p:cNvSpPr>
          <p:nvPr>
            <p:ph type="sldNum" sz="quarter" idx="12"/>
          </p:nvPr>
        </p:nvSpPr>
        <p:spPr/>
        <p:txBody>
          <a:body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158047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11B4D32-A17A-4DD2-B470-8F45883BC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5763D81-ACBC-46B2-AA58-93B9CB221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6F15B1D-E0C0-44D3-A85A-DA518F26A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59085-AFAD-4687-8907-8B2785978D7E}" type="datetimeFigureOut">
              <a:rPr lang="zh-CN" altLang="en-US" smtClean="0"/>
              <a:t>2022/9/13/Tue</a:t>
            </a:fld>
            <a:endParaRPr lang="zh-CN" altLang="en-US"/>
          </a:p>
        </p:txBody>
      </p:sp>
      <p:sp>
        <p:nvSpPr>
          <p:cNvPr id="5" name="页脚占位符 4">
            <a:extLst>
              <a:ext uri="{FF2B5EF4-FFF2-40B4-BE49-F238E27FC236}">
                <a16:creationId xmlns:a16="http://schemas.microsoft.com/office/drawing/2014/main" xmlns="" id="{89BE7361-AC90-4003-8456-EA524E746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0A40AF7F-B38B-478A-B412-78EDFEDD6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6F099-95D3-4B9D-9C20-400C3AA94541}" type="slidenum">
              <a:rPr lang="zh-CN" altLang="en-US" smtClean="0"/>
              <a:t>‹#›</a:t>
            </a:fld>
            <a:endParaRPr lang="zh-CN" altLang="en-US"/>
          </a:p>
        </p:txBody>
      </p:sp>
    </p:spTree>
    <p:extLst>
      <p:ext uri="{BB962C8B-B14F-4D97-AF65-F5344CB8AC3E}">
        <p14:creationId xmlns:p14="http://schemas.microsoft.com/office/powerpoint/2010/main" val="155341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usatoday.com/story/news/politics/2021/08/26/afghanistan-news-kabul-evacuations-continue-pullout-deadline-looms/559238600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usatoday.com/story/news/politics/2021/08/26/what-isis-k-afghanistan-islamic-state-terror-group/560029500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D1ECC9-85D7-4C9A-92BD-4E4A7FA3C2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B68568BD-69F2-462D-8F87-14E4B30F82D6}"/>
              </a:ext>
            </a:extLst>
          </p:cNvPr>
          <p:cNvSpPr>
            <a:spLocks noGrp="1"/>
          </p:cNvSpPr>
          <p:nvPr>
            <p:ph idx="1"/>
          </p:nvPr>
        </p:nvSpPr>
        <p:spPr/>
        <p:txBody>
          <a:bodyPr>
            <a:normAutofit fontScale="92500" lnSpcReduction="10000"/>
          </a:bodyPr>
          <a:lstStyle/>
          <a:p>
            <a:r>
              <a:rPr lang="en-US" altLang="zh-CN" sz="2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 Almost overnight, U.S. forces in Afghanistan have gone from being </a:t>
            </a:r>
            <a:r>
              <a:rPr lang="en-US" altLang="zh-CN" sz="2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mortal</a:t>
            </a:r>
            <a:r>
              <a:rPr lang="en-US" altLang="zh-CN" sz="2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enemies of Taliban </a:t>
            </a:r>
            <a:r>
              <a:rPr lang="en-US" altLang="zh-CN" sz="2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insurgent</a:t>
            </a:r>
            <a:r>
              <a:rPr lang="en-US" altLang="zh-CN" sz="2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s to being stuck in an awkward marriage of convenience against a mutual enemy – ISIS-K – that appears </a:t>
            </a:r>
            <a:r>
              <a:rPr lang="en-US" altLang="zh-CN" sz="2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bent on </a:t>
            </a:r>
            <a:r>
              <a:rPr lang="en-US" altLang="zh-CN" sz="2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mounting more deadly terrorist attacks against the U.S.-led evacuation effort.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Mortal: fatal; deadly, destructive, lethal. Malignant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致命的， 不共戴天的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Insurgent: agitator, rioter, rebel, instigator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起义者，叛乱者</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Bent on: fixed in purpose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专心于</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950"/>
              </a:lnSpc>
              <a:spcBef>
                <a:spcPts val="2100"/>
              </a:spcBef>
              <a:spcAft>
                <a:spcPts val="1350"/>
              </a:spcAft>
            </a:pPr>
            <a:r>
              <a:rPr lang="zh-CN" altLang="zh-CN" sz="1800" b="1" kern="100" dirty="0">
                <a:solidFill>
                  <a:srgbClr val="000000"/>
                </a:solidFill>
                <a:effectLst/>
                <a:latin typeface="等线 Light" panose="02010600030101010101" pitchFamily="2" charset="-122"/>
                <a:ea typeface="等线 Light" panose="02010600030101010101" pitchFamily="2" charset="-122"/>
                <a:cs typeface="Times New Roman" panose="02020603050405020304" pitchFamily="18" charset="0"/>
              </a:rPr>
              <a:t>（</a:t>
            </a:r>
            <a:r>
              <a:rPr lang="en-US" altLang="zh-CN" sz="1800" b="1" i="1" kern="0" dirty="0">
                <a:solidFill>
                  <a:srgbClr val="303030"/>
                </a:solidFill>
                <a:effectLst/>
                <a:latin typeface="Arial Nova" panose="020B0504020202020204" pitchFamily="34" charset="0"/>
                <a:ea typeface="宋体" panose="02010600030101010101" pitchFamily="2" charset="-122"/>
                <a:cs typeface="宋体" panose="02010600030101010101" pitchFamily="2" charset="-122"/>
              </a:rPr>
              <a:t>What is ISIS-K?</a:t>
            </a:r>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r>
              <a:rPr lang="en-US" altLang="zh-CN" sz="1800" i="1"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The "K" in ISIS-K stands for Khorasan, the Islamic State in Iraq and Syria's affiliate in Pakistan and Afghanistan, where U.S.-led forces have fought Taliban and al-Qaida militants since 2001.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6378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457776-1415-4F0A-9A55-0D516C037871}"/>
              </a:ext>
            </a:extLst>
          </p:cNvPr>
          <p:cNvSpPr>
            <a:spLocks noGrp="1"/>
          </p:cNvSpPr>
          <p:nvPr>
            <p:ph type="ctrTitle"/>
          </p:nvPr>
        </p:nvSpPr>
        <p:spPr>
          <a:xfrm>
            <a:off x="1524000" y="1122363"/>
            <a:ext cx="9144000" cy="2893456"/>
          </a:xfrm>
        </p:spPr>
        <p:txBody>
          <a:bodyPr>
            <a:normAutofit/>
          </a:bodyPr>
          <a:lstStyle/>
          <a:p>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10.  “In extreme circumstances, and I think we would all agree that this is an extreme circumstance, working with people or groups that previously would have been unimaginable, or at least </a:t>
            </a:r>
            <a:r>
              <a:rPr lang="en-US" altLang="zh-CN" sz="1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unpalatable</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becomes practical and even necessary,” said </a:t>
            </a:r>
            <a:r>
              <a:rPr lang="en-US" altLang="zh-CN" sz="1800" kern="0" dirty="0" err="1">
                <a:solidFill>
                  <a:srgbClr val="303030"/>
                </a:solidFill>
                <a:effectLst/>
                <a:latin typeface="Georgia Pro" panose="02040502050405020303" pitchFamily="18" charset="0"/>
                <a:ea typeface="宋体" panose="02010600030101010101" pitchFamily="2" charset="-122"/>
                <a:cs typeface="宋体" panose="02010600030101010101" pitchFamily="2" charset="-122"/>
              </a:rPr>
              <a:t>Priess</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author of “The President’s Book of Secrets,” a history of U.S. presidents and their use of intelligence.</a:t>
            </a:r>
            <a:b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b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a:r>
            <a:b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b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Unpalatable: unpleasant; not easy to accept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副标题 2">
            <a:extLst>
              <a:ext uri="{FF2B5EF4-FFF2-40B4-BE49-F238E27FC236}">
                <a16:creationId xmlns:a16="http://schemas.microsoft.com/office/drawing/2014/main" xmlns="" id="{2E01F676-BDEA-4880-98DF-DFF4F0E4B097}"/>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22365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07822B-03D9-4CB7-8695-2D51D191C4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0D4D611F-A2F0-4FA6-804F-34C92327758B}"/>
              </a:ext>
            </a:extLst>
          </p:cNvPr>
          <p:cNvSpPr>
            <a:spLocks noGrp="1"/>
          </p:cNvSpPr>
          <p:nvPr>
            <p:ph idx="1"/>
          </p:nvPr>
        </p:nvSpPr>
        <p:spPr/>
        <p:txBody>
          <a:bodyPr>
            <a:normAutofit lnSpcReduction="10000"/>
          </a:bodyPr>
          <a:lstStyle/>
          <a:p>
            <a:pPr algn="just">
              <a:lnSpc>
                <a:spcPts val="2250"/>
              </a:lnSpc>
              <a:spcBef>
                <a:spcPts val="2100"/>
              </a:spcBef>
              <a:spcAft>
                <a:spcPts val="1350"/>
              </a:spcAft>
            </a:pPr>
            <a:r>
              <a:rPr lang="en-US" altLang="zh-CN" sz="1800" b="1" kern="0" dirty="0">
                <a:solidFill>
                  <a:srgbClr val="303030"/>
                </a:solidFill>
                <a:effectLst/>
                <a:latin typeface="Arial Nova" panose="020B0504020202020204" pitchFamily="34" charset="0"/>
                <a:ea typeface="宋体" panose="02010600030101010101" pitchFamily="2" charset="-122"/>
                <a:cs typeface="宋体" panose="02010600030101010101" pitchFamily="2" charset="-122"/>
              </a:rPr>
              <a:t>'They're not good guys, the Taliban’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Bef>
                <a:spcPts val="1725"/>
              </a:spcBef>
              <a:spcAft>
                <a:spcPts val="1725"/>
              </a:spcAft>
            </a:pP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11 Biden said </a:t>
            </a:r>
            <a:r>
              <a:rPr lang="en-US" altLang="zh-CN" sz="1800" u="sng"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hlinkClick r:id="rId2"/>
              </a:rPr>
              <a:t>pretty much the same thing Thursday</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as he defended his handling of the crisis.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Bef>
                <a:spcPts val="1725"/>
              </a:spcBef>
              <a:spcAft>
                <a:spcPts val="1725"/>
              </a:spcAft>
            </a:pP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12 “They're not good guys, the Taliban. I'm not suggesting that at all,” he said at the White House after the last of three deadly attacks that killed 13 U.S. service members and injured dozens of other people. But he added that the Taliban share some of the same goals as the United States, including keeping the airport open and getting U.S. forces out of the country.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Bef>
                <a:spcPts val="1725"/>
              </a:spcBef>
              <a:spcAft>
                <a:spcPts val="1725"/>
              </a:spcAft>
            </a:pP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13 “So it's not a matter of trust, it's a matter of mutual self-interest,” Biden said. He added that he had been given “no evidence thus far … that there has been </a:t>
            </a:r>
            <a:r>
              <a:rPr lang="en-US" altLang="zh-CN" sz="1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collusion</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between the Taliban and ISIS in carrying out what happened today.”</a:t>
            </a:r>
          </a:p>
          <a:p>
            <a:pPr algn="just">
              <a:spcBef>
                <a:spcPts val="1725"/>
              </a:spcBef>
              <a:spcAft>
                <a:spcPts val="1725"/>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Collusion: conspiracy, complicity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密谋， 勾结</a:t>
            </a:r>
          </a:p>
          <a:p>
            <a:pPr algn="just">
              <a:spcBef>
                <a:spcPts val="1725"/>
              </a:spcBef>
              <a:spcAft>
                <a:spcPts val="1725"/>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2003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77A018-C505-4139-A1A1-562B3E467E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2C753390-0A28-42A3-BFF6-74BB71B96452}"/>
              </a:ext>
            </a:extLst>
          </p:cNvPr>
          <p:cNvSpPr>
            <a:spLocks noGrp="1"/>
          </p:cNvSpPr>
          <p:nvPr>
            <p:ph idx="1"/>
          </p:nvPr>
        </p:nvSpPr>
        <p:spPr/>
        <p:txBody>
          <a:bodyPr/>
          <a:lstStyle/>
          <a:p>
            <a:pPr algn="just">
              <a:spcBef>
                <a:spcPts val="1725"/>
              </a:spcBef>
              <a:spcAft>
                <a:spcPts val="1725"/>
              </a:spcAft>
            </a:pP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14  Marine Corps Gen. Kenneth F. McKenzie Jr., commander of U.S. Central Command, discussed the uneasy alliance with the Taliban when discussing the “very, very real threat streams” suggesting that </a:t>
            </a:r>
            <a:r>
              <a:rPr lang="en-US" altLang="zh-CN" sz="1800" u="sng"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hlinkClick r:id="rId2"/>
              </a:rPr>
              <a:t>more ISIS-K attacks</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were imminent.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Bef>
                <a:spcPts val="1725"/>
              </a:spcBef>
              <a:spcAft>
                <a:spcPts val="1725"/>
              </a:spcAft>
            </a:pP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15 He said that U.S. forces had been working with the Taliban since mid-August, initially to allow American citizens through their security checkpoints ringing the airport. But that collaboration has developed into a mutual effort to identify and neutralize potential attacks by the regional </a:t>
            </a:r>
            <a:r>
              <a:rPr lang="en-US" altLang="zh-CN" sz="1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offshoot</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of the Islamic State terror group.</a:t>
            </a:r>
          </a:p>
          <a:p>
            <a:pPr algn="just">
              <a:spcBef>
                <a:spcPts val="1725"/>
              </a:spcBef>
              <a:spcAft>
                <a:spcPts val="1725"/>
              </a:spcAft>
            </a:pPr>
            <a:r>
              <a:rPr lang="en-US"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p>
          <a:p>
            <a:pPr algn="just">
              <a:spcBef>
                <a:spcPts val="1725"/>
              </a:spcBef>
              <a:spcAft>
                <a:spcPts val="1725"/>
              </a:spcAft>
            </a:pPr>
            <a:r>
              <a:rPr lang="zh-CN"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15</a:t>
            </a:r>
            <a:r>
              <a:rPr lang="zh-CN"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Offshoot: branch; filiation</a:t>
            </a:r>
            <a:endParaRPr lang="zh-CN"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Bef>
                <a:spcPts val="1725"/>
              </a:spcBef>
              <a:spcAft>
                <a:spcPts val="1725"/>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7604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549B73-C1AB-4525-BD9E-F9C0C0BFD4F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5AA03CBC-D859-4683-A3C6-8CCD5891D513}"/>
              </a:ext>
            </a:extLst>
          </p:cNvPr>
          <p:cNvSpPr>
            <a:spLocks noGrp="1"/>
          </p:cNvSpPr>
          <p:nvPr>
            <p:ph idx="1"/>
          </p:nvPr>
        </p:nvSpPr>
        <p:spPr/>
        <p:txBody>
          <a:bodyPr/>
          <a:lstStyle/>
          <a:p>
            <a:pPr algn="just">
              <a:spcBef>
                <a:spcPts val="1725"/>
              </a:spcBef>
              <a:spcAft>
                <a:spcPts val="1725"/>
              </a:spcAft>
            </a:pP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19 Douglas London, until 2019 the CIA’s top counterterrorism official for Afghanistan and Pakistan, echoed Biden’s remarks that it is in the Taliban’s interest to work with anyone who wants to get rid of ISIS-K – including the United States – because the terrorist organization is on the rise in Afghanistan and threatening Taliban rule.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Bef>
                <a:spcPts val="1725"/>
              </a:spcBef>
              <a:spcAft>
                <a:spcPts val="1725"/>
              </a:spcAft>
            </a:pPr>
            <a:r>
              <a:rPr lang="en-US" altLang="zh-CN" sz="1800" kern="0" dirty="0">
                <a:solidFill>
                  <a:srgbClr val="303030"/>
                </a:solidFill>
                <a:latin typeface="Georgia Pro" panose="02040502050405020303" pitchFamily="18" charset="0"/>
                <a:ea typeface="宋体" panose="02010600030101010101" pitchFamily="2" charset="-122"/>
                <a:cs typeface="宋体" panose="02010600030101010101" pitchFamily="2" charset="-122"/>
              </a:rPr>
              <a:t>20 </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The attacks Thursday “make the Taliban look bad; weak and unable to control Kabul, which feeds right into the ISIS-K narrative that they are a better choice for Afghanistan than the Taliban is,” London said.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5849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408756-DB6E-42A2-AD62-B0C40A135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B8D82970-ADBA-4B34-AC5A-42BB1FB42875}"/>
              </a:ext>
            </a:extLst>
          </p:cNvPr>
          <p:cNvSpPr>
            <a:spLocks noGrp="1"/>
          </p:cNvSpPr>
          <p:nvPr>
            <p:ph idx="1"/>
          </p:nvPr>
        </p:nvSpPr>
        <p:spPr/>
        <p:txBody>
          <a:bodyPr/>
          <a:lstStyle/>
          <a:p>
            <a:r>
              <a:rPr lang="en-US" altLang="zh-CN" sz="2000" b="0" i="0" dirty="0">
                <a:solidFill>
                  <a:srgbClr val="303030"/>
                </a:solidFill>
                <a:effectLst/>
                <a:latin typeface="Georgia Pro" panose="02040502050405020303" pitchFamily="18" charset="0"/>
              </a:rPr>
              <a:t>21. But the emergence of Haqqani as the Taliban’s Kabul security chief poses a range of potential complications for Washington, and not just because of his connections to the Taliban, the Haqqani Network and al-Qaida, said London, who spent 34 years in the CIA’s </a:t>
            </a:r>
            <a:r>
              <a:rPr lang="en-US" altLang="zh-CN" sz="2000" b="0" i="0" dirty="0">
                <a:solidFill>
                  <a:srgbClr val="FF0000"/>
                </a:solidFill>
                <a:effectLst/>
                <a:latin typeface="Georgia Pro" panose="02040502050405020303" pitchFamily="18" charset="0"/>
              </a:rPr>
              <a:t>clandestine</a:t>
            </a:r>
            <a:r>
              <a:rPr lang="en-US" altLang="zh-CN" sz="2000" b="0" i="0" dirty="0">
                <a:solidFill>
                  <a:srgbClr val="303030"/>
                </a:solidFill>
                <a:effectLst/>
                <a:latin typeface="Georgia Pro" panose="02040502050405020303" pitchFamily="18" charset="0"/>
              </a:rPr>
              <a:t> service in the Middle East, south Asia, Africa and central Eurasia before retiring as its chief of counterterrorism for south and southwest Asia.</a:t>
            </a:r>
          </a:p>
          <a:p>
            <a:endParaRPr lang="en-US" altLang="zh-CN" dirty="0">
              <a:solidFill>
                <a:srgbClr val="303030"/>
              </a:solidFill>
              <a:latin typeface="Georgia Pro" panose="02040502050405020303" pitchFamily="18" charset="0"/>
            </a:endParaRPr>
          </a:p>
          <a:p>
            <a:r>
              <a:rPr lang="zh-CN" altLang="zh-CN" sz="1800" b="1"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21</a:t>
            </a:r>
            <a:r>
              <a:rPr lang="zh-CN" altLang="zh-CN" sz="1800" b="1"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Clandestine: secret; confidential</a:t>
            </a:r>
            <a:endParaRPr lang="zh-CN" altLang="zh-CN" sz="1800" b="1"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9502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9CBC44-7E94-4F0A-A4BB-ED954E89724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0366CE01-C93A-4B98-8295-E0557C3D4EA9}"/>
              </a:ext>
            </a:extLst>
          </p:cNvPr>
          <p:cNvSpPr>
            <a:spLocks noGrp="1"/>
          </p:cNvSpPr>
          <p:nvPr>
            <p:ph idx="1"/>
          </p:nvPr>
        </p:nvSpPr>
        <p:spPr/>
        <p:txBody>
          <a:bodyPr>
            <a:normAutofit lnSpcReduction="10000"/>
          </a:bodyPr>
          <a:lstStyle/>
          <a:p>
            <a:pPr algn="just">
              <a:spcBef>
                <a:spcPts val="1725"/>
              </a:spcBef>
              <a:spcAft>
                <a:spcPts val="1725"/>
              </a:spcAft>
            </a:pP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24 London described Haqqani as a day-to-day operational chief of the Haqqani Network, “a big manager who approves operations” for the </a:t>
            </a:r>
            <a:r>
              <a:rPr lang="en-US" altLang="zh-CN" sz="180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sprawling</a:t>
            </a: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militant organization straddling both sides of the Afghanistan/Pakistan border.</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spcBef>
                <a:spcPts val="1725"/>
              </a:spcBef>
              <a:spcAft>
                <a:spcPts val="1725"/>
              </a:spcAft>
            </a:pP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25 But complicating matters for Washington and its interests in the region, Haqqani has been directly involved with the kidnapping and killings of Americans, London said. He is also the Haqqani Network's emissary to al-Qaeda, he added, and to the Pakistani government, meeting directly with its Army and intelligence chiefs.</a:t>
            </a:r>
          </a:p>
          <a:p>
            <a:pPr algn="just">
              <a:spcBef>
                <a:spcPts val="1725"/>
              </a:spcBef>
              <a:spcAft>
                <a:spcPts val="1725"/>
              </a:spcAft>
            </a:pP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26 “It’s certainly awkward to have an official dialogue with a wanted terrorist for whom there’s a $5 million reward,” London said. “If he’s in charge of Kabul security and we need to engage the Taliban to protect our citizens and troops, then reality and practicality drives our choices, but likewise, theirs.”</a:t>
            </a:r>
          </a:p>
          <a:p>
            <a:pPr algn="just">
              <a:spcBef>
                <a:spcPts val="1725"/>
              </a:spcBef>
              <a:spcAft>
                <a:spcPts val="1725"/>
              </a:spcAft>
            </a:pPr>
            <a:r>
              <a:rPr lang="zh-CN"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24</a:t>
            </a:r>
            <a:r>
              <a:rPr lang="zh-CN"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Sprawling: rambling; straggling</a:t>
            </a:r>
            <a:r>
              <a:rPr lang="zh-CN" altLang="zh-CN" sz="18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蔓延的， 无序伸展的</a:t>
            </a:r>
          </a:p>
          <a:p>
            <a:pPr algn="just">
              <a:spcBef>
                <a:spcPts val="1725"/>
              </a:spcBef>
              <a:spcAft>
                <a:spcPts val="1725"/>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spcBef>
                <a:spcPts val="1725"/>
              </a:spcBef>
              <a:spcAft>
                <a:spcPts val="1725"/>
              </a:spcAft>
            </a:pPr>
            <a:endPar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endParaRPr>
          </a:p>
          <a:p>
            <a:pPr algn="just">
              <a:spcBef>
                <a:spcPts val="1725"/>
              </a:spcBef>
              <a:spcAft>
                <a:spcPts val="1725"/>
              </a:spcAft>
            </a:pPr>
            <a:endParaRPr lang="en-US" altLang="zh-CN" sz="1800" dirty="0">
              <a:solidFill>
                <a:srgbClr val="303030"/>
              </a:solidFill>
              <a:latin typeface="Georgia Pro" panose="02040502050405020303" pitchFamily="18" charset="0"/>
              <a:ea typeface="宋体" panose="02010600030101010101" pitchFamily="2" charset="-122"/>
              <a:cs typeface="宋体" panose="02010600030101010101" pitchFamily="2" charset="-122"/>
            </a:endParaRPr>
          </a:p>
          <a:p>
            <a:pPr algn="just">
              <a:spcBef>
                <a:spcPts val="1725"/>
              </a:spcBef>
              <a:spcAft>
                <a:spcPts val="1725"/>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18181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ADA9D4-49BB-40A9-92E5-C97F065B5CB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746530DA-2E83-4FA0-A164-15DABF5D4FE6}"/>
              </a:ext>
            </a:extLst>
          </p:cNvPr>
          <p:cNvSpPr>
            <a:spLocks noGrp="1"/>
          </p:cNvSpPr>
          <p:nvPr>
            <p:ph idx="1"/>
          </p:nvPr>
        </p:nvSpPr>
        <p:spPr/>
        <p:txBody>
          <a:bodyPr/>
          <a:lstStyle/>
          <a:p>
            <a:r>
              <a:rPr lang="en-US" altLang="zh-CN" b="0" i="0" dirty="0">
                <a:solidFill>
                  <a:srgbClr val="303030"/>
                </a:solidFill>
                <a:effectLst/>
                <a:latin typeface="Georgia Pro" panose="02040502050405020303" pitchFamily="18" charset="0"/>
              </a:rPr>
              <a:t>2. Call it </a:t>
            </a:r>
            <a:r>
              <a:rPr lang="en-US" altLang="zh-CN" b="0" i="0" dirty="0">
                <a:solidFill>
                  <a:srgbClr val="FF0000"/>
                </a:solidFill>
                <a:effectLst/>
                <a:latin typeface="Georgia Pro" panose="02040502050405020303" pitchFamily="18" charset="0"/>
              </a:rPr>
              <a:t>a shotgun wedding </a:t>
            </a:r>
            <a:r>
              <a:rPr lang="en-US" altLang="zh-CN" b="0" i="0" dirty="0">
                <a:solidFill>
                  <a:srgbClr val="303030"/>
                </a:solidFill>
                <a:effectLst/>
                <a:latin typeface="Georgia Pro" panose="02040502050405020303" pitchFamily="18" charset="0"/>
              </a:rPr>
              <a:t>Kabul style, or one with AK-47s and American-made M4 military assault rifles that the </a:t>
            </a:r>
            <a:r>
              <a:rPr lang="en-US" altLang="zh-CN" b="0" i="0" dirty="0">
                <a:solidFill>
                  <a:srgbClr val="FF0000"/>
                </a:solidFill>
                <a:effectLst/>
                <a:latin typeface="Georgia Pro" panose="02040502050405020303" pitchFamily="18" charset="0"/>
              </a:rPr>
              <a:t>ragtag</a:t>
            </a:r>
            <a:r>
              <a:rPr lang="en-US" altLang="zh-CN" b="0" i="0" dirty="0">
                <a:solidFill>
                  <a:srgbClr val="303030"/>
                </a:solidFill>
                <a:effectLst/>
                <a:latin typeface="Georgia Pro" panose="02040502050405020303" pitchFamily="18" charset="0"/>
              </a:rPr>
              <a:t> Taliban are now carrying after their </a:t>
            </a:r>
            <a:r>
              <a:rPr lang="en-US" altLang="zh-CN" b="0" i="0" dirty="0">
                <a:solidFill>
                  <a:srgbClr val="FF0000"/>
                </a:solidFill>
                <a:effectLst/>
                <a:latin typeface="Georgia Pro" panose="02040502050405020303" pitchFamily="18" charset="0"/>
              </a:rPr>
              <a:t>blitzkrieg</a:t>
            </a:r>
            <a:r>
              <a:rPr lang="en-US" altLang="zh-CN" b="0" i="0" dirty="0">
                <a:solidFill>
                  <a:srgbClr val="303030"/>
                </a:solidFill>
                <a:effectLst/>
                <a:latin typeface="Georgia Pro" panose="02040502050405020303" pitchFamily="18" charset="0"/>
              </a:rPr>
              <a:t> takeover of Afghanistan.</a:t>
            </a:r>
          </a:p>
          <a:p>
            <a:endParaRPr lang="en-US" altLang="zh-CN" dirty="0">
              <a:solidFill>
                <a:srgbClr val="303030"/>
              </a:solidFill>
              <a:latin typeface="Georgia Pro" panose="02040502050405020303" pitchFamily="18" charset="0"/>
            </a:endParaRP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 shotgun wedding:  a marriage which is arranged very quickly and suddenly because the women is pregnant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闪电婚礼</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Ragtag: unkempt, rabble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组织散漫的， 杂乱的， 乌合之众</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Blitzkrieg: </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闪电战</a:t>
            </a:r>
          </a:p>
          <a:p>
            <a:endParaRPr lang="zh-CN" altLang="en-US" dirty="0"/>
          </a:p>
        </p:txBody>
      </p:sp>
    </p:spTree>
    <p:extLst>
      <p:ext uri="{BB962C8B-B14F-4D97-AF65-F5344CB8AC3E}">
        <p14:creationId xmlns:p14="http://schemas.microsoft.com/office/powerpoint/2010/main" val="90991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272B0C-90FD-4B86-8AC9-34D332ACAE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3077B6B4-0F4A-4E2D-B61C-D698BC9CCA51}"/>
              </a:ext>
            </a:extLst>
          </p:cNvPr>
          <p:cNvSpPr>
            <a:spLocks noGrp="1"/>
          </p:cNvSpPr>
          <p:nvPr>
            <p:ph idx="1"/>
          </p:nvPr>
        </p:nvSpPr>
        <p:spPr/>
        <p:txBody>
          <a:bodyPr/>
          <a:lstStyle/>
          <a:p>
            <a:r>
              <a:rPr lang="en-US" altLang="zh-CN" sz="2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3 It is yet another example of the old political </a:t>
            </a:r>
            <a:r>
              <a:rPr lang="en-US" altLang="zh-CN" sz="2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adage</a:t>
            </a:r>
            <a:r>
              <a:rPr lang="en-US" altLang="zh-CN" sz="2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“The enemy of my enemy is my friend.” But this one comes with a lot of </a:t>
            </a:r>
            <a:r>
              <a:rPr lang="en-US" altLang="zh-CN" sz="2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caveat</a:t>
            </a:r>
            <a:r>
              <a:rPr lang="en-US" altLang="zh-CN" sz="2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s – and concerns.</a:t>
            </a:r>
          </a:p>
          <a:p>
            <a:endParaRPr lang="en-US" altLang="zh-CN" kern="0" dirty="0">
              <a:solidFill>
                <a:srgbClr val="303030"/>
              </a:solidFill>
              <a:latin typeface="Georgia Pro" panose="02040502050405020303" pitchFamily="18" charset="0"/>
              <a:ea typeface="宋体" panose="02010600030101010101" pitchFamily="2" charset="-122"/>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Adage: proverb, motto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谚语， 格言</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Caveat: warning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9537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78B3B9-0497-434C-B0A1-166162DE60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D296DB89-6862-4877-9554-E5AF79AC46C0}"/>
              </a:ext>
            </a:extLst>
          </p:cNvPr>
          <p:cNvSpPr>
            <a:spLocks noGrp="1"/>
          </p:cNvSpPr>
          <p:nvPr>
            <p:ph idx="1"/>
          </p:nvPr>
        </p:nvSpPr>
        <p:spPr/>
        <p:txBody>
          <a:bodyPr/>
          <a:lstStyle/>
          <a:p>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4 One of them is that the current Taliban is </a:t>
            </a:r>
            <a:r>
              <a:rPr lang="en-US" altLang="zh-CN" sz="1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chock </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full of former members of al-Qaida and local and regional militant groups like the Haqqani Network, which the U.S. government </a:t>
            </a:r>
            <a:r>
              <a:rPr lang="en-US" altLang="zh-CN" sz="1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designate</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d as a terrorist organization back in 2012 because of its alliances with al-Qaida.</a:t>
            </a:r>
          </a:p>
          <a:p>
            <a:endParaRPr lang="en-US" altLang="zh-CN" sz="1800" kern="0" dirty="0">
              <a:solidFill>
                <a:srgbClr val="303030"/>
              </a:solidFill>
              <a:latin typeface="Georgia Pro" panose="02040502050405020303" pitchFamily="18" charset="0"/>
              <a:ea typeface="宋体"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Chock adv.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满满地</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Designate: appoint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8537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129171-8ADA-400D-8A5C-BB9AF073F8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C0C4C09C-CE43-48AD-ABB5-79CE3C0942B8}"/>
              </a:ext>
            </a:extLst>
          </p:cNvPr>
          <p:cNvSpPr>
            <a:spLocks noGrp="1"/>
          </p:cNvSpPr>
          <p:nvPr>
            <p:ph idx="1"/>
          </p:nvPr>
        </p:nvSpPr>
        <p:spPr/>
        <p:txBody>
          <a:bodyPr/>
          <a:lstStyle/>
          <a:p>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5 Recently, the Taliban brought to Kabul one of its top operatives, Khalil al-Rahman Haqqani, to head security matters there U.S. officials believe. That means American military leaders could be collaborating – perhaps closely – with a U.S.-designated “global terrorist” with who has had a $5 million U.S. </a:t>
            </a:r>
            <a:r>
              <a:rPr lang="en-US" altLang="zh-CN" sz="1800" kern="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bounty</a:t>
            </a:r>
            <a:r>
              <a:rPr lang="en-US" altLang="zh-CN" sz="1800" kern="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on his head since 2011.</a:t>
            </a:r>
          </a:p>
          <a:p>
            <a:endParaRPr lang="en-US" altLang="zh-CN" sz="1800" kern="0" dirty="0">
              <a:solidFill>
                <a:srgbClr val="303030"/>
              </a:solidFill>
              <a:latin typeface="Georgia Pro" panose="02040502050405020303" pitchFamily="18" charset="0"/>
              <a:ea typeface="宋体"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Bounty: reward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5640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054BCD-F63A-473B-8633-EEA2DC584A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55F7331B-E5AC-475A-A6E6-4C5C0DABD0EB}"/>
              </a:ext>
            </a:extLst>
          </p:cNvPr>
          <p:cNvSpPr>
            <a:spLocks noGrp="1"/>
          </p:cNvSpPr>
          <p:nvPr>
            <p:ph idx="1"/>
          </p:nvPr>
        </p:nvSpPr>
        <p:spPr/>
        <p:txBody>
          <a:bodyPr/>
          <a:lstStyle/>
          <a:p>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6 “It reminds me of that quote from Winston Churchill, defending his cooperation with Stalin against the Nazis,” said David </a:t>
            </a:r>
            <a:r>
              <a:rPr lang="en-US" altLang="zh-CN" sz="1800" dirty="0" err="1">
                <a:solidFill>
                  <a:srgbClr val="303030"/>
                </a:solidFill>
                <a:effectLst/>
                <a:latin typeface="Georgia Pro" panose="02040502050405020303" pitchFamily="18" charset="0"/>
                <a:ea typeface="宋体" panose="02010600030101010101" pitchFamily="2" charset="-122"/>
                <a:cs typeface="宋体" panose="02010600030101010101" pitchFamily="2" charset="-122"/>
              </a:rPr>
              <a:t>Priess</a:t>
            </a: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a former CIA intelligence officer who used to deliver the president's daily briefing. “To paraphrase, ‘If Hitler invaded Hell, we’d be allies with the devil.”</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352265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E1C9EB-AE47-49C5-AD1F-59A40B419D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BB654BEE-131D-44A0-A844-B291652E8703}"/>
              </a:ext>
            </a:extLst>
          </p:cNvPr>
          <p:cNvSpPr>
            <a:spLocks noGrp="1"/>
          </p:cNvSpPr>
          <p:nvPr>
            <p:ph idx="1"/>
          </p:nvPr>
        </p:nvSpPr>
        <p:spPr/>
        <p:txBody>
          <a:bodyPr/>
          <a:lstStyle/>
          <a:p>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7 ISIS-K claimed responsibility for a suicide bombing at Hamid Karzai International Airport. The death toll included 11 Marines, a Navy </a:t>
            </a:r>
            <a:r>
              <a:rPr lang="en-US" altLang="zh-CN" sz="180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corpsman</a:t>
            </a: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an Army soldier and at least 169 Afghan people. Biden vowed to hunt down the </a:t>
            </a:r>
            <a:r>
              <a:rPr lang="en-US" altLang="zh-CN" sz="180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culprit</a:t>
            </a: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s and U.S. officials said the ISIS-K poses a continuing threat.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Corpsman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医护兵</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Culprit: criminal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1203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7B2F81-F252-490B-AD7E-405FAD9AD6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8A05AE20-C166-4031-87CB-4ED449669FE7}"/>
              </a:ext>
            </a:extLst>
          </p:cNvPr>
          <p:cNvSpPr>
            <a:spLocks noGrp="1"/>
          </p:cNvSpPr>
          <p:nvPr>
            <p:ph idx="1"/>
          </p:nvPr>
        </p:nvSpPr>
        <p:spPr/>
        <p:txBody>
          <a:bodyPr/>
          <a:lstStyle/>
          <a:p>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8 ISIS-K considers the Taliban, noted for its brutality, to be insufficiently </a:t>
            </a:r>
            <a:r>
              <a:rPr lang="en-US" altLang="zh-CN" sz="180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devout</a:t>
            </a: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in its </a:t>
            </a:r>
            <a:r>
              <a:rPr lang="en-US" altLang="zh-CN" sz="180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adhere</a:t>
            </a: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nce </a:t>
            </a:r>
            <a:r>
              <a:rPr lang="en-US" altLang="zh-CN" sz="1800" dirty="0">
                <a:solidFill>
                  <a:srgbClr val="FF0000"/>
                </a:solidFill>
                <a:effectLst/>
                <a:latin typeface="Georgia Pro" panose="02040502050405020303" pitchFamily="18" charset="0"/>
                <a:ea typeface="宋体" panose="02010600030101010101" pitchFamily="2" charset="-122"/>
                <a:cs typeface="宋体" panose="02010600030101010101" pitchFamily="2" charset="-122"/>
              </a:rPr>
              <a:t>to</a:t>
            </a:r>
            <a:r>
              <a:rPr lang="en-US" altLang="zh-CN" sz="1800" dirty="0">
                <a:solidFill>
                  <a:srgbClr val="303030"/>
                </a:solidFill>
                <a:effectLst/>
                <a:latin typeface="Georgia Pro" panose="02040502050405020303" pitchFamily="18" charset="0"/>
                <a:ea typeface="宋体" panose="02010600030101010101" pitchFamily="2" charset="-122"/>
                <a:cs typeface="宋体" panose="02010600030101010101" pitchFamily="2" charset="-122"/>
              </a:rPr>
              <a:t> Islam. The two militant groups have engaged in attacks on each other.</a:t>
            </a:r>
          </a:p>
          <a:p>
            <a:endParaRPr lang="en-US" altLang="zh-CN" sz="1800" dirty="0">
              <a:solidFill>
                <a:srgbClr val="303030"/>
              </a:solidFill>
              <a:latin typeface="Georgia Pro" panose="02040502050405020303" pitchFamily="18" charset="0"/>
              <a:ea typeface="宋体" panose="02010600030101010101" pitchFamily="2" charset="-122"/>
              <a:cs typeface="宋体" panose="02010600030101010101" pitchFamily="2" charset="-122"/>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Devout: reverent, pious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虔诚的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Adhere to: abide by; conform to; comply with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遵守， 坚持</a:t>
            </a:r>
          </a:p>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340965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38B359-A64E-44ED-BC5F-BCB945D9410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F852798E-130E-4CA9-8F52-CCDC2C522EBC}"/>
              </a:ext>
            </a:extLst>
          </p:cNvPr>
          <p:cNvSpPr>
            <a:spLocks noGrp="1"/>
          </p:cNvSpPr>
          <p:nvPr>
            <p:ph idx="1"/>
          </p:nvPr>
        </p:nvSpPr>
        <p:spPr/>
        <p:txBody>
          <a:bodyPr/>
          <a:lstStyle/>
          <a:p>
            <a:r>
              <a:rPr lang="en-US" altLang="zh-CN" sz="1800" dirty="0">
                <a:solidFill>
                  <a:srgbClr val="303030"/>
                </a:solidFill>
                <a:latin typeface="Georgia Pro" panose="02040502050405020303" pitchFamily="18" charset="0"/>
                <a:ea typeface="宋体" panose="02010600030101010101" pitchFamily="2" charset="-122"/>
              </a:rPr>
              <a:t>9. It’s no secret that for years after 9/11, the U.S. government cooperated with unfriendly governments, including Russia and China, in sharing intelligence about al-Qaida. But examples of it cooperating with a militant or terrorist organization are not publicly known, according to </a:t>
            </a:r>
            <a:r>
              <a:rPr lang="en-US" altLang="zh-CN" sz="1800" dirty="0" err="1">
                <a:solidFill>
                  <a:srgbClr val="303030"/>
                </a:solidFill>
                <a:latin typeface="Georgia Pro" panose="02040502050405020303" pitchFamily="18" charset="0"/>
                <a:ea typeface="宋体" panose="02010600030101010101" pitchFamily="2" charset="-122"/>
              </a:rPr>
              <a:t>Priess</a:t>
            </a:r>
            <a:r>
              <a:rPr lang="en-US" altLang="zh-CN" sz="1800" dirty="0">
                <a:solidFill>
                  <a:srgbClr val="303030"/>
                </a:solidFill>
                <a:latin typeface="Georgia Pro" panose="02040502050405020303" pitchFamily="18" charset="0"/>
                <a:ea typeface="宋体" panose="02010600030101010101" pitchFamily="2" charset="-122"/>
              </a:rPr>
              <a:t> and other current and former intelligence officials.</a:t>
            </a:r>
            <a:endParaRPr lang="zh-CN" altLang="en-US" sz="1800" dirty="0">
              <a:solidFill>
                <a:srgbClr val="303030"/>
              </a:solidFill>
              <a:latin typeface="Georgia Pro" panose="02040502050405020303" pitchFamily="18" charset="0"/>
              <a:ea typeface="宋体" panose="02010600030101010101" pitchFamily="2" charset="-122"/>
            </a:endParaRPr>
          </a:p>
        </p:txBody>
      </p:sp>
    </p:spTree>
    <p:extLst>
      <p:ext uri="{BB962C8B-B14F-4D97-AF65-F5344CB8AC3E}">
        <p14:creationId xmlns:p14="http://schemas.microsoft.com/office/powerpoint/2010/main" val="5948855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730</Words>
  <Application>Microsoft Office PowerPoint</Application>
  <PresentationFormat>自定义</PresentationFormat>
  <Paragraphs>55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“In extreme circumstances, and I think we would all agree that this is an extreme circumstance, working with people or groups that previously would have been unimaginable, or at least unpalatable, becomes practical and even necessary,” said Priess, author of “The President’s Book of Secrets,” a history of U.S. presidents and their use of intelligence.  （10）Unpalatable: unpleasant; not easy to accept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1505378812@qq.com</dc:creator>
  <cp:lastModifiedBy>上海大学</cp:lastModifiedBy>
  <cp:revision>19</cp:revision>
  <dcterms:created xsi:type="dcterms:W3CDTF">2022-03-14T06:17:01Z</dcterms:created>
  <dcterms:modified xsi:type="dcterms:W3CDTF">2022-09-12T23:38:54Z</dcterms:modified>
</cp:coreProperties>
</file>