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2" d="100"/>
          <a:sy n="72" d="100"/>
        </p:scale>
        <p:origin x="4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CEA66-C7D5-4944-93C4-96B095C3E7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7DA7C6-2E60-411F-AB18-6C758132F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244FD0-8878-469A-942C-1FF4189CD314}"/>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61C5DB0D-9D5D-45B2-9FAA-DE017A452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5E0153-7A2E-4C14-9DAA-662FB42FE86B}"/>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5692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C631D-E711-451D-93C4-D7D338867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446004-6BD8-45C3-80B7-BA413E7046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137A4-0FD8-426B-BCCB-BC19C0730148}"/>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FAED2DDF-69A1-4DB0-A909-89B453DB39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C31411-1ED1-4BC0-975D-8D0284DF89F7}"/>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96904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46C258-3868-4795-A957-F5E82B33E82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30D80B-63E9-4BE9-8037-57F85C922B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856F35-85D1-4F15-9617-0A98D56CA8AA}"/>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B787E494-A5BC-42EA-A2A6-14CF47CF31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FACB04-B72E-4ACB-8D82-61F079CD2376}"/>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24869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54CFF-FE73-4982-A6E0-7F666D93CF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6C0683-F50B-4142-A269-1A4C769BCA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27785-CD78-45B0-873A-995D786ADA0B}"/>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866438EF-5596-4A10-BCDD-77ACCCAB9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A3DC0F-E127-4106-90EC-2A565204114E}"/>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33063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139E8-D54B-48C2-95E0-48DA9E0487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3A50B2-5DD4-478F-AF8E-ECE68B0B0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D325BD-9F82-47B7-9B19-1EA7DF72D451}"/>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0555D86B-D388-4D8A-8348-62D2E70283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0A5053-7F21-4828-8D71-E0A7CD2D9E2A}"/>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90653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CCDAC-00A7-4C36-BA87-C7932A40F2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C5617F-F67F-4FD5-B8D7-3546ACE5E6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536BD7-511E-4826-8787-C3219AB74B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86E2E5-836D-455E-81A3-DF532395B546}"/>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6" name="页脚占位符 5">
            <a:extLst>
              <a:ext uri="{FF2B5EF4-FFF2-40B4-BE49-F238E27FC236}">
                <a16:creationId xmlns:a16="http://schemas.microsoft.com/office/drawing/2014/main" id="{3E4FB3CC-1649-46E3-BD4A-150C2F0762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C4FD19-1F87-49DB-BBDD-92985AE799CC}"/>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308654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0CFE-109A-4878-A5ED-35CA1A2672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8E0C31-03D7-4FB6-B0E2-C9FA70138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F1AB30-80BC-445F-AF28-28DE6200D8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0C4F22-C646-4C3E-83AA-44EC21D1D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18DE20-1D24-4023-ADAC-35871BB64A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94125B-074E-460B-8F2C-9646BA688272}"/>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8" name="页脚占位符 7">
            <a:extLst>
              <a:ext uri="{FF2B5EF4-FFF2-40B4-BE49-F238E27FC236}">
                <a16:creationId xmlns:a16="http://schemas.microsoft.com/office/drawing/2014/main" id="{DC97D2CE-443B-4355-9F4F-12CB93A588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D88B85-03E7-4007-8C10-1A8BCBD07A20}"/>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96306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ABDD0-B955-4121-AD3C-575F5E4367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2D7EA0-04DE-4566-87E1-A7480C278BBA}"/>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4" name="页脚占位符 3">
            <a:extLst>
              <a:ext uri="{FF2B5EF4-FFF2-40B4-BE49-F238E27FC236}">
                <a16:creationId xmlns:a16="http://schemas.microsoft.com/office/drawing/2014/main" id="{CACAEEDF-741F-43B6-B57D-17D681E3B9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1016AA-0341-4E41-8C76-64ED715B1FC7}"/>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54596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CA94E-36FD-47C7-A123-561DB827BF12}"/>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3" name="页脚占位符 2">
            <a:extLst>
              <a:ext uri="{FF2B5EF4-FFF2-40B4-BE49-F238E27FC236}">
                <a16:creationId xmlns:a16="http://schemas.microsoft.com/office/drawing/2014/main" id="{066941D1-E8FD-445A-8028-A57AC18156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D85F92-F369-455A-9514-B1C7F7F77DCA}"/>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30086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1E6E1-A18B-495E-9FE2-E55EB3C7BD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DDFE48-4F03-466F-9A06-FC022508E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E196A3-340C-42E2-8574-F712DA954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AB5D99-F04C-4081-9ACE-CC73211E42D1}"/>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6" name="页脚占位符 5">
            <a:extLst>
              <a:ext uri="{FF2B5EF4-FFF2-40B4-BE49-F238E27FC236}">
                <a16:creationId xmlns:a16="http://schemas.microsoft.com/office/drawing/2014/main" id="{5C06FB96-20FD-4369-9E5C-AAA928F8A4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B2CDF2-F969-445F-A2ED-DB9EA0C31743}"/>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342178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30B4E-A661-425A-9C66-22B9E60FA1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FFBADA-BFD7-4FA6-9679-23043C8D9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0F874B-BD91-473C-AFD0-B2B77D9F8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FDADC4-B6F6-435F-B998-7892EAD34782}"/>
              </a:ext>
            </a:extLst>
          </p:cNvPr>
          <p:cNvSpPr>
            <a:spLocks noGrp="1"/>
          </p:cNvSpPr>
          <p:nvPr>
            <p:ph type="dt" sz="half" idx="10"/>
          </p:nvPr>
        </p:nvSpPr>
        <p:spPr/>
        <p:txBody>
          <a:bodyPr/>
          <a:lstStyle/>
          <a:p>
            <a:fld id="{B1BE6D09-7F42-4F07-ABEE-353A887ACD7B}" type="datetimeFigureOut">
              <a:rPr lang="zh-CN" altLang="en-US" smtClean="0"/>
              <a:t>2020/4/16</a:t>
            </a:fld>
            <a:endParaRPr lang="zh-CN" altLang="en-US"/>
          </a:p>
        </p:txBody>
      </p:sp>
      <p:sp>
        <p:nvSpPr>
          <p:cNvPr id="6" name="页脚占位符 5">
            <a:extLst>
              <a:ext uri="{FF2B5EF4-FFF2-40B4-BE49-F238E27FC236}">
                <a16:creationId xmlns:a16="http://schemas.microsoft.com/office/drawing/2014/main" id="{2028FA11-F48B-4DEC-8A14-32B56E4DDB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C4D4BD-71F7-478E-93E4-EEB7B9D52728}"/>
              </a:ext>
            </a:extLst>
          </p:cNvPr>
          <p:cNvSpPr>
            <a:spLocks noGrp="1"/>
          </p:cNvSpPr>
          <p:nvPr>
            <p:ph type="sldNum" sz="quarter" idx="12"/>
          </p:nvPr>
        </p:nvSpPr>
        <p:spPr/>
        <p:txBody>
          <a:body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198760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F20083-FBF4-457B-BF8F-040F15077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5136BA-687C-4102-9300-C3B4E6E5E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6F9CC3-9C29-4BE0-B825-C837F6138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E6D09-7F42-4F07-ABEE-353A887ACD7B}"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1763065D-D1C7-450E-AB1A-9FFF955E6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41DECA-BE56-4E70-98B5-03C8CAC1D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7D273-D3BD-41A7-A6D0-2EAC07BF077C}" type="slidenum">
              <a:rPr lang="zh-CN" altLang="en-US" smtClean="0"/>
              <a:t>‹#›</a:t>
            </a:fld>
            <a:endParaRPr lang="zh-CN" altLang="en-US"/>
          </a:p>
        </p:txBody>
      </p:sp>
    </p:spTree>
    <p:extLst>
      <p:ext uri="{BB962C8B-B14F-4D97-AF65-F5344CB8AC3E}">
        <p14:creationId xmlns:p14="http://schemas.microsoft.com/office/powerpoint/2010/main" val="231392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8B2E0-6650-4E60-84D1-CE1881A9280D}"/>
              </a:ext>
            </a:extLst>
          </p:cNvPr>
          <p:cNvSpPr>
            <a:spLocks noGrp="1"/>
          </p:cNvSpPr>
          <p:nvPr>
            <p:ph type="title"/>
          </p:nvPr>
        </p:nvSpPr>
        <p:spPr/>
        <p:txBody>
          <a:bodyPr/>
          <a:lstStyle/>
          <a:p>
            <a:r>
              <a:rPr lang="en-US" altLang="zh-CN" b="1" dirty="0"/>
              <a:t>The Modern Match Makers</a:t>
            </a:r>
            <a:br>
              <a:rPr lang="zh-CN" altLang="zh-CN" dirty="0"/>
            </a:br>
            <a:endParaRPr lang="zh-CN" altLang="en-US" dirty="0"/>
          </a:p>
        </p:txBody>
      </p:sp>
      <p:sp>
        <p:nvSpPr>
          <p:cNvPr id="3" name="内容占位符 2">
            <a:extLst>
              <a:ext uri="{FF2B5EF4-FFF2-40B4-BE49-F238E27FC236}">
                <a16:creationId xmlns:a16="http://schemas.microsoft.com/office/drawing/2014/main" id="{59585D1C-6FC9-47D1-9479-0FE9F2BF13CD}"/>
              </a:ext>
            </a:extLst>
          </p:cNvPr>
          <p:cNvSpPr>
            <a:spLocks noGrp="1"/>
          </p:cNvSpPr>
          <p:nvPr>
            <p:ph idx="1"/>
          </p:nvPr>
        </p:nvSpPr>
        <p:spPr/>
        <p:txBody>
          <a:bodyPr>
            <a:normAutofit fontScale="70000" lnSpcReduction="20000"/>
          </a:bodyPr>
          <a:lstStyle/>
          <a:p>
            <a:r>
              <a:rPr lang="en-US" altLang="zh-CN" dirty="0"/>
              <a:t>1-For as long as humans have romanced each other, others have wanted to meddle. Whether those others were parents, priests, friends or bureaucrats, their motive was largely the same</a:t>
            </a:r>
            <a:r>
              <a:rPr lang="zh-CN" altLang="zh-CN" dirty="0"/>
              <a:t>：</a:t>
            </a:r>
            <a:r>
              <a:rPr lang="en-US" altLang="zh-CN" dirty="0"/>
              <a:t>they thought they knew what it took to pair people off better than those people knew themselves.</a:t>
            </a:r>
            <a:endParaRPr lang="zh-CN" altLang="zh-CN" dirty="0"/>
          </a:p>
          <a:p>
            <a:r>
              <a:rPr lang="en-US" altLang="zh-CN" dirty="0"/>
              <a:t>2-Today, though, there is a new matchmaker in the village</a:t>
            </a:r>
            <a:r>
              <a:rPr lang="zh-CN" altLang="zh-CN" dirty="0"/>
              <a:t>：</a:t>
            </a:r>
            <a:r>
              <a:rPr lang="en-US" altLang="zh-CN" dirty="0"/>
              <a:t>the internet. It differs from the old ones in two ways. First, its motive is purely profit. Second, single wannabe lovers are queuing up to use it, rather than resenting its nagging, for internet dating sites promise two things that neither traditional matchmakers nor chance encounters at bars, bus-stops and bar mitzvahs offer. One is a vastly greater choice of potential partners. The other is a scientifically proven way of matching suitable people together, enhancing the chance of“ happily ever after”.</a:t>
            </a:r>
            <a:endParaRPr lang="zh-CN" altLang="zh-CN" dirty="0"/>
          </a:p>
          <a:p>
            <a:r>
              <a:rPr lang="en-US" altLang="zh-CN" dirty="0"/>
              <a:t>3-The greater choice is unarguable. But does it lead to better outcomes</a:t>
            </a:r>
            <a:r>
              <a:rPr lang="zh-CN" altLang="zh-CN" dirty="0"/>
              <a:t>？</a:t>
            </a:r>
            <a:r>
              <a:rPr lang="en-US" altLang="zh-CN" dirty="0"/>
              <a:t>And do the “scientifically tested algorithms ”actually work, and deliver the goods in ways that traditional courtship</a:t>
            </a:r>
            <a:r>
              <a:rPr lang="zh-CN" altLang="zh-CN" dirty="0"/>
              <a:t>（</a:t>
            </a:r>
            <a:r>
              <a:rPr lang="en-US" altLang="zh-CN" dirty="0"/>
              <a:t>or, at least, flirtation</a:t>
            </a:r>
            <a:r>
              <a:rPr lang="zh-CN" altLang="zh-CN" dirty="0"/>
              <a:t>）</a:t>
            </a:r>
            <a:r>
              <a:rPr lang="en-US" altLang="zh-CN" dirty="0"/>
              <a:t>cannot manage</a:t>
            </a:r>
            <a:r>
              <a:rPr lang="zh-CN" altLang="zh-CN" dirty="0"/>
              <a:t>？</a:t>
            </a:r>
            <a:r>
              <a:rPr lang="en-US" altLang="zh-CN" dirty="0"/>
              <a:t>These are the questions asked by a team of psychologists led by Eli Finkel of Northwestern University, in Illinois, in a paper released—probably not coincidentally—a few days before St Valentine's day. This paper, published in Psychological Science in the Public Interest, reviews </a:t>
            </a:r>
            <a:endParaRPr lang="zh-CN" altLang="en-US" dirty="0"/>
          </a:p>
        </p:txBody>
      </p:sp>
    </p:spTree>
    <p:extLst>
      <p:ext uri="{BB962C8B-B14F-4D97-AF65-F5344CB8AC3E}">
        <p14:creationId xmlns:p14="http://schemas.microsoft.com/office/powerpoint/2010/main" val="25018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3E31E-B8C7-423F-8E3A-565B4AA922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6F75E3-E663-4827-9C33-95E4273D64D2}"/>
              </a:ext>
            </a:extLst>
          </p:cNvPr>
          <p:cNvSpPr>
            <a:spLocks noGrp="1"/>
          </p:cNvSpPr>
          <p:nvPr>
            <p:ph idx="1"/>
          </p:nvPr>
        </p:nvSpPr>
        <p:spPr/>
        <p:txBody>
          <a:bodyPr>
            <a:normAutofit fontScale="70000" lnSpcReduction="20000"/>
          </a:bodyPr>
          <a:lstStyle/>
          <a:p>
            <a:r>
              <a:rPr lang="en-US" altLang="zh-CN" dirty="0"/>
              <a:t>studies carried out by many groups of psychologists since the earliest internet dating site, Match. com, opened for business in 1995. In it, Dr Finkel and his colleagues cast a skeptical eye over the whole multi-billion-dollar online dating industry, and they are deeply unconvinced.</a:t>
            </a:r>
            <a:endParaRPr lang="zh-CN" altLang="zh-CN" dirty="0"/>
          </a:p>
          <a:p>
            <a:r>
              <a:rPr lang="en-US" altLang="zh-CN" dirty="0"/>
              <a:t>4-The researchers' first observation is not so much what the studies they examined have shown, but what they have been unable to show, namely how any of the much-vaunted partner-matching algorithms actually work.</a:t>
            </a:r>
            <a:endParaRPr lang="zh-CN" altLang="zh-CN" dirty="0"/>
          </a:p>
          <a:p>
            <a:r>
              <a:rPr lang="en-US" altLang="zh-CN" dirty="0"/>
              <a:t>5-Commercially, that is fair enough. Many firms preserve their intellectual property as trade secrets, rather than making it public by patenting it, and there is no reason why internet dating sites should not be among them. But this makes claims of efficacy impossible to test objectively. There is thus no independent scientific evidence that any internet dating site's algorithm for matching people together actually does enhance the chance of their hitting it off when they meet. What papers have been published on the matter has been written by company insiders who do not reveal how the crucial computer programs do their stuff.</a:t>
            </a:r>
            <a:endParaRPr lang="zh-CN" altLang="zh-CN" dirty="0"/>
          </a:p>
          <a:p>
            <a:r>
              <a:rPr lang="en-US" altLang="zh-CN" dirty="0"/>
              <a:t>6-It is, though, possible to test the value of a claim often made for these algorithms</a:t>
            </a:r>
            <a:r>
              <a:rPr lang="zh-CN" altLang="zh-CN" dirty="0"/>
              <a:t>：</a:t>
            </a:r>
            <a:r>
              <a:rPr lang="en-US" altLang="zh-CN" dirty="0"/>
              <a:t>that they match people with compatible personality traits. No doubt they do, given the number of questions on such matters on the average application form. What is assumed, but not tested, however, is that </a:t>
            </a:r>
            <a:endParaRPr lang="zh-CN" altLang="en-US" dirty="0"/>
          </a:p>
        </p:txBody>
      </p:sp>
    </p:spTree>
    <p:extLst>
      <p:ext uri="{BB962C8B-B14F-4D97-AF65-F5344CB8AC3E}">
        <p14:creationId xmlns:p14="http://schemas.microsoft.com/office/powerpoint/2010/main" val="299121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BC075-DF8A-4A70-B2F6-89F6E6738D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69E69B-C952-4EFA-A942-357B47FD8CD2}"/>
              </a:ext>
            </a:extLst>
          </p:cNvPr>
          <p:cNvSpPr>
            <a:spLocks noGrp="1"/>
          </p:cNvSpPr>
          <p:nvPr>
            <p:ph idx="1"/>
          </p:nvPr>
        </p:nvSpPr>
        <p:spPr/>
        <p:txBody>
          <a:bodyPr>
            <a:normAutofit fontScale="70000" lnSpcReduction="20000"/>
          </a:bodyPr>
          <a:lstStyle/>
          <a:p>
            <a:r>
              <a:rPr lang="en-US" altLang="zh-CN" dirty="0"/>
              <a:t>this is a good thing—that those with compatible personalities make more successful couples than those without. To examine this proposition, Dr Finkel draws on a study published in 2010 by Portia </a:t>
            </a:r>
            <a:r>
              <a:rPr lang="en-US" altLang="zh-CN" dirty="0" err="1"/>
              <a:t>Dyrenforth</a:t>
            </a:r>
            <a:r>
              <a:rPr lang="en-US" altLang="zh-CN" dirty="0"/>
              <a:t> of Hobart and William Smith Colleges, in Geneva, New York.</a:t>
            </a:r>
            <a:endParaRPr lang="zh-CN" altLang="zh-CN" dirty="0"/>
          </a:p>
          <a:p>
            <a:r>
              <a:rPr lang="en-US" altLang="zh-CN" dirty="0"/>
              <a:t>7-Dr </a:t>
            </a:r>
            <a:r>
              <a:rPr lang="en-US" altLang="zh-CN" dirty="0" err="1"/>
              <a:t>Dyrenforth</a:t>
            </a:r>
            <a:r>
              <a:rPr lang="en-US" altLang="zh-CN" dirty="0"/>
              <a:t> asked more than 20 000 people about their relationships, and also assessed their personalities. Members of couples with similar personalities were indeed happier than those whose partners were dissimilar. But the difference was not exactly huge. It was 0.5</a:t>
            </a:r>
            <a:r>
              <a:rPr lang="zh-CN" altLang="zh-CN" dirty="0"/>
              <a:t>％</a:t>
            </a:r>
            <a:r>
              <a:rPr lang="en-US" altLang="zh-CN" dirty="0"/>
              <a:t>. As Dr Finkel puts it, “I wouldn't have a problem with companies claiming that their matching algorithm could increase the chances of developing a lasting relationship by a tiny amount</a:t>
            </a:r>
            <a:r>
              <a:rPr lang="zh-CN" altLang="zh-CN" dirty="0"/>
              <a:t>；</a:t>
            </a:r>
            <a:r>
              <a:rPr lang="en-US" altLang="zh-CN" dirty="0"/>
              <a:t>I get concerned, though, when companies claim they can find your soul mate for you. ”</a:t>
            </a:r>
            <a:endParaRPr lang="zh-CN" altLang="zh-CN" dirty="0"/>
          </a:p>
          <a:p>
            <a:r>
              <a:rPr lang="en-US" altLang="zh-CN" dirty="0"/>
              <a:t>8-Surely, however, the chances of finding that magic other are increased by the second thing internet dating brings</a:t>
            </a:r>
            <a:r>
              <a:rPr lang="zh-CN" altLang="zh-CN" dirty="0"/>
              <a:t>：</a:t>
            </a:r>
            <a:r>
              <a:rPr lang="en-US" altLang="zh-CN" dirty="0"/>
              <a:t>oodles of choice</a:t>
            </a:r>
            <a:r>
              <a:rPr lang="zh-CN" altLang="zh-CN" dirty="0"/>
              <a:t>？</a:t>
            </a:r>
            <a:r>
              <a:rPr lang="en-US" altLang="zh-CN" dirty="0"/>
              <a:t>But here, too, things are not as simple as they might seem.</a:t>
            </a:r>
            <a:endParaRPr lang="zh-CN" altLang="zh-CN" dirty="0"/>
          </a:p>
          <a:p>
            <a:r>
              <a:rPr lang="en-US" altLang="zh-CN" dirty="0"/>
              <a:t>9-Some dating-site algorithms do not take the high-handed “we know best” approach but, rather, let the punter decide what he or she is looking for and then offer as many matches to those criteria as are on the website's books.</a:t>
            </a:r>
            <a:endParaRPr lang="zh-CN" altLang="zh-CN" dirty="0"/>
          </a:p>
          <a:p>
            <a:endParaRPr lang="zh-CN" altLang="en-US" dirty="0"/>
          </a:p>
        </p:txBody>
      </p:sp>
    </p:spTree>
    <p:extLst>
      <p:ext uri="{BB962C8B-B14F-4D97-AF65-F5344CB8AC3E}">
        <p14:creationId xmlns:p14="http://schemas.microsoft.com/office/powerpoint/2010/main" val="81315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92D38-51C5-4470-841D-D79FC5134CC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E102916-0036-4671-895F-D70A5694D1D5}"/>
              </a:ext>
            </a:extLst>
          </p:cNvPr>
          <p:cNvSpPr>
            <a:spLocks noGrp="1"/>
          </p:cNvSpPr>
          <p:nvPr>
            <p:ph idx="1"/>
          </p:nvPr>
        </p:nvSpPr>
        <p:spPr/>
        <p:txBody>
          <a:bodyPr>
            <a:normAutofit fontScale="70000" lnSpcReduction="20000"/>
          </a:bodyPr>
          <a:lstStyle/>
          <a:p>
            <a:r>
              <a:rPr lang="en-US" altLang="zh-CN" dirty="0"/>
              <a:t>10-The crucial assumption here, of course, is that what people think they want is what they actually need. That, it is true, is an assumption behind all consumer decisions. But changing your mind about a book or a washing machine chosen over the internet is not as emotionally fraught as changing your mind about a potential sexual partner. And here, too, the data suggest people are not good at knowing what they want. One of Dr Finkel's own studies, for example, showed that when they are engaged in internet dating's cousin, speed dating, people's stated preferences at the beginning of the process do not well match the characters of the individuals they actually like.</a:t>
            </a:r>
            <a:endParaRPr lang="zh-CN" altLang="zh-CN" dirty="0"/>
          </a:p>
          <a:p>
            <a:r>
              <a:rPr lang="en-US" altLang="zh-CN" dirty="0"/>
              <a:t>11-Indeed, even the very volume of alternatives may be a problem. Studies on consumer choice, from boxes of chocolates to restaurant wine lists, have shown that less is more. Half a dozen bonbons, or a dozen bottles, are easier to pick between than 30 or 40. And an internet dating site may come up with not just a few dozen, but thousands of allegedly suitable matches.</a:t>
            </a:r>
            <a:endParaRPr lang="zh-CN" altLang="zh-CN" dirty="0"/>
          </a:p>
          <a:p>
            <a:r>
              <a:rPr lang="en-US" altLang="zh-CN" dirty="0"/>
              <a:t>12-Not surprisingly, the difficulty of choosing from abundance seems to apply to choice of people, too. Dr Finkel could find no study which addressed the question directly, in the context of internet dating. But speed-dating once again provided an answer. Here, he found studies which showed that when faced with abundant choice, people pay less attention to characteristics that require thinking and conversation to evaluate</a:t>
            </a:r>
            <a:endParaRPr lang="zh-CN" altLang="en-US" dirty="0"/>
          </a:p>
        </p:txBody>
      </p:sp>
    </p:spTree>
    <p:extLst>
      <p:ext uri="{BB962C8B-B14F-4D97-AF65-F5344CB8AC3E}">
        <p14:creationId xmlns:p14="http://schemas.microsoft.com/office/powerpoint/2010/main" val="237630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D1C97-FE54-4CB9-805D-D8793294C9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D72FEC-A1FF-40C4-B61D-34E8D14458D7}"/>
              </a:ext>
            </a:extLst>
          </p:cNvPr>
          <p:cNvSpPr>
            <a:spLocks noGrp="1"/>
          </p:cNvSpPr>
          <p:nvPr>
            <p:ph idx="1"/>
          </p:nvPr>
        </p:nvSpPr>
        <p:spPr/>
        <p:txBody>
          <a:bodyPr/>
          <a:lstStyle/>
          <a:p>
            <a:r>
              <a:rPr lang="zh-CN" altLang="zh-CN" dirty="0"/>
              <a:t>（</a:t>
            </a:r>
            <a:r>
              <a:rPr lang="en-US" altLang="zh-CN" dirty="0"/>
              <a:t>occupational status and level of education, for example</a:t>
            </a:r>
            <a:r>
              <a:rPr lang="zh-CN" altLang="zh-CN" dirty="0"/>
              <a:t>）</a:t>
            </a:r>
            <a:r>
              <a:rPr lang="en-US" altLang="zh-CN" dirty="0"/>
              <a:t>and more to matters physical. Choice, in other words, dulls the critical faculties.</a:t>
            </a:r>
            <a:endParaRPr lang="zh-CN" altLang="zh-CN" dirty="0"/>
          </a:p>
          <a:p>
            <a:r>
              <a:rPr lang="en-US" altLang="zh-CN" dirty="0"/>
              <a:t>13-The upshot of Dr Finkel's review is thus that love is as hard to find on the internet as elsewhere. That is not a reason not to use it. But you may be just as likely to luck out in the local café, or by acting on the impulse to stop and talk to that stranger on the street whose glance you caught, as you are by clicking away with a mouse and hoping that, one day, Cupid's arrow will strike.</a:t>
            </a:r>
            <a:endParaRPr lang="zh-CN" altLang="zh-CN" dirty="0"/>
          </a:p>
          <a:p>
            <a:endParaRPr lang="zh-CN" altLang="en-US" dirty="0"/>
          </a:p>
        </p:txBody>
      </p:sp>
    </p:spTree>
    <p:extLst>
      <p:ext uri="{BB962C8B-B14F-4D97-AF65-F5344CB8AC3E}">
        <p14:creationId xmlns:p14="http://schemas.microsoft.com/office/powerpoint/2010/main" val="99691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338DA-C742-41AA-8CA2-670DFA8B992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06A9D1-989C-4C6F-ABDC-0069EE9C32D4}"/>
              </a:ext>
            </a:extLst>
          </p:cNvPr>
          <p:cNvSpPr>
            <a:spLocks noGrp="1"/>
          </p:cNvSpPr>
          <p:nvPr>
            <p:ph idx="1"/>
          </p:nvPr>
        </p:nvSpPr>
        <p:spPr>
          <a:xfrm>
            <a:off x="838200" y="365125"/>
            <a:ext cx="10515600" cy="6390781"/>
          </a:xfrm>
        </p:spPr>
        <p:txBody>
          <a:bodyPr>
            <a:normAutofit fontScale="85000" lnSpcReduction="20000"/>
          </a:bodyPr>
          <a:lstStyle/>
          <a:p>
            <a:r>
              <a:rPr lang="zh-CN" altLang="zh-CN" b="1" dirty="0"/>
              <a:t>难点词汇</a:t>
            </a:r>
            <a:endParaRPr lang="zh-CN" altLang="zh-CN" dirty="0"/>
          </a:p>
          <a:p>
            <a:r>
              <a:rPr lang="en-US" altLang="zh-CN" b="1" i="1" dirty="0"/>
              <a:t>meddle</a:t>
            </a:r>
            <a:r>
              <a:rPr lang="en-US" altLang="zh-CN" b="1" dirty="0"/>
              <a:t> </a:t>
            </a:r>
            <a:r>
              <a:rPr lang="zh-CN" altLang="zh-CN" dirty="0"/>
              <a:t>［ˈ</a:t>
            </a:r>
            <a:r>
              <a:rPr lang="en-US" altLang="zh-CN" dirty="0"/>
              <a:t>med</a:t>
            </a:r>
            <a:r>
              <a:rPr lang="zh-CN" altLang="zh-CN" dirty="0"/>
              <a:t>（ə）</a:t>
            </a:r>
            <a:r>
              <a:rPr lang="en-US" altLang="zh-CN" dirty="0"/>
              <a:t>l</a:t>
            </a:r>
            <a:r>
              <a:rPr lang="zh-CN" altLang="zh-CN" dirty="0"/>
              <a:t>］</a:t>
            </a:r>
            <a:r>
              <a:rPr lang="en-US" altLang="zh-CN" dirty="0"/>
              <a:t> v. </a:t>
            </a:r>
            <a:r>
              <a:rPr lang="zh-CN" altLang="zh-CN" dirty="0"/>
              <a:t>管闲事</a:t>
            </a:r>
            <a:r>
              <a:rPr lang="en-US" altLang="zh-CN" dirty="0"/>
              <a:t>, </a:t>
            </a:r>
            <a:r>
              <a:rPr lang="zh-CN" altLang="zh-CN" dirty="0"/>
              <a:t>干预 </a:t>
            </a:r>
            <a:r>
              <a:rPr lang="en-US" altLang="zh-CN" dirty="0"/>
              <a:t> meddle in/with</a:t>
            </a:r>
            <a:r>
              <a:rPr lang="zh-CN" altLang="zh-CN" dirty="0"/>
              <a:t>干预某事</a:t>
            </a:r>
          </a:p>
          <a:p>
            <a:r>
              <a:rPr lang="zh-CN" altLang="zh-CN" b="1" dirty="0">
                <a:solidFill>
                  <a:srgbClr val="FF0000"/>
                </a:solidFill>
              </a:rPr>
              <a:t>同义词： </a:t>
            </a:r>
            <a:r>
              <a:rPr lang="en-US" altLang="zh-CN" b="1" dirty="0">
                <a:solidFill>
                  <a:srgbClr val="FF0000"/>
                </a:solidFill>
              </a:rPr>
              <a:t>interfere</a:t>
            </a:r>
            <a:endParaRPr lang="zh-CN" altLang="zh-CN" dirty="0">
              <a:solidFill>
                <a:srgbClr val="FF0000"/>
              </a:solidFill>
            </a:endParaRPr>
          </a:p>
          <a:p>
            <a:r>
              <a:rPr lang="en-US" altLang="zh-CN" b="1" dirty="0"/>
              <a:t> </a:t>
            </a:r>
            <a:r>
              <a:rPr lang="en-US" altLang="zh-CN" b="1" i="1" dirty="0" err="1"/>
              <a:t>sceptical</a:t>
            </a:r>
            <a:r>
              <a:rPr lang="en-US" altLang="zh-CN" b="1" i="1" dirty="0"/>
              <a:t> </a:t>
            </a:r>
            <a:r>
              <a:rPr lang="zh-CN" altLang="zh-CN" dirty="0"/>
              <a:t>［ˈ</a:t>
            </a:r>
            <a:r>
              <a:rPr lang="en-US" altLang="zh-CN" dirty="0" err="1"/>
              <a:t>skeptikl</a:t>
            </a:r>
            <a:r>
              <a:rPr lang="zh-CN" altLang="zh-CN" dirty="0"/>
              <a:t>］</a:t>
            </a:r>
            <a:r>
              <a:rPr lang="en-US" altLang="zh-CN" dirty="0"/>
              <a:t> a. </a:t>
            </a:r>
            <a:r>
              <a:rPr lang="zh-CN" altLang="zh-CN" dirty="0"/>
              <a:t>怀疑</a:t>
            </a:r>
            <a:r>
              <a:rPr lang="zh-CN" altLang="zh-CN" dirty="0">
                <a:solidFill>
                  <a:srgbClr val="FF0000"/>
                </a:solidFill>
              </a:rPr>
              <a:t>的  </a:t>
            </a:r>
            <a:r>
              <a:rPr lang="en-US" altLang="zh-CN" dirty="0" err="1">
                <a:solidFill>
                  <a:srgbClr val="FF0000"/>
                </a:solidFill>
              </a:rPr>
              <a:t>sceptical</a:t>
            </a:r>
            <a:r>
              <a:rPr lang="en-US" altLang="zh-CN" dirty="0">
                <a:solidFill>
                  <a:srgbClr val="FF0000"/>
                </a:solidFill>
              </a:rPr>
              <a:t> about</a:t>
            </a:r>
            <a:r>
              <a:rPr lang="zh-CN" altLang="zh-CN" dirty="0">
                <a:solidFill>
                  <a:srgbClr val="FF0000"/>
                </a:solidFill>
              </a:rPr>
              <a:t>对</a:t>
            </a:r>
            <a:r>
              <a:rPr lang="en-US" altLang="zh-CN" dirty="0">
                <a:solidFill>
                  <a:srgbClr val="FF0000"/>
                </a:solidFill>
              </a:rPr>
              <a:t>……</a:t>
            </a:r>
            <a:r>
              <a:rPr lang="zh-CN" altLang="zh-CN" dirty="0">
                <a:solidFill>
                  <a:srgbClr val="FF0000"/>
                </a:solidFill>
              </a:rPr>
              <a:t>怀疑</a:t>
            </a:r>
          </a:p>
          <a:p>
            <a:r>
              <a:rPr lang="en-US" altLang="zh-CN" dirty="0"/>
              <a:t> </a:t>
            </a:r>
            <a:r>
              <a:rPr lang="en-US" altLang="zh-CN" b="1" i="1" dirty="0"/>
              <a:t>compatible </a:t>
            </a:r>
            <a:r>
              <a:rPr lang="zh-CN" altLang="zh-CN" dirty="0"/>
              <a:t>［</a:t>
            </a:r>
            <a:r>
              <a:rPr lang="en-US" altLang="zh-CN" dirty="0"/>
              <a:t>k</a:t>
            </a:r>
            <a:r>
              <a:rPr lang="zh-CN" altLang="zh-CN" dirty="0"/>
              <a:t>ə</a:t>
            </a:r>
            <a:r>
              <a:rPr lang="en-US" altLang="zh-CN" dirty="0"/>
              <a:t>m</a:t>
            </a:r>
            <a:r>
              <a:rPr lang="zh-CN" altLang="zh-CN" dirty="0"/>
              <a:t>ˈ</a:t>
            </a:r>
            <a:r>
              <a:rPr lang="en-US" altLang="zh-CN" dirty="0" err="1"/>
              <a:t>pætib</a:t>
            </a:r>
            <a:r>
              <a:rPr lang="zh-CN" altLang="zh-CN" dirty="0"/>
              <a:t>（ə）</a:t>
            </a:r>
            <a:r>
              <a:rPr lang="en-US" altLang="zh-CN" dirty="0"/>
              <a:t>l</a:t>
            </a:r>
            <a:r>
              <a:rPr lang="zh-CN" altLang="zh-CN" dirty="0"/>
              <a:t>］</a:t>
            </a:r>
            <a:r>
              <a:rPr lang="en-US" altLang="zh-CN" dirty="0"/>
              <a:t> a. </a:t>
            </a:r>
            <a:r>
              <a:rPr lang="zh-CN" altLang="zh-CN" dirty="0"/>
              <a:t>兼容的；能共处的</a:t>
            </a:r>
          </a:p>
          <a:p>
            <a:r>
              <a:rPr lang="en-US" altLang="zh-CN" dirty="0">
                <a:solidFill>
                  <a:srgbClr val="FF0000"/>
                </a:solidFill>
              </a:rPr>
              <a:t>compatible with</a:t>
            </a:r>
            <a:r>
              <a:rPr lang="zh-CN" altLang="zh-CN" dirty="0"/>
              <a:t>与</a:t>
            </a:r>
            <a:r>
              <a:rPr lang="en-US" altLang="zh-CN" dirty="0"/>
              <a:t>……</a:t>
            </a:r>
            <a:r>
              <a:rPr lang="zh-CN" altLang="zh-CN" dirty="0"/>
              <a:t>和谐相处；与</a:t>
            </a:r>
            <a:r>
              <a:rPr lang="en-US" altLang="zh-CN" dirty="0"/>
              <a:t>……</a:t>
            </a:r>
            <a:r>
              <a:rPr lang="zh-CN" altLang="zh-CN" dirty="0"/>
              <a:t>相配的</a:t>
            </a:r>
          </a:p>
          <a:p>
            <a:r>
              <a:rPr lang="en-US" altLang="zh-CN" dirty="0"/>
              <a:t>This software is not compatible with your hardware.</a:t>
            </a:r>
            <a:endParaRPr lang="zh-CN" altLang="zh-CN" dirty="0"/>
          </a:p>
          <a:p>
            <a:r>
              <a:rPr lang="zh-CN" altLang="zh-CN" dirty="0"/>
              <a:t>这软件与你的硬件不兼容。</a:t>
            </a:r>
          </a:p>
          <a:p>
            <a:r>
              <a:rPr lang="en-US" altLang="zh-CN" dirty="0"/>
              <a:t> </a:t>
            </a:r>
            <a:r>
              <a:rPr lang="en-US" altLang="zh-CN" b="1" i="1" dirty="0"/>
              <a:t>proposition </a:t>
            </a:r>
            <a:r>
              <a:rPr lang="zh-CN" altLang="zh-CN" dirty="0"/>
              <a:t>［</a:t>
            </a:r>
            <a:r>
              <a:rPr lang="en-US" altLang="zh-CN" dirty="0" err="1"/>
              <a:t>pr</a:t>
            </a:r>
            <a:r>
              <a:rPr lang="zh-CN" altLang="zh-CN" dirty="0"/>
              <a:t>ɔ</a:t>
            </a:r>
            <a:r>
              <a:rPr lang="en-US" altLang="zh-CN" dirty="0"/>
              <a:t>p</a:t>
            </a:r>
            <a:r>
              <a:rPr lang="zh-CN" altLang="zh-CN" dirty="0"/>
              <a:t>əˈ</a:t>
            </a:r>
            <a:r>
              <a:rPr lang="en-US" altLang="zh-CN" dirty="0" err="1"/>
              <a:t>zi</a:t>
            </a:r>
            <a:r>
              <a:rPr lang="zh-CN" altLang="zh-CN" dirty="0"/>
              <a:t>ʃ（ə）</a:t>
            </a:r>
            <a:r>
              <a:rPr lang="en-US" altLang="zh-CN" dirty="0"/>
              <a:t>n</a:t>
            </a:r>
            <a:r>
              <a:rPr lang="zh-CN" altLang="zh-CN" dirty="0"/>
              <a:t>］</a:t>
            </a:r>
            <a:r>
              <a:rPr lang="en-US" altLang="zh-CN" dirty="0"/>
              <a:t> n. </a:t>
            </a:r>
            <a:r>
              <a:rPr lang="zh-CN" altLang="zh-CN" dirty="0"/>
              <a:t>主张建议</a:t>
            </a:r>
            <a:r>
              <a:rPr lang="en-US" altLang="zh-CN" dirty="0"/>
              <a:t>, </a:t>
            </a:r>
            <a:r>
              <a:rPr lang="zh-CN" altLang="zh-CN" dirty="0"/>
              <a:t>陈述</a:t>
            </a:r>
            <a:r>
              <a:rPr lang="en-US" altLang="zh-CN" dirty="0"/>
              <a:t>, </a:t>
            </a:r>
            <a:r>
              <a:rPr lang="zh-CN" altLang="zh-CN" dirty="0"/>
              <a:t>命题</a:t>
            </a:r>
          </a:p>
          <a:p>
            <a:r>
              <a:rPr lang="en-US" altLang="zh-CN" dirty="0"/>
              <a:t> </a:t>
            </a:r>
            <a:r>
              <a:rPr lang="en-US" altLang="zh-CN" b="1" i="1" dirty="0"/>
              <a:t>oodles </a:t>
            </a:r>
            <a:r>
              <a:rPr lang="zh-CN" altLang="zh-CN" dirty="0"/>
              <a:t>［ˈ</a:t>
            </a:r>
            <a:r>
              <a:rPr lang="en-US" altLang="zh-CN" dirty="0" err="1"/>
              <a:t>uːd</a:t>
            </a:r>
            <a:r>
              <a:rPr lang="zh-CN" altLang="zh-CN" dirty="0"/>
              <a:t>（ə）</a:t>
            </a:r>
            <a:r>
              <a:rPr lang="en-US" altLang="zh-CN" dirty="0" err="1"/>
              <a:t>lz</a:t>
            </a:r>
            <a:r>
              <a:rPr lang="zh-CN" altLang="zh-CN" dirty="0"/>
              <a:t>］</a:t>
            </a:r>
            <a:r>
              <a:rPr lang="en-US" altLang="zh-CN" dirty="0"/>
              <a:t> n. </a:t>
            </a:r>
            <a:r>
              <a:rPr lang="zh-CN" altLang="zh-CN" dirty="0"/>
              <a:t>许多</a:t>
            </a:r>
            <a:r>
              <a:rPr lang="en-US" altLang="zh-CN" dirty="0"/>
              <a:t>, </a:t>
            </a:r>
            <a:r>
              <a:rPr lang="zh-CN" altLang="zh-CN" dirty="0"/>
              <a:t>大量 </a:t>
            </a:r>
            <a:r>
              <a:rPr lang="en-US" altLang="zh-CN" b="1" dirty="0">
                <a:solidFill>
                  <a:srgbClr val="FF0000"/>
                </a:solidFill>
              </a:rPr>
              <a:t>oodles of</a:t>
            </a:r>
            <a:r>
              <a:rPr lang="zh-CN" altLang="zh-CN" dirty="0"/>
              <a:t>大量</a:t>
            </a:r>
          </a:p>
          <a:p>
            <a:r>
              <a:rPr lang="en-US" altLang="zh-CN" dirty="0"/>
              <a:t> </a:t>
            </a:r>
            <a:r>
              <a:rPr lang="en-US" altLang="zh-CN" b="1" i="1" dirty="0"/>
              <a:t>algorithm </a:t>
            </a:r>
            <a:r>
              <a:rPr lang="zh-CN" altLang="zh-CN" dirty="0"/>
              <a:t>［ˈ</a:t>
            </a:r>
            <a:r>
              <a:rPr lang="en-US" altLang="zh-CN" dirty="0" err="1"/>
              <a:t>ælɡ</a:t>
            </a:r>
            <a:r>
              <a:rPr lang="zh-CN" altLang="zh-CN" dirty="0"/>
              <a:t>ə</a:t>
            </a:r>
            <a:r>
              <a:rPr lang="en-US" altLang="zh-CN" dirty="0" err="1"/>
              <a:t>rið</a:t>
            </a:r>
            <a:r>
              <a:rPr lang="zh-CN" altLang="zh-CN" dirty="0"/>
              <a:t>（ə）</a:t>
            </a:r>
            <a:r>
              <a:rPr lang="en-US" altLang="zh-CN" dirty="0"/>
              <a:t>m</a:t>
            </a:r>
            <a:r>
              <a:rPr lang="zh-CN" altLang="zh-CN" dirty="0"/>
              <a:t>］</a:t>
            </a:r>
            <a:r>
              <a:rPr lang="en-US" altLang="zh-CN" dirty="0"/>
              <a:t> n. </a:t>
            </a:r>
            <a:r>
              <a:rPr lang="zh-CN" altLang="zh-CN" dirty="0"/>
              <a:t>［计］［数］ 算法</a:t>
            </a:r>
          </a:p>
          <a:p>
            <a:r>
              <a:rPr lang="en-US" altLang="zh-CN" dirty="0"/>
              <a:t> </a:t>
            </a:r>
            <a:r>
              <a:rPr lang="en-US" altLang="zh-CN" b="1" i="1" dirty="0"/>
              <a:t>vaunt </a:t>
            </a:r>
            <a:r>
              <a:rPr lang="zh-CN" altLang="zh-CN" dirty="0"/>
              <a:t>［</a:t>
            </a:r>
            <a:r>
              <a:rPr lang="en-US" altLang="zh-CN" dirty="0"/>
              <a:t>v</a:t>
            </a:r>
            <a:r>
              <a:rPr lang="zh-CN" altLang="zh-CN" dirty="0"/>
              <a:t>ɔ</a:t>
            </a:r>
            <a:r>
              <a:rPr lang="en-US" altLang="zh-CN" dirty="0"/>
              <a:t>ː</a:t>
            </a:r>
            <a:r>
              <a:rPr lang="en-US" altLang="zh-CN" dirty="0" err="1"/>
              <a:t>nt</a:t>
            </a:r>
            <a:r>
              <a:rPr lang="zh-CN" altLang="zh-CN" dirty="0"/>
              <a:t>］</a:t>
            </a:r>
            <a:r>
              <a:rPr lang="en-US" altLang="zh-CN" dirty="0"/>
              <a:t> v. </a:t>
            </a:r>
            <a:r>
              <a:rPr lang="zh-CN" altLang="zh-CN" dirty="0"/>
              <a:t>自夸；吹嘘</a:t>
            </a:r>
          </a:p>
          <a:p>
            <a:r>
              <a:rPr lang="zh-CN" altLang="zh-CN" b="1" dirty="0">
                <a:solidFill>
                  <a:srgbClr val="FF0000"/>
                </a:solidFill>
              </a:rPr>
              <a:t>同义词：</a:t>
            </a:r>
            <a:r>
              <a:rPr lang="en-US" altLang="zh-CN" b="1" dirty="0">
                <a:solidFill>
                  <a:srgbClr val="FF0000"/>
                </a:solidFill>
              </a:rPr>
              <a:t>boast </a:t>
            </a:r>
            <a:endParaRPr lang="zh-CN" altLang="zh-CN" dirty="0">
              <a:solidFill>
                <a:srgbClr val="FF0000"/>
              </a:solidFill>
            </a:endParaRPr>
          </a:p>
          <a:p>
            <a:r>
              <a:rPr lang="en-US" altLang="zh-CN" b="1" i="1" dirty="0"/>
              <a:t> punter </a:t>
            </a:r>
            <a:r>
              <a:rPr lang="zh-CN" altLang="zh-CN" dirty="0"/>
              <a:t>［ˈ</a:t>
            </a:r>
            <a:r>
              <a:rPr lang="en-US" altLang="zh-CN" dirty="0"/>
              <a:t>p</a:t>
            </a:r>
            <a:r>
              <a:rPr lang="zh-CN" altLang="zh-CN" dirty="0"/>
              <a:t>ʌ</a:t>
            </a:r>
            <a:r>
              <a:rPr lang="en-US" altLang="zh-CN" dirty="0" err="1"/>
              <a:t>nt</a:t>
            </a:r>
            <a:r>
              <a:rPr lang="zh-CN" altLang="zh-CN" dirty="0"/>
              <a:t>ə］</a:t>
            </a:r>
            <a:r>
              <a:rPr lang="en-US" altLang="zh-CN" dirty="0"/>
              <a:t> n. </a:t>
            </a:r>
            <a:r>
              <a:rPr lang="zh-CN" altLang="zh-CN" dirty="0"/>
              <a:t>赌博者；下赌注的人</a:t>
            </a:r>
          </a:p>
          <a:p>
            <a:r>
              <a:rPr lang="en-US" altLang="zh-CN" dirty="0"/>
              <a:t> </a:t>
            </a:r>
            <a:r>
              <a:rPr lang="en-US" altLang="zh-CN" b="1" i="1" dirty="0"/>
              <a:t>fraught </a:t>
            </a:r>
            <a:r>
              <a:rPr lang="zh-CN" altLang="zh-CN" dirty="0"/>
              <a:t>［</a:t>
            </a:r>
            <a:r>
              <a:rPr lang="en-US" altLang="zh-CN" dirty="0" err="1"/>
              <a:t>fr</a:t>
            </a:r>
            <a:r>
              <a:rPr lang="zh-CN" altLang="zh-CN" dirty="0"/>
              <a:t>ɔ</a:t>
            </a:r>
            <a:r>
              <a:rPr lang="en-US" altLang="zh-CN" dirty="0"/>
              <a:t>ːt</a:t>
            </a:r>
            <a:r>
              <a:rPr lang="zh-CN" altLang="zh-CN" dirty="0"/>
              <a:t>］</a:t>
            </a:r>
            <a:r>
              <a:rPr lang="en-US" altLang="zh-CN" dirty="0"/>
              <a:t> a. </a:t>
            </a:r>
            <a:r>
              <a:rPr lang="zh-CN" altLang="zh-CN" dirty="0"/>
              <a:t>担心的</a:t>
            </a:r>
            <a:r>
              <a:rPr lang="en-US" altLang="zh-CN" dirty="0"/>
              <a:t>, </a:t>
            </a:r>
            <a:r>
              <a:rPr lang="zh-CN" altLang="zh-CN" dirty="0"/>
              <a:t>忧虑的</a:t>
            </a:r>
          </a:p>
          <a:p>
            <a:r>
              <a:rPr lang="en-US" altLang="zh-CN" dirty="0"/>
              <a:t> </a:t>
            </a:r>
            <a:r>
              <a:rPr lang="en-US" altLang="zh-CN" b="1" i="1" dirty="0"/>
              <a:t>upshot </a:t>
            </a:r>
            <a:r>
              <a:rPr lang="zh-CN" altLang="zh-CN" dirty="0"/>
              <a:t>［ˈʌ</a:t>
            </a:r>
            <a:r>
              <a:rPr lang="en-US" altLang="zh-CN" dirty="0"/>
              <a:t>p</a:t>
            </a:r>
            <a:r>
              <a:rPr lang="zh-CN" altLang="zh-CN" dirty="0"/>
              <a:t>ʃɔ</a:t>
            </a:r>
            <a:r>
              <a:rPr lang="en-US" altLang="zh-CN" dirty="0"/>
              <a:t>t</a:t>
            </a:r>
            <a:r>
              <a:rPr lang="zh-CN" altLang="zh-CN" dirty="0"/>
              <a:t>］</a:t>
            </a:r>
            <a:r>
              <a:rPr lang="en-US" altLang="zh-CN" dirty="0"/>
              <a:t> n. </a:t>
            </a:r>
            <a:r>
              <a:rPr lang="zh-CN" altLang="zh-CN" dirty="0"/>
              <a:t>结果</a:t>
            </a:r>
            <a:r>
              <a:rPr lang="en-US" altLang="zh-CN" dirty="0"/>
              <a:t>, </a:t>
            </a:r>
            <a:r>
              <a:rPr lang="zh-CN" altLang="zh-CN" dirty="0"/>
              <a:t>结局 </a:t>
            </a:r>
            <a:r>
              <a:rPr lang="en-US" altLang="zh-CN" dirty="0"/>
              <a:t>unexpected result</a:t>
            </a:r>
            <a:endParaRPr lang="zh-CN" altLang="zh-CN" dirty="0"/>
          </a:p>
          <a:p>
            <a:endParaRPr lang="zh-CN" altLang="en-US" dirty="0"/>
          </a:p>
        </p:txBody>
      </p:sp>
    </p:spTree>
    <p:extLst>
      <p:ext uri="{BB962C8B-B14F-4D97-AF65-F5344CB8AC3E}">
        <p14:creationId xmlns:p14="http://schemas.microsoft.com/office/powerpoint/2010/main" val="6543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18167-9F23-4106-9705-BA44DA7848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39C31B-C453-4571-BE0F-0F2D6BD86B9F}"/>
              </a:ext>
            </a:extLst>
          </p:cNvPr>
          <p:cNvSpPr>
            <a:spLocks noGrp="1"/>
          </p:cNvSpPr>
          <p:nvPr>
            <p:ph idx="1"/>
          </p:nvPr>
        </p:nvSpPr>
        <p:spPr/>
        <p:txBody>
          <a:bodyPr>
            <a:normAutofit fontScale="85000" lnSpcReduction="20000"/>
          </a:bodyPr>
          <a:lstStyle/>
          <a:p>
            <a:r>
              <a:rPr lang="zh-CN" altLang="zh-CN" b="1" dirty="0"/>
              <a:t>难句翻译</a:t>
            </a:r>
            <a:endParaRPr lang="zh-CN" altLang="zh-CN" dirty="0"/>
          </a:p>
          <a:p>
            <a:r>
              <a:rPr lang="en-US" altLang="zh-CN" dirty="0"/>
              <a:t>The researchers' first observation is not so much what the studies they examined have shown, but what they have been unable to show, namely how any of the much-vaunted partner-matching algorithms actually work.</a:t>
            </a:r>
            <a:endParaRPr lang="zh-CN" altLang="zh-CN" dirty="0"/>
          </a:p>
          <a:p>
            <a:r>
              <a:rPr lang="zh-CN" altLang="zh-CN" dirty="0"/>
              <a:t>译文 ：研究人员的第一个重大发现并不是他们已经检查过的研究所显现的结果</a:t>
            </a:r>
            <a:r>
              <a:rPr lang="en-US" altLang="zh-CN" dirty="0"/>
              <a:t>, </a:t>
            </a:r>
            <a:r>
              <a:rPr lang="zh-CN" altLang="zh-CN" dirty="0"/>
              <a:t>而恰恰是那些研究没显示的：就是那些被夸得天花乱坠的婚配算式法是如何起作用的。</a:t>
            </a:r>
          </a:p>
          <a:p>
            <a:r>
              <a:rPr lang="en-US" altLang="zh-CN" dirty="0"/>
              <a:t>Some dating-site algorithms do not take the high-</a:t>
            </a:r>
            <a:r>
              <a:rPr lang="en-US" altLang="zh-CN" dirty="0" err="1"/>
              <a:t>handed“we</a:t>
            </a:r>
            <a:r>
              <a:rPr lang="en-US" altLang="zh-CN" dirty="0"/>
              <a:t> know </a:t>
            </a:r>
            <a:r>
              <a:rPr lang="en-US" altLang="zh-CN" dirty="0" err="1"/>
              <a:t>best”approach</a:t>
            </a:r>
            <a:r>
              <a:rPr lang="en-US" altLang="zh-CN" dirty="0"/>
              <a:t> but, rather, let the punter decide what he or she is looking for and then offer as many matches to those criteria as are on the website's books.</a:t>
            </a:r>
            <a:endParaRPr lang="zh-CN" altLang="zh-CN" dirty="0"/>
          </a:p>
          <a:p>
            <a:r>
              <a:rPr lang="zh-CN" altLang="zh-CN" dirty="0"/>
              <a:t>译文 ：有的婚恋网算式法并不采用</a:t>
            </a:r>
            <a:r>
              <a:rPr lang="en-US" altLang="zh-CN" dirty="0"/>
              <a:t>“</a:t>
            </a:r>
            <a:r>
              <a:rPr lang="zh-CN" altLang="zh-CN" dirty="0"/>
              <a:t>我们无所不知</a:t>
            </a:r>
            <a:r>
              <a:rPr lang="en-US" altLang="zh-CN" dirty="0"/>
              <a:t>”</a:t>
            </a:r>
            <a:r>
              <a:rPr lang="zh-CN" altLang="zh-CN" dirty="0"/>
              <a:t>一类的蛮横手段</a:t>
            </a:r>
            <a:r>
              <a:rPr lang="en-US" altLang="zh-CN" dirty="0"/>
              <a:t>, </a:t>
            </a:r>
            <a:r>
              <a:rPr lang="zh-CN" altLang="zh-CN" dirty="0"/>
              <a:t>他们打的算盘是让会员自己决定要找什么样的</a:t>
            </a:r>
            <a:r>
              <a:rPr lang="en-US" altLang="zh-CN" dirty="0"/>
              <a:t>, </a:t>
            </a:r>
            <a:r>
              <a:rPr lang="zh-CN" altLang="zh-CN" dirty="0"/>
              <a:t>然后他们再从网站会员册中提供符合标准的伴侣人选。</a:t>
            </a:r>
          </a:p>
          <a:p>
            <a:endParaRPr lang="zh-CN" altLang="en-US" dirty="0"/>
          </a:p>
        </p:txBody>
      </p:sp>
    </p:spTree>
    <p:extLst>
      <p:ext uri="{BB962C8B-B14F-4D97-AF65-F5344CB8AC3E}">
        <p14:creationId xmlns:p14="http://schemas.microsoft.com/office/powerpoint/2010/main" val="2764343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1534</Words>
  <Application>Microsoft Office PowerPoint</Application>
  <PresentationFormat>宽屏</PresentationFormat>
  <Paragraphs>38</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The Modern Match Makers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https://www.usatoday.com/story/opinion/2020/03/13/during-coronavirus-separated-still-stick-together-column/5025089002/</dc:title>
  <dc:creator>张 开宇</dc:creator>
  <cp:lastModifiedBy>张 开宇</cp:lastModifiedBy>
  <cp:revision>5</cp:revision>
  <dcterms:created xsi:type="dcterms:W3CDTF">2020-03-14T01:06:09Z</dcterms:created>
  <dcterms:modified xsi:type="dcterms:W3CDTF">2020-04-16T01:54:27Z</dcterms:modified>
</cp:coreProperties>
</file>