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256" r:id="rId4"/>
    <p:sldId id="257" r:id="rId5"/>
    <p:sldId id="258" r:id="rId6"/>
    <p:sldId id="266" r:id="rId7"/>
    <p:sldId id="273" r:id="rId8"/>
    <p:sldId id="278" r:id="rId10"/>
    <p:sldId id="281" r:id="rId11"/>
    <p:sldId id="259" r:id="rId12"/>
    <p:sldId id="274" r:id="rId13"/>
    <p:sldId id="280" r:id="rId14"/>
    <p:sldId id="260" r:id="rId15"/>
    <p:sldId id="277" r:id="rId16"/>
    <p:sldId id="279" r:id="rId1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43000" y="1122680"/>
            <a:ext cx="7261860" cy="2387600"/>
          </a:xfrm>
        </p:spPr>
        <p:txBody>
          <a:bodyPr>
            <a:normAutofit/>
          </a:bodyPr>
          <a:p>
            <a:r>
              <a:rPr lang="zh-CN" altLang="en-US" sz="4400" dirty="0"/>
              <a:t>任务</a:t>
            </a:r>
            <a:r>
              <a:rPr lang="en-US" altLang="zh-CN" sz="4400" dirty="0"/>
              <a:t>1-3</a:t>
            </a:r>
            <a:r>
              <a:rPr lang="zh-CN" altLang="en-US" sz="4400" dirty="0"/>
              <a:t>：数据预处理</a:t>
            </a:r>
            <a:r>
              <a:rPr lang="en-US" altLang="zh-CN" sz="4400" dirty="0"/>
              <a:t>——</a:t>
            </a:r>
            <a:r>
              <a:rPr lang="zh-CN" altLang="en-US" sz="4400" dirty="0"/>
              <a:t>得到归一化的人物关系图</a:t>
            </a:r>
            <a:endParaRPr lang="zh-CN"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066925" y="670560"/>
            <a:ext cx="5243195" cy="5309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258445" y="633730"/>
            <a:ext cx="8627110" cy="920115"/>
          </a:xfrm>
        </p:spPr>
        <p:txBody>
          <a:bodyPr/>
          <a:lstStyle/>
          <a:p>
            <a:r>
              <a:rPr lang="en-US" altLang="zh-CN" sz="4000" dirty="0">
                <a:solidFill>
                  <a:schemeClr val="tx1"/>
                </a:solidFill>
                <a:effectLst>
                  <a:outerShdw blurRad="38100" dist="19050" dir="2700000" algn="tl" rotWithShape="0">
                    <a:schemeClr val="dk1">
                      <a:alpha val="40000"/>
                    </a:schemeClr>
                  </a:outerShdw>
                </a:effectLst>
              </a:rPr>
              <a:t>Step3——</a:t>
            </a:r>
            <a:r>
              <a:rPr lang="zh-CN" altLang="en-US" sz="4000" dirty="0">
                <a:solidFill>
                  <a:schemeClr val="tx1"/>
                </a:solidFill>
                <a:effectLst>
                  <a:outerShdw blurRad="38100" dist="19050" dir="2700000" algn="tl" rotWithShape="0">
                    <a:schemeClr val="dk1">
                      <a:alpha val="40000"/>
                    </a:schemeClr>
                  </a:outerShdw>
                </a:effectLst>
              </a:rPr>
              <a:t>人物关系图</a:t>
            </a:r>
            <a:endParaRPr lang="zh-CN" altLang="en-US" sz="4000" dirty="0">
              <a:solidFill>
                <a:schemeClr val="tx1"/>
              </a:solidFill>
              <a:effectLst>
                <a:outerShdw blurRad="38100" dist="19050" dir="2700000" algn="tl" rotWithShape="0">
                  <a:schemeClr val="dk1">
                    <a:alpha val="40000"/>
                  </a:schemeClr>
                </a:outerShdw>
              </a:effectLst>
            </a:endParaRPr>
          </a:p>
        </p:txBody>
      </p:sp>
      <p:sp>
        <p:nvSpPr>
          <p:cNvPr id="4" name="内容占位符 2"/>
          <p:cNvSpPr>
            <a:spLocks noGrp="1"/>
          </p:cNvSpPr>
          <p:nvPr/>
        </p:nvSpPr>
        <p:spPr>
          <a:xfrm>
            <a:off x="528320" y="1823085"/>
            <a:ext cx="808672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Mapper</a:t>
            </a:r>
            <a:endParaRPr lang="en-US" altLang="zh-CN" dirty="0"/>
          </a:p>
          <a:p>
            <a:pPr marL="0" indent="0">
              <a:buNone/>
            </a:pPr>
            <a:r>
              <a:rPr lang="en-US" altLang="zh-CN" sz="1800" dirty="0"/>
              <a:t>	</a:t>
            </a:r>
            <a:r>
              <a:rPr sz="2400" dirty="0"/>
              <a:t>人物关系图以单个人物作为关键字，value为该顶点对应的所有边。将关键字转为单个人物，将该人物和所有对应边的信息送入Reducer。</a:t>
            </a:r>
            <a:endParaRPr sz="2400" dirty="0"/>
          </a:p>
          <a:p>
            <a:pPr marL="0" indent="0">
              <a:buNone/>
            </a:pPr>
            <a:endParaRPr lang="zh-CN" altLang="en-US" sz="1800" dirty="0"/>
          </a:p>
          <a:p>
            <a:r>
              <a:rPr lang="en-US" altLang="zh-CN" dirty="0"/>
              <a:t>Reducer</a:t>
            </a:r>
            <a:endParaRPr lang="en-US" altLang="zh-CN" dirty="0"/>
          </a:p>
          <a:p>
            <a:pPr marL="0" indent="0">
              <a:buNone/>
            </a:pPr>
            <a:r>
              <a:rPr lang="en-US" altLang="zh-CN" dirty="0">
                <a:sym typeface="+mn-ea"/>
              </a:rPr>
              <a:t>	</a:t>
            </a:r>
            <a:r>
              <a:rPr sz="2400" dirty="0">
                <a:sym typeface="+mn-ea"/>
              </a:rPr>
              <a:t>对于一个Key，统计其所有对应边（同现关系）的频数和频数和，并将频数归一化。将所有权重归一化后的边利用StringBuilder拼接成字符串的形式输出。</a:t>
            </a:r>
            <a:endParaRPr sz="2400"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内容占位符 2"/>
          <p:cNvSpPr>
            <a:spLocks noGrp="1"/>
          </p:cNvSpPr>
          <p:nvPr/>
        </p:nvSpPr>
        <p:spPr>
          <a:xfrm>
            <a:off x="240030" y="469265"/>
            <a:ext cx="5502910" cy="2271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Mapper</a:t>
            </a:r>
            <a:r>
              <a:rPr lang="zh-CN" altLang="en-US" dirty="0"/>
              <a:t>：</a:t>
            </a:r>
            <a:endParaRPr lang="en-US" altLang="zh-CN" dirty="0"/>
          </a:p>
          <a:p>
            <a:pPr lvl="1"/>
            <a:r>
              <a:rPr lang="zh-CN" altLang="en-US" dirty="0"/>
              <a:t>分离</a:t>
            </a:r>
            <a:r>
              <a:rPr lang="en-US" altLang="zh-CN" dirty="0"/>
              <a:t>Key</a:t>
            </a:r>
            <a:r>
              <a:rPr lang="zh-CN" altLang="en-US" dirty="0"/>
              <a:t>值</a:t>
            </a:r>
            <a:endParaRPr lang="zh-CN" altLang="en-US" dirty="0"/>
          </a:p>
          <a:p>
            <a:pPr marL="457200" lvl="1" indent="0">
              <a:buNone/>
            </a:pPr>
            <a:endParaRPr lang="en-US" altLang="zh-CN" dirty="0"/>
          </a:p>
          <a:p>
            <a:endParaRPr lang="zh-CN" altLang="en-US" dirty="0"/>
          </a:p>
        </p:txBody>
      </p:sp>
      <p:sp>
        <p:nvSpPr>
          <p:cNvPr id="11" name="内容占位符 2"/>
          <p:cNvSpPr>
            <a:spLocks noGrp="1"/>
          </p:cNvSpPr>
          <p:nvPr/>
        </p:nvSpPr>
        <p:spPr>
          <a:xfrm>
            <a:off x="240030" y="2219325"/>
            <a:ext cx="5502910" cy="2271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Reducer</a:t>
            </a:r>
            <a:r>
              <a:rPr lang="zh-CN" altLang="en-US" dirty="0"/>
              <a:t>：</a:t>
            </a:r>
            <a:endParaRPr lang="en-US" altLang="zh-CN" dirty="0"/>
          </a:p>
          <a:p>
            <a:pPr lvl="1"/>
            <a:r>
              <a:rPr lang="zh-CN" altLang="en-US" dirty="0"/>
              <a:t>计数</a:t>
            </a:r>
            <a:endParaRPr lang="zh-CN" altLang="en-US" dirty="0"/>
          </a:p>
          <a:p>
            <a:pPr lvl="1"/>
            <a:r>
              <a:rPr lang="zh-CN" altLang="en-US" dirty="0"/>
              <a:t>归一化计算概率</a:t>
            </a:r>
            <a:endParaRPr lang="zh-CN" altLang="en-US" dirty="0"/>
          </a:p>
          <a:p>
            <a:pPr lvl="1"/>
            <a:r>
              <a:rPr lang="zh-CN" altLang="en-US" dirty="0"/>
              <a:t>拼接</a:t>
            </a:r>
            <a:endParaRPr lang="zh-CN" altLang="en-US" dirty="0"/>
          </a:p>
          <a:p>
            <a:pPr lvl="1"/>
            <a:endParaRPr lang="en-US" altLang="zh-CN" dirty="0"/>
          </a:p>
          <a:p>
            <a:endParaRPr lang="zh-CN" altLang="en-US" dirty="0"/>
          </a:p>
        </p:txBody>
      </p:sp>
      <p:pic>
        <p:nvPicPr>
          <p:cNvPr id="2" name="图片 1"/>
          <p:cNvPicPr>
            <a:picLocks noChangeAspect="1"/>
          </p:cNvPicPr>
          <p:nvPr/>
        </p:nvPicPr>
        <p:blipFill>
          <a:blip r:embed="rId1"/>
          <a:stretch>
            <a:fillRect/>
          </a:stretch>
        </p:blipFill>
        <p:spPr>
          <a:xfrm>
            <a:off x="2805430" y="862330"/>
            <a:ext cx="5918200" cy="698500"/>
          </a:xfrm>
          <a:prstGeom prst="rect">
            <a:avLst/>
          </a:prstGeom>
        </p:spPr>
      </p:pic>
      <p:pic>
        <p:nvPicPr>
          <p:cNvPr id="4" name="图片 3"/>
          <p:cNvPicPr>
            <a:picLocks noChangeAspect="1"/>
          </p:cNvPicPr>
          <p:nvPr/>
        </p:nvPicPr>
        <p:blipFill>
          <a:blip r:embed="rId2"/>
          <a:stretch>
            <a:fillRect/>
          </a:stretch>
        </p:blipFill>
        <p:spPr>
          <a:xfrm>
            <a:off x="3249295" y="1814195"/>
            <a:ext cx="5149850" cy="1809750"/>
          </a:xfrm>
          <a:prstGeom prst="rect">
            <a:avLst/>
          </a:prstGeom>
        </p:spPr>
      </p:pic>
      <p:pic>
        <p:nvPicPr>
          <p:cNvPr id="5" name="图片 4"/>
          <p:cNvPicPr>
            <a:picLocks noChangeAspect="1"/>
          </p:cNvPicPr>
          <p:nvPr/>
        </p:nvPicPr>
        <p:blipFill>
          <a:blip r:embed="rId3"/>
          <a:stretch>
            <a:fillRect/>
          </a:stretch>
        </p:blipFill>
        <p:spPr>
          <a:xfrm>
            <a:off x="3249295" y="4208780"/>
            <a:ext cx="5260975" cy="1860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21945" y="1654175"/>
            <a:ext cx="8500110" cy="35502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450850" y="406400"/>
            <a:ext cx="4438015" cy="920115"/>
          </a:xfrm>
        </p:spPr>
        <p:txBody>
          <a:bodyPr/>
          <a:lstStyle/>
          <a:p>
            <a:r>
              <a:rPr lang="zh-CN" altLang="en-US" dirty="0"/>
              <a:t>需求分析</a:t>
            </a:r>
            <a:endParaRPr lang="zh-CN" altLang="en-US" dirty="0"/>
          </a:p>
        </p:txBody>
      </p:sp>
      <p:sp>
        <p:nvSpPr>
          <p:cNvPr id="13" name="内容占位符 2"/>
          <p:cNvSpPr>
            <a:spLocks noGrp="1"/>
          </p:cNvSpPr>
          <p:nvPr/>
        </p:nvSpPr>
        <p:spPr>
          <a:xfrm>
            <a:off x="899795" y="205168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中文分词，提取人物名</a:t>
            </a:r>
            <a:endParaRPr lang="en-US" altLang="zh-CN" dirty="0"/>
          </a:p>
          <a:p>
            <a:r>
              <a:rPr lang="zh-CN" altLang="en-US" dirty="0"/>
              <a:t>统计同现关系及其频数</a:t>
            </a:r>
            <a:endParaRPr lang="en-US" altLang="zh-CN" dirty="0"/>
          </a:p>
          <a:p>
            <a:r>
              <a:rPr lang="zh-CN" altLang="en-US" dirty="0"/>
              <a:t>建立人物关系图</a:t>
            </a:r>
            <a:endParaRPr lang="zh-CN" altLang="en-US" dirty="0"/>
          </a:p>
          <a:p>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内容占位符 2"/>
          <p:cNvSpPr>
            <a:spLocks noGrp="1"/>
          </p:cNvSpPr>
          <p:nvPr/>
        </p:nvSpPr>
        <p:spPr>
          <a:xfrm>
            <a:off x="528320" y="1249045"/>
            <a:ext cx="8086725"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分词工具</a:t>
            </a:r>
            <a:endParaRPr lang="zh-CN" altLang="en-US" dirty="0"/>
          </a:p>
          <a:p>
            <a:pPr marL="0" indent="0">
              <a:buNone/>
            </a:pPr>
            <a:r>
              <a:rPr lang="en-US" altLang="zh-CN" dirty="0"/>
              <a:t>	</a:t>
            </a:r>
            <a:r>
              <a:rPr lang="zh-CN" altLang="en-US" dirty="0"/>
              <a:t>Ansj_seg是中科院开源的一个中文分词工具，支持对中文文本进行分词，它支持用户添加自定义字典，可优先识别用户字典中的词语，该功能有助于准确识别并提取所需要的目标人物名。</a:t>
            </a:r>
            <a:endParaRPr lang="zh-CN" altLang="en-US" dirty="0"/>
          </a:p>
          <a:p>
            <a:r>
              <a:rPr lang="zh-CN" altLang="en-US" dirty="0"/>
              <a:t>人物同现</a:t>
            </a:r>
            <a:endParaRPr lang="zh-CN" altLang="en-US" dirty="0"/>
          </a:p>
          <a:p>
            <a:pPr marL="0" indent="0">
              <a:buNone/>
            </a:pPr>
            <a:r>
              <a:rPr lang="en-US" altLang="zh-CN" dirty="0"/>
              <a:t>	</a:t>
            </a:r>
            <a:r>
              <a:rPr lang="zh-CN" altLang="en-US" dirty="0"/>
              <a:t>对于任意一个段落，段落中所有出现的人物互为“同现关系”。最终需要统计所有金庸小说中出现的目标人物的两两之间的同现频数来表明两人物间的关系密切程度。</a:t>
            </a: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034415" y="633095"/>
            <a:ext cx="6806565" cy="920115"/>
          </a:xfrm>
        </p:spPr>
        <p:txBody>
          <a:bodyPr/>
          <a:lstStyle/>
          <a:p>
            <a:r>
              <a:rPr lang="en-US" altLang="zh-CN" sz="4000" dirty="0">
                <a:solidFill>
                  <a:schemeClr val="tx1"/>
                </a:solidFill>
                <a:effectLst>
                  <a:outerShdw blurRad="38100" dist="19050" dir="2700000" algn="tl" rotWithShape="0">
                    <a:schemeClr val="dk1">
                      <a:alpha val="40000"/>
                    </a:schemeClr>
                  </a:outerShdw>
                </a:effectLst>
              </a:rPr>
              <a:t>Step1——</a:t>
            </a:r>
            <a:r>
              <a:rPr lang="zh-CN" altLang="en-US" sz="4000" dirty="0">
                <a:solidFill>
                  <a:schemeClr val="tx1"/>
                </a:solidFill>
                <a:effectLst>
                  <a:outerShdw blurRad="38100" dist="19050" dir="2700000" algn="tl" rotWithShape="0">
                    <a:schemeClr val="dk1">
                      <a:alpha val="40000"/>
                    </a:schemeClr>
                  </a:outerShdw>
                </a:effectLst>
              </a:rPr>
              <a:t>提取人物名</a:t>
            </a:r>
            <a:endParaRPr lang="zh-CN" altLang="en-US" sz="4000" dirty="0">
              <a:solidFill>
                <a:schemeClr val="tx1"/>
              </a:solidFill>
              <a:effectLst>
                <a:outerShdw blurRad="38100" dist="19050" dir="2700000" algn="tl" rotWithShape="0">
                  <a:schemeClr val="dk1">
                    <a:alpha val="40000"/>
                  </a:schemeClr>
                </a:outerShdw>
              </a:effectLst>
            </a:endParaRPr>
          </a:p>
        </p:txBody>
      </p:sp>
      <p:sp>
        <p:nvSpPr>
          <p:cNvPr id="13" name="内容占位符 2"/>
          <p:cNvSpPr>
            <a:spLocks noGrp="1"/>
          </p:cNvSpPr>
          <p:nvPr/>
        </p:nvSpPr>
        <p:spPr>
          <a:xfrm>
            <a:off x="528320" y="1823085"/>
            <a:ext cx="808672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文件共享</a:t>
            </a:r>
            <a:endParaRPr lang="zh-CN" altLang="en-US" dirty="0"/>
          </a:p>
          <a:p>
            <a:pPr marL="0" indent="0">
              <a:buNone/>
            </a:pPr>
            <a:r>
              <a:rPr lang="en-US" altLang="zh-CN" sz="1800" dirty="0"/>
              <a:t>	</a:t>
            </a:r>
            <a:r>
              <a:rPr lang="zh-CN" altLang="en-US" sz="1800" dirty="0"/>
              <a:t>使用分布式缓存保存目标人物文件，在</a:t>
            </a:r>
            <a:r>
              <a:rPr lang="en-US" altLang="zh-CN" sz="1800" dirty="0"/>
              <a:t>Job</a:t>
            </a:r>
            <a:r>
              <a:rPr lang="zh-CN" altLang="en-US" sz="1800" dirty="0"/>
              <a:t>的</a:t>
            </a:r>
            <a:r>
              <a:rPr lang="en-US" altLang="zh-CN" sz="1800" dirty="0"/>
              <a:t>Configuration</a:t>
            </a:r>
            <a:r>
              <a:rPr lang="zh-CN" altLang="en-US" sz="1800" dirty="0"/>
              <a:t>内保存文件的路径。</a:t>
            </a:r>
            <a:r>
              <a:rPr lang="en-US" altLang="zh-CN" sz="1800" dirty="0"/>
              <a:t>Mapper</a:t>
            </a:r>
            <a:r>
              <a:rPr lang="zh-CN" altLang="en-US" sz="1800" dirty="0"/>
              <a:t>之间可共享该路径及其文件。在</a:t>
            </a:r>
            <a:r>
              <a:rPr lang="en-US" altLang="zh-CN" sz="1800" dirty="0"/>
              <a:t>Mapper</a:t>
            </a:r>
            <a:r>
              <a:rPr lang="zh-CN" altLang="en-US" sz="1800" dirty="0"/>
              <a:t>的</a:t>
            </a:r>
            <a:r>
              <a:rPr lang="en-US" altLang="zh-CN" sz="1800" dirty="0"/>
              <a:t>setup</a:t>
            </a:r>
            <a:r>
              <a:rPr lang="zh-CN" altLang="en-US" sz="1800" dirty="0"/>
              <a:t>中在内存中创建目标人物名的列表。</a:t>
            </a:r>
            <a:endParaRPr lang="zh-CN" altLang="en-US" sz="1800" dirty="0"/>
          </a:p>
          <a:p>
            <a:r>
              <a:rPr lang="zh-CN" altLang="en-US" dirty="0"/>
              <a:t>中文分词</a:t>
            </a:r>
            <a:endParaRPr lang="zh-CN" altLang="en-US" dirty="0"/>
          </a:p>
          <a:p>
            <a:pPr marL="0" indent="0">
              <a:buNone/>
            </a:pPr>
            <a:r>
              <a:rPr lang="en-US" altLang="zh-CN" dirty="0"/>
              <a:t>	</a:t>
            </a:r>
            <a:r>
              <a:rPr lang="zh-CN" altLang="en-US" sz="1800" dirty="0"/>
              <a:t>setup中根据列表创建用户自定义字典</a:t>
            </a:r>
            <a:r>
              <a:rPr lang="en-US" altLang="zh-CN" sz="1800" dirty="0"/>
              <a:t>DicLibrary</a:t>
            </a:r>
            <a:r>
              <a:rPr lang="zh-CN" altLang="en-US" sz="1800" dirty="0"/>
              <a:t>，在</a:t>
            </a:r>
            <a:r>
              <a:rPr lang="en-US" altLang="zh-CN" sz="1800" dirty="0"/>
              <a:t>map</a:t>
            </a:r>
            <a:r>
              <a:rPr lang="zh-CN" altLang="en-US" sz="1800" dirty="0"/>
              <a:t>过程中，使用</a:t>
            </a:r>
            <a:r>
              <a:rPr lang="en-US" altLang="zh-CN" sz="1800" dirty="0">
                <a:sym typeface="+mn-ea"/>
              </a:rPr>
              <a:t>Ansj_seg</a:t>
            </a:r>
            <a:r>
              <a:rPr lang="zh-CN" altLang="en-US" sz="1800" dirty="0">
                <a:sym typeface="+mn-ea"/>
              </a:rPr>
              <a:t>进行分词，若词性为</a:t>
            </a:r>
            <a:r>
              <a:rPr lang="en-US" altLang="zh-CN" sz="1800" dirty="0">
                <a:sym typeface="+mn-ea"/>
              </a:rPr>
              <a:t>“userDefine”</a:t>
            </a:r>
            <a:r>
              <a:rPr lang="zh-CN" altLang="en-US" sz="1800" dirty="0">
                <a:sym typeface="+mn-ea"/>
              </a:rPr>
              <a:t>，则为目标的人物名。</a:t>
            </a:r>
            <a:endParaRPr lang="zh-CN" altLang="en-US" dirty="0"/>
          </a:p>
          <a:p>
            <a:r>
              <a:rPr lang="en-US" altLang="zh-CN" dirty="0"/>
              <a:t>Mapper</a:t>
            </a:r>
            <a:endParaRPr lang="en-US" altLang="zh-CN" dirty="0"/>
          </a:p>
          <a:p>
            <a:pPr marL="0" indent="0">
              <a:buNone/>
            </a:pPr>
            <a:r>
              <a:rPr lang="en-US" altLang="zh-CN" sz="1800" dirty="0"/>
              <a:t>	</a:t>
            </a:r>
            <a:r>
              <a:rPr lang="zh-CN" altLang="en-US" sz="1800" dirty="0"/>
              <a:t>对于分词后的文本，首先判断是否是金庸的小说，可以用String.StartWith函数进行判断。对于所有分词之后得到的token，若在目标人物表中，则将该类token拼接成一个字符串输出。</a:t>
            </a:r>
            <a:endParaRPr lang="zh-CN" altLang="en-US" sz="1800" dirty="0"/>
          </a:p>
          <a:p>
            <a:pPr marL="0" indent="0">
              <a:buNone/>
            </a:pP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833370" y="1685925"/>
            <a:ext cx="6132830" cy="310515"/>
          </a:xfrm>
          <a:prstGeom prst="rect">
            <a:avLst/>
          </a:prstGeom>
        </p:spPr>
      </p:pic>
      <p:pic>
        <p:nvPicPr>
          <p:cNvPr id="4" name="图片 3"/>
          <p:cNvPicPr>
            <a:picLocks noChangeAspect="1"/>
          </p:cNvPicPr>
          <p:nvPr/>
        </p:nvPicPr>
        <p:blipFill>
          <a:blip r:embed="rId2"/>
          <a:stretch>
            <a:fillRect/>
          </a:stretch>
        </p:blipFill>
        <p:spPr>
          <a:xfrm>
            <a:off x="2736215" y="2334895"/>
            <a:ext cx="6328410" cy="280670"/>
          </a:xfrm>
          <a:prstGeom prst="rect">
            <a:avLst/>
          </a:prstGeom>
        </p:spPr>
      </p:pic>
      <p:pic>
        <p:nvPicPr>
          <p:cNvPr id="5" name="图片 4"/>
          <p:cNvPicPr>
            <a:picLocks noChangeAspect="1"/>
          </p:cNvPicPr>
          <p:nvPr/>
        </p:nvPicPr>
        <p:blipFill>
          <a:blip r:embed="rId3"/>
          <a:stretch>
            <a:fillRect/>
          </a:stretch>
        </p:blipFill>
        <p:spPr>
          <a:xfrm>
            <a:off x="2900680" y="2748280"/>
            <a:ext cx="6087110" cy="2893060"/>
          </a:xfrm>
          <a:prstGeom prst="rect">
            <a:avLst/>
          </a:prstGeom>
        </p:spPr>
      </p:pic>
      <p:sp>
        <p:nvSpPr>
          <p:cNvPr id="9" name="内容占位符 2"/>
          <p:cNvSpPr>
            <a:spLocks noGrp="1"/>
          </p:cNvSpPr>
          <p:nvPr/>
        </p:nvSpPr>
        <p:spPr>
          <a:xfrm>
            <a:off x="240030" y="469265"/>
            <a:ext cx="5502910" cy="2271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文件共享</a:t>
            </a:r>
            <a:r>
              <a:rPr lang="zh-CN" altLang="en-US" dirty="0"/>
              <a:t>：</a:t>
            </a:r>
            <a:endParaRPr lang="en-US" altLang="zh-CN" dirty="0"/>
          </a:p>
          <a:p>
            <a:pPr lvl="1"/>
            <a:r>
              <a:rPr lang="zh-CN" altLang="en-US" dirty="0"/>
              <a:t>添加</a:t>
            </a:r>
            <a:r>
              <a:rPr lang="zh-CN" altLang="en-US" dirty="0"/>
              <a:t>分布式缓存</a:t>
            </a:r>
            <a:endParaRPr lang="zh-CN" altLang="en-US" dirty="0"/>
          </a:p>
          <a:p>
            <a:pPr lvl="1"/>
            <a:r>
              <a:rPr lang="zh-CN" altLang="en-US" dirty="0"/>
              <a:t>共享路径</a:t>
            </a:r>
            <a:endParaRPr lang="zh-CN" altLang="en-US" dirty="0"/>
          </a:p>
          <a:p>
            <a:pPr marL="457200" lvl="1" indent="0">
              <a:buNone/>
            </a:pP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内容占位符 2"/>
          <p:cNvSpPr>
            <a:spLocks noGrp="1"/>
          </p:cNvSpPr>
          <p:nvPr/>
        </p:nvSpPr>
        <p:spPr>
          <a:xfrm>
            <a:off x="0" y="584200"/>
            <a:ext cx="5502910" cy="2271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分词</a:t>
            </a:r>
            <a:r>
              <a:rPr lang="zh-CN" altLang="en-US" dirty="0"/>
              <a:t>：</a:t>
            </a:r>
            <a:endParaRPr lang="en-US" altLang="zh-CN" dirty="0"/>
          </a:p>
          <a:p>
            <a:pPr lvl="1"/>
            <a:r>
              <a:rPr lang="zh-CN" altLang="en-US" dirty="0"/>
              <a:t>添加用户自定义字典</a:t>
            </a:r>
            <a:endParaRPr lang="zh-CN" altLang="en-US" dirty="0"/>
          </a:p>
          <a:p>
            <a:pPr lvl="1"/>
            <a:r>
              <a:rPr lang="zh-CN" altLang="en-US" dirty="0"/>
              <a:t>分词并判断词性</a:t>
            </a:r>
            <a:endParaRPr lang="zh-CN" altLang="en-US" dirty="0"/>
          </a:p>
          <a:p>
            <a:pPr marL="457200" lvl="1" indent="0">
              <a:buNone/>
            </a:pPr>
            <a:endParaRPr lang="en-US" altLang="zh-CN" dirty="0"/>
          </a:p>
          <a:p>
            <a:endParaRPr lang="zh-CN" altLang="en-US" dirty="0"/>
          </a:p>
        </p:txBody>
      </p:sp>
      <p:pic>
        <p:nvPicPr>
          <p:cNvPr id="2" name="图片 1"/>
          <p:cNvPicPr>
            <a:picLocks noChangeAspect="1"/>
          </p:cNvPicPr>
          <p:nvPr/>
        </p:nvPicPr>
        <p:blipFill>
          <a:blip r:embed="rId1"/>
          <a:stretch>
            <a:fillRect/>
          </a:stretch>
        </p:blipFill>
        <p:spPr>
          <a:xfrm>
            <a:off x="3662045" y="1308735"/>
            <a:ext cx="5186680" cy="821690"/>
          </a:xfrm>
          <a:prstGeom prst="rect">
            <a:avLst/>
          </a:prstGeom>
        </p:spPr>
      </p:pic>
      <p:pic>
        <p:nvPicPr>
          <p:cNvPr id="6" name="图片 5"/>
          <p:cNvPicPr>
            <a:picLocks noChangeAspect="1"/>
          </p:cNvPicPr>
          <p:nvPr/>
        </p:nvPicPr>
        <p:blipFill>
          <a:blip r:embed="rId2"/>
          <a:stretch>
            <a:fillRect/>
          </a:stretch>
        </p:blipFill>
        <p:spPr>
          <a:xfrm>
            <a:off x="3662045" y="2651125"/>
            <a:ext cx="5229860" cy="2352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36550" y="1649095"/>
            <a:ext cx="8471535" cy="3559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034415" y="633095"/>
            <a:ext cx="6806565" cy="920115"/>
          </a:xfrm>
        </p:spPr>
        <p:txBody>
          <a:bodyPr/>
          <a:lstStyle/>
          <a:p>
            <a:r>
              <a:rPr lang="en-US" altLang="zh-CN" sz="4000" dirty="0">
                <a:solidFill>
                  <a:schemeClr val="tx1"/>
                </a:solidFill>
                <a:effectLst>
                  <a:outerShdw blurRad="38100" dist="19050" dir="2700000" algn="tl" rotWithShape="0">
                    <a:schemeClr val="dk1">
                      <a:alpha val="40000"/>
                    </a:schemeClr>
                  </a:outerShdw>
                </a:effectLst>
              </a:rPr>
              <a:t>Step2——</a:t>
            </a:r>
            <a:r>
              <a:rPr lang="zh-CN" altLang="en-US" sz="4000" dirty="0">
                <a:solidFill>
                  <a:schemeClr val="tx1"/>
                </a:solidFill>
                <a:effectLst>
                  <a:outerShdw blurRad="38100" dist="19050" dir="2700000" algn="tl" rotWithShape="0">
                    <a:schemeClr val="dk1">
                      <a:alpha val="40000"/>
                    </a:schemeClr>
                  </a:outerShdw>
                </a:effectLst>
              </a:rPr>
              <a:t>人物同现统计</a:t>
            </a:r>
            <a:endParaRPr lang="zh-CN" altLang="en-US" sz="4000" dirty="0">
              <a:solidFill>
                <a:schemeClr val="tx1"/>
              </a:solidFill>
              <a:effectLst>
                <a:outerShdw blurRad="38100" dist="19050" dir="2700000" algn="tl" rotWithShape="0">
                  <a:schemeClr val="dk1">
                    <a:alpha val="40000"/>
                  </a:schemeClr>
                </a:outerShdw>
              </a:effectLst>
            </a:endParaRPr>
          </a:p>
        </p:txBody>
      </p:sp>
      <p:sp>
        <p:nvSpPr>
          <p:cNvPr id="4" name="内容占位符 2"/>
          <p:cNvSpPr>
            <a:spLocks noGrp="1"/>
          </p:cNvSpPr>
          <p:nvPr/>
        </p:nvSpPr>
        <p:spPr>
          <a:xfrm>
            <a:off x="528320" y="1823085"/>
            <a:ext cx="808672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Mapper</a:t>
            </a:r>
            <a:endParaRPr lang="en-US" altLang="zh-CN" dirty="0"/>
          </a:p>
          <a:p>
            <a:pPr marL="0" indent="0">
              <a:buNone/>
            </a:pPr>
            <a:r>
              <a:rPr lang="en-US" altLang="zh-CN" sz="1800" dirty="0"/>
              <a:t>	</a:t>
            </a:r>
            <a:r>
              <a:rPr lang="zh-CN" altLang="en-US" sz="2400" dirty="0"/>
              <a:t>去重</a:t>
            </a:r>
            <a:r>
              <a:rPr lang="en-US" altLang="zh-CN" sz="2400" dirty="0"/>
              <a:t>+</a:t>
            </a:r>
            <a:r>
              <a:rPr lang="zh-CN" altLang="en-US" sz="2400" dirty="0"/>
              <a:t>两两组成同现关系（频数为</a:t>
            </a:r>
            <a:r>
              <a:rPr lang="en-US" altLang="zh-CN" sz="2400" dirty="0"/>
              <a:t>1</a:t>
            </a:r>
            <a:r>
              <a:rPr lang="zh-CN" altLang="en-US" sz="2400" dirty="0"/>
              <a:t>）</a:t>
            </a:r>
            <a:endParaRPr lang="zh-CN" altLang="en-US" sz="2400" dirty="0"/>
          </a:p>
          <a:p>
            <a:pPr marL="0" indent="0">
              <a:buNone/>
            </a:pPr>
            <a:endParaRPr lang="zh-CN" altLang="en-US" sz="1800" dirty="0"/>
          </a:p>
          <a:p>
            <a:r>
              <a:rPr lang="en-US" altLang="zh-CN" dirty="0"/>
              <a:t>Reducer</a:t>
            </a:r>
            <a:endParaRPr lang="en-US" altLang="zh-CN" dirty="0"/>
          </a:p>
          <a:p>
            <a:pPr marL="0" indent="0">
              <a:buNone/>
            </a:pPr>
            <a:r>
              <a:rPr lang="en-US" altLang="zh-CN" dirty="0">
                <a:sym typeface="+mn-ea"/>
              </a:rPr>
              <a:t>	</a:t>
            </a:r>
            <a:r>
              <a:rPr lang="zh-CN" altLang="en-US" sz="2400" dirty="0">
                <a:sym typeface="+mn-ea"/>
              </a:rPr>
              <a:t>对每一个重现关系（</a:t>
            </a:r>
            <a:r>
              <a:rPr lang="en-US" altLang="zh-CN" sz="2400" dirty="0">
                <a:sym typeface="+mn-ea"/>
              </a:rPr>
              <a:t>Key</a:t>
            </a:r>
            <a:r>
              <a:rPr lang="zh-CN" altLang="en-US" sz="2400" dirty="0">
                <a:sym typeface="+mn-ea"/>
              </a:rPr>
              <a:t>），统计它的总频数</a:t>
            </a:r>
            <a:endParaRPr lang="zh-CN" altLang="en-US" sz="24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278505" y="357505"/>
            <a:ext cx="5569585" cy="3309620"/>
          </a:xfrm>
          <a:prstGeom prst="rect">
            <a:avLst/>
          </a:prstGeom>
        </p:spPr>
      </p:pic>
      <p:sp>
        <p:nvSpPr>
          <p:cNvPr id="9" name="内容占位符 2"/>
          <p:cNvSpPr>
            <a:spLocks noGrp="1"/>
          </p:cNvSpPr>
          <p:nvPr/>
        </p:nvSpPr>
        <p:spPr>
          <a:xfrm>
            <a:off x="240030" y="469265"/>
            <a:ext cx="5502910" cy="2271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Mapper</a:t>
            </a:r>
            <a:r>
              <a:rPr lang="zh-CN" altLang="en-US" dirty="0"/>
              <a:t>：</a:t>
            </a:r>
            <a:endParaRPr lang="en-US" altLang="zh-CN" dirty="0"/>
          </a:p>
          <a:p>
            <a:pPr lvl="1"/>
            <a:r>
              <a:rPr lang="zh-CN" altLang="en-US" dirty="0"/>
              <a:t>去重</a:t>
            </a:r>
            <a:endParaRPr lang="zh-CN" altLang="en-US" dirty="0"/>
          </a:p>
          <a:p>
            <a:pPr lvl="1"/>
            <a:r>
              <a:rPr lang="zh-CN" altLang="en-US" dirty="0"/>
              <a:t>两两组合</a:t>
            </a:r>
            <a:endParaRPr lang="zh-CN" altLang="en-US" dirty="0"/>
          </a:p>
          <a:p>
            <a:pPr marL="457200" lvl="1" indent="0">
              <a:buNone/>
            </a:pPr>
            <a:endParaRPr lang="en-US" altLang="zh-CN" dirty="0"/>
          </a:p>
          <a:p>
            <a:endParaRPr lang="zh-CN" altLang="en-US" dirty="0"/>
          </a:p>
        </p:txBody>
      </p:sp>
      <p:pic>
        <p:nvPicPr>
          <p:cNvPr id="10" name="图片 9"/>
          <p:cNvPicPr>
            <a:picLocks noChangeAspect="1"/>
          </p:cNvPicPr>
          <p:nvPr/>
        </p:nvPicPr>
        <p:blipFill>
          <a:blip r:embed="rId2"/>
          <a:stretch>
            <a:fillRect/>
          </a:stretch>
        </p:blipFill>
        <p:spPr>
          <a:xfrm>
            <a:off x="2571750" y="4490720"/>
            <a:ext cx="6470650" cy="1452880"/>
          </a:xfrm>
          <a:prstGeom prst="rect">
            <a:avLst/>
          </a:prstGeom>
        </p:spPr>
      </p:pic>
      <p:sp>
        <p:nvSpPr>
          <p:cNvPr id="11" name="内容占位符 2"/>
          <p:cNvSpPr>
            <a:spLocks noGrp="1"/>
          </p:cNvSpPr>
          <p:nvPr/>
        </p:nvSpPr>
        <p:spPr>
          <a:xfrm>
            <a:off x="240030" y="2219325"/>
            <a:ext cx="5502910" cy="2271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Reducer</a:t>
            </a:r>
            <a:r>
              <a:rPr lang="zh-CN" altLang="en-US" dirty="0"/>
              <a:t>：</a:t>
            </a:r>
            <a:endParaRPr lang="en-US" altLang="zh-CN" dirty="0"/>
          </a:p>
          <a:p>
            <a:pPr lvl="1"/>
            <a:r>
              <a:rPr lang="zh-CN" altLang="en-US" dirty="0"/>
              <a:t>计数</a:t>
            </a:r>
            <a:endParaRPr lang="zh-CN" altLang="en-US" dirty="0"/>
          </a:p>
          <a:p>
            <a:pPr lvl="1"/>
            <a:endParaRPr lang="en-US" altLang="zh-CN" dirty="0"/>
          </a:p>
          <a:p>
            <a:endParaRPr lang="zh-CN" altLang="en-US" dirty="0"/>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Words>
  <Application>WPS 演示</Application>
  <PresentationFormat/>
  <Paragraphs>78</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Arial</vt:lpstr>
      <vt:lpstr>宋体</vt:lpstr>
      <vt:lpstr>Wingdings</vt:lpstr>
      <vt:lpstr>微软雅黑</vt:lpstr>
      <vt:lpstr>Arial Unicode MS</vt:lpstr>
      <vt:lpstr>Calibri</vt:lpstr>
      <vt:lpstr>默认设计模板</vt:lpstr>
      <vt:lpstr>1_默认设计模板</vt:lpstr>
      <vt:lpstr>任务1-3：数据预处理——得到归一化的人物关系图</vt:lpstr>
      <vt:lpstr>需求分析</vt:lpstr>
      <vt:lpstr>PowerPoint 演示文稿</vt:lpstr>
      <vt:lpstr>Step1——提取人物名</vt:lpstr>
      <vt:lpstr>PowerPoint 演示文稿</vt:lpstr>
      <vt:lpstr>PowerPoint 演示文稿</vt:lpstr>
      <vt:lpstr>PowerPoint 演示文稿</vt:lpstr>
      <vt:lpstr>Step2——人物同现统计</vt:lpstr>
      <vt:lpstr>PowerPoint 演示文稿</vt:lpstr>
      <vt:lpstr>PowerPoint 演示文稿</vt:lpstr>
      <vt:lpstr>Step3——人物关系图</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任务1-3：数据预处理——得到归一化的人物关系图</dc:title>
  <dc:creator>user</dc:creator>
  <cp:lastModifiedBy>Quan</cp:lastModifiedBy>
  <cp:revision>6</cp:revision>
  <dcterms:created xsi:type="dcterms:W3CDTF">2020-07-29T09:23:00Z</dcterms:created>
  <dcterms:modified xsi:type="dcterms:W3CDTF">2020-08-01T15:01:30Z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