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5" r:id="rId11"/>
    <p:sldId id="264" r:id="rId12"/>
    <p:sldId id="267" r:id="rId13"/>
    <p:sldId id="268" r:id="rId14"/>
    <p:sldId id="269" r:id="rId15"/>
    <p:sldId id="270" r:id="rId16"/>
    <p:sldId id="272" r:id="rId17"/>
    <p:sldId id="273" r:id="rId18"/>
    <p:sldId id="274"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4B60E0-C51D-41E6-903B-9FE2D30E08B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62363C7-938B-4675-AD02-7CCBEFA88B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FBDC6C8-0D5F-49FB-9446-1B5579C714FC}"/>
              </a:ext>
            </a:extLst>
          </p:cNvPr>
          <p:cNvSpPr>
            <a:spLocks noGrp="1"/>
          </p:cNvSpPr>
          <p:nvPr>
            <p:ph type="dt" sz="half" idx="10"/>
          </p:nvPr>
        </p:nvSpPr>
        <p:spPr/>
        <p:txBody>
          <a:bodyPr/>
          <a:lstStyle/>
          <a:p>
            <a:fld id="{35CC2C38-4ECF-4C8F-AC58-F0AF10030DE7}" type="datetimeFigureOut">
              <a:rPr lang="zh-CN" altLang="en-US" smtClean="0"/>
              <a:t>2020/8/2</a:t>
            </a:fld>
            <a:endParaRPr lang="zh-CN" altLang="en-US"/>
          </a:p>
        </p:txBody>
      </p:sp>
      <p:sp>
        <p:nvSpPr>
          <p:cNvPr id="5" name="页脚占位符 4">
            <a:extLst>
              <a:ext uri="{FF2B5EF4-FFF2-40B4-BE49-F238E27FC236}">
                <a16:creationId xmlns:a16="http://schemas.microsoft.com/office/drawing/2014/main" id="{55E61992-9172-492C-849A-4A020EBC6F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219BE4-1885-48E4-B985-79885DB5FA61}"/>
              </a:ext>
            </a:extLst>
          </p:cNvPr>
          <p:cNvSpPr>
            <a:spLocks noGrp="1"/>
          </p:cNvSpPr>
          <p:nvPr>
            <p:ph type="sldNum" sz="quarter" idx="12"/>
          </p:nvPr>
        </p:nvSpPr>
        <p:spPr/>
        <p:txBody>
          <a:bodyPr/>
          <a:lstStyle/>
          <a:p>
            <a:fld id="{176F642D-344F-4388-898A-D684286665F8}" type="slidenum">
              <a:rPr lang="zh-CN" altLang="en-US" smtClean="0"/>
              <a:t>‹#›</a:t>
            </a:fld>
            <a:endParaRPr lang="zh-CN" altLang="en-US"/>
          </a:p>
        </p:txBody>
      </p:sp>
    </p:spTree>
    <p:extLst>
      <p:ext uri="{BB962C8B-B14F-4D97-AF65-F5344CB8AC3E}">
        <p14:creationId xmlns:p14="http://schemas.microsoft.com/office/powerpoint/2010/main" val="3303884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BC8DAE-3219-4F35-A5AC-3E4FAE0A253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6A37B95-C4AF-4FE4-9002-985C9DCA5F7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285981-BC6B-4C11-92D9-5DD4A4026F44}"/>
              </a:ext>
            </a:extLst>
          </p:cNvPr>
          <p:cNvSpPr>
            <a:spLocks noGrp="1"/>
          </p:cNvSpPr>
          <p:nvPr>
            <p:ph type="dt" sz="half" idx="10"/>
          </p:nvPr>
        </p:nvSpPr>
        <p:spPr/>
        <p:txBody>
          <a:bodyPr/>
          <a:lstStyle/>
          <a:p>
            <a:fld id="{35CC2C38-4ECF-4C8F-AC58-F0AF10030DE7}" type="datetimeFigureOut">
              <a:rPr lang="zh-CN" altLang="en-US" smtClean="0"/>
              <a:t>2020/8/2</a:t>
            </a:fld>
            <a:endParaRPr lang="zh-CN" altLang="en-US"/>
          </a:p>
        </p:txBody>
      </p:sp>
      <p:sp>
        <p:nvSpPr>
          <p:cNvPr id="5" name="页脚占位符 4">
            <a:extLst>
              <a:ext uri="{FF2B5EF4-FFF2-40B4-BE49-F238E27FC236}">
                <a16:creationId xmlns:a16="http://schemas.microsoft.com/office/drawing/2014/main" id="{C660F760-A1BC-4945-B6FE-4861C8DB4B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719279-A92C-4439-9673-90994C3A978D}"/>
              </a:ext>
            </a:extLst>
          </p:cNvPr>
          <p:cNvSpPr>
            <a:spLocks noGrp="1"/>
          </p:cNvSpPr>
          <p:nvPr>
            <p:ph type="sldNum" sz="quarter" idx="12"/>
          </p:nvPr>
        </p:nvSpPr>
        <p:spPr/>
        <p:txBody>
          <a:bodyPr/>
          <a:lstStyle/>
          <a:p>
            <a:fld id="{176F642D-344F-4388-898A-D684286665F8}" type="slidenum">
              <a:rPr lang="zh-CN" altLang="en-US" smtClean="0"/>
              <a:t>‹#›</a:t>
            </a:fld>
            <a:endParaRPr lang="zh-CN" altLang="en-US"/>
          </a:p>
        </p:txBody>
      </p:sp>
    </p:spTree>
    <p:extLst>
      <p:ext uri="{BB962C8B-B14F-4D97-AF65-F5344CB8AC3E}">
        <p14:creationId xmlns:p14="http://schemas.microsoft.com/office/powerpoint/2010/main" val="3942664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A41AE34-3D29-41CC-A155-75E37B2B985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620E53B-7A83-4893-B674-D9227DBE7C3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8E78A4-8BB0-4A3E-A45C-B70C9E15A487}"/>
              </a:ext>
            </a:extLst>
          </p:cNvPr>
          <p:cNvSpPr>
            <a:spLocks noGrp="1"/>
          </p:cNvSpPr>
          <p:nvPr>
            <p:ph type="dt" sz="half" idx="10"/>
          </p:nvPr>
        </p:nvSpPr>
        <p:spPr/>
        <p:txBody>
          <a:bodyPr/>
          <a:lstStyle/>
          <a:p>
            <a:fld id="{35CC2C38-4ECF-4C8F-AC58-F0AF10030DE7}" type="datetimeFigureOut">
              <a:rPr lang="zh-CN" altLang="en-US" smtClean="0"/>
              <a:t>2020/8/2</a:t>
            </a:fld>
            <a:endParaRPr lang="zh-CN" altLang="en-US"/>
          </a:p>
        </p:txBody>
      </p:sp>
      <p:sp>
        <p:nvSpPr>
          <p:cNvPr id="5" name="页脚占位符 4">
            <a:extLst>
              <a:ext uri="{FF2B5EF4-FFF2-40B4-BE49-F238E27FC236}">
                <a16:creationId xmlns:a16="http://schemas.microsoft.com/office/drawing/2014/main" id="{FF6ACD91-CD9D-4712-BE99-AF9CDA1409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15C81E-A0AB-422F-BEC6-51DA7E6C2607}"/>
              </a:ext>
            </a:extLst>
          </p:cNvPr>
          <p:cNvSpPr>
            <a:spLocks noGrp="1"/>
          </p:cNvSpPr>
          <p:nvPr>
            <p:ph type="sldNum" sz="quarter" idx="12"/>
          </p:nvPr>
        </p:nvSpPr>
        <p:spPr/>
        <p:txBody>
          <a:bodyPr/>
          <a:lstStyle/>
          <a:p>
            <a:fld id="{176F642D-344F-4388-898A-D684286665F8}" type="slidenum">
              <a:rPr lang="zh-CN" altLang="en-US" smtClean="0"/>
              <a:t>‹#›</a:t>
            </a:fld>
            <a:endParaRPr lang="zh-CN" altLang="en-US"/>
          </a:p>
        </p:txBody>
      </p:sp>
    </p:spTree>
    <p:extLst>
      <p:ext uri="{BB962C8B-B14F-4D97-AF65-F5344CB8AC3E}">
        <p14:creationId xmlns:p14="http://schemas.microsoft.com/office/powerpoint/2010/main" val="3218468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44D9F0-7DE3-4156-AE38-2DC70D617DE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3CAFC79-DC04-429A-AAD5-122D3E2F3B9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4FB25A2-2340-49A1-BB32-68A3D9420F35}"/>
              </a:ext>
            </a:extLst>
          </p:cNvPr>
          <p:cNvSpPr>
            <a:spLocks noGrp="1"/>
          </p:cNvSpPr>
          <p:nvPr>
            <p:ph type="dt" sz="half" idx="10"/>
          </p:nvPr>
        </p:nvSpPr>
        <p:spPr/>
        <p:txBody>
          <a:bodyPr/>
          <a:lstStyle/>
          <a:p>
            <a:fld id="{35CC2C38-4ECF-4C8F-AC58-F0AF10030DE7}" type="datetimeFigureOut">
              <a:rPr lang="zh-CN" altLang="en-US" smtClean="0"/>
              <a:t>2020/8/2</a:t>
            </a:fld>
            <a:endParaRPr lang="zh-CN" altLang="en-US"/>
          </a:p>
        </p:txBody>
      </p:sp>
      <p:sp>
        <p:nvSpPr>
          <p:cNvPr id="5" name="页脚占位符 4">
            <a:extLst>
              <a:ext uri="{FF2B5EF4-FFF2-40B4-BE49-F238E27FC236}">
                <a16:creationId xmlns:a16="http://schemas.microsoft.com/office/drawing/2014/main" id="{D7F6BDBD-1F95-4C51-8008-9C900D3411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AE76D8-C78C-4B01-8ACF-F6C4D0B205D7}"/>
              </a:ext>
            </a:extLst>
          </p:cNvPr>
          <p:cNvSpPr>
            <a:spLocks noGrp="1"/>
          </p:cNvSpPr>
          <p:nvPr>
            <p:ph type="sldNum" sz="quarter" idx="12"/>
          </p:nvPr>
        </p:nvSpPr>
        <p:spPr/>
        <p:txBody>
          <a:bodyPr/>
          <a:lstStyle/>
          <a:p>
            <a:fld id="{176F642D-344F-4388-898A-D684286665F8}" type="slidenum">
              <a:rPr lang="zh-CN" altLang="en-US" smtClean="0"/>
              <a:t>‹#›</a:t>
            </a:fld>
            <a:endParaRPr lang="zh-CN" altLang="en-US"/>
          </a:p>
        </p:txBody>
      </p:sp>
    </p:spTree>
    <p:extLst>
      <p:ext uri="{BB962C8B-B14F-4D97-AF65-F5344CB8AC3E}">
        <p14:creationId xmlns:p14="http://schemas.microsoft.com/office/powerpoint/2010/main" val="362225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1C5383-7ED9-4B73-A8BA-D1E740DB87E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6CC8D02-A1E2-478E-8AC4-F4BD399003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B9888B2-C3E5-41EA-86AE-4273A78C4EB5}"/>
              </a:ext>
            </a:extLst>
          </p:cNvPr>
          <p:cNvSpPr>
            <a:spLocks noGrp="1"/>
          </p:cNvSpPr>
          <p:nvPr>
            <p:ph type="dt" sz="half" idx="10"/>
          </p:nvPr>
        </p:nvSpPr>
        <p:spPr/>
        <p:txBody>
          <a:bodyPr/>
          <a:lstStyle/>
          <a:p>
            <a:fld id="{35CC2C38-4ECF-4C8F-AC58-F0AF10030DE7}" type="datetimeFigureOut">
              <a:rPr lang="zh-CN" altLang="en-US" smtClean="0"/>
              <a:t>2020/8/2</a:t>
            </a:fld>
            <a:endParaRPr lang="zh-CN" altLang="en-US"/>
          </a:p>
        </p:txBody>
      </p:sp>
      <p:sp>
        <p:nvSpPr>
          <p:cNvPr id="5" name="页脚占位符 4">
            <a:extLst>
              <a:ext uri="{FF2B5EF4-FFF2-40B4-BE49-F238E27FC236}">
                <a16:creationId xmlns:a16="http://schemas.microsoft.com/office/drawing/2014/main" id="{5B81B4A8-FDF0-4AEE-A56F-18C0FFD2C3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5B3AC0-D6A1-4496-83B8-A2B00FAB80E7}"/>
              </a:ext>
            </a:extLst>
          </p:cNvPr>
          <p:cNvSpPr>
            <a:spLocks noGrp="1"/>
          </p:cNvSpPr>
          <p:nvPr>
            <p:ph type="sldNum" sz="quarter" idx="12"/>
          </p:nvPr>
        </p:nvSpPr>
        <p:spPr/>
        <p:txBody>
          <a:bodyPr/>
          <a:lstStyle/>
          <a:p>
            <a:fld id="{176F642D-344F-4388-898A-D684286665F8}" type="slidenum">
              <a:rPr lang="zh-CN" altLang="en-US" smtClean="0"/>
              <a:t>‹#›</a:t>
            </a:fld>
            <a:endParaRPr lang="zh-CN" altLang="en-US"/>
          </a:p>
        </p:txBody>
      </p:sp>
    </p:spTree>
    <p:extLst>
      <p:ext uri="{BB962C8B-B14F-4D97-AF65-F5344CB8AC3E}">
        <p14:creationId xmlns:p14="http://schemas.microsoft.com/office/powerpoint/2010/main" val="3528992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3D573F-6DE9-437B-B6DA-B0E29F16831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EF84803-986A-486A-AEFC-279EC58F4D9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1036186-3568-4BE4-B432-25427A9C5DF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A514AD2-D51A-4BB2-81EB-4507D98925EB}"/>
              </a:ext>
            </a:extLst>
          </p:cNvPr>
          <p:cNvSpPr>
            <a:spLocks noGrp="1"/>
          </p:cNvSpPr>
          <p:nvPr>
            <p:ph type="dt" sz="half" idx="10"/>
          </p:nvPr>
        </p:nvSpPr>
        <p:spPr/>
        <p:txBody>
          <a:bodyPr/>
          <a:lstStyle/>
          <a:p>
            <a:fld id="{35CC2C38-4ECF-4C8F-AC58-F0AF10030DE7}" type="datetimeFigureOut">
              <a:rPr lang="zh-CN" altLang="en-US" smtClean="0"/>
              <a:t>2020/8/2</a:t>
            </a:fld>
            <a:endParaRPr lang="zh-CN" altLang="en-US"/>
          </a:p>
        </p:txBody>
      </p:sp>
      <p:sp>
        <p:nvSpPr>
          <p:cNvPr id="6" name="页脚占位符 5">
            <a:extLst>
              <a:ext uri="{FF2B5EF4-FFF2-40B4-BE49-F238E27FC236}">
                <a16:creationId xmlns:a16="http://schemas.microsoft.com/office/drawing/2014/main" id="{CC060A9C-EC44-42DE-9FD2-EF2DAA34B1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2E4F6E0-30FB-4087-85F1-26FB324822EE}"/>
              </a:ext>
            </a:extLst>
          </p:cNvPr>
          <p:cNvSpPr>
            <a:spLocks noGrp="1"/>
          </p:cNvSpPr>
          <p:nvPr>
            <p:ph type="sldNum" sz="quarter" idx="12"/>
          </p:nvPr>
        </p:nvSpPr>
        <p:spPr/>
        <p:txBody>
          <a:bodyPr/>
          <a:lstStyle/>
          <a:p>
            <a:fld id="{176F642D-344F-4388-898A-D684286665F8}" type="slidenum">
              <a:rPr lang="zh-CN" altLang="en-US" smtClean="0"/>
              <a:t>‹#›</a:t>
            </a:fld>
            <a:endParaRPr lang="zh-CN" altLang="en-US"/>
          </a:p>
        </p:txBody>
      </p:sp>
    </p:spTree>
    <p:extLst>
      <p:ext uri="{BB962C8B-B14F-4D97-AF65-F5344CB8AC3E}">
        <p14:creationId xmlns:p14="http://schemas.microsoft.com/office/powerpoint/2010/main" val="3000840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0EB073-7E62-4C30-A89C-18985091892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2AEE4E4-EABD-40DB-BE91-BBAFB47CD7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C9275BD-FBEE-4168-B7E0-605BDACBFCE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3A6608C-A906-4006-8EE4-E1DFAA2B79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65CC7DC-4FEB-42E9-82E5-6E3894E13C9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238A61B-E777-4FEF-8E4B-048DFD675506}"/>
              </a:ext>
            </a:extLst>
          </p:cNvPr>
          <p:cNvSpPr>
            <a:spLocks noGrp="1"/>
          </p:cNvSpPr>
          <p:nvPr>
            <p:ph type="dt" sz="half" idx="10"/>
          </p:nvPr>
        </p:nvSpPr>
        <p:spPr/>
        <p:txBody>
          <a:bodyPr/>
          <a:lstStyle/>
          <a:p>
            <a:fld id="{35CC2C38-4ECF-4C8F-AC58-F0AF10030DE7}" type="datetimeFigureOut">
              <a:rPr lang="zh-CN" altLang="en-US" smtClean="0"/>
              <a:t>2020/8/2</a:t>
            </a:fld>
            <a:endParaRPr lang="zh-CN" altLang="en-US"/>
          </a:p>
        </p:txBody>
      </p:sp>
      <p:sp>
        <p:nvSpPr>
          <p:cNvPr id="8" name="页脚占位符 7">
            <a:extLst>
              <a:ext uri="{FF2B5EF4-FFF2-40B4-BE49-F238E27FC236}">
                <a16:creationId xmlns:a16="http://schemas.microsoft.com/office/drawing/2014/main" id="{2FD61595-522D-46CA-B701-B3953F8EF62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F2FA3E6-49FD-409F-A981-AE3BAAF8A4E0}"/>
              </a:ext>
            </a:extLst>
          </p:cNvPr>
          <p:cNvSpPr>
            <a:spLocks noGrp="1"/>
          </p:cNvSpPr>
          <p:nvPr>
            <p:ph type="sldNum" sz="quarter" idx="12"/>
          </p:nvPr>
        </p:nvSpPr>
        <p:spPr/>
        <p:txBody>
          <a:bodyPr/>
          <a:lstStyle/>
          <a:p>
            <a:fld id="{176F642D-344F-4388-898A-D684286665F8}" type="slidenum">
              <a:rPr lang="zh-CN" altLang="en-US" smtClean="0"/>
              <a:t>‹#›</a:t>
            </a:fld>
            <a:endParaRPr lang="zh-CN" altLang="en-US"/>
          </a:p>
        </p:txBody>
      </p:sp>
    </p:spTree>
    <p:extLst>
      <p:ext uri="{BB962C8B-B14F-4D97-AF65-F5344CB8AC3E}">
        <p14:creationId xmlns:p14="http://schemas.microsoft.com/office/powerpoint/2010/main" val="1340284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80C4A5-FCF8-4B2C-917D-1FB187E8B3B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3C16E81-D24C-48B3-9F7D-59FE713EB4A4}"/>
              </a:ext>
            </a:extLst>
          </p:cNvPr>
          <p:cNvSpPr>
            <a:spLocks noGrp="1"/>
          </p:cNvSpPr>
          <p:nvPr>
            <p:ph type="dt" sz="half" idx="10"/>
          </p:nvPr>
        </p:nvSpPr>
        <p:spPr/>
        <p:txBody>
          <a:bodyPr/>
          <a:lstStyle/>
          <a:p>
            <a:fld id="{35CC2C38-4ECF-4C8F-AC58-F0AF10030DE7}" type="datetimeFigureOut">
              <a:rPr lang="zh-CN" altLang="en-US" smtClean="0"/>
              <a:t>2020/8/2</a:t>
            </a:fld>
            <a:endParaRPr lang="zh-CN" altLang="en-US"/>
          </a:p>
        </p:txBody>
      </p:sp>
      <p:sp>
        <p:nvSpPr>
          <p:cNvPr id="4" name="页脚占位符 3">
            <a:extLst>
              <a:ext uri="{FF2B5EF4-FFF2-40B4-BE49-F238E27FC236}">
                <a16:creationId xmlns:a16="http://schemas.microsoft.com/office/drawing/2014/main" id="{7DDEE7F3-F962-45A3-80F7-FEDDDC9870C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8DA6131-A455-41DE-AE67-7231ED00B548}"/>
              </a:ext>
            </a:extLst>
          </p:cNvPr>
          <p:cNvSpPr>
            <a:spLocks noGrp="1"/>
          </p:cNvSpPr>
          <p:nvPr>
            <p:ph type="sldNum" sz="quarter" idx="12"/>
          </p:nvPr>
        </p:nvSpPr>
        <p:spPr/>
        <p:txBody>
          <a:bodyPr/>
          <a:lstStyle/>
          <a:p>
            <a:fld id="{176F642D-344F-4388-898A-D684286665F8}" type="slidenum">
              <a:rPr lang="zh-CN" altLang="en-US" smtClean="0"/>
              <a:t>‹#›</a:t>
            </a:fld>
            <a:endParaRPr lang="zh-CN" altLang="en-US"/>
          </a:p>
        </p:txBody>
      </p:sp>
    </p:spTree>
    <p:extLst>
      <p:ext uri="{BB962C8B-B14F-4D97-AF65-F5344CB8AC3E}">
        <p14:creationId xmlns:p14="http://schemas.microsoft.com/office/powerpoint/2010/main" val="3505534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3077DD6-0634-4450-B314-3F5B490798F8}"/>
              </a:ext>
            </a:extLst>
          </p:cNvPr>
          <p:cNvSpPr>
            <a:spLocks noGrp="1"/>
          </p:cNvSpPr>
          <p:nvPr>
            <p:ph type="dt" sz="half" idx="10"/>
          </p:nvPr>
        </p:nvSpPr>
        <p:spPr/>
        <p:txBody>
          <a:bodyPr/>
          <a:lstStyle/>
          <a:p>
            <a:fld id="{35CC2C38-4ECF-4C8F-AC58-F0AF10030DE7}" type="datetimeFigureOut">
              <a:rPr lang="zh-CN" altLang="en-US" smtClean="0"/>
              <a:t>2020/8/2</a:t>
            </a:fld>
            <a:endParaRPr lang="zh-CN" altLang="en-US"/>
          </a:p>
        </p:txBody>
      </p:sp>
      <p:sp>
        <p:nvSpPr>
          <p:cNvPr id="3" name="页脚占位符 2">
            <a:extLst>
              <a:ext uri="{FF2B5EF4-FFF2-40B4-BE49-F238E27FC236}">
                <a16:creationId xmlns:a16="http://schemas.microsoft.com/office/drawing/2014/main" id="{793B8771-0BBF-4F85-877E-FD552B0DEBB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1DD101F-C6EA-4D43-8753-3AF81A649FF0}"/>
              </a:ext>
            </a:extLst>
          </p:cNvPr>
          <p:cNvSpPr>
            <a:spLocks noGrp="1"/>
          </p:cNvSpPr>
          <p:nvPr>
            <p:ph type="sldNum" sz="quarter" idx="12"/>
          </p:nvPr>
        </p:nvSpPr>
        <p:spPr/>
        <p:txBody>
          <a:bodyPr/>
          <a:lstStyle/>
          <a:p>
            <a:fld id="{176F642D-344F-4388-898A-D684286665F8}" type="slidenum">
              <a:rPr lang="zh-CN" altLang="en-US" smtClean="0"/>
              <a:t>‹#›</a:t>
            </a:fld>
            <a:endParaRPr lang="zh-CN" altLang="en-US"/>
          </a:p>
        </p:txBody>
      </p:sp>
    </p:spTree>
    <p:extLst>
      <p:ext uri="{BB962C8B-B14F-4D97-AF65-F5344CB8AC3E}">
        <p14:creationId xmlns:p14="http://schemas.microsoft.com/office/powerpoint/2010/main" val="3523037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01DF24-D912-454F-9C1D-EB05422F13E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EE5FC5F-76C1-4310-A8B4-1F1E0D58B8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F83D4E0-F06D-4A1E-96A7-A0DB1E769D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BBC7040-B3FC-491C-B437-EA3FEC355BC5}"/>
              </a:ext>
            </a:extLst>
          </p:cNvPr>
          <p:cNvSpPr>
            <a:spLocks noGrp="1"/>
          </p:cNvSpPr>
          <p:nvPr>
            <p:ph type="dt" sz="half" idx="10"/>
          </p:nvPr>
        </p:nvSpPr>
        <p:spPr/>
        <p:txBody>
          <a:bodyPr/>
          <a:lstStyle/>
          <a:p>
            <a:fld id="{35CC2C38-4ECF-4C8F-AC58-F0AF10030DE7}" type="datetimeFigureOut">
              <a:rPr lang="zh-CN" altLang="en-US" smtClean="0"/>
              <a:t>2020/8/2</a:t>
            </a:fld>
            <a:endParaRPr lang="zh-CN" altLang="en-US"/>
          </a:p>
        </p:txBody>
      </p:sp>
      <p:sp>
        <p:nvSpPr>
          <p:cNvPr id="6" name="页脚占位符 5">
            <a:extLst>
              <a:ext uri="{FF2B5EF4-FFF2-40B4-BE49-F238E27FC236}">
                <a16:creationId xmlns:a16="http://schemas.microsoft.com/office/drawing/2014/main" id="{9F67426A-F26D-421E-B769-5B9F4FC46E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5B249B-08AB-4C5B-BC87-ABE74403F8AC}"/>
              </a:ext>
            </a:extLst>
          </p:cNvPr>
          <p:cNvSpPr>
            <a:spLocks noGrp="1"/>
          </p:cNvSpPr>
          <p:nvPr>
            <p:ph type="sldNum" sz="quarter" idx="12"/>
          </p:nvPr>
        </p:nvSpPr>
        <p:spPr/>
        <p:txBody>
          <a:bodyPr/>
          <a:lstStyle/>
          <a:p>
            <a:fld id="{176F642D-344F-4388-898A-D684286665F8}" type="slidenum">
              <a:rPr lang="zh-CN" altLang="en-US" smtClean="0"/>
              <a:t>‹#›</a:t>
            </a:fld>
            <a:endParaRPr lang="zh-CN" altLang="en-US"/>
          </a:p>
        </p:txBody>
      </p:sp>
    </p:spTree>
    <p:extLst>
      <p:ext uri="{BB962C8B-B14F-4D97-AF65-F5344CB8AC3E}">
        <p14:creationId xmlns:p14="http://schemas.microsoft.com/office/powerpoint/2010/main" val="2244416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870C5F-23EA-4564-9EBE-AE074AFB121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B7396C4-F91A-453A-8347-E2EC2721BE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5960798-34F4-4C27-A609-11FA611F54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2BF2AAC-3394-4713-876B-3E028F883717}"/>
              </a:ext>
            </a:extLst>
          </p:cNvPr>
          <p:cNvSpPr>
            <a:spLocks noGrp="1"/>
          </p:cNvSpPr>
          <p:nvPr>
            <p:ph type="dt" sz="half" idx="10"/>
          </p:nvPr>
        </p:nvSpPr>
        <p:spPr/>
        <p:txBody>
          <a:bodyPr/>
          <a:lstStyle/>
          <a:p>
            <a:fld id="{35CC2C38-4ECF-4C8F-AC58-F0AF10030DE7}" type="datetimeFigureOut">
              <a:rPr lang="zh-CN" altLang="en-US" smtClean="0"/>
              <a:t>2020/8/2</a:t>
            </a:fld>
            <a:endParaRPr lang="zh-CN" altLang="en-US"/>
          </a:p>
        </p:txBody>
      </p:sp>
      <p:sp>
        <p:nvSpPr>
          <p:cNvPr id="6" name="页脚占位符 5">
            <a:extLst>
              <a:ext uri="{FF2B5EF4-FFF2-40B4-BE49-F238E27FC236}">
                <a16:creationId xmlns:a16="http://schemas.microsoft.com/office/drawing/2014/main" id="{A8415A8E-4EDD-4885-9278-ECA1C34C4F5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213E2F9-980A-4B8E-A84E-1421DBD2563C}"/>
              </a:ext>
            </a:extLst>
          </p:cNvPr>
          <p:cNvSpPr>
            <a:spLocks noGrp="1"/>
          </p:cNvSpPr>
          <p:nvPr>
            <p:ph type="sldNum" sz="quarter" idx="12"/>
          </p:nvPr>
        </p:nvSpPr>
        <p:spPr/>
        <p:txBody>
          <a:bodyPr/>
          <a:lstStyle/>
          <a:p>
            <a:fld id="{176F642D-344F-4388-898A-D684286665F8}" type="slidenum">
              <a:rPr lang="zh-CN" altLang="en-US" smtClean="0"/>
              <a:t>‹#›</a:t>
            </a:fld>
            <a:endParaRPr lang="zh-CN" altLang="en-US"/>
          </a:p>
        </p:txBody>
      </p:sp>
    </p:spTree>
    <p:extLst>
      <p:ext uri="{BB962C8B-B14F-4D97-AF65-F5344CB8AC3E}">
        <p14:creationId xmlns:p14="http://schemas.microsoft.com/office/powerpoint/2010/main" val="1829385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93F47ED-93E8-4318-9BA0-71D595A905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E4482C0-749C-4D4E-AF4B-7F57B7B33B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C34259-690D-4087-ADBD-01266AB475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C2C38-4ECF-4C8F-AC58-F0AF10030DE7}" type="datetimeFigureOut">
              <a:rPr lang="zh-CN" altLang="en-US" smtClean="0"/>
              <a:t>2020/8/2</a:t>
            </a:fld>
            <a:endParaRPr lang="zh-CN" altLang="en-US"/>
          </a:p>
        </p:txBody>
      </p:sp>
      <p:sp>
        <p:nvSpPr>
          <p:cNvPr id="5" name="页脚占位符 4">
            <a:extLst>
              <a:ext uri="{FF2B5EF4-FFF2-40B4-BE49-F238E27FC236}">
                <a16:creationId xmlns:a16="http://schemas.microsoft.com/office/drawing/2014/main" id="{986983BE-53AA-41EA-B941-CF2CF07C12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C890F6F-6C12-40F6-99E1-893E95735A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F642D-344F-4388-898A-D684286665F8}" type="slidenum">
              <a:rPr lang="zh-CN" altLang="en-US" smtClean="0"/>
              <a:t>‹#›</a:t>
            </a:fld>
            <a:endParaRPr lang="zh-CN" altLang="en-US"/>
          </a:p>
        </p:txBody>
      </p:sp>
    </p:spTree>
    <p:extLst>
      <p:ext uri="{BB962C8B-B14F-4D97-AF65-F5344CB8AC3E}">
        <p14:creationId xmlns:p14="http://schemas.microsoft.com/office/powerpoint/2010/main" val="1694753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DA79AE-EB09-45E7-AA47-0A4FDE1FBF7A}"/>
              </a:ext>
            </a:extLst>
          </p:cNvPr>
          <p:cNvSpPr>
            <a:spLocks noGrp="1"/>
          </p:cNvSpPr>
          <p:nvPr>
            <p:ph type="ctrTitle"/>
          </p:nvPr>
        </p:nvSpPr>
        <p:spPr>
          <a:xfrm>
            <a:off x="1524000" y="2433958"/>
            <a:ext cx="9144000" cy="1499302"/>
          </a:xfrm>
        </p:spPr>
        <p:txBody>
          <a:bodyPr>
            <a:normAutofit/>
          </a:bodyPr>
          <a:lstStyle/>
          <a:p>
            <a:r>
              <a:rPr lang="zh-CN" altLang="en-US" sz="4400" dirty="0"/>
              <a:t>任务五：数据分析</a:t>
            </a:r>
            <a:r>
              <a:rPr lang="en-US" altLang="zh-CN" sz="4400" dirty="0"/>
              <a:t>——</a:t>
            </a:r>
            <a:r>
              <a:rPr lang="zh-CN" altLang="en-US" sz="4400" dirty="0"/>
              <a:t>在人物关系图上进行标签传播</a:t>
            </a:r>
          </a:p>
        </p:txBody>
      </p:sp>
    </p:spTree>
    <p:extLst>
      <p:ext uri="{BB962C8B-B14F-4D97-AF65-F5344CB8AC3E}">
        <p14:creationId xmlns:p14="http://schemas.microsoft.com/office/powerpoint/2010/main" val="4034595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688FAD-F978-4D0E-9BF8-DFFFECAF1C59}"/>
              </a:ext>
            </a:extLst>
          </p:cNvPr>
          <p:cNvSpPr>
            <a:spLocks noGrp="1"/>
          </p:cNvSpPr>
          <p:nvPr>
            <p:ph type="title"/>
          </p:nvPr>
        </p:nvSpPr>
        <p:spPr>
          <a:xfrm>
            <a:off x="838200" y="234497"/>
            <a:ext cx="10515600" cy="1325563"/>
          </a:xfrm>
        </p:spPr>
        <p:txBody>
          <a:bodyPr/>
          <a:lstStyle/>
          <a:p>
            <a:r>
              <a:rPr lang="en-US" altLang="zh-CN" dirty="0"/>
              <a:t>Phase2</a:t>
            </a:r>
            <a:r>
              <a:rPr lang="zh-CN" altLang="en-US" dirty="0"/>
              <a:t>：</a:t>
            </a:r>
            <a:r>
              <a:rPr lang="en-US" altLang="zh-CN" dirty="0" err="1"/>
              <a:t>LPAIterator</a:t>
            </a:r>
            <a:endParaRPr lang="zh-CN" altLang="en-US" dirty="0"/>
          </a:p>
        </p:txBody>
      </p:sp>
      <p:sp>
        <p:nvSpPr>
          <p:cNvPr id="3" name="内容占位符 2">
            <a:extLst>
              <a:ext uri="{FF2B5EF4-FFF2-40B4-BE49-F238E27FC236}">
                <a16:creationId xmlns:a16="http://schemas.microsoft.com/office/drawing/2014/main" id="{BF7DE7FE-02DC-4FA4-9535-50B775F0BCB0}"/>
              </a:ext>
            </a:extLst>
          </p:cNvPr>
          <p:cNvSpPr>
            <a:spLocks noGrp="1"/>
          </p:cNvSpPr>
          <p:nvPr>
            <p:ph idx="1"/>
          </p:nvPr>
        </p:nvSpPr>
        <p:spPr>
          <a:xfrm>
            <a:off x="838200" y="1342377"/>
            <a:ext cx="10515600" cy="5281126"/>
          </a:xfrm>
        </p:spPr>
        <p:txBody>
          <a:bodyPr>
            <a:normAutofit fontScale="92500" lnSpcReduction="10000"/>
          </a:bodyPr>
          <a:lstStyle/>
          <a:p>
            <a:pPr>
              <a:lnSpc>
                <a:spcPct val="150000"/>
              </a:lnSpc>
            </a:pPr>
            <a:r>
              <a:rPr lang="en-US" altLang="zh-CN" b="1" dirty="0"/>
              <a:t>Reduce</a:t>
            </a:r>
            <a:r>
              <a:rPr lang="zh-CN" altLang="en-US" b="1" dirty="0"/>
              <a:t>对</a:t>
            </a:r>
            <a:r>
              <a:rPr lang="en-US" altLang="zh-CN" b="1" dirty="0"/>
              <a:t>Map</a:t>
            </a:r>
            <a:r>
              <a:rPr lang="zh-CN" altLang="en-US" b="1" dirty="0"/>
              <a:t>输出的</a:t>
            </a:r>
            <a:r>
              <a:rPr lang="en-US" altLang="zh-CN" b="1" dirty="0"/>
              <a:t>&lt;character, (</a:t>
            </a:r>
            <a:r>
              <a:rPr lang="en-US" altLang="zh-CN" b="1" dirty="0" err="1"/>
              <a:t>link_characer</a:t>
            </a:r>
            <a:r>
              <a:rPr lang="en-US" altLang="zh-CN" b="1" dirty="0"/>
              <a:t>, label)&gt;</a:t>
            </a:r>
            <a:r>
              <a:rPr lang="zh-CN" altLang="en-US" b="1" dirty="0"/>
              <a:t>和</a:t>
            </a:r>
            <a:r>
              <a:rPr lang="en-US" altLang="zh-CN" b="1" dirty="0"/>
              <a:t>&lt;character, (</a:t>
            </a:r>
            <a:r>
              <a:rPr lang="en-US" altLang="zh-CN" b="1" dirty="0" err="1"/>
              <a:t>link_character</a:t>
            </a:r>
            <a:r>
              <a:rPr lang="en-US" altLang="zh-CN" b="1" dirty="0"/>
              <a:t>, weight)&gt;</a:t>
            </a:r>
            <a:r>
              <a:rPr lang="zh-CN" altLang="en-US" b="1" dirty="0"/>
              <a:t>做如下处理：</a:t>
            </a:r>
            <a:endParaRPr lang="en-US" altLang="zh-CN" b="1" dirty="0"/>
          </a:p>
          <a:p>
            <a:pPr lvl="1">
              <a:lnSpc>
                <a:spcPct val="150000"/>
              </a:lnSpc>
            </a:pPr>
            <a:r>
              <a:rPr lang="zh-CN" altLang="en-US" dirty="0"/>
              <a:t>邻接节点的标签信息和权值信息一定是成对出现的；</a:t>
            </a:r>
            <a:endParaRPr lang="en-US" altLang="zh-CN" dirty="0"/>
          </a:p>
          <a:p>
            <a:pPr lvl="1">
              <a:lnSpc>
                <a:spcPct val="150000"/>
              </a:lnSpc>
            </a:pPr>
            <a:r>
              <a:rPr lang="zh-CN" altLang="en-US" dirty="0"/>
              <a:t>累加相同标签的权值，然后选出权值最大者作为当前节点的新标签；</a:t>
            </a:r>
            <a:endParaRPr lang="en-US" altLang="zh-CN" dirty="0"/>
          </a:p>
          <a:p>
            <a:pPr lvl="1">
              <a:lnSpc>
                <a:spcPct val="150000"/>
              </a:lnSpc>
            </a:pPr>
            <a:r>
              <a:rPr lang="zh-CN" altLang="en-US" dirty="0"/>
              <a:t>最后还要根据所有</a:t>
            </a:r>
            <a:r>
              <a:rPr lang="en-US" altLang="zh-CN" dirty="0"/>
              <a:t>&lt;character, (</a:t>
            </a:r>
            <a:r>
              <a:rPr lang="en-US" altLang="zh-CN" dirty="0" err="1"/>
              <a:t>link_character</a:t>
            </a:r>
            <a:r>
              <a:rPr lang="en-US" altLang="zh-CN" dirty="0"/>
              <a:t>, weight)&gt;</a:t>
            </a:r>
            <a:r>
              <a:rPr lang="zh-CN" altLang="en-US" dirty="0"/>
              <a:t>信息恢复</a:t>
            </a:r>
            <a:r>
              <a:rPr lang="en-US" altLang="zh-CN" dirty="0" err="1"/>
              <a:t>link_list</a:t>
            </a:r>
            <a:r>
              <a:rPr lang="zh-CN" altLang="en-US" dirty="0"/>
              <a:t>，以便下次迭代使用；</a:t>
            </a:r>
            <a:endParaRPr lang="en-US" altLang="zh-CN" dirty="0"/>
          </a:p>
          <a:p>
            <a:pPr lvl="1">
              <a:lnSpc>
                <a:spcPct val="150000"/>
              </a:lnSpc>
            </a:pPr>
            <a:r>
              <a:rPr lang="zh-CN" altLang="en-US" dirty="0"/>
              <a:t>最终输出</a:t>
            </a:r>
            <a:r>
              <a:rPr lang="en-US" altLang="zh-CN" dirty="0"/>
              <a:t>&lt;character, (</a:t>
            </a:r>
            <a:r>
              <a:rPr lang="en-US" altLang="zh-CN" dirty="0" err="1"/>
              <a:t>link_list</a:t>
            </a:r>
            <a:r>
              <a:rPr lang="en-US" altLang="zh-CN" dirty="0"/>
              <a:t>, </a:t>
            </a:r>
            <a:r>
              <a:rPr lang="en-US" altLang="zh-CN" dirty="0" err="1"/>
              <a:t>new_label</a:t>
            </a:r>
            <a:r>
              <a:rPr lang="en-US" altLang="zh-CN" dirty="0"/>
              <a:t>)&gt;</a:t>
            </a:r>
            <a:r>
              <a:rPr lang="zh-CN" altLang="en-US" dirty="0"/>
              <a:t>。</a:t>
            </a:r>
            <a:endParaRPr lang="en-US" altLang="zh-CN" dirty="0"/>
          </a:p>
          <a:p>
            <a:pPr marL="457200" lvl="1" indent="0">
              <a:lnSpc>
                <a:spcPct val="150000"/>
              </a:lnSpc>
              <a:buNone/>
            </a:pPr>
            <a:endParaRPr lang="en-US" altLang="zh-CN" dirty="0"/>
          </a:p>
          <a:p>
            <a:r>
              <a:rPr lang="zh-CN" altLang="en-US" b="1" dirty="0"/>
              <a:t>迭代计算公式：</a:t>
            </a:r>
            <a:endParaRPr lang="en-US" altLang="zh-CN" b="1" dirty="0"/>
          </a:p>
          <a:p>
            <a:pPr lvl="1"/>
            <a:r>
              <a:rPr lang="en-US" altLang="zh-CN" dirty="0"/>
              <a:t>Label(A)  =  </a:t>
            </a:r>
            <a:r>
              <a:rPr lang="en-US" altLang="zh-CN" dirty="0" err="1"/>
              <a:t>argmax</a:t>
            </a:r>
            <a:r>
              <a:rPr lang="en-US" altLang="zh-CN" baseline="-25000" dirty="0" err="1"/>
              <a:t>x</a:t>
            </a:r>
            <a:r>
              <a:rPr lang="en-US" altLang="zh-CN" dirty="0"/>
              <a:t> Weight(x)</a:t>
            </a:r>
            <a:endParaRPr lang="en-US" altLang="zh-CN" baseline="-25000" dirty="0"/>
          </a:p>
        </p:txBody>
      </p:sp>
    </p:spTree>
    <p:extLst>
      <p:ext uri="{BB962C8B-B14F-4D97-AF65-F5344CB8AC3E}">
        <p14:creationId xmlns:p14="http://schemas.microsoft.com/office/powerpoint/2010/main" val="2204778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A43871-08B9-47C3-B7C2-73F783AFB7EF}"/>
              </a:ext>
            </a:extLst>
          </p:cNvPr>
          <p:cNvSpPr>
            <a:spLocks noGrp="1"/>
          </p:cNvSpPr>
          <p:nvPr>
            <p:ph type="title"/>
          </p:nvPr>
        </p:nvSpPr>
        <p:spPr>
          <a:xfrm>
            <a:off x="838200" y="130629"/>
            <a:ext cx="10515600" cy="1325563"/>
          </a:xfrm>
        </p:spPr>
        <p:txBody>
          <a:bodyPr/>
          <a:lstStyle/>
          <a:p>
            <a:r>
              <a:rPr lang="en-US" altLang="zh-CN" dirty="0"/>
              <a:t>Mapper</a:t>
            </a:r>
            <a:r>
              <a:rPr lang="zh-CN" altLang="en-US" dirty="0"/>
              <a:t>伪代码</a:t>
            </a:r>
          </a:p>
        </p:txBody>
      </p:sp>
      <p:sp>
        <p:nvSpPr>
          <p:cNvPr id="3" name="内容占位符 2">
            <a:extLst>
              <a:ext uri="{FF2B5EF4-FFF2-40B4-BE49-F238E27FC236}">
                <a16:creationId xmlns:a16="http://schemas.microsoft.com/office/drawing/2014/main" id="{E3EB7D83-8982-40CA-96B5-0F67B6285FA1}"/>
              </a:ext>
            </a:extLst>
          </p:cNvPr>
          <p:cNvSpPr>
            <a:spLocks noGrp="1"/>
          </p:cNvSpPr>
          <p:nvPr>
            <p:ph idx="1"/>
          </p:nvPr>
        </p:nvSpPr>
        <p:spPr>
          <a:xfrm>
            <a:off x="838200" y="1325563"/>
            <a:ext cx="10359189" cy="2711016"/>
          </a:xfrm>
        </p:spPr>
        <p:txBody>
          <a:bodyPr>
            <a:normAutofit/>
          </a:bodyPr>
          <a:lstStyle/>
          <a:p>
            <a:pPr marL="0" indent="0">
              <a:buNone/>
            </a:pPr>
            <a:r>
              <a:rPr lang="en-US" altLang="zh-CN" sz="2400" dirty="0">
                <a:latin typeface="新宋体" panose="02010609030101010101" pitchFamily="49" charset="-122"/>
                <a:ea typeface="新宋体" panose="02010609030101010101" pitchFamily="49" charset="-122"/>
              </a:rPr>
              <a:t>1: </a:t>
            </a:r>
            <a:r>
              <a:rPr lang="en-US" altLang="zh-CN" sz="2400" b="1" dirty="0">
                <a:latin typeface="新宋体" panose="02010609030101010101" pitchFamily="49" charset="-122"/>
                <a:ea typeface="新宋体" panose="02010609030101010101" pitchFamily="49" charset="-122"/>
              </a:rPr>
              <a:t>class</a:t>
            </a:r>
            <a:r>
              <a:rPr lang="en-US" altLang="zh-CN" sz="2400" dirty="0">
                <a:latin typeface="新宋体" panose="02010609030101010101" pitchFamily="49" charset="-122"/>
                <a:ea typeface="新宋体" panose="02010609030101010101" pitchFamily="49" charset="-122"/>
              </a:rPr>
              <a:t> Mapper</a:t>
            </a:r>
          </a:p>
          <a:p>
            <a:pPr marL="0" indent="0">
              <a:buNone/>
            </a:pPr>
            <a:r>
              <a:rPr lang="en-US" altLang="zh-CN" sz="2400" dirty="0">
                <a:latin typeface="新宋体" panose="02010609030101010101" pitchFamily="49" charset="-122"/>
                <a:ea typeface="新宋体" panose="02010609030101010101" pitchFamily="49" charset="-122"/>
              </a:rPr>
              <a:t>2:     </a:t>
            </a:r>
            <a:r>
              <a:rPr lang="en-US" altLang="zh-CN" sz="2400" b="1" dirty="0">
                <a:latin typeface="新宋体" panose="02010609030101010101" pitchFamily="49" charset="-122"/>
                <a:ea typeface="新宋体" panose="02010609030101010101" pitchFamily="49" charset="-122"/>
              </a:rPr>
              <a:t>method</a:t>
            </a:r>
            <a:r>
              <a:rPr lang="en-US" altLang="zh-CN" sz="2400" dirty="0">
                <a:latin typeface="新宋体" panose="02010609030101010101" pitchFamily="49" charset="-122"/>
                <a:ea typeface="新宋体" panose="02010609030101010101" pitchFamily="49" charset="-122"/>
              </a:rPr>
              <a:t> Map(character, &lt;</a:t>
            </a:r>
            <a:r>
              <a:rPr lang="en-US" altLang="zh-CN" sz="2400" dirty="0" err="1">
                <a:latin typeface="新宋体" panose="02010609030101010101" pitchFamily="49" charset="-122"/>
                <a:ea typeface="新宋体" panose="02010609030101010101" pitchFamily="49" charset="-122"/>
              </a:rPr>
              <a:t>link_list</a:t>
            </a:r>
            <a:r>
              <a:rPr lang="en-US" altLang="zh-CN" sz="2400" dirty="0">
                <a:latin typeface="新宋体" panose="02010609030101010101" pitchFamily="49" charset="-122"/>
                <a:ea typeface="新宋体" panose="02010609030101010101" pitchFamily="49" charset="-122"/>
              </a:rPr>
              <a:t>, label&gt;)</a:t>
            </a:r>
          </a:p>
          <a:p>
            <a:pPr marL="0" indent="0">
              <a:buNone/>
            </a:pPr>
            <a:r>
              <a:rPr lang="en-US" altLang="zh-CN" sz="2400" dirty="0">
                <a:latin typeface="新宋体" panose="02010609030101010101" pitchFamily="49" charset="-122"/>
                <a:ea typeface="新宋体" panose="02010609030101010101" pitchFamily="49" charset="-122"/>
              </a:rPr>
              <a:t>3:         </a:t>
            </a:r>
            <a:r>
              <a:rPr lang="en-US" altLang="zh-CN" sz="2400" b="1" dirty="0">
                <a:latin typeface="新宋体" panose="02010609030101010101" pitchFamily="49" charset="-122"/>
                <a:ea typeface="新宋体" panose="02010609030101010101" pitchFamily="49" charset="-122"/>
              </a:rPr>
              <a:t>for</a:t>
            </a:r>
            <a:r>
              <a:rPr lang="en-US" altLang="zh-CN" sz="2400" dirty="0">
                <a:latin typeface="新宋体" panose="02010609030101010101" pitchFamily="49" charset="-122"/>
                <a:ea typeface="新宋体" panose="02010609030101010101" pitchFamily="49" charset="-122"/>
              </a:rPr>
              <a:t> </a:t>
            </a:r>
            <a:r>
              <a:rPr lang="en-US" altLang="zh-CN" sz="2400" b="1" dirty="0">
                <a:latin typeface="新宋体" panose="02010609030101010101" pitchFamily="49" charset="-122"/>
                <a:ea typeface="新宋体" panose="02010609030101010101" pitchFamily="49" charset="-122"/>
              </a:rPr>
              <a:t>all</a:t>
            </a:r>
            <a:r>
              <a:rPr lang="en-US" altLang="zh-CN" sz="2400" dirty="0">
                <a:latin typeface="新宋体" panose="02010609030101010101" pitchFamily="49" charset="-122"/>
                <a:ea typeface="新宋体" panose="02010609030101010101" pitchFamily="49" charset="-122"/>
              </a:rPr>
              <a:t> c </a:t>
            </a:r>
            <a:r>
              <a:rPr lang="en-US" altLang="zh-CN" sz="2400" dirty="0">
                <a:latin typeface="新宋体" panose="02010609030101010101" pitchFamily="49" charset="-122"/>
                <a:ea typeface="新宋体" panose="02010609030101010101" pitchFamily="49" charset="-122"/>
                <a:sym typeface="Symbol" panose="05050102010706020507" pitchFamily="18" charset="2"/>
              </a:rPr>
              <a:t> </a:t>
            </a:r>
            <a:r>
              <a:rPr lang="en-US" altLang="zh-CN" sz="2400" dirty="0" err="1">
                <a:latin typeface="新宋体" panose="02010609030101010101" pitchFamily="49" charset="-122"/>
                <a:ea typeface="新宋体" panose="02010609030101010101" pitchFamily="49" charset="-122"/>
                <a:sym typeface="Symbol" panose="05050102010706020507" pitchFamily="18" charset="2"/>
              </a:rPr>
              <a:t>link_list</a:t>
            </a:r>
            <a:r>
              <a:rPr lang="en-US" altLang="zh-CN" sz="2400" dirty="0">
                <a:latin typeface="新宋体" panose="02010609030101010101" pitchFamily="49" charset="-122"/>
                <a:ea typeface="新宋体" panose="02010609030101010101" pitchFamily="49" charset="-122"/>
                <a:sym typeface="Symbol" panose="05050102010706020507" pitchFamily="18" charset="2"/>
              </a:rPr>
              <a:t> </a:t>
            </a:r>
            <a:r>
              <a:rPr lang="en-US" altLang="zh-CN" sz="2400" b="1" dirty="0">
                <a:latin typeface="新宋体" panose="02010609030101010101" pitchFamily="49" charset="-122"/>
                <a:ea typeface="新宋体" panose="02010609030101010101" pitchFamily="49" charset="-122"/>
                <a:sym typeface="Symbol" panose="05050102010706020507" pitchFamily="18" charset="2"/>
              </a:rPr>
              <a:t>do</a:t>
            </a:r>
          </a:p>
          <a:p>
            <a:pPr marL="0" indent="0">
              <a:buNone/>
            </a:pPr>
            <a:r>
              <a:rPr lang="en-US" altLang="zh-CN" sz="2400" dirty="0">
                <a:latin typeface="新宋体" panose="02010609030101010101" pitchFamily="49" charset="-122"/>
                <a:ea typeface="新宋体" panose="02010609030101010101" pitchFamily="49" charset="-122"/>
                <a:sym typeface="Symbol" panose="05050102010706020507" pitchFamily="18" charset="2"/>
              </a:rPr>
              <a:t>4:             emit(</a:t>
            </a:r>
            <a:r>
              <a:rPr lang="en-US" altLang="zh-CN" sz="2400" dirty="0" err="1">
                <a:latin typeface="新宋体" panose="02010609030101010101" pitchFamily="49" charset="-122"/>
                <a:ea typeface="新宋体" panose="02010609030101010101" pitchFamily="49" charset="-122"/>
                <a:sym typeface="Symbol" panose="05050102010706020507" pitchFamily="18" charset="2"/>
              </a:rPr>
              <a:t>c.character</a:t>
            </a:r>
            <a:r>
              <a:rPr lang="en-US" altLang="zh-CN" sz="2400" dirty="0">
                <a:latin typeface="新宋体" panose="02010609030101010101" pitchFamily="49" charset="-122"/>
                <a:ea typeface="新宋体" panose="02010609030101010101" pitchFamily="49" charset="-122"/>
                <a:sym typeface="Symbol" panose="05050102010706020507" pitchFamily="18" charset="2"/>
              </a:rPr>
              <a:t>, &lt;character, label&gt;)</a:t>
            </a:r>
          </a:p>
          <a:p>
            <a:pPr marL="0" indent="0">
              <a:buNone/>
            </a:pPr>
            <a:r>
              <a:rPr lang="en-US" altLang="zh-CN" sz="2400" dirty="0">
                <a:latin typeface="新宋体" panose="02010609030101010101" pitchFamily="49" charset="-122"/>
                <a:ea typeface="新宋体" panose="02010609030101010101" pitchFamily="49" charset="-122"/>
                <a:sym typeface="Symbol" panose="05050102010706020507" pitchFamily="18" charset="2"/>
              </a:rPr>
              <a:t>5:             emit(character, &lt;</a:t>
            </a:r>
            <a:r>
              <a:rPr lang="en-US" altLang="zh-CN" sz="2400" dirty="0" err="1">
                <a:latin typeface="新宋体" panose="02010609030101010101" pitchFamily="49" charset="-122"/>
                <a:ea typeface="新宋体" panose="02010609030101010101" pitchFamily="49" charset="-122"/>
                <a:sym typeface="Symbol" panose="05050102010706020507" pitchFamily="18" charset="2"/>
              </a:rPr>
              <a:t>c.character</a:t>
            </a:r>
            <a:r>
              <a:rPr lang="en-US" altLang="zh-CN" sz="2400" dirty="0">
                <a:latin typeface="新宋体" panose="02010609030101010101" pitchFamily="49" charset="-122"/>
                <a:ea typeface="新宋体" panose="02010609030101010101" pitchFamily="49" charset="-122"/>
                <a:sym typeface="Symbol" panose="05050102010706020507" pitchFamily="18" charset="2"/>
              </a:rPr>
              <a:t>, </a:t>
            </a:r>
            <a:r>
              <a:rPr lang="en-US" altLang="zh-CN" sz="2400" dirty="0" err="1">
                <a:latin typeface="新宋体" panose="02010609030101010101" pitchFamily="49" charset="-122"/>
                <a:ea typeface="新宋体" panose="02010609030101010101" pitchFamily="49" charset="-122"/>
                <a:sym typeface="Symbol" panose="05050102010706020507" pitchFamily="18" charset="2"/>
              </a:rPr>
              <a:t>c.weight</a:t>
            </a:r>
            <a:r>
              <a:rPr lang="en-US" altLang="zh-CN" sz="2400" dirty="0">
                <a:latin typeface="新宋体" panose="02010609030101010101" pitchFamily="49" charset="-122"/>
                <a:ea typeface="新宋体" panose="02010609030101010101" pitchFamily="49" charset="-122"/>
                <a:sym typeface="Symbol" panose="05050102010706020507" pitchFamily="18" charset="2"/>
              </a:rPr>
              <a:t>&gt;)</a:t>
            </a:r>
            <a:endParaRPr lang="en-US" altLang="zh-CN" sz="2400" dirty="0">
              <a:latin typeface="新宋体" panose="02010609030101010101" pitchFamily="49" charset="-122"/>
              <a:ea typeface="新宋体" panose="02010609030101010101" pitchFamily="49" charset="-122"/>
            </a:endParaRPr>
          </a:p>
        </p:txBody>
      </p:sp>
      <p:sp>
        <p:nvSpPr>
          <p:cNvPr id="4" name="矩形 3">
            <a:extLst>
              <a:ext uri="{FF2B5EF4-FFF2-40B4-BE49-F238E27FC236}">
                <a16:creationId xmlns:a16="http://schemas.microsoft.com/office/drawing/2014/main" id="{9D97917D-4AE4-4338-B68C-7A18D1C15344}"/>
              </a:ext>
            </a:extLst>
          </p:cNvPr>
          <p:cNvSpPr/>
          <p:nvPr/>
        </p:nvSpPr>
        <p:spPr>
          <a:xfrm>
            <a:off x="838200" y="4363059"/>
            <a:ext cx="4086726" cy="1736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  key      value</a:t>
            </a:r>
          </a:p>
          <a:p>
            <a:pPr algn="ctr"/>
            <a:r>
              <a:rPr lang="zh-CN" altLang="en-US" sz="2400" dirty="0"/>
              <a:t>张三</a:t>
            </a:r>
            <a:r>
              <a:rPr lang="en-US" altLang="zh-CN" sz="2400" dirty="0"/>
              <a:t>    </a:t>
            </a:r>
            <a:r>
              <a:rPr lang="zh-CN" altLang="en-US" sz="2400" dirty="0"/>
              <a:t>李四</a:t>
            </a:r>
            <a:r>
              <a:rPr lang="en-US" altLang="zh-CN" sz="2400" dirty="0"/>
              <a:t>:0.3 </a:t>
            </a:r>
            <a:r>
              <a:rPr lang="zh-CN" altLang="en-US" sz="2400" dirty="0"/>
              <a:t>王五</a:t>
            </a:r>
            <a:r>
              <a:rPr lang="en-US" altLang="zh-CN" sz="2400" dirty="0"/>
              <a:t>:0.7    0</a:t>
            </a:r>
          </a:p>
          <a:p>
            <a:pPr algn="ctr"/>
            <a:r>
              <a:rPr lang="zh-CN" altLang="en-US" sz="2400" dirty="0"/>
              <a:t>李四    张三</a:t>
            </a:r>
            <a:r>
              <a:rPr lang="en-US" altLang="zh-CN" sz="2400" dirty="0"/>
              <a:t>:0.5 </a:t>
            </a:r>
            <a:r>
              <a:rPr lang="zh-CN" altLang="en-US" sz="2400" dirty="0"/>
              <a:t>王五</a:t>
            </a:r>
            <a:r>
              <a:rPr lang="en-US" altLang="zh-CN" sz="2400" dirty="0"/>
              <a:t>:0.5    1</a:t>
            </a:r>
          </a:p>
          <a:p>
            <a:pPr algn="ctr"/>
            <a:r>
              <a:rPr lang="zh-CN" altLang="en-US" sz="2400" dirty="0"/>
              <a:t>王五</a:t>
            </a:r>
            <a:r>
              <a:rPr lang="en-US" altLang="zh-CN" sz="2400" dirty="0"/>
              <a:t>    </a:t>
            </a:r>
            <a:r>
              <a:rPr lang="zh-CN" altLang="en-US" sz="2400" dirty="0"/>
              <a:t>张三</a:t>
            </a:r>
            <a:r>
              <a:rPr lang="en-US" altLang="zh-CN" sz="2400" dirty="0"/>
              <a:t>:0.7 </a:t>
            </a:r>
            <a:r>
              <a:rPr lang="zh-CN" altLang="en-US" sz="2400" dirty="0"/>
              <a:t>李四</a:t>
            </a:r>
            <a:r>
              <a:rPr lang="en-US" altLang="zh-CN" sz="2400" dirty="0"/>
              <a:t>:0.3    2</a:t>
            </a:r>
          </a:p>
        </p:txBody>
      </p:sp>
      <p:sp>
        <p:nvSpPr>
          <p:cNvPr id="5" name="矩形 4">
            <a:extLst>
              <a:ext uri="{FF2B5EF4-FFF2-40B4-BE49-F238E27FC236}">
                <a16:creationId xmlns:a16="http://schemas.microsoft.com/office/drawing/2014/main" id="{743E7DED-3681-478E-9454-E8C3E17FDCB4}"/>
              </a:ext>
            </a:extLst>
          </p:cNvPr>
          <p:cNvSpPr/>
          <p:nvPr/>
        </p:nvSpPr>
        <p:spPr>
          <a:xfrm>
            <a:off x="8129749" y="4164438"/>
            <a:ext cx="3384227" cy="2134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key      value</a:t>
            </a:r>
          </a:p>
          <a:p>
            <a:r>
              <a:rPr lang="zh-CN" altLang="en-US" sz="2400" dirty="0"/>
              <a:t>李四    张三</a:t>
            </a:r>
            <a:r>
              <a:rPr lang="en-US" altLang="zh-CN" sz="2400" dirty="0"/>
              <a:t>#label:0</a:t>
            </a:r>
          </a:p>
          <a:p>
            <a:r>
              <a:rPr lang="zh-CN" altLang="en-US" sz="2400" dirty="0"/>
              <a:t>王五    张三</a:t>
            </a:r>
            <a:r>
              <a:rPr lang="en-US" altLang="zh-CN" sz="2400" dirty="0"/>
              <a:t>#label:0</a:t>
            </a:r>
          </a:p>
          <a:p>
            <a:r>
              <a:rPr lang="zh-CN" altLang="en-US" sz="2400" dirty="0"/>
              <a:t>张三    李四</a:t>
            </a:r>
            <a:r>
              <a:rPr lang="en-US" altLang="zh-CN" sz="2400" dirty="0"/>
              <a:t>#weight:0.3</a:t>
            </a:r>
          </a:p>
          <a:p>
            <a:r>
              <a:rPr lang="zh-CN" altLang="en-US" sz="2400" dirty="0"/>
              <a:t>张三    王五</a:t>
            </a:r>
            <a:r>
              <a:rPr lang="en-US" altLang="zh-CN" sz="2400" dirty="0"/>
              <a:t>#weight:0.7</a:t>
            </a:r>
          </a:p>
          <a:p>
            <a:pPr algn="ctr"/>
            <a:r>
              <a:rPr lang="en-US" altLang="zh-CN" sz="2400" dirty="0"/>
              <a:t>…</a:t>
            </a:r>
          </a:p>
        </p:txBody>
      </p:sp>
      <p:sp>
        <p:nvSpPr>
          <p:cNvPr id="6" name="文本框 5">
            <a:extLst>
              <a:ext uri="{FF2B5EF4-FFF2-40B4-BE49-F238E27FC236}">
                <a16:creationId xmlns:a16="http://schemas.microsoft.com/office/drawing/2014/main" id="{54AA3F57-2057-4A78-8CB4-451E88821F83}"/>
              </a:ext>
            </a:extLst>
          </p:cNvPr>
          <p:cNvSpPr txBox="1"/>
          <p:nvPr/>
        </p:nvSpPr>
        <p:spPr>
          <a:xfrm>
            <a:off x="2043404" y="3915843"/>
            <a:ext cx="1502228" cy="369332"/>
          </a:xfrm>
          <a:prstGeom prst="rect">
            <a:avLst/>
          </a:prstGeom>
          <a:noFill/>
        </p:spPr>
        <p:txBody>
          <a:bodyPr wrap="square" rtlCol="0">
            <a:spAutoFit/>
          </a:bodyPr>
          <a:lstStyle/>
          <a:p>
            <a:r>
              <a:rPr lang="en-US" altLang="zh-CN" dirty="0"/>
              <a:t>Mapper</a:t>
            </a:r>
            <a:r>
              <a:rPr lang="zh-CN" altLang="en-US" dirty="0"/>
              <a:t>输入</a:t>
            </a:r>
          </a:p>
        </p:txBody>
      </p:sp>
      <p:sp>
        <p:nvSpPr>
          <p:cNvPr id="8" name="文本框 7">
            <a:extLst>
              <a:ext uri="{FF2B5EF4-FFF2-40B4-BE49-F238E27FC236}">
                <a16:creationId xmlns:a16="http://schemas.microsoft.com/office/drawing/2014/main" id="{CD6D1F08-2266-4B96-95C5-F011AE86A81D}"/>
              </a:ext>
            </a:extLst>
          </p:cNvPr>
          <p:cNvSpPr txBox="1"/>
          <p:nvPr/>
        </p:nvSpPr>
        <p:spPr>
          <a:xfrm>
            <a:off x="9070748" y="3667247"/>
            <a:ext cx="1502228" cy="369332"/>
          </a:xfrm>
          <a:prstGeom prst="rect">
            <a:avLst/>
          </a:prstGeom>
          <a:noFill/>
        </p:spPr>
        <p:txBody>
          <a:bodyPr wrap="square" rtlCol="0">
            <a:spAutoFit/>
          </a:bodyPr>
          <a:lstStyle/>
          <a:p>
            <a:r>
              <a:rPr lang="en-US" altLang="zh-CN" dirty="0"/>
              <a:t>Mapper</a:t>
            </a:r>
            <a:r>
              <a:rPr lang="zh-CN" altLang="en-US" dirty="0"/>
              <a:t>输出</a:t>
            </a:r>
          </a:p>
        </p:txBody>
      </p:sp>
      <p:sp>
        <p:nvSpPr>
          <p:cNvPr id="9" name="箭头: 右 8">
            <a:extLst>
              <a:ext uri="{FF2B5EF4-FFF2-40B4-BE49-F238E27FC236}">
                <a16:creationId xmlns:a16="http://schemas.microsoft.com/office/drawing/2014/main" id="{A247C4C9-7A00-4869-9C8A-45082251D09F}"/>
              </a:ext>
            </a:extLst>
          </p:cNvPr>
          <p:cNvSpPr/>
          <p:nvPr/>
        </p:nvSpPr>
        <p:spPr>
          <a:xfrm>
            <a:off x="5592634" y="5044912"/>
            <a:ext cx="1869406" cy="48690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1772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57973D-57EC-4338-AE4C-7FEC8ECBE004}"/>
              </a:ext>
            </a:extLst>
          </p:cNvPr>
          <p:cNvSpPr>
            <a:spLocks noGrp="1"/>
          </p:cNvSpPr>
          <p:nvPr>
            <p:ph type="title"/>
          </p:nvPr>
        </p:nvSpPr>
        <p:spPr>
          <a:xfrm>
            <a:off x="838200" y="66088"/>
            <a:ext cx="10515600" cy="1325563"/>
          </a:xfrm>
        </p:spPr>
        <p:txBody>
          <a:bodyPr/>
          <a:lstStyle/>
          <a:p>
            <a:r>
              <a:rPr lang="en-US" altLang="zh-CN" dirty="0"/>
              <a:t>Reducer</a:t>
            </a:r>
            <a:r>
              <a:rPr lang="zh-CN" altLang="en-US" dirty="0"/>
              <a:t>伪代码</a:t>
            </a:r>
          </a:p>
        </p:txBody>
      </p:sp>
      <p:sp>
        <p:nvSpPr>
          <p:cNvPr id="5" name="内容占位符 2">
            <a:extLst>
              <a:ext uri="{FF2B5EF4-FFF2-40B4-BE49-F238E27FC236}">
                <a16:creationId xmlns:a16="http://schemas.microsoft.com/office/drawing/2014/main" id="{714343FB-7461-44C5-BCB9-2BA49C6E6C5D}"/>
              </a:ext>
            </a:extLst>
          </p:cNvPr>
          <p:cNvSpPr txBox="1">
            <a:spLocks/>
          </p:cNvSpPr>
          <p:nvPr/>
        </p:nvSpPr>
        <p:spPr>
          <a:xfrm>
            <a:off x="838200" y="1195708"/>
            <a:ext cx="11114315" cy="549434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400" dirty="0">
                <a:latin typeface="新宋体" panose="02010609030101010101" pitchFamily="49" charset="-122"/>
                <a:ea typeface="新宋体" panose="02010609030101010101" pitchFamily="49" charset="-122"/>
              </a:rPr>
              <a:t>1: </a:t>
            </a:r>
            <a:r>
              <a:rPr lang="en-US" altLang="zh-CN" sz="2400" b="1" dirty="0">
                <a:latin typeface="新宋体" panose="02010609030101010101" pitchFamily="49" charset="-122"/>
                <a:ea typeface="新宋体" panose="02010609030101010101" pitchFamily="49" charset="-122"/>
              </a:rPr>
              <a:t>class</a:t>
            </a:r>
            <a:r>
              <a:rPr lang="en-US" altLang="zh-CN" sz="2400" dirty="0">
                <a:latin typeface="新宋体" panose="02010609030101010101" pitchFamily="49" charset="-122"/>
                <a:ea typeface="新宋体" panose="02010609030101010101" pitchFamily="49" charset="-122"/>
              </a:rPr>
              <a:t> Reducer</a:t>
            </a:r>
          </a:p>
          <a:p>
            <a:pPr marL="0" indent="0">
              <a:buFont typeface="Arial" panose="020B0604020202020204" pitchFamily="34" charset="0"/>
              <a:buNone/>
            </a:pPr>
            <a:r>
              <a:rPr lang="en-US" altLang="zh-CN" sz="2400" dirty="0">
                <a:latin typeface="新宋体" panose="02010609030101010101" pitchFamily="49" charset="-122"/>
                <a:ea typeface="新宋体" panose="02010609030101010101" pitchFamily="49" charset="-122"/>
              </a:rPr>
              <a:t>2:   </a:t>
            </a:r>
            <a:r>
              <a:rPr lang="en-US" altLang="zh-CN" sz="2400" b="1" dirty="0">
                <a:latin typeface="新宋体" panose="02010609030101010101" pitchFamily="49" charset="-122"/>
                <a:ea typeface="新宋体" panose="02010609030101010101" pitchFamily="49" charset="-122"/>
              </a:rPr>
              <a:t>method</a:t>
            </a:r>
            <a:r>
              <a:rPr lang="en-US" altLang="zh-CN" sz="2400" dirty="0">
                <a:latin typeface="新宋体" panose="02010609030101010101" pitchFamily="49" charset="-122"/>
                <a:ea typeface="新宋体" panose="02010609030101010101" pitchFamily="49" charset="-122"/>
              </a:rPr>
              <a:t> Reduce(character, </a:t>
            </a:r>
            <a:r>
              <a:rPr lang="en-US" altLang="zh-CN" sz="2400" b="1"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p1, p2, …</a:t>
            </a:r>
            <a:r>
              <a:rPr lang="en-US" altLang="zh-CN" sz="2400" b="1"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a:t>
            </a:r>
          </a:p>
          <a:p>
            <a:pPr marL="0" indent="0">
              <a:buNone/>
            </a:pPr>
            <a:r>
              <a:rPr lang="en-US" altLang="zh-CN" sz="2400" dirty="0">
                <a:latin typeface="新宋体" panose="02010609030101010101" pitchFamily="49" charset="-122"/>
                <a:ea typeface="新宋体" panose="02010609030101010101" pitchFamily="49" charset="-122"/>
              </a:rPr>
              <a:t>3:     </a:t>
            </a:r>
            <a:r>
              <a:rPr lang="en-US" altLang="zh-CN" sz="2400" dirty="0" err="1">
                <a:latin typeface="新宋体" panose="02010609030101010101" pitchFamily="49" charset="-122"/>
                <a:ea typeface="新宋体" panose="02010609030101010101" pitchFamily="49" charset="-122"/>
              </a:rPr>
              <a:t>label_map</a:t>
            </a:r>
            <a:r>
              <a:rPr lang="en-US" altLang="zh-CN" sz="2400" dirty="0">
                <a:latin typeface="新宋体" panose="02010609030101010101" pitchFamily="49" charset="-122"/>
                <a:ea typeface="新宋体" panose="02010609030101010101" pitchFamily="49" charset="-122"/>
              </a:rPr>
              <a:t> </a:t>
            </a:r>
            <a:r>
              <a:rPr lang="zh-CN" altLang="en-US" sz="2400" dirty="0">
                <a:latin typeface="新宋体" panose="02010609030101010101" pitchFamily="49" charset="-122"/>
                <a:ea typeface="新宋体" panose="02010609030101010101" pitchFamily="49" charset="-122"/>
              </a:rPr>
              <a:t>← </a:t>
            </a:r>
            <a:r>
              <a:rPr lang="en-US" altLang="zh-CN" sz="2400" dirty="0">
                <a:latin typeface="新宋体" panose="02010609030101010101" pitchFamily="49" charset="-122"/>
                <a:ea typeface="新宋体" panose="02010609030101010101" pitchFamily="49" charset="-122"/>
              </a:rPr>
              <a:t>HashMap();</a:t>
            </a:r>
            <a:r>
              <a:rPr lang="en-US" altLang="zh-CN" sz="2400" dirty="0" err="1">
                <a:latin typeface="新宋体" panose="02010609030101010101" pitchFamily="49" charset="-122"/>
                <a:ea typeface="新宋体" panose="02010609030101010101" pitchFamily="49" charset="-122"/>
              </a:rPr>
              <a:t>weight_map</a:t>
            </a:r>
            <a:r>
              <a:rPr lang="en-US" altLang="zh-CN" sz="2400" dirty="0">
                <a:latin typeface="新宋体" panose="02010609030101010101" pitchFamily="49" charset="-122"/>
                <a:ea typeface="新宋体" panose="02010609030101010101" pitchFamily="49" charset="-122"/>
              </a:rPr>
              <a:t> </a:t>
            </a:r>
            <a:r>
              <a:rPr lang="zh-CN" altLang="en-US" sz="2400" dirty="0">
                <a:latin typeface="新宋体" panose="02010609030101010101" pitchFamily="49" charset="-122"/>
                <a:ea typeface="新宋体" panose="02010609030101010101" pitchFamily="49" charset="-122"/>
              </a:rPr>
              <a:t>← </a:t>
            </a:r>
            <a:r>
              <a:rPr lang="en-US" altLang="zh-CN" sz="2400" dirty="0">
                <a:latin typeface="新宋体" panose="02010609030101010101" pitchFamily="49" charset="-122"/>
                <a:ea typeface="新宋体" panose="02010609030101010101" pitchFamily="49" charset="-122"/>
              </a:rPr>
              <a:t>HashMap();</a:t>
            </a:r>
            <a:r>
              <a:rPr lang="en-US" altLang="zh-CN" sz="2400" dirty="0" err="1">
                <a:latin typeface="新宋体" panose="02010609030101010101" pitchFamily="49" charset="-122"/>
                <a:ea typeface="新宋体" panose="02010609030101010101" pitchFamily="49" charset="-122"/>
              </a:rPr>
              <a:t>link_list</a:t>
            </a:r>
            <a:r>
              <a:rPr lang="en-US" altLang="zh-CN" sz="2400" dirty="0">
                <a:latin typeface="新宋体" panose="02010609030101010101" pitchFamily="49" charset="-122"/>
                <a:ea typeface="新宋体" panose="02010609030101010101" pitchFamily="49" charset="-122"/>
              </a:rPr>
              <a:t> </a:t>
            </a:r>
            <a:r>
              <a:rPr lang="zh-CN" altLang="en-US" sz="2400" dirty="0">
                <a:latin typeface="新宋体" panose="02010609030101010101" pitchFamily="49" charset="-122"/>
                <a:ea typeface="新宋体" panose="02010609030101010101" pitchFamily="49" charset="-122"/>
              </a:rPr>
              <a:t>← </a:t>
            </a:r>
            <a:r>
              <a:rPr lang="en-US" altLang="zh-CN" sz="2400" dirty="0">
                <a:latin typeface="新宋体" panose="02010609030101010101" pitchFamily="49" charset="-122"/>
                <a:ea typeface="新宋体" panose="02010609030101010101" pitchFamily="49" charset="-122"/>
              </a:rPr>
              <a:t>List()</a:t>
            </a:r>
          </a:p>
          <a:p>
            <a:pPr marL="0" indent="0">
              <a:buNone/>
            </a:pPr>
            <a:r>
              <a:rPr lang="en-US" altLang="zh-CN" sz="2400" dirty="0">
                <a:latin typeface="新宋体" panose="02010609030101010101" pitchFamily="49" charset="-122"/>
                <a:ea typeface="新宋体" panose="02010609030101010101" pitchFamily="49" charset="-122"/>
              </a:rPr>
              <a:t>4:       </a:t>
            </a:r>
            <a:r>
              <a:rPr lang="en-US" altLang="zh-CN" sz="2400" b="1" dirty="0">
                <a:latin typeface="新宋体" panose="02010609030101010101" pitchFamily="49" charset="-122"/>
                <a:ea typeface="新宋体" panose="02010609030101010101" pitchFamily="49" charset="-122"/>
              </a:rPr>
              <a:t>for</a:t>
            </a:r>
            <a:r>
              <a:rPr lang="en-US" altLang="zh-CN" sz="2400" dirty="0">
                <a:latin typeface="新宋体" panose="02010609030101010101" pitchFamily="49" charset="-122"/>
                <a:ea typeface="新宋体" panose="02010609030101010101" pitchFamily="49" charset="-122"/>
              </a:rPr>
              <a:t> </a:t>
            </a:r>
            <a:r>
              <a:rPr lang="en-US" altLang="zh-CN" sz="2400" b="1" dirty="0">
                <a:latin typeface="新宋体" panose="02010609030101010101" pitchFamily="49" charset="-122"/>
                <a:ea typeface="新宋体" panose="02010609030101010101" pitchFamily="49" charset="-122"/>
              </a:rPr>
              <a:t>all</a:t>
            </a:r>
            <a:r>
              <a:rPr lang="en-US" altLang="zh-CN" sz="2400" dirty="0">
                <a:latin typeface="新宋体" panose="02010609030101010101" pitchFamily="49" charset="-122"/>
                <a:ea typeface="新宋体" panose="02010609030101010101" pitchFamily="49" charset="-122"/>
              </a:rPr>
              <a:t> p </a:t>
            </a:r>
            <a:r>
              <a:rPr lang="en-US" altLang="zh-CN" sz="2400" dirty="0">
                <a:latin typeface="新宋体" panose="02010609030101010101" pitchFamily="49" charset="-122"/>
                <a:ea typeface="新宋体" panose="02010609030101010101" pitchFamily="49" charset="-122"/>
                <a:sym typeface="Symbol" panose="05050102010706020507" pitchFamily="18" charset="2"/>
              </a:rPr>
              <a:t> </a:t>
            </a:r>
            <a:r>
              <a:rPr lang="en-US" altLang="zh-CN" sz="2400" b="1"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p1, p2, …</a:t>
            </a:r>
            <a:r>
              <a:rPr lang="en-US" altLang="zh-CN" sz="2400" b="1"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 </a:t>
            </a:r>
            <a:r>
              <a:rPr lang="en-US" altLang="zh-CN" sz="2400" b="1" dirty="0">
                <a:latin typeface="新宋体" panose="02010609030101010101" pitchFamily="49" charset="-122"/>
                <a:ea typeface="新宋体" panose="02010609030101010101" pitchFamily="49" charset="-122"/>
              </a:rPr>
              <a:t>do</a:t>
            </a:r>
          </a:p>
          <a:p>
            <a:pPr marL="0" indent="0">
              <a:buNone/>
            </a:pPr>
            <a:r>
              <a:rPr lang="en-US" altLang="zh-CN" sz="2400" dirty="0">
                <a:latin typeface="新宋体" panose="02010609030101010101" pitchFamily="49" charset="-122"/>
                <a:ea typeface="新宋体" panose="02010609030101010101" pitchFamily="49" charset="-122"/>
              </a:rPr>
              <a:t>5:	     </a:t>
            </a:r>
            <a:r>
              <a:rPr lang="en-US" altLang="zh-CN" sz="2400" b="1" dirty="0">
                <a:latin typeface="新宋体" panose="02010609030101010101" pitchFamily="49" charset="-122"/>
                <a:ea typeface="新宋体" panose="02010609030101010101" pitchFamily="49" charset="-122"/>
              </a:rPr>
              <a:t>if</a:t>
            </a:r>
            <a:r>
              <a:rPr lang="en-US" altLang="zh-CN" sz="2400" dirty="0">
                <a:latin typeface="新宋体" panose="02010609030101010101" pitchFamily="49" charset="-122"/>
                <a:ea typeface="新宋体" panose="02010609030101010101" pitchFamily="49" charset="-122"/>
              </a:rPr>
              <a:t> </a:t>
            </a:r>
            <a:r>
              <a:rPr lang="en-US" altLang="zh-CN" sz="2400" dirty="0" err="1">
                <a:latin typeface="新宋体" panose="02010609030101010101" pitchFamily="49" charset="-122"/>
                <a:ea typeface="新宋体" panose="02010609030101010101" pitchFamily="49" charset="-122"/>
              </a:rPr>
              <a:t>IsLabel</a:t>
            </a:r>
            <a:r>
              <a:rPr lang="en-US" altLang="zh-CN" sz="2400" dirty="0">
                <a:latin typeface="新宋体" panose="02010609030101010101" pitchFamily="49" charset="-122"/>
                <a:ea typeface="新宋体" panose="02010609030101010101" pitchFamily="49" charset="-122"/>
              </a:rPr>
              <a:t>(p) </a:t>
            </a:r>
            <a:r>
              <a:rPr lang="en-US" altLang="zh-CN" sz="2400" b="1" dirty="0">
                <a:latin typeface="新宋体" panose="02010609030101010101" pitchFamily="49" charset="-122"/>
                <a:ea typeface="新宋体" panose="02010609030101010101" pitchFamily="49" charset="-122"/>
              </a:rPr>
              <a:t>then</a:t>
            </a:r>
            <a:r>
              <a:rPr lang="en-US" altLang="zh-CN" sz="2400" dirty="0">
                <a:latin typeface="新宋体" panose="02010609030101010101" pitchFamily="49" charset="-122"/>
                <a:ea typeface="新宋体" panose="02010609030101010101" pitchFamily="49" charset="-122"/>
              </a:rPr>
              <a:t> </a:t>
            </a:r>
          </a:p>
          <a:p>
            <a:pPr marL="0" indent="0">
              <a:buNone/>
            </a:pPr>
            <a:r>
              <a:rPr lang="en-US" altLang="zh-CN" sz="2400" dirty="0">
                <a:latin typeface="新宋体" panose="02010609030101010101" pitchFamily="49" charset="-122"/>
                <a:ea typeface="新宋体" panose="02010609030101010101" pitchFamily="49" charset="-122"/>
              </a:rPr>
              <a:t>6:	       </a:t>
            </a:r>
            <a:r>
              <a:rPr lang="en-US" altLang="zh-CN" sz="2400" dirty="0" err="1">
                <a:latin typeface="新宋体" panose="02010609030101010101" pitchFamily="49" charset="-122"/>
                <a:ea typeface="新宋体" panose="02010609030101010101" pitchFamily="49" charset="-122"/>
              </a:rPr>
              <a:t>label_map</a:t>
            </a:r>
            <a:r>
              <a:rPr lang="en-US" altLang="zh-CN" sz="2400" b="1" dirty="0">
                <a:latin typeface="新宋体" panose="02010609030101010101" pitchFamily="49" charset="-122"/>
                <a:ea typeface="新宋体" panose="02010609030101010101" pitchFamily="49" charset="-122"/>
              </a:rPr>
              <a:t>[</a:t>
            </a:r>
            <a:r>
              <a:rPr lang="en-US" altLang="zh-CN" sz="2400" dirty="0" err="1">
                <a:latin typeface="新宋体" panose="02010609030101010101" pitchFamily="49" charset="-122"/>
                <a:ea typeface="新宋体" panose="02010609030101010101" pitchFamily="49" charset="-122"/>
              </a:rPr>
              <a:t>p.character</a:t>
            </a:r>
            <a:r>
              <a:rPr lang="en-US" altLang="zh-CN" sz="2400" b="1"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 </a:t>
            </a:r>
            <a:r>
              <a:rPr lang="zh-CN" altLang="en-US" sz="2400" dirty="0">
                <a:latin typeface="新宋体" panose="02010609030101010101" pitchFamily="49" charset="-122"/>
                <a:ea typeface="新宋体" panose="02010609030101010101" pitchFamily="49" charset="-122"/>
              </a:rPr>
              <a:t>← </a:t>
            </a:r>
            <a:r>
              <a:rPr lang="en-US" altLang="zh-CN" sz="2400" dirty="0" err="1">
                <a:latin typeface="新宋体" panose="02010609030101010101" pitchFamily="49" charset="-122"/>
                <a:ea typeface="新宋体" panose="02010609030101010101" pitchFamily="49" charset="-122"/>
              </a:rPr>
              <a:t>p.label</a:t>
            </a:r>
            <a:r>
              <a:rPr lang="en-US" altLang="zh-CN" sz="2400" dirty="0">
                <a:latin typeface="新宋体" panose="02010609030101010101" pitchFamily="49" charset="-122"/>
                <a:ea typeface="新宋体" panose="02010609030101010101" pitchFamily="49" charset="-122"/>
              </a:rPr>
              <a:t>  </a:t>
            </a:r>
            <a:r>
              <a:rPr lang="en-US" altLang="zh-CN" sz="1700" dirty="0">
                <a:latin typeface="新宋体" panose="02010609030101010101" pitchFamily="49" charset="-122"/>
                <a:ea typeface="新宋体" panose="02010609030101010101" pitchFamily="49" charset="-122"/>
              </a:rPr>
              <a:t>//</a:t>
            </a:r>
            <a:r>
              <a:rPr lang="zh-CN" altLang="en-US" sz="1700" i="1" dirty="0">
                <a:latin typeface="新宋体" panose="02010609030101010101" pitchFamily="49" charset="-122"/>
                <a:ea typeface="新宋体" panose="02010609030101010101" pitchFamily="49" charset="-122"/>
              </a:rPr>
              <a:t>将人物名对应的标签存入</a:t>
            </a:r>
            <a:r>
              <a:rPr lang="en-US" altLang="zh-CN" sz="1700" i="1" dirty="0" err="1">
                <a:latin typeface="新宋体" panose="02010609030101010101" pitchFamily="49" charset="-122"/>
                <a:ea typeface="新宋体" panose="02010609030101010101" pitchFamily="49" charset="-122"/>
              </a:rPr>
              <a:t>label_map</a:t>
            </a:r>
            <a:endParaRPr lang="en-US" altLang="zh-CN" sz="1500" i="1" dirty="0">
              <a:latin typeface="新宋体" panose="02010609030101010101" pitchFamily="49" charset="-122"/>
              <a:ea typeface="新宋体" panose="02010609030101010101" pitchFamily="49" charset="-122"/>
            </a:endParaRPr>
          </a:p>
          <a:p>
            <a:pPr marL="0" indent="0">
              <a:buNone/>
            </a:pPr>
            <a:r>
              <a:rPr lang="en-US" altLang="zh-CN" sz="2400" dirty="0">
                <a:latin typeface="新宋体" panose="02010609030101010101" pitchFamily="49" charset="-122"/>
                <a:ea typeface="新宋体" panose="02010609030101010101" pitchFamily="49" charset="-122"/>
              </a:rPr>
              <a:t>7:	       </a:t>
            </a:r>
            <a:r>
              <a:rPr lang="en-US" altLang="zh-CN" sz="2400" dirty="0" err="1">
                <a:latin typeface="新宋体" panose="02010609030101010101" pitchFamily="49" charset="-122"/>
                <a:ea typeface="新宋体" panose="02010609030101010101" pitchFamily="49" charset="-122"/>
              </a:rPr>
              <a:t>weight_map</a:t>
            </a:r>
            <a:r>
              <a:rPr lang="en-US" altLang="zh-CN" sz="2400" b="1" dirty="0">
                <a:latin typeface="新宋体" panose="02010609030101010101" pitchFamily="49" charset="-122"/>
                <a:ea typeface="新宋体" panose="02010609030101010101" pitchFamily="49" charset="-122"/>
              </a:rPr>
              <a:t>[</a:t>
            </a:r>
            <a:r>
              <a:rPr lang="en-US" altLang="zh-CN" sz="2400" dirty="0" err="1">
                <a:latin typeface="新宋体" panose="02010609030101010101" pitchFamily="49" charset="-122"/>
                <a:ea typeface="新宋体" panose="02010609030101010101" pitchFamily="49" charset="-122"/>
              </a:rPr>
              <a:t>p.label</a:t>
            </a:r>
            <a:r>
              <a:rPr lang="en-US" altLang="zh-CN" sz="2400" b="1" dirty="0">
                <a:latin typeface="新宋体" panose="02010609030101010101" pitchFamily="49" charset="-122"/>
                <a:ea typeface="新宋体" panose="02010609030101010101" pitchFamily="49" charset="-122"/>
              </a:rPr>
              <a:t>] </a:t>
            </a:r>
            <a:r>
              <a:rPr lang="zh-CN" altLang="en-US" sz="2400" dirty="0">
                <a:latin typeface="新宋体" panose="02010609030101010101" pitchFamily="49" charset="-122"/>
                <a:ea typeface="新宋体" panose="02010609030101010101" pitchFamily="49" charset="-122"/>
              </a:rPr>
              <a:t>← </a:t>
            </a:r>
            <a:r>
              <a:rPr lang="en-US" altLang="zh-CN" sz="2400" dirty="0">
                <a:latin typeface="新宋体" panose="02010609030101010101" pitchFamily="49" charset="-122"/>
                <a:ea typeface="新宋体" panose="02010609030101010101" pitchFamily="49" charset="-122"/>
              </a:rPr>
              <a:t>0</a:t>
            </a:r>
          </a:p>
          <a:p>
            <a:pPr marL="0" indent="0">
              <a:buNone/>
            </a:pPr>
            <a:r>
              <a:rPr lang="en-US" altLang="zh-CN" sz="2400" dirty="0">
                <a:latin typeface="新宋体" panose="02010609030101010101" pitchFamily="49" charset="-122"/>
                <a:ea typeface="新宋体" panose="02010609030101010101" pitchFamily="49" charset="-122"/>
              </a:rPr>
              <a:t>8:	   </a:t>
            </a:r>
            <a:r>
              <a:rPr lang="en-US" altLang="zh-CN" sz="2400" b="1" dirty="0">
                <a:latin typeface="新宋体" panose="02010609030101010101" pitchFamily="49" charset="-122"/>
                <a:ea typeface="新宋体" panose="02010609030101010101" pitchFamily="49" charset="-122"/>
              </a:rPr>
              <a:t>for</a:t>
            </a:r>
            <a:r>
              <a:rPr lang="en-US" altLang="zh-CN" sz="2400" dirty="0">
                <a:latin typeface="新宋体" panose="02010609030101010101" pitchFamily="49" charset="-122"/>
                <a:ea typeface="新宋体" panose="02010609030101010101" pitchFamily="49" charset="-122"/>
              </a:rPr>
              <a:t> </a:t>
            </a:r>
            <a:r>
              <a:rPr lang="en-US" altLang="zh-CN" sz="2400" b="1" dirty="0">
                <a:latin typeface="新宋体" panose="02010609030101010101" pitchFamily="49" charset="-122"/>
                <a:ea typeface="新宋体" panose="02010609030101010101" pitchFamily="49" charset="-122"/>
              </a:rPr>
              <a:t>all</a:t>
            </a:r>
            <a:r>
              <a:rPr lang="en-US" altLang="zh-CN" sz="2400" dirty="0">
                <a:latin typeface="新宋体" panose="02010609030101010101" pitchFamily="49" charset="-122"/>
                <a:ea typeface="新宋体" panose="02010609030101010101" pitchFamily="49" charset="-122"/>
              </a:rPr>
              <a:t> p </a:t>
            </a:r>
            <a:r>
              <a:rPr lang="en-US" altLang="zh-CN" sz="2400" dirty="0">
                <a:latin typeface="新宋体" panose="02010609030101010101" pitchFamily="49" charset="-122"/>
                <a:ea typeface="新宋体" panose="02010609030101010101" pitchFamily="49" charset="-122"/>
                <a:sym typeface="Symbol" panose="05050102010706020507" pitchFamily="18" charset="2"/>
              </a:rPr>
              <a:t> </a:t>
            </a:r>
            <a:r>
              <a:rPr lang="en-US" altLang="zh-CN" sz="2400" b="1"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p1, p2, …</a:t>
            </a:r>
            <a:r>
              <a:rPr lang="en-US" altLang="zh-CN" sz="2400" b="1"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 </a:t>
            </a:r>
            <a:r>
              <a:rPr lang="en-US" altLang="zh-CN" sz="2400" b="1" dirty="0">
                <a:latin typeface="新宋体" panose="02010609030101010101" pitchFamily="49" charset="-122"/>
                <a:ea typeface="新宋体" panose="02010609030101010101" pitchFamily="49" charset="-122"/>
              </a:rPr>
              <a:t>do</a:t>
            </a:r>
          </a:p>
          <a:p>
            <a:pPr marL="0" indent="0">
              <a:buNone/>
            </a:pPr>
            <a:r>
              <a:rPr lang="en-US" altLang="zh-CN" sz="2400" dirty="0">
                <a:latin typeface="新宋体" panose="02010609030101010101" pitchFamily="49" charset="-122"/>
                <a:ea typeface="新宋体" panose="02010609030101010101" pitchFamily="49" charset="-122"/>
              </a:rPr>
              <a:t>9: 	     </a:t>
            </a:r>
            <a:r>
              <a:rPr lang="en-US" altLang="zh-CN" sz="2400" b="1" dirty="0">
                <a:latin typeface="新宋体" panose="02010609030101010101" pitchFamily="49" charset="-122"/>
                <a:ea typeface="新宋体" panose="02010609030101010101" pitchFamily="49" charset="-122"/>
              </a:rPr>
              <a:t>if</a:t>
            </a:r>
            <a:r>
              <a:rPr lang="en-US" altLang="zh-CN" sz="2400" dirty="0">
                <a:latin typeface="新宋体" panose="02010609030101010101" pitchFamily="49" charset="-122"/>
                <a:ea typeface="新宋体" panose="02010609030101010101" pitchFamily="49" charset="-122"/>
              </a:rPr>
              <a:t> </a:t>
            </a:r>
            <a:r>
              <a:rPr lang="en-US" altLang="zh-CN" sz="2400" dirty="0" err="1">
                <a:latin typeface="新宋体" panose="02010609030101010101" pitchFamily="49" charset="-122"/>
                <a:ea typeface="新宋体" panose="02010609030101010101" pitchFamily="49" charset="-122"/>
              </a:rPr>
              <a:t>IsWeight</a:t>
            </a:r>
            <a:r>
              <a:rPr lang="en-US" altLang="zh-CN" sz="2400" dirty="0">
                <a:latin typeface="新宋体" panose="02010609030101010101" pitchFamily="49" charset="-122"/>
                <a:ea typeface="新宋体" panose="02010609030101010101" pitchFamily="49" charset="-122"/>
              </a:rPr>
              <a:t>(p) </a:t>
            </a:r>
            <a:r>
              <a:rPr lang="en-US" altLang="zh-CN" sz="2400" b="1" dirty="0">
                <a:latin typeface="新宋体" panose="02010609030101010101" pitchFamily="49" charset="-122"/>
                <a:ea typeface="新宋体" panose="02010609030101010101" pitchFamily="49" charset="-122"/>
              </a:rPr>
              <a:t>then</a:t>
            </a:r>
            <a:r>
              <a:rPr lang="en-US" altLang="zh-CN" sz="2400" dirty="0">
                <a:latin typeface="新宋体" panose="02010609030101010101" pitchFamily="49" charset="-122"/>
                <a:ea typeface="新宋体" panose="02010609030101010101" pitchFamily="49" charset="-122"/>
              </a:rPr>
              <a:t> </a:t>
            </a:r>
          </a:p>
          <a:p>
            <a:pPr marL="0" indent="0">
              <a:buNone/>
            </a:pPr>
            <a:r>
              <a:rPr lang="en-US" altLang="zh-CN" sz="2400" dirty="0">
                <a:latin typeface="新宋体" panose="02010609030101010101" pitchFamily="49" charset="-122"/>
                <a:ea typeface="新宋体" panose="02010609030101010101" pitchFamily="49" charset="-122"/>
              </a:rPr>
              <a:t>10: 	       </a:t>
            </a:r>
            <a:r>
              <a:rPr lang="en-US" altLang="zh-CN" sz="2400" dirty="0" err="1">
                <a:latin typeface="新宋体" panose="02010609030101010101" pitchFamily="49" charset="-122"/>
                <a:ea typeface="新宋体" panose="02010609030101010101" pitchFamily="49" charset="-122"/>
              </a:rPr>
              <a:t>weight_map</a:t>
            </a:r>
            <a:r>
              <a:rPr lang="en-US" altLang="zh-CN" sz="2400" b="1" dirty="0">
                <a:latin typeface="新宋体" panose="02010609030101010101" pitchFamily="49" charset="-122"/>
                <a:ea typeface="新宋体" panose="02010609030101010101" pitchFamily="49" charset="-122"/>
              </a:rPr>
              <a:t>[</a:t>
            </a:r>
            <a:r>
              <a:rPr lang="en-US" altLang="zh-CN" sz="2400" dirty="0" err="1">
                <a:latin typeface="新宋体" panose="02010609030101010101" pitchFamily="49" charset="-122"/>
                <a:ea typeface="新宋体" panose="02010609030101010101" pitchFamily="49" charset="-122"/>
              </a:rPr>
              <a:t>label_map</a:t>
            </a:r>
            <a:r>
              <a:rPr lang="en-US" altLang="zh-CN" sz="2400" b="1" dirty="0">
                <a:latin typeface="新宋体" panose="02010609030101010101" pitchFamily="49" charset="-122"/>
                <a:ea typeface="新宋体" panose="02010609030101010101" pitchFamily="49" charset="-122"/>
              </a:rPr>
              <a:t>[</a:t>
            </a:r>
            <a:r>
              <a:rPr lang="en-US" altLang="zh-CN" sz="2400" dirty="0" err="1">
                <a:latin typeface="新宋体" panose="02010609030101010101" pitchFamily="49" charset="-122"/>
                <a:ea typeface="新宋体" panose="02010609030101010101" pitchFamily="49" charset="-122"/>
              </a:rPr>
              <a:t>p.character</a:t>
            </a:r>
            <a:r>
              <a:rPr lang="en-US" altLang="zh-CN" sz="2400" b="1"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 += </a:t>
            </a:r>
            <a:r>
              <a:rPr lang="en-US" altLang="zh-CN" sz="2400" dirty="0" err="1">
                <a:latin typeface="新宋体" panose="02010609030101010101" pitchFamily="49" charset="-122"/>
                <a:ea typeface="新宋体" panose="02010609030101010101" pitchFamily="49" charset="-122"/>
              </a:rPr>
              <a:t>p.weight</a:t>
            </a:r>
            <a:r>
              <a:rPr lang="en-US" altLang="zh-CN" sz="2400" dirty="0">
                <a:latin typeface="新宋体" panose="02010609030101010101" pitchFamily="49" charset="-122"/>
                <a:ea typeface="新宋体" panose="02010609030101010101" pitchFamily="49" charset="-122"/>
              </a:rPr>
              <a:t>  </a:t>
            </a:r>
            <a:r>
              <a:rPr lang="en-US" altLang="zh-CN" sz="1700" dirty="0">
                <a:latin typeface="新宋体" panose="02010609030101010101" pitchFamily="49" charset="-122"/>
                <a:ea typeface="新宋体" panose="02010609030101010101" pitchFamily="49" charset="-122"/>
              </a:rPr>
              <a:t>//</a:t>
            </a:r>
            <a:r>
              <a:rPr lang="zh-CN" altLang="en-US" sz="1700" i="1" dirty="0">
                <a:latin typeface="新宋体" panose="02010609030101010101" pitchFamily="49" charset="-122"/>
                <a:ea typeface="新宋体" panose="02010609030101010101" pitchFamily="49" charset="-122"/>
              </a:rPr>
              <a:t>累加相同标签的权值</a:t>
            </a:r>
            <a:endParaRPr lang="en-US" altLang="zh-CN" sz="1700" i="1" dirty="0">
              <a:latin typeface="新宋体" panose="02010609030101010101" pitchFamily="49" charset="-122"/>
              <a:ea typeface="新宋体" panose="02010609030101010101" pitchFamily="49" charset="-122"/>
            </a:endParaRPr>
          </a:p>
          <a:p>
            <a:pPr marL="0" indent="0">
              <a:buNone/>
            </a:pPr>
            <a:r>
              <a:rPr lang="en-US" altLang="zh-CN" sz="2400" dirty="0">
                <a:latin typeface="新宋体" panose="02010609030101010101" pitchFamily="49" charset="-122"/>
                <a:ea typeface="新宋体" panose="02010609030101010101" pitchFamily="49" charset="-122"/>
              </a:rPr>
              <a:t>11:	       </a:t>
            </a:r>
            <a:r>
              <a:rPr lang="en-US" altLang="zh-CN" sz="2400" dirty="0" err="1">
                <a:latin typeface="新宋体" panose="02010609030101010101" pitchFamily="49" charset="-122"/>
                <a:ea typeface="新宋体" panose="02010609030101010101" pitchFamily="49" charset="-122"/>
              </a:rPr>
              <a:t>link_list.add</a:t>
            </a:r>
            <a:r>
              <a:rPr lang="en-US" altLang="zh-CN" sz="2400" dirty="0">
                <a:latin typeface="新宋体" panose="02010609030101010101" pitchFamily="49" charset="-122"/>
                <a:ea typeface="新宋体" panose="02010609030101010101" pitchFamily="49" charset="-122"/>
              </a:rPr>
              <a:t>(&lt;</a:t>
            </a:r>
            <a:r>
              <a:rPr lang="en-US" altLang="zh-CN" sz="2400" dirty="0" err="1">
                <a:latin typeface="新宋体" panose="02010609030101010101" pitchFamily="49" charset="-122"/>
                <a:ea typeface="新宋体" panose="02010609030101010101" pitchFamily="49" charset="-122"/>
              </a:rPr>
              <a:t>p.character</a:t>
            </a:r>
            <a:r>
              <a:rPr lang="en-US" altLang="zh-CN" sz="2400" dirty="0">
                <a:latin typeface="新宋体" panose="02010609030101010101" pitchFamily="49" charset="-122"/>
                <a:ea typeface="新宋体" panose="02010609030101010101" pitchFamily="49" charset="-122"/>
              </a:rPr>
              <a:t>, </a:t>
            </a:r>
            <a:r>
              <a:rPr lang="en-US" altLang="zh-CN" sz="2400" dirty="0" err="1">
                <a:latin typeface="新宋体" panose="02010609030101010101" pitchFamily="49" charset="-122"/>
                <a:ea typeface="新宋体" panose="02010609030101010101" pitchFamily="49" charset="-122"/>
              </a:rPr>
              <a:t>p.weight</a:t>
            </a:r>
            <a:r>
              <a:rPr lang="en-US" altLang="zh-CN" sz="2400" dirty="0">
                <a:latin typeface="新宋体" panose="02010609030101010101" pitchFamily="49" charset="-122"/>
                <a:ea typeface="新宋体" panose="02010609030101010101" pitchFamily="49" charset="-122"/>
              </a:rPr>
              <a:t>&gt;)  </a:t>
            </a:r>
            <a:r>
              <a:rPr lang="en-US" altLang="zh-CN" sz="1700" dirty="0">
                <a:latin typeface="新宋体" panose="02010609030101010101" pitchFamily="49" charset="-122"/>
                <a:ea typeface="新宋体" panose="02010609030101010101" pitchFamily="49" charset="-122"/>
              </a:rPr>
              <a:t>//</a:t>
            </a:r>
            <a:r>
              <a:rPr lang="zh-CN" altLang="en-US" sz="1700" i="1" dirty="0">
                <a:latin typeface="新宋体" panose="02010609030101010101" pitchFamily="49" charset="-122"/>
                <a:ea typeface="新宋体" panose="02010609030101010101" pitchFamily="49" charset="-122"/>
              </a:rPr>
              <a:t>恢复邻接表信息</a:t>
            </a:r>
            <a:endParaRPr lang="en-US" altLang="zh-CN" sz="1700" i="1" dirty="0">
              <a:latin typeface="新宋体" panose="02010609030101010101" pitchFamily="49" charset="-122"/>
              <a:ea typeface="新宋体" panose="02010609030101010101" pitchFamily="49" charset="-122"/>
            </a:endParaRPr>
          </a:p>
          <a:p>
            <a:pPr marL="0" indent="0">
              <a:buNone/>
            </a:pPr>
            <a:r>
              <a:rPr lang="en-US" altLang="zh-CN" sz="2400" dirty="0">
                <a:latin typeface="新宋体" panose="02010609030101010101" pitchFamily="49" charset="-122"/>
                <a:ea typeface="新宋体" panose="02010609030101010101" pitchFamily="49" charset="-122"/>
              </a:rPr>
              <a:t>12: 	   </a:t>
            </a:r>
            <a:r>
              <a:rPr lang="en-US" altLang="zh-CN" sz="2400" dirty="0" err="1">
                <a:latin typeface="新宋体" panose="02010609030101010101" pitchFamily="49" charset="-122"/>
                <a:ea typeface="新宋体" panose="02010609030101010101" pitchFamily="49" charset="-122"/>
              </a:rPr>
              <a:t>new_label</a:t>
            </a:r>
            <a:r>
              <a:rPr lang="en-US" altLang="zh-CN" sz="2400" dirty="0">
                <a:latin typeface="新宋体" panose="02010609030101010101" pitchFamily="49" charset="-122"/>
                <a:ea typeface="新宋体" panose="02010609030101010101" pitchFamily="49" charset="-122"/>
              </a:rPr>
              <a:t> </a:t>
            </a:r>
            <a:r>
              <a:rPr lang="zh-CN" altLang="en-US" sz="2400" dirty="0">
                <a:latin typeface="新宋体" panose="02010609030101010101" pitchFamily="49" charset="-122"/>
                <a:ea typeface="新宋体" panose="02010609030101010101" pitchFamily="49" charset="-122"/>
              </a:rPr>
              <a:t>← </a:t>
            </a:r>
            <a:r>
              <a:rPr lang="en-US" altLang="zh-CN" sz="2400" dirty="0">
                <a:latin typeface="新宋体" panose="02010609030101010101" pitchFamily="49" charset="-122"/>
                <a:ea typeface="新宋体" panose="02010609030101010101" pitchFamily="49" charset="-122"/>
              </a:rPr>
              <a:t>argmax(</a:t>
            </a:r>
            <a:r>
              <a:rPr lang="en-US" altLang="zh-CN" sz="2400" dirty="0" err="1">
                <a:latin typeface="新宋体" panose="02010609030101010101" pitchFamily="49" charset="-122"/>
                <a:ea typeface="新宋体" panose="02010609030101010101" pitchFamily="49" charset="-122"/>
              </a:rPr>
              <a:t>weight_map</a:t>
            </a:r>
            <a:r>
              <a:rPr lang="en-US" altLang="zh-CN" sz="2400" dirty="0">
                <a:latin typeface="新宋体" panose="02010609030101010101" pitchFamily="49" charset="-122"/>
                <a:ea typeface="新宋体" panose="02010609030101010101" pitchFamily="49" charset="-122"/>
              </a:rPr>
              <a:t>) </a:t>
            </a:r>
            <a:r>
              <a:rPr lang="en-US" altLang="zh-CN" sz="1700" dirty="0">
                <a:solidFill>
                  <a:prstClr val="black"/>
                </a:solidFill>
                <a:latin typeface="新宋体" panose="02010609030101010101" pitchFamily="49" charset="-122"/>
                <a:ea typeface="新宋体" panose="02010609030101010101" pitchFamily="49" charset="-122"/>
              </a:rPr>
              <a:t>//</a:t>
            </a:r>
            <a:r>
              <a:rPr lang="zh-CN" altLang="en-US" sz="1700" i="1" dirty="0">
                <a:solidFill>
                  <a:prstClr val="black"/>
                </a:solidFill>
                <a:latin typeface="新宋体" panose="02010609030101010101" pitchFamily="49" charset="-122"/>
                <a:ea typeface="新宋体" panose="02010609030101010101" pitchFamily="49" charset="-122"/>
              </a:rPr>
              <a:t>找出权值最大的标签</a:t>
            </a:r>
            <a:endParaRPr lang="en-US" altLang="zh-CN" sz="2400" dirty="0">
              <a:latin typeface="新宋体" panose="02010609030101010101" pitchFamily="49" charset="-122"/>
              <a:ea typeface="新宋体" panose="02010609030101010101" pitchFamily="49" charset="-122"/>
            </a:endParaRPr>
          </a:p>
          <a:p>
            <a:pPr marL="0" indent="0">
              <a:buNone/>
            </a:pPr>
            <a:r>
              <a:rPr lang="en-US" altLang="zh-CN" sz="2400" dirty="0">
                <a:latin typeface="新宋体" panose="02010609030101010101" pitchFamily="49" charset="-122"/>
                <a:ea typeface="新宋体" panose="02010609030101010101" pitchFamily="49" charset="-122"/>
              </a:rPr>
              <a:t>13:	   emit(character, &lt;</a:t>
            </a:r>
            <a:r>
              <a:rPr lang="en-US" altLang="zh-CN" sz="2400" dirty="0" err="1">
                <a:latin typeface="新宋体" panose="02010609030101010101" pitchFamily="49" charset="-122"/>
                <a:ea typeface="新宋体" panose="02010609030101010101" pitchFamily="49" charset="-122"/>
              </a:rPr>
              <a:t>link_list</a:t>
            </a:r>
            <a:r>
              <a:rPr lang="en-US" altLang="zh-CN" sz="2400" dirty="0">
                <a:latin typeface="新宋体" panose="02010609030101010101" pitchFamily="49" charset="-122"/>
                <a:ea typeface="新宋体" panose="02010609030101010101" pitchFamily="49" charset="-122"/>
              </a:rPr>
              <a:t>, </a:t>
            </a:r>
            <a:r>
              <a:rPr lang="en-US" altLang="zh-CN" sz="2400" dirty="0" err="1">
                <a:latin typeface="新宋体" panose="02010609030101010101" pitchFamily="49" charset="-122"/>
                <a:ea typeface="新宋体" panose="02010609030101010101" pitchFamily="49" charset="-122"/>
              </a:rPr>
              <a:t>new_label</a:t>
            </a:r>
            <a:r>
              <a:rPr lang="en-US" altLang="zh-CN" sz="2400" dirty="0">
                <a:latin typeface="新宋体" panose="02010609030101010101" pitchFamily="49" charset="-122"/>
                <a:ea typeface="新宋体" panose="02010609030101010101" pitchFamily="49" charset="-122"/>
              </a:rPr>
              <a:t>&gt;)</a:t>
            </a:r>
          </a:p>
        </p:txBody>
      </p:sp>
      <p:sp>
        <p:nvSpPr>
          <p:cNvPr id="3" name="矩形 2">
            <a:extLst>
              <a:ext uri="{FF2B5EF4-FFF2-40B4-BE49-F238E27FC236}">
                <a16:creationId xmlns:a16="http://schemas.microsoft.com/office/drawing/2014/main" id="{E952A708-96B2-4A1D-856C-712FA4D4FAEB}"/>
              </a:ext>
            </a:extLst>
          </p:cNvPr>
          <p:cNvSpPr/>
          <p:nvPr/>
        </p:nvSpPr>
        <p:spPr>
          <a:xfrm>
            <a:off x="8866090" y="413429"/>
            <a:ext cx="2675877" cy="1564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key      values</a:t>
            </a:r>
          </a:p>
          <a:p>
            <a:r>
              <a:rPr lang="zh-CN" altLang="en-US" dirty="0"/>
              <a:t>张三    李四</a:t>
            </a:r>
            <a:r>
              <a:rPr lang="en-US" altLang="zh-CN" dirty="0"/>
              <a:t>#label:1</a:t>
            </a:r>
          </a:p>
          <a:p>
            <a:r>
              <a:rPr lang="zh-CN" altLang="en-US" dirty="0"/>
              <a:t>           王五</a:t>
            </a:r>
            <a:r>
              <a:rPr lang="en-US" altLang="zh-CN" dirty="0"/>
              <a:t>#label:2</a:t>
            </a:r>
          </a:p>
          <a:p>
            <a:r>
              <a:rPr lang="zh-CN" altLang="en-US" dirty="0"/>
              <a:t>           李四</a:t>
            </a:r>
            <a:r>
              <a:rPr lang="en-US" altLang="zh-CN" dirty="0"/>
              <a:t>#weight:0.3</a:t>
            </a:r>
          </a:p>
          <a:p>
            <a:r>
              <a:rPr lang="zh-CN" altLang="en-US" dirty="0"/>
              <a:t>           王五</a:t>
            </a:r>
            <a:r>
              <a:rPr lang="en-US" altLang="zh-CN" dirty="0"/>
              <a:t>#weight:0.7</a:t>
            </a:r>
          </a:p>
          <a:p>
            <a:pPr algn="ctr"/>
            <a:r>
              <a:rPr lang="en-US" altLang="zh-CN" dirty="0"/>
              <a:t>…</a:t>
            </a:r>
          </a:p>
        </p:txBody>
      </p:sp>
      <p:sp>
        <p:nvSpPr>
          <p:cNvPr id="8" name="文本框 7">
            <a:extLst>
              <a:ext uri="{FF2B5EF4-FFF2-40B4-BE49-F238E27FC236}">
                <a16:creationId xmlns:a16="http://schemas.microsoft.com/office/drawing/2014/main" id="{43FF0465-C5F2-499C-985D-AA1CDEA0EE43}"/>
              </a:ext>
            </a:extLst>
          </p:cNvPr>
          <p:cNvSpPr txBox="1"/>
          <p:nvPr/>
        </p:nvSpPr>
        <p:spPr>
          <a:xfrm>
            <a:off x="9510906" y="55093"/>
            <a:ext cx="1490890" cy="369332"/>
          </a:xfrm>
          <a:prstGeom prst="rect">
            <a:avLst/>
          </a:prstGeom>
          <a:noFill/>
        </p:spPr>
        <p:txBody>
          <a:bodyPr wrap="square" rtlCol="0">
            <a:spAutoFit/>
          </a:bodyPr>
          <a:lstStyle/>
          <a:p>
            <a:r>
              <a:rPr lang="en-US" altLang="zh-CN" dirty="0"/>
              <a:t>Reducer</a:t>
            </a:r>
            <a:r>
              <a:rPr lang="zh-CN" altLang="en-US" dirty="0"/>
              <a:t>输入</a:t>
            </a:r>
          </a:p>
        </p:txBody>
      </p:sp>
    </p:spTree>
    <p:extLst>
      <p:ext uri="{BB962C8B-B14F-4D97-AF65-F5344CB8AC3E}">
        <p14:creationId xmlns:p14="http://schemas.microsoft.com/office/powerpoint/2010/main" val="3346159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50596B-DBD5-41A1-98F0-E73D877AF34A}"/>
              </a:ext>
            </a:extLst>
          </p:cNvPr>
          <p:cNvSpPr>
            <a:spLocks noGrp="1"/>
          </p:cNvSpPr>
          <p:nvPr>
            <p:ph type="title"/>
          </p:nvPr>
        </p:nvSpPr>
        <p:spPr/>
        <p:txBody>
          <a:bodyPr/>
          <a:lstStyle/>
          <a:p>
            <a:r>
              <a:rPr lang="en-US" altLang="zh-CN" dirty="0"/>
              <a:t>Phase3</a:t>
            </a:r>
            <a:r>
              <a:rPr lang="zh-CN" altLang="en-US" dirty="0"/>
              <a:t>：</a:t>
            </a:r>
            <a:r>
              <a:rPr lang="en-US" altLang="zh-CN" dirty="0" err="1"/>
              <a:t>LPASorting</a:t>
            </a:r>
            <a:endParaRPr lang="zh-CN" altLang="en-US" dirty="0"/>
          </a:p>
        </p:txBody>
      </p:sp>
      <p:sp>
        <p:nvSpPr>
          <p:cNvPr id="3" name="内容占位符 2">
            <a:extLst>
              <a:ext uri="{FF2B5EF4-FFF2-40B4-BE49-F238E27FC236}">
                <a16:creationId xmlns:a16="http://schemas.microsoft.com/office/drawing/2014/main" id="{435F1151-8CAE-4DDE-82BC-215E8475FE4E}"/>
              </a:ext>
            </a:extLst>
          </p:cNvPr>
          <p:cNvSpPr>
            <a:spLocks noGrp="1"/>
          </p:cNvSpPr>
          <p:nvPr>
            <p:ph idx="1"/>
          </p:nvPr>
        </p:nvSpPr>
        <p:spPr>
          <a:xfrm>
            <a:off x="838200" y="1523999"/>
            <a:ext cx="10515600" cy="4652963"/>
          </a:xfrm>
        </p:spPr>
        <p:txBody>
          <a:bodyPr/>
          <a:lstStyle/>
          <a:p>
            <a:pPr>
              <a:lnSpc>
                <a:spcPct val="150000"/>
              </a:lnSpc>
            </a:pPr>
            <a:r>
              <a:rPr lang="zh-CN" altLang="en-US" dirty="0"/>
              <a:t>将最终结果按照标签和度数排序输出</a:t>
            </a:r>
            <a:endParaRPr lang="en-US" altLang="zh-CN" dirty="0"/>
          </a:p>
          <a:p>
            <a:pPr lvl="1">
              <a:lnSpc>
                <a:spcPct val="150000"/>
              </a:lnSpc>
            </a:pPr>
            <a:r>
              <a:rPr lang="zh-CN" altLang="en-US" dirty="0"/>
              <a:t>从最后一次迭代的结果文件读出人物名和标签值，并计算每个节点的出度大小，然后按照标签值</a:t>
            </a:r>
            <a:r>
              <a:rPr lang="en-US" altLang="zh-CN" dirty="0"/>
              <a:t>+</a:t>
            </a:r>
            <a:r>
              <a:rPr lang="zh-CN" altLang="en-US" dirty="0"/>
              <a:t>节点出度有序输出（按照标签值升序，相同标签的按照出度降序输出）</a:t>
            </a:r>
            <a:endParaRPr lang="en-US" altLang="zh-CN" dirty="0"/>
          </a:p>
          <a:p>
            <a:pPr>
              <a:lnSpc>
                <a:spcPct val="150000"/>
              </a:lnSpc>
            </a:pPr>
            <a:r>
              <a:rPr lang="zh-CN" altLang="en-US" dirty="0"/>
              <a:t>排序过程采用框架自身的排序处理，重载</a:t>
            </a:r>
            <a:r>
              <a:rPr lang="en-US" altLang="zh-CN" dirty="0"/>
              <a:t>key</a:t>
            </a:r>
            <a:r>
              <a:rPr lang="zh-CN" altLang="en-US" dirty="0"/>
              <a:t>的比较函数，使其经过</a:t>
            </a:r>
            <a:r>
              <a:rPr lang="en-US" altLang="zh-CN" dirty="0"/>
              <a:t>shuffle</a:t>
            </a:r>
            <a:r>
              <a:rPr lang="zh-CN" altLang="en-US" dirty="0"/>
              <a:t>和</a:t>
            </a:r>
            <a:r>
              <a:rPr lang="en-US" altLang="zh-CN" dirty="0"/>
              <a:t>sort</a:t>
            </a:r>
            <a:r>
              <a:rPr lang="zh-CN" altLang="en-US" dirty="0"/>
              <a:t>后按序输出</a:t>
            </a:r>
            <a:endParaRPr lang="en-US" altLang="zh-CN" dirty="0"/>
          </a:p>
          <a:p>
            <a:pPr marL="457200" lvl="1" indent="0">
              <a:lnSpc>
                <a:spcPct val="150000"/>
              </a:lnSpc>
              <a:buNone/>
            </a:pPr>
            <a:endParaRPr lang="zh-CN" altLang="en-US" dirty="0"/>
          </a:p>
        </p:txBody>
      </p:sp>
    </p:spTree>
    <p:extLst>
      <p:ext uri="{BB962C8B-B14F-4D97-AF65-F5344CB8AC3E}">
        <p14:creationId xmlns:p14="http://schemas.microsoft.com/office/powerpoint/2010/main" val="210002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50596B-DBD5-41A1-98F0-E73D877AF34A}"/>
              </a:ext>
            </a:extLst>
          </p:cNvPr>
          <p:cNvSpPr>
            <a:spLocks noGrp="1"/>
          </p:cNvSpPr>
          <p:nvPr>
            <p:ph type="title"/>
          </p:nvPr>
        </p:nvSpPr>
        <p:spPr/>
        <p:txBody>
          <a:bodyPr/>
          <a:lstStyle/>
          <a:p>
            <a:r>
              <a:rPr lang="en-US" altLang="zh-CN" dirty="0"/>
              <a:t>Phase3</a:t>
            </a:r>
            <a:r>
              <a:rPr lang="zh-CN" altLang="en-US" dirty="0"/>
              <a:t>：</a:t>
            </a:r>
            <a:r>
              <a:rPr lang="en-US" altLang="zh-CN" dirty="0" err="1"/>
              <a:t>LPASorting</a:t>
            </a:r>
            <a:endParaRPr lang="zh-CN" altLang="en-US" dirty="0"/>
          </a:p>
        </p:txBody>
      </p:sp>
      <p:pic>
        <p:nvPicPr>
          <p:cNvPr id="5" name="内容占位符 4">
            <a:extLst>
              <a:ext uri="{FF2B5EF4-FFF2-40B4-BE49-F238E27FC236}">
                <a16:creationId xmlns:a16="http://schemas.microsoft.com/office/drawing/2014/main" id="{09558699-47A7-4C1B-9A56-23A17D178FC0}"/>
              </a:ext>
            </a:extLst>
          </p:cNvPr>
          <p:cNvPicPr>
            <a:picLocks noGrp="1" noChangeAspect="1"/>
          </p:cNvPicPr>
          <p:nvPr>
            <p:ph idx="1"/>
          </p:nvPr>
        </p:nvPicPr>
        <p:blipFill>
          <a:blip r:embed="rId2"/>
          <a:stretch>
            <a:fillRect/>
          </a:stretch>
        </p:blipFill>
        <p:spPr>
          <a:xfrm>
            <a:off x="566930" y="1556082"/>
            <a:ext cx="6345772" cy="4652963"/>
          </a:xfrm>
        </p:spPr>
      </p:pic>
      <p:sp>
        <p:nvSpPr>
          <p:cNvPr id="6" name="内容占位符 2">
            <a:extLst>
              <a:ext uri="{FF2B5EF4-FFF2-40B4-BE49-F238E27FC236}">
                <a16:creationId xmlns:a16="http://schemas.microsoft.com/office/drawing/2014/main" id="{56DD16F2-9650-4CF2-B390-924FFC249059}"/>
              </a:ext>
            </a:extLst>
          </p:cNvPr>
          <p:cNvSpPr txBox="1">
            <a:spLocks/>
          </p:cNvSpPr>
          <p:nvPr/>
        </p:nvSpPr>
        <p:spPr>
          <a:xfrm>
            <a:off x="7183972" y="1556082"/>
            <a:ext cx="4712368" cy="465296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300000"/>
              </a:lnSpc>
            </a:pPr>
            <a:r>
              <a:rPr lang="zh-CN" altLang="en-US" dirty="0"/>
              <a:t>自定义数据类型</a:t>
            </a:r>
            <a:r>
              <a:rPr lang="en-US" altLang="zh-CN" dirty="0" err="1"/>
              <a:t>ClassDegreeWritabel</a:t>
            </a:r>
            <a:r>
              <a:rPr lang="zh-CN" altLang="en-US" dirty="0"/>
              <a:t>，包含当前节点类别</a:t>
            </a:r>
            <a:r>
              <a:rPr lang="en-US" altLang="zh-CN" dirty="0"/>
              <a:t>class_</a:t>
            </a:r>
            <a:r>
              <a:rPr lang="zh-CN" altLang="en-US" dirty="0"/>
              <a:t>、出度</a:t>
            </a:r>
            <a:r>
              <a:rPr lang="en-US" altLang="zh-CN" dirty="0"/>
              <a:t>degree</a:t>
            </a:r>
            <a:r>
              <a:rPr lang="zh-CN" altLang="en-US" dirty="0"/>
              <a:t>两个整型数据成员</a:t>
            </a:r>
            <a:endParaRPr lang="en-US" altLang="zh-CN" dirty="0"/>
          </a:p>
          <a:p>
            <a:pPr>
              <a:lnSpc>
                <a:spcPct val="300000"/>
              </a:lnSpc>
            </a:pPr>
            <a:r>
              <a:rPr lang="zh-CN" altLang="en-US" dirty="0"/>
              <a:t>重写</a:t>
            </a:r>
            <a:r>
              <a:rPr lang="en-US" altLang="zh-CN" dirty="0" err="1"/>
              <a:t>compareTo</a:t>
            </a:r>
            <a:r>
              <a:rPr lang="zh-CN" altLang="en-US" dirty="0"/>
              <a:t>函数，使得最终结果按照标签升序、相同标签降序输出</a:t>
            </a:r>
          </a:p>
        </p:txBody>
      </p:sp>
    </p:spTree>
    <p:extLst>
      <p:ext uri="{BB962C8B-B14F-4D97-AF65-F5344CB8AC3E}">
        <p14:creationId xmlns:p14="http://schemas.microsoft.com/office/powerpoint/2010/main" val="3676119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D5F272-4720-4E7B-B8E0-DF57FD9BC5FE}"/>
              </a:ext>
            </a:extLst>
          </p:cNvPr>
          <p:cNvSpPr>
            <a:spLocks noGrp="1"/>
          </p:cNvSpPr>
          <p:nvPr>
            <p:ph type="title"/>
          </p:nvPr>
        </p:nvSpPr>
        <p:spPr/>
        <p:txBody>
          <a:bodyPr/>
          <a:lstStyle/>
          <a:p>
            <a:r>
              <a:rPr lang="zh-CN" altLang="en-US" dirty="0"/>
              <a:t>结果文件部分截图</a:t>
            </a:r>
          </a:p>
        </p:txBody>
      </p:sp>
      <p:pic>
        <p:nvPicPr>
          <p:cNvPr id="9" name="图片 8">
            <a:extLst>
              <a:ext uri="{FF2B5EF4-FFF2-40B4-BE49-F238E27FC236}">
                <a16:creationId xmlns:a16="http://schemas.microsoft.com/office/drawing/2014/main" id="{DD8C0E52-A3B4-4255-90A0-187B00E9FF0D}"/>
              </a:ext>
            </a:extLst>
          </p:cNvPr>
          <p:cNvPicPr>
            <a:picLocks noChangeAspect="1"/>
          </p:cNvPicPr>
          <p:nvPr/>
        </p:nvPicPr>
        <p:blipFill>
          <a:blip r:embed="rId2"/>
          <a:stretch>
            <a:fillRect/>
          </a:stretch>
        </p:blipFill>
        <p:spPr>
          <a:xfrm>
            <a:off x="838200" y="1631279"/>
            <a:ext cx="9718653" cy="4740030"/>
          </a:xfrm>
          <a:prstGeom prst="rect">
            <a:avLst/>
          </a:prstGeom>
        </p:spPr>
      </p:pic>
    </p:spTree>
    <p:extLst>
      <p:ext uri="{BB962C8B-B14F-4D97-AF65-F5344CB8AC3E}">
        <p14:creationId xmlns:p14="http://schemas.microsoft.com/office/powerpoint/2010/main" val="565403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AA787-4AAD-4585-B4F7-30CA4CC46AEA}"/>
              </a:ext>
            </a:extLst>
          </p:cNvPr>
          <p:cNvSpPr>
            <a:spLocks noGrp="1"/>
          </p:cNvSpPr>
          <p:nvPr>
            <p:ph type="title"/>
          </p:nvPr>
        </p:nvSpPr>
        <p:spPr>
          <a:xfrm>
            <a:off x="658947" y="2454696"/>
            <a:ext cx="10818696" cy="1325563"/>
          </a:xfrm>
        </p:spPr>
        <p:txBody>
          <a:bodyPr>
            <a:normAutofit fontScale="90000"/>
          </a:bodyPr>
          <a:lstStyle/>
          <a:p>
            <a:pPr algn="ctr"/>
            <a:r>
              <a:rPr lang="zh-CN" altLang="en-US" dirty="0"/>
              <a:t>任务五改进版</a:t>
            </a:r>
            <a:br>
              <a:rPr lang="en-US" altLang="zh-CN" dirty="0"/>
            </a:br>
            <a:br>
              <a:rPr lang="en-US" altLang="zh-CN" dirty="0"/>
            </a:br>
            <a:r>
              <a:rPr lang="zh-CN" altLang="en-US" dirty="0"/>
              <a:t>异步更新和按照</a:t>
            </a:r>
            <a:r>
              <a:rPr lang="en-US" altLang="zh-CN" dirty="0"/>
              <a:t>PR</a:t>
            </a:r>
            <a:r>
              <a:rPr lang="zh-CN" altLang="en-US" dirty="0"/>
              <a:t>值排序</a:t>
            </a:r>
          </a:p>
        </p:txBody>
      </p:sp>
    </p:spTree>
    <p:extLst>
      <p:ext uri="{BB962C8B-B14F-4D97-AF65-F5344CB8AC3E}">
        <p14:creationId xmlns:p14="http://schemas.microsoft.com/office/powerpoint/2010/main" val="1520555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改进思路</a:t>
            </a:r>
          </a:p>
        </p:txBody>
      </p:sp>
      <p:sp>
        <p:nvSpPr>
          <p:cNvPr id="3" name="内容占位符 2"/>
          <p:cNvSpPr>
            <a:spLocks noGrp="1"/>
          </p:cNvSpPr>
          <p:nvPr>
            <p:ph idx="1"/>
          </p:nvPr>
        </p:nvSpPr>
        <p:spPr/>
        <p:txBody>
          <a:bodyPr/>
          <a:lstStyle/>
          <a:p>
            <a:r>
              <a:rPr kumimoji="1" lang="zh-CN" altLang="en-US" dirty="0"/>
              <a:t>前面是按照节点度数大小排序，</a:t>
            </a:r>
            <a:r>
              <a:rPr lang="zh-CN" altLang="zh-CN" dirty="0"/>
              <a:t>由于有的节点度数会非常大，</a:t>
            </a:r>
            <a:r>
              <a:rPr lang="zh-CN" altLang="en-US" dirty="0"/>
              <a:t>超过</a:t>
            </a:r>
            <a:r>
              <a:rPr lang="zh-CN" altLang="zh-CN" dirty="0"/>
              <a:t>了</a:t>
            </a:r>
            <a:r>
              <a:rPr lang="en-US" altLang="zh-CN" dirty="0"/>
              <a:t>100</a:t>
            </a:r>
            <a:r>
              <a:rPr lang="zh-CN" altLang="zh-CN" dirty="0"/>
              <a:t>，</a:t>
            </a:r>
            <a:r>
              <a:rPr lang="zh-CN" altLang="en-US" dirty="0"/>
              <a:t>而有的节点度数有只有个位数或者十几，导致度数变化范围很大，</a:t>
            </a:r>
            <a:r>
              <a:rPr lang="zh-CN" altLang="zh-CN" dirty="0"/>
              <a:t>这样的结果在任务六的可视化时图示效果会比较差，</a:t>
            </a:r>
            <a:r>
              <a:rPr lang="zh-CN" altLang="en-US" dirty="0"/>
              <a:t>而</a:t>
            </a:r>
            <a:r>
              <a:rPr lang="en-US" altLang="zh-CN" dirty="0"/>
              <a:t>PR</a:t>
            </a:r>
            <a:r>
              <a:rPr lang="zh-CN" altLang="en-US" dirty="0"/>
              <a:t>值的变化范围小，采用按照</a:t>
            </a:r>
            <a:r>
              <a:rPr lang="en-US" altLang="zh-CN" dirty="0"/>
              <a:t>PR</a:t>
            </a:r>
            <a:r>
              <a:rPr lang="zh-CN" altLang="en-US" dirty="0"/>
              <a:t>值排序可视化效果会更好。同时</a:t>
            </a:r>
            <a:r>
              <a:rPr lang="en-US" altLang="zh-CN" dirty="0"/>
              <a:t>PR</a:t>
            </a:r>
            <a:r>
              <a:rPr lang="zh-CN" altLang="en-US" dirty="0"/>
              <a:t>值比度数更能准确衡量人物的影响力</a:t>
            </a:r>
            <a:endParaRPr lang="en-US" altLang="zh-CN" dirty="0"/>
          </a:p>
          <a:p>
            <a:r>
              <a:rPr kumimoji="1" lang="zh-CN" altLang="en-US" dirty="0"/>
              <a:t>前面使用的是同步更新，可能产生标签震荡，采用异步更新会更好一些。异步更新：</a:t>
            </a:r>
            <a:r>
              <a:rPr lang="zh-CN" altLang="zh-CN" dirty="0"/>
              <a:t>节点</a:t>
            </a:r>
            <a:r>
              <a:rPr lang="en-US" altLang="zh-CN" dirty="0"/>
              <a:t>u</a:t>
            </a:r>
            <a:r>
              <a:rPr lang="zh-CN" altLang="zh-CN" dirty="0"/>
              <a:t>在</a:t>
            </a:r>
            <a:r>
              <a:rPr lang="en-US" altLang="zh-CN" dirty="0"/>
              <a:t>t</a:t>
            </a:r>
            <a:r>
              <a:rPr lang="zh-CN" altLang="zh-CN" dirty="0"/>
              <a:t>轮更新时使用的邻居节点的标签数据有的是</a:t>
            </a:r>
            <a:r>
              <a:rPr lang="en-US" altLang="zh-CN" dirty="0"/>
              <a:t>t</a:t>
            </a:r>
            <a:r>
              <a:rPr lang="zh-CN" altLang="zh-CN" dirty="0"/>
              <a:t>轮更新后的结果（这些邻居节点在</a:t>
            </a:r>
            <a:r>
              <a:rPr lang="en-US" altLang="zh-CN" dirty="0"/>
              <a:t>t</a:t>
            </a:r>
            <a:r>
              <a:rPr lang="zh-CN" altLang="zh-CN" dirty="0"/>
              <a:t>轮时先于</a:t>
            </a:r>
            <a:r>
              <a:rPr lang="en-US" altLang="zh-CN" dirty="0"/>
              <a:t>u</a:t>
            </a:r>
            <a:r>
              <a:rPr lang="zh-CN" altLang="zh-CN" dirty="0"/>
              <a:t>被更新），有的</a:t>
            </a:r>
            <a:r>
              <a:rPr lang="zh-CN" altLang="en-US" dirty="0"/>
              <a:t>标签</a:t>
            </a:r>
            <a:r>
              <a:rPr lang="zh-CN" altLang="zh-CN" dirty="0"/>
              <a:t>数据是它们</a:t>
            </a:r>
            <a:r>
              <a:rPr lang="en-US" altLang="zh-CN" dirty="0"/>
              <a:t>t-1</a:t>
            </a:r>
            <a:r>
              <a:rPr lang="zh-CN" altLang="zh-CN" dirty="0"/>
              <a:t>轮的结果 </a:t>
            </a:r>
            <a:endParaRPr kumimoji="1" lang="zh-CN" altLang="en-US" dirty="0"/>
          </a:p>
        </p:txBody>
      </p:sp>
    </p:spTree>
    <p:extLst>
      <p:ext uri="{BB962C8B-B14F-4D97-AF65-F5344CB8AC3E}">
        <p14:creationId xmlns:p14="http://schemas.microsoft.com/office/powerpoint/2010/main" val="391501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实现方法</a:t>
            </a:r>
          </a:p>
        </p:txBody>
      </p:sp>
      <p:sp>
        <p:nvSpPr>
          <p:cNvPr id="3" name="内容占位符 2"/>
          <p:cNvSpPr>
            <a:spLocks noGrp="1"/>
          </p:cNvSpPr>
          <p:nvPr>
            <p:ph idx="1"/>
          </p:nvPr>
        </p:nvSpPr>
        <p:spPr/>
        <p:txBody>
          <a:bodyPr/>
          <a:lstStyle/>
          <a:p>
            <a:r>
              <a:rPr kumimoji="1" lang="zh-CN" altLang="en-US" dirty="0"/>
              <a:t>与前面框架相同，仍然是三个阶段</a:t>
            </a:r>
            <a:endParaRPr kumimoji="1" lang="en-US" altLang="zh-CN" dirty="0"/>
          </a:p>
          <a:p>
            <a:r>
              <a:rPr kumimoji="1" lang="zh-CN" altLang="en-US" dirty="0"/>
              <a:t>第一阶段：为每个人物打上唯一标签。输入的文件为任务四为任务五准备的输出版本，文件格式为：</a:t>
            </a:r>
            <a:endParaRPr kumimoji="1" lang="en-US" altLang="zh-CN" dirty="0"/>
          </a:p>
          <a:p>
            <a:r>
              <a:rPr kumimoji="1" lang="en-US" altLang="zh-CN" dirty="0"/>
              <a:t>&lt;</a:t>
            </a:r>
            <a:r>
              <a:rPr kumimoji="1" lang="zh-CN" altLang="en-US" dirty="0"/>
              <a:t>人物名字</a:t>
            </a:r>
            <a:r>
              <a:rPr kumimoji="1" lang="en-US" altLang="zh-CN" dirty="0"/>
              <a:t>, (</a:t>
            </a:r>
            <a:r>
              <a:rPr kumimoji="1" lang="zh-CN" altLang="en-US" dirty="0"/>
              <a:t>人物</a:t>
            </a:r>
            <a:r>
              <a:rPr kumimoji="1" lang="en-US" altLang="zh-CN" dirty="0"/>
              <a:t>PR</a:t>
            </a:r>
            <a:r>
              <a:rPr kumimoji="1" lang="zh-CN" altLang="en-US" dirty="0"/>
              <a:t>值</a:t>
            </a:r>
            <a:r>
              <a:rPr kumimoji="1" lang="en-US" altLang="zh-CN" dirty="0"/>
              <a:t>, </a:t>
            </a:r>
            <a:r>
              <a:rPr kumimoji="1" lang="zh-CN" altLang="en-US" dirty="0"/>
              <a:t>邻接关系列表</a:t>
            </a:r>
            <a:r>
              <a:rPr kumimoji="1" lang="en-US" altLang="zh-CN" dirty="0"/>
              <a:t>)&gt;</a:t>
            </a:r>
          </a:p>
          <a:p>
            <a:r>
              <a:rPr kumimoji="1" lang="zh-CN" altLang="en-US" dirty="0"/>
              <a:t>第一阶段</a:t>
            </a:r>
            <a:r>
              <a:rPr kumimoji="1" lang="en-US" altLang="zh-CN" dirty="0"/>
              <a:t>Mapper</a:t>
            </a:r>
            <a:r>
              <a:rPr kumimoji="1" lang="zh-CN" altLang="en-US" dirty="0"/>
              <a:t>在其中为每一个人物添加唯一的标签初始值（从</a:t>
            </a:r>
            <a:r>
              <a:rPr kumimoji="1" lang="en-US" altLang="zh-CN" dirty="0"/>
              <a:t>1</a:t>
            </a:r>
            <a:r>
              <a:rPr kumimoji="1" lang="zh-CN" altLang="en-US" dirty="0"/>
              <a:t>开始），输出键值对：</a:t>
            </a:r>
            <a:endParaRPr kumimoji="1" lang="en-US" altLang="zh-CN" dirty="0"/>
          </a:p>
          <a:p>
            <a:r>
              <a:rPr kumimoji="1" lang="en-US" altLang="zh-CN" dirty="0"/>
              <a:t>&lt;</a:t>
            </a:r>
            <a:r>
              <a:rPr kumimoji="1" lang="zh-CN" altLang="en-US" dirty="0"/>
              <a:t>人物名字</a:t>
            </a:r>
            <a:r>
              <a:rPr kumimoji="1" lang="en-US" altLang="zh-CN" dirty="0"/>
              <a:t>, (</a:t>
            </a:r>
            <a:r>
              <a:rPr kumimoji="1" lang="zh-CN" altLang="en-US" dirty="0"/>
              <a:t>人物标签</a:t>
            </a:r>
            <a:r>
              <a:rPr kumimoji="1" lang="en-US" altLang="zh-CN" dirty="0"/>
              <a:t>, </a:t>
            </a:r>
            <a:r>
              <a:rPr kumimoji="1" lang="zh-CN" altLang="en-US" dirty="0"/>
              <a:t>人物</a:t>
            </a:r>
            <a:r>
              <a:rPr kumimoji="1" lang="en-US" altLang="zh-CN" dirty="0"/>
              <a:t>PR</a:t>
            </a:r>
            <a:r>
              <a:rPr kumimoji="1" lang="zh-CN" altLang="en-US" dirty="0"/>
              <a:t>值</a:t>
            </a:r>
            <a:r>
              <a:rPr kumimoji="1" lang="en-US" altLang="zh-CN" dirty="0"/>
              <a:t>, </a:t>
            </a:r>
            <a:r>
              <a:rPr kumimoji="1" lang="zh-CN" altLang="en-US" dirty="0"/>
              <a:t>邻接关系列表</a:t>
            </a:r>
            <a:r>
              <a:rPr kumimoji="1" lang="en-US" altLang="zh-CN" dirty="0"/>
              <a:t>)&gt;</a:t>
            </a:r>
          </a:p>
          <a:p>
            <a:r>
              <a:rPr kumimoji="1" lang="zh-CN" altLang="en-US" dirty="0"/>
              <a:t>该阶段</a:t>
            </a:r>
            <a:r>
              <a:rPr kumimoji="1" lang="en-US" altLang="zh-CN" dirty="0"/>
              <a:t>Reducer</a:t>
            </a:r>
            <a:r>
              <a:rPr kumimoji="1" lang="zh-CN" altLang="en-US" dirty="0"/>
              <a:t>不需作任何处理</a:t>
            </a:r>
            <a:endParaRPr kumimoji="1" lang="en-US" altLang="zh-CN" dirty="0"/>
          </a:p>
          <a:p>
            <a:endParaRPr kumimoji="1" lang="en-US" altLang="zh-CN" dirty="0"/>
          </a:p>
        </p:txBody>
      </p:sp>
    </p:spTree>
    <p:extLst>
      <p:ext uri="{BB962C8B-B14F-4D97-AF65-F5344CB8AC3E}">
        <p14:creationId xmlns:p14="http://schemas.microsoft.com/office/powerpoint/2010/main" val="175103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实现方法</a:t>
            </a:r>
          </a:p>
        </p:txBody>
      </p:sp>
      <p:sp>
        <p:nvSpPr>
          <p:cNvPr id="3" name="内容占位符 2"/>
          <p:cNvSpPr>
            <a:spLocks noGrp="1"/>
          </p:cNvSpPr>
          <p:nvPr>
            <p:ph idx="1"/>
          </p:nvPr>
        </p:nvSpPr>
        <p:spPr/>
        <p:txBody>
          <a:bodyPr>
            <a:normAutofit fontScale="77500" lnSpcReduction="20000"/>
          </a:bodyPr>
          <a:lstStyle/>
          <a:p>
            <a:r>
              <a:rPr kumimoji="1" lang="zh-CN" altLang="en-US" dirty="0"/>
              <a:t>第二阶段，迭代更新每一个人物的标签</a:t>
            </a:r>
            <a:endParaRPr kumimoji="1" lang="en-US" altLang="zh-CN" dirty="0"/>
          </a:p>
          <a:p>
            <a:r>
              <a:rPr kumimoji="1" lang="en-US" altLang="zh-CN" dirty="0"/>
              <a:t>Mapper</a:t>
            </a:r>
            <a:r>
              <a:rPr kumimoji="1" lang="zh-CN" altLang="en-US" dirty="0"/>
              <a:t>设计与前面基本相同，获取阶段一的输出文件，</a:t>
            </a:r>
            <a:r>
              <a:rPr lang="zh-CN" altLang="zh-CN" dirty="0"/>
              <a:t>当</a:t>
            </a:r>
            <a:r>
              <a:rPr lang="zh-CN" altLang="en-US" dirty="0"/>
              <a:t>读取</a:t>
            </a:r>
            <a:r>
              <a:rPr lang="zh-CN" altLang="zh-CN" dirty="0"/>
              <a:t>如下一行数据时：</a:t>
            </a:r>
          </a:p>
          <a:p>
            <a:r>
              <a:rPr lang="zh-CN" altLang="zh-CN" dirty="0"/>
              <a:t>张三</a:t>
            </a:r>
            <a:r>
              <a:rPr lang="en-US" altLang="zh-CN" dirty="0"/>
              <a:t>	  1	  1.0		</a:t>
            </a:r>
            <a:r>
              <a:rPr lang="zh-CN" altLang="zh-CN" dirty="0"/>
              <a:t>李四</a:t>
            </a:r>
            <a:r>
              <a:rPr lang="en-US" altLang="zh-CN" dirty="0"/>
              <a:t>:0.25 </a:t>
            </a:r>
            <a:r>
              <a:rPr lang="zh-CN" altLang="zh-CN" dirty="0"/>
              <a:t>王五</a:t>
            </a:r>
            <a:r>
              <a:rPr lang="en-US" altLang="zh-CN" dirty="0"/>
              <a:t>:0.25 </a:t>
            </a:r>
            <a:r>
              <a:rPr lang="zh-CN" altLang="zh-CN" dirty="0"/>
              <a:t>赵六</a:t>
            </a:r>
            <a:r>
              <a:rPr lang="en-US" altLang="zh-CN" dirty="0"/>
              <a:t>:0.5</a:t>
            </a:r>
            <a:endParaRPr lang="zh-CN" altLang="zh-CN" dirty="0"/>
          </a:p>
          <a:p>
            <a:r>
              <a:rPr lang="en-US" altLang="zh-CN" dirty="0"/>
              <a:t>Mapper</a:t>
            </a:r>
            <a:r>
              <a:rPr lang="zh-CN" altLang="zh-CN" dirty="0"/>
              <a:t>处理后输出键值对为：</a:t>
            </a:r>
          </a:p>
          <a:p>
            <a:r>
              <a:rPr lang="en-US" altLang="zh-CN" dirty="0"/>
              <a:t>&lt;</a:t>
            </a:r>
            <a:r>
              <a:rPr lang="zh-CN" altLang="zh-CN" dirty="0"/>
              <a:t>李四</a:t>
            </a:r>
            <a:r>
              <a:rPr lang="en-US" altLang="zh-CN" dirty="0"/>
              <a:t>, </a:t>
            </a:r>
            <a:r>
              <a:rPr lang="zh-CN" altLang="zh-CN" dirty="0"/>
              <a:t>张三</a:t>
            </a:r>
            <a:r>
              <a:rPr lang="en-US" altLang="zh-CN" dirty="0"/>
              <a:t>#label:1&gt;</a:t>
            </a:r>
            <a:endParaRPr lang="zh-CN" altLang="zh-CN" dirty="0"/>
          </a:p>
          <a:p>
            <a:r>
              <a:rPr lang="en-US" altLang="zh-CN" dirty="0"/>
              <a:t>&lt;</a:t>
            </a:r>
            <a:r>
              <a:rPr lang="zh-CN" altLang="zh-CN" dirty="0"/>
              <a:t>王五</a:t>
            </a:r>
            <a:r>
              <a:rPr lang="en-US" altLang="zh-CN" dirty="0"/>
              <a:t>, </a:t>
            </a:r>
            <a:r>
              <a:rPr lang="zh-CN" altLang="zh-CN" dirty="0"/>
              <a:t>张三</a:t>
            </a:r>
            <a:r>
              <a:rPr lang="en-US" altLang="zh-CN" dirty="0"/>
              <a:t>#label:1&gt;</a:t>
            </a:r>
            <a:endParaRPr lang="zh-CN" altLang="zh-CN" dirty="0"/>
          </a:p>
          <a:p>
            <a:r>
              <a:rPr lang="en-US" altLang="zh-CN" dirty="0"/>
              <a:t>&lt;</a:t>
            </a:r>
            <a:r>
              <a:rPr lang="zh-CN" altLang="zh-CN" dirty="0"/>
              <a:t>赵六</a:t>
            </a:r>
            <a:r>
              <a:rPr lang="en-US" altLang="zh-CN" dirty="0"/>
              <a:t>, </a:t>
            </a:r>
            <a:r>
              <a:rPr lang="zh-CN" altLang="zh-CN" dirty="0"/>
              <a:t>张三</a:t>
            </a:r>
            <a:r>
              <a:rPr lang="en-US" altLang="zh-CN" dirty="0"/>
              <a:t>#label:1&gt;</a:t>
            </a:r>
            <a:endParaRPr lang="zh-CN" altLang="zh-CN" dirty="0"/>
          </a:p>
          <a:p>
            <a:r>
              <a:rPr lang="en-US" altLang="zh-CN" dirty="0"/>
              <a:t>&lt;</a:t>
            </a:r>
            <a:r>
              <a:rPr lang="zh-CN" altLang="zh-CN" dirty="0"/>
              <a:t>张三</a:t>
            </a:r>
            <a:r>
              <a:rPr lang="en-US" altLang="zh-CN" dirty="0"/>
              <a:t>, </a:t>
            </a:r>
            <a:r>
              <a:rPr lang="zh-CN" altLang="zh-CN" dirty="0"/>
              <a:t>李四</a:t>
            </a:r>
            <a:r>
              <a:rPr lang="en-US" altLang="zh-CN" dirty="0"/>
              <a:t>#weight:0.25&gt;</a:t>
            </a:r>
            <a:endParaRPr lang="zh-CN" altLang="zh-CN" dirty="0"/>
          </a:p>
          <a:p>
            <a:r>
              <a:rPr lang="en-US" altLang="zh-CN" dirty="0"/>
              <a:t>&lt;</a:t>
            </a:r>
            <a:r>
              <a:rPr lang="zh-CN" altLang="zh-CN" dirty="0"/>
              <a:t>张三</a:t>
            </a:r>
            <a:r>
              <a:rPr lang="en-US" altLang="zh-CN" dirty="0"/>
              <a:t>, </a:t>
            </a:r>
            <a:r>
              <a:rPr lang="zh-CN" altLang="zh-CN" dirty="0"/>
              <a:t>王五</a:t>
            </a:r>
            <a:r>
              <a:rPr lang="en-US" altLang="zh-CN" dirty="0"/>
              <a:t>#weight:0.25&gt;</a:t>
            </a:r>
            <a:endParaRPr lang="zh-CN" altLang="zh-CN" dirty="0"/>
          </a:p>
          <a:p>
            <a:r>
              <a:rPr lang="en-US" altLang="zh-CN" dirty="0"/>
              <a:t>&lt;</a:t>
            </a:r>
            <a:r>
              <a:rPr lang="zh-CN" altLang="zh-CN" dirty="0"/>
              <a:t>张三</a:t>
            </a:r>
            <a:r>
              <a:rPr lang="en-US" altLang="zh-CN" dirty="0"/>
              <a:t>, </a:t>
            </a:r>
            <a:r>
              <a:rPr lang="zh-CN" altLang="zh-CN" dirty="0"/>
              <a:t>赵六</a:t>
            </a:r>
            <a:r>
              <a:rPr lang="en-US" altLang="zh-CN" dirty="0"/>
              <a:t>#weight:0.5&gt;</a:t>
            </a:r>
            <a:endParaRPr lang="zh-CN" altLang="zh-CN" dirty="0"/>
          </a:p>
          <a:p>
            <a:r>
              <a:rPr lang="en-US" altLang="zh-CN" dirty="0"/>
              <a:t>&lt;</a:t>
            </a:r>
            <a:r>
              <a:rPr lang="zh-CN" altLang="zh-CN" dirty="0"/>
              <a:t>张三</a:t>
            </a:r>
            <a:r>
              <a:rPr lang="en-US" altLang="zh-CN" dirty="0"/>
              <a:t>, #1.0	     </a:t>
            </a:r>
            <a:r>
              <a:rPr lang="zh-CN" altLang="zh-CN" dirty="0"/>
              <a:t>李四</a:t>
            </a:r>
            <a:r>
              <a:rPr lang="en-US" altLang="zh-CN" dirty="0"/>
              <a:t>:0.25 </a:t>
            </a:r>
            <a:r>
              <a:rPr lang="zh-CN" altLang="zh-CN" dirty="0"/>
              <a:t>王五</a:t>
            </a:r>
            <a:r>
              <a:rPr lang="en-US" altLang="zh-CN" dirty="0"/>
              <a:t>:0.25 </a:t>
            </a:r>
            <a:r>
              <a:rPr lang="zh-CN" altLang="zh-CN" dirty="0"/>
              <a:t>赵六</a:t>
            </a:r>
            <a:r>
              <a:rPr lang="en-US" altLang="zh-CN" dirty="0"/>
              <a:t>:0.5&gt;</a:t>
            </a:r>
            <a:endParaRPr lang="zh-CN" altLang="zh-CN" dirty="0"/>
          </a:p>
          <a:p>
            <a:endParaRPr kumimoji="1" lang="en-US" altLang="zh-CN" dirty="0"/>
          </a:p>
        </p:txBody>
      </p:sp>
    </p:spTree>
    <p:extLst>
      <p:ext uri="{BB962C8B-B14F-4D97-AF65-F5344CB8AC3E}">
        <p14:creationId xmlns:p14="http://schemas.microsoft.com/office/powerpoint/2010/main" val="340697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FA0F3B-2341-4EFC-A61F-7166245DA4F8}"/>
              </a:ext>
            </a:extLst>
          </p:cNvPr>
          <p:cNvSpPr>
            <a:spLocks noGrp="1"/>
          </p:cNvSpPr>
          <p:nvPr>
            <p:ph type="title"/>
          </p:nvPr>
        </p:nvSpPr>
        <p:spPr/>
        <p:txBody>
          <a:bodyPr/>
          <a:lstStyle/>
          <a:p>
            <a:r>
              <a:rPr lang="zh-CN" altLang="en-US" dirty="0"/>
              <a:t>任务内容与要求</a:t>
            </a:r>
          </a:p>
        </p:txBody>
      </p:sp>
      <p:sp>
        <p:nvSpPr>
          <p:cNvPr id="3" name="内容占位符 2">
            <a:extLst>
              <a:ext uri="{FF2B5EF4-FFF2-40B4-BE49-F238E27FC236}">
                <a16:creationId xmlns:a16="http://schemas.microsoft.com/office/drawing/2014/main" id="{F5A52773-66E2-4D07-BEAB-7714DAE9CFC0}"/>
              </a:ext>
            </a:extLst>
          </p:cNvPr>
          <p:cNvSpPr>
            <a:spLocks noGrp="1"/>
          </p:cNvSpPr>
          <p:nvPr>
            <p:ph idx="1"/>
          </p:nvPr>
        </p:nvSpPr>
        <p:spPr>
          <a:xfrm>
            <a:off x="838200" y="1825625"/>
            <a:ext cx="10515600" cy="997786"/>
          </a:xfrm>
        </p:spPr>
        <p:txBody>
          <a:bodyPr/>
          <a:lstStyle/>
          <a:p>
            <a:r>
              <a:rPr lang="zh-CN" altLang="en-US" dirty="0"/>
              <a:t>基于任务</a:t>
            </a:r>
            <a:r>
              <a:rPr lang="en-US" altLang="zh-CN" dirty="0"/>
              <a:t>3</a:t>
            </a:r>
            <a:r>
              <a:rPr lang="zh-CN" altLang="en-US" dirty="0"/>
              <a:t>的输出，使用标签传播算法为每个人物确定一个标签，从而完成对金庸小说人物关系图的聚类分析</a:t>
            </a:r>
            <a:endParaRPr lang="en-US" altLang="zh-CN" dirty="0"/>
          </a:p>
        </p:txBody>
      </p:sp>
      <p:sp>
        <p:nvSpPr>
          <p:cNvPr id="4" name="矩形 3">
            <a:extLst>
              <a:ext uri="{FF2B5EF4-FFF2-40B4-BE49-F238E27FC236}">
                <a16:creationId xmlns:a16="http://schemas.microsoft.com/office/drawing/2014/main" id="{1BFC6255-E717-498B-9FA0-E1F38CF9EBC9}"/>
              </a:ext>
            </a:extLst>
          </p:cNvPr>
          <p:cNvSpPr/>
          <p:nvPr/>
        </p:nvSpPr>
        <p:spPr>
          <a:xfrm>
            <a:off x="1387641" y="3710543"/>
            <a:ext cx="3577389" cy="2028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张三</a:t>
            </a:r>
            <a:r>
              <a:rPr lang="en-US" altLang="zh-CN" sz="2400" dirty="0"/>
              <a:t>    </a:t>
            </a:r>
            <a:r>
              <a:rPr lang="zh-CN" altLang="en-US" sz="2400" dirty="0"/>
              <a:t>李四</a:t>
            </a:r>
            <a:r>
              <a:rPr lang="en-US" altLang="zh-CN" sz="2400" dirty="0"/>
              <a:t>:0.3 </a:t>
            </a:r>
            <a:r>
              <a:rPr lang="zh-CN" altLang="en-US" sz="2400" dirty="0"/>
              <a:t>王五</a:t>
            </a:r>
            <a:r>
              <a:rPr lang="en-US" altLang="zh-CN" sz="2400" dirty="0"/>
              <a:t>:0.7</a:t>
            </a:r>
          </a:p>
          <a:p>
            <a:pPr algn="ctr"/>
            <a:r>
              <a:rPr lang="zh-CN" altLang="en-US" sz="2400" dirty="0"/>
              <a:t>李四    张三</a:t>
            </a:r>
            <a:r>
              <a:rPr lang="en-US" altLang="zh-CN" sz="2400" dirty="0"/>
              <a:t>:0.5 </a:t>
            </a:r>
            <a:r>
              <a:rPr lang="zh-CN" altLang="en-US" sz="2400" dirty="0"/>
              <a:t>王五</a:t>
            </a:r>
            <a:r>
              <a:rPr lang="en-US" altLang="zh-CN" sz="2400" dirty="0"/>
              <a:t>:0.5</a:t>
            </a:r>
          </a:p>
          <a:p>
            <a:pPr algn="ctr"/>
            <a:r>
              <a:rPr lang="zh-CN" altLang="en-US" sz="2400" dirty="0"/>
              <a:t>王五</a:t>
            </a:r>
            <a:r>
              <a:rPr lang="en-US" altLang="zh-CN" sz="2400" dirty="0"/>
              <a:t>    </a:t>
            </a:r>
            <a:r>
              <a:rPr lang="zh-CN" altLang="en-US" sz="2400" dirty="0"/>
              <a:t>张三</a:t>
            </a:r>
            <a:r>
              <a:rPr lang="en-US" altLang="zh-CN" sz="2400" dirty="0"/>
              <a:t>:0.7 </a:t>
            </a:r>
            <a:r>
              <a:rPr lang="zh-CN" altLang="en-US" sz="2400" dirty="0"/>
              <a:t>李四</a:t>
            </a:r>
            <a:r>
              <a:rPr lang="en-US" altLang="zh-CN" sz="2400" dirty="0"/>
              <a:t>:0.3</a:t>
            </a:r>
          </a:p>
        </p:txBody>
      </p:sp>
      <p:sp>
        <p:nvSpPr>
          <p:cNvPr id="7" name="箭头: 右 6">
            <a:extLst>
              <a:ext uri="{FF2B5EF4-FFF2-40B4-BE49-F238E27FC236}">
                <a16:creationId xmlns:a16="http://schemas.microsoft.com/office/drawing/2014/main" id="{7DCDE7CF-6F7D-4F6D-9F4D-E34DF52C6068}"/>
              </a:ext>
            </a:extLst>
          </p:cNvPr>
          <p:cNvSpPr/>
          <p:nvPr/>
        </p:nvSpPr>
        <p:spPr>
          <a:xfrm>
            <a:off x="5566610" y="4254721"/>
            <a:ext cx="2085473" cy="790074"/>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 name="文本框 7">
            <a:extLst>
              <a:ext uri="{FF2B5EF4-FFF2-40B4-BE49-F238E27FC236}">
                <a16:creationId xmlns:a16="http://schemas.microsoft.com/office/drawing/2014/main" id="{E46644B6-B3F5-4C87-AF6B-877E0CECAA42}"/>
              </a:ext>
            </a:extLst>
          </p:cNvPr>
          <p:cNvSpPr txBox="1"/>
          <p:nvPr/>
        </p:nvSpPr>
        <p:spPr>
          <a:xfrm>
            <a:off x="1816766" y="2879546"/>
            <a:ext cx="2719137" cy="830997"/>
          </a:xfrm>
          <a:prstGeom prst="rect">
            <a:avLst/>
          </a:prstGeom>
          <a:noFill/>
        </p:spPr>
        <p:txBody>
          <a:bodyPr wrap="square" rtlCol="0">
            <a:spAutoFit/>
          </a:bodyPr>
          <a:lstStyle/>
          <a:p>
            <a:pPr algn="ctr"/>
            <a:r>
              <a:rPr lang="zh-CN" altLang="en-US" sz="2400" dirty="0"/>
              <a:t>输入</a:t>
            </a:r>
            <a:endParaRPr lang="en-US" altLang="zh-CN" sz="2400" dirty="0"/>
          </a:p>
          <a:p>
            <a:pPr algn="ctr"/>
            <a:r>
              <a:rPr lang="zh-CN" altLang="en-US" sz="2400" dirty="0"/>
              <a:t>（人物关系图信息）</a:t>
            </a:r>
          </a:p>
        </p:txBody>
      </p:sp>
      <p:sp>
        <p:nvSpPr>
          <p:cNvPr id="12" name="文本框 11">
            <a:extLst>
              <a:ext uri="{FF2B5EF4-FFF2-40B4-BE49-F238E27FC236}">
                <a16:creationId xmlns:a16="http://schemas.microsoft.com/office/drawing/2014/main" id="{3C01C835-9DEC-4BA1-B6BF-CA5CA682CD2B}"/>
              </a:ext>
            </a:extLst>
          </p:cNvPr>
          <p:cNvSpPr txBox="1"/>
          <p:nvPr/>
        </p:nvSpPr>
        <p:spPr>
          <a:xfrm>
            <a:off x="8133346" y="2823411"/>
            <a:ext cx="2542676" cy="830997"/>
          </a:xfrm>
          <a:prstGeom prst="rect">
            <a:avLst/>
          </a:prstGeom>
          <a:noFill/>
        </p:spPr>
        <p:txBody>
          <a:bodyPr wrap="square" rtlCol="0">
            <a:spAutoFit/>
          </a:bodyPr>
          <a:lstStyle/>
          <a:p>
            <a:pPr algn="ctr"/>
            <a:r>
              <a:rPr lang="zh-CN" altLang="en-US" sz="2400" dirty="0"/>
              <a:t>输出</a:t>
            </a:r>
            <a:endParaRPr lang="en-US" altLang="zh-CN" sz="2400" dirty="0"/>
          </a:p>
          <a:p>
            <a:pPr algn="ctr"/>
            <a:r>
              <a:rPr lang="zh-CN" altLang="en-US" sz="2400" dirty="0"/>
              <a:t>（人物标签信息）</a:t>
            </a:r>
          </a:p>
        </p:txBody>
      </p:sp>
      <p:sp>
        <p:nvSpPr>
          <p:cNvPr id="14" name="矩形 13">
            <a:extLst>
              <a:ext uri="{FF2B5EF4-FFF2-40B4-BE49-F238E27FC236}">
                <a16:creationId xmlns:a16="http://schemas.microsoft.com/office/drawing/2014/main" id="{D0F575F5-6798-4E1A-99C7-6DB0120AF87A}"/>
              </a:ext>
            </a:extLst>
          </p:cNvPr>
          <p:cNvSpPr/>
          <p:nvPr/>
        </p:nvSpPr>
        <p:spPr>
          <a:xfrm>
            <a:off x="8253664" y="3769114"/>
            <a:ext cx="2302041" cy="18784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张三</a:t>
            </a:r>
            <a:r>
              <a:rPr lang="en-US" altLang="zh-CN" sz="2400" dirty="0"/>
              <a:t>    0</a:t>
            </a:r>
          </a:p>
          <a:p>
            <a:pPr algn="ctr"/>
            <a:r>
              <a:rPr lang="zh-CN" altLang="en-US" sz="2400" dirty="0"/>
              <a:t>李四    </a:t>
            </a:r>
            <a:r>
              <a:rPr lang="en-US" altLang="zh-CN" sz="2400" dirty="0"/>
              <a:t>1</a:t>
            </a:r>
          </a:p>
          <a:p>
            <a:pPr algn="ctr"/>
            <a:r>
              <a:rPr lang="zh-CN" altLang="en-US" sz="2400" dirty="0"/>
              <a:t>王五</a:t>
            </a:r>
            <a:r>
              <a:rPr lang="en-US" altLang="zh-CN" sz="2400" dirty="0"/>
              <a:t>    2</a:t>
            </a:r>
          </a:p>
        </p:txBody>
      </p:sp>
    </p:spTree>
    <p:extLst>
      <p:ext uri="{BB962C8B-B14F-4D97-AF65-F5344CB8AC3E}">
        <p14:creationId xmlns:p14="http://schemas.microsoft.com/office/powerpoint/2010/main" val="2252258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实现方法</a:t>
            </a:r>
          </a:p>
        </p:txBody>
      </p:sp>
      <p:sp>
        <p:nvSpPr>
          <p:cNvPr id="3" name="内容占位符 2"/>
          <p:cNvSpPr>
            <a:spLocks noGrp="1"/>
          </p:cNvSpPr>
          <p:nvPr>
            <p:ph idx="1"/>
          </p:nvPr>
        </p:nvSpPr>
        <p:spPr/>
        <p:txBody>
          <a:bodyPr>
            <a:normAutofit fontScale="92500" lnSpcReduction="10000"/>
          </a:bodyPr>
          <a:lstStyle/>
          <a:p>
            <a:r>
              <a:rPr kumimoji="1" lang="en-US" altLang="zh-CN" dirty="0"/>
              <a:t>Reducer</a:t>
            </a:r>
          </a:p>
          <a:p>
            <a:r>
              <a:rPr kumimoji="1" lang="zh-CN" altLang="en-US" dirty="0"/>
              <a:t>接受</a:t>
            </a:r>
            <a:r>
              <a:rPr kumimoji="1" lang="en-US" altLang="zh-CN" dirty="0"/>
              <a:t>Mapper</a:t>
            </a:r>
            <a:r>
              <a:rPr kumimoji="1" lang="zh-CN" altLang="en-US" dirty="0"/>
              <a:t>传入的键值对，更新每一个人物的标签，一个人物更新标签所需要的全部信息被同一个</a:t>
            </a:r>
            <a:r>
              <a:rPr kumimoji="1" lang="en-US" altLang="zh-CN" dirty="0"/>
              <a:t>reduce</a:t>
            </a:r>
            <a:r>
              <a:rPr kumimoji="1" lang="zh-CN" altLang="en-US" dirty="0"/>
              <a:t>函数处理</a:t>
            </a:r>
            <a:endParaRPr kumimoji="1" lang="en-US" altLang="zh-CN" dirty="0"/>
          </a:p>
          <a:p>
            <a:r>
              <a:rPr kumimoji="1" lang="zh-CN" altLang="en-US" dirty="0"/>
              <a:t>前面的同步更新：人物名字与标签的对应</a:t>
            </a:r>
            <a:r>
              <a:rPr kumimoji="1" lang="en-US" altLang="zh-CN" dirty="0" err="1"/>
              <a:t>HashMap</a:t>
            </a:r>
            <a:r>
              <a:rPr kumimoji="1" lang="zh-CN" altLang="en-US" dirty="0"/>
              <a:t>存放在</a:t>
            </a:r>
            <a:r>
              <a:rPr kumimoji="1" lang="en-US" altLang="zh-CN" dirty="0"/>
              <a:t>reduce</a:t>
            </a:r>
            <a:r>
              <a:rPr kumimoji="1" lang="zh-CN" altLang="en-US" dirty="0"/>
              <a:t>函数中，导致每次调用</a:t>
            </a:r>
            <a:r>
              <a:rPr kumimoji="1" lang="en-US" altLang="zh-CN" dirty="0"/>
              <a:t>reduce</a:t>
            </a:r>
            <a:r>
              <a:rPr kumimoji="1" lang="zh-CN" altLang="en-US" dirty="0"/>
              <a:t>函数该</a:t>
            </a:r>
            <a:r>
              <a:rPr kumimoji="1" lang="en-US" altLang="zh-CN" dirty="0" err="1"/>
              <a:t>HashMap</a:t>
            </a:r>
            <a:r>
              <a:rPr kumimoji="1" lang="zh-CN" altLang="en-US" dirty="0"/>
              <a:t>会重新初始化，不能访问本轮已更新的人物的标签</a:t>
            </a:r>
            <a:endParaRPr kumimoji="1" lang="en-US" altLang="zh-CN" dirty="0"/>
          </a:p>
          <a:p>
            <a:r>
              <a:rPr kumimoji="1" lang="zh-CN" altLang="en-US" dirty="0"/>
              <a:t>异步更新方法：将人物名字与其标签对应的</a:t>
            </a:r>
            <a:r>
              <a:rPr lang="en-US" altLang="zh-CN" dirty="0" err="1"/>
              <a:t>HashMap</a:t>
            </a:r>
            <a:r>
              <a:rPr lang="zh-CN" altLang="zh-CN" dirty="0"/>
              <a:t>放在实现这一阶段的类</a:t>
            </a:r>
            <a:r>
              <a:rPr lang="en-US" altLang="zh-CN" dirty="0" err="1"/>
              <a:t>LPAIterator</a:t>
            </a:r>
            <a:r>
              <a:rPr lang="zh-CN" altLang="zh-CN" dirty="0"/>
              <a:t>内，定义在这个类中实现的</a:t>
            </a:r>
            <a:r>
              <a:rPr lang="en-US" altLang="zh-CN" dirty="0"/>
              <a:t>Mapper</a:t>
            </a:r>
            <a:r>
              <a:rPr lang="zh-CN" altLang="zh-CN" dirty="0"/>
              <a:t>和</a:t>
            </a:r>
            <a:r>
              <a:rPr lang="en-US" altLang="zh-CN" dirty="0"/>
              <a:t>Reducer</a:t>
            </a:r>
            <a:r>
              <a:rPr lang="zh-CN" altLang="zh-CN" dirty="0"/>
              <a:t>类的外面，类型为</a:t>
            </a:r>
            <a:r>
              <a:rPr lang="en-US" altLang="zh-CN" dirty="0"/>
              <a:t>private static</a:t>
            </a:r>
            <a:r>
              <a:rPr lang="zh-CN" altLang="zh-CN" dirty="0"/>
              <a:t>。由于没有显式设置</a:t>
            </a:r>
            <a:r>
              <a:rPr lang="en-US" altLang="zh-CN" dirty="0"/>
              <a:t>Reducer</a:t>
            </a:r>
            <a:r>
              <a:rPr lang="zh-CN" altLang="zh-CN" dirty="0"/>
              <a:t>个数，因此默认为一个</a:t>
            </a:r>
            <a:r>
              <a:rPr lang="en-US" altLang="zh-CN" dirty="0"/>
              <a:t>Reducer</a:t>
            </a:r>
            <a:r>
              <a:rPr lang="zh-CN" altLang="zh-CN" dirty="0"/>
              <a:t>，只会多次调用</a:t>
            </a:r>
            <a:r>
              <a:rPr lang="en-US" altLang="zh-CN" dirty="0"/>
              <a:t>reduce</a:t>
            </a:r>
            <a:r>
              <a:rPr lang="zh-CN" altLang="zh-CN" dirty="0"/>
              <a:t>函数，因此在一轮迭代中这个</a:t>
            </a:r>
            <a:r>
              <a:rPr lang="en-US" altLang="zh-CN" dirty="0" err="1"/>
              <a:t>HashMap</a:t>
            </a:r>
            <a:r>
              <a:rPr lang="zh-CN" altLang="zh-CN" dirty="0"/>
              <a:t>将被所有的</a:t>
            </a:r>
            <a:r>
              <a:rPr lang="en-US" altLang="zh-CN" dirty="0"/>
              <a:t>reduce</a:t>
            </a:r>
            <a:r>
              <a:rPr lang="zh-CN" altLang="zh-CN" dirty="0"/>
              <a:t>函数共享。那么这个</a:t>
            </a:r>
            <a:r>
              <a:rPr lang="en-US" altLang="zh-CN" dirty="0" err="1"/>
              <a:t>HashMap</a:t>
            </a:r>
            <a:r>
              <a:rPr lang="zh-CN" altLang="zh-CN" dirty="0"/>
              <a:t>就可以存放刚刚被更新的人物标签，从而实现异步更新。</a:t>
            </a:r>
            <a:endParaRPr kumimoji="1" lang="en-US" altLang="zh-CN" dirty="0"/>
          </a:p>
        </p:txBody>
      </p:sp>
      <p:sp>
        <p:nvSpPr>
          <p:cNvPr id="4" name="矩形 3">
            <a:extLst>
              <a:ext uri="{FF2B5EF4-FFF2-40B4-BE49-F238E27FC236}">
                <a16:creationId xmlns:a16="http://schemas.microsoft.com/office/drawing/2014/main" id="{E952A708-96B2-4A1D-856C-712FA4D4FAEB}"/>
              </a:ext>
            </a:extLst>
          </p:cNvPr>
          <p:cNvSpPr/>
          <p:nvPr/>
        </p:nvSpPr>
        <p:spPr>
          <a:xfrm>
            <a:off x="6702282" y="164615"/>
            <a:ext cx="4986985" cy="2083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key      values</a:t>
            </a:r>
          </a:p>
          <a:p>
            <a:r>
              <a:rPr lang="zh-CN" altLang="en-US" dirty="0"/>
              <a:t>张三    李四</a:t>
            </a:r>
            <a:r>
              <a:rPr lang="en-US" altLang="zh-CN" dirty="0"/>
              <a:t>#label:1</a:t>
            </a:r>
          </a:p>
          <a:p>
            <a:r>
              <a:rPr lang="zh-CN" altLang="en-US" dirty="0"/>
              <a:t>           王五</a:t>
            </a:r>
            <a:r>
              <a:rPr lang="en-US" altLang="zh-CN" dirty="0"/>
              <a:t>#label:2</a:t>
            </a:r>
          </a:p>
          <a:p>
            <a:r>
              <a:rPr lang="zh-CN" altLang="en-US" dirty="0"/>
              <a:t>           李四</a:t>
            </a:r>
            <a:r>
              <a:rPr lang="en-US" altLang="zh-CN" dirty="0"/>
              <a:t>#weight:0.3</a:t>
            </a:r>
          </a:p>
          <a:p>
            <a:r>
              <a:rPr lang="zh-CN" altLang="en-US" dirty="0"/>
              <a:t>           王五</a:t>
            </a:r>
            <a:r>
              <a:rPr lang="en-US" altLang="zh-CN" dirty="0"/>
              <a:t>#weight:0.7</a:t>
            </a:r>
          </a:p>
          <a:p>
            <a:r>
              <a:rPr lang="en-US" altLang="zh-CN" dirty="0"/>
              <a:t>           #1.0	</a:t>
            </a:r>
            <a:r>
              <a:rPr lang="zh-CN" altLang="zh-CN" dirty="0"/>
              <a:t>李四</a:t>
            </a:r>
            <a:r>
              <a:rPr lang="en-US" altLang="zh-CN" dirty="0"/>
              <a:t>:0.3 </a:t>
            </a:r>
            <a:r>
              <a:rPr lang="zh-CN" altLang="zh-CN" dirty="0"/>
              <a:t>王五</a:t>
            </a:r>
            <a:r>
              <a:rPr lang="en-US" altLang="zh-CN" dirty="0"/>
              <a:t>:0.7</a:t>
            </a:r>
          </a:p>
        </p:txBody>
      </p:sp>
      <p:sp>
        <p:nvSpPr>
          <p:cNvPr id="5" name="文本框 4">
            <a:extLst>
              <a:ext uri="{FF2B5EF4-FFF2-40B4-BE49-F238E27FC236}">
                <a16:creationId xmlns:a16="http://schemas.microsoft.com/office/drawing/2014/main" id="{43FF0465-C5F2-499C-985D-AA1CDEA0EE43}"/>
              </a:ext>
            </a:extLst>
          </p:cNvPr>
          <p:cNvSpPr txBox="1"/>
          <p:nvPr/>
        </p:nvSpPr>
        <p:spPr>
          <a:xfrm>
            <a:off x="9384341" y="266742"/>
            <a:ext cx="2316686" cy="369332"/>
          </a:xfrm>
          <a:prstGeom prst="rect">
            <a:avLst/>
          </a:prstGeom>
          <a:noFill/>
        </p:spPr>
        <p:txBody>
          <a:bodyPr wrap="square" rtlCol="0">
            <a:spAutoFit/>
          </a:bodyPr>
          <a:lstStyle/>
          <a:p>
            <a:r>
              <a:rPr lang="en-US" altLang="zh-CN" dirty="0"/>
              <a:t>reduce</a:t>
            </a:r>
            <a:r>
              <a:rPr lang="zh-CN" altLang="en-US" dirty="0"/>
              <a:t>函数接受输入</a:t>
            </a:r>
          </a:p>
        </p:txBody>
      </p:sp>
    </p:spTree>
    <p:extLst>
      <p:ext uri="{BB962C8B-B14F-4D97-AF65-F5344CB8AC3E}">
        <p14:creationId xmlns:p14="http://schemas.microsoft.com/office/powerpoint/2010/main" val="397058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实现方法</a:t>
            </a:r>
          </a:p>
        </p:txBody>
      </p:sp>
      <p:sp>
        <p:nvSpPr>
          <p:cNvPr id="3" name="内容占位符 2"/>
          <p:cNvSpPr>
            <a:spLocks noGrp="1"/>
          </p:cNvSpPr>
          <p:nvPr>
            <p:ph idx="1"/>
          </p:nvPr>
        </p:nvSpPr>
        <p:spPr>
          <a:xfrm>
            <a:off x="838200" y="1825624"/>
            <a:ext cx="10827548" cy="4935369"/>
          </a:xfrm>
        </p:spPr>
        <p:txBody>
          <a:bodyPr>
            <a:normAutofit fontScale="92500"/>
          </a:bodyPr>
          <a:lstStyle/>
          <a:p>
            <a:r>
              <a:rPr kumimoji="1" lang="en-US" altLang="zh-CN" dirty="0"/>
              <a:t>Reducer</a:t>
            </a:r>
          </a:p>
          <a:p>
            <a:r>
              <a:rPr kumimoji="1" lang="zh-CN" altLang="en-US" dirty="0"/>
              <a:t>两次遍历发送到同一个</a:t>
            </a:r>
            <a:r>
              <a:rPr kumimoji="1" lang="en-US" altLang="zh-CN" dirty="0"/>
              <a:t>reduce</a:t>
            </a:r>
            <a:r>
              <a:rPr kumimoji="1" lang="zh-CN" altLang="en-US" dirty="0"/>
              <a:t>函数的</a:t>
            </a:r>
            <a:r>
              <a:rPr kumimoji="1" lang="en-US" altLang="zh-CN" dirty="0"/>
              <a:t>value</a:t>
            </a:r>
            <a:r>
              <a:rPr kumimoji="1" lang="zh-CN" altLang="en-US" dirty="0"/>
              <a:t>列表</a:t>
            </a:r>
            <a:endParaRPr kumimoji="1" lang="en-US" altLang="zh-CN" dirty="0"/>
          </a:p>
          <a:p>
            <a:r>
              <a:rPr kumimoji="1" lang="zh-CN" altLang="en-US" dirty="0"/>
              <a:t>第一次遍历，</a:t>
            </a:r>
            <a:r>
              <a:rPr lang="zh-CN" altLang="zh-CN" dirty="0"/>
              <a:t>主要目的是记录邻居人物名字与其标签值的对应。如果遇到</a:t>
            </a:r>
            <a:r>
              <a:rPr lang="en-US" altLang="zh-CN" dirty="0"/>
              <a:t>value</a:t>
            </a:r>
            <a:r>
              <a:rPr lang="zh-CN" altLang="zh-CN" dirty="0"/>
              <a:t>以</a:t>
            </a:r>
            <a:r>
              <a:rPr lang="en-US" altLang="zh-CN" dirty="0"/>
              <a:t>’#’</a:t>
            </a:r>
            <a:r>
              <a:rPr lang="zh-CN" altLang="zh-CN" dirty="0"/>
              <a:t>开头，说明是</a:t>
            </a:r>
            <a:r>
              <a:rPr lang="en-US" altLang="zh-CN" dirty="0"/>
              <a:t>PR</a:t>
            </a:r>
            <a:r>
              <a:rPr lang="zh-CN" altLang="zh-CN" dirty="0"/>
              <a:t>值加邻接表，获取</a:t>
            </a:r>
            <a:r>
              <a:rPr lang="en-US" altLang="zh-CN" dirty="0"/>
              <a:t>’#’</a:t>
            </a:r>
            <a:r>
              <a:rPr lang="zh-CN" altLang="zh-CN" dirty="0"/>
              <a:t>后面的内容并</a:t>
            </a:r>
            <a:r>
              <a:rPr lang="zh-CN" altLang="en-US" dirty="0"/>
              <a:t>保存。</a:t>
            </a:r>
            <a:endParaRPr lang="en-US" altLang="zh-CN" dirty="0"/>
          </a:p>
          <a:p>
            <a:r>
              <a:rPr lang="zh-CN" altLang="zh-CN" dirty="0"/>
              <a:t>否则说明是</a:t>
            </a:r>
            <a:r>
              <a:rPr lang="en-US" altLang="zh-CN" dirty="0"/>
              <a:t>label</a:t>
            </a:r>
            <a:r>
              <a:rPr lang="zh-CN" altLang="zh-CN" dirty="0"/>
              <a:t>或者是</a:t>
            </a:r>
            <a:r>
              <a:rPr lang="en-US" altLang="zh-CN" dirty="0"/>
              <a:t>weight</a:t>
            </a:r>
            <a:r>
              <a:rPr lang="zh-CN" altLang="zh-CN" dirty="0"/>
              <a:t>。将</a:t>
            </a:r>
            <a:r>
              <a:rPr lang="en-US" altLang="zh-CN" dirty="0"/>
              <a:t>value</a:t>
            </a:r>
            <a:r>
              <a:rPr lang="zh-CN" altLang="zh-CN" dirty="0"/>
              <a:t>以</a:t>
            </a:r>
            <a:r>
              <a:rPr lang="en-US" altLang="zh-CN" dirty="0"/>
              <a:t>’#’</a:t>
            </a:r>
            <a:r>
              <a:rPr lang="zh-CN" altLang="zh-CN" dirty="0"/>
              <a:t>划分，得到人物名称，</a:t>
            </a:r>
            <a:r>
              <a:rPr lang="en-US" altLang="zh-CN" dirty="0"/>
              <a:t>label:</a:t>
            </a:r>
            <a:r>
              <a:rPr lang="zh-CN" altLang="zh-CN" dirty="0"/>
              <a:t>数据或者人物名称，</a:t>
            </a:r>
            <a:r>
              <a:rPr lang="en-US" altLang="zh-CN" dirty="0"/>
              <a:t>weight:</a:t>
            </a:r>
            <a:r>
              <a:rPr lang="zh-CN" altLang="zh-CN" dirty="0"/>
              <a:t>数据。如果是含有</a:t>
            </a:r>
            <a:r>
              <a:rPr lang="en-US" altLang="zh-CN" dirty="0"/>
              <a:t>label</a:t>
            </a:r>
            <a:r>
              <a:rPr lang="zh-CN" altLang="zh-CN" dirty="0"/>
              <a:t>的，说明是记录人物名字与其对应标签的，获取其人物名称与标签。在记录人物对应标签时，在</a:t>
            </a:r>
            <a:r>
              <a:rPr lang="en-US" altLang="zh-CN" dirty="0" err="1"/>
              <a:t>HashMap</a:t>
            </a:r>
            <a:r>
              <a:rPr lang="zh-CN" altLang="zh-CN" dirty="0"/>
              <a:t>中查找该人物，如果能找到，说明在这一轮迭代时前面该人物已经被访问更新过标签，</a:t>
            </a:r>
            <a:r>
              <a:rPr lang="en-US" altLang="zh-CN" dirty="0" err="1"/>
              <a:t>HashMap</a:t>
            </a:r>
            <a:r>
              <a:rPr lang="zh-CN" altLang="zh-CN" dirty="0"/>
              <a:t>中已经存放了这一轮它的标签，不需要用上一轮它的标签来替换。因此如果能找到就不需要利用读取的</a:t>
            </a:r>
            <a:r>
              <a:rPr lang="en-US" altLang="zh-CN" dirty="0"/>
              <a:t>value</a:t>
            </a:r>
            <a:r>
              <a:rPr lang="zh-CN" altLang="zh-CN" dirty="0"/>
              <a:t>更新标签。如果找不到，说明该人物这一轮未被更新过，那么将上一轮迭代时它的标签放入</a:t>
            </a:r>
            <a:r>
              <a:rPr lang="en-US" altLang="zh-CN" dirty="0" err="1"/>
              <a:t>HashMap</a:t>
            </a:r>
            <a:r>
              <a:rPr lang="zh-CN" altLang="zh-CN" dirty="0"/>
              <a:t>。 </a:t>
            </a:r>
          </a:p>
          <a:p>
            <a:endParaRPr kumimoji="1" lang="en-US" altLang="zh-CN" dirty="0"/>
          </a:p>
        </p:txBody>
      </p:sp>
    </p:spTree>
    <p:extLst>
      <p:ext uri="{BB962C8B-B14F-4D97-AF65-F5344CB8AC3E}">
        <p14:creationId xmlns:p14="http://schemas.microsoft.com/office/powerpoint/2010/main" val="258030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实现方法</a:t>
            </a:r>
          </a:p>
        </p:txBody>
      </p:sp>
      <p:sp>
        <p:nvSpPr>
          <p:cNvPr id="3" name="内容占位符 2"/>
          <p:cNvSpPr>
            <a:spLocks noGrp="1"/>
          </p:cNvSpPr>
          <p:nvPr>
            <p:ph idx="1"/>
          </p:nvPr>
        </p:nvSpPr>
        <p:spPr>
          <a:xfrm>
            <a:off x="838200" y="1469782"/>
            <a:ext cx="10515600" cy="5388218"/>
          </a:xfrm>
        </p:spPr>
        <p:txBody>
          <a:bodyPr>
            <a:normAutofit fontScale="92500" lnSpcReduction="10000"/>
          </a:bodyPr>
          <a:lstStyle/>
          <a:p>
            <a:r>
              <a:rPr kumimoji="1" lang="en-US" altLang="zh-CN" dirty="0"/>
              <a:t>Reducer</a:t>
            </a:r>
          </a:p>
          <a:p>
            <a:r>
              <a:rPr kumimoji="1" lang="zh-CN" altLang="en-US" dirty="0"/>
              <a:t>两次遍历发送到同一个</a:t>
            </a:r>
            <a:r>
              <a:rPr kumimoji="1" lang="en-US" altLang="zh-CN" dirty="0"/>
              <a:t>reduce</a:t>
            </a:r>
            <a:r>
              <a:rPr kumimoji="1" lang="zh-CN" altLang="en-US" dirty="0"/>
              <a:t>函数的</a:t>
            </a:r>
            <a:r>
              <a:rPr kumimoji="1" lang="en-US" altLang="zh-CN" dirty="0"/>
              <a:t>value</a:t>
            </a:r>
            <a:r>
              <a:rPr kumimoji="1" lang="zh-CN" altLang="en-US" dirty="0"/>
              <a:t>列表</a:t>
            </a:r>
            <a:endParaRPr kumimoji="1" lang="en-US" altLang="zh-CN" dirty="0"/>
          </a:p>
          <a:p>
            <a:r>
              <a:rPr kumimoji="1" lang="zh-CN" altLang="en-US" dirty="0"/>
              <a:t>第二次遍历，</a:t>
            </a:r>
            <a:r>
              <a:rPr lang="zh-CN" altLang="zh-CN" dirty="0"/>
              <a:t>记录每一种邻居标签的影响力，从而最后确定当前待更新人物使用哪个邻居的标签。第二次遍历前定义标签与其影响力的</a:t>
            </a:r>
            <a:r>
              <a:rPr lang="en-US" altLang="zh-CN" dirty="0" err="1"/>
              <a:t>HashMap</a:t>
            </a:r>
            <a:r>
              <a:rPr lang="en-US" altLang="zh-CN" dirty="0"/>
              <a:t> </a:t>
            </a:r>
            <a:r>
              <a:rPr lang="en-US" altLang="zh-CN" dirty="0" err="1"/>
              <a:t>labelmap</a:t>
            </a:r>
            <a:r>
              <a:rPr lang="zh-CN" altLang="zh-CN" dirty="0"/>
              <a:t>，以标签值为关键字，影响力为值</a:t>
            </a:r>
            <a:r>
              <a:rPr lang="zh-CN" altLang="en-US" dirty="0"/>
              <a:t>。</a:t>
            </a:r>
          </a:p>
          <a:p>
            <a:r>
              <a:rPr lang="zh-CN" altLang="en-US" dirty="0"/>
              <a:t>细节处理：</a:t>
            </a:r>
            <a:r>
              <a:rPr lang="zh-CN" altLang="zh-CN" dirty="0"/>
              <a:t>由于</a:t>
            </a:r>
            <a:r>
              <a:rPr lang="en-US" altLang="zh-CN" dirty="0"/>
              <a:t>Reducer</a:t>
            </a:r>
            <a:r>
              <a:rPr lang="zh-CN" altLang="zh-CN" dirty="0"/>
              <a:t>中</a:t>
            </a:r>
            <a:r>
              <a:rPr lang="en-US" altLang="zh-CN" dirty="0"/>
              <a:t>reduce</a:t>
            </a:r>
            <a:r>
              <a:rPr lang="zh-CN" altLang="zh-CN" dirty="0"/>
              <a:t>函数的参数</a:t>
            </a:r>
            <a:r>
              <a:rPr lang="en-US" altLang="zh-CN" dirty="0"/>
              <a:t>values</a:t>
            </a:r>
            <a:r>
              <a:rPr lang="zh-CN" altLang="zh-CN" dirty="0"/>
              <a:t>是</a:t>
            </a:r>
            <a:r>
              <a:rPr lang="en-US" altLang="zh-CN" dirty="0" err="1"/>
              <a:t>Iterable</a:t>
            </a:r>
            <a:r>
              <a:rPr lang="zh-CN" altLang="zh-CN" dirty="0"/>
              <a:t>类型，只能顺序遍历一次，因此在</a:t>
            </a:r>
            <a:r>
              <a:rPr lang="zh-CN" altLang="en-US" dirty="0"/>
              <a:t>第一次</a:t>
            </a:r>
            <a:r>
              <a:rPr lang="zh-CN" altLang="zh-CN" dirty="0"/>
              <a:t>遍历过程中用一个</a:t>
            </a:r>
            <a:r>
              <a:rPr lang="en-US" altLang="zh-CN" dirty="0"/>
              <a:t>List</a:t>
            </a:r>
            <a:r>
              <a:rPr lang="zh-CN" altLang="zh-CN" dirty="0"/>
              <a:t>存放遍历到的一行数据，之后用于二次遍历。 </a:t>
            </a:r>
            <a:endParaRPr lang="en-US" altLang="zh-CN" dirty="0"/>
          </a:p>
          <a:p>
            <a:r>
              <a:rPr lang="zh-CN" altLang="en-US" dirty="0"/>
              <a:t>最后遍历</a:t>
            </a:r>
            <a:r>
              <a:rPr lang="en-US" altLang="zh-CN" dirty="0" err="1"/>
              <a:t>lebelmap</a:t>
            </a:r>
            <a:r>
              <a:rPr lang="zh-CN" altLang="en-US" dirty="0"/>
              <a:t>，找到影响力值最大的标签作为当前人物更新后的标签。</a:t>
            </a:r>
            <a:endParaRPr lang="en-US" altLang="zh-CN" dirty="0"/>
          </a:p>
          <a:p>
            <a:r>
              <a:rPr lang="zh-CN" altLang="zh-CN" dirty="0"/>
              <a:t>之后将更新后的标签写回</a:t>
            </a:r>
            <a:r>
              <a:rPr lang="en-US" altLang="zh-CN" dirty="0" err="1"/>
              <a:t>personmap</a:t>
            </a:r>
            <a:r>
              <a:rPr lang="zh-CN" altLang="zh-CN" dirty="0"/>
              <a:t>中，表明在这一轮迭代中这个人物标签已经被更新过，使得这一轮迭代中后续更新的人物如果其邻居是当前这个人物的话可以使用它这一轮更新后的标签，实现异步更新。</a:t>
            </a:r>
            <a:endParaRPr lang="en-US" altLang="zh-CN" dirty="0"/>
          </a:p>
          <a:p>
            <a:r>
              <a:rPr lang="zh-CN" altLang="en-US" dirty="0"/>
              <a:t>最后输出键值对</a:t>
            </a:r>
            <a:r>
              <a:rPr lang="en-US" altLang="zh-CN" dirty="0"/>
              <a:t>&lt;</a:t>
            </a:r>
            <a:r>
              <a:rPr lang="zh-CN" altLang="en-US" dirty="0"/>
              <a:t>人物名字</a:t>
            </a:r>
            <a:r>
              <a:rPr lang="en-US" altLang="zh-CN" dirty="0"/>
              <a:t>, (</a:t>
            </a:r>
            <a:r>
              <a:rPr lang="zh-CN" altLang="en-US" dirty="0"/>
              <a:t>人物标签</a:t>
            </a:r>
            <a:r>
              <a:rPr lang="en-US" altLang="zh-CN" dirty="0"/>
              <a:t>, PR</a:t>
            </a:r>
            <a:r>
              <a:rPr lang="zh-CN" altLang="en-US" dirty="0"/>
              <a:t>值</a:t>
            </a:r>
            <a:r>
              <a:rPr lang="en-US" altLang="zh-CN" dirty="0"/>
              <a:t>, </a:t>
            </a:r>
            <a:r>
              <a:rPr lang="zh-CN" altLang="en-US" dirty="0"/>
              <a:t>邻接列表</a:t>
            </a:r>
            <a:r>
              <a:rPr lang="en-US" altLang="zh-CN" dirty="0"/>
              <a:t>)&gt;</a:t>
            </a:r>
          </a:p>
          <a:p>
            <a:endParaRPr lang="zh-CN" altLang="zh-CN" dirty="0"/>
          </a:p>
        </p:txBody>
      </p:sp>
    </p:spTree>
    <p:extLst>
      <p:ext uri="{BB962C8B-B14F-4D97-AF65-F5344CB8AC3E}">
        <p14:creationId xmlns:p14="http://schemas.microsoft.com/office/powerpoint/2010/main" val="1032372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57973D-57EC-4338-AE4C-7FEC8ECBE004}"/>
              </a:ext>
            </a:extLst>
          </p:cNvPr>
          <p:cNvSpPr>
            <a:spLocks noGrp="1"/>
          </p:cNvSpPr>
          <p:nvPr>
            <p:ph type="title"/>
          </p:nvPr>
        </p:nvSpPr>
        <p:spPr>
          <a:xfrm>
            <a:off x="838200" y="66088"/>
            <a:ext cx="10515600" cy="1325563"/>
          </a:xfrm>
        </p:spPr>
        <p:txBody>
          <a:bodyPr/>
          <a:lstStyle/>
          <a:p>
            <a:r>
              <a:rPr lang="en-US" altLang="zh-CN" dirty="0"/>
              <a:t>Reducer</a:t>
            </a:r>
            <a:r>
              <a:rPr lang="zh-CN" altLang="en-US" dirty="0"/>
              <a:t>伪代码</a:t>
            </a:r>
          </a:p>
        </p:txBody>
      </p:sp>
      <p:sp>
        <p:nvSpPr>
          <p:cNvPr id="5" name="内容占位符 2">
            <a:extLst>
              <a:ext uri="{FF2B5EF4-FFF2-40B4-BE49-F238E27FC236}">
                <a16:creationId xmlns:a16="http://schemas.microsoft.com/office/drawing/2014/main" id="{714343FB-7461-44C5-BCB9-2BA49C6E6C5D}"/>
              </a:ext>
            </a:extLst>
          </p:cNvPr>
          <p:cNvSpPr txBox="1">
            <a:spLocks/>
          </p:cNvSpPr>
          <p:nvPr/>
        </p:nvSpPr>
        <p:spPr>
          <a:xfrm>
            <a:off x="838200" y="1195708"/>
            <a:ext cx="11114315" cy="549434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err="1">
                <a:solidFill>
                  <a:srgbClr val="FF0000"/>
                </a:solidFill>
                <a:latin typeface="新宋体" panose="02010609030101010101" pitchFamily="49" charset="-122"/>
                <a:ea typeface="新宋体" panose="02010609030101010101" pitchFamily="49" charset="-122"/>
              </a:rPr>
              <a:t>label_map</a:t>
            </a:r>
            <a:r>
              <a:rPr lang="en-US" altLang="zh-CN" sz="2400" dirty="0">
                <a:solidFill>
                  <a:srgbClr val="FF0000"/>
                </a:solidFill>
                <a:latin typeface="新宋体" panose="02010609030101010101" pitchFamily="49" charset="-122"/>
                <a:ea typeface="新宋体" panose="02010609030101010101" pitchFamily="49" charset="-122"/>
              </a:rPr>
              <a:t> </a:t>
            </a:r>
            <a:r>
              <a:rPr lang="zh-CN" altLang="en-US" sz="2400" dirty="0">
                <a:solidFill>
                  <a:srgbClr val="FF0000"/>
                </a:solidFill>
                <a:latin typeface="新宋体" panose="02010609030101010101" pitchFamily="49" charset="-122"/>
                <a:ea typeface="新宋体" panose="02010609030101010101" pitchFamily="49" charset="-122"/>
              </a:rPr>
              <a:t>← </a:t>
            </a:r>
            <a:r>
              <a:rPr lang="en-US" altLang="zh-CN" sz="2400" dirty="0" err="1">
                <a:solidFill>
                  <a:srgbClr val="FF0000"/>
                </a:solidFill>
                <a:latin typeface="新宋体" panose="02010609030101010101" pitchFamily="49" charset="-122"/>
                <a:ea typeface="新宋体" panose="02010609030101010101" pitchFamily="49" charset="-122"/>
              </a:rPr>
              <a:t>HashMap</a:t>
            </a:r>
            <a:r>
              <a:rPr lang="en-US" altLang="zh-CN" sz="2400" dirty="0">
                <a:solidFill>
                  <a:srgbClr val="FF0000"/>
                </a:solidFill>
                <a:latin typeface="新宋体" panose="02010609030101010101" pitchFamily="49" charset="-122"/>
                <a:ea typeface="新宋体" panose="02010609030101010101" pitchFamily="49" charset="-122"/>
              </a:rPr>
              <a:t>();</a:t>
            </a:r>
          </a:p>
          <a:p>
            <a:pPr marL="0" indent="0">
              <a:buFont typeface="Arial" panose="020B0604020202020204" pitchFamily="34" charset="0"/>
              <a:buNone/>
            </a:pPr>
            <a:r>
              <a:rPr lang="en-US" altLang="zh-CN" sz="2400" b="1" dirty="0">
                <a:latin typeface="新宋体" panose="02010609030101010101" pitchFamily="49" charset="-122"/>
                <a:ea typeface="新宋体" panose="02010609030101010101" pitchFamily="49" charset="-122"/>
              </a:rPr>
              <a:t>class</a:t>
            </a:r>
            <a:r>
              <a:rPr lang="en-US" altLang="zh-CN" sz="2400" dirty="0">
                <a:latin typeface="新宋体" panose="02010609030101010101" pitchFamily="49" charset="-122"/>
                <a:ea typeface="新宋体" panose="02010609030101010101" pitchFamily="49" charset="-122"/>
              </a:rPr>
              <a:t> Reducer</a:t>
            </a:r>
          </a:p>
          <a:p>
            <a:pPr marL="0" indent="0">
              <a:buFont typeface="Arial" panose="020B0604020202020204" pitchFamily="34" charset="0"/>
              <a:buNone/>
            </a:pPr>
            <a:r>
              <a:rPr lang="en-US" altLang="zh-CN" sz="2400" dirty="0">
                <a:latin typeface="新宋体" panose="02010609030101010101" pitchFamily="49" charset="-122"/>
                <a:ea typeface="新宋体" panose="02010609030101010101" pitchFamily="49" charset="-122"/>
              </a:rPr>
              <a:t>   </a:t>
            </a:r>
            <a:r>
              <a:rPr lang="en-US" altLang="zh-CN" sz="2400" b="1" dirty="0">
                <a:latin typeface="新宋体" panose="02010609030101010101" pitchFamily="49" charset="-122"/>
                <a:ea typeface="新宋体" panose="02010609030101010101" pitchFamily="49" charset="-122"/>
              </a:rPr>
              <a:t>method</a:t>
            </a:r>
            <a:r>
              <a:rPr lang="en-US" altLang="zh-CN" sz="2400" dirty="0">
                <a:latin typeface="新宋体" panose="02010609030101010101" pitchFamily="49" charset="-122"/>
                <a:ea typeface="新宋体" panose="02010609030101010101" pitchFamily="49" charset="-122"/>
              </a:rPr>
              <a:t> Reduce(character, </a:t>
            </a:r>
            <a:r>
              <a:rPr lang="en-US" altLang="zh-CN" sz="2400" b="1"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p1, p2, …</a:t>
            </a:r>
            <a:r>
              <a:rPr lang="en-US" altLang="zh-CN" sz="2400" b="1"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a:t>
            </a:r>
          </a:p>
          <a:p>
            <a:pPr marL="0" indent="0">
              <a:buNone/>
            </a:pPr>
            <a:r>
              <a:rPr lang="en-US" altLang="zh-CN" sz="2400" dirty="0">
                <a:latin typeface="新宋体" panose="02010609030101010101" pitchFamily="49" charset="-122"/>
                <a:ea typeface="新宋体" panose="02010609030101010101" pitchFamily="49" charset="-122"/>
              </a:rPr>
              <a:t>     </a:t>
            </a:r>
            <a:r>
              <a:rPr lang="en-US" altLang="zh-CN" sz="2400" dirty="0" err="1">
                <a:latin typeface="新宋体" panose="02010609030101010101" pitchFamily="49" charset="-122"/>
                <a:ea typeface="新宋体" panose="02010609030101010101" pitchFamily="49" charset="-122"/>
              </a:rPr>
              <a:t>weight_map</a:t>
            </a:r>
            <a:r>
              <a:rPr lang="en-US" altLang="zh-CN" sz="2400" dirty="0">
                <a:latin typeface="新宋体" panose="02010609030101010101" pitchFamily="49" charset="-122"/>
                <a:ea typeface="新宋体" panose="02010609030101010101" pitchFamily="49" charset="-122"/>
              </a:rPr>
              <a:t> </a:t>
            </a:r>
            <a:r>
              <a:rPr lang="zh-CN" altLang="en-US" sz="2400" dirty="0">
                <a:latin typeface="新宋体" panose="02010609030101010101" pitchFamily="49" charset="-122"/>
                <a:ea typeface="新宋体" panose="02010609030101010101" pitchFamily="49" charset="-122"/>
              </a:rPr>
              <a:t>← </a:t>
            </a:r>
            <a:r>
              <a:rPr lang="en-US" altLang="zh-CN" sz="2400" dirty="0">
                <a:latin typeface="新宋体" panose="02010609030101010101" pitchFamily="49" charset="-122"/>
                <a:ea typeface="新宋体" panose="02010609030101010101" pitchFamily="49" charset="-122"/>
              </a:rPr>
              <a:t>HashMap();</a:t>
            </a:r>
            <a:r>
              <a:rPr lang="en-US" altLang="zh-CN" sz="2400" dirty="0" err="1">
                <a:latin typeface="新宋体" panose="02010609030101010101" pitchFamily="49" charset="-122"/>
                <a:ea typeface="新宋体" panose="02010609030101010101" pitchFamily="49" charset="-122"/>
              </a:rPr>
              <a:t>link_list</a:t>
            </a:r>
            <a:r>
              <a:rPr lang="en-US" altLang="zh-CN" sz="2400" dirty="0">
                <a:latin typeface="新宋体" panose="02010609030101010101" pitchFamily="49" charset="-122"/>
                <a:ea typeface="新宋体" panose="02010609030101010101" pitchFamily="49" charset="-122"/>
              </a:rPr>
              <a:t> </a:t>
            </a:r>
            <a:r>
              <a:rPr lang="zh-CN" altLang="en-US" sz="2400" dirty="0">
                <a:latin typeface="新宋体" panose="02010609030101010101" pitchFamily="49" charset="-122"/>
                <a:ea typeface="新宋体" panose="02010609030101010101" pitchFamily="49" charset="-122"/>
              </a:rPr>
              <a:t>← </a:t>
            </a:r>
            <a:r>
              <a:rPr lang="en-US" altLang="zh-CN" sz="2400" dirty="0">
                <a:latin typeface="新宋体" panose="02010609030101010101" pitchFamily="49" charset="-122"/>
                <a:ea typeface="新宋体" panose="02010609030101010101" pitchFamily="49" charset="-122"/>
              </a:rPr>
              <a:t>List()</a:t>
            </a:r>
          </a:p>
          <a:p>
            <a:pPr marL="0" indent="0">
              <a:buNone/>
            </a:pPr>
            <a:r>
              <a:rPr lang="en-US" altLang="zh-CN" sz="2400" dirty="0">
                <a:latin typeface="新宋体" panose="02010609030101010101" pitchFamily="49" charset="-122"/>
                <a:ea typeface="新宋体" panose="02010609030101010101" pitchFamily="49" charset="-122"/>
              </a:rPr>
              <a:t>       </a:t>
            </a:r>
            <a:r>
              <a:rPr lang="en-US" altLang="zh-CN" sz="2400" b="1" dirty="0">
                <a:latin typeface="新宋体" panose="02010609030101010101" pitchFamily="49" charset="-122"/>
                <a:ea typeface="新宋体" panose="02010609030101010101" pitchFamily="49" charset="-122"/>
              </a:rPr>
              <a:t>for</a:t>
            </a:r>
            <a:r>
              <a:rPr lang="en-US" altLang="zh-CN" sz="2400" dirty="0">
                <a:latin typeface="新宋体" panose="02010609030101010101" pitchFamily="49" charset="-122"/>
                <a:ea typeface="新宋体" panose="02010609030101010101" pitchFamily="49" charset="-122"/>
              </a:rPr>
              <a:t> </a:t>
            </a:r>
            <a:r>
              <a:rPr lang="en-US" altLang="zh-CN" sz="2400" b="1" dirty="0">
                <a:latin typeface="新宋体" panose="02010609030101010101" pitchFamily="49" charset="-122"/>
                <a:ea typeface="新宋体" panose="02010609030101010101" pitchFamily="49" charset="-122"/>
              </a:rPr>
              <a:t>all</a:t>
            </a:r>
            <a:r>
              <a:rPr lang="en-US" altLang="zh-CN" sz="2400" dirty="0">
                <a:latin typeface="新宋体" panose="02010609030101010101" pitchFamily="49" charset="-122"/>
                <a:ea typeface="新宋体" panose="02010609030101010101" pitchFamily="49" charset="-122"/>
              </a:rPr>
              <a:t> p </a:t>
            </a:r>
            <a:r>
              <a:rPr lang="en-US" altLang="zh-CN" sz="2400" dirty="0">
                <a:latin typeface="新宋体" panose="02010609030101010101" pitchFamily="49" charset="-122"/>
                <a:ea typeface="新宋体" panose="02010609030101010101" pitchFamily="49" charset="-122"/>
                <a:sym typeface="Symbol" panose="05050102010706020507" pitchFamily="18" charset="2"/>
              </a:rPr>
              <a:t> </a:t>
            </a:r>
            <a:r>
              <a:rPr lang="en-US" altLang="zh-CN" sz="2400" b="1"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p1, p2, …</a:t>
            </a:r>
            <a:r>
              <a:rPr lang="en-US" altLang="zh-CN" sz="2400" b="1"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 </a:t>
            </a:r>
            <a:r>
              <a:rPr lang="en-US" altLang="zh-CN" sz="2400" b="1" dirty="0">
                <a:latin typeface="新宋体" panose="02010609030101010101" pitchFamily="49" charset="-122"/>
                <a:ea typeface="新宋体" panose="02010609030101010101" pitchFamily="49" charset="-122"/>
              </a:rPr>
              <a:t>do</a:t>
            </a:r>
          </a:p>
          <a:p>
            <a:pPr marL="0" indent="0">
              <a:buNone/>
            </a:pPr>
            <a:r>
              <a:rPr lang="en-US" altLang="zh-CN" sz="2400" dirty="0">
                <a:latin typeface="新宋体" panose="02010609030101010101" pitchFamily="49" charset="-122"/>
                <a:ea typeface="新宋体" panose="02010609030101010101" pitchFamily="49" charset="-122"/>
              </a:rPr>
              <a:t>	   </a:t>
            </a:r>
            <a:r>
              <a:rPr lang="en-US" altLang="zh-CN" sz="2400" b="1" dirty="0">
                <a:latin typeface="新宋体" panose="02010609030101010101" pitchFamily="49" charset="-122"/>
                <a:ea typeface="新宋体" panose="02010609030101010101" pitchFamily="49" charset="-122"/>
              </a:rPr>
              <a:t>if</a:t>
            </a:r>
            <a:r>
              <a:rPr lang="en-US" altLang="zh-CN" sz="2400" dirty="0">
                <a:latin typeface="新宋体" panose="02010609030101010101" pitchFamily="49" charset="-122"/>
                <a:ea typeface="新宋体" panose="02010609030101010101" pitchFamily="49" charset="-122"/>
              </a:rPr>
              <a:t> </a:t>
            </a:r>
            <a:r>
              <a:rPr lang="en-US" altLang="zh-CN" sz="2400" dirty="0" err="1">
                <a:latin typeface="新宋体" panose="02010609030101010101" pitchFamily="49" charset="-122"/>
                <a:ea typeface="新宋体" panose="02010609030101010101" pitchFamily="49" charset="-122"/>
              </a:rPr>
              <a:t>IsLabel</a:t>
            </a:r>
            <a:r>
              <a:rPr lang="en-US" altLang="zh-CN" sz="2400" dirty="0">
                <a:latin typeface="新宋体" panose="02010609030101010101" pitchFamily="49" charset="-122"/>
                <a:ea typeface="新宋体" panose="02010609030101010101" pitchFamily="49" charset="-122"/>
              </a:rPr>
              <a:t>(p) </a:t>
            </a:r>
            <a:r>
              <a:rPr lang="en-US" altLang="zh-CN" sz="2400" b="1" dirty="0">
                <a:latin typeface="新宋体" panose="02010609030101010101" pitchFamily="49" charset="-122"/>
                <a:ea typeface="新宋体" panose="02010609030101010101" pitchFamily="49" charset="-122"/>
              </a:rPr>
              <a:t>then</a:t>
            </a:r>
            <a:r>
              <a:rPr lang="en-US" altLang="zh-CN" sz="2400" dirty="0">
                <a:latin typeface="新宋体" panose="02010609030101010101" pitchFamily="49" charset="-122"/>
                <a:ea typeface="新宋体" panose="02010609030101010101" pitchFamily="49" charset="-122"/>
              </a:rPr>
              <a:t>  //</a:t>
            </a:r>
            <a:r>
              <a:rPr lang="zh-CN" altLang="en-US" sz="2400" dirty="0">
                <a:latin typeface="新宋体" panose="02010609030101010101" pitchFamily="49" charset="-122"/>
                <a:ea typeface="新宋体" panose="02010609030101010101" pitchFamily="49" charset="-122"/>
              </a:rPr>
              <a:t>接受人物名字与标签对应关系</a:t>
            </a:r>
            <a:r>
              <a:rPr lang="en-US" altLang="zh-CN" sz="2400" dirty="0">
                <a:latin typeface="新宋体" panose="02010609030101010101" pitchFamily="49" charset="-122"/>
                <a:ea typeface="新宋体" panose="02010609030101010101" pitchFamily="49" charset="-122"/>
              </a:rPr>
              <a:t>value</a:t>
            </a:r>
          </a:p>
          <a:p>
            <a:pPr marL="0" indent="0">
              <a:buNone/>
            </a:pPr>
            <a:r>
              <a:rPr lang="en-US" altLang="zh-CN" sz="2400" dirty="0">
                <a:latin typeface="新宋体" panose="02010609030101010101" pitchFamily="49" charset="-122"/>
                <a:ea typeface="新宋体" panose="02010609030101010101" pitchFamily="49" charset="-122"/>
              </a:rPr>
              <a:t>	         </a:t>
            </a:r>
            <a:r>
              <a:rPr lang="en-US" altLang="zh-CN" sz="2400" dirty="0">
                <a:solidFill>
                  <a:srgbClr val="FF0000"/>
                </a:solidFill>
                <a:latin typeface="新宋体" panose="02010609030101010101" pitchFamily="49" charset="-122"/>
                <a:ea typeface="新宋体" panose="02010609030101010101" pitchFamily="49" charset="-122"/>
              </a:rPr>
              <a:t> </a:t>
            </a:r>
            <a:r>
              <a:rPr lang="en-US" altLang="zh-CN" sz="2400" b="1" dirty="0">
                <a:solidFill>
                  <a:srgbClr val="FF0000"/>
                </a:solidFill>
                <a:latin typeface="新宋体" panose="02010609030101010101" pitchFamily="49" charset="-122"/>
                <a:ea typeface="新宋体" panose="02010609030101010101" pitchFamily="49" charset="-122"/>
              </a:rPr>
              <a:t>if</a:t>
            </a:r>
            <a:r>
              <a:rPr lang="en-US" altLang="zh-CN" sz="2400" dirty="0">
                <a:solidFill>
                  <a:srgbClr val="FF0000"/>
                </a:solidFill>
                <a:latin typeface="新宋体" panose="02010609030101010101" pitchFamily="49" charset="-122"/>
                <a:ea typeface="新宋体" panose="02010609030101010101" pitchFamily="49" charset="-122"/>
              </a:rPr>
              <a:t>  !</a:t>
            </a:r>
            <a:r>
              <a:rPr lang="en-US" altLang="zh-CN" sz="2400" dirty="0" err="1">
                <a:solidFill>
                  <a:srgbClr val="FF0000"/>
                </a:solidFill>
                <a:latin typeface="新宋体" panose="02010609030101010101" pitchFamily="49" charset="-122"/>
                <a:ea typeface="新宋体" panose="02010609030101010101" pitchFamily="49" charset="-122"/>
              </a:rPr>
              <a:t>label_map.containsKey</a:t>
            </a:r>
            <a:r>
              <a:rPr lang="en-US" altLang="zh-CN" sz="2400" dirty="0">
                <a:solidFill>
                  <a:srgbClr val="FF0000"/>
                </a:solidFill>
                <a:latin typeface="新宋体" panose="02010609030101010101" pitchFamily="49" charset="-122"/>
                <a:ea typeface="新宋体" panose="02010609030101010101" pitchFamily="49" charset="-122"/>
              </a:rPr>
              <a:t>(</a:t>
            </a:r>
            <a:r>
              <a:rPr lang="en-US" altLang="zh-CN" sz="2400" dirty="0" err="1">
                <a:solidFill>
                  <a:srgbClr val="FF0000"/>
                </a:solidFill>
                <a:latin typeface="新宋体" panose="02010609030101010101" pitchFamily="49" charset="-122"/>
                <a:ea typeface="新宋体" panose="02010609030101010101" pitchFamily="49" charset="-122"/>
              </a:rPr>
              <a:t>p.character</a:t>
            </a:r>
            <a:r>
              <a:rPr lang="en-US" altLang="zh-CN" sz="2400" dirty="0">
                <a:solidFill>
                  <a:srgbClr val="FF0000"/>
                </a:solidFill>
                <a:latin typeface="新宋体" panose="02010609030101010101" pitchFamily="49" charset="-122"/>
                <a:ea typeface="新宋体" panose="02010609030101010101" pitchFamily="49" charset="-122"/>
              </a:rPr>
              <a:t>) //</a:t>
            </a:r>
            <a:r>
              <a:rPr lang="zh-CN" altLang="en-US" sz="2400" dirty="0">
                <a:solidFill>
                  <a:srgbClr val="FF0000"/>
                </a:solidFill>
                <a:latin typeface="新宋体" panose="02010609030101010101" pitchFamily="49" charset="-122"/>
                <a:ea typeface="新宋体" panose="02010609030101010101" pitchFamily="49" charset="-122"/>
              </a:rPr>
              <a:t>如果人物名字没有在人物</a:t>
            </a:r>
            <a:r>
              <a:rPr lang="en-US" altLang="zh-CN" sz="2400" dirty="0">
                <a:solidFill>
                  <a:srgbClr val="FF0000"/>
                </a:solidFill>
                <a:latin typeface="新宋体" panose="02010609030101010101" pitchFamily="49" charset="-122"/>
                <a:ea typeface="新宋体" panose="02010609030101010101" pitchFamily="49" charset="-122"/>
              </a:rPr>
              <a:t>-</a:t>
            </a:r>
            <a:r>
              <a:rPr lang="zh-CN" altLang="en-US" sz="2400" dirty="0">
                <a:solidFill>
                  <a:srgbClr val="FF0000"/>
                </a:solidFill>
                <a:latin typeface="新宋体" panose="02010609030101010101" pitchFamily="49" charset="-122"/>
                <a:ea typeface="新宋体" panose="02010609030101010101" pitchFamily="49" charset="-122"/>
              </a:rPr>
              <a:t>标签关系对应中出现过</a:t>
            </a:r>
            <a:endParaRPr lang="en-US" altLang="zh-CN" sz="2400" dirty="0">
              <a:solidFill>
                <a:srgbClr val="FF0000"/>
              </a:solidFill>
              <a:latin typeface="新宋体" panose="02010609030101010101" pitchFamily="49" charset="-122"/>
              <a:ea typeface="新宋体" panose="02010609030101010101" pitchFamily="49" charset="-122"/>
            </a:endParaRPr>
          </a:p>
          <a:p>
            <a:pPr marL="0" indent="0">
              <a:buNone/>
            </a:pPr>
            <a:r>
              <a:rPr lang="en-US" altLang="zh-CN" sz="2400" dirty="0">
                <a:solidFill>
                  <a:srgbClr val="FF0000"/>
                </a:solidFill>
                <a:latin typeface="新宋体" panose="02010609030101010101" pitchFamily="49" charset="-122"/>
                <a:ea typeface="新宋体" panose="02010609030101010101" pitchFamily="49" charset="-122"/>
              </a:rPr>
              <a:t>	              </a:t>
            </a:r>
            <a:r>
              <a:rPr lang="en-US" altLang="zh-CN" sz="2400" dirty="0" err="1">
                <a:solidFill>
                  <a:srgbClr val="FF0000"/>
                </a:solidFill>
                <a:latin typeface="新宋体" panose="02010609030101010101" pitchFamily="49" charset="-122"/>
                <a:ea typeface="新宋体" panose="02010609030101010101" pitchFamily="49" charset="-122"/>
              </a:rPr>
              <a:t>label_map</a:t>
            </a:r>
            <a:r>
              <a:rPr lang="en-US" altLang="zh-CN" sz="2400" b="1" dirty="0">
                <a:solidFill>
                  <a:srgbClr val="FF0000"/>
                </a:solidFill>
                <a:latin typeface="新宋体" panose="02010609030101010101" pitchFamily="49" charset="-122"/>
                <a:ea typeface="新宋体" panose="02010609030101010101" pitchFamily="49" charset="-122"/>
              </a:rPr>
              <a:t>[</a:t>
            </a:r>
            <a:r>
              <a:rPr lang="en-US" altLang="zh-CN" sz="2400" dirty="0" err="1">
                <a:solidFill>
                  <a:srgbClr val="FF0000"/>
                </a:solidFill>
                <a:latin typeface="新宋体" panose="02010609030101010101" pitchFamily="49" charset="-122"/>
                <a:ea typeface="新宋体" panose="02010609030101010101" pitchFamily="49" charset="-122"/>
              </a:rPr>
              <a:t>p.character</a:t>
            </a:r>
            <a:r>
              <a:rPr lang="en-US" altLang="zh-CN" sz="2400" b="1" dirty="0">
                <a:solidFill>
                  <a:srgbClr val="FF0000"/>
                </a:solidFill>
                <a:latin typeface="新宋体" panose="02010609030101010101" pitchFamily="49" charset="-122"/>
                <a:ea typeface="新宋体" panose="02010609030101010101" pitchFamily="49" charset="-122"/>
              </a:rPr>
              <a:t>]</a:t>
            </a:r>
            <a:r>
              <a:rPr lang="en-US" altLang="zh-CN" sz="2400" dirty="0">
                <a:solidFill>
                  <a:srgbClr val="FF0000"/>
                </a:solidFill>
                <a:latin typeface="新宋体" panose="02010609030101010101" pitchFamily="49" charset="-122"/>
                <a:ea typeface="新宋体" panose="02010609030101010101" pitchFamily="49" charset="-122"/>
              </a:rPr>
              <a:t> </a:t>
            </a:r>
            <a:r>
              <a:rPr lang="zh-CN" altLang="en-US" sz="2400" dirty="0">
                <a:solidFill>
                  <a:srgbClr val="FF0000"/>
                </a:solidFill>
                <a:latin typeface="新宋体" panose="02010609030101010101" pitchFamily="49" charset="-122"/>
                <a:ea typeface="新宋体" panose="02010609030101010101" pitchFamily="49" charset="-122"/>
              </a:rPr>
              <a:t>← </a:t>
            </a:r>
            <a:r>
              <a:rPr lang="en-US" altLang="zh-CN" sz="2400" dirty="0" err="1">
                <a:solidFill>
                  <a:srgbClr val="FF0000"/>
                </a:solidFill>
                <a:latin typeface="新宋体" panose="02010609030101010101" pitchFamily="49" charset="-122"/>
                <a:ea typeface="新宋体" panose="02010609030101010101" pitchFamily="49" charset="-122"/>
              </a:rPr>
              <a:t>p.label</a:t>
            </a:r>
            <a:r>
              <a:rPr lang="en-US" altLang="zh-CN" sz="2400" dirty="0">
                <a:solidFill>
                  <a:srgbClr val="FF0000"/>
                </a:solidFill>
                <a:latin typeface="新宋体" panose="02010609030101010101" pitchFamily="49" charset="-122"/>
                <a:ea typeface="新宋体" panose="02010609030101010101" pitchFamily="49" charset="-122"/>
              </a:rPr>
              <a:t>  </a:t>
            </a:r>
            <a:r>
              <a:rPr lang="en-US" altLang="zh-CN" sz="1700" dirty="0">
                <a:solidFill>
                  <a:srgbClr val="FF0000"/>
                </a:solidFill>
                <a:latin typeface="新宋体" panose="02010609030101010101" pitchFamily="49" charset="-122"/>
                <a:ea typeface="新宋体" panose="02010609030101010101" pitchFamily="49" charset="-122"/>
              </a:rPr>
              <a:t>//</a:t>
            </a:r>
            <a:r>
              <a:rPr lang="zh-CN" altLang="en-US" sz="1700" i="1" dirty="0">
                <a:solidFill>
                  <a:srgbClr val="FF0000"/>
                </a:solidFill>
                <a:latin typeface="新宋体" panose="02010609030101010101" pitchFamily="49" charset="-122"/>
                <a:ea typeface="新宋体" panose="02010609030101010101" pitchFamily="49" charset="-122"/>
              </a:rPr>
              <a:t>将人物名对应的标签存入</a:t>
            </a:r>
            <a:r>
              <a:rPr lang="en-US" altLang="zh-CN" sz="1700" i="1" dirty="0" err="1">
                <a:solidFill>
                  <a:srgbClr val="FF0000"/>
                </a:solidFill>
                <a:latin typeface="新宋体" panose="02010609030101010101" pitchFamily="49" charset="-122"/>
                <a:ea typeface="新宋体" panose="02010609030101010101" pitchFamily="49" charset="-122"/>
              </a:rPr>
              <a:t>label_map</a:t>
            </a:r>
            <a:endParaRPr lang="en-US" altLang="zh-CN" sz="1500" i="1" dirty="0">
              <a:solidFill>
                <a:srgbClr val="FF0000"/>
              </a:solidFill>
              <a:latin typeface="新宋体" panose="02010609030101010101" pitchFamily="49" charset="-122"/>
              <a:ea typeface="新宋体" panose="02010609030101010101" pitchFamily="49" charset="-122"/>
            </a:endParaRPr>
          </a:p>
          <a:p>
            <a:pPr marL="0" indent="0">
              <a:buNone/>
            </a:pPr>
            <a:r>
              <a:rPr lang="en-US" altLang="zh-CN" sz="2400" dirty="0">
                <a:latin typeface="新宋体" panose="02010609030101010101" pitchFamily="49" charset="-122"/>
                <a:ea typeface="新宋体" panose="02010609030101010101" pitchFamily="49" charset="-122"/>
              </a:rPr>
              <a:t>	         </a:t>
            </a:r>
            <a:r>
              <a:rPr lang="en-US" altLang="zh-CN" sz="2400" dirty="0" err="1">
                <a:latin typeface="新宋体" panose="02010609030101010101" pitchFamily="49" charset="-122"/>
                <a:ea typeface="新宋体" panose="02010609030101010101" pitchFamily="49" charset="-122"/>
              </a:rPr>
              <a:t>weight_map</a:t>
            </a:r>
            <a:r>
              <a:rPr lang="en-US" altLang="zh-CN" sz="2400" b="1" dirty="0">
                <a:latin typeface="新宋体" panose="02010609030101010101" pitchFamily="49" charset="-122"/>
                <a:ea typeface="新宋体" panose="02010609030101010101" pitchFamily="49" charset="-122"/>
              </a:rPr>
              <a:t>[</a:t>
            </a:r>
            <a:r>
              <a:rPr lang="en-US" altLang="zh-CN" sz="2400" dirty="0" err="1">
                <a:latin typeface="新宋体" panose="02010609030101010101" pitchFamily="49" charset="-122"/>
                <a:ea typeface="新宋体" panose="02010609030101010101" pitchFamily="49" charset="-122"/>
              </a:rPr>
              <a:t>p.label</a:t>
            </a:r>
            <a:r>
              <a:rPr lang="en-US" altLang="zh-CN" sz="2400" b="1" dirty="0">
                <a:latin typeface="新宋体" panose="02010609030101010101" pitchFamily="49" charset="-122"/>
                <a:ea typeface="新宋体" panose="02010609030101010101" pitchFamily="49" charset="-122"/>
              </a:rPr>
              <a:t>] </a:t>
            </a:r>
            <a:r>
              <a:rPr lang="zh-CN" altLang="en-US" sz="2400" dirty="0">
                <a:latin typeface="新宋体" panose="02010609030101010101" pitchFamily="49" charset="-122"/>
                <a:ea typeface="新宋体" panose="02010609030101010101" pitchFamily="49" charset="-122"/>
              </a:rPr>
              <a:t>← </a:t>
            </a:r>
            <a:r>
              <a:rPr lang="en-US" altLang="zh-CN" sz="2400" dirty="0">
                <a:latin typeface="新宋体" panose="02010609030101010101" pitchFamily="49" charset="-122"/>
                <a:ea typeface="新宋体" panose="02010609030101010101" pitchFamily="49" charset="-122"/>
              </a:rPr>
              <a:t>0</a:t>
            </a:r>
          </a:p>
          <a:p>
            <a:pPr marL="0" indent="0">
              <a:buNone/>
            </a:pPr>
            <a:r>
              <a:rPr lang="en-US" altLang="zh-CN" sz="2400" dirty="0">
                <a:latin typeface="新宋体" panose="02010609030101010101" pitchFamily="49" charset="-122"/>
                <a:ea typeface="新宋体" panose="02010609030101010101" pitchFamily="49" charset="-122"/>
              </a:rPr>
              <a:t>	   </a:t>
            </a:r>
            <a:r>
              <a:rPr lang="en-US" altLang="zh-CN" sz="2400" b="1" dirty="0">
                <a:latin typeface="新宋体" panose="02010609030101010101" pitchFamily="49" charset="-122"/>
                <a:ea typeface="新宋体" panose="02010609030101010101" pitchFamily="49" charset="-122"/>
              </a:rPr>
              <a:t>for</a:t>
            </a:r>
            <a:r>
              <a:rPr lang="en-US" altLang="zh-CN" sz="2400" dirty="0">
                <a:latin typeface="新宋体" panose="02010609030101010101" pitchFamily="49" charset="-122"/>
                <a:ea typeface="新宋体" panose="02010609030101010101" pitchFamily="49" charset="-122"/>
              </a:rPr>
              <a:t> </a:t>
            </a:r>
            <a:r>
              <a:rPr lang="en-US" altLang="zh-CN" sz="2400" b="1" dirty="0">
                <a:latin typeface="新宋体" panose="02010609030101010101" pitchFamily="49" charset="-122"/>
                <a:ea typeface="新宋体" panose="02010609030101010101" pitchFamily="49" charset="-122"/>
              </a:rPr>
              <a:t>all</a:t>
            </a:r>
            <a:r>
              <a:rPr lang="en-US" altLang="zh-CN" sz="2400" dirty="0">
                <a:latin typeface="新宋体" panose="02010609030101010101" pitchFamily="49" charset="-122"/>
                <a:ea typeface="新宋体" panose="02010609030101010101" pitchFamily="49" charset="-122"/>
              </a:rPr>
              <a:t> p </a:t>
            </a:r>
            <a:r>
              <a:rPr lang="en-US" altLang="zh-CN" sz="2400" dirty="0">
                <a:latin typeface="新宋体" panose="02010609030101010101" pitchFamily="49" charset="-122"/>
                <a:ea typeface="新宋体" panose="02010609030101010101" pitchFamily="49" charset="-122"/>
                <a:sym typeface="Symbol" panose="05050102010706020507" pitchFamily="18" charset="2"/>
              </a:rPr>
              <a:t> </a:t>
            </a:r>
            <a:r>
              <a:rPr lang="en-US" altLang="zh-CN" sz="2400" b="1"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p1, p2, …</a:t>
            </a:r>
            <a:r>
              <a:rPr lang="en-US" altLang="zh-CN" sz="2400" b="1"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 </a:t>
            </a:r>
            <a:r>
              <a:rPr lang="en-US" altLang="zh-CN" sz="2400" b="1" dirty="0">
                <a:latin typeface="新宋体" panose="02010609030101010101" pitchFamily="49" charset="-122"/>
                <a:ea typeface="新宋体" panose="02010609030101010101" pitchFamily="49" charset="-122"/>
              </a:rPr>
              <a:t>do</a:t>
            </a:r>
          </a:p>
          <a:p>
            <a:pPr marL="0" indent="0">
              <a:buNone/>
            </a:pPr>
            <a:r>
              <a:rPr lang="en-US" altLang="zh-CN" sz="2400" dirty="0">
                <a:latin typeface="新宋体" panose="02010609030101010101" pitchFamily="49" charset="-122"/>
                <a:ea typeface="新宋体" panose="02010609030101010101" pitchFamily="49" charset="-122"/>
              </a:rPr>
              <a:t> 	     </a:t>
            </a:r>
            <a:r>
              <a:rPr lang="en-US" altLang="zh-CN" sz="2400" b="1" dirty="0">
                <a:latin typeface="新宋体" panose="02010609030101010101" pitchFamily="49" charset="-122"/>
                <a:ea typeface="新宋体" panose="02010609030101010101" pitchFamily="49" charset="-122"/>
              </a:rPr>
              <a:t>if</a:t>
            </a:r>
            <a:r>
              <a:rPr lang="en-US" altLang="zh-CN" sz="2400" dirty="0">
                <a:latin typeface="新宋体" panose="02010609030101010101" pitchFamily="49" charset="-122"/>
                <a:ea typeface="新宋体" panose="02010609030101010101" pitchFamily="49" charset="-122"/>
              </a:rPr>
              <a:t> </a:t>
            </a:r>
            <a:r>
              <a:rPr lang="en-US" altLang="zh-CN" sz="2400" dirty="0" err="1">
                <a:latin typeface="新宋体" panose="02010609030101010101" pitchFamily="49" charset="-122"/>
                <a:ea typeface="新宋体" panose="02010609030101010101" pitchFamily="49" charset="-122"/>
              </a:rPr>
              <a:t>IsWeight</a:t>
            </a:r>
            <a:r>
              <a:rPr lang="en-US" altLang="zh-CN" sz="2400" dirty="0">
                <a:latin typeface="新宋体" panose="02010609030101010101" pitchFamily="49" charset="-122"/>
                <a:ea typeface="新宋体" panose="02010609030101010101" pitchFamily="49" charset="-122"/>
              </a:rPr>
              <a:t>(p) </a:t>
            </a:r>
            <a:r>
              <a:rPr lang="en-US" altLang="zh-CN" sz="2400" b="1" dirty="0">
                <a:latin typeface="新宋体" panose="02010609030101010101" pitchFamily="49" charset="-122"/>
                <a:ea typeface="新宋体" panose="02010609030101010101" pitchFamily="49" charset="-122"/>
              </a:rPr>
              <a:t>then</a:t>
            </a:r>
            <a:r>
              <a:rPr lang="en-US" altLang="zh-CN" sz="2400" dirty="0">
                <a:latin typeface="新宋体" panose="02010609030101010101" pitchFamily="49" charset="-122"/>
                <a:ea typeface="新宋体" panose="02010609030101010101" pitchFamily="49" charset="-122"/>
              </a:rPr>
              <a:t> </a:t>
            </a:r>
          </a:p>
          <a:p>
            <a:pPr marL="0" indent="0">
              <a:buNone/>
            </a:pPr>
            <a:r>
              <a:rPr lang="en-US" altLang="zh-CN" sz="2400" dirty="0">
                <a:latin typeface="新宋体" panose="02010609030101010101" pitchFamily="49" charset="-122"/>
                <a:ea typeface="新宋体" panose="02010609030101010101" pitchFamily="49" charset="-122"/>
              </a:rPr>
              <a:t> 	       </a:t>
            </a:r>
            <a:r>
              <a:rPr lang="en-US" altLang="zh-CN" sz="2400" dirty="0" err="1">
                <a:latin typeface="新宋体" panose="02010609030101010101" pitchFamily="49" charset="-122"/>
                <a:ea typeface="新宋体" panose="02010609030101010101" pitchFamily="49" charset="-122"/>
              </a:rPr>
              <a:t>weight_map</a:t>
            </a:r>
            <a:r>
              <a:rPr lang="en-US" altLang="zh-CN" sz="2400" b="1" dirty="0">
                <a:latin typeface="新宋体" panose="02010609030101010101" pitchFamily="49" charset="-122"/>
                <a:ea typeface="新宋体" panose="02010609030101010101" pitchFamily="49" charset="-122"/>
              </a:rPr>
              <a:t>[</a:t>
            </a:r>
            <a:r>
              <a:rPr lang="en-US" altLang="zh-CN" sz="2400" dirty="0" err="1">
                <a:latin typeface="新宋体" panose="02010609030101010101" pitchFamily="49" charset="-122"/>
                <a:ea typeface="新宋体" panose="02010609030101010101" pitchFamily="49" charset="-122"/>
              </a:rPr>
              <a:t>label_map</a:t>
            </a:r>
            <a:r>
              <a:rPr lang="en-US" altLang="zh-CN" sz="2400" b="1" dirty="0">
                <a:latin typeface="新宋体" panose="02010609030101010101" pitchFamily="49" charset="-122"/>
                <a:ea typeface="新宋体" panose="02010609030101010101" pitchFamily="49" charset="-122"/>
              </a:rPr>
              <a:t>[</a:t>
            </a:r>
            <a:r>
              <a:rPr lang="en-US" altLang="zh-CN" sz="2400" dirty="0" err="1">
                <a:latin typeface="新宋体" panose="02010609030101010101" pitchFamily="49" charset="-122"/>
                <a:ea typeface="新宋体" panose="02010609030101010101" pitchFamily="49" charset="-122"/>
              </a:rPr>
              <a:t>p.character</a:t>
            </a:r>
            <a:r>
              <a:rPr lang="en-US" altLang="zh-CN" sz="2400" b="1"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 += </a:t>
            </a:r>
            <a:r>
              <a:rPr lang="en-US" altLang="zh-CN" sz="2400" dirty="0" err="1">
                <a:latin typeface="新宋体" panose="02010609030101010101" pitchFamily="49" charset="-122"/>
                <a:ea typeface="新宋体" panose="02010609030101010101" pitchFamily="49" charset="-122"/>
              </a:rPr>
              <a:t>p.weight</a:t>
            </a:r>
            <a:r>
              <a:rPr lang="en-US" altLang="zh-CN" sz="2400" dirty="0">
                <a:latin typeface="新宋体" panose="02010609030101010101" pitchFamily="49" charset="-122"/>
                <a:ea typeface="新宋体" panose="02010609030101010101" pitchFamily="49" charset="-122"/>
              </a:rPr>
              <a:t>  </a:t>
            </a:r>
            <a:r>
              <a:rPr lang="en-US" altLang="zh-CN" sz="1700" dirty="0">
                <a:latin typeface="新宋体" panose="02010609030101010101" pitchFamily="49" charset="-122"/>
                <a:ea typeface="新宋体" panose="02010609030101010101" pitchFamily="49" charset="-122"/>
              </a:rPr>
              <a:t>//</a:t>
            </a:r>
            <a:r>
              <a:rPr lang="zh-CN" altLang="en-US" sz="1700" i="1" dirty="0">
                <a:latin typeface="新宋体" panose="02010609030101010101" pitchFamily="49" charset="-122"/>
                <a:ea typeface="新宋体" panose="02010609030101010101" pitchFamily="49" charset="-122"/>
              </a:rPr>
              <a:t>累加相同标签的权值</a:t>
            </a:r>
            <a:endParaRPr lang="en-US" altLang="zh-CN" sz="1700" i="1" dirty="0">
              <a:latin typeface="新宋体" panose="02010609030101010101" pitchFamily="49" charset="-122"/>
              <a:ea typeface="新宋体" panose="02010609030101010101" pitchFamily="49" charset="-122"/>
            </a:endParaRPr>
          </a:p>
          <a:p>
            <a:pPr marL="0" indent="0">
              <a:buNone/>
            </a:pPr>
            <a:r>
              <a:rPr lang="en-US" altLang="zh-CN" sz="2400" dirty="0">
                <a:latin typeface="新宋体" panose="02010609030101010101" pitchFamily="49" charset="-122"/>
                <a:ea typeface="新宋体" panose="02010609030101010101" pitchFamily="49" charset="-122"/>
              </a:rPr>
              <a:t>	       </a:t>
            </a:r>
            <a:r>
              <a:rPr lang="en-US" altLang="zh-CN" sz="2400" dirty="0" err="1">
                <a:latin typeface="新宋体" panose="02010609030101010101" pitchFamily="49" charset="-122"/>
                <a:ea typeface="新宋体" panose="02010609030101010101" pitchFamily="49" charset="-122"/>
              </a:rPr>
              <a:t>link_list.add</a:t>
            </a:r>
            <a:r>
              <a:rPr lang="en-US" altLang="zh-CN" sz="2400" dirty="0">
                <a:latin typeface="新宋体" panose="02010609030101010101" pitchFamily="49" charset="-122"/>
                <a:ea typeface="新宋体" panose="02010609030101010101" pitchFamily="49" charset="-122"/>
              </a:rPr>
              <a:t>(&lt;</a:t>
            </a:r>
            <a:r>
              <a:rPr lang="en-US" altLang="zh-CN" sz="2400" dirty="0" err="1">
                <a:latin typeface="新宋体" panose="02010609030101010101" pitchFamily="49" charset="-122"/>
                <a:ea typeface="新宋体" panose="02010609030101010101" pitchFamily="49" charset="-122"/>
              </a:rPr>
              <a:t>p.character</a:t>
            </a:r>
            <a:r>
              <a:rPr lang="en-US" altLang="zh-CN" sz="2400" dirty="0">
                <a:latin typeface="新宋体" panose="02010609030101010101" pitchFamily="49" charset="-122"/>
                <a:ea typeface="新宋体" panose="02010609030101010101" pitchFamily="49" charset="-122"/>
              </a:rPr>
              <a:t>, </a:t>
            </a:r>
            <a:r>
              <a:rPr lang="en-US" altLang="zh-CN" sz="2400" dirty="0" err="1">
                <a:latin typeface="新宋体" panose="02010609030101010101" pitchFamily="49" charset="-122"/>
                <a:ea typeface="新宋体" panose="02010609030101010101" pitchFamily="49" charset="-122"/>
              </a:rPr>
              <a:t>p.weight</a:t>
            </a:r>
            <a:r>
              <a:rPr lang="en-US" altLang="zh-CN" sz="2400" dirty="0">
                <a:latin typeface="新宋体" panose="02010609030101010101" pitchFamily="49" charset="-122"/>
                <a:ea typeface="新宋体" panose="02010609030101010101" pitchFamily="49" charset="-122"/>
              </a:rPr>
              <a:t>&gt;)  </a:t>
            </a:r>
            <a:r>
              <a:rPr lang="en-US" altLang="zh-CN" sz="1700" dirty="0">
                <a:latin typeface="新宋体" panose="02010609030101010101" pitchFamily="49" charset="-122"/>
                <a:ea typeface="新宋体" panose="02010609030101010101" pitchFamily="49" charset="-122"/>
              </a:rPr>
              <a:t>//</a:t>
            </a:r>
            <a:r>
              <a:rPr lang="zh-CN" altLang="en-US" sz="1700" i="1" dirty="0">
                <a:latin typeface="新宋体" panose="02010609030101010101" pitchFamily="49" charset="-122"/>
                <a:ea typeface="新宋体" panose="02010609030101010101" pitchFamily="49" charset="-122"/>
              </a:rPr>
              <a:t>恢复邻接表信息</a:t>
            </a:r>
            <a:endParaRPr lang="en-US" altLang="zh-CN" sz="1700" i="1" dirty="0">
              <a:latin typeface="新宋体" panose="02010609030101010101" pitchFamily="49" charset="-122"/>
              <a:ea typeface="新宋体" panose="02010609030101010101" pitchFamily="49" charset="-122"/>
            </a:endParaRPr>
          </a:p>
          <a:p>
            <a:pPr marL="0" indent="0">
              <a:buNone/>
            </a:pPr>
            <a:r>
              <a:rPr lang="en-US" altLang="zh-CN" sz="2400" dirty="0">
                <a:latin typeface="新宋体" panose="02010609030101010101" pitchFamily="49" charset="-122"/>
                <a:ea typeface="新宋体" panose="02010609030101010101" pitchFamily="49" charset="-122"/>
              </a:rPr>
              <a:t>	   </a:t>
            </a:r>
            <a:r>
              <a:rPr lang="en-US" altLang="zh-CN" sz="2400" dirty="0" err="1">
                <a:latin typeface="新宋体" panose="02010609030101010101" pitchFamily="49" charset="-122"/>
                <a:ea typeface="新宋体" panose="02010609030101010101" pitchFamily="49" charset="-122"/>
              </a:rPr>
              <a:t>new_label</a:t>
            </a:r>
            <a:r>
              <a:rPr lang="en-US" altLang="zh-CN" sz="2400" dirty="0">
                <a:latin typeface="新宋体" panose="02010609030101010101" pitchFamily="49" charset="-122"/>
                <a:ea typeface="新宋体" panose="02010609030101010101" pitchFamily="49" charset="-122"/>
              </a:rPr>
              <a:t> </a:t>
            </a:r>
            <a:r>
              <a:rPr lang="zh-CN" altLang="en-US" sz="2400" dirty="0">
                <a:latin typeface="新宋体" panose="02010609030101010101" pitchFamily="49" charset="-122"/>
                <a:ea typeface="新宋体" panose="02010609030101010101" pitchFamily="49" charset="-122"/>
              </a:rPr>
              <a:t>← </a:t>
            </a:r>
            <a:r>
              <a:rPr lang="en-US" altLang="zh-CN" sz="2400" dirty="0">
                <a:latin typeface="新宋体" panose="02010609030101010101" pitchFamily="49" charset="-122"/>
                <a:ea typeface="新宋体" panose="02010609030101010101" pitchFamily="49" charset="-122"/>
              </a:rPr>
              <a:t>argmax(</a:t>
            </a:r>
            <a:r>
              <a:rPr lang="en-US" altLang="zh-CN" sz="2400" dirty="0" err="1">
                <a:latin typeface="新宋体" panose="02010609030101010101" pitchFamily="49" charset="-122"/>
                <a:ea typeface="新宋体" panose="02010609030101010101" pitchFamily="49" charset="-122"/>
              </a:rPr>
              <a:t>weight_map</a:t>
            </a:r>
            <a:r>
              <a:rPr lang="en-US" altLang="zh-CN" sz="2400" dirty="0">
                <a:latin typeface="新宋体" panose="02010609030101010101" pitchFamily="49" charset="-122"/>
                <a:ea typeface="新宋体" panose="02010609030101010101" pitchFamily="49" charset="-122"/>
              </a:rPr>
              <a:t>) </a:t>
            </a:r>
            <a:r>
              <a:rPr lang="en-US" altLang="zh-CN" sz="1700" dirty="0">
                <a:solidFill>
                  <a:prstClr val="black"/>
                </a:solidFill>
                <a:latin typeface="新宋体" panose="02010609030101010101" pitchFamily="49" charset="-122"/>
                <a:ea typeface="新宋体" panose="02010609030101010101" pitchFamily="49" charset="-122"/>
              </a:rPr>
              <a:t>//</a:t>
            </a:r>
            <a:r>
              <a:rPr lang="zh-CN" altLang="en-US" sz="1700" i="1" dirty="0">
                <a:solidFill>
                  <a:prstClr val="black"/>
                </a:solidFill>
                <a:latin typeface="新宋体" panose="02010609030101010101" pitchFamily="49" charset="-122"/>
                <a:ea typeface="新宋体" panose="02010609030101010101" pitchFamily="49" charset="-122"/>
              </a:rPr>
              <a:t>找出权值最大的标签</a:t>
            </a:r>
            <a:endParaRPr lang="en-US" altLang="zh-CN" sz="1700" i="1" dirty="0">
              <a:solidFill>
                <a:prstClr val="black"/>
              </a:solidFill>
              <a:latin typeface="新宋体" panose="02010609030101010101" pitchFamily="49" charset="-122"/>
              <a:ea typeface="新宋体" panose="02010609030101010101" pitchFamily="49" charset="-122"/>
            </a:endParaRPr>
          </a:p>
          <a:p>
            <a:pPr marL="0" indent="0">
              <a:buNone/>
            </a:pPr>
            <a:r>
              <a:rPr lang="en-US" altLang="zh-CN" sz="1700" i="1" dirty="0">
                <a:solidFill>
                  <a:prstClr val="black"/>
                </a:solidFill>
                <a:latin typeface="新宋体" panose="02010609030101010101" pitchFamily="49" charset="-122"/>
                <a:ea typeface="新宋体" panose="02010609030101010101" pitchFamily="49" charset="-122"/>
              </a:rPr>
              <a:t>                       </a:t>
            </a:r>
            <a:r>
              <a:rPr lang="en-US" altLang="zh-CN" sz="2400" dirty="0" err="1">
                <a:solidFill>
                  <a:srgbClr val="FF0000"/>
                </a:solidFill>
                <a:latin typeface="新宋体" panose="02010609030101010101" pitchFamily="49" charset="-122"/>
                <a:ea typeface="新宋体" panose="02010609030101010101" pitchFamily="49" charset="-122"/>
              </a:rPr>
              <a:t>label_map</a:t>
            </a:r>
            <a:r>
              <a:rPr lang="en-US" altLang="zh-CN" sz="2400" b="1" dirty="0">
                <a:solidFill>
                  <a:srgbClr val="FF0000"/>
                </a:solidFill>
                <a:latin typeface="新宋体" panose="02010609030101010101" pitchFamily="49" charset="-122"/>
                <a:ea typeface="新宋体" panose="02010609030101010101" pitchFamily="49" charset="-122"/>
              </a:rPr>
              <a:t>[</a:t>
            </a:r>
            <a:r>
              <a:rPr lang="en-US" altLang="zh-CN" sz="2400" dirty="0" err="1">
                <a:solidFill>
                  <a:srgbClr val="FF0000"/>
                </a:solidFill>
                <a:latin typeface="新宋体" panose="02010609030101010101" pitchFamily="49" charset="-122"/>
                <a:ea typeface="新宋体" panose="02010609030101010101" pitchFamily="49" charset="-122"/>
              </a:rPr>
              <a:t>p.character</a:t>
            </a:r>
            <a:r>
              <a:rPr lang="en-US" altLang="zh-CN" sz="2400" b="1" dirty="0">
                <a:solidFill>
                  <a:srgbClr val="FF0000"/>
                </a:solidFill>
                <a:latin typeface="新宋体" panose="02010609030101010101" pitchFamily="49" charset="-122"/>
                <a:ea typeface="新宋体" panose="02010609030101010101" pitchFamily="49" charset="-122"/>
              </a:rPr>
              <a:t>]</a:t>
            </a:r>
            <a:r>
              <a:rPr lang="en-US" altLang="zh-CN" sz="2400" dirty="0">
                <a:solidFill>
                  <a:srgbClr val="FF0000"/>
                </a:solidFill>
                <a:latin typeface="新宋体" panose="02010609030101010101" pitchFamily="49" charset="-122"/>
                <a:ea typeface="新宋体" panose="02010609030101010101" pitchFamily="49" charset="-122"/>
              </a:rPr>
              <a:t> </a:t>
            </a:r>
            <a:r>
              <a:rPr lang="zh-CN" altLang="en-US" sz="2400" dirty="0">
                <a:solidFill>
                  <a:srgbClr val="FF0000"/>
                </a:solidFill>
                <a:latin typeface="新宋体" panose="02010609030101010101" pitchFamily="49" charset="-122"/>
                <a:ea typeface="新宋体" panose="02010609030101010101" pitchFamily="49" charset="-122"/>
              </a:rPr>
              <a:t>← </a:t>
            </a:r>
            <a:r>
              <a:rPr lang="en-US" altLang="zh-CN" sz="2400" dirty="0" err="1">
                <a:solidFill>
                  <a:srgbClr val="FF0000"/>
                </a:solidFill>
                <a:latin typeface="新宋体" panose="02010609030101010101" pitchFamily="49" charset="-122"/>
                <a:ea typeface="新宋体" panose="02010609030101010101" pitchFamily="49" charset="-122"/>
              </a:rPr>
              <a:t>new_label</a:t>
            </a:r>
            <a:r>
              <a:rPr lang="en-US" altLang="zh-CN" sz="2400" dirty="0">
                <a:solidFill>
                  <a:srgbClr val="FF0000"/>
                </a:solidFill>
                <a:latin typeface="新宋体" panose="02010609030101010101" pitchFamily="49" charset="-122"/>
                <a:ea typeface="新宋体" panose="02010609030101010101" pitchFamily="49" charset="-122"/>
              </a:rPr>
              <a:t>  //</a:t>
            </a:r>
            <a:r>
              <a:rPr lang="zh-CN" altLang="en-US" sz="2400" dirty="0">
                <a:solidFill>
                  <a:srgbClr val="FF0000"/>
                </a:solidFill>
                <a:latin typeface="新宋体" panose="02010609030101010101" pitchFamily="49" charset="-122"/>
                <a:ea typeface="新宋体" panose="02010609030101010101" pitchFamily="49" charset="-122"/>
              </a:rPr>
              <a:t>将更新后的人物标签存入人物</a:t>
            </a:r>
            <a:r>
              <a:rPr lang="en-US" altLang="zh-CN" sz="2400" dirty="0">
                <a:solidFill>
                  <a:srgbClr val="FF0000"/>
                </a:solidFill>
                <a:latin typeface="新宋体" panose="02010609030101010101" pitchFamily="49" charset="-122"/>
                <a:ea typeface="新宋体" panose="02010609030101010101" pitchFamily="49" charset="-122"/>
              </a:rPr>
              <a:t>-</a:t>
            </a:r>
            <a:r>
              <a:rPr lang="zh-CN" altLang="en-US" sz="2400" dirty="0">
                <a:solidFill>
                  <a:srgbClr val="FF0000"/>
                </a:solidFill>
                <a:latin typeface="新宋体" panose="02010609030101010101" pitchFamily="49" charset="-122"/>
                <a:ea typeface="新宋体" panose="02010609030101010101" pitchFamily="49" charset="-122"/>
              </a:rPr>
              <a:t>标签关系对应</a:t>
            </a:r>
            <a:endParaRPr lang="en-US" altLang="zh-CN" sz="2400" dirty="0">
              <a:solidFill>
                <a:srgbClr val="FF0000"/>
              </a:solidFill>
              <a:latin typeface="新宋体" panose="02010609030101010101" pitchFamily="49" charset="-122"/>
              <a:ea typeface="新宋体" panose="02010609030101010101" pitchFamily="49" charset="-122"/>
            </a:endParaRPr>
          </a:p>
          <a:p>
            <a:pPr marL="0" indent="0">
              <a:buNone/>
            </a:pPr>
            <a:r>
              <a:rPr lang="en-US" altLang="zh-CN" sz="2400" dirty="0">
                <a:latin typeface="新宋体" panose="02010609030101010101" pitchFamily="49" charset="-122"/>
                <a:ea typeface="新宋体" panose="02010609030101010101" pitchFamily="49" charset="-122"/>
              </a:rPr>
              <a:t>	   emit(character, &lt;</a:t>
            </a:r>
            <a:r>
              <a:rPr lang="en-US" altLang="zh-CN" sz="2400" dirty="0" err="1">
                <a:latin typeface="新宋体" panose="02010609030101010101" pitchFamily="49" charset="-122"/>
                <a:ea typeface="新宋体" panose="02010609030101010101" pitchFamily="49" charset="-122"/>
              </a:rPr>
              <a:t>new_label</a:t>
            </a:r>
            <a:r>
              <a:rPr lang="en-US" altLang="zh-CN" sz="2400" dirty="0">
                <a:latin typeface="新宋体" panose="02010609030101010101" pitchFamily="49" charset="-122"/>
                <a:ea typeface="新宋体" panose="02010609030101010101" pitchFamily="49" charset="-122"/>
              </a:rPr>
              <a:t>, </a:t>
            </a:r>
            <a:r>
              <a:rPr lang="en-US" altLang="zh-CN" sz="2400" dirty="0" err="1">
                <a:latin typeface="新宋体" panose="02010609030101010101" pitchFamily="49" charset="-122"/>
                <a:ea typeface="新宋体" panose="02010609030101010101" pitchFamily="49" charset="-122"/>
              </a:rPr>
              <a:t>PageRankValue</a:t>
            </a:r>
            <a:r>
              <a:rPr lang="en-US" altLang="zh-CN" sz="2400" dirty="0">
                <a:latin typeface="新宋体" panose="02010609030101010101" pitchFamily="49" charset="-122"/>
                <a:ea typeface="新宋体" panose="02010609030101010101" pitchFamily="49" charset="-122"/>
              </a:rPr>
              <a:t>, </a:t>
            </a:r>
            <a:r>
              <a:rPr lang="en-US" altLang="zh-CN" sz="2400" dirty="0" err="1">
                <a:latin typeface="新宋体" panose="02010609030101010101" pitchFamily="49" charset="-122"/>
                <a:ea typeface="新宋体" panose="02010609030101010101" pitchFamily="49" charset="-122"/>
              </a:rPr>
              <a:t>link_list</a:t>
            </a:r>
            <a:r>
              <a:rPr lang="en-US" altLang="zh-CN" sz="2400" dirty="0">
                <a:latin typeface="新宋体" panose="02010609030101010101" pitchFamily="49" charset="-122"/>
                <a:ea typeface="新宋体" panose="02010609030101010101" pitchFamily="49" charset="-122"/>
              </a:rPr>
              <a:t>&gt;)</a:t>
            </a:r>
          </a:p>
        </p:txBody>
      </p:sp>
    </p:spTree>
    <p:extLst>
      <p:ext uri="{BB962C8B-B14F-4D97-AF65-F5344CB8AC3E}">
        <p14:creationId xmlns:p14="http://schemas.microsoft.com/office/powerpoint/2010/main" val="4251151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实现方法</a:t>
            </a:r>
          </a:p>
        </p:txBody>
      </p:sp>
      <p:sp>
        <p:nvSpPr>
          <p:cNvPr id="3" name="内容占位符 2"/>
          <p:cNvSpPr>
            <a:spLocks noGrp="1"/>
          </p:cNvSpPr>
          <p:nvPr>
            <p:ph idx="1"/>
          </p:nvPr>
        </p:nvSpPr>
        <p:spPr>
          <a:xfrm>
            <a:off x="838199" y="1469782"/>
            <a:ext cx="11015705" cy="5388218"/>
          </a:xfrm>
        </p:spPr>
        <p:txBody>
          <a:bodyPr>
            <a:normAutofit/>
          </a:bodyPr>
          <a:lstStyle/>
          <a:p>
            <a:r>
              <a:rPr kumimoji="1" lang="zh-CN" altLang="en-US" dirty="0"/>
              <a:t>第三阶段：将迭代结果按照标签相同的分到一组，分到同一组的按照</a:t>
            </a:r>
            <a:r>
              <a:rPr kumimoji="1" lang="en-US" altLang="zh-CN" dirty="0"/>
              <a:t>PR</a:t>
            </a:r>
            <a:r>
              <a:rPr kumimoji="1" lang="zh-CN" altLang="en-US" dirty="0"/>
              <a:t>值从大到小排序</a:t>
            </a:r>
            <a:endParaRPr kumimoji="1" lang="en-US" altLang="zh-CN" dirty="0"/>
          </a:p>
          <a:p>
            <a:r>
              <a:rPr kumimoji="1" lang="zh-CN" altLang="en-US" dirty="0"/>
              <a:t>输入文件为第二阶段最后一次迭代的输出文件，格式为：</a:t>
            </a:r>
            <a:endParaRPr kumimoji="1" lang="en-US" altLang="zh-CN" dirty="0"/>
          </a:p>
          <a:p>
            <a:r>
              <a:rPr lang="en-US" altLang="zh-CN" dirty="0"/>
              <a:t>&lt;</a:t>
            </a:r>
            <a:r>
              <a:rPr lang="zh-CN" altLang="en-US" dirty="0"/>
              <a:t>人物名字</a:t>
            </a:r>
            <a:r>
              <a:rPr lang="en-US" altLang="zh-CN" dirty="0"/>
              <a:t>, (</a:t>
            </a:r>
            <a:r>
              <a:rPr lang="zh-CN" altLang="en-US" dirty="0"/>
              <a:t>人物标签</a:t>
            </a:r>
            <a:r>
              <a:rPr lang="en-US" altLang="zh-CN" dirty="0"/>
              <a:t>, PR</a:t>
            </a:r>
            <a:r>
              <a:rPr lang="zh-CN" altLang="en-US" dirty="0"/>
              <a:t>值</a:t>
            </a:r>
            <a:r>
              <a:rPr lang="en-US" altLang="zh-CN" dirty="0"/>
              <a:t>, </a:t>
            </a:r>
            <a:r>
              <a:rPr lang="zh-CN" altLang="en-US" dirty="0"/>
              <a:t>邻接列表</a:t>
            </a:r>
            <a:r>
              <a:rPr lang="en-US" altLang="zh-CN" dirty="0"/>
              <a:t>)&gt;</a:t>
            </a:r>
          </a:p>
          <a:p>
            <a:r>
              <a:rPr kumimoji="1" lang="zh-CN" altLang="en-US" dirty="0"/>
              <a:t>该阶段处理完将输出键值对：</a:t>
            </a:r>
            <a:endParaRPr kumimoji="1" lang="en-US" altLang="zh-CN" dirty="0"/>
          </a:p>
          <a:p>
            <a:r>
              <a:rPr lang="en-US" altLang="zh-CN" dirty="0"/>
              <a:t>&lt;</a:t>
            </a:r>
            <a:r>
              <a:rPr lang="zh-CN" altLang="en-US" dirty="0"/>
              <a:t>人物名字</a:t>
            </a:r>
            <a:r>
              <a:rPr lang="en-US" altLang="zh-CN" dirty="0"/>
              <a:t>, (</a:t>
            </a:r>
            <a:r>
              <a:rPr lang="zh-CN" altLang="en-US" dirty="0"/>
              <a:t>人物标签</a:t>
            </a:r>
            <a:r>
              <a:rPr lang="en-US" altLang="zh-CN" dirty="0"/>
              <a:t>, PR</a:t>
            </a:r>
            <a:r>
              <a:rPr lang="zh-CN" altLang="en-US" dirty="0"/>
              <a:t>值</a:t>
            </a:r>
            <a:r>
              <a:rPr lang="en-US" altLang="zh-CN" dirty="0"/>
              <a:t>)&gt;</a:t>
            </a:r>
          </a:p>
          <a:p>
            <a:r>
              <a:rPr kumimoji="1" lang="zh-CN" altLang="en-US" dirty="0"/>
              <a:t>使用</a:t>
            </a:r>
            <a:r>
              <a:rPr lang="zh-CN" altLang="zh-CN" dirty="0"/>
              <a:t>自定义</a:t>
            </a:r>
            <a:r>
              <a:rPr lang="en-US" altLang="zh-CN" dirty="0" err="1"/>
              <a:t>WritableComparable</a:t>
            </a:r>
            <a:r>
              <a:rPr lang="zh-CN" altLang="zh-CN" dirty="0"/>
              <a:t>类型</a:t>
            </a:r>
            <a:r>
              <a:rPr lang="en-US" altLang="zh-CN" dirty="0" err="1"/>
              <a:t>MySortType</a:t>
            </a:r>
            <a:r>
              <a:rPr lang="zh-CN" altLang="zh-CN" dirty="0"/>
              <a:t>，</a:t>
            </a:r>
            <a:r>
              <a:rPr lang="zh-CN" altLang="en-US" dirty="0"/>
              <a:t>记录人物的标签（</a:t>
            </a:r>
            <a:r>
              <a:rPr lang="en-US" altLang="zh-CN" dirty="0" err="1"/>
              <a:t>int</a:t>
            </a:r>
            <a:r>
              <a:rPr lang="zh-CN" altLang="en-US" dirty="0"/>
              <a:t>）和</a:t>
            </a:r>
            <a:r>
              <a:rPr lang="en-US" altLang="zh-CN" dirty="0"/>
              <a:t>PR</a:t>
            </a:r>
            <a:r>
              <a:rPr lang="zh-CN" altLang="en-US" dirty="0"/>
              <a:t>值（</a:t>
            </a:r>
            <a:r>
              <a:rPr lang="en-US" altLang="zh-CN" dirty="0"/>
              <a:t>double</a:t>
            </a:r>
            <a:r>
              <a:rPr lang="zh-CN" altLang="en-US" dirty="0"/>
              <a:t>），重新实现</a:t>
            </a:r>
            <a:r>
              <a:rPr lang="en-US" altLang="zh-CN" dirty="0" err="1"/>
              <a:t>compareTo</a:t>
            </a:r>
            <a:r>
              <a:rPr lang="zh-CN" altLang="en-US" dirty="0"/>
              <a:t>函数，使得最终结果按照标签升序、相同标签</a:t>
            </a:r>
            <a:r>
              <a:rPr lang="en-US" altLang="zh-CN" dirty="0"/>
              <a:t>PR</a:t>
            </a:r>
            <a:r>
              <a:rPr lang="zh-CN" altLang="en-US" dirty="0"/>
              <a:t>值降序输出，与前面实现类似</a:t>
            </a:r>
            <a:endParaRPr lang="en-US" altLang="zh-CN" dirty="0"/>
          </a:p>
          <a:p>
            <a:endParaRPr kumimoji="1" lang="en-US" altLang="zh-CN" dirty="0"/>
          </a:p>
          <a:p>
            <a:endParaRPr kumimoji="1" lang="en-US" altLang="zh-CN" dirty="0"/>
          </a:p>
        </p:txBody>
      </p:sp>
    </p:spTree>
    <p:extLst>
      <p:ext uri="{BB962C8B-B14F-4D97-AF65-F5344CB8AC3E}">
        <p14:creationId xmlns:p14="http://schemas.microsoft.com/office/powerpoint/2010/main" val="149103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实现方法</a:t>
            </a:r>
          </a:p>
        </p:txBody>
      </p:sp>
      <p:sp>
        <p:nvSpPr>
          <p:cNvPr id="3" name="内容占位符 2"/>
          <p:cNvSpPr>
            <a:spLocks noGrp="1"/>
          </p:cNvSpPr>
          <p:nvPr>
            <p:ph idx="1"/>
          </p:nvPr>
        </p:nvSpPr>
        <p:spPr>
          <a:xfrm>
            <a:off x="838199" y="1469782"/>
            <a:ext cx="11015705" cy="5388218"/>
          </a:xfrm>
        </p:spPr>
        <p:txBody>
          <a:bodyPr>
            <a:normAutofit/>
          </a:bodyPr>
          <a:lstStyle/>
          <a:p>
            <a:r>
              <a:rPr kumimoji="1" lang="zh-CN" altLang="en-US" sz="2400" dirty="0"/>
              <a:t>第三阶段：将迭代结果按照标签相同的分到一组，分到同一组的按照</a:t>
            </a:r>
            <a:r>
              <a:rPr kumimoji="1" lang="en-US" altLang="zh-CN" sz="2400" dirty="0"/>
              <a:t>PR</a:t>
            </a:r>
            <a:r>
              <a:rPr kumimoji="1" lang="zh-CN" altLang="en-US" sz="2400" dirty="0"/>
              <a:t>值从大到小排序</a:t>
            </a:r>
            <a:endParaRPr kumimoji="1" lang="en-US" altLang="zh-CN" sz="2400" dirty="0"/>
          </a:p>
          <a:p>
            <a:r>
              <a:rPr lang="zh-CN" altLang="zh-CN" sz="2400" dirty="0"/>
              <a:t>自定义分组方式，定义一个</a:t>
            </a:r>
            <a:r>
              <a:rPr lang="en-US" altLang="zh-CN" sz="2400" dirty="0" err="1"/>
              <a:t>MySortComparator</a:t>
            </a:r>
            <a:r>
              <a:rPr lang="zh-CN" altLang="zh-CN" sz="2400" dirty="0"/>
              <a:t>类，令其继承</a:t>
            </a:r>
            <a:r>
              <a:rPr lang="en-US" altLang="zh-CN" sz="2400" dirty="0" err="1"/>
              <a:t>WritableComparator</a:t>
            </a:r>
            <a:r>
              <a:rPr lang="zh-CN" altLang="zh-CN" sz="2400" dirty="0"/>
              <a:t>，并重写</a:t>
            </a:r>
            <a:r>
              <a:rPr lang="en-US" altLang="zh-CN" sz="2400" dirty="0"/>
              <a:t>compare</a:t>
            </a:r>
            <a:r>
              <a:rPr lang="zh-CN" altLang="zh-CN" sz="2400" dirty="0"/>
              <a:t>方法，使得标签值相同的键值对在</a:t>
            </a:r>
            <a:r>
              <a:rPr lang="en-US" altLang="zh-CN" sz="2400" dirty="0"/>
              <a:t> reduce </a:t>
            </a:r>
            <a:r>
              <a:rPr lang="zh-CN" altLang="zh-CN" sz="2400" dirty="0"/>
              <a:t>阶段可以分到同一组被一个</a:t>
            </a:r>
            <a:r>
              <a:rPr lang="en-US" altLang="zh-CN" sz="2400" dirty="0"/>
              <a:t>reduce</a:t>
            </a:r>
            <a:r>
              <a:rPr lang="zh-CN" altLang="zh-CN" sz="2400" dirty="0"/>
              <a:t>函数处理。</a:t>
            </a:r>
            <a:r>
              <a:rPr lang="en-US" altLang="zh-CN" sz="2400" dirty="0"/>
              <a:t>compare</a:t>
            </a:r>
            <a:r>
              <a:rPr lang="zh-CN" altLang="zh-CN" sz="2400" dirty="0"/>
              <a:t>方法即直接比较以</a:t>
            </a:r>
            <a:r>
              <a:rPr lang="en-US" altLang="zh-CN" sz="2400" dirty="0" err="1"/>
              <a:t>MySortType</a:t>
            </a:r>
            <a:r>
              <a:rPr lang="zh-CN" altLang="zh-CN" sz="2400" dirty="0"/>
              <a:t>为键的两者的标签值大小</a:t>
            </a:r>
            <a:r>
              <a:rPr lang="zh-CN" altLang="en-US" sz="2400" dirty="0"/>
              <a:t>，</a:t>
            </a:r>
            <a:r>
              <a:rPr lang="zh-CN" altLang="zh-CN" sz="2400" dirty="0"/>
              <a:t>如果标签值一样那么</a:t>
            </a:r>
            <a:r>
              <a:rPr lang="en-US" altLang="zh-CN" sz="2400" dirty="0"/>
              <a:t>compare</a:t>
            </a:r>
            <a:r>
              <a:rPr lang="zh-CN" altLang="zh-CN" sz="2400" dirty="0"/>
              <a:t>就返回</a:t>
            </a:r>
            <a:r>
              <a:rPr lang="en-US" altLang="zh-CN" sz="2400" dirty="0"/>
              <a:t>0</a:t>
            </a:r>
            <a:r>
              <a:rPr lang="zh-CN" altLang="zh-CN" sz="2400" dirty="0"/>
              <a:t>，</a:t>
            </a:r>
            <a:r>
              <a:rPr lang="en-US" altLang="zh-CN" sz="2400" dirty="0" err="1"/>
              <a:t>MapReduce</a:t>
            </a:r>
            <a:r>
              <a:rPr lang="zh-CN" altLang="zh-CN" sz="2400" dirty="0"/>
              <a:t>框架就知道要把这两个键值对分到一组。  </a:t>
            </a:r>
            <a:endParaRPr kumimoji="1" lang="en-US" altLang="zh-CN" sz="2400" dirty="0"/>
          </a:p>
          <a:p>
            <a:endParaRPr kumimoji="1" lang="en-US" altLang="zh-CN" dirty="0"/>
          </a:p>
        </p:txBody>
      </p:sp>
      <p:pic>
        <p:nvPicPr>
          <p:cNvPr id="4" name="图片 3" descr="屏幕快照 2020-07-29 21.15.4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4384" y="3961485"/>
            <a:ext cx="6636520" cy="2896515"/>
          </a:xfrm>
          <a:prstGeom prst="rect">
            <a:avLst/>
          </a:prstGeom>
        </p:spPr>
      </p:pic>
    </p:spTree>
    <p:extLst>
      <p:ext uri="{BB962C8B-B14F-4D97-AF65-F5344CB8AC3E}">
        <p14:creationId xmlns:p14="http://schemas.microsoft.com/office/powerpoint/2010/main" val="186346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实现方法</a:t>
            </a:r>
          </a:p>
        </p:txBody>
      </p:sp>
      <p:sp>
        <p:nvSpPr>
          <p:cNvPr id="3" name="内容占位符 2"/>
          <p:cNvSpPr>
            <a:spLocks noGrp="1"/>
          </p:cNvSpPr>
          <p:nvPr>
            <p:ph idx="1"/>
          </p:nvPr>
        </p:nvSpPr>
        <p:spPr>
          <a:xfrm>
            <a:off x="838199" y="1469782"/>
            <a:ext cx="11015705" cy="5388218"/>
          </a:xfrm>
        </p:spPr>
        <p:txBody>
          <a:bodyPr>
            <a:normAutofit lnSpcReduction="10000"/>
          </a:bodyPr>
          <a:lstStyle/>
          <a:p>
            <a:r>
              <a:rPr kumimoji="1" lang="zh-CN" altLang="en-US" sz="2400" dirty="0"/>
              <a:t>第三阶段：将迭代结果按照标签相同的分到一组，分到同一组的按照</a:t>
            </a:r>
            <a:r>
              <a:rPr kumimoji="1" lang="en-US" altLang="zh-CN" sz="2400" dirty="0"/>
              <a:t>PR</a:t>
            </a:r>
            <a:r>
              <a:rPr kumimoji="1" lang="zh-CN" altLang="en-US" sz="2400" dirty="0"/>
              <a:t>值从大到小排序</a:t>
            </a:r>
            <a:endParaRPr kumimoji="1" lang="en-US" altLang="zh-CN" sz="2400" dirty="0"/>
          </a:p>
          <a:p>
            <a:r>
              <a:rPr kumimoji="1" lang="en-US" altLang="zh-CN" sz="2400" dirty="0"/>
              <a:t>Mapper</a:t>
            </a:r>
          </a:p>
          <a:p>
            <a:r>
              <a:rPr lang="zh-CN" altLang="zh-CN" sz="2400" dirty="0"/>
              <a:t>利用</a:t>
            </a:r>
            <a:r>
              <a:rPr lang="en-US" altLang="zh-CN" sz="2400" dirty="0"/>
              <a:t>’\t’</a:t>
            </a:r>
            <a:r>
              <a:rPr lang="zh-CN" altLang="zh-CN" sz="2400" dirty="0"/>
              <a:t>分隔读取的每一行，得到四个部分：人物名字，人物标签，人物</a:t>
            </a:r>
            <a:r>
              <a:rPr lang="en-US" altLang="zh-CN" sz="2400" dirty="0"/>
              <a:t>PR</a:t>
            </a:r>
            <a:r>
              <a:rPr lang="zh-CN" altLang="zh-CN" sz="2400" dirty="0"/>
              <a:t>值，邻接关系表，将人物标签和人物</a:t>
            </a:r>
            <a:r>
              <a:rPr lang="en-US" altLang="zh-CN" sz="2400" dirty="0"/>
              <a:t>PR</a:t>
            </a:r>
            <a:r>
              <a:rPr lang="zh-CN" altLang="zh-CN" sz="2400" dirty="0"/>
              <a:t>值转化为</a:t>
            </a:r>
            <a:r>
              <a:rPr lang="en-US" altLang="zh-CN" sz="2400" dirty="0" err="1"/>
              <a:t>MySortType</a:t>
            </a:r>
            <a:r>
              <a:rPr lang="zh-CN" altLang="zh-CN" sz="2400" dirty="0"/>
              <a:t>类型作为</a:t>
            </a:r>
            <a:r>
              <a:rPr lang="en-US" altLang="zh-CN" sz="2400" dirty="0"/>
              <a:t>key</a:t>
            </a:r>
            <a:r>
              <a:rPr lang="zh-CN" altLang="zh-CN" sz="2400" dirty="0"/>
              <a:t>，人物名字作为</a:t>
            </a:r>
            <a:r>
              <a:rPr lang="en-US" altLang="zh-CN" sz="2400" dirty="0"/>
              <a:t>value</a:t>
            </a:r>
            <a:r>
              <a:rPr lang="zh-CN" altLang="zh-CN" sz="2400" dirty="0"/>
              <a:t>发送出去</a:t>
            </a:r>
            <a:endParaRPr lang="en-US" altLang="zh-CN" sz="2400" dirty="0"/>
          </a:p>
          <a:p>
            <a:r>
              <a:rPr kumimoji="1" lang="en-US" altLang="zh-CN" sz="2400" dirty="0"/>
              <a:t>Reducer</a:t>
            </a:r>
          </a:p>
          <a:p>
            <a:r>
              <a:rPr kumimoji="1" lang="zh-CN" altLang="en-US" sz="2400" dirty="0"/>
              <a:t>接受的</a:t>
            </a:r>
            <a:r>
              <a:rPr kumimoji="1" lang="en-US" altLang="zh-CN" sz="2400" dirty="0"/>
              <a:t>key</a:t>
            </a:r>
            <a:r>
              <a:rPr kumimoji="1" lang="zh-CN" altLang="en-US" sz="2400" dirty="0"/>
              <a:t>为</a:t>
            </a:r>
            <a:r>
              <a:rPr kumimoji="1" lang="en-US" altLang="zh-CN" sz="2400" dirty="0" err="1"/>
              <a:t>MySortType</a:t>
            </a:r>
            <a:r>
              <a:rPr kumimoji="1" lang="zh-CN" altLang="en-US" sz="2400" dirty="0"/>
              <a:t>类型</a:t>
            </a:r>
            <a:endParaRPr kumimoji="1" lang="en-US" altLang="zh-CN" sz="2400" dirty="0"/>
          </a:p>
          <a:p>
            <a:r>
              <a:rPr lang="zh-CN" altLang="zh-CN" sz="2400" dirty="0"/>
              <a:t>通过自定义</a:t>
            </a:r>
            <a:r>
              <a:rPr lang="en-US" altLang="zh-CN" sz="2400" dirty="0" err="1"/>
              <a:t>WritableComparator</a:t>
            </a:r>
            <a:r>
              <a:rPr lang="zh-CN" altLang="zh-CN" sz="2400" dirty="0"/>
              <a:t>和自定义分组，将标签相同的分到了同一组，且在同一组中按照</a:t>
            </a:r>
            <a:r>
              <a:rPr lang="en-US" altLang="zh-CN" sz="2400" dirty="0"/>
              <a:t>PR</a:t>
            </a:r>
            <a:r>
              <a:rPr lang="zh-CN" altLang="zh-CN" sz="2400" dirty="0"/>
              <a:t>值从大到小排序。因此</a:t>
            </a:r>
            <a:r>
              <a:rPr lang="en-US" altLang="zh-CN" sz="2400" dirty="0"/>
              <a:t>reduce</a:t>
            </a:r>
            <a:r>
              <a:rPr lang="zh-CN" altLang="zh-CN" sz="2400" dirty="0"/>
              <a:t>函数直接接受分到同一组的键值对，然后遍历其中每一个</a:t>
            </a:r>
            <a:r>
              <a:rPr lang="en-US" altLang="zh-CN" sz="2400" dirty="0"/>
              <a:t>value</a:t>
            </a:r>
            <a:r>
              <a:rPr lang="zh-CN" altLang="zh-CN" sz="2400" dirty="0"/>
              <a:t>，从</a:t>
            </a:r>
            <a:r>
              <a:rPr lang="en-US" altLang="zh-CN" sz="2400" dirty="0"/>
              <a:t>key</a:t>
            </a:r>
            <a:r>
              <a:rPr lang="zh-CN" altLang="zh-CN" sz="2400" dirty="0"/>
              <a:t>中获取人物的标签和</a:t>
            </a:r>
            <a:r>
              <a:rPr lang="en-US" altLang="zh-CN" sz="2400" dirty="0"/>
              <a:t>PR</a:t>
            </a:r>
            <a:r>
              <a:rPr lang="zh-CN" altLang="zh-CN" sz="2400" dirty="0"/>
              <a:t>值，然后以遍历到的每一个</a:t>
            </a:r>
            <a:r>
              <a:rPr lang="en-US" altLang="zh-CN" sz="2400" dirty="0"/>
              <a:t>value</a:t>
            </a:r>
            <a:r>
              <a:rPr lang="zh-CN" altLang="zh-CN" sz="2400" dirty="0"/>
              <a:t>，即人物名字为输出的</a:t>
            </a:r>
            <a:r>
              <a:rPr lang="en-US" altLang="zh-CN" sz="2400" dirty="0"/>
              <a:t>key</a:t>
            </a:r>
            <a:r>
              <a:rPr lang="zh-CN" altLang="zh-CN" sz="2400" dirty="0"/>
              <a:t>，人物标签</a:t>
            </a:r>
            <a:r>
              <a:rPr lang="en-US" altLang="zh-CN" sz="2400" dirty="0"/>
              <a:t>+PR</a:t>
            </a:r>
            <a:r>
              <a:rPr lang="zh-CN" altLang="zh-CN" sz="2400" dirty="0"/>
              <a:t>值作为输出</a:t>
            </a:r>
            <a:r>
              <a:rPr lang="en-US" altLang="zh-CN" sz="2400" dirty="0"/>
              <a:t>value</a:t>
            </a:r>
            <a:r>
              <a:rPr lang="zh-CN" altLang="zh-CN" sz="2400" dirty="0"/>
              <a:t>，输出键值对</a:t>
            </a:r>
            <a:r>
              <a:rPr lang="en-US" altLang="zh-CN" sz="2400" dirty="0"/>
              <a:t>:&lt;</a:t>
            </a:r>
            <a:r>
              <a:rPr lang="zh-CN" altLang="zh-CN" sz="2400" dirty="0"/>
              <a:t>人物名字</a:t>
            </a:r>
            <a:r>
              <a:rPr lang="en-US" altLang="zh-CN" sz="2400" dirty="0"/>
              <a:t>, (</a:t>
            </a:r>
            <a:r>
              <a:rPr lang="zh-CN" altLang="zh-CN" sz="2400" dirty="0"/>
              <a:t>人物标签</a:t>
            </a:r>
            <a:r>
              <a:rPr lang="en-US" altLang="zh-CN" sz="2400" dirty="0"/>
              <a:t>, </a:t>
            </a:r>
            <a:r>
              <a:rPr lang="zh-CN" altLang="zh-CN" sz="2400" dirty="0"/>
              <a:t>人物</a:t>
            </a:r>
            <a:r>
              <a:rPr lang="en-US" altLang="zh-CN" sz="2400" dirty="0"/>
              <a:t>PR</a:t>
            </a:r>
            <a:r>
              <a:rPr lang="zh-CN" altLang="zh-CN" sz="2400" dirty="0"/>
              <a:t>值</a:t>
            </a:r>
            <a:r>
              <a:rPr lang="en-US" altLang="zh-CN" sz="2400" dirty="0"/>
              <a:t>)&gt;</a:t>
            </a:r>
            <a:r>
              <a:rPr lang="zh-CN" altLang="zh-CN" sz="2400" dirty="0"/>
              <a:t> </a:t>
            </a:r>
            <a:endParaRPr lang="en-US" altLang="zh-CN" sz="2400" dirty="0"/>
          </a:p>
          <a:p>
            <a:r>
              <a:rPr lang="zh-CN" altLang="zh-CN" sz="2400" dirty="0"/>
              <a:t>将分到同一组的人物，即迭代后标签相同的人物的标签从</a:t>
            </a:r>
            <a:r>
              <a:rPr lang="en-US" altLang="zh-CN" sz="2400" dirty="0"/>
              <a:t>1</a:t>
            </a:r>
            <a:r>
              <a:rPr lang="zh-CN" altLang="zh-CN" sz="2400" dirty="0"/>
              <a:t>开始重新赋予其标签</a:t>
            </a:r>
            <a:r>
              <a:rPr lang="zh-CN" altLang="en-US" sz="2400" dirty="0"/>
              <a:t>，使得结果更加整齐</a:t>
            </a:r>
            <a:r>
              <a:rPr lang="zh-CN" altLang="zh-CN" sz="2400" dirty="0"/>
              <a:t> </a:t>
            </a:r>
            <a:endParaRPr kumimoji="1" lang="en-US" altLang="zh-CN" sz="2400" dirty="0"/>
          </a:p>
        </p:txBody>
      </p:sp>
    </p:spTree>
    <p:extLst>
      <p:ext uri="{BB962C8B-B14F-4D97-AF65-F5344CB8AC3E}">
        <p14:creationId xmlns:p14="http://schemas.microsoft.com/office/powerpoint/2010/main" val="3643209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运行效果</a:t>
            </a:r>
          </a:p>
        </p:txBody>
      </p:sp>
      <p:sp>
        <p:nvSpPr>
          <p:cNvPr id="3" name="内容占位符 2"/>
          <p:cNvSpPr>
            <a:spLocks noGrp="1"/>
          </p:cNvSpPr>
          <p:nvPr>
            <p:ph idx="1"/>
          </p:nvPr>
        </p:nvSpPr>
        <p:spPr>
          <a:xfrm>
            <a:off x="838199" y="1469782"/>
            <a:ext cx="11015705" cy="5388218"/>
          </a:xfrm>
        </p:spPr>
        <p:txBody>
          <a:bodyPr>
            <a:normAutofit/>
          </a:bodyPr>
          <a:lstStyle/>
          <a:p>
            <a:r>
              <a:rPr kumimoji="1" lang="zh-CN" altLang="en-US" sz="2400" dirty="0"/>
              <a:t>在集群上输入指令，迭代</a:t>
            </a:r>
            <a:r>
              <a:rPr kumimoji="1" lang="en-US" altLang="zh-CN" sz="2400" dirty="0"/>
              <a:t>10</a:t>
            </a:r>
            <a:r>
              <a:rPr kumimoji="1" lang="zh-CN" altLang="en-US" sz="2400" dirty="0"/>
              <a:t>次，部分作业截图如下</a:t>
            </a:r>
            <a:endParaRPr kumimoji="1" lang="en-US" altLang="zh-CN" sz="2400" dirty="0"/>
          </a:p>
        </p:txBody>
      </p:sp>
      <p:pic>
        <p:nvPicPr>
          <p:cNvPr id="4" name="图片 3" descr="屏幕快照 2020-07-29 11.02.2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52713"/>
            <a:ext cx="12192000" cy="609084"/>
          </a:xfrm>
          <a:prstGeom prst="rect">
            <a:avLst/>
          </a:prstGeom>
        </p:spPr>
      </p:pic>
      <p:pic>
        <p:nvPicPr>
          <p:cNvPr id="5" name="图片 4" descr="屏幕快照 2020-07-29 11.03.2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1455"/>
            <a:ext cx="12192000" cy="617316"/>
          </a:xfrm>
          <a:prstGeom prst="rect">
            <a:avLst/>
          </a:prstGeom>
        </p:spPr>
      </p:pic>
      <p:pic>
        <p:nvPicPr>
          <p:cNvPr id="6" name="图片 5" descr="屏幕快照 2020-07-29 11.03.3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029588"/>
            <a:ext cx="12192000" cy="617316"/>
          </a:xfrm>
          <a:prstGeom prst="rect">
            <a:avLst/>
          </a:prstGeom>
        </p:spPr>
      </p:pic>
    </p:spTree>
    <p:extLst>
      <p:ext uri="{BB962C8B-B14F-4D97-AF65-F5344CB8AC3E}">
        <p14:creationId xmlns:p14="http://schemas.microsoft.com/office/powerpoint/2010/main" val="862660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运行效果</a:t>
            </a:r>
          </a:p>
        </p:txBody>
      </p:sp>
      <p:sp>
        <p:nvSpPr>
          <p:cNvPr id="3" name="内容占位符 2"/>
          <p:cNvSpPr>
            <a:spLocks noGrp="1"/>
          </p:cNvSpPr>
          <p:nvPr>
            <p:ph idx="1"/>
          </p:nvPr>
        </p:nvSpPr>
        <p:spPr>
          <a:xfrm>
            <a:off x="838199" y="1469782"/>
            <a:ext cx="11015705" cy="5388218"/>
          </a:xfrm>
        </p:spPr>
        <p:txBody>
          <a:bodyPr>
            <a:normAutofit/>
          </a:bodyPr>
          <a:lstStyle/>
          <a:p>
            <a:r>
              <a:rPr kumimoji="1" lang="zh-CN" altLang="en-US" sz="2400" dirty="0"/>
              <a:t>在集群上输入指令，迭代</a:t>
            </a:r>
            <a:r>
              <a:rPr kumimoji="1" lang="en-US" altLang="zh-CN" sz="2400" dirty="0"/>
              <a:t>10</a:t>
            </a:r>
            <a:r>
              <a:rPr kumimoji="1" lang="zh-CN" altLang="en-US" sz="2400" dirty="0"/>
              <a:t>次，部分作业截图如下</a:t>
            </a:r>
            <a:endParaRPr kumimoji="1" lang="en-US" altLang="zh-CN" sz="2400" dirty="0"/>
          </a:p>
        </p:txBody>
      </p:sp>
      <p:pic>
        <p:nvPicPr>
          <p:cNvPr id="7" name="图片 6" descr="屏幕快照 2020-07-29 11.06.4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17145"/>
            <a:ext cx="12192000" cy="4455169"/>
          </a:xfrm>
          <a:prstGeom prst="rect">
            <a:avLst/>
          </a:prstGeom>
        </p:spPr>
      </p:pic>
    </p:spTree>
    <p:extLst>
      <p:ext uri="{BB962C8B-B14F-4D97-AF65-F5344CB8AC3E}">
        <p14:creationId xmlns:p14="http://schemas.microsoft.com/office/powerpoint/2010/main" val="6564488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运行效果</a:t>
            </a:r>
          </a:p>
        </p:txBody>
      </p:sp>
      <p:sp>
        <p:nvSpPr>
          <p:cNvPr id="3" name="内容占位符 2"/>
          <p:cNvSpPr>
            <a:spLocks noGrp="1"/>
          </p:cNvSpPr>
          <p:nvPr>
            <p:ph idx="1"/>
          </p:nvPr>
        </p:nvSpPr>
        <p:spPr>
          <a:xfrm>
            <a:off x="838199" y="1469782"/>
            <a:ext cx="11015705" cy="5388218"/>
          </a:xfrm>
        </p:spPr>
        <p:txBody>
          <a:bodyPr>
            <a:normAutofit/>
          </a:bodyPr>
          <a:lstStyle/>
          <a:p>
            <a:r>
              <a:rPr kumimoji="1" lang="zh-CN" altLang="en-US" sz="2400" dirty="0"/>
              <a:t>打开输出结果文件，开头部分展示：</a:t>
            </a:r>
            <a:endParaRPr kumimoji="1" lang="en-US" altLang="zh-CN" sz="2400" dirty="0"/>
          </a:p>
        </p:txBody>
      </p:sp>
      <p:pic>
        <p:nvPicPr>
          <p:cNvPr id="4" name="图片 3" descr="屏幕快照 2020-07-29 11.10.5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6139" y="1946709"/>
            <a:ext cx="7172364" cy="4911291"/>
          </a:xfrm>
          <a:prstGeom prst="rect">
            <a:avLst/>
          </a:prstGeom>
        </p:spPr>
      </p:pic>
    </p:spTree>
    <p:extLst>
      <p:ext uri="{BB962C8B-B14F-4D97-AF65-F5344CB8AC3E}">
        <p14:creationId xmlns:p14="http://schemas.microsoft.com/office/powerpoint/2010/main" val="2934186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8156B4-6BEC-4030-B21A-A9005B06AA54}"/>
              </a:ext>
            </a:extLst>
          </p:cNvPr>
          <p:cNvSpPr>
            <a:spLocks noGrp="1"/>
          </p:cNvSpPr>
          <p:nvPr>
            <p:ph type="title"/>
          </p:nvPr>
        </p:nvSpPr>
        <p:spPr/>
        <p:txBody>
          <a:bodyPr/>
          <a:lstStyle/>
          <a:p>
            <a:r>
              <a:rPr lang="zh-CN" altLang="en-US" dirty="0"/>
              <a:t>标签传播算法</a:t>
            </a:r>
          </a:p>
        </p:txBody>
      </p:sp>
      <p:sp>
        <p:nvSpPr>
          <p:cNvPr id="3" name="内容占位符 2">
            <a:extLst>
              <a:ext uri="{FF2B5EF4-FFF2-40B4-BE49-F238E27FC236}">
                <a16:creationId xmlns:a16="http://schemas.microsoft.com/office/drawing/2014/main" id="{17CD7122-09A4-4CD8-A8E2-B6FBA958E4A2}"/>
              </a:ext>
            </a:extLst>
          </p:cNvPr>
          <p:cNvSpPr>
            <a:spLocks noGrp="1"/>
          </p:cNvSpPr>
          <p:nvPr>
            <p:ph idx="1"/>
          </p:nvPr>
        </p:nvSpPr>
        <p:spPr/>
        <p:txBody>
          <a:bodyPr/>
          <a:lstStyle/>
          <a:p>
            <a:r>
              <a:rPr lang="zh-CN" altLang="en-US" b="1" dirty="0"/>
              <a:t>第一步：</a:t>
            </a:r>
            <a:r>
              <a:rPr lang="zh-CN" altLang="en-US" dirty="0"/>
              <a:t>给每个节点分配一个独有的标签，一开始每个节点都是一个社区；</a:t>
            </a:r>
            <a:endParaRPr lang="en-US" altLang="zh-CN" dirty="0"/>
          </a:p>
          <a:p>
            <a:r>
              <a:rPr lang="zh-CN" altLang="en-US" b="1" dirty="0"/>
              <a:t>第二步：</a:t>
            </a:r>
            <a:r>
              <a:rPr lang="zh-CN" altLang="en-US" dirty="0"/>
              <a:t>遍历所有节点，找到对应节点的邻居节点，获得邻居节点的标签以及权重，找到权重和最大的标签，将该标签当做此节点的新标签；</a:t>
            </a:r>
            <a:endParaRPr lang="en-US" altLang="zh-CN" dirty="0"/>
          </a:p>
          <a:p>
            <a:r>
              <a:rPr lang="zh-CN" altLang="en-US" b="1" dirty="0"/>
              <a:t>第三步：</a:t>
            </a:r>
            <a:r>
              <a:rPr lang="zh-CN" altLang="en-US" dirty="0"/>
              <a:t>若本轮遍历结束后，迭代次数达到设定的最大迭代次数，则停止迭代，否则重复第二步</a:t>
            </a:r>
            <a:endParaRPr lang="zh-CN" altLang="en-US" b="1" dirty="0"/>
          </a:p>
        </p:txBody>
      </p:sp>
    </p:spTree>
    <p:extLst>
      <p:ext uri="{BB962C8B-B14F-4D97-AF65-F5344CB8AC3E}">
        <p14:creationId xmlns:p14="http://schemas.microsoft.com/office/powerpoint/2010/main" val="42743104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运行效果</a:t>
            </a:r>
          </a:p>
        </p:txBody>
      </p:sp>
      <p:sp>
        <p:nvSpPr>
          <p:cNvPr id="3" name="内容占位符 2"/>
          <p:cNvSpPr>
            <a:spLocks noGrp="1"/>
          </p:cNvSpPr>
          <p:nvPr>
            <p:ph idx="1"/>
          </p:nvPr>
        </p:nvSpPr>
        <p:spPr>
          <a:xfrm>
            <a:off x="838199" y="1469782"/>
            <a:ext cx="11015705" cy="5388218"/>
          </a:xfrm>
        </p:spPr>
        <p:txBody>
          <a:bodyPr>
            <a:normAutofit/>
          </a:bodyPr>
          <a:lstStyle/>
          <a:p>
            <a:r>
              <a:rPr kumimoji="1" lang="zh-CN" altLang="en-US" sz="2400" dirty="0"/>
              <a:t>打开输出结果文件，结尾部分展示：</a:t>
            </a:r>
            <a:endParaRPr kumimoji="1" lang="en-US" altLang="zh-CN" sz="2400" dirty="0"/>
          </a:p>
        </p:txBody>
      </p:sp>
      <p:pic>
        <p:nvPicPr>
          <p:cNvPr id="5" name="图片 4" descr="屏幕快照 2020-07-29 11.11.1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0766" y="2042566"/>
            <a:ext cx="7032376" cy="4815434"/>
          </a:xfrm>
          <a:prstGeom prst="rect">
            <a:avLst/>
          </a:prstGeom>
        </p:spPr>
      </p:pic>
    </p:spTree>
    <p:extLst>
      <p:ext uri="{BB962C8B-B14F-4D97-AF65-F5344CB8AC3E}">
        <p14:creationId xmlns:p14="http://schemas.microsoft.com/office/powerpoint/2010/main" val="4110692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运行效果</a:t>
            </a:r>
          </a:p>
        </p:txBody>
      </p:sp>
      <p:sp>
        <p:nvSpPr>
          <p:cNvPr id="3" name="内容占位符 2"/>
          <p:cNvSpPr>
            <a:spLocks noGrp="1"/>
          </p:cNvSpPr>
          <p:nvPr>
            <p:ph idx="1"/>
          </p:nvPr>
        </p:nvSpPr>
        <p:spPr>
          <a:xfrm>
            <a:off x="838199" y="1469782"/>
            <a:ext cx="11015705" cy="5388218"/>
          </a:xfrm>
        </p:spPr>
        <p:txBody>
          <a:bodyPr>
            <a:normAutofit/>
          </a:bodyPr>
          <a:lstStyle/>
          <a:p>
            <a:r>
              <a:rPr kumimoji="1" lang="zh-CN" altLang="en-US" sz="2400" dirty="0"/>
              <a:t>之后又运行过迭代</a:t>
            </a:r>
            <a:r>
              <a:rPr kumimoji="1" lang="en-US" altLang="zh-CN" sz="2400" dirty="0"/>
              <a:t>15</a:t>
            </a:r>
            <a:r>
              <a:rPr kumimoji="1" lang="zh-CN" altLang="en-US" sz="2400" dirty="0"/>
              <a:t>次结果，发现输出与迭代</a:t>
            </a:r>
            <a:r>
              <a:rPr kumimoji="1" lang="en-US" altLang="zh-CN" sz="2400" dirty="0"/>
              <a:t>10</a:t>
            </a:r>
            <a:r>
              <a:rPr kumimoji="1" lang="zh-CN" altLang="en-US" sz="2400" dirty="0"/>
              <a:t>次完全相同，因此说明迭代</a:t>
            </a:r>
            <a:r>
              <a:rPr kumimoji="1" lang="en-US" altLang="zh-CN" sz="2400" dirty="0"/>
              <a:t>10</a:t>
            </a:r>
            <a:r>
              <a:rPr kumimoji="1" lang="zh-CN" altLang="en-US" sz="2400" dirty="0"/>
              <a:t>次时已经收敛。</a:t>
            </a:r>
            <a:endParaRPr kumimoji="1" lang="en-US" altLang="zh-CN" sz="2400" dirty="0"/>
          </a:p>
          <a:p>
            <a:r>
              <a:rPr kumimoji="1" lang="zh-CN" altLang="en-US" sz="2400" dirty="0"/>
              <a:t>与前面一般实现效果对比：</a:t>
            </a:r>
            <a:endParaRPr kumimoji="1" lang="en-US" altLang="zh-CN" sz="2400" dirty="0"/>
          </a:p>
          <a:p>
            <a:r>
              <a:rPr kumimoji="1" lang="zh-CN" altLang="en-US" sz="2400" dirty="0"/>
              <a:t>一般实现最终分了</a:t>
            </a:r>
            <a:r>
              <a:rPr kumimoji="1" lang="zh-CN" altLang="zh-CN" sz="2400" dirty="0"/>
              <a:t>2</a:t>
            </a:r>
            <a:r>
              <a:rPr kumimoji="1" lang="en-US" altLang="zh-CN" sz="2400" dirty="0"/>
              <a:t>6</a:t>
            </a:r>
            <a:r>
              <a:rPr kumimoji="1" lang="zh-CN" altLang="en-US" sz="2400" dirty="0"/>
              <a:t>类，改进版最终分了</a:t>
            </a:r>
            <a:r>
              <a:rPr kumimoji="1" lang="en-US" altLang="zh-CN" sz="2400" dirty="0"/>
              <a:t>18</a:t>
            </a:r>
            <a:r>
              <a:rPr kumimoji="1" lang="zh-CN" altLang="en-US" sz="2400" dirty="0"/>
              <a:t>类。处理的金庸小说一共有</a:t>
            </a:r>
            <a:r>
              <a:rPr kumimoji="1" lang="en-US" altLang="zh-CN" sz="2400" dirty="0"/>
              <a:t>15</a:t>
            </a:r>
            <a:r>
              <a:rPr kumimoji="1" lang="zh-CN" altLang="en-US" sz="2400" dirty="0"/>
              <a:t>本，最后往往同属于一本小说的人物将具有相同的标签，因此理想状态人物会被分成</a:t>
            </a:r>
            <a:r>
              <a:rPr kumimoji="1" lang="en-US" altLang="zh-CN" sz="2400" dirty="0"/>
              <a:t>15</a:t>
            </a:r>
            <a:r>
              <a:rPr kumimoji="1" lang="zh-CN" altLang="en-US" sz="2400" dirty="0"/>
              <a:t>类，说明改进版的效果更好。</a:t>
            </a:r>
            <a:endParaRPr kumimoji="1" lang="en-US" altLang="zh-CN" sz="2400" dirty="0"/>
          </a:p>
          <a:p>
            <a:r>
              <a:rPr kumimoji="1" lang="zh-CN" altLang="en-US" sz="2400" dirty="0"/>
              <a:t>改进版同属一类的按照</a:t>
            </a:r>
            <a:r>
              <a:rPr kumimoji="1" lang="en-US" altLang="zh-CN" sz="2400" dirty="0"/>
              <a:t>PR</a:t>
            </a:r>
            <a:r>
              <a:rPr kumimoji="1" lang="zh-CN" altLang="en-US" sz="2400" dirty="0"/>
              <a:t>值大小排序，</a:t>
            </a:r>
            <a:r>
              <a:rPr kumimoji="1" lang="en-US" altLang="zh-CN" sz="2400" dirty="0"/>
              <a:t>PR</a:t>
            </a:r>
            <a:r>
              <a:rPr kumimoji="1" lang="zh-CN" altLang="en-US" sz="2400" dirty="0"/>
              <a:t>值的数值范围较小，最大的只有</a:t>
            </a:r>
            <a:r>
              <a:rPr kumimoji="1" lang="en-US" altLang="zh-CN" sz="2400" dirty="0"/>
              <a:t>33</a:t>
            </a:r>
            <a:r>
              <a:rPr kumimoji="1" lang="zh-CN" altLang="en-US" sz="2400" dirty="0"/>
              <a:t>左右，而一般实现按照度数排序，节点度数变化范围较大，最终可视化效果按照</a:t>
            </a:r>
            <a:r>
              <a:rPr kumimoji="1" lang="en-US" altLang="zh-CN" sz="2400" dirty="0"/>
              <a:t>PR</a:t>
            </a:r>
            <a:r>
              <a:rPr kumimoji="1" lang="zh-CN" altLang="en-US" sz="2400" dirty="0"/>
              <a:t>值排序比按照度数排序好很多。因此后面任务六中的可视化采用的是改进版的输出文件。</a:t>
            </a:r>
            <a:endParaRPr kumimoji="1" lang="en-US" altLang="zh-CN" sz="2400" dirty="0"/>
          </a:p>
          <a:p>
            <a:r>
              <a:rPr kumimoji="1" lang="zh-CN" altLang="en-US" sz="2400" dirty="0"/>
              <a:t>一般实现与改进实现都是迭代</a:t>
            </a:r>
            <a:r>
              <a:rPr kumimoji="1" lang="en-US" altLang="zh-CN" sz="2400" dirty="0"/>
              <a:t>10</a:t>
            </a:r>
            <a:r>
              <a:rPr kumimoji="1" lang="zh-CN" altLang="en-US" sz="2400" dirty="0"/>
              <a:t>次就可以收敛。</a:t>
            </a:r>
            <a:endParaRPr kumimoji="1" lang="en-US" altLang="zh-CN" sz="2400" dirty="0"/>
          </a:p>
        </p:txBody>
      </p:sp>
    </p:spTree>
    <p:extLst>
      <p:ext uri="{BB962C8B-B14F-4D97-AF65-F5344CB8AC3E}">
        <p14:creationId xmlns:p14="http://schemas.microsoft.com/office/powerpoint/2010/main" val="272207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9960" y="2634467"/>
            <a:ext cx="10515600" cy="1325563"/>
          </a:xfrm>
        </p:spPr>
        <p:txBody>
          <a:bodyPr/>
          <a:lstStyle/>
          <a:p>
            <a:pPr algn="ctr"/>
            <a:r>
              <a:rPr kumimoji="1" lang="en-US" altLang="zh-CN" dirty="0"/>
              <a:t>Thanks</a:t>
            </a:r>
            <a:r>
              <a:rPr kumimoji="1" lang="zh-CN" altLang="en-US" dirty="0"/>
              <a:t>！</a:t>
            </a:r>
          </a:p>
        </p:txBody>
      </p:sp>
    </p:spTree>
    <p:extLst>
      <p:ext uri="{BB962C8B-B14F-4D97-AF65-F5344CB8AC3E}">
        <p14:creationId xmlns:p14="http://schemas.microsoft.com/office/powerpoint/2010/main" val="2249516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AE0233-A36F-4C64-9542-88FAD376246E}"/>
              </a:ext>
            </a:extLst>
          </p:cNvPr>
          <p:cNvSpPr>
            <a:spLocks noGrp="1"/>
          </p:cNvSpPr>
          <p:nvPr>
            <p:ph type="title"/>
          </p:nvPr>
        </p:nvSpPr>
        <p:spPr>
          <a:xfrm>
            <a:off x="803077" y="122779"/>
            <a:ext cx="10515600" cy="1325563"/>
          </a:xfrm>
        </p:spPr>
        <p:txBody>
          <a:bodyPr/>
          <a:lstStyle/>
          <a:p>
            <a:r>
              <a:rPr lang="zh-CN" altLang="en-US" dirty="0"/>
              <a:t>标签传播算法：例子（同步更新）</a:t>
            </a:r>
          </a:p>
        </p:txBody>
      </p:sp>
      <p:sp>
        <p:nvSpPr>
          <p:cNvPr id="5" name="矩形 4">
            <a:extLst>
              <a:ext uri="{FF2B5EF4-FFF2-40B4-BE49-F238E27FC236}">
                <a16:creationId xmlns:a16="http://schemas.microsoft.com/office/drawing/2014/main" id="{474A08A2-C5BC-4EAD-8D40-AD1E76577E2F}"/>
              </a:ext>
            </a:extLst>
          </p:cNvPr>
          <p:cNvSpPr/>
          <p:nvPr/>
        </p:nvSpPr>
        <p:spPr>
          <a:xfrm>
            <a:off x="1163051" y="1833617"/>
            <a:ext cx="3601454" cy="1595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张三</a:t>
            </a:r>
            <a:r>
              <a:rPr lang="en-US" altLang="zh-CN" sz="2400" dirty="0"/>
              <a:t>    </a:t>
            </a:r>
            <a:r>
              <a:rPr lang="zh-CN" altLang="en-US" sz="2400" dirty="0"/>
              <a:t>李四</a:t>
            </a:r>
            <a:r>
              <a:rPr lang="en-US" altLang="zh-CN" sz="2400" dirty="0"/>
              <a:t>:0.3 </a:t>
            </a:r>
            <a:r>
              <a:rPr lang="zh-CN" altLang="en-US" sz="2400" dirty="0"/>
              <a:t>王五</a:t>
            </a:r>
            <a:r>
              <a:rPr lang="en-US" altLang="zh-CN" sz="2400" dirty="0"/>
              <a:t>:0.7</a:t>
            </a:r>
          </a:p>
          <a:p>
            <a:pPr algn="ctr"/>
            <a:r>
              <a:rPr lang="zh-CN" altLang="en-US" sz="2400" dirty="0"/>
              <a:t>李四    张三</a:t>
            </a:r>
            <a:r>
              <a:rPr lang="en-US" altLang="zh-CN" sz="2400" dirty="0"/>
              <a:t>:0.5 </a:t>
            </a:r>
            <a:r>
              <a:rPr lang="zh-CN" altLang="en-US" sz="2400" dirty="0"/>
              <a:t>王五</a:t>
            </a:r>
            <a:r>
              <a:rPr lang="en-US" altLang="zh-CN" sz="2400" dirty="0"/>
              <a:t>:0.5</a:t>
            </a:r>
          </a:p>
          <a:p>
            <a:pPr algn="ctr"/>
            <a:r>
              <a:rPr lang="zh-CN" altLang="en-US" sz="2400" dirty="0"/>
              <a:t>王五</a:t>
            </a:r>
            <a:r>
              <a:rPr lang="en-US" altLang="zh-CN" sz="2400" dirty="0"/>
              <a:t>    </a:t>
            </a:r>
            <a:r>
              <a:rPr lang="zh-CN" altLang="en-US" sz="2400" dirty="0"/>
              <a:t>张三</a:t>
            </a:r>
            <a:r>
              <a:rPr lang="en-US" altLang="zh-CN" sz="2400" dirty="0"/>
              <a:t>:0.3 </a:t>
            </a:r>
            <a:r>
              <a:rPr lang="zh-CN" altLang="en-US" sz="2400" dirty="0"/>
              <a:t>李四</a:t>
            </a:r>
            <a:r>
              <a:rPr lang="en-US" altLang="zh-CN" sz="2400" dirty="0"/>
              <a:t>:0.7</a:t>
            </a:r>
          </a:p>
        </p:txBody>
      </p:sp>
      <p:sp>
        <p:nvSpPr>
          <p:cNvPr id="7" name="文本框 6">
            <a:extLst>
              <a:ext uri="{FF2B5EF4-FFF2-40B4-BE49-F238E27FC236}">
                <a16:creationId xmlns:a16="http://schemas.microsoft.com/office/drawing/2014/main" id="{3AD768B7-08B7-44F1-9121-CC1EED2A7143}"/>
              </a:ext>
            </a:extLst>
          </p:cNvPr>
          <p:cNvSpPr txBox="1"/>
          <p:nvPr/>
        </p:nvSpPr>
        <p:spPr>
          <a:xfrm>
            <a:off x="1592176" y="1270531"/>
            <a:ext cx="2719137" cy="461665"/>
          </a:xfrm>
          <a:prstGeom prst="rect">
            <a:avLst/>
          </a:prstGeom>
          <a:noFill/>
        </p:spPr>
        <p:txBody>
          <a:bodyPr wrap="square" rtlCol="0">
            <a:spAutoFit/>
          </a:bodyPr>
          <a:lstStyle/>
          <a:p>
            <a:pPr algn="ctr"/>
            <a:r>
              <a:rPr lang="zh-CN" altLang="en-US" sz="2400" dirty="0"/>
              <a:t>输入文件</a:t>
            </a:r>
          </a:p>
        </p:txBody>
      </p:sp>
      <p:sp>
        <p:nvSpPr>
          <p:cNvPr id="8" name="椭圆 7">
            <a:extLst>
              <a:ext uri="{FF2B5EF4-FFF2-40B4-BE49-F238E27FC236}">
                <a16:creationId xmlns:a16="http://schemas.microsoft.com/office/drawing/2014/main" id="{05748FAA-1C93-4C49-9DB4-37491CA2E503}"/>
              </a:ext>
            </a:extLst>
          </p:cNvPr>
          <p:cNvSpPr/>
          <p:nvPr/>
        </p:nvSpPr>
        <p:spPr>
          <a:xfrm>
            <a:off x="1366076" y="4040630"/>
            <a:ext cx="561473" cy="57751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200" dirty="0"/>
              <a:t>0</a:t>
            </a:r>
            <a:endParaRPr lang="zh-CN" altLang="en-US" dirty="0"/>
          </a:p>
        </p:txBody>
      </p:sp>
      <p:sp>
        <p:nvSpPr>
          <p:cNvPr id="10" name="椭圆 9">
            <a:extLst>
              <a:ext uri="{FF2B5EF4-FFF2-40B4-BE49-F238E27FC236}">
                <a16:creationId xmlns:a16="http://schemas.microsoft.com/office/drawing/2014/main" id="{10E00EF7-DD24-45EA-9CD3-A9D9B2E829FE}"/>
              </a:ext>
            </a:extLst>
          </p:cNvPr>
          <p:cNvSpPr/>
          <p:nvPr/>
        </p:nvSpPr>
        <p:spPr>
          <a:xfrm>
            <a:off x="2368702" y="5282548"/>
            <a:ext cx="561473" cy="57751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lvl="0" algn="ctr"/>
            <a:r>
              <a:rPr lang="en-US" altLang="zh-CN" sz="3200" dirty="0">
                <a:solidFill>
                  <a:prstClr val="black"/>
                </a:solidFill>
              </a:rPr>
              <a:t>2</a:t>
            </a:r>
            <a:endParaRPr lang="zh-CN" altLang="en-US" dirty="0">
              <a:solidFill>
                <a:prstClr val="black"/>
              </a:solidFill>
            </a:endParaRPr>
          </a:p>
        </p:txBody>
      </p:sp>
      <p:sp>
        <p:nvSpPr>
          <p:cNvPr id="12" name="椭圆 11">
            <a:extLst>
              <a:ext uri="{FF2B5EF4-FFF2-40B4-BE49-F238E27FC236}">
                <a16:creationId xmlns:a16="http://schemas.microsoft.com/office/drawing/2014/main" id="{8C39D7D8-3673-4ED1-AFBE-B1017A456C3A}"/>
              </a:ext>
            </a:extLst>
          </p:cNvPr>
          <p:cNvSpPr/>
          <p:nvPr/>
        </p:nvSpPr>
        <p:spPr>
          <a:xfrm>
            <a:off x="335370" y="5282549"/>
            <a:ext cx="561473" cy="57751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lvl="0" algn="ctr"/>
            <a:r>
              <a:rPr lang="en-US" altLang="zh-CN" sz="3200" dirty="0">
                <a:solidFill>
                  <a:prstClr val="black"/>
                </a:solidFill>
              </a:rPr>
              <a:t>1</a:t>
            </a:r>
            <a:endParaRPr lang="zh-CN" altLang="en-US" dirty="0">
              <a:solidFill>
                <a:prstClr val="black"/>
              </a:solidFill>
            </a:endParaRPr>
          </a:p>
        </p:txBody>
      </p:sp>
      <p:sp>
        <p:nvSpPr>
          <p:cNvPr id="13" name="文本框 12">
            <a:extLst>
              <a:ext uri="{FF2B5EF4-FFF2-40B4-BE49-F238E27FC236}">
                <a16:creationId xmlns:a16="http://schemas.microsoft.com/office/drawing/2014/main" id="{0D4AFD1D-A4C1-4B9A-A341-508469657806}"/>
              </a:ext>
            </a:extLst>
          </p:cNvPr>
          <p:cNvSpPr txBox="1"/>
          <p:nvPr/>
        </p:nvSpPr>
        <p:spPr>
          <a:xfrm>
            <a:off x="1218741" y="3588595"/>
            <a:ext cx="858253" cy="461665"/>
          </a:xfrm>
          <a:prstGeom prst="rect">
            <a:avLst/>
          </a:prstGeom>
          <a:noFill/>
        </p:spPr>
        <p:txBody>
          <a:bodyPr wrap="square" rtlCol="0">
            <a:spAutoFit/>
          </a:bodyPr>
          <a:lstStyle/>
          <a:p>
            <a:pPr algn="ctr"/>
            <a:r>
              <a:rPr lang="zh-CN" altLang="en-US" sz="2400" dirty="0"/>
              <a:t>张三</a:t>
            </a:r>
          </a:p>
        </p:txBody>
      </p:sp>
      <p:sp>
        <p:nvSpPr>
          <p:cNvPr id="17" name="文本框 16">
            <a:extLst>
              <a:ext uri="{FF2B5EF4-FFF2-40B4-BE49-F238E27FC236}">
                <a16:creationId xmlns:a16="http://schemas.microsoft.com/office/drawing/2014/main" id="{11386AA4-2B92-47EF-9B1B-00EBE88A43F4}"/>
              </a:ext>
            </a:extLst>
          </p:cNvPr>
          <p:cNvSpPr txBox="1"/>
          <p:nvPr/>
        </p:nvSpPr>
        <p:spPr>
          <a:xfrm>
            <a:off x="186979" y="5860064"/>
            <a:ext cx="858253" cy="461665"/>
          </a:xfrm>
          <a:prstGeom prst="rect">
            <a:avLst/>
          </a:prstGeom>
          <a:noFill/>
        </p:spPr>
        <p:txBody>
          <a:bodyPr wrap="square" rtlCol="0">
            <a:spAutoFit/>
          </a:bodyPr>
          <a:lstStyle/>
          <a:p>
            <a:pPr algn="ctr"/>
            <a:r>
              <a:rPr lang="zh-CN" altLang="en-US" sz="2400" dirty="0"/>
              <a:t>李四</a:t>
            </a:r>
          </a:p>
        </p:txBody>
      </p:sp>
      <p:sp>
        <p:nvSpPr>
          <p:cNvPr id="19" name="文本框 18">
            <a:extLst>
              <a:ext uri="{FF2B5EF4-FFF2-40B4-BE49-F238E27FC236}">
                <a16:creationId xmlns:a16="http://schemas.microsoft.com/office/drawing/2014/main" id="{AB0268B4-C2B2-4671-B1AE-F4788CFFE8E8}"/>
              </a:ext>
            </a:extLst>
          </p:cNvPr>
          <p:cNvSpPr txBox="1"/>
          <p:nvPr/>
        </p:nvSpPr>
        <p:spPr>
          <a:xfrm>
            <a:off x="2288494" y="5824267"/>
            <a:ext cx="858253" cy="461665"/>
          </a:xfrm>
          <a:prstGeom prst="rect">
            <a:avLst/>
          </a:prstGeom>
          <a:noFill/>
        </p:spPr>
        <p:txBody>
          <a:bodyPr wrap="square" rtlCol="0">
            <a:spAutoFit/>
          </a:bodyPr>
          <a:lstStyle/>
          <a:p>
            <a:pPr algn="ctr"/>
            <a:r>
              <a:rPr lang="zh-CN" altLang="en-US" sz="2400" dirty="0"/>
              <a:t>王五</a:t>
            </a:r>
          </a:p>
        </p:txBody>
      </p:sp>
      <p:sp>
        <p:nvSpPr>
          <p:cNvPr id="60" name="文本框 59">
            <a:extLst>
              <a:ext uri="{FF2B5EF4-FFF2-40B4-BE49-F238E27FC236}">
                <a16:creationId xmlns:a16="http://schemas.microsoft.com/office/drawing/2014/main" id="{0C504776-7550-4BE0-A38D-6778FEAF7853}"/>
              </a:ext>
            </a:extLst>
          </p:cNvPr>
          <p:cNvSpPr txBox="1"/>
          <p:nvPr/>
        </p:nvSpPr>
        <p:spPr>
          <a:xfrm>
            <a:off x="1413439" y="5706324"/>
            <a:ext cx="455645" cy="307777"/>
          </a:xfrm>
          <a:prstGeom prst="rect">
            <a:avLst/>
          </a:prstGeom>
          <a:noFill/>
        </p:spPr>
        <p:txBody>
          <a:bodyPr wrap="square" rtlCol="0">
            <a:spAutoFit/>
          </a:bodyPr>
          <a:lstStyle/>
          <a:p>
            <a:pPr algn="ctr"/>
            <a:r>
              <a:rPr lang="en-US" altLang="zh-CN" sz="1400" dirty="0"/>
              <a:t>0.5</a:t>
            </a:r>
            <a:endParaRPr lang="zh-CN" altLang="en-US" sz="1400" dirty="0"/>
          </a:p>
        </p:txBody>
      </p:sp>
      <p:sp>
        <p:nvSpPr>
          <p:cNvPr id="62" name="文本框 61">
            <a:extLst>
              <a:ext uri="{FF2B5EF4-FFF2-40B4-BE49-F238E27FC236}">
                <a16:creationId xmlns:a16="http://schemas.microsoft.com/office/drawing/2014/main" id="{2D46877F-7025-49E3-B792-851D77A32C23}"/>
              </a:ext>
            </a:extLst>
          </p:cNvPr>
          <p:cNvSpPr txBox="1"/>
          <p:nvPr/>
        </p:nvSpPr>
        <p:spPr>
          <a:xfrm>
            <a:off x="2236435" y="4600282"/>
            <a:ext cx="455645" cy="307777"/>
          </a:xfrm>
          <a:prstGeom prst="rect">
            <a:avLst/>
          </a:prstGeom>
          <a:noFill/>
        </p:spPr>
        <p:txBody>
          <a:bodyPr wrap="square" rtlCol="0">
            <a:spAutoFit/>
          </a:bodyPr>
          <a:lstStyle/>
          <a:p>
            <a:pPr algn="ctr"/>
            <a:r>
              <a:rPr lang="en-US" altLang="zh-CN" sz="1400" dirty="0"/>
              <a:t>0.3</a:t>
            </a:r>
            <a:endParaRPr lang="zh-CN" altLang="en-US" sz="1400" dirty="0"/>
          </a:p>
        </p:txBody>
      </p:sp>
      <p:sp>
        <p:nvSpPr>
          <p:cNvPr id="64" name="文本框 63">
            <a:extLst>
              <a:ext uri="{FF2B5EF4-FFF2-40B4-BE49-F238E27FC236}">
                <a16:creationId xmlns:a16="http://schemas.microsoft.com/office/drawing/2014/main" id="{2259BB3D-A38E-417B-8BA9-D0A1E682AE4D}"/>
              </a:ext>
            </a:extLst>
          </p:cNvPr>
          <p:cNvSpPr txBox="1"/>
          <p:nvPr/>
        </p:nvSpPr>
        <p:spPr>
          <a:xfrm>
            <a:off x="1055161" y="4897273"/>
            <a:ext cx="455645" cy="307777"/>
          </a:xfrm>
          <a:prstGeom prst="rect">
            <a:avLst/>
          </a:prstGeom>
          <a:noFill/>
        </p:spPr>
        <p:txBody>
          <a:bodyPr wrap="square" rtlCol="0">
            <a:spAutoFit/>
          </a:bodyPr>
          <a:lstStyle/>
          <a:p>
            <a:pPr algn="ctr"/>
            <a:r>
              <a:rPr lang="en-US" altLang="zh-CN" sz="1400" dirty="0"/>
              <a:t>0.3</a:t>
            </a:r>
            <a:endParaRPr lang="zh-CN" altLang="en-US" sz="1400" dirty="0"/>
          </a:p>
        </p:txBody>
      </p:sp>
      <p:sp>
        <p:nvSpPr>
          <p:cNvPr id="66" name="文本框 65">
            <a:extLst>
              <a:ext uri="{FF2B5EF4-FFF2-40B4-BE49-F238E27FC236}">
                <a16:creationId xmlns:a16="http://schemas.microsoft.com/office/drawing/2014/main" id="{7A58A7AB-2E0A-4144-9BC0-756D6284FBED}"/>
              </a:ext>
            </a:extLst>
          </p:cNvPr>
          <p:cNvSpPr txBox="1"/>
          <p:nvPr/>
        </p:nvSpPr>
        <p:spPr>
          <a:xfrm>
            <a:off x="1429263" y="5282548"/>
            <a:ext cx="455645" cy="307777"/>
          </a:xfrm>
          <a:prstGeom prst="rect">
            <a:avLst/>
          </a:prstGeom>
          <a:noFill/>
        </p:spPr>
        <p:txBody>
          <a:bodyPr wrap="square" rtlCol="0">
            <a:spAutoFit/>
          </a:bodyPr>
          <a:lstStyle/>
          <a:p>
            <a:pPr algn="ctr"/>
            <a:r>
              <a:rPr lang="en-US" altLang="zh-CN" sz="1400" dirty="0"/>
              <a:t>0.7</a:t>
            </a:r>
            <a:endParaRPr lang="zh-CN" altLang="en-US" sz="1400" dirty="0"/>
          </a:p>
        </p:txBody>
      </p:sp>
      <p:sp>
        <p:nvSpPr>
          <p:cNvPr id="68" name="文本框 67">
            <a:extLst>
              <a:ext uri="{FF2B5EF4-FFF2-40B4-BE49-F238E27FC236}">
                <a16:creationId xmlns:a16="http://schemas.microsoft.com/office/drawing/2014/main" id="{03961D7E-3301-49AA-8268-48CE462F7599}"/>
              </a:ext>
            </a:extLst>
          </p:cNvPr>
          <p:cNvSpPr txBox="1"/>
          <p:nvPr/>
        </p:nvSpPr>
        <p:spPr>
          <a:xfrm>
            <a:off x="608941" y="4504921"/>
            <a:ext cx="455645" cy="307777"/>
          </a:xfrm>
          <a:prstGeom prst="rect">
            <a:avLst/>
          </a:prstGeom>
          <a:noFill/>
        </p:spPr>
        <p:txBody>
          <a:bodyPr wrap="square" rtlCol="0">
            <a:spAutoFit/>
          </a:bodyPr>
          <a:lstStyle/>
          <a:p>
            <a:pPr algn="ctr"/>
            <a:r>
              <a:rPr lang="en-US" altLang="zh-CN" sz="1400" dirty="0"/>
              <a:t>0.5</a:t>
            </a:r>
            <a:endParaRPr lang="zh-CN" altLang="en-US" sz="1400" dirty="0"/>
          </a:p>
        </p:txBody>
      </p:sp>
      <p:sp>
        <p:nvSpPr>
          <p:cNvPr id="74" name="文本框 73">
            <a:extLst>
              <a:ext uri="{FF2B5EF4-FFF2-40B4-BE49-F238E27FC236}">
                <a16:creationId xmlns:a16="http://schemas.microsoft.com/office/drawing/2014/main" id="{05D98105-968B-424F-A27C-EEB06EC38F44}"/>
              </a:ext>
            </a:extLst>
          </p:cNvPr>
          <p:cNvSpPr txBox="1"/>
          <p:nvPr/>
        </p:nvSpPr>
        <p:spPr>
          <a:xfrm>
            <a:off x="1726347" y="4865513"/>
            <a:ext cx="455645" cy="307777"/>
          </a:xfrm>
          <a:prstGeom prst="rect">
            <a:avLst/>
          </a:prstGeom>
          <a:noFill/>
        </p:spPr>
        <p:txBody>
          <a:bodyPr wrap="square" rtlCol="0">
            <a:spAutoFit/>
          </a:bodyPr>
          <a:lstStyle/>
          <a:p>
            <a:pPr algn="ctr"/>
            <a:r>
              <a:rPr lang="en-US" altLang="zh-CN" sz="1400" dirty="0"/>
              <a:t>0.7</a:t>
            </a:r>
            <a:endParaRPr lang="zh-CN" altLang="en-US" sz="1400" dirty="0"/>
          </a:p>
        </p:txBody>
      </p:sp>
      <p:sp>
        <p:nvSpPr>
          <p:cNvPr id="75" name="椭圆 74">
            <a:extLst>
              <a:ext uri="{FF2B5EF4-FFF2-40B4-BE49-F238E27FC236}">
                <a16:creationId xmlns:a16="http://schemas.microsoft.com/office/drawing/2014/main" id="{F12819FD-C025-43EF-A1A0-5D8B306FC11B}"/>
              </a:ext>
            </a:extLst>
          </p:cNvPr>
          <p:cNvSpPr/>
          <p:nvPr/>
        </p:nvSpPr>
        <p:spPr>
          <a:xfrm>
            <a:off x="4496778" y="4004228"/>
            <a:ext cx="561473" cy="57751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200" dirty="0"/>
              <a:t>2</a:t>
            </a:r>
            <a:endParaRPr lang="zh-CN" altLang="en-US" dirty="0"/>
          </a:p>
        </p:txBody>
      </p:sp>
      <p:sp>
        <p:nvSpPr>
          <p:cNvPr id="76" name="椭圆 75">
            <a:extLst>
              <a:ext uri="{FF2B5EF4-FFF2-40B4-BE49-F238E27FC236}">
                <a16:creationId xmlns:a16="http://schemas.microsoft.com/office/drawing/2014/main" id="{11E407F8-AC6E-4F8A-A646-47286EA24550}"/>
              </a:ext>
            </a:extLst>
          </p:cNvPr>
          <p:cNvSpPr/>
          <p:nvPr/>
        </p:nvSpPr>
        <p:spPr>
          <a:xfrm>
            <a:off x="5499404" y="5246146"/>
            <a:ext cx="561473" cy="57751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lvl="0" algn="ctr"/>
            <a:r>
              <a:rPr lang="en-US" altLang="zh-CN" sz="3200" dirty="0">
                <a:solidFill>
                  <a:prstClr val="black"/>
                </a:solidFill>
              </a:rPr>
              <a:t>1</a:t>
            </a:r>
            <a:endParaRPr lang="zh-CN" altLang="en-US" dirty="0">
              <a:solidFill>
                <a:prstClr val="black"/>
              </a:solidFill>
            </a:endParaRPr>
          </a:p>
        </p:txBody>
      </p:sp>
      <p:sp>
        <p:nvSpPr>
          <p:cNvPr id="77" name="椭圆 76">
            <a:extLst>
              <a:ext uri="{FF2B5EF4-FFF2-40B4-BE49-F238E27FC236}">
                <a16:creationId xmlns:a16="http://schemas.microsoft.com/office/drawing/2014/main" id="{64874B0C-B9D6-4B74-B558-FEF8CA85D3D9}"/>
              </a:ext>
            </a:extLst>
          </p:cNvPr>
          <p:cNvSpPr/>
          <p:nvPr/>
        </p:nvSpPr>
        <p:spPr>
          <a:xfrm>
            <a:off x="3466072" y="5246147"/>
            <a:ext cx="561473" cy="57751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lvl="0" algn="ctr"/>
            <a:r>
              <a:rPr lang="en-US" altLang="zh-CN" sz="3200" dirty="0">
                <a:solidFill>
                  <a:prstClr val="black"/>
                </a:solidFill>
              </a:rPr>
              <a:t>2</a:t>
            </a:r>
            <a:endParaRPr lang="zh-CN" altLang="en-US" dirty="0">
              <a:solidFill>
                <a:prstClr val="black"/>
              </a:solidFill>
            </a:endParaRPr>
          </a:p>
        </p:txBody>
      </p:sp>
      <p:sp>
        <p:nvSpPr>
          <p:cNvPr id="78" name="文本框 77">
            <a:extLst>
              <a:ext uri="{FF2B5EF4-FFF2-40B4-BE49-F238E27FC236}">
                <a16:creationId xmlns:a16="http://schemas.microsoft.com/office/drawing/2014/main" id="{B7F7CB69-18AD-4C8D-B4CB-56F247494114}"/>
              </a:ext>
            </a:extLst>
          </p:cNvPr>
          <p:cNvSpPr txBox="1"/>
          <p:nvPr/>
        </p:nvSpPr>
        <p:spPr>
          <a:xfrm>
            <a:off x="4349443" y="3552193"/>
            <a:ext cx="858253" cy="461665"/>
          </a:xfrm>
          <a:prstGeom prst="rect">
            <a:avLst/>
          </a:prstGeom>
          <a:noFill/>
        </p:spPr>
        <p:txBody>
          <a:bodyPr wrap="square" rtlCol="0">
            <a:spAutoFit/>
          </a:bodyPr>
          <a:lstStyle/>
          <a:p>
            <a:pPr algn="ctr"/>
            <a:r>
              <a:rPr lang="zh-CN" altLang="en-US" sz="2400" dirty="0"/>
              <a:t>张三</a:t>
            </a:r>
          </a:p>
        </p:txBody>
      </p:sp>
      <p:sp>
        <p:nvSpPr>
          <p:cNvPr id="79" name="文本框 78">
            <a:extLst>
              <a:ext uri="{FF2B5EF4-FFF2-40B4-BE49-F238E27FC236}">
                <a16:creationId xmlns:a16="http://schemas.microsoft.com/office/drawing/2014/main" id="{34CA1303-ACA2-4754-ACD8-66687B165751}"/>
              </a:ext>
            </a:extLst>
          </p:cNvPr>
          <p:cNvSpPr txBox="1"/>
          <p:nvPr/>
        </p:nvSpPr>
        <p:spPr>
          <a:xfrm>
            <a:off x="3317681" y="5823662"/>
            <a:ext cx="858253" cy="461665"/>
          </a:xfrm>
          <a:prstGeom prst="rect">
            <a:avLst/>
          </a:prstGeom>
          <a:noFill/>
        </p:spPr>
        <p:txBody>
          <a:bodyPr wrap="square" rtlCol="0">
            <a:spAutoFit/>
          </a:bodyPr>
          <a:lstStyle/>
          <a:p>
            <a:pPr algn="ctr"/>
            <a:r>
              <a:rPr lang="zh-CN" altLang="en-US" sz="2400" dirty="0"/>
              <a:t>李四</a:t>
            </a:r>
          </a:p>
        </p:txBody>
      </p:sp>
      <p:sp>
        <p:nvSpPr>
          <p:cNvPr id="80" name="文本框 79">
            <a:extLst>
              <a:ext uri="{FF2B5EF4-FFF2-40B4-BE49-F238E27FC236}">
                <a16:creationId xmlns:a16="http://schemas.microsoft.com/office/drawing/2014/main" id="{A6B50EFC-87D9-4331-A372-A7AD31CE5EA4}"/>
              </a:ext>
            </a:extLst>
          </p:cNvPr>
          <p:cNvSpPr txBox="1"/>
          <p:nvPr/>
        </p:nvSpPr>
        <p:spPr>
          <a:xfrm>
            <a:off x="5419196" y="5787865"/>
            <a:ext cx="858253" cy="461665"/>
          </a:xfrm>
          <a:prstGeom prst="rect">
            <a:avLst/>
          </a:prstGeom>
          <a:noFill/>
        </p:spPr>
        <p:txBody>
          <a:bodyPr wrap="square" rtlCol="0">
            <a:spAutoFit/>
          </a:bodyPr>
          <a:lstStyle/>
          <a:p>
            <a:pPr algn="ctr"/>
            <a:r>
              <a:rPr lang="zh-CN" altLang="en-US" sz="2400" dirty="0"/>
              <a:t>王五</a:t>
            </a:r>
          </a:p>
        </p:txBody>
      </p:sp>
      <p:sp>
        <p:nvSpPr>
          <p:cNvPr id="87" name="文本框 86">
            <a:extLst>
              <a:ext uri="{FF2B5EF4-FFF2-40B4-BE49-F238E27FC236}">
                <a16:creationId xmlns:a16="http://schemas.microsoft.com/office/drawing/2014/main" id="{81CE5F5F-B0F7-48B1-BCCA-812F46C82B1F}"/>
              </a:ext>
            </a:extLst>
          </p:cNvPr>
          <p:cNvSpPr txBox="1"/>
          <p:nvPr/>
        </p:nvSpPr>
        <p:spPr>
          <a:xfrm>
            <a:off x="4544141" y="5669922"/>
            <a:ext cx="455645" cy="307777"/>
          </a:xfrm>
          <a:prstGeom prst="rect">
            <a:avLst/>
          </a:prstGeom>
          <a:noFill/>
        </p:spPr>
        <p:txBody>
          <a:bodyPr wrap="square" rtlCol="0">
            <a:spAutoFit/>
          </a:bodyPr>
          <a:lstStyle/>
          <a:p>
            <a:pPr algn="ctr"/>
            <a:r>
              <a:rPr lang="en-US" altLang="zh-CN" sz="1400" dirty="0"/>
              <a:t>0.5</a:t>
            </a:r>
            <a:endParaRPr lang="zh-CN" altLang="en-US" sz="1400" dirty="0"/>
          </a:p>
        </p:txBody>
      </p:sp>
      <p:sp>
        <p:nvSpPr>
          <p:cNvPr id="88" name="文本框 87">
            <a:extLst>
              <a:ext uri="{FF2B5EF4-FFF2-40B4-BE49-F238E27FC236}">
                <a16:creationId xmlns:a16="http://schemas.microsoft.com/office/drawing/2014/main" id="{AD484A13-AF6C-4E8E-899C-B0C48CBFB014}"/>
              </a:ext>
            </a:extLst>
          </p:cNvPr>
          <p:cNvSpPr txBox="1"/>
          <p:nvPr/>
        </p:nvSpPr>
        <p:spPr>
          <a:xfrm>
            <a:off x="5367137" y="4563880"/>
            <a:ext cx="455645" cy="307777"/>
          </a:xfrm>
          <a:prstGeom prst="rect">
            <a:avLst/>
          </a:prstGeom>
          <a:noFill/>
        </p:spPr>
        <p:txBody>
          <a:bodyPr wrap="square" rtlCol="0">
            <a:spAutoFit/>
          </a:bodyPr>
          <a:lstStyle/>
          <a:p>
            <a:pPr algn="ctr"/>
            <a:r>
              <a:rPr lang="en-US" altLang="zh-CN" sz="1400" dirty="0"/>
              <a:t>0.3</a:t>
            </a:r>
            <a:endParaRPr lang="zh-CN" altLang="en-US" sz="1400" dirty="0"/>
          </a:p>
        </p:txBody>
      </p:sp>
      <p:sp>
        <p:nvSpPr>
          <p:cNvPr id="89" name="文本框 88">
            <a:extLst>
              <a:ext uri="{FF2B5EF4-FFF2-40B4-BE49-F238E27FC236}">
                <a16:creationId xmlns:a16="http://schemas.microsoft.com/office/drawing/2014/main" id="{D5C73999-D6FC-4B38-82C7-B953A63E0C5E}"/>
              </a:ext>
            </a:extLst>
          </p:cNvPr>
          <p:cNvSpPr txBox="1"/>
          <p:nvPr/>
        </p:nvSpPr>
        <p:spPr>
          <a:xfrm>
            <a:off x="4185863" y="4860871"/>
            <a:ext cx="455645" cy="307777"/>
          </a:xfrm>
          <a:prstGeom prst="rect">
            <a:avLst/>
          </a:prstGeom>
          <a:noFill/>
        </p:spPr>
        <p:txBody>
          <a:bodyPr wrap="square" rtlCol="0">
            <a:spAutoFit/>
          </a:bodyPr>
          <a:lstStyle/>
          <a:p>
            <a:pPr algn="ctr"/>
            <a:r>
              <a:rPr lang="en-US" altLang="zh-CN" sz="1400" dirty="0"/>
              <a:t>0.3</a:t>
            </a:r>
            <a:endParaRPr lang="zh-CN" altLang="en-US" sz="1400" dirty="0"/>
          </a:p>
        </p:txBody>
      </p:sp>
      <p:sp>
        <p:nvSpPr>
          <p:cNvPr id="90" name="文本框 89">
            <a:extLst>
              <a:ext uri="{FF2B5EF4-FFF2-40B4-BE49-F238E27FC236}">
                <a16:creationId xmlns:a16="http://schemas.microsoft.com/office/drawing/2014/main" id="{5E610A3E-32A7-4ABE-9317-30C641F67317}"/>
              </a:ext>
            </a:extLst>
          </p:cNvPr>
          <p:cNvSpPr txBox="1"/>
          <p:nvPr/>
        </p:nvSpPr>
        <p:spPr>
          <a:xfrm>
            <a:off x="4559965" y="5246146"/>
            <a:ext cx="455645" cy="307777"/>
          </a:xfrm>
          <a:prstGeom prst="rect">
            <a:avLst/>
          </a:prstGeom>
          <a:noFill/>
        </p:spPr>
        <p:txBody>
          <a:bodyPr wrap="square" rtlCol="0">
            <a:spAutoFit/>
          </a:bodyPr>
          <a:lstStyle/>
          <a:p>
            <a:pPr algn="ctr"/>
            <a:r>
              <a:rPr lang="en-US" altLang="zh-CN" sz="1400" dirty="0"/>
              <a:t>0.7</a:t>
            </a:r>
            <a:endParaRPr lang="zh-CN" altLang="en-US" sz="1400" dirty="0"/>
          </a:p>
        </p:txBody>
      </p:sp>
      <p:sp>
        <p:nvSpPr>
          <p:cNvPr id="91" name="文本框 90">
            <a:extLst>
              <a:ext uri="{FF2B5EF4-FFF2-40B4-BE49-F238E27FC236}">
                <a16:creationId xmlns:a16="http://schemas.microsoft.com/office/drawing/2014/main" id="{16CA9308-34F6-4DE5-8EB8-501E3CE35C75}"/>
              </a:ext>
            </a:extLst>
          </p:cNvPr>
          <p:cNvSpPr txBox="1"/>
          <p:nvPr/>
        </p:nvSpPr>
        <p:spPr>
          <a:xfrm>
            <a:off x="3739643" y="4468519"/>
            <a:ext cx="455645" cy="307777"/>
          </a:xfrm>
          <a:prstGeom prst="rect">
            <a:avLst/>
          </a:prstGeom>
          <a:noFill/>
        </p:spPr>
        <p:txBody>
          <a:bodyPr wrap="square" rtlCol="0">
            <a:spAutoFit/>
          </a:bodyPr>
          <a:lstStyle/>
          <a:p>
            <a:pPr algn="ctr"/>
            <a:r>
              <a:rPr lang="en-US" altLang="zh-CN" sz="1400" dirty="0"/>
              <a:t>0.5</a:t>
            </a:r>
            <a:endParaRPr lang="zh-CN" altLang="en-US" sz="1400" dirty="0"/>
          </a:p>
        </p:txBody>
      </p:sp>
      <p:sp>
        <p:nvSpPr>
          <p:cNvPr id="92" name="文本框 91">
            <a:extLst>
              <a:ext uri="{FF2B5EF4-FFF2-40B4-BE49-F238E27FC236}">
                <a16:creationId xmlns:a16="http://schemas.microsoft.com/office/drawing/2014/main" id="{8085167F-08F5-4233-975C-DDD5CF403E56}"/>
              </a:ext>
            </a:extLst>
          </p:cNvPr>
          <p:cNvSpPr txBox="1"/>
          <p:nvPr/>
        </p:nvSpPr>
        <p:spPr>
          <a:xfrm>
            <a:off x="4857049" y="4829111"/>
            <a:ext cx="455645" cy="307777"/>
          </a:xfrm>
          <a:prstGeom prst="rect">
            <a:avLst/>
          </a:prstGeom>
          <a:noFill/>
        </p:spPr>
        <p:txBody>
          <a:bodyPr wrap="square" rtlCol="0">
            <a:spAutoFit/>
          </a:bodyPr>
          <a:lstStyle/>
          <a:p>
            <a:pPr algn="ctr"/>
            <a:r>
              <a:rPr lang="en-US" altLang="zh-CN" sz="1400" dirty="0"/>
              <a:t>0.7</a:t>
            </a:r>
            <a:endParaRPr lang="zh-CN" altLang="en-US" sz="1400" dirty="0"/>
          </a:p>
        </p:txBody>
      </p:sp>
      <p:sp>
        <p:nvSpPr>
          <p:cNvPr id="93" name="椭圆 92">
            <a:extLst>
              <a:ext uri="{FF2B5EF4-FFF2-40B4-BE49-F238E27FC236}">
                <a16:creationId xmlns:a16="http://schemas.microsoft.com/office/drawing/2014/main" id="{66E9CDD2-B92D-4E03-9069-A33AD016341C}"/>
              </a:ext>
            </a:extLst>
          </p:cNvPr>
          <p:cNvSpPr/>
          <p:nvPr/>
        </p:nvSpPr>
        <p:spPr>
          <a:xfrm>
            <a:off x="7547458" y="4007433"/>
            <a:ext cx="561473" cy="57751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200" dirty="0"/>
              <a:t>1</a:t>
            </a:r>
            <a:endParaRPr lang="zh-CN" altLang="en-US" dirty="0"/>
          </a:p>
        </p:txBody>
      </p:sp>
      <p:sp>
        <p:nvSpPr>
          <p:cNvPr id="94" name="椭圆 93">
            <a:extLst>
              <a:ext uri="{FF2B5EF4-FFF2-40B4-BE49-F238E27FC236}">
                <a16:creationId xmlns:a16="http://schemas.microsoft.com/office/drawing/2014/main" id="{97F90965-2F43-4652-9D61-13663FCED6ED}"/>
              </a:ext>
            </a:extLst>
          </p:cNvPr>
          <p:cNvSpPr/>
          <p:nvPr/>
        </p:nvSpPr>
        <p:spPr>
          <a:xfrm>
            <a:off x="8550084" y="5249351"/>
            <a:ext cx="561473" cy="57751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lvl="0" algn="ctr"/>
            <a:r>
              <a:rPr lang="en-US" altLang="zh-CN" sz="3200" dirty="0">
                <a:solidFill>
                  <a:prstClr val="black"/>
                </a:solidFill>
              </a:rPr>
              <a:t>2</a:t>
            </a:r>
            <a:endParaRPr lang="zh-CN" altLang="en-US" dirty="0">
              <a:solidFill>
                <a:prstClr val="black"/>
              </a:solidFill>
            </a:endParaRPr>
          </a:p>
        </p:txBody>
      </p:sp>
      <p:sp>
        <p:nvSpPr>
          <p:cNvPr id="95" name="椭圆 94">
            <a:extLst>
              <a:ext uri="{FF2B5EF4-FFF2-40B4-BE49-F238E27FC236}">
                <a16:creationId xmlns:a16="http://schemas.microsoft.com/office/drawing/2014/main" id="{ABF8E0EE-13F0-487B-91DA-04118F015A97}"/>
              </a:ext>
            </a:extLst>
          </p:cNvPr>
          <p:cNvSpPr/>
          <p:nvPr/>
        </p:nvSpPr>
        <p:spPr>
          <a:xfrm>
            <a:off x="6516752" y="5249352"/>
            <a:ext cx="561473" cy="57751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lvl="0" algn="ctr"/>
            <a:r>
              <a:rPr lang="en-US" altLang="zh-CN" sz="3200" dirty="0">
                <a:solidFill>
                  <a:prstClr val="black"/>
                </a:solidFill>
              </a:rPr>
              <a:t>2</a:t>
            </a:r>
            <a:endParaRPr lang="zh-CN" altLang="en-US" dirty="0">
              <a:solidFill>
                <a:prstClr val="black"/>
              </a:solidFill>
            </a:endParaRPr>
          </a:p>
        </p:txBody>
      </p:sp>
      <p:sp>
        <p:nvSpPr>
          <p:cNvPr id="96" name="文本框 95">
            <a:extLst>
              <a:ext uri="{FF2B5EF4-FFF2-40B4-BE49-F238E27FC236}">
                <a16:creationId xmlns:a16="http://schemas.microsoft.com/office/drawing/2014/main" id="{EA12B9C2-B36A-4039-81C7-1C03892FE0A3}"/>
              </a:ext>
            </a:extLst>
          </p:cNvPr>
          <p:cNvSpPr txBox="1"/>
          <p:nvPr/>
        </p:nvSpPr>
        <p:spPr>
          <a:xfrm>
            <a:off x="7400123" y="3555398"/>
            <a:ext cx="858253" cy="461665"/>
          </a:xfrm>
          <a:prstGeom prst="rect">
            <a:avLst/>
          </a:prstGeom>
          <a:noFill/>
        </p:spPr>
        <p:txBody>
          <a:bodyPr wrap="square" rtlCol="0">
            <a:spAutoFit/>
          </a:bodyPr>
          <a:lstStyle/>
          <a:p>
            <a:pPr algn="ctr"/>
            <a:r>
              <a:rPr lang="zh-CN" altLang="en-US" sz="2400" dirty="0"/>
              <a:t>张三</a:t>
            </a:r>
          </a:p>
        </p:txBody>
      </p:sp>
      <p:sp>
        <p:nvSpPr>
          <p:cNvPr id="97" name="文本框 96">
            <a:extLst>
              <a:ext uri="{FF2B5EF4-FFF2-40B4-BE49-F238E27FC236}">
                <a16:creationId xmlns:a16="http://schemas.microsoft.com/office/drawing/2014/main" id="{CF05E3E0-CA6E-4F60-943E-4B76EE88C131}"/>
              </a:ext>
            </a:extLst>
          </p:cNvPr>
          <p:cNvSpPr txBox="1"/>
          <p:nvPr/>
        </p:nvSpPr>
        <p:spPr>
          <a:xfrm>
            <a:off x="6368361" y="5826867"/>
            <a:ext cx="858253" cy="461665"/>
          </a:xfrm>
          <a:prstGeom prst="rect">
            <a:avLst/>
          </a:prstGeom>
          <a:noFill/>
        </p:spPr>
        <p:txBody>
          <a:bodyPr wrap="square" rtlCol="0">
            <a:spAutoFit/>
          </a:bodyPr>
          <a:lstStyle/>
          <a:p>
            <a:pPr algn="ctr"/>
            <a:r>
              <a:rPr lang="zh-CN" altLang="en-US" sz="2400" dirty="0"/>
              <a:t>李四</a:t>
            </a:r>
          </a:p>
        </p:txBody>
      </p:sp>
      <p:sp>
        <p:nvSpPr>
          <p:cNvPr id="98" name="文本框 97">
            <a:extLst>
              <a:ext uri="{FF2B5EF4-FFF2-40B4-BE49-F238E27FC236}">
                <a16:creationId xmlns:a16="http://schemas.microsoft.com/office/drawing/2014/main" id="{732510D3-36B0-48CB-BD16-97B4D560487C}"/>
              </a:ext>
            </a:extLst>
          </p:cNvPr>
          <p:cNvSpPr txBox="1"/>
          <p:nvPr/>
        </p:nvSpPr>
        <p:spPr>
          <a:xfrm>
            <a:off x="8469876" y="5791070"/>
            <a:ext cx="858253" cy="461665"/>
          </a:xfrm>
          <a:prstGeom prst="rect">
            <a:avLst/>
          </a:prstGeom>
          <a:noFill/>
        </p:spPr>
        <p:txBody>
          <a:bodyPr wrap="square" rtlCol="0">
            <a:spAutoFit/>
          </a:bodyPr>
          <a:lstStyle/>
          <a:p>
            <a:pPr algn="ctr"/>
            <a:r>
              <a:rPr lang="zh-CN" altLang="en-US" sz="2400" dirty="0"/>
              <a:t>王五</a:t>
            </a:r>
          </a:p>
        </p:txBody>
      </p:sp>
      <p:sp>
        <p:nvSpPr>
          <p:cNvPr id="105" name="文本框 104">
            <a:extLst>
              <a:ext uri="{FF2B5EF4-FFF2-40B4-BE49-F238E27FC236}">
                <a16:creationId xmlns:a16="http://schemas.microsoft.com/office/drawing/2014/main" id="{0800277D-8B21-4572-946D-89C1C55C0D54}"/>
              </a:ext>
            </a:extLst>
          </p:cNvPr>
          <p:cNvSpPr txBox="1"/>
          <p:nvPr/>
        </p:nvSpPr>
        <p:spPr>
          <a:xfrm>
            <a:off x="7594821" y="5673127"/>
            <a:ext cx="455645" cy="307777"/>
          </a:xfrm>
          <a:prstGeom prst="rect">
            <a:avLst/>
          </a:prstGeom>
          <a:noFill/>
        </p:spPr>
        <p:txBody>
          <a:bodyPr wrap="square" rtlCol="0">
            <a:spAutoFit/>
          </a:bodyPr>
          <a:lstStyle/>
          <a:p>
            <a:pPr algn="ctr"/>
            <a:r>
              <a:rPr lang="en-US" altLang="zh-CN" sz="1400" dirty="0"/>
              <a:t>0.5</a:t>
            </a:r>
            <a:endParaRPr lang="zh-CN" altLang="en-US" sz="1400" dirty="0"/>
          </a:p>
        </p:txBody>
      </p:sp>
      <p:sp>
        <p:nvSpPr>
          <p:cNvPr id="106" name="文本框 105">
            <a:extLst>
              <a:ext uri="{FF2B5EF4-FFF2-40B4-BE49-F238E27FC236}">
                <a16:creationId xmlns:a16="http://schemas.microsoft.com/office/drawing/2014/main" id="{7F69A9B1-E3DD-455F-B516-6E0735328067}"/>
              </a:ext>
            </a:extLst>
          </p:cNvPr>
          <p:cNvSpPr txBox="1"/>
          <p:nvPr/>
        </p:nvSpPr>
        <p:spPr>
          <a:xfrm>
            <a:off x="8417817" y="4567085"/>
            <a:ext cx="455645" cy="307777"/>
          </a:xfrm>
          <a:prstGeom prst="rect">
            <a:avLst/>
          </a:prstGeom>
          <a:noFill/>
        </p:spPr>
        <p:txBody>
          <a:bodyPr wrap="square" rtlCol="0">
            <a:spAutoFit/>
          </a:bodyPr>
          <a:lstStyle/>
          <a:p>
            <a:pPr algn="ctr"/>
            <a:r>
              <a:rPr lang="en-US" altLang="zh-CN" sz="1400" dirty="0"/>
              <a:t>0.3</a:t>
            </a:r>
            <a:endParaRPr lang="zh-CN" altLang="en-US" sz="1400" dirty="0"/>
          </a:p>
        </p:txBody>
      </p:sp>
      <p:sp>
        <p:nvSpPr>
          <p:cNvPr id="107" name="文本框 106">
            <a:extLst>
              <a:ext uri="{FF2B5EF4-FFF2-40B4-BE49-F238E27FC236}">
                <a16:creationId xmlns:a16="http://schemas.microsoft.com/office/drawing/2014/main" id="{05433A55-542B-4A15-B4F9-3227435F36F5}"/>
              </a:ext>
            </a:extLst>
          </p:cNvPr>
          <p:cNvSpPr txBox="1"/>
          <p:nvPr/>
        </p:nvSpPr>
        <p:spPr>
          <a:xfrm>
            <a:off x="7236543" y="4864076"/>
            <a:ext cx="455645" cy="307777"/>
          </a:xfrm>
          <a:prstGeom prst="rect">
            <a:avLst/>
          </a:prstGeom>
          <a:noFill/>
        </p:spPr>
        <p:txBody>
          <a:bodyPr wrap="square" rtlCol="0">
            <a:spAutoFit/>
          </a:bodyPr>
          <a:lstStyle/>
          <a:p>
            <a:pPr algn="ctr"/>
            <a:r>
              <a:rPr lang="en-US" altLang="zh-CN" sz="1400" dirty="0"/>
              <a:t>0.3</a:t>
            </a:r>
            <a:endParaRPr lang="zh-CN" altLang="en-US" sz="1400" dirty="0"/>
          </a:p>
        </p:txBody>
      </p:sp>
      <p:sp>
        <p:nvSpPr>
          <p:cNvPr id="108" name="文本框 107">
            <a:extLst>
              <a:ext uri="{FF2B5EF4-FFF2-40B4-BE49-F238E27FC236}">
                <a16:creationId xmlns:a16="http://schemas.microsoft.com/office/drawing/2014/main" id="{F0F632E7-D33C-4C05-8161-57DF145C067D}"/>
              </a:ext>
            </a:extLst>
          </p:cNvPr>
          <p:cNvSpPr txBox="1"/>
          <p:nvPr/>
        </p:nvSpPr>
        <p:spPr>
          <a:xfrm>
            <a:off x="7610645" y="5249351"/>
            <a:ext cx="455645" cy="307777"/>
          </a:xfrm>
          <a:prstGeom prst="rect">
            <a:avLst/>
          </a:prstGeom>
          <a:noFill/>
        </p:spPr>
        <p:txBody>
          <a:bodyPr wrap="square" rtlCol="0">
            <a:spAutoFit/>
          </a:bodyPr>
          <a:lstStyle/>
          <a:p>
            <a:pPr algn="ctr"/>
            <a:r>
              <a:rPr lang="en-US" altLang="zh-CN" sz="1400" dirty="0"/>
              <a:t>0.7</a:t>
            </a:r>
            <a:endParaRPr lang="zh-CN" altLang="en-US" sz="1400" dirty="0"/>
          </a:p>
        </p:txBody>
      </p:sp>
      <p:sp>
        <p:nvSpPr>
          <p:cNvPr id="109" name="文本框 108">
            <a:extLst>
              <a:ext uri="{FF2B5EF4-FFF2-40B4-BE49-F238E27FC236}">
                <a16:creationId xmlns:a16="http://schemas.microsoft.com/office/drawing/2014/main" id="{CEDCF69F-802F-4AF3-ADD3-20F43A276DCA}"/>
              </a:ext>
            </a:extLst>
          </p:cNvPr>
          <p:cNvSpPr txBox="1"/>
          <p:nvPr/>
        </p:nvSpPr>
        <p:spPr>
          <a:xfrm>
            <a:off x="6790323" y="4471724"/>
            <a:ext cx="455645" cy="307777"/>
          </a:xfrm>
          <a:prstGeom prst="rect">
            <a:avLst/>
          </a:prstGeom>
          <a:noFill/>
        </p:spPr>
        <p:txBody>
          <a:bodyPr wrap="square" rtlCol="0">
            <a:spAutoFit/>
          </a:bodyPr>
          <a:lstStyle/>
          <a:p>
            <a:pPr algn="ctr"/>
            <a:r>
              <a:rPr lang="en-US" altLang="zh-CN" sz="1400" dirty="0"/>
              <a:t>0.5</a:t>
            </a:r>
            <a:endParaRPr lang="zh-CN" altLang="en-US" sz="1400" dirty="0"/>
          </a:p>
        </p:txBody>
      </p:sp>
      <p:sp>
        <p:nvSpPr>
          <p:cNvPr id="110" name="文本框 109">
            <a:extLst>
              <a:ext uri="{FF2B5EF4-FFF2-40B4-BE49-F238E27FC236}">
                <a16:creationId xmlns:a16="http://schemas.microsoft.com/office/drawing/2014/main" id="{C4EDA6BD-8D3B-4B1E-BD3A-B1DB6AD8FBF8}"/>
              </a:ext>
            </a:extLst>
          </p:cNvPr>
          <p:cNvSpPr txBox="1"/>
          <p:nvPr/>
        </p:nvSpPr>
        <p:spPr>
          <a:xfrm>
            <a:off x="7907729" y="4832316"/>
            <a:ext cx="455645" cy="307777"/>
          </a:xfrm>
          <a:prstGeom prst="rect">
            <a:avLst/>
          </a:prstGeom>
          <a:noFill/>
        </p:spPr>
        <p:txBody>
          <a:bodyPr wrap="square" rtlCol="0">
            <a:spAutoFit/>
          </a:bodyPr>
          <a:lstStyle/>
          <a:p>
            <a:pPr algn="ctr"/>
            <a:r>
              <a:rPr lang="en-US" altLang="zh-CN" sz="1400" dirty="0"/>
              <a:t>0.7</a:t>
            </a:r>
            <a:endParaRPr lang="zh-CN" altLang="en-US" sz="1400" dirty="0"/>
          </a:p>
        </p:txBody>
      </p:sp>
      <p:sp>
        <p:nvSpPr>
          <p:cNvPr id="111" name="椭圆 110">
            <a:extLst>
              <a:ext uri="{FF2B5EF4-FFF2-40B4-BE49-F238E27FC236}">
                <a16:creationId xmlns:a16="http://schemas.microsoft.com/office/drawing/2014/main" id="{40019F3F-F610-4558-96AA-6F8D3C6DFB5C}"/>
              </a:ext>
            </a:extLst>
          </p:cNvPr>
          <p:cNvSpPr/>
          <p:nvPr/>
        </p:nvSpPr>
        <p:spPr>
          <a:xfrm>
            <a:off x="10561126" y="4008607"/>
            <a:ext cx="561473" cy="57751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200" dirty="0"/>
              <a:t>2</a:t>
            </a:r>
            <a:endParaRPr lang="zh-CN" altLang="en-US" dirty="0"/>
          </a:p>
        </p:txBody>
      </p:sp>
      <p:sp>
        <p:nvSpPr>
          <p:cNvPr id="112" name="椭圆 111">
            <a:extLst>
              <a:ext uri="{FF2B5EF4-FFF2-40B4-BE49-F238E27FC236}">
                <a16:creationId xmlns:a16="http://schemas.microsoft.com/office/drawing/2014/main" id="{F5347AF3-A2CC-4341-9A8D-E22969A59DDA}"/>
              </a:ext>
            </a:extLst>
          </p:cNvPr>
          <p:cNvSpPr/>
          <p:nvPr/>
        </p:nvSpPr>
        <p:spPr>
          <a:xfrm>
            <a:off x="11563752" y="5250525"/>
            <a:ext cx="561473" cy="57751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lvl="0" algn="ctr"/>
            <a:r>
              <a:rPr lang="en-US" altLang="zh-CN" sz="3200" dirty="0">
                <a:solidFill>
                  <a:prstClr val="black"/>
                </a:solidFill>
              </a:rPr>
              <a:t>2</a:t>
            </a:r>
            <a:endParaRPr lang="zh-CN" altLang="en-US" dirty="0">
              <a:solidFill>
                <a:prstClr val="black"/>
              </a:solidFill>
            </a:endParaRPr>
          </a:p>
        </p:txBody>
      </p:sp>
      <p:sp>
        <p:nvSpPr>
          <p:cNvPr id="113" name="椭圆 112">
            <a:extLst>
              <a:ext uri="{FF2B5EF4-FFF2-40B4-BE49-F238E27FC236}">
                <a16:creationId xmlns:a16="http://schemas.microsoft.com/office/drawing/2014/main" id="{25808347-E3BE-4D78-8501-0B60E99C3A75}"/>
              </a:ext>
            </a:extLst>
          </p:cNvPr>
          <p:cNvSpPr/>
          <p:nvPr/>
        </p:nvSpPr>
        <p:spPr>
          <a:xfrm>
            <a:off x="9530420" y="5250526"/>
            <a:ext cx="561473" cy="57751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lvl="0" algn="ctr"/>
            <a:r>
              <a:rPr lang="en-US" altLang="zh-CN" sz="3200" dirty="0">
                <a:solidFill>
                  <a:prstClr val="black"/>
                </a:solidFill>
              </a:rPr>
              <a:t>2</a:t>
            </a:r>
            <a:endParaRPr lang="zh-CN" altLang="en-US" dirty="0">
              <a:solidFill>
                <a:prstClr val="black"/>
              </a:solidFill>
            </a:endParaRPr>
          </a:p>
        </p:txBody>
      </p:sp>
      <p:sp>
        <p:nvSpPr>
          <p:cNvPr id="114" name="文本框 113">
            <a:extLst>
              <a:ext uri="{FF2B5EF4-FFF2-40B4-BE49-F238E27FC236}">
                <a16:creationId xmlns:a16="http://schemas.microsoft.com/office/drawing/2014/main" id="{B9001605-3154-45FB-A31D-5742C62B99A3}"/>
              </a:ext>
            </a:extLst>
          </p:cNvPr>
          <p:cNvSpPr txBox="1"/>
          <p:nvPr/>
        </p:nvSpPr>
        <p:spPr>
          <a:xfrm>
            <a:off x="10413791" y="3556572"/>
            <a:ext cx="858253" cy="461665"/>
          </a:xfrm>
          <a:prstGeom prst="rect">
            <a:avLst/>
          </a:prstGeom>
          <a:noFill/>
        </p:spPr>
        <p:txBody>
          <a:bodyPr wrap="square" rtlCol="0">
            <a:spAutoFit/>
          </a:bodyPr>
          <a:lstStyle/>
          <a:p>
            <a:pPr algn="ctr"/>
            <a:r>
              <a:rPr lang="zh-CN" altLang="en-US" sz="2400" dirty="0"/>
              <a:t>张三</a:t>
            </a:r>
          </a:p>
        </p:txBody>
      </p:sp>
      <p:sp>
        <p:nvSpPr>
          <p:cNvPr id="115" name="文本框 114">
            <a:extLst>
              <a:ext uri="{FF2B5EF4-FFF2-40B4-BE49-F238E27FC236}">
                <a16:creationId xmlns:a16="http://schemas.microsoft.com/office/drawing/2014/main" id="{90211865-CAF0-4DDC-B915-B8AB983CAFA8}"/>
              </a:ext>
            </a:extLst>
          </p:cNvPr>
          <p:cNvSpPr txBox="1"/>
          <p:nvPr/>
        </p:nvSpPr>
        <p:spPr>
          <a:xfrm>
            <a:off x="9382029" y="5828041"/>
            <a:ext cx="858253" cy="461665"/>
          </a:xfrm>
          <a:prstGeom prst="rect">
            <a:avLst/>
          </a:prstGeom>
          <a:noFill/>
        </p:spPr>
        <p:txBody>
          <a:bodyPr wrap="square" rtlCol="0">
            <a:spAutoFit/>
          </a:bodyPr>
          <a:lstStyle/>
          <a:p>
            <a:pPr algn="ctr"/>
            <a:r>
              <a:rPr lang="zh-CN" altLang="en-US" sz="2400" dirty="0"/>
              <a:t>李四</a:t>
            </a:r>
          </a:p>
        </p:txBody>
      </p:sp>
      <p:sp>
        <p:nvSpPr>
          <p:cNvPr id="116" name="文本框 115">
            <a:extLst>
              <a:ext uri="{FF2B5EF4-FFF2-40B4-BE49-F238E27FC236}">
                <a16:creationId xmlns:a16="http://schemas.microsoft.com/office/drawing/2014/main" id="{E4A0BC08-0D59-4268-9F9D-8C0C4F971368}"/>
              </a:ext>
            </a:extLst>
          </p:cNvPr>
          <p:cNvSpPr txBox="1"/>
          <p:nvPr/>
        </p:nvSpPr>
        <p:spPr>
          <a:xfrm>
            <a:off x="11483544" y="5792244"/>
            <a:ext cx="858253" cy="461665"/>
          </a:xfrm>
          <a:prstGeom prst="rect">
            <a:avLst/>
          </a:prstGeom>
          <a:noFill/>
        </p:spPr>
        <p:txBody>
          <a:bodyPr wrap="square" rtlCol="0">
            <a:spAutoFit/>
          </a:bodyPr>
          <a:lstStyle/>
          <a:p>
            <a:pPr algn="ctr"/>
            <a:r>
              <a:rPr lang="zh-CN" altLang="en-US" sz="2400" dirty="0"/>
              <a:t>王五</a:t>
            </a:r>
          </a:p>
        </p:txBody>
      </p:sp>
      <p:sp>
        <p:nvSpPr>
          <p:cNvPr id="123" name="文本框 122">
            <a:extLst>
              <a:ext uri="{FF2B5EF4-FFF2-40B4-BE49-F238E27FC236}">
                <a16:creationId xmlns:a16="http://schemas.microsoft.com/office/drawing/2014/main" id="{13164C74-7FA0-4EED-B338-074C9C0381C2}"/>
              </a:ext>
            </a:extLst>
          </p:cNvPr>
          <p:cNvSpPr txBox="1"/>
          <p:nvPr/>
        </p:nvSpPr>
        <p:spPr>
          <a:xfrm>
            <a:off x="10608489" y="5674301"/>
            <a:ext cx="455645" cy="307777"/>
          </a:xfrm>
          <a:prstGeom prst="rect">
            <a:avLst/>
          </a:prstGeom>
          <a:noFill/>
        </p:spPr>
        <p:txBody>
          <a:bodyPr wrap="square" rtlCol="0">
            <a:spAutoFit/>
          </a:bodyPr>
          <a:lstStyle/>
          <a:p>
            <a:pPr algn="ctr"/>
            <a:r>
              <a:rPr lang="en-US" altLang="zh-CN" sz="1400" dirty="0"/>
              <a:t>0.5</a:t>
            </a:r>
            <a:endParaRPr lang="zh-CN" altLang="en-US" sz="1400" dirty="0"/>
          </a:p>
        </p:txBody>
      </p:sp>
      <p:sp>
        <p:nvSpPr>
          <p:cNvPr id="124" name="文本框 123">
            <a:extLst>
              <a:ext uri="{FF2B5EF4-FFF2-40B4-BE49-F238E27FC236}">
                <a16:creationId xmlns:a16="http://schemas.microsoft.com/office/drawing/2014/main" id="{208432A2-D8C1-48D9-8F8C-BFA1BBE8BABB}"/>
              </a:ext>
            </a:extLst>
          </p:cNvPr>
          <p:cNvSpPr txBox="1"/>
          <p:nvPr/>
        </p:nvSpPr>
        <p:spPr>
          <a:xfrm>
            <a:off x="11431485" y="4568259"/>
            <a:ext cx="455645" cy="307777"/>
          </a:xfrm>
          <a:prstGeom prst="rect">
            <a:avLst/>
          </a:prstGeom>
          <a:noFill/>
        </p:spPr>
        <p:txBody>
          <a:bodyPr wrap="square" rtlCol="0">
            <a:spAutoFit/>
          </a:bodyPr>
          <a:lstStyle/>
          <a:p>
            <a:pPr algn="ctr"/>
            <a:r>
              <a:rPr lang="en-US" altLang="zh-CN" sz="1400" dirty="0"/>
              <a:t>0.3</a:t>
            </a:r>
            <a:endParaRPr lang="zh-CN" altLang="en-US" sz="1400" dirty="0"/>
          </a:p>
        </p:txBody>
      </p:sp>
      <p:sp>
        <p:nvSpPr>
          <p:cNvPr id="125" name="文本框 124">
            <a:extLst>
              <a:ext uri="{FF2B5EF4-FFF2-40B4-BE49-F238E27FC236}">
                <a16:creationId xmlns:a16="http://schemas.microsoft.com/office/drawing/2014/main" id="{5D8AC774-C737-4705-AB06-709D426B24DE}"/>
              </a:ext>
            </a:extLst>
          </p:cNvPr>
          <p:cNvSpPr txBox="1"/>
          <p:nvPr/>
        </p:nvSpPr>
        <p:spPr>
          <a:xfrm>
            <a:off x="10250211" y="4865250"/>
            <a:ext cx="455645" cy="307777"/>
          </a:xfrm>
          <a:prstGeom prst="rect">
            <a:avLst/>
          </a:prstGeom>
          <a:noFill/>
        </p:spPr>
        <p:txBody>
          <a:bodyPr wrap="square" rtlCol="0">
            <a:spAutoFit/>
          </a:bodyPr>
          <a:lstStyle/>
          <a:p>
            <a:pPr algn="ctr"/>
            <a:r>
              <a:rPr lang="en-US" altLang="zh-CN" sz="1400" dirty="0"/>
              <a:t>0.3</a:t>
            </a:r>
            <a:endParaRPr lang="zh-CN" altLang="en-US" sz="1400" dirty="0"/>
          </a:p>
        </p:txBody>
      </p:sp>
      <p:sp>
        <p:nvSpPr>
          <p:cNvPr id="126" name="文本框 125">
            <a:extLst>
              <a:ext uri="{FF2B5EF4-FFF2-40B4-BE49-F238E27FC236}">
                <a16:creationId xmlns:a16="http://schemas.microsoft.com/office/drawing/2014/main" id="{9D6FEF3E-D691-4E9C-B886-5DF6E937D7C1}"/>
              </a:ext>
            </a:extLst>
          </p:cNvPr>
          <p:cNvSpPr txBox="1"/>
          <p:nvPr/>
        </p:nvSpPr>
        <p:spPr>
          <a:xfrm>
            <a:off x="10624313" y="5250525"/>
            <a:ext cx="455645" cy="307777"/>
          </a:xfrm>
          <a:prstGeom prst="rect">
            <a:avLst/>
          </a:prstGeom>
          <a:noFill/>
        </p:spPr>
        <p:txBody>
          <a:bodyPr wrap="square" rtlCol="0">
            <a:spAutoFit/>
          </a:bodyPr>
          <a:lstStyle/>
          <a:p>
            <a:pPr algn="ctr"/>
            <a:r>
              <a:rPr lang="en-US" altLang="zh-CN" sz="1400" dirty="0"/>
              <a:t>0.7</a:t>
            </a:r>
            <a:endParaRPr lang="zh-CN" altLang="en-US" sz="1400" dirty="0"/>
          </a:p>
        </p:txBody>
      </p:sp>
      <p:sp>
        <p:nvSpPr>
          <p:cNvPr id="127" name="文本框 126">
            <a:extLst>
              <a:ext uri="{FF2B5EF4-FFF2-40B4-BE49-F238E27FC236}">
                <a16:creationId xmlns:a16="http://schemas.microsoft.com/office/drawing/2014/main" id="{492F5C2E-C2C8-4F82-9FE5-7EF7ECE3DBCA}"/>
              </a:ext>
            </a:extLst>
          </p:cNvPr>
          <p:cNvSpPr txBox="1"/>
          <p:nvPr/>
        </p:nvSpPr>
        <p:spPr>
          <a:xfrm>
            <a:off x="9803991" y="4472898"/>
            <a:ext cx="455645" cy="307777"/>
          </a:xfrm>
          <a:prstGeom prst="rect">
            <a:avLst/>
          </a:prstGeom>
          <a:noFill/>
        </p:spPr>
        <p:txBody>
          <a:bodyPr wrap="square" rtlCol="0">
            <a:spAutoFit/>
          </a:bodyPr>
          <a:lstStyle/>
          <a:p>
            <a:pPr algn="ctr"/>
            <a:r>
              <a:rPr lang="en-US" altLang="zh-CN" sz="1400" dirty="0"/>
              <a:t>0.5</a:t>
            </a:r>
            <a:endParaRPr lang="zh-CN" altLang="en-US" sz="1400" dirty="0"/>
          </a:p>
        </p:txBody>
      </p:sp>
      <p:sp>
        <p:nvSpPr>
          <p:cNvPr id="128" name="文本框 127">
            <a:extLst>
              <a:ext uri="{FF2B5EF4-FFF2-40B4-BE49-F238E27FC236}">
                <a16:creationId xmlns:a16="http://schemas.microsoft.com/office/drawing/2014/main" id="{892CD599-836D-4372-AC8B-D15FC24864DD}"/>
              </a:ext>
            </a:extLst>
          </p:cNvPr>
          <p:cNvSpPr txBox="1"/>
          <p:nvPr/>
        </p:nvSpPr>
        <p:spPr>
          <a:xfrm>
            <a:off x="10921397" y="4833490"/>
            <a:ext cx="455645" cy="307777"/>
          </a:xfrm>
          <a:prstGeom prst="rect">
            <a:avLst/>
          </a:prstGeom>
          <a:noFill/>
        </p:spPr>
        <p:txBody>
          <a:bodyPr wrap="square" rtlCol="0">
            <a:spAutoFit/>
          </a:bodyPr>
          <a:lstStyle/>
          <a:p>
            <a:pPr algn="ctr"/>
            <a:r>
              <a:rPr lang="en-US" altLang="zh-CN" sz="1400" dirty="0"/>
              <a:t>0.7</a:t>
            </a:r>
            <a:endParaRPr lang="zh-CN" altLang="en-US" sz="1400" dirty="0"/>
          </a:p>
        </p:txBody>
      </p:sp>
      <p:sp>
        <p:nvSpPr>
          <p:cNvPr id="129" name="箭头: 右 128">
            <a:extLst>
              <a:ext uri="{FF2B5EF4-FFF2-40B4-BE49-F238E27FC236}">
                <a16:creationId xmlns:a16="http://schemas.microsoft.com/office/drawing/2014/main" id="{2DC5FA50-2E24-4FC4-8B00-73F6BA1F0560}"/>
              </a:ext>
            </a:extLst>
          </p:cNvPr>
          <p:cNvSpPr/>
          <p:nvPr/>
        </p:nvSpPr>
        <p:spPr>
          <a:xfrm>
            <a:off x="2836506" y="4702629"/>
            <a:ext cx="649758" cy="194644"/>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31" name="箭头: 右 130">
            <a:extLst>
              <a:ext uri="{FF2B5EF4-FFF2-40B4-BE49-F238E27FC236}">
                <a16:creationId xmlns:a16="http://schemas.microsoft.com/office/drawing/2014/main" id="{902CCA9A-172A-485C-A3F2-4539F2563C70}"/>
              </a:ext>
            </a:extLst>
          </p:cNvPr>
          <p:cNvSpPr/>
          <p:nvPr/>
        </p:nvSpPr>
        <p:spPr>
          <a:xfrm>
            <a:off x="6003763" y="4731789"/>
            <a:ext cx="649758" cy="194644"/>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33" name="箭头: 右 132">
            <a:extLst>
              <a:ext uri="{FF2B5EF4-FFF2-40B4-BE49-F238E27FC236}">
                <a16:creationId xmlns:a16="http://schemas.microsoft.com/office/drawing/2014/main" id="{FD896487-E352-4F8A-907F-4CEEED482C8F}"/>
              </a:ext>
            </a:extLst>
          </p:cNvPr>
          <p:cNvSpPr/>
          <p:nvPr/>
        </p:nvSpPr>
        <p:spPr>
          <a:xfrm>
            <a:off x="9118758" y="4702629"/>
            <a:ext cx="649758" cy="194644"/>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34" name="文本框 133">
            <a:extLst>
              <a:ext uri="{FF2B5EF4-FFF2-40B4-BE49-F238E27FC236}">
                <a16:creationId xmlns:a16="http://schemas.microsoft.com/office/drawing/2014/main" id="{7822F569-1634-49D3-B2D7-06C9D217E085}"/>
              </a:ext>
            </a:extLst>
          </p:cNvPr>
          <p:cNvSpPr txBox="1"/>
          <p:nvPr/>
        </p:nvSpPr>
        <p:spPr>
          <a:xfrm>
            <a:off x="2646583" y="4306323"/>
            <a:ext cx="1213940" cy="338554"/>
          </a:xfrm>
          <a:prstGeom prst="rect">
            <a:avLst/>
          </a:prstGeom>
          <a:noFill/>
        </p:spPr>
        <p:txBody>
          <a:bodyPr wrap="square" rtlCol="0">
            <a:spAutoFit/>
          </a:bodyPr>
          <a:lstStyle/>
          <a:p>
            <a:r>
              <a:rPr lang="zh-CN" altLang="en-US" sz="1600" dirty="0"/>
              <a:t>第</a:t>
            </a:r>
            <a:r>
              <a:rPr lang="en-US" altLang="zh-CN" sz="1600" dirty="0"/>
              <a:t>1</a:t>
            </a:r>
            <a:r>
              <a:rPr lang="zh-CN" altLang="en-US" sz="1600" dirty="0"/>
              <a:t>次迭代</a:t>
            </a:r>
          </a:p>
        </p:txBody>
      </p:sp>
      <p:sp>
        <p:nvSpPr>
          <p:cNvPr id="136" name="文本框 135">
            <a:extLst>
              <a:ext uri="{FF2B5EF4-FFF2-40B4-BE49-F238E27FC236}">
                <a16:creationId xmlns:a16="http://schemas.microsoft.com/office/drawing/2014/main" id="{563D9905-3BC0-43F3-9DFB-1E6C2C7BEA71}"/>
              </a:ext>
            </a:extLst>
          </p:cNvPr>
          <p:cNvSpPr txBox="1"/>
          <p:nvPr/>
        </p:nvSpPr>
        <p:spPr>
          <a:xfrm>
            <a:off x="5729764" y="4279591"/>
            <a:ext cx="1213940" cy="338554"/>
          </a:xfrm>
          <a:prstGeom prst="rect">
            <a:avLst/>
          </a:prstGeom>
          <a:noFill/>
        </p:spPr>
        <p:txBody>
          <a:bodyPr wrap="square" rtlCol="0">
            <a:spAutoFit/>
          </a:bodyPr>
          <a:lstStyle/>
          <a:p>
            <a:r>
              <a:rPr lang="zh-CN" altLang="en-US" sz="1600" dirty="0"/>
              <a:t>第</a:t>
            </a:r>
            <a:r>
              <a:rPr lang="en-US" altLang="zh-CN" sz="1600" dirty="0"/>
              <a:t>2</a:t>
            </a:r>
            <a:r>
              <a:rPr lang="zh-CN" altLang="en-US" sz="1600" dirty="0"/>
              <a:t>次迭代</a:t>
            </a:r>
          </a:p>
        </p:txBody>
      </p:sp>
      <p:sp>
        <p:nvSpPr>
          <p:cNvPr id="138" name="文本框 137">
            <a:extLst>
              <a:ext uri="{FF2B5EF4-FFF2-40B4-BE49-F238E27FC236}">
                <a16:creationId xmlns:a16="http://schemas.microsoft.com/office/drawing/2014/main" id="{9CA0BB76-036F-4D34-BE2F-781A09928B0A}"/>
              </a:ext>
            </a:extLst>
          </p:cNvPr>
          <p:cNvSpPr txBox="1"/>
          <p:nvPr/>
        </p:nvSpPr>
        <p:spPr>
          <a:xfrm>
            <a:off x="8880628" y="4272700"/>
            <a:ext cx="1213940" cy="338554"/>
          </a:xfrm>
          <a:prstGeom prst="rect">
            <a:avLst/>
          </a:prstGeom>
          <a:noFill/>
        </p:spPr>
        <p:txBody>
          <a:bodyPr wrap="square" rtlCol="0">
            <a:spAutoFit/>
          </a:bodyPr>
          <a:lstStyle/>
          <a:p>
            <a:r>
              <a:rPr lang="zh-CN" altLang="en-US" sz="1600" dirty="0"/>
              <a:t>第</a:t>
            </a:r>
            <a:r>
              <a:rPr lang="en-US" altLang="zh-CN" sz="1600" dirty="0"/>
              <a:t>3</a:t>
            </a:r>
            <a:r>
              <a:rPr lang="zh-CN" altLang="en-US" sz="1600" dirty="0"/>
              <a:t>次迭代</a:t>
            </a:r>
          </a:p>
        </p:txBody>
      </p:sp>
      <p:sp>
        <p:nvSpPr>
          <p:cNvPr id="140" name="文本框 139">
            <a:extLst>
              <a:ext uri="{FF2B5EF4-FFF2-40B4-BE49-F238E27FC236}">
                <a16:creationId xmlns:a16="http://schemas.microsoft.com/office/drawing/2014/main" id="{ABA32998-DC31-41B4-9831-4E08DCE5CB5B}"/>
              </a:ext>
            </a:extLst>
          </p:cNvPr>
          <p:cNvSpPr txBox="1"/>
          <p:nvPr/>
        </p:nvSpPr>
        <p:spPr>
          <a:xfrm>
            <a:off x="8547369" y="1152148"/>
            <a:ext cx="2542676" cy="461665"/>
          </a:xfrm>
          <a:prstGeom prst="rect">
            <a:avLst/>
          </a:prstGeom>
          <a:noFill/>
        </p:spPr>
        <p:txBody>
          <a:bodyPr wrap="square" rtlCol="0">
            <a:spAutoFit/>
          </a:bodyPr>
          <a:lstStyle/>
          <a:p>
            <a:pPr algn="ctr"/>
            <a:r>
              <a:rPr lang="zh-CN" altLang="en-US" sz="2400" dirty="0"/>
              <a:t>输出文件</a:t>
            </a:r>
            <a:endParaRPr lang="en-US" altLang="zh-CN" sz="2400" dirty="0"/>
          </a:p>
        </p:txBody>
      </p:sp>
      <p:sp>
        <p:nvSpPr>
          <p:cNvPr id="142" name="矩形 141">
            <a:extLst>
              <a:ext uri="{FF2B5EF4-FFF2-40B4-BE49-F238E27FC236}">
                <a16:creationId xmlns:a16="http://schemas.microsoft.com/office/drawing/2014/main" id="{885F50FC-948D-4A45-8B61-FE59F433D3A3}"/>
              </a:ext>
            </a:extLst>
          </p:cNvPr>
          <p:cNvSpPr/>
          <p:nvPr/>
        </p:nvSpPr>
        <p:spPr>
          <a:xfrm>
            <a:off x="8726908" y="1753377"/>
            <a:ext cx="2302041" cy="18784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张三</a:t>
            </a:r>
            <a:r>
              <a:rPr lang="en-US" altLang="zh-CN" sz="2400" dirty="0"/>
              <a:t>    2</a:t>
            </a:r>
          </a:p>
          <a:p>
            <a:pPr algn="ctr"/>
            <a:r>
              <a:rPr lang="zh-CN" altLang="en-US" sz="2400" dirty="0"/>
              <a:t>李四    </a:t>
            </a:r>
            <a:r>
              <a:rPr lang="en-US" altLang="zh-CN" sz="2400" dirty="0"/>
              <a:t>2</a:t>
            </a:r>
          </a:p>
          <a:p>
            <a:pPr algn="ctr"/>
            <a:r>
              <a:rPr lang="zh-CN" altLang="en-US" sz="2400" dirty="0"/>
              <a:t>王五</a:t>
            </a:r>
            <a:r>
              <a:rPr lang="en-US" altLang="zh-CN" sz="2400" dirty="0"/>
              <a:t>    2</a:t>
            </a:r>
          </a:p>
        </p:txBody>
      </p:sp>
      <p:sp>
        <p:nvSpPr>
          <p:cNvPr id="143" name="箭头: 右 142">
            <a:extLst>
              <a:ext uri="{FF2B5EF4-FFF2-40B4-BE49-F238E27FC236}">
                <a16:creationId xmlns:a16="http://schemas.microsoft.com/office/drawing/2014/main" id="{983C384B-AF7C-4201-9DF0-B613DC835693}"/>
              </a:ext>
            </a:extLst>
          </p:cNvPr>
          <p:cNvSpPr/>
          <p:nvPr/>
        </p:nvSpPr>
        <p:spPr>
          <a:xfrm>
            <a:off x="5780140" y="2444394"/>
            <a:ext cx="1869406" cy="48690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cxnSp>
        <p:nvCxnSpPr>
          <p:cNvPr id="4" name="直接箭头连接符 3">
            <a:extLst>
              <a:ext uri="{FF2B5EF4-FFF2-40B4-BE49-F238E27FC236}">
                <a16:creationId xmlns:a16="http://schemas.microsoft.com/office/drawing/2014/main" id="{CDCDA6A5-5D14-499F-B388-5577474EB8BC}"/>
              </a:ext>
            </a:extLst>
          </p:cNvPr>
          <p:cNvCxnSpPr>
            <a:stCxn id="12" idx="0"/>
            <a:endCxn id="8" idx="2"/>
          </p:cNvCxnSpPr>
          <p:nvPr/>
        </p:nvCxnSpPr>
        <p:spPr>
          <a:xfrm flipV="1">
            <a:off x="616107" y="4329388"/>
            <a:ext cx="749969" cy="953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FB24DE2A-8CCE-432F-8BF6-14D18A82D981}"/>
              </a:ext>
            </a:extLst>
          </p:cNvPr>
          <p:cNvCxnSpPr>
            <a:stCxn id="8" idx="3"/>
            <a:endCxn id="12" idx="7"/>
          </p:cNvCxnSpPr>
          <p:nvPr/>
        </p:nvCxnSpPr>
        <p:spPr>
          <a:xfrm flipH="1">
            <a:off x="814617" y="4533570"/>
            <a:ext cx="633685" cy="833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4F5D4130-F49E-4FB8-AFFB-F0470C4628BD}"/>
              </a:ext>
            </a:extLst>
          </p:cNvPr>
          <p:cNvCxnSpPr>
            <a:stCxn id="12" idx="5"/>
            <a:endCxn id="10" idx="3"/>
          </p:cNvCxnSpPr>
          <p:nvPr/>
        </p:nvCxnSpPr>
        <p:spPr>
          <a:xfrm flipV="1">
            <a:off x="814617" y="5775488"/>
            <a:ext cx="163631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0151BD65-2B76-4259-B0B2-3A84F1963A06}"/>
              </a:ext>
            </a:extLst>
          </p:cNvPr>
          <p:cNvCxnSpPr>
            <a:stCxn id="10" idx="2"/>
            <a:endCxn id="12" idx="6"/>
          </p:cNvCxnSpPr>
          <p:nvPr/>
        </p:nvCxnSpPr>
        <p:spPr>
          <a:xfrm flipH="1">
            <a:off x="896843" y="5571306"/>
            <a:ext cx="14718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58F557BF-85BF-43DA-ABD3-B706834D6891}"/>
              </a:ext>
            </a:extLst>
          </p:cNvPr>
          <p:cNvCxnSpPr>
            <a:stCxn id="77" idx="0"/>
            <a:endCxn id="75" idx="2"/>
          </p:cNvCxnSpPr>
          <p:nvPr/>
        </p:nvCxnSpPr>
        <p:spPr>
          <a:xfrm flipV="1">
            <a:off x="3746809" y="4292986"/>
            <a:ext cx="749969" cy="953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4CBC3DEA-31BA-4180-AA53-C0FBB6936B0F}"/>
              </a:ext>
            </a:extLst>
          </p:cNvPr>
          <p:cNvCxnSpPr>
            <a:stCxn id="75" idx="3"/>
            <a:endCxn id="77" idx="7"/>
          </p:cNvCxnSpPr>
          <p:nvPr/>
        </p:nvCxnSpPr>
        <p:spPr>
          <a:xfrm flipH="1">
            <a:off x="3945319" y="4497168"/>
            <a:ext cx="633685" cy="833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467558D4-064A-422C-929A-C3DDB99A5617}"/>
              </a:ext>
            </a:extLst>
          </p:cNvPr>
          <p:cNvCxnSpPr>
            <a:stCxn id="76" idx="2"/>
            <a:endCxn id="77" idx="6"/>
          </p:cNvCxnSpPr>
          <p:nvPr/>
        </p:nvCxnSpPr>
        <p:spPr>
          <a:xfrm flipH="1">
            <a:off x="4027545" y="5534904"/>
            <a:ext cx="14718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65A54C9B-7416-4BDD-B1AD-03D238FF063B}"/>
              </a:ext>
            </a:extLst>
          </p:cNvPr>
          <p:cNvCxnSpPr>
            <a:stCxn id="77" idx="5"/>
            <a:endCxn id="76" idx="3"/>
          </p:cNvCxnSpPr>
          <p:nvPr/>
        </p:nvCxnSpPr>
        <p:spPr>
          <a:xfrm flipV="1">
            <a:off x="3945319" y="5739086"/>
            <a:ext cx="163631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66B3AA35-9883-4195-A1BF-E1BC9A3BC0AA}"/>
              </a:ext>
            </a:extLst>
          </p:cNvPr>
          <p:cNvCxnSpPr>
            <a:stCxn id="95" idx="0"/>
            <a:endCxn id="93" idx="2"/>
          </p:cNvCxnSpPr>
          <p:nvPr/>
        </p:nvCxnSpPr>
        <p:spPr>
          <a:xfrm flipV="1">
            <a:off x="6797489" y="4296191"/>
            <a:ext cx="749969" cy="953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1A5B7D81-B916-4F86-A032-9BD7E4D12FC1}"/>
              </a:ext>
            </a:extLst>
          </p:cNvPr>
          <p:cNvCxnSpPr>
            <a:stCxn id="93" idx="3"/>
            <a:endCxn id="95" idx="7"/>
          </p:cNvCxnSpPr>
          <p:nvPr/>
        </p:nvCxnSpPr>
        <p:spPr>
          <a:xfrm flipH="1">
            <a:off x="6995999" y="4500373"/>
            <a:ext cx="633685" cy="833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A4147755-18AF-4A2C-B22D-3968CCF4B653}"/>
              </a:ext>
            </a:extLst>
          </p:cNvPr>
          <p:cNvCxnSpPr>
            <a:stCxn id="94" idx="2"/>
            <a:endCxn id="95" idx="6"/>
          </p:cNvCxnSpPr>
          <p:nvPr/>
        </p:nvCxnSpPr>
        <p:spPr>
          <a:xfrm flipH="1">
            <a:off x="7078225" y="5538109"/>
            <a:ext cx="14718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9A36F579-A091-4164-B537-D2CE3740BC76}"/>
              </a:ext>
            </a:extLst>
          </p:cNvPr>
          <p:cNvCxnSpPr>
            <a:stCxn id="95" idx="5"/>
            <a:endCxn id="94" idx="3"/>
          </p:cNvCxnSpPr>
          <p:nvPr/>
        </p:nvCxnSpPr>
        <p:spPr>
          <a:xfrm flipV="1">
            <a:off x="6995999" y="5742291"/>
            <a:ext cx="163631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DD8886F5-51B6-417A-88BB-AD01EE5EED5C}"/>
              </a:ext>
            </a:extLst>
          </p:cNvPr>
          <p:cNvCxnSpPr>
            <a:stCxn id="111" idx="3"/>
            <a:endCxn id="113" idx="7"/>
          </p:cNvCxnSpPr>
          <p:nvPr/>
        </p:nvCxnSpPr>
        <p:spPr>
          <a:xfrm flipH="1">
            <a:off x="10009667" y="4501547"/>
            <a:ext cx="633685" cy="833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54586F59-A19C-464F-8127-3FBA152C4580}"/>
              </a:ext>
            </a:extLst>
          </p:cNvPr>
          <p:cNvCxnSpPr>
            <a:stCxn id="113" idx="0"/>
            <a:endCxn id="111" idx="2"/>
          </p:cNvCxnSpPr>
          <p:nvPr/>
        </p:nvCxnSpPr>
        <p:spPr>
          <a:xfrm flipV="1">
            <a:off x="9811157" y="4297365"/>
            <a:ext cx="749969" cy="953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172433C1-1E11-415D-B03D-F4CDE3337C4A}"/>
              </a:ext>
            </a:extLst>
          </p:cNvPr>
          <p:cNvCxnSpPr>
            <a:stCxn id="112" idx="2"/>
            <a:endCxn id="113" idx="6"/>
          </p:cNvCxnSpPr>
          <p:nvPr/>
        </p:nvCxnSpPr>
        <p:spPr>
          <a:xfrm flipH="1">
            <a:off x="10091893" y="5539283"/>
            <a:ext cx="14718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E1FDCA01-50A3-42A0-A8A2-6ACCC5C7F475}"/>
              </a:ext>
            </a:extLst>
          </p:cNvPr>
          <p:cNvCxnSpPr>
            <a:stCxn id="113" idx="5"/>
            <a:endCxn id="112" idx="3"/>
          </p:cNvCxnSpPr>
          <p:nvPr/>
        </p:nvCxnSpPr>
        <p:spPr>
          <a:xfrm flipV="1">
            <a:off x="10009667" y="5743465"/>
            <a:ext cx="163631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99741936-C914-4A30-8C59-F11301A63D40}"/>
              </a:ext>
            </a:extLst>
          </p:cNvPr>
          <p:cNvCxnSpPr>
            <a:stCxn id="112" idx="0"/>
            <a:endCxn id="111" idx="6"/>
          </p:cNvCxnSpPr>
          <p:nvPr/>
        </p:nvCxnSpPr>
        <p:spPr>
          <a:xfrm flipH="1" flipV="1">
            <a:off x="11122599" y="4297365"/>
            <a:ext cx="721890" cy="953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932C898E-CF6B-407C-8267-61F190F32991}"/>
              </a:ext>
            </a:extLst>
          </p:cNvPr>
          <p:cNvCxnSpPr>
            <a:stCxn id="111" idx="5"/>
            <a:endCxn id="112" idx="1"/>
          </p:cNvCxnSpPr>
          <p:nvPr/>
        </p:nvCxnSpPr>
        <p:spPr>
          <a:xfrm>
            <a:off x="11040373" y="4501547"/>
            <a:ext cx="605605" cy="833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60224790-0015-4FED-8224-B0E3627F546D}"/>
              </a:ext>
            </a:extLst>
          </p:cNvPr>
          <p:cNvCxnSpPr>
            <a:stCxn id="94" idx="0"/>
            <a:endCxn id="93" idx="6"/>
          </p:cNvCxnSpPr>
          <p:nvPr/>
        </p:nvCxnSpPr>
        <p:spPr>
          <a:xfrm flipH="1" flipV="1">
            <a:off x="8108931" y="4296191"/>
            <a:ext cx="721890" cy="953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DD8B36AF-5FC7-4CF0-84BF-B3BC19E48B5B}"/>
              </a:ext>
            </a:extLst>
          </p:cNvPr>
          <p:cNvCxnSpPr>
            <a:stCxn id="93" idx="5"/>
            <a:endCxn id="94" idx="1"/>
          </p:cNvCxnSpPr>
          <p:nvPr/>
        </p:nvCxnSpPr>
        <p:spPr>
          <a:xfrm>
            <a:off x="8026705" y="4500373"/>
            <a:ext cx="605605" cy="833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1B4341A8-8F1B-4B57-ADF6-89E8EA656BDD}"/>
              </a:ext>
            </a:extLst>
          </p:cNvPr>
          <p:cNvCxnSpPr>
            <a:stCxn id="76" idx="0"/>
            <a:endCxn id="75" idx="6"/>
          </p:cNvCxnSpPr>
          <p:nvPr/>
        </p:nvCxnSpPr>
        <p:spPr>
          <a:xfrm flipH="1" flipV="1">
            <a:off x="5058251" y="4292986"/>
            <a:ext cx="721890" cy="953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直接箭头连接符 131">
            <a:extLst>
              <a:ext uri="{FF2B5EF4-FFF2-40B4-BE49-F238E27FC236}">
                <a16:creationId xmlns:a16="http://schemas.microsoft.com/office/drawing/2014/main" id="{572EB344-1597-4C3E-9AD3-A5D9EBDB6028}"/>
              </a:ext>
            </a:extLst>
          </p:cNvPr>
          <p:cNvCxnSpPr>
            <a:stCxn id="75" idx="5"/>
            <a:endCxn id="76" idx="1"/>
          </p:cNvCxnSpPr>
          <p:nvPr/>
        </p:nvCxnSpPr>
        <p:spPr>
          <a:xfrm>
            <a:off x="4976025" y="4497168"/>
            <a:ext cx="605605" cy="833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78EFBABA-B42E-4EF7-BCC4-D155CE996E8C}"/>
              </a:ext>
            </a:extLst>
          </p:cNvPr>
          <p:cNvCxnSpPr>
            <a:stCxn id="10" idx="0"/>
            <a:endCxn id="8" idx="6"/>
          </p:cNvCxnSpPr>
          <p:nvPr/>
        </p:nvCxnSpPr>
        <p:spPr>
          <a:xfrm flipH="1" flipV="1">
            <a:off x="1927549" y="4329388"/>
            <a:ext cx="721890" cy="953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直接箭头连接符 140">
            <a:extLst>
              <a:ext uri="{FF2B5EF4-FFF2-40B4-BE49-F238E27FC236}">
                <a16:creationId xmlns:a16="http://schemas.microsoft.com/office/drawing/2014/main" id="{BFE8DC95-0ECE-4DB2-B0ED-CFCA030BC23A}"/>
              </a:ext>
            </a:extLst>
          </p:cNvPr>
          <p:cNvCxnSpPr>
            <a:stCxn id="8" idx="5"/>
            <a:endCxn id="10" idx="1"/>
          </p:cNvCxnSpPr>
          <p:nvPr/>
        </p:nvCxnSpPr>
        <p:spPr>
          <a:xfrm>
            <a:off x="1845323" y="4533570"/>
            <a:ext cx="605605" cy="833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435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3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3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1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1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1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1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1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2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24"/>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2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26"/>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2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28"/>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44"/>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4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48"/>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2"/>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6"/>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61"/>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15"/>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14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40"/>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P spid="77" grpId="0" animBg="1"/>
      <p:bldP spid="78" grpId="0"/>
      <p:bldP spid="79" grpId="0"/>
      <p:bldP spid="80" grpId="0"/>
      <p:bldP spid="87" grpId="0"/>
      <p:bldP spid="88" grpId="0"/>
      <p:bldP spid="89" grpId="0"/>
      <p:bldP spid="90" grpId="0"/>
      <p:bldP spid="91" grpId="0"/>
      <p:bldP spid="92" grpId="0"/>
      <p:bldP spid="93" grpId="0" animBg="1"/>
      <p:bldP spid="94" grpId="0" animBg="1"/>
      <p:bldP spid="95" grpId="0" animBg="1"/>
      <p:bldP spid="96" grpId="0"/>
      <p:bldP spid="97" grpId="0"/>
      <p:bldP spid="98" grpId="0"/>
      <p:bldP spid="105" grpId="0"/>
      <p:bldP spid="106" grpId="0"/>
      <p:bldP spid="107" grpId="0"/>
      <p:bldP spid="108" grpId="0"/>
      <p:bldP spid="109" grpId="0"/>
      <p:bldP spid="110" grpId="0"/>
      <p:bldP spid="111" grpId="0" animBg="1"/>
      <p:bldP spid="112" grpId="0" animBg="1"/>
      <p:bldP spid="113" grpId="0" animBg="1"/>
      <p:bldP spid="114" grpId="0"/>
      <p:bldP spid="115" grpId="0"/>
      <p:bldP spid="116" grpId="0"/>
      <p:bldP spid="123" grpId="0"/>
      <p:bldP spid="124" grpId="0"/>
      <p:bldP spid="125" grpId="0"/>
      <p:bldP spid="126" grpId="0"/>
      <p:bldP spid="127" grpId="0"/>
      <p:bldP spid="128" grpId="0"/>
      <p:bldP spid="129" grpId="0" animBg="1"/>
      <p:bldP spid="131" grpId="0" animBg="1"/>
      <p:bldP spid="133" grpId="0" animBg="1"/>
      <p:bldP spid="134" grpId="0"/>
      <p:bldP spid="136" grpId="0"/>
      <p:bldP spid="138" grpId="0"/>
      <p:bldP spid="140" grpId="0"/>
      <p:bldP spid="142" grpId="0" animBg="1"/>
      <p:bldP spid="14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B1179A-5048-47BE-86E7-B1A658CC30B7}"/>
              </a:ext>
            </a:extLst>
          </p:cNvPr>
          <p:cNvSpPr>
            <a:spLocks noGrp="1"/>
          </p:cNvSpPr>
          <p:nvPr>
            <p:ph type="title"/>
          </p:nvPr>
        </p:nvSpPr>
        <p:spPr/>
        <p:txBody>
          <a:bodyPr/>
          <a:lstStyle/>
          <a:p>
            <a:r>
              <a:rPr lang="zh-CN" altLang="en-US" dirty="0"/>
              <a:t>用</a:t>
            </a:r>
            <a:r>
              <a:rPr lang="en-US" altLang="zh-CN" dirty="0"/>
              <a:t>MapReduce</a:t>
            </a:r>
            <a:r>
              <a:rPr lang="zh-CN" altLang="en-US" dirty="0"/>
              <a:t>实现标签传播算法</a:t>
            </a:r>
          </a:p>
        </p:txBody>
      </p:sp>
      <p:sp>
        <p:nvSpPr>
          <p:cNvPr id="3" name="内容占位符 2">
            <a:extLst>
              <a:ext uri="{FF2B5EF4-FFF2-40B4-BE49-F238E27FC236}">
                <a16:creationId xmlns:a16="http://schemas.microsoft.com/office/drawing/2014/main" id="{5E020F8F-3BD6-48B7-A02C-53B45B042F96}"/>
              </a:ext>
            </a:extLst>
          </p:cNvPr>
          <p:cNvSpPr>
            <a:spLocks noGrp="1"/>
          </p:cNvSpPr>
          <p:nvPr>
            <p:ph idx="1"/>
          </p:nvPr>
        </p:nvSpPr>
        <p:spPr/>
        <p:txBody>
          <a:bodyPr/>
          <a:lstStyle/>
          <a:p>
            <a:r>
              <a:rPr lang="en-US" altLang="zh-CN" b="1" dirty="0"/>
              <a:t>Phase1</a:t>
            </a:r>
            <a:r>
              <a:rPr lang="zh-CN" altLang="en-US" b="1" dirty="0"/>
              <a:t>：</a:t>
            </a:r>
            <a:r>
              <a:rPr lang="en-US" altLang="zh-CN" b="1" dirty="0" err="1"/>
              <a:t>LPAInitiate</a:t>
            </a:r>
            <a:endParaRPr lang="en-US" altLang="zh-CN" b="1" dirty="0"/>
          </a:p>
          <a:p>
            <a:pPr lvl="1"/>
            <a:r>
              <a:rPr lang="zh-CN" altLang="en-US" dirty="0"/>
              <a:t>给每个人物分配一个标签</a:t>
            </a:r>
            <a:endParaRPr lang="en-US" altLang="zh-CN" dirty="0"/>
          </a:p>
          <a:p>
            <a:r>
              <a:rPr lang="en-US" altLang="zh-CN" b="1" dirty="0"/>
              <a:t>Phase2</a:t>
            </a:r>
            <a:r>
              <a:rPr lang="zh-CN" altLang="en-US" b="1" dirty="0"/>
              <a:t>：</a:t>
            </a:r>
            <a:r>
              <a:rPr lang="en-US" altLang="zh-CN" b="1" dirty="0" err="1"/>
              <a:t>LPAIterator</a:t>
            </a:r>
            <a:endParaRPr lang="en-US" altLang="zh-CN" b="1" dirty="0"/>
          </a:p>
          <a:p>
            <a:pPr lvl="1"/>
            <a:r>
              <a:rPr lang="zh-CN" altLang="en-US" dirty="0"/>
              <a:t>迭代计算各个人物的标签值</a:t>
            </a:r>
            <a:endParaRPr lang="en-US" altLang="zh-CN" dirty="0"/>
          </a:p>
          <a:p>
            <a:r>
              <a:rPr lang="en-US" altLang="zh-CN" b="1" dirty="0"/>
              <a:t>Phase3</a:t>
            </a:r>
            <a:r>
              <a:rPr lang="zh-CN" altLang="en-US" b="1" dirty="0"/>
              <a:t>：</a:t>
            </a:r>
            <a:r>
              <a:rPr lang="en-US" altLang="zh-CN" b="1" dirty="0" err="1"/>
              <a:t>LPASorting</a:t>
            </a:r>
            <a:endParaRPr lang="en-US" altLang="zh-CN" b="1" dirty="0"/>
          </a:p>
          <a:p>
            <a:pPr lvl="1"/>
            <a:r>
              <a:rPr lang="zh-CN" altLang="en-US" dirty="0"/>
              <a:t>按照人物的标签值和顶点度数有序输出人物标签信息</a:t>
            </a:r>
            <a:endParaRPr lang="en-US" altLang="zh-CN" dirty="0"/>
          </a:p>
        </p:txBody>
      </p:sp>
    </p:spTree>
    <p:extLst>
      <p:ext uri="{BB962C8B-B14F-4D97-AF65-F5344CB8AC3E}">
        <p14:creationId xmlns:p14="http://schemas.microsoft.com/office/powerpoint/2010/main" val="1966728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E352E5-8BD6-4411-B2B8-A0EBF5EE0599}"/>
              </a:ext>
            </a:extLst>
          </p:cNvPr>
          <p:cNvSpPr>
            <a:spLocks noGrp="1"/>
          </p:cNvSpPr>
          <p:nvPr>
            <p:ph type="title"/>
          </p:nvPr>
        </p:nvSpPr>
        <p:spPr/>
        <p:txBody>
          <a:bodyPr/>
          <a:lstStyle/>
          <a:p>
            <a:r>
              <a:rPr lang="en-US" altLang="zh-CN" dirty="0"/>
              <a:t>Phase1</a:t>
            </a:r>
            <a:r>
              <a:rPr lang="zh-CN" altLang="en-US" dirty="0"/>
              <a:t>：</a:t>
            </a:r>
            <a:r>
              <a:rPr lang="en-US" altLang="zh-CN" dirty="0" err="1"/>
              <a:t>LPAInitiate</a:t>
            </a:r>
            <a:endParaRPr lang="zh-CN" altLang="en-US" dirty="0"/>
          </a:p>
        </p:txBody>
      </p:sp>
      <p:sp>
        <p:nvSpPr>
          <p:cNvPr id="3" name="内容占位符 2">
            <a:extLst>
              <a:ext uri="{FF2B5EF4-FFF2-40B4-BE49-F238E27FC236}">
                <a16:creationId xmlns:a16="http://schemas.microsoft.com/office/drawing/2014/main" id="{001C3741-8A26-4890-A6F2-25DB40D1B56A}"/>
              </a:ext>
            </a:extLst>
          </p:cNvPr>
          <p:cNvSpPr>
            <a:spLocks noGrp="1"/>
          </p:cNvSpPr>
          <p:nvPr>
            <p:ph idx="1"/>
          </p:nvPr>
        </p:nvSpPr>
        <p:spPr/>
        <p:txBody>
          <a:bodyPr/>
          <a:lstStyle/>
          <a:p>
            <a:r>
              <a:rPr lang="en-US" altLang="zh-CN" b="1" dirty="0" err="1"/>
              <a:t>LPAInitiate</a:t>
            </a:r>
            <a:r>
              <a:rPr lang="zh-CN" altLang="en-US" b="1" dirty="0"/>
              <a:t>目标：分析输入文件，为每个节点分配一个独有的初始标签</a:t>
            </a:r>
            <a:endParaRPr lang="en-US" altLang="zh-CN" b="1" dirty="0"/>
          </a:p>
          <a:p>
            <a:pPr lvl="1"/>
            <a:r>
              <a:rPr lang="en-US" altLang="zh-CN" b="1" dirty="0"/>
              <a:t>Map</a:t>
            </a:r>
            <a:r>
              <a:rPr lang="zh-CN" altLang="en-US" b="1" dirty="0"/>
              <a:t>：逐行读取输入文件，输出</a:t>
            </a:r>
            <a:r>
              <a:rPr lang="en-US" altLang="zh-CN" b="1" dirty="0"/>
              <a:t>&lt;character, (</a:t>
            </a:r>
            <a:r>
              <a:rPr lang="en-US" altLang="zh-CN" b="1" dirty="0" err="1"/>
              <a:t>link_list</a:t>
            </a:r>
            <a:r>
              <a:rPr lang="en-US" altLang="zh-CN" b="1" dirty="0"/>
              <a:t>, </a:t>
            </a:r>
            <a:r>
              <a:rPr lang="en-US" altLang="zh-CN" b="1" dirty="0" err="1"/>
              <a:t>label_init</a:t>
            </a:r>
            <a:r>
              <a:rPr lang="en-US" altLang="zh-CN" b="1" dirty="0"/>
              <a:t>)&gt;</a:t>
            </a:r>
          </a:p>
          <a:p>
            <a:pPr lvl="2"/>
            <a:r>
              <a:rPr lang="zh-CN" altLang="en-US" dirty="0"/>
              <a:t>其中人物名作为</a:t>
            </a:r>
            <a:r>
              <a:rPr lang="en-US" altLang="zh-CN" dirty="0"/>
              <a:t>key</a:t>
            </a:r>
            <a:r>
              <a:rPr lang="zh-CN" altLang="en-US" dirty="0"/>
              <a:t>，人物的出度列表和初始标签一起作为</a:t>
            </a:r>
            <a:r>
              <a:rPr lang="en-US" altLang="zh-CN" dirty="0"/>
              <a:t>value</a:t>
            </a:r>
            <a:r>
              <a:rPr lang="zh-CN" altLang="en-US" dirty="0"/>
              <a:t>，以字符串表示</a:t>
            </a:r>
            <a:r>
              <a:rPr lang="en-US" altLang="zh-CN" dirty="0"/>
              <a:t>value</a:t>
            </a:r>
            <a:r>
              <a:rPr lang="zh-CN" altLang="en-US" dirty="0"/>
              <a:t>，用制表符将二者分开。</a:t>
            </a:r>
            <a:endParaRPr lang="en-US" altLang="zh-CN" dirty="0"/>
          </a:p>
          <a:p>
            <a:pPr lvl="1"/>
            <a:r>
              <a:rPr lang="en-US" altLang="zh-CN" b="1" dirty="0"/>
              <a:t>Reduce</a:t>
            </a:r>
            <a:r>
              <a:rPr lang="zh-CN" altLang="en-US" b="1" dirty="0"/>
              <a:t>：输出</a:t>
            </a:r>
            <a:r>
              <a:rPr lang="en-US" altLang="zh-CN" b="1" dirty="0"/>
              <a:t>&lt;character, (</a:t>
            </a:r>
            <a:r>
              <a:rPr lang="en-US" altLang="zh-CN" b="1" dirty="0" err="1"/>
              <a:t>link_list</a:t>
            </a:r>
            <a:r>
              <a:rPr lang="en-US" altLang="zh-CN" b="1" dirty="0"/>
              <a:t>, </a:t>
            </a:r>
            <a:r>
              <a:rPr lang="en-US" altLang="zh-CN" b="1" dirty="0" err="1"/>
              <a:t>label_init</a:t>
            </a:r>
            <a:r>
              <a:rPr lang="en-US" altLang="zh-CN" b="1" dirty="0"/>
              <a:t>)&gt;</a:t>
            </a:r>
          </a:p>
          <a:p>
            <a:pPr lvl="2"/>
            <a:r>
              <a:rPr lang="zh-CN" altLang="en-US" dirty="0"/>
              <a:t>该阶段的</a:t>
            </a:r>
            <a:r>
              <a:rPr lang="en-US" altLang="zh-CN" dirty="0"/>
              <a:t>Reduce</a:t>
            </a:r>
            <a:r>
              <a:rPr lang="zh-CN" altLang="en-US" dirty="0"/>
              <a:t>不需要做任何处理</a:t>
            </a:r>
          </a:p>
        </p:txBody>
      </p:sp>
      <p:sp>
        <p:nvSpPr>
          <p:cNvPr id="13" name="矩形 12">
            <a:extLst>
              <a:ext uri="{FF2B5EF4-FFF2-40B4-BE49-F238E27FC236}">
                <a16:creationId xmlns:a16="http://schemas.microsoft.com/office/drawing/2014/main" id="{EF96D32D-9B3B-49FF-B194-E9EB3C916001}"/>
              </a:ext>
            </a:extLst>
          </p:cNvPr>
          <p:cNvSpPr/>
          <p:nvPr/>
        </p:nvSpPr>
        <p:spPr>
          <a:xfrm>
            <a:off x="838200" y="4700642"/>
            <a:ext cx="3601454" cy="1595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张三</a:t>
            </a:r>
            <a:r>
              <a:rPr lang="en-US" altLang="zh-CN" sz="2400" dirty="0"/>
              <a:t>    </a:t>
            </a:r>
            <a:r>
              <a:rPr lang="zh-CN" altLang="en-US" sz="2400" dirty="0"/>
              <a:t>李四</a:t>
            </a:r>
            <a:r>
              <a:rPr lang="en-US" altLang="zh-CN" sz="2400" dirty="0"/>
              <a:t>:0.3 </a:t>
            </a:r>
            <a:r>
              <a:rPr lang="zh-CN" altLang="en-US" sz="2400" dirty="0"/>
              <a:t>王五</a:t>
            </a:r>
            <a:r>
              <a:rPr lang="en-US" altLang="zh-CN" sz="2400" dirty="0"/>
              <a:t>:0.7</a:t>
            </a:r>
          </a:p>
          <a:p>
            <a:pPr algn="ctr"/>
            <a:r>
              <a:rPr lang="zh-CN" altLang="en-US" sz="2400" dirty="0"/>
              <a:t>李四    张三</a:t>
            </a:r>
            <a:r>
              <a:rPr lang="en-US" altLang="zh-CN" sz="2400" dirty="0"/>
              <a:t>:0.5 </a:t>
            </a:r>
            <a:r>
              <a:rPr lang="zh-CN" altLang="en-US" sz="2400" dirty="0"/>
              <a:t>王五</a:t>
            </a:r>
            <a:r>
              <a:rPr lang="en-US" altLang="zh-CN" sz="2400" dirty="0"/>
              <a:t>:0.5</a:t>
            </a:r>
          </a:p>
          <a:p>
            <a:pPr algn="ctr"/>
            <a:r>
              <a:rPr lang="zh-CN" altLang="en-US" sz="2400" dirty="0"/>
              <a:t>王五</a:t>
            </a:r>
            <a:r>
              <a:rPr lang="en-US" altLang="zh-CN" sz="2400" dirty="0"/>
              <a:t>    </a:t>
            </a:r>
            <a:r>
              <a:rPr lang="zh-CN" altLang="en-US" sz="2400" dirty="0"/>
              <a:t>张三</a:t>
            </a:r>
            <a:r>
              <a:rPr lang="en-US" altLang="zh-CN" sz="2400" dirty="0"/>
              <a:t>:0.7 </a:t>
            </a:r>
            <a:r>
              <a:rPr lang="zh-CN" altLang="en-US" sz="2400" dirty="0"/>
              <a:t>李四</a:t>
            </a:r>
            <a:r>
              <a:rPr lang="en-US" altLang="zh-CN" sz="2400" dirty="0"/>
              <a:t>:0.3</a:t>
            </a:r>
          </a:p>
        </p:txBody>
      </p:sp>
      <p:sp>
        <p:nvSpPr>
          <p:cNvPr id="19" name="箭头: 右 18">
            <a:extLst>
              <a:ext uri="{FF2B5EF4-FFF2-40B4-BE49-F238E27FC236}">
                <a16:creationId xmlns:a16="http://schemas.microsoft.com/office/drawing/2014/main" id="{1F649E4C-E425-4CFB-B3DA-06D8E6A9AB08}"/>
              </a:ext>
            </a:extLst>
          </p:cNvPr>
          <p:cNvSpPr/>
          <p:nvPr/>
        </p:nvSpPr>
        <p:spPr>
          <a:xfrm>
            <a:off x="5161298" y="5254877"/>
            <a:ext cx="1869406" cy="48690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2287914B-E5B8-4DAB-963E-9D1904F511D1}"/>
              </a:ext>
            </a:extLst>
          </p:cNvPr>
          <p:cNvSpPr/>
          <p:nvPr/>
        </p:nvSpPr>
        <p:spPr>
          <a:xfrm>
            <a:off x="7627896" y="4716517"/>
            <a:ext cx="4086726" cy="1595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张三</a:t>
            </a:r>
            <a:r>
              <a:rPr lang="en-US" altLang="zh-CN" sz="2400" dirty="0"/>
              <a:t>    </a:t>
            </a:r>
            <a:r>
              <a:rPr lang="zh-CN" altLang="en-US" sz="2400" dirty="0"/>
              <a:t>李四</a:t>
            </a:r>
            <a:r>
              <a:rPr lang="en-US" altLang="zh-CN" sz="2400" dirty="0"/>
              <a:t>:0.3 </a:t>
            </a:r>
            <a:r>
              <a:rPr lang="zh-CN" altLang="en-US" sz="2400" dirty="0"/>
              <a:t>王五</a:t>
            </a:r>
            <a:r>
              <a:rPr lang="en-US" altLang="zh-CN" sz="2400" dirty="0"/>
              <a:t>:0.7    0</a:t>
            </a:r>
          </a:p>
          <a:p>
            <a:pPr algn="ctr"/>
            <a:r>
              <a:rPr lang="zh-CN" altLang="en-US" sz="2400" dirty="0"/>
              <a:t>李四    张三</a:t>
            </a:r>
            <a:r>
              <a:rPr lang="en-US" altLang="zh-CN" sz="2400" dirty="0"/>
              <a:t>:0.5 </a:t>
            </a:r>
            <a:r>
              <a:rPr lang="zh-CN" altLang="en-US" sz="2400" dirty="0"/>
              <a:t>王五</a:t>
            </a:r>
            <a:r>
              <a:rPr lang="en-US" altLang="zh-CN" sz="2400" dirty="0"/>
              <a:t>:0.5    1</a:t>
            </a:r>
          </a:p>
          <a:p>
            <a:pPr algn="ctr"/>
            <a:r>
              <a:rPr lang="zh-CN" altLang="en-US" sz="2400" dirty="0"/>
              <a:t>王五</a:t>
            </a:r>
            <a:r>
              <a:rPr lang="en-US" altLang="zh-CN" sz="2400" dirty="0"/>
              <a:t>    </a:t>
            </a:r>
            <a:r>
              <a:rPr lang="zh-CN" altLang="en-US" sz="2400" dirty="0"/>
              <a:t>张三</a:t>
            </a:r>
            <a:r>
              <a:rPr lang="en-US" altLang="zh-CN" sz="2400" dirty="0"/>
              <a:t>:0.7 </a:t>
            </a:r>
            <a:r>
              <a:rPr lang="zh-CN" altLang="en-US" sz="2400" dirty="0"/>
              <a:t>李四</a:t>
            </a:r>
            <a:r>
              <a:rPr lang="en-US" altLang="zh-CN" sz="2400" dirty="0"/>
              <a:t>:0.3    2</a:t>
            </a:r>
          </a:p>
        </p:txBody>
      </p:sp>
    </p:spTree>
    <p:extLst>
      <p:ext uri="{BB962C8B-B14F-4D97-AF65-F5344CB8AC3E}">
        <p14:creationId xmlns:p14="http://schemas.microsoft.com/office/powerpoint/2010/main" val="167363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9"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6AC1B3-0617-4FB3-B02D-E7CE0AF0C70D}"/>
              </a:ext>
            </a:extLst>
          </p:cNvPr>
          <p:cNvSpPr>
            <a:spLocks noGrp="1"/>
          </p:cNvSpPr>
          <p:nvPr>
            <p:ph type="title"/>
          </p:nvPr>
        </p:nvSpPr>
        <p:spPr/>
        <p:txBody>
          <a:bodyPr/>
          <a:lstStyle/>
          <a:p>
            <a:r>
              <a:rPr lang="en-US" altLang="zh-CN" dirty="0"/>
              <a:t>Phase1</a:t>
            </a:r>
            <a:r>
              <a:rPr lang="zh-CN" altLang="en-US" dirty="0"/>
              <a:t>：</a:t>
            </a:r>
            <a:r>
              <a:rPr lang="en-US" altLang="zh-CN" dirty="0" err="1"/>
              <a:t>LPAInitiate</a:t>
            </a:r>
            <a:endParaRPr lang="zh-CN" altLang="en-US" dirty="0"/>
          </a:p>
        </p:txBody>
      </p:sp>
      <p:sp>
        <p:nvSpPr>
          <p:cNvPr id="3" name="内容占位符 2">
            <a:extLst>
              <a:ext uri="{FF2B5EF4-FFF2-40B4-BE49-F238E27FC236}">
                <a16:creationId xmlns:a16="http://schemas.microsoft.com/office/drawing/2014/main" id="{74C726FF-B078-4007-9402-9D2943740FB4}"/>
              </a:ext>
            </a:extLst>
          </p:cNvPr>
          <p:cNvSpPr>
            <a:spLocks noGrp="1"/>
          </p:cNvSpPr>
          <p:nvPr>
            <p:ph idx="1"/>
          </p:nvPr>
        </p:nvSpPr>
        <p:spPr>
          <a:xfrm>
            <a:off x="838200" y="1825625"/>
            <a:ext cx="2418347" cy="596733"/>
          </a:xfrm>
        </p:spPr>
        <p:txBody>
          <a:bodyPr/>
          <a:lstStyle/>
          <a:p>
            <a:r>
              <a:rPr lang="zh-CN" altLang="en-US" dirty="0"/>
              <a:t>伪代码</a:t>
            </a:r>
          </a:p>
        </p:txBody>
      </p:sp>
      <p:sp>
        <p:nvSpPr>
          <p:cNvPr id="4" name="文本框 3">
            <a:extLst>
              <a:ext uri="{FF2B5EF4-FFF2-40B4-BE49-F238E27FC236}">
                <a16:creationId xmlns:a16="http://schemas.microsoft.com/office/drawing/2014/main" id="{BE762F8B-4CE0-46A3-BDE7-47DB4D2D7A12}"/>
              </a:ext>
            </a:extLst>
          </p:cNvPr>
          <p:cNvSpPr txBox="1"/>
          <p:nvPr/>
        </p:nvSpPr>
        <p:spPr>
          <a:xfrm>
            <a:off x="838200" y="2700297"/>
            <a:ext cx="7648074" cy="2246769"/>
          </a:xfrm>
          <a:prstGeom prst="rect">
            <a:avLst/>
          </a:prstGeom>
          <a:noFill/>
        </p:spPr>
        <p:txBody>
          <a:bodyPr wrap="square" rtlCol="0">
            <a:spAutoFit/>
          </a:bodyPr>
          <a:lstStyle/>
          <a:p>
            <a:r>
              <a:rPr lang="en-US" altLang="zh-CN" sz="2000" dirty="0">
                <a:latin typeface="新宋体" panose="02010609030101010101" pitchFamily="49" charset="-122"/>
                <a:ea typeface="新宋体" panose="02010609030101010101" pitchFamily="49" charset="-122"/>
              </a:rPr>
              <a:t>Mapper</a:t>
            </a:r>
          </a:p>
          <a:p>
            <a:r>
              <a:rPr lang="en-US" altLang="zh-CN" sz="2000" dirty="0">
                <a:latin typeface="新宋体" panose="02010609030101010101" pitchFamily="49" charset="-122"/>
                <a:ea typeface="新宋体" panose="02010609030101010101" pitchFamily="49" charset="-122"/>
              </a:rPr>
              <a:t>1: </a:t>
            </a:r>
            <a:r>
              <a:rPr lang="en-US" altLang="zh-CN" sz="2000" b="1" dirty="0">
                <a:latin typeface="新宋体" panose="02010609030101010101" pitchFamily="49" charset="-122"/>
                <a:ea typeface="新宋体" panose="02010609030101010101" pitchFamily="49" charset="-122"/>
              </a:rPr>
              <a:t>class </a:t>
            </a:r>
            <a:r>
              <a:rPr lang="en-US" altLang="zh-CN" sz="2000" dirty="0">
                <a:latin typeface="新宋体" panose="02010609030101010101" pitchFamily="49" charset="-122"/>
                <a:ea typeface="新宋体" panose="02010609030101010101" pitchFamily="49" charset="-122"/>
              </a:rPr>
              <a:t>Mapper</a:t>
            </a:r>
          </a:p>
          <a:p>
            <a:r>
              <a:rPr lang="en-US" altLang="zh-CN" sz="2000" dirty="0">
                <a:latin typeface="新宋体" panose="02010609030101010101" pitchFamily="49" charset="-122"/>
                <a:ea typeface="新宋体" panose="02010609030101010101" pitchFamily="49" charset="-122"/>
              </a:rPr>
              <a:t>2:     </a:t>
            </a:r>
            <a:r>
              <a:rPr lang="en-US" altLang="zh-CN" sz="2000" b="1" dirty="0">
                <a:latin typeface="新宋体" panose="02010609030101010101" pitchFamily="49" charset="-122"/>
                <a:ea typeface="新宋体" panose="02010609030101010101" pitchFamily="49" charset="-122"/>
              </a:rPr>
              <a:t>method</a:t>
            </a:r>
            <a:r>
              <a:rPr lang="en-US" altLang="zh-CN" sz="2000" dirty="0">
                <a:latin typeface="新宋体" panose="02010609030101010101" pitchFamily="49" charset="-122"/>
                <a:ea typeface="新宋体" panose="02010609030101010101" pitchFamily="49" charset="-122"/>
              </a:rPr>
              <a:t> Map(</a:t>
            </a:r>
            <a:r>
              <a:rPr lang="en-US" altLang="zh-CN" sz="2000" dirty="0" err="1">
                <a:latin typeface="新宋体" panose="02010609030101010101" pitchFamily="49" charset="-122"/>
                <a:ea typeface="新宋体" panose="02010609030101010101" pitchFamily="49" charset="-122"/>
              </a:rPr>
              <a:t>lineoffset</a:t>
            </a:r>
            <a:r>
              <a:rPr lang="en-US" altLang="zh-CN" sz="2000" dirty="0">
                <a:latin typeface="新宋体" panose="02010609030101010101" pitchFamily="49" charset="-122"/>
                <a:ea typeface="新宋体" panose="02010609030101010101" pitchFamily="49" charset="-122"/>
              </a:rPr>
              <a:t>, line)</a:t>
            </a:r>
          </a:p>
          <a:p>
            <a:r>
              <a:rPr lang="en-US" altLang="zh-CN" sz="2000" dirty="0">
                <a:latin typeface="新宋体" panose="02010609030101010101" pitchFamily="49" charset="-122"/>
                <a:ea typeface="新宋体" panose="02010609030101010101" pitchFamily="49" charset="-122"/>
              </a:rPr>
              <a:t>3:         character </a:t>
            </a:r>
            <a:r>
              <a:rPr lang="zh-CN" altLang="en-US" sz="2000" dirty="0">
                <a:latin typeface="新宋体" panose="02010609030101010101" pitchFamily="49" charset="-122"/>
                <a:ea typeface="新宋体" panose="02010609030101010101" pitchFamily="49" charset="-122"/>
              </a:rPr>
              <a:t>←</a:t>
            </a:r>
            <a:r>
              <a:rPr lang="en-US" altLang="zh-CN" sz="2000" dirty="0">
                <a:latin typeface="新宋体" panose="02010609030101010101" pitchFamily="49" charset="-122"/>
                <a:ea typeface="新宋体" panose="02010609030101010101" pitchFamily="49" charset="-122"/>
              </a:rPr>
              <a:t> </a:t>
            </a:r>
            <a:r>
              <a:rPr lang="en-US" altLang="zh-CN" sz="2000" dirty="0" err="1">
                <a:latin typeface="新宋体" panose="02010609030101010101" pitchFamily="49" charset="-122"/>
                <a:ea typeface="新宋体" panose="02010609030101010101" pitchFamily="49" charset="-122"/>
              </a:rPr>
              <a:t>line.split</a:t>
            </a:r>
            <a:r>
              <a:rPr lang="en-US" altLang="zh-CN" sz="2000" dirty="0">
                <a:latin typeface="新宋体" panose="02010609030101010101" pitchFamily="49" charset="-122"/>
                <a:ea typeface="新宋体" panose="02010609030101010101" pitchFamily="49" charset="-122"/>
              </a:rPr>
              <a:t>(“\t”)[0]</a:t>
            </a:r>
          </a:p>
          <a:p>
            <a:r>
              <a:rPr lang="en-US" altLang="zh-CN" sz="2000" dirty="0">
                <a:latin typeface="新宋体" panose="02010609030101010101" pitchFamily="49" charset="-122"/>
                <a:ea typeface="新宋体" panose="02010609030101010101" pitchFamily="49" charset="-122"/>
              </a:rPr>
              <a:t>4:         </a:t>
            </a:r>
            <a:r>
              <a:rPr lang="en-US" altLang="zh-CN" sz="2000" dirty="0" err="1">
                <a:latin typeface="新宋体" panose="02010609030101010101" pitchFamily="49" charset="-122"/>
                <a:ea typeface="新宋体" panose="02010609030101010101" pitchFamily="49" charset="-122"/>
              </a:rPr>
              <a:t>link_list</a:t>
            </a:r>
            <a:r>
              <a:rPr lang="en-US" altLang="zh-CN" sz="2000" dirty="0">
                <a:latin typeface="新宋体" panose="02010609030101010101" pitchFamily="49" charset="-122"/>
                <a:ea typeface="新宋体" panose="02010609030101010101" pitchFamily="49" charset="-122"/>
              </a:rPr>
              <a:t> </a:t>
            </a:r>
            <a:r>
              <a:rPr lang="zh-CN" altLang="en-US" sz="2000" dirty="0">
                <a:latin typeface="新宋体" panose="02010609030101010101" pitchFamily="49" charset="-122"/>
                <a:ea typeface="新宋体" panose="02010609030101010101" pitchFamily="49" charset="-122"/>
              </a:rPr>
              <a:t>←</a:t>
            </a:r>
            <a:r>
              <a:rPr lang="en-US" altLang="zh-CN" sz="2000" dirty="0">
                <a:latin typeface="新宋体" panose="02010609030101010101" pitchFamily="49" charset="-122"/>
                <a:ea typeface="新宋体" panose="02010609030101010101" pitchFamily="49" charset="-122"/>
              </a:rPr>
              <a:t> </a:t>
            </a:r>
            <a:r>
              <a:rPr lang="en-US" altLang="zh-CN" sz="2000" dirty="0" err="1">
                <a:latin typeface="新宋体" panose="02010609030101010101" pitchFamily="49" charset="-122"/>
                <a:ea typeface="新宋体" panose="02010609030101010101" pitchFamily="49" charset="-122"/>
              </a:rPr>
              <a:t>line.split</a:t>
            </a:r>
            <a:r>
              <a:rPr lang="en-US" altLang="zh-CN" sz="2000" dirty="0">
                <a:latin typeface="新宋体" panose="02010609030101010101" pitchFamily="49" charset="-122"/>
                <a:ea typeface="新宋体" panose="02010609030101010101" pitchFamily="49" charset="-122"/>
              </a:rPr>
              <a:t>(“\t”)[1]</a:t>
            </a:r>
          </a:p>
          <a:p>
            <a:r>
              <a:rPr lang="en-US" altLang="zh-CN" sz="2000" dirty="0">
                <a:latin typeface="新宋体" panose="02010609030101010101" pitchFamily="49" charset="-122"/>
                <a:ea typeface="新宋体" panose="02010609030101010101" pitchFamily="49" charset="-122"/>
              </a:rPr>
              <a:t>5:         emit(character, &lt;</a:t>
            </a:r>
            <a:r>
              <a:rPr lang="en-US" altLang="zh-CN" sz="2000" dirty="0" err="1">
                <a:latin typeface="新宋体" panose="02010609030101010101" pitchFamily="49" charset="-122"/>
                <a:ea typeface="新宋体" panose="02010609030101010101" pitchFamily="49" charset="-122"/>
              </a:rPr>
              <a:t>link_list</a:t>
            </a:r>
            <a:r>
              <a:rPr lang="en-US" altLang="zh-CN" sz="2000" dirty="0">
                <a:latin typeface="新宋体" panose="02010609030101010101" pitchFamily="49" charset="-122"/>
                <a:ea typeface="新宋体" panose="02010609030101010101" pitchFamily="49" charset="-122"/>
              </a:rPr>
              <a:t>, </a:t>
            </a:r>
            <a:r>
              <a:rPr lang="en-US" altLang="zh-CN" sz="2000" dirty="0" err="1">
                <a:latin typeface="新宋体" panose="02010609030101010101" pitchFamily="49" charset="-122"/>
                <a:ea typeface="新宋体" panose="02010609030101010101" pitchFamily="49" charset="-122"/>
              </a:rPr>
              <a:t>lineoffset</a:t>
            </a:r>
            <a:r>
              <a:rPr lang="en-US" altLang="zh-CN" sz="2000" dirty="0">
                <a:latin typeface="新宋体" panose="02010609030101010101" pitchFamily="49" charset="-122"/>
                <a:ea typeface="新宋体" panose="02010609030101010101" pitchFamily="49" charset="-122"/>
              </a:rPr>
              <a:t>&gt;</a:t>
            </a:r>
            <a:r>
              <a:rPr lang="zh-CN" altLang="en-US" sz="2000" dirty="0">
                <a:latin typeface="新宋体" panose="02010609030101010101" pitchFamily="49" charset="-122"/>
                <a:ea typeface="新宋体" panose="02010609030101010101" pitchFamily="49" charset="-122"/>
              </a:rPr>
              <a:t>）</a:t>
            </a:r>
            <a:endParaRPr lang="en-US" altLang="zh-CN" sz="2000" dirty="0">
              <a:latin typeface="新宋体" panose="02010609030101010101" pitchFamily="49" charset="-122"/>
              <a:ea typeface="新宋体" panose="02010609030101010101" pitchFamily="49" charset="-122"/>
            </a:endParaRPr>
          </a:p>
          <a:p>
            <a:endParaRPr lang="en-US" altLang="zh-CN" sz="2000" dirty="0">
              <a:latin typeface="新宋体" panose="02010609030101010101" pitchFamily="49" charset="-122"/>
              <a:ea typeface="新宋体" panose="02010609030101010101" pitchFamily="49" charset="-122"/>
            </a:endParaRPr>
          </a:p>
        </p:txBody>
      </p:sp>
      <p:sp>
        <p:nvSpPr>
          <p:cNvPr id="5" name="文本框 4">
            <a:extLst>
              <a:ext uri="{FF2B5EF4-FFF2-40B4-BE49-F238E27FC236}">
                <a16:creationId xmlns:a16="http://schemas.microsoft.com/office/drawing/2014/main" id="{37B0567C-089D-4AED-A2F4-8C368C18F8E7}"/>
              </a:ext>
            </a:extLst>
          </p:cNvPr>
          <p:cNvSpPr txBox="1"/>
          <p:nvPr/>
        </p:nvSpPr>
        <p:spPr>
          <a:xfrm>
            <a:off x="7475621" y="641221"/>
            <a:ext cx="4251158" cy="1200329"/>
          </a:xfrm>
          <a:prstGeom prst="rect">
            <a:avLst/>
          </a:prstGeom>
          <a:noFill/>
        </p:spPr>
        <p:txBody>
          <a:bodyPr wrap="square" rtlCol="0">
            <a:spAutoFit/>
          </a:bodyPr>
          <a:lstStyle/>
          <a:p>
            <a:r>
              <a:rPr lang="en-US" altLang="zh-CN" sz="2400" dirty="0"/>
              <a:t>Mapper</a:t>
            </a:r>
            <a:r>
              <a:rPr lang="zh-CN" altLang="en-US" sz="2400" dirty="0"/>
              <a:t>输入</a:t>
            </a:r>
            <a:endParaRPr lang="en-US" altLang="zh-CN" sz="2400" dirty="0"/>
          </a:p>
          <a:p>
            <a:r>
              <a:rPr lang="en-US" altLang="zh-CN" sz="2400" dirty="0"/>
              <a:t>Key</a:t>
            </a:r>
            <a:r>
              <a:rPr lang="zh-CN" altLang="en-US" sz="2400" dirty="0"/>
              <a:t>：文件内容行偏移量</a:t>
            </a:r>
            <a:endParaRPr lang="en-US" altLang="zh-CN" sz="2400" dirty="0"/>
          </a:p>
          <a:p>
            <a:r>
              <a:rPr lang="en-US" altLang="zh-CN" sz="2400" dirty="0"/>
              <a:t>Value</a:t>
            </a:r>
            <a:r>
              <a:rPr lang="zh-CN" altLang="en-US" sz="2400" dirty="0"/>
              <a:t>：人物名</a:t>
            </a:r>
            <a:r>
              <a:rPr lang="en-US" altLang="zh-CN" sz="2400" dirty="0"/>
              <a:t>\t</a:t>
            </a:r>
            <a:r>
              <a:rPr lang="zh-CN" altLang="en-US" sz="2400" dirty="0"/>
              <a:t>邻接人物列表</a:t>
            </a:r>
          </a:p>
        </p:txBody>
      </p:sp>
      <p:sp>
        <p:nvSpPr>
          <p:cNvPr id="7" name="文本框 6">
            <a:extLst>
              <a:ext uri="{FF2B5EF4-FFF2-40B4-BE49-F238E27FC236}">
                <a16:creationId xmlns:a16="http://schemas.microsoft.com/office/drawing/2014/main" id="{4147F5C9-7CAD-46B9-B520-9FACFFB8D4F4}"/>
              </a:ext>
            </a:extLst>
          </p:cNvPr>
          <p:cNvSpPr txBox="1"/>
          <p:nvPr/>
        </p:nvSpPr>
        <p:spPr>
          <a:xfrm>
            <a:off x="7491663" y="2250994"/>
            <a:ext cx="3998495" cy="1200329"/>
          </a:xfrm>
          <a:prstGeom prst="rect">
            <a:avLst/>
          </a:prstGeom>
          <a:noFill/>
        </p:spPr>
        <p:txBody>
          <a:bodyPr wrap="square" rtlCol="0">
            <a:spAutoFit/>
          </a:bodyPr>
          <a:lstStyle/>
          <a:p>
            <a:r>
              <a:rPr lang="en-US" altLang="zh-CN" sz="2400" dirty="0"/>
              <a:t>Mapper</a:t>
            </a:r>
            <a:r>
              <a:rPr lang="zh-CN" altLang="en-US" sz="2400" dirty="0"/>
              <a:t>输出</a:t>
            </a:r>
            <a:endParaRPr lang="en-US" altLang="zh-CN" sz="2400" dirty="0"/>
          </a:p>
          <a:p>
            <a:r>
              <a:rPr lang="en-US" altLang="zh-CN" sz="2400" dirty="0"/>
              <a:t>Key</a:t>
            </a:r>
            <a:r>
              <a:rPr lang="zh-CN" altLang="en-US" sz="2400" dirty="0"/>
              <a:t>：人物名</a:t>
            </a:r>
            <a:endParaRPr lang="en-US" altLang="zh-CN" sz="2400" dirty="0"/>
          </a:p>
          <a:p>
            <a:r>
              <a:rPr lang="en-US" altLang="zh-CN" sz="2400" dirty="0"/>
              <a:t>Value</a:t>
            </a:r>
            <a:r>
              <a:rPr lang="zh-CN" altLang="en-US" sz="2400" dirty="0"/>
              <a:t>：出度列表</a:t>
            </a:r>
            <a:r>
              <a:rPr lang="en-US" altLang="zh-CN" sz="2400" dirty="0"/>
              <a:t>\t</a:t>
            </a:r>
            <a:r>
              <a:rPr lang="zh-CN" altLang="en-US" sz="2400" dirty="0"/>
              <a:t>初始标签</a:t>
            </a:r>
          </a:p>
        </p:txBody>
      </p:sp>
      <p:sp>
        <p:nvSpPr>
          <p:cNvPr id="8" name="矩形 7">
            <a:extLst>
              <a:ext uri="{FF2B5EF4-FFF2-40B4-BE49-F238E27FC236}">
                <a16:creationId xmlns:a16="http://schemas.microsoft.com/office/drawing/2014/main" id="{7615C285-C365-4A0D-9693-0F8B4286DAFE}"/>
              </a:ext>
            </a:extLst>
          </p:cNvPr>
          <p:cNvSpPr/>
          <p:nvPr/>
        </p:nvSpPr>
        <p:spPr>
          <a:xfrm>
            <a:off x="5850294" y="4292082"/>
            <a:ext cx="1324947" cy="29857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4E40B644-1884-4FB6-B997-E7DE57D919B6}"/>
              </a:ext>
            </a:extLst>
          </p:cNvPr>
          <p:cNvCxnSpPr>
            <a:cxnSpLocks/>
          </p:cNvCxnSpPr>
          <p:nvPr/>
        </p:nvCxnSpPr>
        <p:spPr>
          <a:xfrm flipH="1" flipV="1">
            <a:off x="7277878" y="4655977"/>
            <a:ext cx="1208395" cy="56902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0F265A0D-9A46-4D16-A0D1-083C3F624A66}"/>
              </a:ext>
            </a:extLst>
          </p:cNvPr>
          <p:cNvSpPr txBox="1"/>
          <p:nvPr/>
        </p:nvSpPr>
        <p:spPr>
          <a:xfrm>
            <a:off x="8248261" y="5310344"/>
            <a:ext cx="1866122" cy="646331"/>
          </a:xfrm>
          <a:prstGeom prst="rect">
            <a:avLst/>
          </a:prstGeom>
          <a:noFill/>
        </p:spPr>
        <p:txBody>
          <a:bodyPr wrap="square" rtlCol="0">
            <a:spAutoFit/>
          </a:bodyPr>
          <a:lstStyle/>
          <a:p>
            <a:r>
              <a:rPr lang="zh-CN" altLang="en-US" dirty="0">
                <a:solidFill>
                  <a:srgbClr val="FF0000"/>
                </a:solidFill>
              </a:rPr>
              <a:t>选取文件内容行偏移量作为标签</a:t>
            </a:r>
          </a:p>
        </p:txBody>
      </p:sp>
    </p:spTree>
    <p:extLst>
      <p:ext uri="{BB962C8B-B14F-4D97-AF65-F5344CB8AC3E}">
        <p14:creationId xmlns:p14="http://schemas.microsoft.com/office/powerpoint/2010/main" val="2361943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688FAD-F978-4D0E-9BF8-DFFFECAF1C59}"/>
              </a:ext>
            </a:extLst>
          </p:cNvPr>
          <p:cNvSpPr>
            <a:spLocks noGrp="1"/>
          </p:cNvSpPr>
          <p:nvPr>
            <p:ph type="title"/>
          </p:nvPr>
        </p:nvSpPr>
        <p:spPr>
          <a:xfrm>
            <a:off x="838200" y="234497"/>
            <a:ext cx="10515600" cy="1325563"/>
          </a:xfrm>
        </p:spPr>
        <p:txBody>
          <a:bodyPr/>
          <a:lstStyle/>
          <a:p>
            <a:r>
              <a:rPr lang="en-US" altLang="zh-CN" dirty="0"/>
              <a:t>Phase2</a:t>
            </a:r>
            <a:r>
              <a:rPr lang="zh-CN" altLang="en-US" dirty="0"/>
              <a:t>：</a:t>
            </a:r>
            <a:r>
              <a:rPr lang="en-US" altLang="zh-CN" dirty="0" err="1"/>
              <a:t>LPAIterator</a:t>
            </a:r>
            <a:endParaRPr lang="zh-CN" altLang="en-US" dirty="0"/>
          </a:p>
        </p:txBody>
      </p:sp>
      <p:sp>
        <p:nvSpPr>
          <p:cNvPr id="3" name="内容占位符 2">
            <a:extLst>
              <a:ext uri="{FF2B5EF4-FFF2-40B4-BE49-F238E27FC236}">
                <a16:creationId xmlns:a16="http://schemas.microsoft.com/office/drawing/2014/main" id="{BF7DE7FE-02DC-4FA4-9535-50B775F0BCB0}"/>
              </a:ext>
            </a:extLst>
          </p:cNvPr>
          <p:cNvSpPr>
            <a:spLocks noGrp="1"/>
          </p:cNvSpPr>
          <p:nvPr>
            <p:ph idx="1"/>
          </p:nvPr>
        </p:nvSpPr>
        <p:spPr>
          <a:xfrm>
            <a:off x="838200" y="1455576"/>
            <a:ext cx="10515600" cy="5281126"/>
          </a:xfrm>
        </p:spPr>
        <p:txBody>
          <a:bodyPr>
            <a:normAutofit/>
          </a:bodyPr>
          <a:lstStyle/>
          <a:p>
            <a:r>
              <a:rPr lang="zh-CN" altLang="en-US" b="1" dirty="0"/>
              <a:t>迭代更新人物标签，直到达到迭代预定次数</a:t>
            </a:r>
            <a:endParaRPr lang="en-US" altLang="zh-CN" b="1" dirty="0"/>
          </a:p>
          <a:p>
            <a:r>
              <a:rPr lang="en-US" altLang="zh-CN" b="1" dirty="0"/>
              <a:t>Map</a:t>
            </a:r>
            <a:r>
              <a:rPr lang="zh-CN" altLang="en-US" b="1" dirty="0"/>
              <a:t>对上阶段的</a:t>
            </a:r>
            <a:r>
              <a:rPr lang="en-US" altLang="zh-CN" b="1" dirty="0"/>
              <a:t>&lt;character, (</a:t>
            </a:r>
            <a:r>
              <a:rPr lang="en-US" altLang="zh-CN" b="1" dirty="0" err="1"/>
              <a:t>link_list</a:t>
            </a:r>
            <a:r>
              <a:rPr lang="en-US" altLang="zh-CN" b="1" dirty="0"/>
              <a:t>, </a:t>
            </a:r>
            <a:r>
              <a:rPr lang="en-US" altLang="zh-CN" b="1" dirty="0" err="1"/>
              <a:t>cur_label</a:t>
            </a:r>
            <a:r>
              <a:rPr lang="en-US" altLang="zh-CN" b="1" dirty="0"/>
              <a:t>)&gt;</a:t>
            </a:r>
            <a:r>
              <a:rPr lang="zh-CN" altLang="en-US" b="1" dirty="0"/>
              <a:t>产生两种</a:t>
            </a:r>
            <a:r>
              <a:rPr lang="en-US" altLang="zh-CN" b="1" dirty="0"/>
              <a:t>&lt;key, value&gt;</a:t>
            </a:r>
            <a:r>
              <a:rPr lang="zh-CN" altLang="en-US" b="1" dirty="0"/>
              <a:t>对：</a:t>
            </a:r>
            <a:endParaRPr lang="en-US" altLang="zh-CN" b="1" dirty="0"/>
          </a:p>
          <a:p>
            <a:pPr marL="914400" lvl="1" indent="-457200">
              <a:buFont typeface="+mj-lt"/>
              <a:buAutoNum type="arabicPeriod"/>
            </a:pPr>
            <a:r>
              <a:rPr lang="en-US" altLang="zh-CN" b="1" dirty="0"/>
              <a:t>For each &lt;</a:t>
            </a:r>
            <a:r>
              <a:rPr lang="en-US" altLang="zh-CN" b="1" dirty="0" err="1"/>
              <a:t>link_character</a:t>
            </a:r>
            <a:r>
              <a:rPr lang="en-US" altLang="zh-CN" b="1" dirty="0"/>
              <a:t>, weight&gt; in </a:t>
            </a:r>
            <a:r>
              <a:rPr lang="en-US" altLang="zh-CN" b="1" dirty="0" err="1"/>
              <a:t>link_list</a:t>
            </a:r>
            <a:r>
              <a:rPr lang="en-US" altLang="zh-CN" b="1" dirty="0"/>
              <a:t>, </a:t>
            </a:r>
            <a:r>
              <a:rPr lang="zh-CN" altLang="en-US" b="1" dirty="0"/>
              <a:t>输出</a:t>
            </a:r>
            <a:r>
              <a:rPr lang="en-US" altLang="zh-CN" b="1" dirty="0"/>
              <a:t>&lt;</a:t>
            </a:r>
            <a:r>
              <a:rPr lang="en-US" altLang="zh-CN" b="1" dirty="0" err="1"/>
              <a:t>link_character</a:t>
            </a:r>
            <a:r>
              <a:rPr lang="en-US" altLang="zh-CN" b="1" dirty="0"/>
              <a:t>, (character, </a:t>
            </a:r>
            <a:r>
              <a:rPr lang="en-US" altLang="zh-CN" b="1" dirty="0" err="1"/>
              <a:t>cur_label</a:t>
            </a:r>
            <a:r>
              <a:rPr lang="en-US" altLang="zh-CN" b="1" dirty="0"/>
              <a:t>)&gt;</a:t>
            </a:r>
          </a:p>
          <a:p>
            <a:pPr lvl="2"/>
            <a:r>
              <a:rPr lang="zh-CN" altLang="en-US" dirty="0"/>
              <a:t>将当前节点的标签告知给所有邻接节点；</a:t>
            </a:r>
            <a:endParaRPr lang="en-US" altLang="zh-CN" dirty="0"/>
          </a:p>
          <a:p>
            <a:pPr lvl="2"/>
            <a:r>
              <a:rPr lang="zh-CN" altLang="en-US" dirty="0"/>
              <a:t>其中</a:t>
            </a:r>
            <a:r>
              <a:rPr lang="en-US" altLang="zh-CN" dirty="0" err="1"/>
              <a:t>link_character</a:t>
            </a:r>
            <a:r>
              <a:rPr lang="zh-CN" altLang="en-US" dirty="0"/>
              <a:t>代表当前节点邻接的节点的人物名，作为</a:t>
            </a:r>
            <a:r>
              <a:rPr lang="en-US" altLang="zh-CN" dirty="0"/>
              <a:t>key</a:t>
            </a:r>
            <a:r>
              <a:rPr lang="zh-CN" altLang="en-US" dirty="0"/>
              <a:t>；</a:t>
            </a:r>
            <a:endParaRPr lang="en-US" altLang="zh-CN" dirty="0"/>
          </a:p>
          <a:p>
            <a:pPr lvl="2"/>
            <a:r>
              <a:rPr lang="en-US" altLang="zh-CN" dirty="0" err="1"/>
              <a:t>cur_label</a:t>
            </a:r>
            <a:r>
              <a:rPr lang="zh-CN" altLang="en-US" dirty="0"/>
              <a:t>代表当前节点的标签值，和当前节点的人物名</a:t>
            </a:r>
            <a:r>
              <a:rPr lang="en-US" altLang="zh-CN" dirty="0"/>
              <a:t>character</a:t>
            </a:r>
            <a:r>
              <a:rPr lang="zh-CN" altLang="en-US" dirty="0"/>
              <a:t>一起组成</a:t>
            </a:r>
            <a:r>
              <a:rPr lang="en-US" altLang="zh-CN" dirty="0"/>
              <a:t>value</a:t>
            </a:r>
            <a:r>
              <a:rPr lang="zh-CN" altLang="en-US" dirty="0"/>
              <a:t>，相当于告知邻接节点当前节点的标签是</a:t>
            </a:r>
            <a:r>
              <a:rPr lang="en-US" altLang="zh-CN" dirty="0" err="1"/>
              <a:t>cur_label</a:t>
            </a:r>
            <a:r>
              <a:rPr lang="zh-CN" altLang="en-US" dirty="0"/>
              <a:t>。</a:t>
            </a:r>
            <a:endParaRPr lang="en-US" altLang="zh-CN" dirty="0"/>
          </a:p>
          <a:p>
            <a:pPr marL="914400" lvl="1" indent="-457200">
              <a:buFont typeface="+mj-lt"/>
              <a:buAutoNum type="arabicPeriod"/>
            </a:pPr>
            <a:r>
              <a:rPr lang="en-US" altLang="zh-CN" b="1" dirty="0"/>
              <a:t>For each &lt;</a:t>
            </a:r>
            <a:r>
              <a:rPr lang="en-US" altLang="zh-CN" b="1" dirty="0" err="1"/>
              <a:t>link_character</a:t>
            </a:r>
            <a:r>
              <a:rPr lang="en-US" altLang="zh-CN" b="1" dirty="0"/>
              <a:t>, weight&gt; in </a:t>
            </a:r>
            <a:r>
              <a:rPr lang="en-US" altLang="zh-CN" b="1" dirty="0" err="1"/>
              <a:t>link_list</a:t>
            </a:r>
            <a:r>
              <a:rPr lang="en-US" altLang="zh-CN" b="1" dirty="0"/>
              <a:t>, </a:t>
            </a:r>
            <a:r>
              <a:rPr lang="zh-CN" altLang="en-US" b="1" dirty="0"/>
              <a:t>输出</a:t>
            </a:r>
            <a:r>
              <a:rPr lang="en-US" altLang="zh-CN" b="1" dirty="0"/>
              <a:t>&lt;character, (</a:t>
            </a:r>
            <a:r>
              <a:rPr lang="en-US" altLang="zh-CN" b="1" dirty="0" err="1"/>
              <a:t>link_character</a:t>
            </a:r>
            <a:r>
              <a:rPr lang="en-US" altLang="zh-CN" b="1" dirty="0"/>
              <a:t>, weight)&gt;</a:t>
            </a:r>
          </a:p>
          <a:p>
            <a:pPr lvl="2"/>
            <a:r>
              <a:rPr lang="zh-CN" altLang="en-US" dirty="0"/>
              <a:t>传递当前节点的图结构信息，相当于发送当前节点每一条出边的信息；</a:t>
            </a:r>
            <a:endParaRPr lang="en-US" altLang="zh-CN" dirty="0"/>
          </a:p>
          <a:p>
            <a:pPr lvl="2"/>
            <a:r>
              <a:rPr lang="zh-CN" altLang="en-US" dirty="0"/>
              <a:t>当前节点的人物名</a:t>
            </a:r>
            <a:r>
              <a:rPr lang="en-US" altLang="zh-CN" dirty="0"/>
              <a:t>character</a:t>
            </a:r>
            <a:r>
              <a:rPr lang="zh-CN" altLang="en-US" dirty="0"/>
              <a:t>作为</a:t>
            </a:r>
            <a:r>
              <a:rPr lang="en-US" altLang="zh-CN" dirty="0"/>
              <a:t>key</a:t>
            </a:r>
            <a:r>
              <a:rPr lang="zh-CN" altLang="en-US" dirty="0"/>
              <a:t>；</a:t>
            </a:r>
            <a:endParaRPr lang="en-US" altLang="zh-CN" dirty="0"/>
          </a:p>
          <a:p>
            <a:pPr lvl="2"/>
            <a:r>
              <a:rPr lang="zh-CN" altLang="en-US" dirty="0"/>
              <a:t>邻接节点的人物名</a:t>
            </a:r>
            <a:r>
              <a:rPr lang="en-US" altLang="zh-CN" dirty="0" err="1"/>
              <a:t>link_character</a:t>
            </a:r>
            <a:r>
              <a:rPr lang="zh-CN" altLang="en-US" dirty="0"/>
              <a:t>和对应的权重</a:t>
            </a:r>
            <a:r>
              <a:rPr lang="en-US" altLang="zh-CN" dirty="0"/>
              <a:t>weight</a:t>
            </a:r>
            <a:r>
              <a:rPr lang="zh-CN" altLang="en-US" dirty="0"/>
              <a:t>一起作为</a:t>
            </a:r>
            <a:r>
              <a:rPr lang="en-US" altLang="zh-CN" dirty="0"/>
              <a:t>value.</a:t>
            </a:r>
          </a:p>
        </p:txBody>
      </p:sp>
    </p:spTree>
    <p:extLst>
      <p:ext uri="{BB962C8B-B14F-4D97-AF65-F5344CB8AC3E}">
        <p14:creationId xmlns:p14="http://schemas.microsoft.com/office/powerpoint/2010/main" val="2200619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C7F2F1-B1A2-4152-9AF1-7F6AEDD6A951}"/>
              </a:ext>
            </a:extLst>
          </p:cNvPr>
          <p:cNvSpPr>
            <a:spLocks noGrp="1"/>
          </p:cNvSpPr>
          <p:nvPr>
            <p:ph type="title"/>
          </p:nvPr>
        </p:nvSpPr>
        <p:spPr/>
        <p:txBody>
          <a:bodyPr/>
          <a:lstStyle/>
          <a:p>
            <a:r>
              <a:rPr lang="zh-CN" altLang="en-US" dirty="0"/>
              <a:t>一个例子</a:t>
            </a:r>
          </a:p>
        </p:txBody>
      </p:sp>
      <p:sp>
        <p:nvSpPr>
          <p:cNvPr id="3" name="内容占位符 2">
            <a:extLst>
              <a:ext uri="{FF2B5EF4-FFF2-40B4-BE49-F238E27FC236}">
                <a16:creationId xmlns:a16="http://schemas.microsoft.com/office/drawing/2014/main" id="{D0A29E47-8176-46A8-8C8A-C9B45DBB1B00}"/>
              </a:ext>
            </a:extLst>
          </p:cNvPr>
          <p:cNvSpPr>
            <a:spLocks noGrp="1"/>
          </p:cNvSpPr>
          <p:nvPr>
            <p:ph idx="1"/>
          </p:nvPr>
        </p:nvSpPr>
        <p:spPr/>
        <p:txBody>
          <a:bodyPr/>
          <a:lstStyle/>
          <a:p>
            <a:pPr>
              <a:lnSpc>
                <a:spcPct val="150000"/>
              </a:lnSpc>
            </a:pPr>
            <a:r>
              <a:rPr lang="zh-CN" altLang="en-US" dirty="0"/>
              <a:t>对于人物关系图的一个节点：“张三    李四</a:t>
            </a:r>
            <a:r>
              <a:rPr lang="en-US" altLang="zh-CN" dirty="0"/>
              <a:t>:0.3 </a:t>
            </a:r>
            <a:r>
              <a:rPr lang="zh-CN" altLang="en-US" dirty="0"/>
              <a:t>王五</a:t>
            </a:r>
            <a:r>
              <a:rPr lang="en-US" altLang="zh-CN" dirty="0"/>
              <a:t>:0.7    1</a:t>
            </a:r>
            <a:r>
              <a:rPr lang="zh-CN" altLang="en-US" dirty="0"/>
              <a:t>“</a:t>
            </a:r>
            <a:endParaRPr lang="en-US" altLang="zh-CN" dirty="0"/>
          </a:p>
          <a:p>
            <a:pPr lvl="1">
              <a:lnSpc>
                <a:spcPct val="150000"/>
              </a:lnSpc>
            </a:pPr>
            <a:r>
              <a:rPr lang="zh-CN" altLang="en-US" dirty="0"/>
              <a:t>首先张三需要向李四和王五传播自己的标签信息：</a:t>
            </a:r>
            <a:r>
              <a:rPr lang="en-US" altLang="zh-CN" dirty="0"/>
              <a:t>			 &lt;</a:t>
            </a:r>
            <a:r>
              <a:rPr lang="zh-CN" altLang="en-US" dirty="0"/>
              <a:t>李四，张三</a:t>
            </a:r>
            <a:r>
              <a:rPr lang="en-US" altLang="zh-CN" dirty="0"/>
              <a:t>#label:1&gt;</a:t>
            </a:r>
            <a:r>
              <a:rPr lang="zh-CN" altLang="en-US" dirty="0"/>
              <a:t>、</a:t>
            </a:r>
            <a:r>
              <a:rPr lang="en-US" altLang="zh-CN" dirty="0"/>
              <a:t> &lt;</a:t>
            </a:r>
            <a:r>
              <a:rPr lang="zh-CN" altLang="en-US" dirty="0"/>
              <a:t>王五，张三</a:t>
            </a:r>
            <a:r>
              <a:rPr lang="en-US" altLang="zh-CN" dirty="0"/>
              <a:t>#label:1&gt;</a:t>
            </a:r>
            <a:r>
              <a:rPr lang="zh-CN" altLang="en-US" dirty="0"/>
              <a:t>；</a:t>
            </a:r>
            <a:endParaRPr lang="en-US" altLang="zh-CN" dirty="0"/>
          </a:p>
          <a:p>
            <a:pPr lvl="1">
              <a:lnSpc>
                <a:spcPct val="150000"/>
              </a:lnSpc>
            </a:pPr>
            <a:r>
              <a:rPr lang="zh-CN" altLang="en-US" dirty="0"/>
              <a:t>然后张三需要发送自己的邻接信息：</a:t>
            </a:r>
            <a:r>
              <a:rPr lang="en-US" altLang="zh-CN" dirty="0"/>
              <a:t>					 &lt;</a:t>
            </a:r>
            <a:r>
              <a:rPr lang="zh-CN" altLang="en-US" dirty="0"/>
              <a:t>张三，李四</a:t>
            </a:r>
            <a:r>
              <a:rPr lang="en-US" altLang="zh-CN" dirty="0"/>
              <a:t>#weight:0.3&gt;</a:t>
            </a:r>
            <a:r>
              <a:rPr lang="zh-CN" altLang="en-US" dirty="0"/>
              <a:t>、</a:t>
            </a:r>
            <a:r>
              <a:rPr lang="en-US" altLang="zh-CN" dirty="0"/>
              <a:t>&lt;</a:t>
            </a:r>
            <a:r>
              <a:rPr lang="zh-CN" altLang="en-US" dirty="0"/>
              <a:t>张三，王五</a:t>
            </a:r>
            <a:r>
              <a:rPr lang="en-US" altLang="zh-CN" dirty="0"/>
              <a:t>#weight:0.7&gt;</a:t>
            </a:r>
            <a:endParaRPr lang="zh-CN" altLang="en-US" dirty="0"/>
          </a:p>
        </p:txBody>
      </p:sp>
    </p:spTree>
    <p:extLst>
      <p:ext uri="{BB962C8B-B14F-4D97-AF65-F5344CB8AC3E}">
        <p14:creationId xmlns:p14="http://schemas.microsoft.com/office/powerpoint/2010/main" val="291268611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1598</TotalTime>
  <Words>3500</Words>
  <Application>Microsoft Office PowerPoint</Application>
  <PresentationFormat>宽屏</PresentationFormat>
  <Paragraphs>280</Paragraphs>
  <Slides>32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32</vt:i4>
      </vt:variant>
    </vt:vector>
  </HeadingPairs>
  <TitlesOfParts>
    <vt:vector size="37" baseType="lpstr">
      <vt:lpstr>等线</vt:lpstr>
      <vt:lpstr>等线 Light</vt:lpstr>
      <vt:lpstr>新宋体</vt:lpstr>
      <vt:lpstr>Arial</vt:lpstr>
      <vt:lpstr>Office 主题​​</vt:lpstr>
      <vt:lpstr>任务五：数据分析——在人物关系图上进行标签传播</vt:lpstr>
      <vt:lpstr>任务内容与要求</vt:lpstr>
      <vt:lpstr>标签传播算法</vt:lpstr>
      <vt:lpstr>标签传播算法：例子（同步更新）</vt:lpstr>
      <vt:lpstr>用MapReduce实现标签传播算法</vt:lpstr>
      <vt:lpstr>Phase1：LPAInitiate</vt:lpstr>
      <vt:lpstr>Phase1：LPAInitiate</vt:lpstr>
      <vt:lpstr>Phase2：LPAIterator</vt:lpstr>
      <vt:lpstr>一个例子</vt:lpstr>
      <vt:lpstr>Phase2：LPAIterator</vt:lpstr>
      <vt:lpstr>Mapper伪代码</vt:lpstr>
      <vt:lpstr>Reducer伪代码</vt:lpstr>
      <vt:lpstr>Phase3：LPASorting</vt:lpstr>
      <vt:lpstr>Phase3：LPASorting</vt:lpstr>
      <vt:lpstr>结果文件部分截图</vt:lpstr>
      <vt:lpstr>任务五改进版  异步更新和按照PR值排序</vt:lpstr>
      <vt:lpstr>改进思路</vt:lpstr>
      <vt:lpstr>实现方法</vt:lpstr>
      <vt:lpstr>实现方法</vt:lpstr>
      <vt:lpstr>实现方法</vt:lpstr>
      <vt:lpstr>实现方法</vt:lpstr>
      <vt:lpstr>实现方法</vt:lpstr>
      <vt:lpstr>Reducer伪代码</vt:lpstr>
      <vt:lpstr>实现方法</vt:lpstr>
      <vt:lpstr>实现方法</vt:lpstr>
      <vt:lpstr>实现方法</vt:lpstr>
      <vt:lpstr>运行效果</vt:lpstr>
      <vt:lpstr>运行效果</vt:lpstr>
      <vt:lpstr>运行效果</vt:lpstr>
      <vt:lpstr>运行效果</vt:lpstr>
      <vt:lpstr>运行效果</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任务5：数据分析——在人物关系图上的标签传播</dc:title>
  <dc:creator>俊锋 吴</dc:creator>
  <cp:lastModifiedBy>俊锋 吴</cp:lastModifiedBy>
  <cp:revision>230</cp:revision>
  <dcterms:created xsi:type="dcterms:W3CDTF">2020-07-26T07:31:32Z</dcterms:created>
  <dcterms:modified xsi:type="dcterms:W3CDTF">2020-08-02T02:22:19Z</dcterms:modified>
</cp:coreProperties>
</file>