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5" r:id="rId8"/>
    <p:sldId id="261"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D0071-0F98-43F9-8989-96FC761246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0E68A5-B812-4EF2-8D31-C9B8C4EC4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83F7C73-F1AF-4C3E-8436-DEB9BF8FD6D3}"/>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7C267747-CB5D-4966-8469-67DAE688D5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C497C2-A1EF-4C77-8D67-34BA3226B32C}"/>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374320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F7B35-E062-47E2-A3ED-5349ED4CBC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DB93A4-7A76-4854-BAB7-25026F2441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15E2A4-B8BA-4E20-8D0E-5F47412F7233}"/>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E4FC2C3B-5731-4A52-B2BB-49EE03C3A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0314C0-3173-4C0A-9E04-CD5B414BD036}"/>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369030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6917C2-AFE7-42C8-A4C1-9F0AC54CD2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49079D-FA5D-4776-8011-5F555C9EE5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E3B796-9A40-4191-88DD-40F9F6EB7353}"/>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F751DFF1-8E32-46E9-B4C3-326B4D7C4F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851135-D9E6-449A-8F15-5A3C9D096C3C}"/>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136038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7C858-4AFD-4E6C-BE82-FD8A71A149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A8F3F4-0CC6-4C35-B72D-76684F93A9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65B738-D0F2-44EB-BCE2-EED56F8180BC}"/>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CC19E8C8-C4B1-4526-A477-C94A414B83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5979D7-9AB9-4F70-83E4-6600B3417443}"/>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395131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F3229-7290-491D-9156-EDC48FECC7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B032385-5D99-47B3-A34C-361193A6C8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073C87C-B9EA-49AA-B801-EF76BBCCF515}"/>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F59AF835-A053-41F9-A7A3-494A3E2E6C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92D52-CEAC-41DC-A6BA-C9B7C9224F74}"/>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208416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11549-E0B4-4209-B311-AFF8576523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B67995-DB55-48DA-8AAF-E53D2311C1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9C34A2A-F6D9-4454-A75D-C0C3C4A3E9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D3BB49-C126-4FA9-A4FB-EF77257EFC21}"/>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6" name="页脚占位符 5">
            <a:extLst>
              <a:ext uri="{FF2B5EF4-FFF2-40B4-BE49-F238E27FC236}">
                <a16:creationId xmlns:a16="http://schemas.microsoft.com/office/drawing/2014/main" id="{25B2DFFF-ABAC-4117-9707-EDB818EC8A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D74773-B9FC-4E79-A0B0-2732A7D548DE}"/>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314987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A1EBC-CD90-4B3C-8D46-F1FA5FC2CE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398DB0-927A-42BD-9DA7-773DA29AB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CC02FA-9425-4F0E-9D30-8A16C4AF0B8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E4415D-4C2F-4C4E-AEDE-3587A9A2D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8CEB225-AFC5-4E49-B826-3032C1B911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CFE258-6C9F-4DB9-A018-99888CA90759}"/>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8" name="页脚占位符 7">
            <a:extLst>
              <a:ext uri="{FF2B5EF4-FFF2-40B4-BE49-F238E27FC236}">
                <a16:creationId xmlns:a16="http://schemas.microsoft.com/office/drawing/2014/main" id="{CD4A2DFB-4D2F-4FE1-8C84-6FC6EF8AFAA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63B372-C535-4444-AD2F-4DC10D1263E8}"/>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225135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6CD31-DBA3-43B6-AD63-A4DBA3BA1E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FF55C8-335C-4593-8FEA-FA68CDAF8DDC}"/>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4" name="页脚占位符 3">
            <a:extLst>
              <a:ext uri="{FF2B5EF4-FFF2-40B4-BE49-F238E27FC236}">
                <a16:creationId xmlns:a16="http://schemas.microsoft.com/office/drawing/2014/main" id="{B6EDDDB7-DDD2-4FBD-B296-83F595B2B8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DE6E92-9C21-415A-A2F3-162E564A2E70}"/>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237924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E1DB88-3D2B-4B19-87A4-5F06015570E4}"/>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3" name="页脚占位符 2">
            <a:extLst>
              <a:ext uri="{FF2B5EF4-FFF2-40B4-BE49-F238E27FC236}">
                <a16:creationId xmlns:a16="http://schemas.microsoft.com/office/drawing/2014/main" id="{1771F4A8-A9FF-41D4-8936-EF34D8EC1C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22C8FA-0C38-457D-8D4F-B026ADE971F9}"/>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393846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5A282-8BCC-4C99-A3CC-542FD712F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6CD1B5-EC63-4334-A52B-FBF7D806D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5B8132-2C19-4F4F-98B8-9DEBA199C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78854B-99E9-48C0-B292-AAB6EB17D3C7}"/>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6" name="页脚占位符 5">
            <a:extLst>
              <a:ext uri="{FF2B5EF4-FFF2-40B4-BE49-F238E27FC236}">
                <a16:creationId xmlns:a16="http://schemas.microsoft.com/office/drawing/2014/main" id="{29C29DE8-347D-4692-866F-D4F304771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7DF5AB-00B1-4E5C-AF68-549EBA3B8008}"/>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185721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E4FDB-E04C-4FC9-8A01-85F322FA7D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4BD6CF-1458-40FD-917A-8B32051D08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B09F31-A823-4655-BF11-1C1A44ECB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69987E-50A4-4DBD-B204-45E9DA2086E3}"/>
              </a:ext>
            </a:extLst>
          </p:cNvPr>
          <p:cNvSpPr>
            <a:spLocks noGrp="1"/>
          </p:cNvSpPr>
          <p:nvPr>
            <p:ph type="dt" sz="half" idx="10"/>
          </p:nvPr>
        </p:nvSpPr>
        <p:spPr/>
        <p:txBody>
          <a:bodyPr/>
          <a:lstStyle/>
          <a:p>
            <a:fld id="{52B3EA2A-1338-4ABB-8720-405E3065A5F3}" type="datetimeFigureOut">
              <a:rPr lang="zh-CN" altLang="en-US" smtClean="0"/>
              <a:t>2020/7/29</a:t>
            </a:fld>
            <a:endParaRPr lang="zh-CN" altLang="en-US"/>
          </a:p>
        </p:txBody>
      </p:sp>
      <p:sp>
        <p:nvSpPr>
          <p:cNvPr id="6" name="页脚占位符 5">
            <a:extLst>
              <a:ext uri="{FF2B5EF4-FFF2-40B4-BE49-F238E27FC236}">
                <a16:creationId xmlns:a16="http://schemas.microsoft.com/office/drawing/2014/main" id="{A7B2593C-261F-46C5-B799-D9B3455C69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022607-8971-4DC5-AA81-FA25A10DEE67}"/>
              </a:ext>
            </a:extLst>
          </p:cNvPr>
          <p:cNvSpPr>
            <a:spLocks noGrp="1"/>
          </p:cNvSpPr>
          <p:nvPr>
            <p:ph type="sldNum" sz="quarter" idx="12"/>
          </p:nvPr>
        </p:nvSpPr>
        <p:spPr/>
        <p:txBody>
          <a:body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108726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D9C6EE-1EC1-4128-B1D0-36C83B2EE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A50FA1-D3CC-48CC-AF0E-8A6890E34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D6917E-13C5-451B-97C2-298009A81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3EA2A-1338-4ABB-8720-405E3065A5F3}" type="datetimeFigureOut">
              <a:rPr lang="zh-CN" altLang="en-US" smtClean="0"/>
              <a:t>2020/7/29</a:t>
            </a:fld>
            <a:endParaRPr lang="zh-CN" altLang="en-US"/>
          </a:p>
        </p:txBody>
      </p:sp>
      <p:sp>
        <p:nvSpPr>
          <p:cNvPr id="5" name="页脚占位符 4">
            <a:extLst>
              <a:ext uri="{FF2B5EF4-FFF2-40B4-BE49-F238E27FC236}">
                <a16:creationId xmlns:a16="http://schemas.microsoft.com/office/drawing/2014/main" id="{D0097FF7-4BE7-4603-A3ED-8B3DBEB71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724DCC-B05A-4474-BC5B-119EDAAAA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74A24-0494-4571-8553-B46503B11E18}" type="slidenum">
              <a:rPr lang="zh-CN" altLang="en-US" smtClean="0"/>
              <a:t>‹#›</a:t>
            </a:fld>
            <a:endParaRPr lang="zh-CN" altLang="en-US"/>
          </a:p>
        </p:txBody>
      </p:sp>
    </p:spTree>
    <p:extLst>
      <p:ext uri="{BB962C8B-B14F-4D97-AF65-F5344CB8AC3E}">
        <p14:creationId xmlns:p14="http://schemas.microsoft.com/office/powerpoint/2010/main" val="338835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FBB66-396A-435F-9151-721BCAB61443}"/>
              </a:ext>
            </a:extLst>
          </p:cNvPr>
          <p:cNvSpPr>
            <a:spLocks noGrp="1"/>
          </p:cNvSpPr>
          <p:nvPr>
            <p:ph type="ctrTitle"/>
          </p:nvPr>
        </p:nvSpPr>
        <p:spPr/>
        <p:txBody>
          <a:bodyPr/>
          <a:lstStyle/>
          <a:p>
            <a:r>
              <a:rPr lang="zh-CN" altLang="en-US" dirty="0"/>
              <a:t>任务</a:t>
            </a:r>
            <a:r>
              <a:rPr lang="en-US" altLang="zh-CN" dirty="0"/>
              <a:t>6 </a:t>
            </a:r>
            <a:r>
              <a:rPr lang="zh-CN" altLang="en-US" dirty="0"/>
              <a:t>可视化</a:t>
            </a:r>
          </a:p>
        </p:txBody>
      </p:sp>
      <p:sp>
        <p:nvSpPr>
          <p:cNvPr id="3" name="副标题 2">
            <a:extLst>
              <a:ext uri="{FF2B5EF4-FFF2-40B4-BE49-F238E27FC236}">
                <a16:creationId xmlns:a16="http://schemas.microsoft.com/office/drawing/2014/main" id="{99C09DDC-4EBF-4AFC-80AF-9810711FE065}"/>
              </a:ext>
            </a:extLst>
          </p:cNvPr>
          <p:cNvSpPr>
            <a:spLocks noGrp="1"/>
          </p:cNvSpPr>
          <p:nvPr>
            <p:ph type="subTitle" idx="1"/>
          </p:nvPr>
        </p:nvSpPr>
        <p:spPr/>
        <p:txBody>
          <a:bodyPr/>
          <a:lstStyle/>
          <a:p>
            <a:r>
              <a:rPr lang="en-US" altLang="zh-CN" dirty="0"/>
              <a:t>171860665 </a:t>
            </a:r>
            <a:r>
              <a:rPr lang="zh-CN" altLang="en-US" dirty="0"/>
              <a:t>谢虎</a:t>
            </a:r>
          </a:p>
        </p:txBody>
      </p:sp>
    </p:spTree>
    <p:extLst>
      <p:ext uri="{BB962C8B-B14F-4D97-AF65-F5344CB8AC3E}">
        <p14:creationId xmlns:p14="http://schemas.microsoft.com/office/powerpoint/2010/main" val="2104693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7FA4C-E5D8-4BCA-B0D7-3CE981E8B47F}"/>
              </a:ext>
            </a:extLst>
          </p:cNvPr>
          <p:cNvSpPr>
            <a:spLocks noGrp="1"/>
          </p:cNvSpPr>
          <p:nvPr>
            <p:ph type="title"/>
          </p:nvPr>
        </p:nvSpPr>
        <p:spPr/>
        <p:txBody>
          <a:bodyPr/>
          <a:lstStyle/>
          <a:p>
            <a:r>
              <a:rPr lang="zh-CN" altLang="en-US" dirty="0"/>
              <a:t>任务分工</a:t>
            </a:r>
          </a:p>
        </p:txBody>
      </p:sp>
      <p:sp>
        <p:nvSpPr>
          <p:cNvPr id="3" name="内容占位符 2">
            <a:extLst>
              <a:ext uri="{FF2B5EF4-FFF2-40B4-BE49-F238E27FC236}">
                <a16:creationId xmlns:a16="http://schemas.microsoft.com/office/drawing/2014/main" id="{96682874-0673-4802-ACC9-2C12388D271E}"/>
              </a:ext>
            </a:extLst>
          </p:cNvPr>
          <p:cNvSpPr>
            <a:spLocks noGrp="1"/>
          </p:cNvSpPr>
          <p:nvPr>
            <p:ph idx="1"/>
          </p:nvPr>
        </p:nvSpPr>
        <p:spPr/>
        <p:txBody>
          <a:bodyPr>
            <a:normAutofit fontScale="92500"/>
          </a:bodyPr>
          <a:lstStyle/>
          <a:p>
            <a:r>
              <a:rPr lang="zh-CN" altLang="en-US" dirty="0"/>
              <a:t>权思屹：</a:t>
            </a:r>
            <a:endParaRPr lang="en-US" altLang="zh-CN" dirty="0"/>
          </a:p>
          <a:p>
            <a:pPr marL="457200" lvl="1" indent="0">
              <a:buNone/>
            </a:pPr>
            <a:r>
              <a:rPr lang="zh-CN" altLang="en-US" dirty="0"/>
              <a:t>完成了任务一、任务二、任务三，并且在实验集群上测试了三个任务的实现</a:t>
            </a:r>
          </a:p>
          <a:p>
            <a:r>
              <a:rPr lang="zh-CN" altLang="en-US" dirty="0"/>
              <a:t>吴俊锋：</a:t>
            </a:r>
            <a:endParaRPr lang="en-US" altLang="zh-CN" dirty="0"/>
          </a:p>
          <a:p>
            <a:pPr marL="457200" lvl="1" indent="0">
              <a:buNone/>
            </a:pPr>
            <a:r>
              <a:rPr lang="zh-CN" altLang="en-US" dirty="0"/>
              <a:t>完成了任务五的一般实现、任务六中对任务五的整理并且在实验集群上测试了任务五的实现</a:t>
            </a:r>
          </a:p>
          <a:p>
            <a:r>
              <a:rPr lang="zh-CN" altLang="en-US" dirty="0"/>
              <a:t>袁想：</a:t>
            </a:r>
            <a:endParaRPr lang="en-US" altLang="zh-CN" dirty="0"/>
          </a:p>
          <a:p>
            <a:pPr marL="457200" lvl="1" indent="0">
              <a:buNone/>
            </a:pPr>
            <a:r>
              <a:rPr lang="zh-CN" altLang="en-US" dirty="0"/>
              <a:t>完成了任务四、任务五的改进版实现、任务六中对任务四的整理、任务六中对任务五改进版的整理并且在实验集群上测试了任务四和任务五改进版的实现</a:t>
            </a:r>
          </a:p>
          <a:p>
            <a:r>
              <a:rPr lang="zh-CN" altLang="en-US" dirty="0"/>
              <a:t>谢虎：</a:t>
            </a:r>
            <a:endParaRPr lang="en-US" altLang="zh-CN" dirty="0"/>
          </a:p>
          <a:p>
            <a:pPr marL="457200" lvl="1" indent="0">
              <a:buNone/>
            </a:pPr>
            <a:r>
              <a:rPr lang="zh-CN" altLang="en-US" dirty="0"/>
              <a:t>完成了任务六中的可视化实现、任务六中对任务五的整理</a:t>
            </a:r>
          </a:p>
          <a:p>
            <a:endParaRPr lang="zh-CN" altLang="en-US" dirty="0"/>
          </a:p>
        </p:txBody>
      </p:sp>
    </p:spTree>
    <p:extLst>
      <p:ext uri="{BB962C8B-B14F-4D97-AF65-F5344CB8AC3E}">
        <p14:creationId xmlns:p14="http://schemas.microsoft.com/office/powerpoint/2010/main" val="151974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3D445A-E82B-4564-BB7C-3CCB01D3D315}"/>
              </a:ext>
            </a:extLst>
          </p:cNvPr>
          <p:cNvSpPr>
            <a:spLocks noGrp="1"/>
          </p:cNvSpPr>
          <p:nvPr>
            <p:ph idx="1"/>
          </p:nvPr>
        </p:nvSpPr>
        <p:spPr>
          <a:xfrm>
            <a:off x="3276599" y="2170182"/>
            <a:ext cx="5257800" cy="3104184"/>
          </a:xfrm>
        </p:spPr>
        <p:txBody>
          <a:bodyPr>
            <a:normAutofit fontScale="85000" lnSpcReduction="20000"/>
          </a:bodyPr>
          <a:lstStyle/>
          <a:p>
            <a:pPr marL="0" indent="0" algn="ctr">
              <a:buNone/>
            </a:pPr>
            <a:r>
              <a:rPr lang="en-US" altLang="zh-CN"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Microsoft YaHei" panose="020B0503020204020204" pitchFamily="34" charset="-122"/>
                <a:sym typeface="Arial" panose="020B0604020202020204" pitchFamily="34" charset="0"/>
              </a:rPr>
              <a:t>Thanks</a:t>
            </a:r>
          </a:p>
          <a:p>
            <a:pPr marL="0" indent="0" algn="ctr">
              <a:buNone/>
            </a:pPr>
            <a:endParaRPr lang="en-US" altLang="zh-CN"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Microsoft YaHei" panose="020B0503020204020204" pitchFamily="34" charset="-122"/>
              <a:sym typeface="Arial" panose="020B0604020202020204" pitchFamily="34" charset="0"/>
            </a:endParaRPr>
          </a:p>
          <a:p>
            <a:pPr marL="0" indent="0" algn="ctr">
              <a:buNone/>
            </a:pPr>
            <a:r>
              <a:rPr lang="en-US" altLang="zh-CN"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Microsoft YaHei" panose="020B0503020204020204" pitchFamily="34" charset="-122"/>
                <a:sym typeface="Arial" panose="020B0604020202020204" pitchFamily="34" charset="0"/>
              </a:rPr>
              <a:t>Q&amp;A</a:t>
            </a:r>
            <a:endParaRPr lang="zh-CN" altLang="en-US"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a typeface="Microsoft YaHei" panose="020B0503020204020204" pitchFamily="34" charset="-122"/>
              <a:sym typeface="Arial" panose="020B0604020202020204" pitchFamily="34" charset="0"/>
            </a:endParaRPr>
          </a:p>
          <a:p>
            <a:endParaRPr lang="zh-CN" altLang="en-US" dirty="0"/>
          </a:p>
        </p:txBody>
      </p:sp>
    </p:spTree>
    <p:extLst>
      <p:ext uri="{BB962C8B-B14F-4D97-AF65-F5344CB8AC3E}">
        <p14:creationId xmlns:p14="http://schemas.microsoft.com/office/powerpoint/2010/main" val="412375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398E0-F45D-4A81-B66E-F37D6054E5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04D57C7-9E82-4257-95C9-F1D21103ECFC}"/>
              </a:ext>
            </a:extLst>
          </p:cNvPr>
          <p:cNvSpPr>
            <a:spLocks noGrp="1"/>
          </p:cNvSpPr>
          <p:nvPr>
            <p:ph idx="1"/>
          </p:nvPr>
        </p:nvSpPr>
        <p:spPr/>
        <p:txBody>
          <a:bodyPr/>
          <a:lstStyle/>
          <a:p>
            <a:r>
              <a:rPr lang="zh-CN" altLang="en-US" dirty="0"/>
              <a:t>需求分析</a:t>
            </a:r>
            <a:endParaRPr lang="en-US" altLang="zh-CN" dirty="0"/>
          </a:p>
          <a:p>
            <a:r>
              <a:rPr lang="zh-CN" altLang="en-US" dirty="0"/>
              <a:t>设计与实现</a:t>
            </a:r>
            <a:endParaRPr lang="en-US" altLang="zh-CN" dirty="0"/>
          </a:p>
          <a:p>
            <a:r>
              <a:rPr lang="zh-CN" altLang="en-US" dirty="0"/>
              <a:t>实验结果</a:t>
            </a:r>
            <a:endParaRPr lang="en-US" altLang="zh-CN" dirty="0"/>
          </a:p>
          <a:p>
            <a:endParaRPr lang="en-US" altLang="zh-CN" dirty="0"/>
          </a:p>
          <a:p>
            <a:r>
              <a:rPr lang="zh-CN" altLang="en-US" dirty="0"/>
              <a:t>实验任务分工</a:t>
            </a:r>
          </a:p>
        </p:txBody>
      </p:sp>
    </p:spTree>
    <p:extLst>
      <p:ext uri="{BB962C8B-B14F-4D97-AF65-F5344CB8AC3E}">
        <p14:creationId xmlns:p14="http://schemas.microsoft.com/office/powerpoint/2010/main" val="352740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3FB21-AA48-4FEF-BBBC-F408BD7F78FE}"/>
              </a:ext>
            </a:extLst>
          </p:cNvPr>
          <p:cNvSpPr>
            <a:spLocks noGrp="1"/>
          </p:cNvSpPr>
          <p:nvPr>
            <p:ph type="title"/>
          </p:nvPr>
        </p:nvSpPr>
        <p:spPr/>
        <p:txBody>
          <a:bodyPr/>
          <a:lstStyle/>
          <a:p>
            <a:r>
              <a:rPr lang="zh-CN" altLang="en-US" dirty="0"/>
              <a:t>需求分析</a:t>
            </a:r>
          </a:p>
        </p:txBody>
      </p:sp>
      <p:sp>
        <p:nvSpPr>
          <p:cNvPr id="3" name="内容占位符 2">
            <a:extLst>
              <a:ext uri="{FF2B5EF4-FFF2-40B4-BE49-F238E27FC236}">
                <a16:creationId xmlns:a16="http://schemas.microsoft.com/office/drawing/2014/main" id="{7955A0A5-B1F6-4753-8A45-FF4E2B7C83EA}"/>
              </a:ext>
            </a:extLst>
          </p:cNvPr>
          <p:cNvSpPr>
            <a:spLocks noGrp="1"/>
          </p:cNvSpPr>
          <p:nvPr>
            <p:ph idx="1"/>
          </p:nvPr>
        </p:nvSpPr>
        <p:spPr/>
        <p:txBody>
          <a:bodyPr/>
          <a:lstStyle/>
          <a:p>
            <a:r>
              <a:rPr lang="zh-CN" altLang="en-US" dirty="0"/>
              <a:t>任务</a:t>
            </a:r>
            <a:r>
              <a:rPr lang="en-US" altLang="zh-CN" dirty="0"/>
              <a:t>4</a:t>
            </a:r>
            <a:r>
              <a:rPr lang="zh-CN" altLang="en-US" dirty="0"/>
              <a:t>和任务</a:t>
            </a:r>
            <a:r>
              <a:rPr lang="en-US" altLang="zh-CN" dirty="0"/>
              <a:t>5</a:t>
            </a:r>
            <a:r>
              <a:rPr lang="zh-CN" altLang="en-US" dirty="0"/>
              <a:t>的输出是文字，较为杂乱</a:t>
            </a:r>
            <a:endParaRPr lang="en-US" altLang="zh-CN" dirty="0"/>
          </a:p>
          <a:p>
            <a:endParaRPr lang="en-US" altLang="zh-CN" dirty="0"/>
          </a:p>
          <a:p>
            <a:r>
              <a:rPr lang="zh-CN" altLang="en-US" dirty="0"/>
              <a:t>人物关系不够直观、简洁，无法直接得到分析结论</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37942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CA399-7913-4808-9877-17E50FF22D98}"/>
              </a:ext>
            </a:extLst>
          </p:cNvPr>
          <p:cNvSpPr>
            <a:spLocks noGrp="1"/>
          </p:cNvSpPr>
          <p:nvPr>
            <p:ph type="title"/>
          </p:nvPr>
        </p:nvSpPr>
        <p:spPr/>
        <p:txBody>
          <a:bodyPr/>
          <a:lstStyle/>
          <a:p>
            <a:r>
              <a:rPr lang="zh-CN" altLang="en-US" dirty="0"/>
              <a:t>设计与实现</a:t>
            </a:r>
          </a:p>
        </p:txBody>
      </p:sp>
      <p:sp>
        <p:nvSpPr>
          <p:cNvPr id="3" name="内容占位符 2">
            <a:extLst>
              <a:ext uri="{FF2B5EF4-FFF2-40B4-BE49-F238E27FC236}">
                <a16:creationId xmlns:a16="http://schemas.microsoft.com/office/drawing/2014/main" id="{800F1534-2079-4635-B573-6EF7B3CB3453}"/>
              </a:ext>
            </a:extLst>
          </p:cNvPr>
          <p:cNvSpPr>
            <a:spLocks noGrp="1"/>
          </p:cNvSpPr>
          <p:nvPr>
            <p:ph idx="1"/>
          </p:nvPr>
        </p:nvSpPr>
        <p:spPr/>
        <p:txBody>
          <a:bodyPr/>
          <a:lstStyle/>
          <a:p>
            <a:r>
              <a:rPr lang="zh-CN" altLang="en-US" dirty="0"/>
              <a:t>用图来表示任务间关系：</a:t>
            </a:r>
            <a:endParaRPr lang="en-US" altLang="zh-CN" dirty="0"/>
          </a:p>
          <a:p>
            <a:pPr lvl="1"/>
            <a:r>
              <a:rPr lang="zh-CN" altLang="en-US" dirty="0"/>
              <a:t>人物作为节点</a:t>
            </a:r>
            <a:endParaRPr lang="en-US" altLang="zh-CN" dirty="0"/>
          </a:p>
          <a:p>
            <a:pPr lvl="1"/>
            <a:r>
              <a:rPr lang="zh-CN" altLang="en-US" dirty="0"/>
              <a:t>人物之间的联系为节点间的连线</a:t>
            </a:r>
            <a:endParaRPr lang="en-US" altLang="zh-CN" dirty="0"/>
          </a:p>
          <a:p>
            <a:pPr lvl="1"/>
            <a:r>
              <a:rPr lang="zh-CN" altLang="en-US" dirty="0"/>
              <a:t>顶点大小表示人物的“重要性”：</a:t>
            </a:r>
            <a:r>
              <a:rPr lang="en-US" altLang="zh-CN" dirty="0" err="1"/>
              <a:t>pr</a:t>
            </a:r>
            <a:r>
              <a:rPr lang="zh-CN" altLang="en-US" dirty="0"/>
              <a:t>值</a:t>
            </a:r>
            <a:endParaRPr lang="en-US" altLang="zh-CN" dirty="0"/>
          </a:p>
          <a:p>
            <a:pPr lvl="1"/>
            <a:r>
              <a:rPr lang="zh-CN" altLang="en-US" dirty="0"/>
              <a:t>边的权重为联系的紧密性</a:t>
            </a:r>
            <a:endParaRPr lang="en-US" altLang="zh-CN" dirty="0"/>
          </a:p>
          <a:p>
            <a:endParaRPr lang="en-US" altLang="zh-CN" dirty="0"/>
          </a:p>
          <a:p>
            <a:r>
              <a:rPr lang="zh-CN" altLang="en-US" dirty="0"/>
              <a:t>用到的工具：</a:t>
            </a:r>
            <a:r>
              <a:rPr lang="en-US" altLang="zh-CN" dirty="0" err="1"/>
              <a:t>gexf4j</a:t>
            </a:r>
            <a:r>
              <a:rPr lang="zh-CN" altLang="en-US" dirty="0"/>
              <a:t>、</a:t>
            </a:r>
            <a:r>
              <a:rPr lang="en-US" altLang="zh-CN" dirty="0"/>
              <a:t>Gephi</a:t>
            </a:r>
          </a:p>
          <a:p>
            <a:pPr lvl="1"/>
            <a:r>
              <a:rPr lang="en-US" altLang="zh-CN" dirty="0" err="1"/>
              <a:t>gexf4j</a:t>
            </a:r>
            <a:r>
              <a:rPr lang="zh-CN" altLang="en-US" dirty="0"/>
              <a:t>是</a:t>
            </a:r>
            <a:r>
              <a:rPr lang="en-US" altLang="zh-CN" dirty="0"/>
              <a:t>Java</a:t>
            </a:r>
            <a:r>
              <a:rPr lang="zh-CN" altLang="en-US" dirty="0"/>
              <a:t>生成</a:t>
            </a:r>
            <a:r>
              <a:rPr lang="en-US" altLang="zh-CN" dirty="0" err="1"/>
              <a:t>GEXF</a:t>
            </a:r>
            <a:r>
              <a:rPr lang="zh-CN" altLang="en-US" dirty="0"/>
              <a:t>文件的工具</a:t>
            </a:r>
            <a:endParaRPr lang="en-US" altLang="zh-CN" dirty="0"/>
          </a:p>
          <a:p>
            <a:pPr lvl="1"/>
            <a:r>
              <a:rPr lang="en-US" altLang="zh-CN" dirty="0"/>
              <a:t>Gephi</a:t>
            </a:r>
            <a:r>
              <a:rPr lang="zh-CN" altLang="en-US" dirty="0"/>
              <a:t>是一款开源的交互式的复杂网络分析平台</a:t>
            </a:r>
            <a:endParaRPr lang="en-US" altLang="zh-CN" dirty="0"/>
          </a:p>
          <a:p>
            <a:endParaRPr lang="zh-CN" altLang="en-US" dirty="0"/>
          </a:p>
        </p:txBody>
      </p:sp>
    </p:spTree>
    <p:extLst>
      <p:ext uri="{BB962C8B-B14F-4D97-AF65-F5344CB8AC3E}">
        <p14:creationId xmlns:p14="http://schemas.microsoft.com/office/powerpoint/2010/main" val="404351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9F08F-9CD3-417C-BA59-5F209FF9B641}"/>
              </a:ext>
            </a:extLst>
          </p:cNvPr>
          <p:cNvSpPr>
            <a:spLocks noGrp="1"/>
          </p:cNvSpPr>
          <p:nvPr>
            <p:ph type="title"/>
          </p:nvPr>
        </p:nvSpPr>
        <p:spPr/>
        <p:txBody>
          <a:bodyPr/>
          <a:lstStyle/>
          <a:p>
            <a:r>
              <a:rPr lang="zh-CN" altLang="en-US" dirty="0"/>
              <a:t>设计与实现：生成</a:t>
            </a:r>
            <a:r>
              <a:rPr lang="en-US" altLang="zh-CN" dirty="0" err="1"/>
              <a:t>GEXF</a:t>
            </a:r>
            <a:r>
              <a:rPr lang="zh-CN" altLang="en-US" dirty="0"/>
              <a:t>文件</a:t>
            </a:r>
          </a:p>
        </p:txBody>
      </p:sp>
      <p:sp>
        <p:nvSpPr>
          <p:cNvPr id="3" name="内容占位符 2">
            <a:extLst>
              <a:ext uri="{FF2B5EF4-FFF2-40B4-BE49-F238E27FC236}">
                <a16:creationId xmlns:a16="http://schemas.microsoft.com/office/drawing/2014/main" id="{03EF066D-E7FD-4527-909F-60276C97613E}"/>
              </a:ext>
            </a:extLst>
          </p:cNvPr>
          <p:cNvSpPr>
            <a:spLocks noGrp="1"/>
          </p:cNvSpPr>
          <p:nvPr>
            <p:ph idx="1"/>
          </p:nvPr>
        </p:nvSpPr>
        <p:spPr/>
        <p:txBody>
          <a:bodyPr>
            <a:normAutofit/>
          </a:bodyPr>
          <a:lstStyle/>
          <a:p>
            <a:r>
              <a:rPr lang="zh-CN" altLang="en-US" dirty="0"/>
              <a:t>增加“</a:t>
            </a:r>
            <a:r>
              <a:rPr lang="en-US" altLang="zh-CN" dirty="0"/>
              <a:t>Class</a:t>
            </a:r>
            <a:r>
              <a:rPr lang="zh-CN" altLang="en-US" dirty="0"/>
              <a:t>”属性和“</a:t>
            </a:r>
            <a:r>
              <a:rPr lang="en-US" altLang="zh-CN" dirty="0"/>
              <a:t>PageRank</a:t>
            </a:r>
            <a:r>
              <a:rPr lang="zh-CN" altLang="en-US" dirty="0"/>
              <a:t>”属性：</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67D727B9-3AC0-46C2-AE95-70158229D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676" y="3071338"/>
            <a:ext cx="9476765" cy="1222365"/>
          </a:xfrm>
          <a:prstGeom prst="rect">
            <a:avLst/>
          </a:prstGeom>
        </p:spPr>
      </p:pic>
    </p:spTree>
    <p:extLst>
      <p:ext uri="{BB962C8B-B14F-4D97-AF65-F5344CB8AC3E}">
        <p14:creationId xmlns:p14="http://schemas.microsoft.com/office/powerpoint/2010/main" val="403703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F54FE-D83F-4FC5-B7E5-7C15BCE0F0D1}"/>
              </a:ext>
            </a:extLst>
          </p:cNvPr>
          <p:cNvSpPr>
            <a:spLocks noGrp="1"/>
          </p:cNvSpPr>
          <p:nvPr>
            <p:ph type="title"/>
          </p:nvPr>
        </p:nvSpPr>
        <p:spPr/>
        <p:txBody>
          <a:bodyPr/>
          <a:lstStyle/>
          <a:p>
            <a:r>
              <a:rPr lang="zh-CN" altLang="en-US" dirty="0"/>
              <a:t>设计与实现：生成</a:t>
            </a:r>
            <a:r>
              <a:rPr lang="en-US" altLang="zh-CN" dirty="0" err="1"/>
              <a:t>GEXF</a:t>
            </a:r>
            <a:r>
              <a:rPr lang="zh-CN" altLang="en-US" dirty="0"/>
              <a:t>文件</a:t>
            </a:r>
          </a:p>
        </p:txBody>
      </p:sp>
      <p:sp>
        <p:nvSpPr>
          <p:cNvPr id="3" name="内容占位符 2">
            <a:extLst>
              <a:ext uri="{FF2B5EF4-FFF2-40B4-BE49-F238E27FC236}">
                <a16:creationId xmlns:a16="http://schemas.microsoft.com/office/drawing/2014/main" id="{D05EEA6E-1F25-42AE-8AB2-163FA4799CFE}"/>
              </a:ext>
            </a:extLst>
          </p:cNvPr>
          <p:cNvSpPr>
            <a:spLocks noGrp="1"/>
          </p:cNvSpPr>
          <p:nvPr>
            <p:ph idx="1"/>
          </p:nvPr>
        </p:nvSpPr>
        <p:spPr/>
        <p:txBody>
          <a:bodyPr/>
          <a:lstStyle/>
          <a:p>
            <a:r>
              <a:rPr lang="zh-CN" altLang="en-US" dirty="0"/>
              <a:t>生成节点：</a:t>
            </a:r>
            <a:endParaRPr lang="en-US" altLang="zh-CN" dirty="0"/>
          </a:p>
          <a:p>
            <a:pPr lvl="1"/>
            <a:r>
              <a:rPr lang="zh-CN" altLang="en-US" dirty="0"/>
              <a:t>节点标签</a:t>
            </a:r>
            <a:endParaRPr lang="en-US" altLang="zh-CN" dirty="0"/>
          </a:p>
          <a:p>
            <a:pPr lvl="1"/>
            <a:r>
              <a:rPr lang="zh-CN" altLang="en-US" dirty="0"/>
              <a:t>节点“</a:t>
            </a:r>
            <a:r>
              <a:rPr lang="en-US" altLang="zh-CN" dirty="0"/>
              <a:t>Class</a:t>
            </a:r>
            <a:r>
              <a:rPr lang="zh-CN" altLang="en-US" dirty="0"/>
              <a:t>”属性</a:t>
            </a:r>
            <a:endParaRPr lang="en-US" altLang="zh-CN" dirty="0"/>
          </a:p>
          <a:p>
            <a:pPr lvl="1"/>
            <a:r>
              <a:rPr lang="zh-CN" altLang="en-US" dirty="0"/>
              <a:t>节点“</a:t>
            </a:r>
            <a:r>
              <a:rPr lang="en-US" altLang="zh-CN" dirty="0"/>
              <a:t>PageRank</a:t>
            </a:r>
            <a:r>
              <a:rPr lang="zh-CN" altLang="en-US" dirty="0"/>
              <a:t>”属性</a:t>
            </a:r>
            <a:endParaRPr lang="en-US" altLang="zh-CN" dirty="0"/>
          </a:p>
          <a:p>
            <a:pPr lvl="1"/>
            <a:endParaRPr lang="en-US" altLang="zh-CN" dirty="0"/>
          </a:p>
          <a:p>
            <a:endParaRPr lang="zh-CN" altLang="en-US" dirty="0"/>
          </a:p>
        </p:txBody>
      </p:sp>
      <p:pic>
        <p:nvPicPr>
          <p:cNvPr id="4" name="图片 3">
            <a:extLst>
              <a:ext uri="{FF2B5EF4-FFF2-40B4-BE49-F238E27FC236}">
                <a16:creationId xmlns:a16="http://schemas.microsoft.com/office/drawing/2014/main" id="{60EE5173-6789-4FAC-B938-A3EDA88B3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347" y="1825625"/>
            <a:ext cx="5853546" cy="3786123"/>
          </a:xfrm>
          <a:prstGeom prst="rect">
            <a:avLst/>
          </a:prstGeom>
        </p:spPr>
      </p:pic>
    </p:spTree>
    <p:extLst>
      <p:ext uri="{BB962C8B-B14F-4D97-AF65-F5344CB8AC3E}">
        <p14:creationId xmlns:p14="http://schemas.microsoft.com/office/powerpoint/2010/main" val="9756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0ABF9-A85D-43CB-934C-5148EBAA0D86}"/>
              </a:ext>
            </a:extLst>
          </p:cNvPr>
          <p:cNvSpPr>
            <a:spLocks noGrp="1"/>
          </p:cNvSpPr>
          <p:nvPr>
            <p:ph type="title"/>
          </p:nvPr>
        </p:nvSpPr>
        <p:spPr/>
        <p:txBody>
          <a:bodyPr/>
          <a:lstStyle/>
          <a:p>
            <a:r>
              <a:rPr lang="zh-CN" altLang="en-US" dirty="0"/>
              <a:t>设计与实现：生成</a:t>
            </a:r>
            <a:r>
              <a:rPr lang="en-US" altLang="zh-CN" dirty="0" err="1"/>
              <a:t>GEXF</a:t>
            </a:r>
            <a:r>
              <a:rPr lang="zh-CN" altLang="en-US" dirty="0"/>
              <a:t>文件</a:t>
            </a:r>
          </a:p>
        </p:txBody>
      </p:sp>
      <p:sp>
        <p:nvSpPr>
          <p:cNvPr id="3" name="内容占位符 2">
            <a:extLst>
              <a:ext uri="{FF2B5EF4-FFF2-40B4-BE49-F238E27FC236}">
                <a16:creationId xmlns:a16="http://schemas.microsoft.com/office/drawing/2014/main" id="{818CA52E-55BE-4A9F-A294-08C8540F1E3C}"/>
              </a:ext>
            </a:extLst>
          </p:cNvPr>
          <p:cNvSpPr>
            <a:spLocks noGrp="1"/>
          </p:cNvSpPr>
          <p:nvPr>
            <p:ph idx="1"/>
          </p:nvPr>
        </p:nvSpPr>
        <p:spPr/>
        <p:txBody>
          <a:bodyPr/>
          <a:lstStyle/>
          <a:p>
            <a:r>
              <a:rPr lang="zh-CN" altLang="en-US" dirty="0"/>
              <a:t>生成边：</a:t>
            </a:r>
            <a:endParaRPr lang="en-US" altLang="zh-CN" dirty="0"/>
          </a:p>
          <a:p>
            <a:pPr lvl="1"/>
            <a:r>
              <a:rPr lang="zh-CN" altLang="en-US" dirty="0"/>
              <a:t>获取节点</a:t>
            </a:r>
            <a:endParaRPr lang="en-US" altLang="zh-CN" dirty="0"/>
          </a:p>
          <a:p>
            <a:pPr lvl="1"/>
            <a:r>
              <a:rPr lang="zh-CN" altLang="en-US" dirty="0"/>
              <a:t>设置边权重</a:t>
            </a:r>
            <a:endParaRPr lang="en-US" altLang="zh-CN" dirty="0"/>
          </a:p>
          <a:p>
            <a:endParaRPr lang="zh-CN" altLang="en-US" dirty="0"/>
          </a:p>
        </p:txBody>
      </p:sp>
      <p:pic>
        <p:nvPicPr>
          <p:cNvPr id="4" name="图片 3">
            <a:extLst>
              <a:ext uri="{FF2B5EF4-FFF2-40B4-BE49-F238E27FC236}">
                <a16:creationId xmlns:a16="http://schemas.microsoft.com/office/drawing/2014/main" id="{8CA6295B-7BF7-4CFA-AE6F-EDB67638D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91" y="3770118"/>
            <a:ext cx="9137018" cy="2100595"/>
          </a:xfrm>
          <a:prstGeom prst="rect">
            <a:avLst/>
          </a:prstGeom>
        </p:spPr>
      </p:pic>
    </p:spTree>
    <p:extLst>
      <p:ext uri="{BB962C8B-B14F-4D97-AF65-F5344CB8AC3E}">
        <p14:creationId xmlns:p14="http://schemas.microsoft.com/office/powerpoint/2010/main" val="361460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2034B-5773-4096-8DA5-A624766825F7}"/>
              </a:ext>
            </a:extLst>
          </p:cNvPr>
          <p:cNvSpPr>
            <a:spLocks noGrp="1"/>
          </p:cNvSpPr>
          <p:nvPr>
            <p:ph type="title"/>
          </p:nvPr>
        </p:nvSpPr>
        <p:spPr/>
        <p:txBody>
          <a:bodyPr/>
          <a:lstStyle/>
          <a:p>
            <a:r>
              <a:rPr lang="zh-CN" altLang="en-US" dirty="0"/>
              <a:t>设计与实现：使用</a:t>
            </a:r>
            <a:r>
              <a:rPr lang="en-US" altLang="zh-CN" dirty="0"/>
              <a:t>Gephi</a:t>
            </a:r>
            <a:r>
              <a:rPr lang="zh-CN" altLang="en-US" dirty="0"/>
              <a:t>生成结果</a:t>
            </a:r>
          </a:p>
        </p:txBody>
      </p:sp>
      <p:sp>
        <p:nvSpPr>
          <p:cNvPr id="3" name="内容占位符 2">
            <a:extLst>
              <a:ext uri="{FF2B5EF4-FFF2-40B4-BE49-F238E27FC236}">
                <a16:creationId xmlns:a16="http://schemas.microsoft.com/office/drawing/2014/main" id="{73257BED-89BA-406C-BC6E-F689484D522E}"/>
              </a:ext>
            </a:extLst>
          </p:cNvPr>
          <p:cNvSpPr>
            <a:spLocks noGrp="1"/>
          </p:cNvSpPr>
          <p:nvPr>
            <p:ph idx="1"/>
          </p:nvPr>
        </p:nvSpPr>
        <p:spPr>
          <a:xfrm>
            <a:off x="838200" y="1690688"/>
            <a:ext cx="10515600" cy="4351338"/>
          </a:xfrm>
        </p:spPr>
        <p:txBody>
          <a:bodyPr/>
          <a:lstStyle/>
          <a:p>
            <a:pPr marL="457200" lvl="1" indent="0">
              <a:buNone/>
            </a:pPr>
            <a:r>
              <a:rPr lang="zh-CN" altLang="en-US" dirty="0"/>
              <a:t>利用</a:t>
            </a:r>
            <a:r>
              <a:rPr lang="en-US" altLang="zh-CN" dirty="0"/>
              <a:t>Gephi</a:t>
            </a:r>
            <a:r>
              <a:rPr lang="zh-CN" altLang="en-US" dirty="0"/>
              <a:t>，读</a:t>
            </a:r>
            <a:r>
              <a:rPr lang="en-US" altLang="zh-CN" dirty="0" err="1"/>
              <a:t>GEXF</a:t>
            </a:r>
            <a:r>
              <a:rPr lang="zh-CN" altLang="en-US" dirty="0"/>
              <a:t>文件，调节节点布局、颜色等</a:t>
            </a:r>
          </a:p>
        </p:txBody>
      </p:sp>
      <p:pic>
        <p:nvPicPr>
          <p:cNvPr id="5" name="图片 4">
            <a:extLst>
              <a:ext uri="{FF2B5EF4-FFF2-40B4-BE49-F238E27FC236}">
                <a16:creationId xmlns:a16="http://schemas.microsoft.com/office/drawing/2014/main" id="{F65A4B59-D225-4CEA-8470-193106125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905" y="2221412"/>
            <a:ext cx="6294044" cy="4271463"/>
          </a:xfrm>
          <a:prstGeom prst="rect">
            <a:avLst/>
          </a:prstGeom>
        </p:spPr>
      </p:pic>
    </p:spTree>
    <p:extLst>
      <p:ext uri="{BB962C8B-B14F-4D97-AF65-F5344CB8AC3E}">
        <p14:creationId xmlns:p14="http://schemas.microsoft.com/office/powerpoint/2010/main" val="14103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ntitled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055" y="10847"/>
            <a:ext cx="6847153" cy="6847153"/>
          </a:xfrm>
          <a:prstGeom prst="rect">
            <a:avLst/>
          </a:prstGeom>
        </p:spPr>
      </p:pic>
      <p:sp>
        <p:nvSpPr>
          <p:cNvPr id="2" name="标题 1">
            <a:extLst>
              <a:ext uri="{FF2B5EF4-FFF2-40B4-BE49-F238E27FC236}">
                <a16:creationId xmlns:a16="http://schemas.microsoft.com/office/drawing/2014/main" id="{85A05F3F-6068-4B66-9883-E8F568AF8D1B}"/>
              </a:ext>
            </a:extLst>
          </p:cNvPr>
          <p:cNvSpPr>
            <a:spLocks noGrp="1"/>
          </p:cNvSpPr>
          <p:nvPr>
            <p:ph type="title"/>
          </p:nvPr>
        </p:nvSpPr>
        <p:spPr/>
        <p:txBody>
          <a:bodyPr/>
          <a:lstStyle/>
          <a:p>
            <a:r>
              <a:rPr lang="zh-CN" altLang="en-US" dirty="0"/>
              <a:t>实验结果</a:t>
            </a:r>
          </a:p>
        </p:txBody>
      </p:sp>
    </p:spTree>
    <p:extLst>
      <p:ext uri="{BB962C8B-B14F-4D97-AF65-F5344CB8AC3E}">
        <p14:creationId xmlns:p14="http://schemas.microsoft.com/office/powerpoint/2010/main" val="736673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317</Words>
  <Application>Microsoft Office PowerPoint</Application>
  <PresentationFormat>宽屏</PresentationFormat>
  <Paragraphs>48</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任务6 可视化</vt:lpstr>
      <vt:lpstr>PowerPoint 演示文稿</vt:lpstr>
      <vt:lpstr>需求分析</vt:lpstr>
      <vt:lpstr>设计与实现</vt:lpstr>
      <vt:lpstr>设计与实现：生成GEXF文件</vt:lpstr>
      <vt:lpstr>设计与实现：生成GEXF文件</vt:lpstr>
      <vt:lpstr>设计与实现：生成GEXF文件</vt:lpstr>
      <vt:lpstr>设计与实现：使用Gephi生成结果</vt:lpstr>
      <vt:lpstr>实验结果</vt:lpstr>
      <vt:lpstr>任务分工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瓦 背</dc:creator>
  <cp:lastModifiedBy>瓦 背</cp:lastModifiedBy>
  <cp:revision>13</cp:revision>
  <dcterms:created xsi:type="dcterms:W3CDTF">2020-07-28T08:10:49Z</dcterms:created>
  <dcterms:modified xsi:type="dcterms:W3CDTF">2020-07-29T15:42:25Z</dcterms:modified>
</cp:coreProperties>
</file>