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3" autoAdjust="0"/>
    <p:restoredTop sz="91667" autoAdjust="0"/>
  </p:normalViewPr>
  <p:slideViewPr>
    <p:cSldViewPr snapToGrid="0" snapToObjects="1">
      <p:cViewPr>
        <p:scale>
          <a:sx n="116" d="100"/>
          <a:sy n="116" d="100"/>
        </p:scale>
        <p:origin x="-1088"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x-none"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x-none"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EDD22439-9623-E244-98A1-882022D189C6}" type="datetimeFigureOut">
              <a:rPr kumimoji="1" lang="zh-CN" altLang="en-US" smtClean="0"/>
              <a:t>20/7/30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34A49E-6091-254A-9B16-7EF3502211ED}" type="slidenum">
              <a:rPr kumimoji="1" lang="zh-CN" altLang="en-US" smtClean="0"/>
              <a:t>‹#›</a:t>
            </a:fld>
            <a:endParaRPr kumimoji="1" lang="zh-CN" altLang="en-US"/>
          </a:p>
        </p:txBody>
      </p:sp>
    </p:spTree>
    <p:extLst>
      <p:ext uri="{BB962C8B-B14F-4D97-AF65-F5344CB8AC3E}">
        <p14:creationId xmlns:p14="http://schemas.microsoft.com/office/powerpoint/2010/main" val="391729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DD22439-9623-E244-98A1-882022D189C6}" type="datetimeFigureOut">
              <a:rPr kumimoji="1" lang="zh-CN" altLang="en-US" smtClean="0"/>
              <a:t>20/7/30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34A49E-6091-254A-9B16-7EF3502211ED}" type="slidenum">
              <a:rPr kumimoji="1" lang="zh-CN" altLang="en-US" smtClean="0"/>
              <a:t>‹#›</a:t>
            </a:fld>
            <a:endParaRPr kumimoji="1" lang="zh-CN" altLang="en-US"/>
          </a:p>
        </p:txBody>
      </p:sp>
    </p:spTree>
    <p:extLst>
      <p:ext uri="{BB962C8B-B14F-4D97-AF65-F5344CB8AC3E}">
        <p14:creationId xmlns:p14="http://schemas.microsoft.com/office/powerpoint/2010/main" val="4095440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DD22439-9623-E244-98A1-882022D189C6}" type="datetimeFigureOut">
              <a:rPr kumimoji="1" lang="zh-CN" altLang="en-US" smtClean="0"/>
              <a:t>20/7/30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34A49E-6091-254A-9B16-7EF3502211ED}" type="slidenum">
              <a:rPr kumimoji="1" lang="zh-CN" altLang="en-US" smtClean="0"/>
              <a:t>‹#›</a:t>
            </a:fld>
            <a:endParaRPr kumimoji="1" lang="zh-CN" altLang="en-US"/>
          </a:p>
        </p:txBody>
      </p:sp>
    </p:spTree>
    <p:extLst>
      <p:ext uri="{BB962C8B-B14F-4D97-AF65-F5344CB8AC3E}">
        <p14:creationId xmlns:p14="http://schemas.microsoft.com/office/powerpoint/2010/main" val="210135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EDD22439-9623-E244-98A1-882022D189C6}" type="datetimeFigureOut">
              <a:rPr kumimoji="1" lang="zh-CN" altLang="en-US" smtClean="0"/>
              <a:t>20/7/30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34A49E-6091-254A-9B16-7EF3502211ED}" type="slidenum">
              <a:rPr kumimoji="1" lang="zh-CN" altLang="en-US" smtClean="0"/>
              <a:t>‹#›</a:t>
            </a:fld>
            <a:endParaRPr kumimoji="1" lang="zh-CN" altLang="en-US"/>
          </a:p>
        </p:txBody>
      </p:sp>
    </p:spTree>
    <p:extLst>
      <p:ext uri="{BB962C8B-B14F-4D97-AF65-F5344CB8AC3E}">
        <p14:creationId xmlns:p14="http://schemas.microsoft.com/office/powerpoint/2010/main" val="231673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EDD22439-9623-E244-98A1-882022D189C6}" type="datetimeFigureOut">
              <a:rPr kumimoji="1" lang="zh-CN" altLang="en-US" smtClean="0"/>
              <a:t>20/7/30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34A49E-6091-254A-9B16-7EF3502211ED}" type="slidenum">
              <a:rPr kumimoji="1" lang="zh-CN" altLang="en-US" smtClean="0"/>
              <a:t>‹#›</a:t>
            </a:fld>
            <a:endParaRPr kumimoji="1" lang="zh-CN" altLang="en-US"/>
          </a:p>
        </p:txBody>
      </p:sp>
    </p:spTree>
    <p:extLst>
      <p:ext uri="{BB962C8B-B14F-4D97-AF65-F5344CB8AC3E}">
        <p14:creationId xmlns:p14="http://schemas.microsoft.com/office/powerpoint/2010/main" val="59463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EDD22439-9623-E244-98A1-882022D189C6}" type="datetimeFigureOut">
              <a:rPr kumimoji="1" lang="zh-CN" altLang="en-US" smtClean="0"/>
              <a:t>20/7/30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834A49E-6091-254A-9B16-7EF3502211ED}" type="slidenum">
              <a:rPr kumimoji="1" lang="zh-CN" altLang="en-US" smtClean="0"/>
              <a:t>‹#›</a:t>
            </a:fld>
            <a:endParaRPr kumimoji="1" lang="zh-CN" altLang="en-US"/>
          </a:p>
        </p:txBody>
      </p:sp>
    </p:spTree>
    <p:extLst>
      <p:ext uri="{BB962C8B-B14F-4D97-AF65-F5344CB8AC3E}">
        <p14:creationId xmlns:p14="http://schemas.microsoft.com/office/powerpoint/2010/main" val="268428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EDD22439-9623-E244-98A1-882022D189C6}" type="datetimeFigureOut">
              <a:rPr kumimoji="1" lang="zh-CN" altLang="en-US" smtClean="0"/>
              <a:t>20/7/30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3834A49E-6091-254A-9B16-7EF3502211ED}" type="slidenum">
              <a:rPr kumimoji="1" lang="zh-CN" altLang="en-US" smtClean="0"/>
              <a:t>‹#›</a:t>
            </a:fld>
            <a:endParaRPr kumimoji="1" lang="zh-CN" altLang="en-US"/>
          </a:p>
        </p:txBody>
      </p:sp>
    </p:spTree>
    <p:extLst>
      <p:ext uri="{BB962C8B-B14F-4D97-AF65-F5344CB8AC3E}">
        <p14:creationId xmlns:p14="http://schemas.microsoft.com/office/powerpoint/2010/main" val="183148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DD22439-9623-E244-98A1-882022D189C6}" type="datetimeFigureOut">
              <a:rPr kumimoji="1" lang="zh-CN" altLang="en-US" smtClean="0"/>
              <a:t>20/7/30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3834A49E-6091-254A-9B16-7EF3502211ED}" type="slidenum">
              <a:rPr kumimoji="1" lang="zh-CN" altLang="en-US" smtClean="0"/>
              <a:t>‹#›</a:t>
            </a:fld>
            <a:endParaRPr kumimoji="1" lang="zh-CN" altLang="en-US"/>
          </a:p>
        </p:txBody>
      </p:sp>
    </p:spTree>
    <p:extLst>
      <p:ext uri="{BB962C8B-B14F-4D97-AF65-F5344CB8AC3E}">
        <p14:creationId xmlns:p14="http://schemas.microsoft.com/office/powerpoint/2010/main" val="174861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D22439-9623-E244-98A1-882022D189C6}" type="datetimeFigureOut">
              <a:rPr kumimoji="1" lang="zh-CN" altLang="en-US" smtClean="0"/>
              <a:t>20/7/30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3834A49E-6091-254A-9B16-7EF3502211ED}" type="slidenum">
              <a:rPr kumimoji="1" lang="zh-CN" altLang="en-US" smtClean="0"/>
              <a:t>‹#›</a:t>
            </a:fld>
            <a:endParaRPr kumimoji="1" lang="zh-CN" altLang="en-US"/>
          </a:p>
        </p:txBody>
      </p:sp>
    </p:spTree>
    <p:extLst>
      <p:ext uri="{BB962C8B-B14F-4D97-AF65-F5344CB8AC3E}">
        <p14:creationId xmlns:p14="http://schemas.microsoft.com/office/powerpoint/2010/main" val="2308194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DD22439-9623-E244-98A1-882022D189C6}" type="datetimeFigureOut">
              <a:rPr kumimoji="1" lang="zh-CN" altLang="en-US" smtClean="0"/>
              <a:t>20/7/30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834A49E-6091-254A-9B16-7EF3502211ED}" type="slidenum">
              <a:rPr kumimoji="1" lang="zh-CN" altLang="en-US" smtClean="0"/>
              <a:t>‹#›</a:t>
            </a:fld>
            <a:endParaRPr kumimoji="1" lang="zh-CN" altLang="en-US"/>
          </a:p>
        </p:txBody>
      </p:sp>
    </p:spTree>
    <p:extLst>
      <p:ext uri="{BB962C8B-B14F-4D97-AF65-F5344CB8AC3E}">
        <p14:creationId xmlns:p14="http://schemas.microsoft.com/office/powerpoint/2010/main" val="79674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EDD22439-9623-E244-98A1-882022D189C6}" type="datetimeFigureOut">
              <a:rPr kumimoji="1" lang="zh-CN" altLang="en-US" smtClean="0"/>
              <a:t>20/7/30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834A49E-6091-254A-9B16-7EF3502211ED}" type="slidenum">
              <a:rPr kumimoji="1" lang="zh-CN" altLang="en-US" smtClean="0"/>
              <a:t>‹#›</a:t>
            </a:fld>
            <a:endParaRPr kumimoji="1" lang="zh-CN" altLang="en-US"/>
          </a:p>
        </p:txBody>
      </p:sp>
    </p:spTree>
    <p:extLst>
      <p:ext uri="{BB962C8B-B14F-4D97-AF65-F5344CB8AC3E}">
        <p14:creationId xmlns:p14="http://schemas.microsoft.com/office/powerpoint/2010/main" val="6304600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x-none"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x-none" smtClean="0"/>
              <a:t>单击此处编辑母版文本样式</a:t>
            </a:r>
          </a:p>
          <a:p>
            <a:pPr lvl="1"/>
            <a:r>
              <a:rPr kumimoji="1" lang="zh-CN" altLang="x-none" smtClean="0"/>
              <a:t>二级</a:t>
            </a:r>
          </a:p>
          <a:p>
            <a:pPr lvl="2"/>
            <a:r>
              <a:rPr kumimoji="1" lang="zh-CN" altLang="x-none" smtClean="0"/>
              <a:t>三级</a:t>
            </a:r>
          </a:p>
          <a:p>
            <a:pPr lvl="3"/>
            <a:r>
              <a:rPr kumimoji="1" lang="zh-CN" altLang="x-none" smtClean="0"/>
              <a:t>四级</a:t>
            </a:r>
          </a:p>
          <a:p>
            <a:pPr lvl="4"/>
            <a:r>
              <a:rPr kumimoji="1" lang="zh-CN" altLang="x-none"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22439-9623-E244-98A1-882022D189C6}" type="datetimeFigureOut">
              <a:rPr kumimoji="1" lang="zh-CN" altLang="en-US" smtClean="0"/>
              <a:t>20/7/30</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4A49E-6091-254A-9B16-7EF3502211ED}" type="slidenum">
              <a:rPr kumimoji="1" lang="zh-CN" altLang="en-US" smtClean="0"/>
              <a:t>‹#›</a:t>
            </a:fld>
            <a:endParaRPr kumimoji="1" lang="zh-CN" altLang="en-US"/>
          </a:p>
        </p:txBody>
      </p:sp>
    </p:spTree>
    <p:extLst>
      <p:ext uri="{BB962C8B-B14F-4D97-AF65-F5344CB8AC3E}">
        <p14:creationId xmlns:p14="http://schemas.microsoft.com/office/powerpoint/2010/main" val="1711743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379212"/>
            <a:ext cx="7772400" cy="1470025"/>
          </a:xfrm>
        </p:spPr>
        <p:txBody>
          <a:bodyPr/>
          <a:lstStyle/>
          <a:p>
            <a:r>
              <a:rPr kumimoji="1" lang="zh-CN" altLang="en-US" dirty="0" smtClean="0"/>
              <a:t>任务四：</a:t>
            </a:r>
            <a:r>
              <a:rPr kumimoji="1" lang="en-US" altLang="zh-CN" dirty="0" smtClean="0"/>
              <a:t>PageRank</a:t>
            </a:r>
            <a:r>
              <a:rPr kumimoji="1" lang="zh-CN" altLang="en-US" dirty="0" smtClean="0"/>
              <a:t>计算</a:t>
            </a:r>
            <a:endParaRPr kumimoji="1" lang="zh-CN" altLang="en-US" dirty="0"/>
          </a:p>
        </p:txBody>
      </p:sp>
    </p:spTree>
    <p:extLst>
      <p:ext uri="{BB962C8B-B14F-4D97-AF65-F5344CB8AC3E}">
        <p14:creationId xmlns:p14="http://schemas.microsoft.com/office/powerpoint/2010/main" val="17761188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043611" cy="1143000"/>
          </a:xfrm>
        </p:spPr>
        <p:txBody>
          <a:bodyPr>
            <a:normAutofit/>
          </a:bodyPr>
          <a:lstStyle/>
          <a:p>
            <a:r>
              <a:rPr kumimoji="1" lang="zh-CN" altLang="en-US" sz="3600" dirty="0" smtClean="0"/>
              <a:t>算法实现</a:t>
            </a:r>
            <a:endParaRPr kumimoji="1" lang="zh-CN" altLang="en-US" sz="3600" dirty="0"/>
          </a:p>
        </p:txBody>
      </p:sp>
      <p:sp>
        <p:nvSpPr>
          <p:cNvPr id="3" name="内容占位符 2"/>
          <p:cNvSpPr>
            <a:spLocks noGrp="1"/>
          </p:cNvSpPr>
          <p:nvPr>
            <p:ph idx="1"/>
          </p:nvPr>
        </p:nvSpPr>
        <p:spPr>
          <a:xfrm>
            <a:off x="457200" y="1220473"/>
            <a:ext cx="8686800" cy="5637527"/>
          </a:xfrm>
        </p:spPr>
        <p:txBody>
          <a:bodyPr>
            <a:normAutofit/>
          </a:bodyPr>
          <a:lstStyle/>
          <a:p>
            <a:r>
              <a:rPr lang="zh-CN" altLang="en-US" sz="2800" dirty="0" smtClean="0"/>
              <a:t>三个阶段</a:t>
            </a:r>
            <a:endParaRPr lang="en-US" altLang="zh-CN" sz="2800" dirty="0" smtClean="0"/>
          </a:p>
          <a:p>
            <a:r>
              <a:rPr lang="zh-CN" altLang="en-US" sz="2700" dirty="0" smtClean="0"/>
              <a:t>第一阶段</a:t>
            </a:r>
            <a:r>
              <a:rPr lang="en-US" altLang="zh-CN" sz="2700" dirty="0" err="1"/>
              <a:t>PageRankInitiate</a:t>
            </a:r>
            <a:r>
              <a:rPr lang="en-US" altLang="zh-CN" sz="2700" dirty="0"/>
              <a:t> </a:t>
            </a:r>
            <a:r>
              <a:rPr lang="zh-CN" altLang="en-US" sz="2700" dirty="0" smtClean="0"/>
              <a:t>：</a:t>
            </a:r>
            <a:r>
              <a:rPr lang="zh-CN" altLang="zh-CN" sz="2800" dirty="0" smtClean="0"/>
              <a:t>为每一个图中人物节点设定</a:t>
            </a:r>
            <a:r>
              <a:rPr lang="en-US" altLang="zh-CN" sz="2800" dirty="0" smtClean="0"/>
              <a:t>PageRank</a:t>
            </a:r>
            <a:r>
              <a:rPr lang="zh-CN" altLang="zh-CN" sz="2800" dirty="0" smtClean="0"/>
              <a:t>初始值</a:t>
            </a:r>
            <a:endParaRPr lang="en-US" altLang="zh-CN" sz="2800" dirty="0" smtClean="0"/>
          </a:p>
          <a:p>
            <a:r>
              <a:rPr lang="zh-CN" altLang="en-US" sz="2800" dirty="0" smtClean="0"/>
              <a:t>第二阶段</a:t>
            </a:r>
            <a:r>
              <a:rPr lang="en-US" altLang="zh-CN" sz="2800" dirty="0" err="1" smtClean="0"/>
              <a:t>PageRankIterator</a:t>
            </a:r>
            <a:r>
              <a:rPr lang="en-US" altLang="zh-CN" sz="2800" dirty="0" smtClean="0"/>
              <a:t> </a:t>
            </a:r>
            <a:r>
              <a:rPr lang="zh-CN" altLang="en-US" sz="2800" dirty="0" smtClean="0"/>
              <a:t>：</a:t>
            </a:r>
            <a:r>
              <a:rPr lang="zh-CN" altLang="zh-CN" sz="2800" dirty="0" smtClean="0"/>
              <a:t>迭代计算每一个人物节点的</a:t>
            </a:r>
            <a:r>
              <a:rPr lang="en-US" altLang="zh-CN" sz="2800" dirty="0" smtClean="0"/>
              <a:t>PageRank</a:t>
            </a:r>
            <a:r>
              <a:rPr lang="zh-CN" altLang="zh-CN" sz="2800" dirty="0" smtClean="0"/>
              <a:t>数值，直到结果满足运算结束条件</a:t>
            </a:r>
            <a:r>
              <a:rPr lang="zh-CN" altLang="en-US" sz="2800" dirty="0" smtClean="0"/>
              <a:t>，由迭代次数决定执行多少次第二阶段任务</a:t>
            </a:r>
            <a:endParaRPr lang="en-US" altLang="zh-CN" sz="2800" dirty="0" smtClean="0"/>
          </a:p>
          <a:p>
            <a:r>
              <a:rPr lang="zh-CN" altLang="zh-CN" sz="2800" dirty="0" smtClean="0"/>
              <a:t>第三阶段</a:t>
            </a:r>
            <a:r>
              <a:rPr lang="en-US" altLang="zh-CN" sz="2800" dirty="0" err="1" smtClean="0"/>
              <a:t>PageRankSorting</a:t>
            </a:r>
            <a:r>
              <a:rPr lang="zh-CN" altLang="zh-CN" sz="2800" dirty="0" smtClean="0"/>
              <a:t>：将迭代后每一个人物的</a:t>
            </a:r>
            <a:r>
              <a:rPr lang="en-US" altLang="zh-CN" sz="2800" dirty="0" smtClean="0"/>
              <a:t>PR</a:t>
            </a:r>
            <a:r>
              <a:rPr lang="zh-CN" altLang="zh-CN" sz="2800" dirty="0" smtClean="0"/>
              <a:t>值从大到小排序</a:t>
            </a:r>
            <a:r>
              <a:rPr lang="zh-CN" altLang="en-US" sz="2800" dirty="0" smtClean="0"/>
              <a:t>，输出人物名字与其</a:t>
            </a:r>
            <a:r>
              <a:rPr lang="en-US" altLang="zh-CN" sz="2800" dirty="0" smtClean="0"/>
              <a:t>PR</a:t>
            </a:r>
            <a:r>
              <a:rPr lang="zh-CN" altLang="en-US" sz="2800" dirty="0" smtClean="0"/>
              <a:t>值</a:t>
            </a:r>
            <a:endParaRPr lang="zh-CN" altLang="zh-CN" sz="2700" dirty="0"/>
          </a:p>
        </p:txBody>
      </p:sp>
    </p:spTree>
    <p:extLst>
      <p:ext uri="{BB962C8B-B14F-4D97-AF65-F5344CB8AC3E}">
        <p14:creationId xmlns:p14="http://schemas.microsoft.com/office/powerpoint/2010/main" val="4061038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5839326" cy="1143000"/>
          </a:xfrm>
        </p:spPr>
        <p:txBody>
          <a:bodyPr>
            <a:normAutofit/>
          </a:bodyPr>
          <a:lstStyle/>
          <a:p>
            <a:r>
              <a:rPr lang="zh-CN" altLang="en-US" sz="3600" dirty="0"/>
              <a:t>第一阶段</a:t>
            </a:r>
            <a:r>
              <a:rPr lang="en-US" altLang="zh-CN" sz="3600" dirty="0" err="1"/>
              <a:t>PageRankInitiate</a:t>
            </a:r>
            <a:r>
              <a:rPr lang="en-US" altLang="zh-CN" sz="3600" dirty="0"/>
              <a:t> </a:t>
            </a:r>
            <a:endParaRPr kumimoji="1" lang="zh-CN" altLang="en-US" sz="3600" dirty="0"/>
          </a:p>
        </p:txBody>
      </p:sp>
      <p:sp>
        <p:nvSpPr>
          <p:cNvPr id="3" name="内容占位符 2"/>
          <p:cNvSpPr>
            <a:spLocks noGrp="1"/>
          </p:cNvSpPr>
          <p:nvPr>
            <p:ph idx="1"/>
          </p:nvPr>
        </p:nvSpPr>
        <p:spPr>
          <a:xfrm>
            <a:off x="457200" y="1220473"/>
            <a:ext cx="8686800" cy="5637527"/>
          </a:xfrm>
        </p:spPr>
        <p:txBody>
          <a:bodyPr>
            <a:normAutofit/>
          </a:bodyPr>
          <a:lstStyle/>
          <a:p>
            <a:r>
              <a:rPr lang="zh-CN" altLang="en-US" sz="2800" dirty="0" smtClean="0"/>
              <a:t>为每个人物设置</a:t>
            </a:r>
            <a:r>
              <a:rPr lang="en-US" altLang="zh-CN" sz="2800" dirty="0" smtClean="0"/>
              <a:t>PR</a:t>
            </a:r>
            <a:r>
              <a:rPr lang="zh-CN" altLang="en-US" sz="2800" dirty="0" smtClean="0"/>
              <a:t>初值</a:t>
            </a:r>
            <a:endParaRPr lang="en-US" altLang="zh-CN" sz="2800" dirty="0" smtClean="0"/>
          </a:p>
          <a:p>
            <a:r>
              <a:rPr lang="zh-CN" altLang="en-US" sz="2800" dirty="0" smtClean="0"/>
              <a:t>输入文件：任务三输出文件</a:t>
            </a:r>
            <a:endParaRPr lang="en-US" altLang="zh-CN" sz="2800" dirty="0" smtClean="0"/>
          </a:p>
          <a:p>
            <a:endParaRPr lang="en-US" altLang="zh-CN" sz="2800" dirty="0" smtClean="0"/>
          </a:p>
          <a:p>
            <a:r>
              <a:rPr lang="zh-CN" altLang="en-US" sz="2800" dirty="0" smtClean="0"/>
              <a:t>输入格式（每行）</a:t>
            </a:r>
            <a:r>
              <a:rPr lang="zh-CN" altLang="zh-CN" sz="2700" dirty="0" smtClean="0"/>
              <a:t>：</a:t>
            </a:r>
            <a:endParaRPr lang="en-US" altLang="zh-CN" sz="2700" dirty="0" smtClean="0"/>
          </a:p>
          <a:p>
            <a:pPr marL="0" indent="0">
              <a:buNone/>
            </a:pPr>
            <a:r>
              <a:rPr lang="zh-CN" altLang="zh-CN" sz="2700" dirty="0" smtClean="0"/>
              <a:t>张三</a:t>
            </a:r>
            <a:r>
              <a:rPr lang="en-US" altLang="zh-CN" sz="2700" dirty="0"/>
              <a:t>	</a:t>
            </a:r>
            <a:r>
              <a:rPr lang="en-US" altLang="zh-CN" sz="2700" dirty="0" smtClean="0"/>
              <a:t>	</a:t>
            </a:r>
            <a:r>
              <a:rPr lang="zh-CN" altLang="zh-CN" sz="2700" dirty="0" smtClean="0"/>
              <a:t>李四</a:t>
            </a:r>
            <a:r>
              <a:rPr lang="en-US" altLang="zh-CN" sz="2700" dirty="0"/>
              <a:t>:0.25 </a:t>
            </a:r>
            <a:r>
              <a:rPr lang="en-US" altLang="zh-CN" sz="2700" dirty="0" smtClean="0"/>
              <a:t> </a:t>
            </a:r>
            <a:r>
              <a:rPr lang="zh-CN" altLang="zh-CN" sz="2700" dirty="0" smtClean="0"/>
              <a:t>王五</a:t>
            </a:r>
            <a:r>
              <a:rPr lang="en-US" altLang="zh-CN" sz="2700" dirty="0"/>
              <a:t>:0.25 </a:t>
            </a:r>
            <a:r>
              <a:rPr lang="en-US" altLang="zh-CN" sz="2700" dirty="0" smtClean="0"/>
              <a:t> </a:t>
            </a:r>
            <a:r>
              <a:rPr lang="zh-CN" altLang="zh-CN" sz="2700" dirty="0" smtClean="0"/>
              <a:t>赵六</a:t>
            </a:r>
            <a:r>
              <a:rPr lang="en-US" altLang="zh-CN" sz="2700" dirty="0"/>
              <a:t>:</a:t>
            </a:r>
            <a:r>
              <a:rPr lang="en-US" altLang="zh-CN" sz="2700" dirty="0" smtClean="0"/>
              <a:t>0.5</a:t>
            </a:r>
          </a:p>
          <a:p>
            <a:pPr marL="0" indent="0">
              <a:buNone/>
            </a:pPr>
            <a:endParaRPr lang="zh-CN" altLang="zh-CN" sz="2700" dirty="0"/>
          </a:p>
          <a:p>
            <a:r>
              <a:rPr lang="zh-CN" altLang="en-US" sz="2700" dirty="0" smtClean="0"/>
              <a:t>输出格式（每行）：</a:t>
            </a:r>
            <a:endParaRPr lang="en-US" altLang="zh-CN" sz="2700" dirty="0"/>
          </a:p>
          <a:p>
            <a:pPr marL="0" indent="0">
              <a:buNone/>
            </a:pPr>
            <a:r>
              <a:rPr lang="zh-TW" altLang="en-US" sz="2700" dirty="0" smtClean="0"/>
              <a:t>张三</a:t>
            </a:r>
            <a:r>
              <a:rPr lang="en-US" altLang="zh-TW" sz="2700" dirty="0" smtClean="0"/>
              <a:t>		</a:t>
            </a:r>
            <a:r>
              <a:rPr lang="en-US" altLang="zh-CN" sz="2700" dirty="0" smtClean="0"/>
              <a:t>1.0</a:t>
            </a:r>
            <a:r>
              <a:rPr lang="zh-TW" altLang="en-US" sz="2700" dirty="0"/>
              <a:t>		李四</a:t>
            </a:r>
            <a:r>
              <a:rPr lang="en-US" altLang="zh-TW" sz="2700" dirty="0"/>
              <a:t>:0.25  </a:t>
            </a:r>
            <a:r>
              <a:rPr lang="zh-TW" altLang="en-US" sz="2700" dirty="0"/>
              <a:t>王五</a:t>
            </a:r>
            <a:r>
              <a:rPr lang="en-US" altLang="zh-TW" sz="2700" dirty="0"/>
              <a:t>:0.25  </a:t>
            </a:r>
            <a:r>
              <a:rPr lang="zh-TW" altLang="en-US" sz="2700" dirty="0"/>
              <a:t>赵六</a:t>
            </a:r>
            <a:r>
              <a:rPr lang="en-US" altLang="zh-TW" sz="2700" dirty="0"/>
              <a:t>:0.5</a:t>
            </a:r>
          </a:p>
          <a:p>
            <a:endParaRPr lang="en-US" altLang="zh-CN" sz="2700" dirty="0" smtClean="0"/>
          </a:p>
          <a:p>
            <a:endParaRPr lang="en-US" altLang="zh-CN" sz="2800" dirty="0" smtClean="0"/>
          </a:p>
        </p:txBody>
      </p:sp>
    </p:spTree>
    <p:extLst>
      <p:ext uri="{BB962C8B-B14F-4D97-AF65-F5344CB8AC3E}">
        <p14:creationId xmlns:p14="http://schemas.microsoft.com/office/powerpoint/2010/main" val="23950388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5839326" cy="1143000"/>
          </a:xfrm>
        </p:spPr>
        <p:txBody>
          <a:bodyPr>
            <a:normAutofit/>
          </a:bodyPr>
          <a:lstStyle/>
          <a:p>
            <a:r>
              <a:rPr lang="zh-CN" altLang="en-US" sz="3600" dirty="0"/>
              <a:t>第一阶段</a:t>
            </a:r>
            <a:r>
              <a:rPr lang="en-US" altLang="zh-CN" sz="3600" dirty="0" err="1"/>
              <a:t>PageRankInitiate</a:t>
            </a:r>
            <a:r>
              <a:rPr lang="en-US" altLang="zh-CN" sz="3600" dirty="0"/>
              <a:t> </a:t>
            </a:r>
            <a:endParaRPr kumimoji="1" lang="zh-CN" altLang="en-US" sz="3600" dirty="0"/>
          </a:p>
        </p:txBody>
      </p:sp>
      <p:sp>
        <p:nvSpPr>
          <p:cNvPr id="3" name="内容占位符 2"/>
          <p:cNvSpPr>
            <a:spLocks noGrp="1"/>
          </p:cNvSpPr>
          <p:nvPr>
            <p:ph idx="1"/>
          </p:nvPr>
        </p:nvSpPr>
        <p:spPr>
          <a:xfrm>
            <a:off x="457200" y="1220473"/>
            <a:ext cx="8686800" cy="5637527"/>
          </a:xfrm>
        </p:spPr>
        <p:txBody>
          <a:bodyPr>
            <a:normAutofit lnSpcReduction="10000"/>
          </a:bodyPr>
          <a:lstStyle/>
          <a:p>
            <a:r>
              <a:rPr lang="en-US" altLang="zh-CN" sz="2700" dirty="0" smtClean="0"/>
              <a:t>Mapper</a:t>
            </a:r>
          </a:p>
          <a:p>
            <a:r>
              <a:rPr lang="zh-CN" altLang="en-US" sz="2700" dirty="0" smtClean="0"/>
              <a:t>读取任务三输出文件</a:t>
            </a:r>
            <a:endParaRPr lang="en-US" altLang="zh-CN" sz="2700" dirty="0" smtClean="0"/>
          </a:p>
          <a:p>
            <a:r>
              <a:rPr lang="zh-CN" altLang="en-US" sz="2700" dirty="0" smtClean="0"/>
              <a:t>对于读取的每一行，按照</a:t>
            </a:r>
            <a:r>
              <a:rPr lang="en-US" altLang="zh-CN" sz="2700" dirty="0" smtClean="0"/>
              <a:t>’\t’</a:t>
            </a:r>
            <a:r>
              <a:rPr lang="zh-CN" altLang="en-US" sz="2700" dirty="0" smtClean="0"/>
              <a:t>划分，得到：</a:t>
            </a:r>
            <a:r>
              <a:rPr lang="zh-CN" altLang="zh-CN" sz="2700" dirty="0" smtClean="0"/>
              <a:t>张三</a:t>
            </a:r>
            <a:r>
              <a:rPr lang="en-US" altLang="zh-CN" sz="2700" dirty="0"/>
              <a:t>	</a:t>
            </a:r>
            <a:r>
              <a:rPr lang="zh-CN" altLang="en-US" sz="2700" dirty="0" smtClean="0"/>
              <a:t>，</a:t>
            </a:r>
            <a:r>
              <a:rPr lang="zh-CN" altLang="zh-CN" sz="2700" dirty="0" smtClean="0"/>
              <a:t>李四</a:t>
            </a:r>
            <a:r>
              <a:rPr lang="en-US" altLang="zh-CN" sz="2700" dirty="0"/>
              <a:t>:0.25  </a:t>
            </a:r>
            <a:r>
              <a:rPr lang="zh-CN" altLang="zh-CN" sz="2700" dirty="0"/>
              <a:t>王五</a:t>
            </a:r>
            <a:r>
              <a:rPr lang="en-US" altLang="zh-CN" sz="2700" dirty="0"/>
              <a:t>:0.25  </a:t>
            </a:r>
            <a:r>
              <a:rPr lang="zh-CN" altLang="zh-CN" sz="2700" dirty="0"/>
              <a:t>赵六</a:t>
            </a:r>
            <a:r>
              <a:rPr lang="en-US" altLang="zh-CN" sz="2700" dirty="0"/>
              <a:t>:</a:t>
            </a:r>
            <a:r>
              <a:rPr lang="en-US" altLang="zh-CN" sz="2700" dirty="0" smtClean="0"/>
              <a:t>0.5</a:t>
            </a:r>
          </a:p>
          <a:p>
            <a:r>
              <a:rPr lang="zh-CN" altLang="en-US" sz="2800" dirty="0" smtClean="0"/>
              <a:t>以人物名字为</a:t>
            </a:r>
            <a:r>
              <a:rPr lang="en-US" altLang="zh-CN" sz="2800" dirty="0" smtClean="0"/>
              <a:t>key</a:t>
            </a:r>
            <a:r>
              <a:rPr lang="zh-CN" altLang="en-US" sz="2800" dirty="0" smtClean="0"/>
              <a:t>，设定每个人物</a:t>
            </a:r>
            <a:r>
              <a:rPr lang="en-US" altLang="zh-CN" sz="2800" dirty="0" smtClean="0"/>
              <a:t>PR</a:t>
            </a:r>
            <a:r>
              <a:rPr lang="zh-CN" altLang="en-US" sz="2800" dirty="0" smtClean="0"/>
              <a:t>初值为</a:t>
            </a:r>
            <a:r>
              <a:rPr lang="en-US" altLang="zh-CN" sz="2800" dirty="0" smtClean="0"/>
              <a:t>1.0</a:t>
            </a:r>
            <a:r>
              <a:rPr lang="zh-CN" altLang="en-US" sz="2800" dirty="0" smtClean="0"/>
              <a:t>，将其转为字符串与邻接关系列表拼接（中间以制表符分隔）作为</a:t>
            </a:r>
            <a:r>
              <a:rPr lang="en-US" altLang="zh-CN" sz="2800" dirty="0" smtClean="0"/>
              <a:t>value</a:t>
            </a:r>
            <a:r>
              <a:rPr lang="zh-CN" altLang="zh-CN" sz="2800" dirty="0" smtClean="0"/>
              <a:t>，输出键值对</a:t>
            </a:r>
            <a:r>
              <a:rPr lang="en-US" altLang="zh-CN" sz="2800" dirty="0"/>
              <a:t>&lt;</a:t>
            </a:r>
            <a:r>
              <a:rPr lang="zh-CN" altLang="zh-CN" sz="2800" dirty="0"/>
              <a:t>人物名字</a:t>
            </a:r>
            <a:r>
              <a:rPr lang="en-US" altLang="zh-CN" sz="2800" dirty="0"/>
              <a:t>, (</a:t>
            </a:r>
            <a:r>
              <a:rPr lang="zh-CN" altLang="zh-CN" sz="2800" dirty="0"/>
              <a:t>人物初始</a:t>
            </a:r>
            <a:r>
              <a:rPr lang="en-US" altLang="zh-CN" sz="2800" dirty="0"/>
              <a:t>PR</a:t>
            </a:r>
            <a:r>
              <a:rPr lang="zh-CN" altLang="zh-CN" sz="2800" dirty="0"/>
              <a:t>值</a:t>
            </a:r>
            <a:r>
              <a:rPr lang="en-US" altLang="zh-CN" sz="2800" dirty="0"/>
              <a:t>, </a:t>
            </a:r>
            <a:r>
              <a:rPr lang="zh-CN" altLang="zh-CN" sz="2800" dirty="0"/>
              <a:t>邻接关系列表</a:t>
            </a:r>
            <a:r>
              <a:rPr lang="en-US" altLang="zh-CN" sz="2800" dirty="0"/>
              <a:t>)&gt;</a:t>
            </a:r>
            <a:r>
              <a:rPr lang="zh-CN" altLang="zh-CN" sz="2800" dirty="0"/>
              <a:t> </a:t>
            </a:r>
            <a:endParaRPr lang="en-US" altLang="zh-CN" sz="2800" dirty="0" smtClean="0"/>
          </a:p>
          <a:p>
            <a:r>
              <a:rPr lang="en-US" altLang="zh-CN" sz="2800" dirty="0" smtClean="0"/>
              <a:t>Reducer</a:t>
            </a:r>
          </a:p>
          <a:p>
            <a:r>
              <a:rPr lang="zh-CN" altLang="zh-CN" sz="2800" dirty="0"/>
              <a:t>这一阶段的</a:t>
            </a:r>
            <a:r>
              <a:rPr lang="en-US" altLang="zh-CN" sz="2800" dirty="0"/>
              <a:t>Reducer</a:t>
            </a:r>
            <a:r>
              <a:rPr lang="zh-CN" altLang="zh-CN" sz="2800" dirty="0"/>
              <a:t>不需要对</a:t>
            </a:r>
            <a:r>
              <a:rPr lang="en-US" altLang="zh-CN" sz="2800" dirty="0"/>
              <a:t>Mapper</a:t>
            </a:r>
            <a:r>
              <a:rPr lang="zh-CN" altLang="zh-CN" sz="2800" dirty="0"/>
              <a:t>的输出作任何处理，直接输出</a:t>
            </a:r>
            <a:r>
              <a:rPr lang="en-US" altLang="zh-CN" sz="2800" dirty="0"/>
              <a:t>&lt;</a:t>
            </a:r>
            <a:r>
              <a:rPr lang="zh-CN" altLang="zh-CN" sz="2800" dirty="0"/>
              <a:t>人物名字</a:t>
            </a:r>
            <a:r>
              <a:rPr lang="en-US" altLang="zh-CN" sz="2800" dirty="0"/>
              <a:t>, (</a:t>
            </a:r>
            <a:r>
              <a:rPr lang="zh-CN" altLang="zh-CN" sz="2800" dirty="0"/>
              <a:t>人物初始</a:t>
            </a:r>
            <a:r>
              <a:rPr lang="en-US" altLang="zh-CN" sz="2800" dirty="0"/>
              <a:t>PR</a:t>
            </a:r>
            <a:r>
              <a:rPr lang="zh-CN" altLang="zh-CN" sz="2800" dirty="0"/>
              <a:t>值</a:t>
            </a:r>
            <a:r>
              <a:rPr lang="en-US" altLang="zh-CN" sz="2800" dirty="0"/>
              <a:t>, </a:t>
            </a:r>
            <a:r>
              <a:rPr lang="zh-CN" altLang="zh-CN" sz="2800" dirty="0"/>
              <a:t>邻接关系列表</a:t>
            </a:r>
            <a:r>
              <a:rPr lang="en-US" altLang="zh-CN" sz="2800" dirty="0"/>
              <a:t>)&gt;</a:t>
            </a:r>
            <a:r>
              <a:rPr lang="zh-CN" altLang="zh-CN" sz="2800" dirty="0"/>
              <a:t>，因此不需要重新实现</a:t>
            </a:r>
            <a:r>
              <a:rPr lang="en-US" altLang="zh-CN" sz="2800" dirty="0"/>
              <a:t>Reducer</a:t>
            </a:r>
            <a:r>
              <a:rPr lang="zh-CN" altLang="zh-CN" sz="2800" dirty="0"/>
              <a:t>，直接使用默认的</a:t>
            </a:r>
            <a:r>
              <a:rPr lang="en-US" altLang="zh-CN" sz="2800" dirty="0" smtClean="0"/>
              <a:t>Reducer</a:t>
            </a:r>
            <a:endParaRPr lang="zh-CN" altLang="zh-CN" sz="2800" dirty="0"/>
          </a:p>
        </p:txBody>
      </p:sp>
    </p:spTree>
    <p:extLst>
      <p:ext uri="{BB962C8B-B14F-4D97-AF65-F5344CB8AC3E}">
        <p14:creationId xmlns:p14="http://schemas.microsoft.com/office/powerpoint/2010/main" val="41985136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5839326" cy="1143000"/>
          </a:xfrm>
        </p:spPr>
        <p:txBody>
          <a:bodyPr>
            <a:normAutofit/>
          </a:bodyPr>
          <a:lstStyle/>
          <a:p>
            <a:r>
              <a:rPr lang="zh-CN" altLang="en-US" sz="3600" dirty="0" smtClean="0"/>
              <a:t>第二阶段</a:t>
            </a:r>
            <a:r>
              <a:rPr lang="en-US" altLang="zh-CN" sz="3600" dirty="0" err="1" smtClean="0"/>
              <a:t>PageRankIterator</a:t>
            </a:r>
            <a:r>
              <a:rPr lang="en-US" altLang="zh-CN" sz="3600" dirty="0" smtClean="0"/>
              <a:t> </a:t>
            </a:r>
            <a:endParaRPr kumimoji="1" lang="zh-CN" altLang="en-US" sz="3600" dirty="0"/>
          </a:p>
        </p:txBody>
      </p:sp>
      <p:sp>
        <p:nvSpPr>
          <p:cNvPr id="3" name="内容占位符 2"/>
          <p:cNvSpPr>
            <a:spLocks noGrp="1"/>
          </p:cNvSpPr>
          <p:nvPr>
            <p:ph idx="1"/>
          </p:nvPr>
        </p:nvSpPr>
        <p:spPr>
          <a:xfrm>
            <a:off x="457200" y="1220473"/>
            <a:ext cx="8686800" cy="5637527"/>
          </a:xfrm>
        </p:spPr>
        <p:txBody>
          <a:bodyPr>
            <a:normAutofit/>
          </a:bodyPr>
          <a:lstStyle/>
          <a:p>
            <a:r>
              <a:rPr lang="zh-CN" altLang="en-US" sz="2700" dirty="0" smtClean="0"/>
              <a:t>迭代更新每一个人物的</a:t>
            </a:r>
            <a:r>
              <a:rPr lang="en-US" altLang="zh-CN" sz="2700" dirty="0" smtClean="0"/>
              <a:t>PR</a:t>
            </a:r>
            <a:r>
              <a:rPr lang="zh-CN" altLang="en-US" sz="2700" dirty="0" smtClean="0"/>
              <a:t>值</a:t>
            </a:r>
            <a:endParaRPr lang="en-US" altLang="zh-CN" sz="2700" dirty="0" smtClean="0"/>
          </a:p>
          <a:p>
            <a:r>
              <a:rPr lang="zh-CN" altLang="en-US" sz="2800" dirty="0" smtClean="0"/>
              <a:t>输入文件：第一次迭代时为第一阶段的输出文件，大于第一次的迭代为上一次迭代的输出文件</a:t>
            </a:r>
            <a:endParaRPr lang="en-US" altLang="zh-CN" sz="2800" dirty="0" smtClean="0"/>
          </a:p>
          <a:p>
            <a:endParaRPr lang="en-US" altLang="zh-CN" sz="2800" dirty="0"/>
          </a:p>
          <a:p>
            <a:r>
              <a:rPr lang="zh-CN" altLang="en-US" sz="2800" dirty="0" smtClean="0"/>
              <a:t>输入和输出格式相同：</a:t>
            </a:r>
            <a:endParaRPr lang="en-US" altLang="zh-CN" sz="2800" dirty="0" smtClean="0"/>
          </a:p>
          <a:p>
            <a:pPr marL="0" indent="0">
              <a:buNone/>
            </a:pPr>
            <a:r>
              <a:rPr lang="en-US" altLang="zh-CN" sz="2800" dirty="0"/>
              <a:t>&lt;</a:t>
            </a:r>
            <a:r>
              <a:rPr lang="zh-CN" altLang="zh-CN" sz="2800" dirty="0"/>
              <a:t>人物名字</a:t>
            </a:r>
            <a:r>
              <a:rPr lang="en-US" altLang="zh-CN" sz="2800" dirty="0"/>
              <a:t>, (</a:t>
            </a:r>
            <a:r>
              <a:rPr lang="zh-CN" altLang="zh-CN" sz="2800" dirty="0" smtClean="0"/>
              <a:t>人物</a:t>
            </a:r>
            <a:r>
              <a:rPr lang="zh-CN" altLang="en-US" sz="2800" dirty="0" smtClean="0"/>
              <a:t>当前</a:t>
            </a:r>
            <a:r>
              <a:rPr lang="en-US" altLang="zh-CN" sz="2800" dirty="0" smtClean="0"/>
              <a:t>PR</a:t>
            </a:r>
            <a:r>
              <a:rPr lang="zh-CN" altLang="zh-CN" sz="2800" dirty="0"/>
              <a:t>值</a:t>
            </a:r>
            <a:r>
              <a:rPr lang="en-US" altLang="zh-CN" sz="2800" dirty="0"/>
              <a:t>, </a:t>
            </a:r>
            <a:r>
              <a:rPr lang="zh-CN" altLang="zh-CN" sz="2800" dirty="0"/>
              <a:t>邻接关系列表</a:t>
            </a:r>
            <a:r>
              <a:rPr lang="en-US" altLang="zh-CN" sz="2800" dirty="0"/>
              <a:t>)&gt;</a:t>
            </a:r>
            <a:r>
              <a:rPr lang="zh-CN" altLang="zh-CN" sz="2800" dirty="0"/>
              <a:t> </a:t>
            </a:r>
            <a:endParaRPr lang="en-US" altLang="zh-CN" sz="2800" dirty="0" smtClean="0"/>
          </a:p>
          <a:p>
            <a:pPr marL="0" indent="0">
              <a:buNone/>
            </a:pPr>
            <a:r>
              <a:rPr lang="zh-TW" altLang="en-US" sz="2800" dirty="0"/>
              <a:t>张三</a:t>
            </a:r>
            <a:r>
              <a:rPr lang="en-US" altLang="zh-TW" sz="2800" dirty="0"/>
              <a:t>		</a:t>
            </a:r>
            <a:r>
              <a:rPr lang="en-US" altLang="zh-CN" sz="2800" dirty="0"/>
              <a:t>1.0</a:t>
            </a:r>
            <a:r>
              <a:rPr lang="zh-TW" altLang="en-US" sz="2800" dirty="0"/>
              <a:t>		李四</a:t>
            </a:r>
            <a:r>
              <a:rPr lang="en-US" altLang="zh-TW" sz="2800" dirty="0"/>
              <a:t>:0.25  </a:t>
            </a:r>
            <a:r>
              <a:rPr lang="zh-TW" altLang="en-US" sz="2800" dirty="0"/>
              <a:t>王五</a:t>
            </a:r>
            <a:r>
              <a:rPr lang="en-US" altLang="zh-TW" sz="2800" dirty="0"/>
              <a:t>:0.25  </a:t>
            </a:r>
            <a:r>
              <a:rPr lang="zh-TW" altLang="en-US" sz="2800" dirty="0"/>
              <a:t>赵六</a:t>
            </a:r>
            <a:r>
              <a:rPr lang="en-US" altLang="zh-TW" sz="2800" dirty="0"/>
              <a:t>:0.5</a:t>
            </a:r>
          </a:p>
          <a:p>
            <a:endParaRPr lang="zh-CN" altLang="zh-CN" sz="2800" dirty="0"/>
          </a:p>
        </p:txBody>
      </p:sp>
    </p:spTree>
    <p:extLst>
      <p:ext uri="{BB962C8B-B14F-4D97-AF65-F5344CB8AC3E}">
        <p14:creationId xmlns:p14="http://schemas.microsoft.com/office/powerpoint/2010/main" val="12490980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5839326" cy="1143000"/>
          </a:xfrm>
        </p:spPr>
        <p:txBody>
          <a:bodyPr>
            <a:normAutofit/>
          </a:bodyPr>
          <a:lstStyle/>
          <a:p>
            <a:r>
              <a:rPr lang="zh-CN" altLang="en-US" sz="3600" dirty="0" smtClean="0"/>
              <a:t>第二阶段</a:t>
            </a:r>
            <a:r>
              <a:rPr lang="en-US" altLang="zh-CN" sz="3600" dirty="0" err="1" smtClean="0"/>
              <a:t>PageRankIterator</a:t>
            </a:r>
            <a:r>
              <a:rPr lang="en-US" altLang="zh-CN" sz="3600" dirty="0" smtClean="0"/>
              <a:t> </a:t>
            </a:r>
            <a:endParaRPr kumimoji="1" lang="zh-CN" altLang="en-US" sz="3600" dirty="0"/>
          </a:p>
        </p:txBody>
      </p:sp>
      <p:sp>
        <p:nvSpPr>
          <p:cNvPr id="3" name="内容占位符 2"/>
          <p:cNvSpPr>
            <a:spLocks noGrp="1"/>
          </p:cNvSpPr>
          <p:nvPr>
            <p:ph idx="1"/>
          </p:nvPr>
        </p:nvSpPr>
        <p:spPr>
          <a:xfrm>
            <a:off x="457200" y="1220473"/>
            <a:ext cx="8686800" cy="5637527"/>
          </a:xfrm>
        </p:spPr>
        <p:txBody>
          <a:bodyPr>
            <a:normAutofit/>
          </a:bodyPr>
          <a:lstStyle/>
          <a:p>
            <a:r>
              <a:rPr lang="en-US" altLang="zh-CN" sz="2800" dirty="0" smtClean="0"/>
              <a:t>Mapper</a:t>
            </a:r>
          </a:p>
          <a:p>
            <a:r>
              <a:rPr lang="zh-CN" altLang="en-US" sz="2800" dirty="0" smtClean="0"/>
              <a:t>读取</a:t>
            </a:r>
            <a:r>
              <a:rPr lang="en-US" altLang="zh-CN" sz="2800" dirty="0"/>
              <a:t>&lt;</a:t>
            </a:r>
            <a:r>
              <a:rPr lang="zh-CN" altLang="zh-CN" sz="2800" dirty="0"/>
              <a:t>人物名字</a:t>
            </a:r>
            <a:r>
              <a:rPr lang="en-US" altLang="zh-CN" sz="2800" dirty="0"/>
              <a:t>, (</a:t>
            </a:r>
            <a:r>
              <a:rPr lang="zh-CN" altLang="zh-CN" sz="2800" dirty="0" smtClean="0"/>
              <a:t>人物</a:t>
            </a:r>
            <a:r>
              <a:rPr lang="zh-CN" altLang="en-US" sz="2800" dirty="0" smtClean="0"/>
              <a:t>当前</a:t>
            </a:r>
            <a:r>
              <a:rPr lang="en-US" altLang="zh-CN" sz="2800" dirty="0" smtClean="0"/>
              <a:t>PR</a:t>
            </a:r>
            <a:r>
              <a:rPr lang="zh-CN" altLang="zh-CN" sz="2800" dirty="0"/>
              <a:t>值</a:t>
            </a:r>
            <a:r>
              <a:rPr lang="en-US" altLang="zh-CN" sz="2800" dirty="0"/>
              <a:t>, </a:t>
            </a:r>
            <a:r>
              <a:rPr lang="zh-CN" altLang="zh-CN" sz="2800" dirty="0"/>
              <a:t>邻接关系列表</a:t>
            </a:r>
            <a:r>
              <a:rPr lang="en-US" altLang="zh-CN" sz="2800" dirty="0"/>
              <a:t>)&gt;</a:t>
            </a:r>
            <a:r>
              <a:rPr lang="zh-CN" altLang="zh-CN" sz="2800" dirty="0"/>
              <a:t> </a:t>
            </a:r>
            <a:endParaRPr lang="en-US" altLang="zh-CN" sz="2800" dirty="0" smtClean="0"/>
          </a:p>
          <a:p>
            <a:r>
              <a:rPr lang="zh-CN" altLang="en-US" sz="2800" dirty="0" smtClean="0"/>
              <a:t>遍历邻接关系列表中所有邻居，发送：</a:t>
            </a:r>
            <a:endParaRPr lang="en-US" altLang="zh-CN" sz="2800" dirty="0" smtClean="0"/>
          </a:p>
          <a:p>
            <a:pPr marL="0" indent="0">
              <a:buNone/>
            </a:pPr>
            <a:r>
              <a:rPr lang="en-US" altLang="zh-CN" sz="2800" dirty="0" smtClean="0"/>
              <a:t>&lt;</a:t>
            </a:r>
            <a:r>
              <a:rPr lang="zh-CN" altLang="en-US" sz="2800" dirty="0" smtClean="0"/>
              <a:t>邻居</a:t>
            </a:r>
            <a:r>
              <a:rPr lang="zh-CN" altLang="zh-CN" sz="2800" dirty="0" smtClean="0"/>
              <a:t>名字</a:t>
            </a:r>
            <a:r>
              <a:rPr lang="en-US" altLang="zh-CN" sz="2800" dirty="0"/>
              <a:t>, </a:t>
            </a:r>
            <a:r>
              <a:rPr lang="zh-CN" altLang="zh-CN" sz="2800" dirty="0" smtClean="0"/>
              <a:t>人物名字</a:t>
            </a:r>
            <a:r>
              <a:rPr lang="en-US" altLang="zh-CN" sz="2800" dirty="0"/>
              <a:t>+’\t’+(</a:t>
            </a:r>
            <a:r>
              <a:rPr lang="zh-CN" altLang="zh-CN" sz="2800" dirty="0"/>
              <a:t>该人物</a:t>
            </a:r>
            <a:r>
              <a:rPr lang="en-US" altLang="zh-CN" sz="2800" dirty="0"/>
              <a:t>PR</a:t>
            </a:r>
            <a:r>
              <a:rPr lang="zh-CN" altLang="zh-CN" sz="2800" dirty="0"/>
              <a:t>值</a:t>
            </a:r>
            <a:r>
              <a:rPr lang="en-US" altLang="zh-CN" sz="2800" dirty="0" smtClean="0"/>
              <a:t>*</a:t>
            </a:r>
            <a:r>
              <a:rPr lang="zh-CN" altLang="en-US" sz="2800" dirty="0" smtClean="0"/>
              <a:t>人物到邻居的</a:t>
            </a:r>
            <a:r>
              <a:rPr lang="zh-CN" altLang="zh-CN" sz="2800" dirty="0" smtClean="0"/>
              <a:t>有向边</a:t>
            </a:r>
            <a:r>
              <a:rPr lang="zh-CN" altLang="zh-CN" sz="2800" dirty="0"/>
              <a:t>的权重</a:t>
            </a:r>
            <a:r>
              <a:rPr lang="en-US" altLang="zh-CN" sz="2800" dirty="0"/>
              <a:t>)&gt;</a:t>
            </a:r>
            <a:r>
              <a:rPr lang="zh-CN" altLang="zh-CN" sz="2800" dirty="0"/>
              <a:t> </a:t>
            </a:r>
            <a:endParaRPr lang="en-US" altLang="zh-CN" sz="2800" dirty="0" smtClean="0"/>
          </a:p>
          <a:p>
            <a:pPr marL="0" indent="0">
              <a:buNone/>
            </a:pPr>
            <a:r>
              <a:rPr lang="en-US" altLang="zh-CN" sz="2800" dirty="0"/>
              <a:t>&lt;</a:t>
            </a:r>
            <a:r>
              <a:rPr lang="zh-CN" altLang="zh-CN" sz="2800" dirty="0"/>
              <a:t>人物名字</a:t>
            </a:r>
            <a:r>
              <a:rPr lang="en-US" altLang="zh-CN" sz="2800" dirty="0"/>
              <a:t>, ‘#’+</a:t>
            </a:r>
            <a:r>
              <a:rPr lang="zh-CN" altLang="zh-CN" sz="2800" dirty="0"/>
              <a:t>邻接关系列表</a:t>
            </a:r>
            <a:r>
              <a:rPr lang="en-US" altLang="zh-CN" sz="2800" dirty="0"/>
              <a:t>&gt;</a:t>
            </a:r>
            <a:r>
              <a:rPr lang="zh-CN" altLang="zh-CN" sz="2800" dirty="0"/>
              <a:t> </a:t>
            </a:r>
          </a:p>
        </p:txBody>
      </p:sp>
    </p:spTree>
    <p:extLst>
      <p:ext uri="{BB962C8B-B14F-4D97-AF65-F5344CB8AC3E}">
        <p14:creationId xmlns:p14="http://schemas.microsoft.com/office/powerpoint/2010/main" val="38817645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5839326" cy="1143000"/>
          </a:xfrm>
        </p:spPr>
        <p:txBody>
          <a:bodyPr>
            <a:normAutofit/>
          </a:bodyPr>
          <a:lstStyle/>
          <a:p>
            <a:r>
              <a:rPr lang="zh-CN" altLang="en-US" sz="3600" dirty="0" smtClean="0"/>
              <a:t>第二阶段</a:t>
            </a:r>
            <a:r>
              <a:rPr lang="en-US" altLang="zh-CN" sz="3600" dirty="0" err="1" smtClean="0"/>
              <a:t>PageRankIterator</a:t>
            </a:r>
            <a:r>
              <a:rPr lang="en-US" altLang="zh-CN" sz="3600" dirty="0" smtClean="0"/>
              <a:t> </a:t>
            </a:r>
            <a:endParaRPr kumimoji="1" lang="zh-CN" altLang="en-US" sz="3600" dirty="0"/>
          </a:p>
        </p:txBody>
      </p:sp>
      <p:sp>
        <p:nvSpPr>
          <p:cNvPr id="3" name="内容占位符 2"/>
          <p:cNvSpPr>
            <a:spLocks noGrp="1"/>
          </p:cNvSpPr>
          <p:nvPr>
            <p:ph idx="1"/>
          </p:nvPr>
        </p:nvSpPr>
        <p:spPr>
          <a:xfrm>
            <a:off x="457200" y="1220473"/>
            <a:ext cx="8686800" cy="5637527"/>
          </a:xfrm>
        </p:spPr>
        <p:txBody>
          <a:bodyPr>
            <a:normAutofit/>
          </a:bodyPr>
          <a:lstStyle/>
          <a:p>
            <a:r>
              <a:rPr lang="en-US" altLang="zh-CN" sz="2800" dirty="0" smtClean="0"/>
              <a:t>Mapper</a:t>
            </a:r>
          </a:p>
          <a:p>
            <a:r>
              <a:rPr lang="zh-CN" altLang="en-US" sz="2800" dirty="0" smtClean="0"/>
              <a:t>读取下面的一行：</a:t>
            </a:r>
            <a:endParaRPr lang="en-US" altLang="zh-CN" sz="2800" dirty="0" smtClean="0"/>
          </a:p>
          <a:p>
            <a:pPr marL="0" indent="0">
              <a:buNone/>
            </a:pPr>
            <a:r>
              <a:rPr lang="zh-CN" altLang="zh-CN" sz="2800" dirty="0"/>
              <a:t>张三</a:t>
            </a:r>
            <a:r>
              <a:rPr lang="en-US" altLang="zh-CN" sz="2800" dirty="0"/>
              <a:t>	</a:t>
            </a:r>
            <a:r>
              <a:rPr lang="en-US" altLang="zh-CN" sz="2800" dirty="0" smtClean="0"/>
              <a:t>	1.0</a:t>
            </a:r>
            <a:r>
              <a:rPr lang="en-US" altLang="zh-CN" sz="2800" dirty="0"/>
              <a:t>		</a:t>
            </a:r>
            <a:r>
              <a:rPr lang="en-US" altLang="zh-CN" sz="2800" dirty="0" smtClean="0"/>
              <a:t>	</a:t>
            </a:r>
            <a:r>
              <a:rPr lang="zh-CN" altLang="zh-CN" sz="2800" dirty="0" smtClean="0"/>
              <a:t>李四</a:t>
            </a:r>
            <a:r>
              <a:rPr lang="en-US" altLang="zh-CN" sz="2800" dirty="0"/>
              <a:t>:0.25 </a:t>
            </a:r>
            <a:r>
              <a:rPr lang="zh-CN" altLang="zh-CN" sz="2800" dirty="0"/>
              <a:t>王五</a:t>
            </a:r>
            <a:r>
              <a:rPr lang="en-US" altLang="zh-CN" sz="2800" dirty="0"/>
              <a:t>:0.25 </a:t>
            </a:r>
            <a:r>
              <a:rPr lang="zh-CN" altLang="zh-CN" sz="2800" dirty="0"/>
              <a:t>赵六</a:t>
            </a:r>
            <a:r>
              <a:rPr lang="en-US" altLang="zh-CN" sz="2800" dirty="0"/>
              <a:t>:0.5</a:t>
            </a:r>
            <a:endParaRPr lang="zh-CN" altLang="zh-CN" sz="2800" dirty="0"/>
          </a:p>
          <a:p>
            <a:r>
              <a:rPr lang="en-US" altLang="zh-CN" sz="2800" dirty="0"/>
              <a:t>Mapper</a:t>
            </a:r>
            <a:r>
              <a:rPr lang="zh-CN" altLang="zh-CN" sz="2800" dirty="0"/>
              <a:t>阶段对这一行处理后将输出如下的键值对：</a:t>
            </a:r>
          </a:p>
          <a:p>
            <a:pPr marL="0" indent="0">
              <a:buNone/>
            </a:pPr>
            <a:r>
              <a:rPr lang="en-US" altLang="zh-CN" sz="2800" dirty="0"/>
              <a:t>&lt;</a:t>
            </a:r>
            <a:r>
              <a:rPr lang="zh-CN" altLang="zh-CN" sz="2800" dirty="0"/>
              <a:t>李四</a:t>
            </a:r>
            <a:r>
              <a:rPr lang="en-US" altLang="zh-CN" sz="2800" dirty="0"/>
              <a:t>, </a:t>
            </a:r>
            <a:r>
              <a:rPr lang="zh-CN" altLang="zh-CN" sz="2800" dirty="0"/>
              <a:t>张三</a:t>
            </a:r>
            <a:r>
              <a:rPr lang="en-US" altLang="zh-CN" sz="2800" dirty="0"/>
              <a:t>	0.25&gt;</a:t>
            </a:r>
            <a:r>
              <a:rPr lang="zh-CN" altLang="zh-CN" sz="2800" dirty="0"/>
              <a:t>（这里的</a:t>
            </a:r>
            <a:r>
              <a:rPr lang="en-US" altLang="zh-CN" sz="2800" dirty="0"/>
              <a:t>0.25</a:t>
            </a:r>
            <a:r>
              <a:rPr lang="zh-CN" altLang="zh-CN" sz="2800" dirty="0"/>
              <a:t>是用</a:t>
            </a:r>
            <a:r>
              <a:rPr lang="en-US" altLang="zh-CN" sz="2800" dirty="0"/>
              <a:t>1.0*0.25</a:t>
            </a:r>
            <a:r>
              <a:rPr lang="zh-CN" altLang="zh-CN" sz="2800" dirty="0"/>
              <a:t>计算得来）</a:t>
            </a:r>
          </a:p>
          <a:p>
            <a:pPr marL="0" indent="0">
              <a:buNone/>
            </a:pPr>
            <a:r>
              <a:rPr lang="en-US" altLang="zh-CN" sz="2800" dirty="0"/>
              <a:t>&lt;</a:t>
            </a:r>
            <a:r>
              <a:rPr lang="zh-CN" altLang="zh-CN" sz="2800" dirty="0"/>
              <a:t>王五</a:t>
            </a:r>
            <a:r>
              <a:rPr lang="en-US" altLang="zh-CN" sz="2800" dirty="0"/>
              <a:t>, </a:t>
            </a:r>
            <a:r>
              <a:rPr lang="zh-CN" altLang="zh-CN" sz="2800" dirty="0"/>
              <a:t>张三</a:t>
            </a:r>
            <a:r>
              <a:rPr lang="en-US" altLang="zh-CN" sz="2800" dirty="0"/>
              <a:t>	0.25&gt;</a:t>
            </a:r>
            <a:r>
              <a:rPr lang="zh-CN" altLang="zh-CN" sz="2800" dirty="0"/>
              <a:t>（这里的</a:t>
            </a:r>
            <a:r>
              <a:rPr lang="en-US" altLang="zh-CN" sz="2800" dirty="0"/>
              <a:t>0.25</a:t>
            </a:r>
            <a:r>
              <a:rPr lang="zh-CN" altLang="zh-CN" sz="2800" dirty="0"/>
              <a:t>是用</a:t>
            </a:r>
            <a:r>
              <a:rPr lang="en-US" altLang="zh-CN" sz="2800" dirty="0"/>
              <a:t>1.0*0.25</a:t>
            </a:r>
            <a:r>
              <a:rPr lang="zh-CN" altLang="zh-CN" sz="2800" dirty="0"/>
              <a:t>计算得来）</a:t>
            </a:r>
          </a:p>
          <a:p>
            <a:pPr marL="0" indent="0">
              <a:buNone/>
            </a:pPr>
            <a:r>
              <a:rPr lang="en-US" altLang="zh-CN" sz="2800" dirty="0"/>
              <a:t>&lt;</a:t>
            </a:r>
            <a:r>
              <a:rPr lang="zh-CN" altLang="zh-CN" sz="2800" dirty="0"/>
              <a:t>赵六</a:t>
            </a:r>
            <a:r>
              <a:rPr lang="en-US" altLang="zh-CN" sz="2800" dirty="0"/>
              <a:t>, </a:t>
            </a:r>
            <a:r>
              <a:rPr lang="zh-CN" altLang="zh-CN" sz="2800" dirty="0"/>
              <a:t>张三</a:t>
            </a:r>
            <a:r>
              <a:rPr lang="en-US" altLang="zh-CN" sz="2800" dirty="0"/>
              <a:t>	0.5&gt;</a:t>
            </a:r>
            <a:r>
              <a:rPr lang="zh-CN" altLang="zh-CN" sz="2800" dirty="0"/>
              <a:t>（这里的</a:t>
            </a:r>
            <a:r>
              <a:rPr lang="en-US" altLang="zh-CN" sz="2800" dirty="0"/>
              <a:t>0.5</a:t>
            </a:r>
            <a:r>
              <a:rPr lang="zh-CN" altLang="zh-CN" sz="2800" dirty="0"/>
              <a:t>是用</a:t>
            </a:r>
            <a:r>
              <a:rPr lang="en-US" altLang="zh-CN" sz="2800" dirty="0"/>
              <a:t>1.0*0.5</a:t>
            </a:r>
            <a:r>
              <a:rPr lang="zh-CN" altLang="zh-CN" sz="2800" dirty="0"/>
              <a:t>计算得来）</a:t>
            </a:r>
          </a:p>
          <a:p>
            <a:pPr marL="0" indent="0">
              <a:buNone/>
            </a:pPr>
            <a:r>
              <a:rPr lang="en-US" altLang="zh-CN" sz="2800" dirty="0"/>
              <a:t>&lt;</a:t>
            </a:r>
            <a:r>
              <a:rPr lang="zh-CN" altLang="zh-CN" sz="2800" dirty="0"/>
              <a:t>张三</a:t>
            </a:r>
            <a:r>
              <a:rPr lang="en-US" altLang="zh-CN" sz="2800" dirty="0"/>
              <a:t>, #</a:t>
            </a:r>
            <a:r>
              <a:rPr lang="zh-CN" altLang="zh-CN" sz="2800" dirty="0"/>
              <a:t>李四</a:t>
            </a:r>
            <a:r>
              <a:rPr lang="en-US" altLang="zh-CN" sz="2800" dirty="0"/>
              <a:t>:0.25 </a:t>
            </a:r>
            <a:r>
              <a:rPr lang="zh-CN" altLang="zh-CN" sz="2800" dirty="0"/>
              <a:t>王五</a:t>
            </a:r>
            <a:r>
              <a:rPr lang="en-US" altLang="zh-CN" sz="2800" dirty="0"/>
              <a:t>:0.25 </a:t>
            </a:r>
            <a:r>
              <a:rPr lang="zh-CN" altLang="zh-CN" sz="2800" dirty="0"/>
              <a:t>赵六</a:t>
            </a:r>
            <a:r>
              <a:rPr lang="en-US" altLang="zh-CN" sz="2800" dirty="0"/>
              <a:t>:0.5&gt;</a:t>
            </a:r>
            <a:endParaRPr lang="zh-CN" altLang="zh-CN" sz="2800" dirty="0"/>
          </a:p>
          <a:p>
            <a:endParaRPr lang="zh-CN" altLang="zh-CN" sz="2800" dirty="0"/>
          </a:p>
        </p:txBody>
      </p:sp>
    </p:spTree>
    <p:extLst>
      <p:ext uri="{BB962C8B-B14F-4D97-AF65-F5344CB8AC3E}">
        <p14:creationId xmlns:p14="http://schemas.microsoft.com/office/powerpoint/2010/main" val="21624954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5839326" cy="1143000"/>
          </a:xfrm>
        </p:spPr>
        <p:txBody>
          <a:bodyPr>
            <a:normAutofit/>
          </a:bodyPr>
          <a:lstStyle/>
          <a:p>
            <a:r>
              <a:rPr lang="zh-CN" altLang="en-US" sz="3600" dirty="0" smtClean="0"/>
              <a:t>第二阶段</a:t>
            </a:r>
            <a:r>
              <a:rPr lang="en-US" altLang="zh-CN" sz="3600" dirty="0" err="1" smtClean="0"/>
              <a:t>PageRankIterator</a:t>
            </a:r>
            <a:r>
              <a:rPr lang="en-US" altLang="zh-CN" sz="3600" dirty="0" smtClean="0"/>
              <a:t> </a:t>
            </a:r>
            <a:endParaRPr kumimoji="1" lang="zh-CN" altLang="en-US" sz="3600" dirty="0"/>
          </a:p>
        </p:txBody>
      </p:sp>
      <p:sp>
        <p:nvSpPr>
          <p:cNvPr id="3" name="内容占位符 2"/>
          <p:cNvSpPr>
            <a:spLocks noGrp="1"/>
          </p:cNvSpPr>
          <p:nvPr>
            <p:ph idx="1"/>
          </p:nvPr>
        </p:nvSpPr>
        <p:spPr>
          <a:xfrm>
            <a:off x="457200" y="1220473"/>
            <a:ext cx="8686800" cy="5637527"/>
          </a:xfrm>
        </p:spPr>
        <p:txBody>
          <a:bodyPr>
            <a:normAutofit fontScale="77500" lnSpcReduction="20000"/>
          </a:bodyPr>
          <a:lstStyle/>
          <a:p>
            <a:r>
              <a:rPr lang="en-US" altLang="zh-CN" sz="2800" dirty="0" smtClean="0"/>
              <a:t>Mapper</a:t>
            </a:r>
          </a:p>
          <a:p>
            <a:r>
              <a:rPr lang="zh-CN" altLang="zh-CN" sz="2800" dirty="0"/>
              <a:t>从阶段一输出文件中读到的一行数据按照</a:t>
            </a:r>
            <a:r>
              <a:rPr lang="en-US" altLang="zh-CN" sz="2800" dirty="0"/>
              <a:t>’\t’</a:t>
            </a:r>
            <a:r>
              <a:rPr lang="zh-CN" altLang="zh-CN" sz="2800" dirty="0"/>
              <a:t>划分，例如阶段一输出一行为</a:t>
            </a:r>
            <a:r>
              <a:rPr lang="zh-CN" altLang="zh-CN" sz="2800" dirty="0" smtClean="0"/>
              <a:t>：</a:t>
            </a:r>
            <a:endParaRPr lang="en-US" altLang="zh-CN" sz="2800" dirty="0"/>
          </a:p>
          <a:p>
            <a:r>
              <a:rPr lang="zh-CN" altLang="zh-CN" sz="2800" dirty="0" smtClean="0"/>
              <a:t>张三</a:t>
            </a:r>
            <a:r>
              <a:rPr lang="en-US" altLang="zh-CN" sz="2800" dirty="0"/>
              <a:t>	</a:t>
            </a:r>
            <a:r>
              <a:rPr lang="en-US" altLang="zh-CN" sz="2800" dirty="0" smtClean="0"/>
              <a:t>	1.0</a:t>
            </a:r>
            <a:r>
              <a:rPr lang="en-US" altLang="zh-CN" sz="2800" dirty="0"/>
              <a:t>		</a:t>
            </a:r>
            <a:r>
              <a:rPr lang="zh-CN" altLang="zh-CN" sz="2800" dirty="0" smtClean="0"/>
              <a:t>李四</a:t>
            </a:r>
            <a:r>
              <a:rPr lang="en-US" altLang="zh-CN" sz="2800" dirty="0"/>
              <a:t>:0.25 </a:t>
            </a:r>
            <a:r>
              <a:rPr lang="zh-CN" altLang="zh-CN" sz="2800" dirty="0"/>
              <a:t>王五</a:t>
            </a:r>
            <a:r>
              <a:rPr lang="en-US" altLang="zh-CN" sz="2800" dirty="0"/>
              <a:t>:0.25 </a:t>
            </a:r>
            <a:r>
              <a:rPr lang="zh-CN" altLang="zh-CN" sz="2800" dirty="0"/>
              <a:t>赵六</a:t>
            </a:r>
            <a:r>
              <a:rPr lang="en-US" altLang="zh-CN" sz="2800" dirty="0"/>
              <a:t>:</a:t>
            </a:r>
            <a:r>
              <a:rPr lang="en-US" altLang="zh-CN" sz="2800" dirty="0" smtClean="0"/>
              <a:t>0.5</a:t>
            </a:r>
          </a:p>
          <a:p>
            <a:r>
              <a:rPr lang="zh-CN" altLang="zh-CN" sz="2800" dirty="0" smtClean="0"/>
              <a:t>划分后分为三个</a:t>
            </a:r>
            <a:r>
              <a:rPr lang="zh-CN" altLang="zh-CN" sz="2800" dirty="0"/>
              <a:t>部分：张三，</a:t>
            </a:r>
            <a:r>
              <a:rPr lang="en-US" altLang="zh-CN" sz="2800" dirty="0"/>
              <a:t>1.0</a:t>
            </a:r>
            <a:r>
              <a:rPr lang="zh-CN" altLang="zh-CN" sz="2800" dirty="0"/>
              <a:t>和李四</a:t>
            </a:r>
            <a:r>
              <a:rPr lang="en-US" altLang="zh-CN" sz="2800" dirty="0"/>
              <a:t>:0.25 </a:t>
            </a:r>
            <a:r>
              <a:rPr lang="zh-CN" altLang="zh-CN" sz="2800" dirty="0"/>
              <a:t>王五</a:t>
            </a:r>
            <a:r>
              <a:rPr lang="en-US" altLang="zh-CN" sz="2800" dirty="0"/>
              <a:t>:0.25 </a:t>
            </a:r>
            <a:r>
              <a:rPr lang="zh-CN" altLang="zh-CN" sz="2800" dirty="0"/>
              <a:t>赵六</a:t>
            </a:r>
            <a:r>
              <a:rPr lang="en-US" altLang="zh-CN" sz="2800" dirty="0"/>
              <a:t>:</a:t>
            </a:r>
            <a:r>
              <a:rPr lang="en-US" altLang="zh-CN" sz="2800" dirty="0" smtClean="0"/>
              <a:t>0.5</a:t>
            </a:r>
          </a:p>
          <a:p>
            <a:r>
              <a:rPr lang="zh-CN" altLang="zh-CN" sz="2800" dirty="0"/>
              <a:t>邻接表的输出格式是每一个邻居信息之间以空格间隔，一个邻居节</a:t>
            </a:r>
            <a:r>
              <a:rPr lang="zh-CN" altLang="zh-CN" sz="2800" dirty="0" smtClean="0"/>
              <a:t>点的名字与其边权值信息之间以冒号间隔</a:t>
            </a:r>
            <a:endParaRPr lang="en-US" altLang="zh-CN" sz="2800" dirty="0" smtClean="0"/>
          </a:p>
          <a:p>
            <a:r>
              <a:rPr lang="zh-CN" altLang="zh-CN" sz="2800" dirty="0"/>
              <a:t>因此将“李四</a:t>
            </a:r>
            <a:r>
              <a:rPr lang="en-US" altLang="zh-CN" sz="2800" dirty="0"/>
              <a:t>:0.25 </a:t>
            </a:r>
            <a:r>
              <a:rPr lang="zh-CN" altLang="zh-CN" sz="2800" dirty="0"/>
              <a:t>王五</a:t>
            </a:r>
            <a:r>
              <a:rPr lang="en-US" altLang="zh-CN" sz="2800" dirty="0"/>
              <a:t>:0.25 </a:t>
            </a:r>
            <a:r>
              <a:rPr lang="zh-CN" altLang="zh-CN" sz="2800" dirty="0"/>
              <a:t>赵六</a:t>
            </a:r>
            <a:r>
              <a:rPr lang="en-US" altLang="zh-CN" sz="2800" dirty="0"/>
              <a:t>:0.5</a:t>
            </a:r>
            <a:r>
              <a:rPr lang="zh-CN" altLang="zh-CN" sz="2800" dirty="0"/>
              <a:t>”用空格划分，得到三组数据：李四</a:t>
            </a:r>
            <a:r>
              <a:rPr lang="en-US" altLang="zh-CN" sz="2800" dirty="0"/>
              <a:t>:0.25</a:t>
            </a:r>
            <a:r>
              <a:rPr lang="zh-CN" altLang="zh-CN" sz="2800" dirty="0"/>
              <a:t>，王五</a:t>
            </a:r>
            <a:r>
              <a:rPr lang="en-US" altLang="zh-CN" sz="2800" dirty="0"/>
              <a:t>:0.25</a:t>
            </a:r>
            <a:r>
              <a:rPr lang="zh-CN" altLang="zh-CN" sz="2800" dirty="0"/>
              <a:t>，赵六</a:t>
            </a:r>
            <a:r>
              <a:rPr lang="en-US" altLang="zh-CN" sz="2800" dirty="0"/>
              <a:t>:0.5</a:t>
            </a:r>
            <a:r>
              <a:rPr lang="zh-CN" altLang="zh-CN" sz="2800" dirty="0"/>
              <a:t> </a:t>
            </a:r>
            <a:endParaRPr lang="en-US" altLang="zh-CN" sz="2800" dirty="0" smtClean="0"/>
          </a:p>
          <a:p>
            <a:r>
              <a:rPr lang="zh-CN" altLang="zh-CN" sz="2800" dirty="0"/>
              <a:t>然后遍历划分后的每一组字符串，对每一组再用冒号划分，例如对“李四</a:t>
            </a:r>
            <a:r>
              <a:rPr lang="en-US" altLang="zh-CN" sz="2800" dirty="0"/>
              <a:t>:0.25</a:t>
            </a:r>
            <a:r>
              <a:rPr lang="zh-CN" altLang="zh-CN" sz="2800" dirty="0"/>
              <a:t>”，划分为李四和</a:t>
            </a:r>
            <a:r>
              <a:rPr lang="en-US" altLang="zh-CN" sz="2800" dirty="0"/>
              <a:t>0.25</a:t>
            </a:r>
            <a:r>
              <a:rPr lang="zh-CN" altLang="zh-CN" sz="2800" dirty="0"/>
              <a:t>，然后将</a:t>
            </a:r>
            <a:r>
              <a:rPr lang="en-US" altLang="zh-CN" sz="2800" dirty="0"/>
              <a:t>0.25</a:t>
            </a:r>
            <a:r>
              <a:rPr lang="zh-CN" altLang="zh-CN" sz="2800" dirty="0"/>
              <a:t>转为</a:t>
            </a:r>
            <a:r>
              <a:rPr lang="en-US" altLang="zh-CN" sz="2800" dirty="0" smtClean="0"/>
              <a:t>Double</a:t>
            </a:r>
            <a:r>
              <a:rPr lang="zh-CN" altLang="zh-CN" sz="2800" dirty="0" smtClean="0"/>
              <a:t>型</a:t>
            </a:r>
            <a:endParaRPr lang="en-US" altLang="zh-CN" sz="2800" dirty="0" smtClean="0"/>
          </a:p>
          <a:p>
            <a:r>
              <a:rPr lang="zh-CN" altLang="zh-CN" sz="2800" dirty="0"/>
              <a:t>计算这个权值与这个有向边的发起方（张三）的</a:t>
            </a:r>
            <a:r>
              <a:rPr lang="en-US" altLang="zh-CN" sz="2800" dirty="0"/>
              <a:t>PR</a:t>
            </a:r>
            <a:r>
              <a:rPr lang="zh-CN" altLang="zh-CN" sz="2800" dirty="0"/>
              <a:t>值</a:t>
            </a:r>
            <a:r>
              <a:rPr lang="zh-CN" altLang="zh-CN" sz="2800" dirty="0" smtClean="0"/>
              <a:t>的乘积</a:t>
            </a:r>
            <a:endParaRPr lang="en-US" altLang="zh-CN" sz="2800" dirty="0" smtClean="0"/>
          </a:p>
          <a:p>
            <a:r>
              <a:rPr lang="zh-CN" altLang="zh-CN" sz="2800" dirty="0"/>
              <a:t>以这一组信息的第一个字符串（李四）为</a:t>
            </a:r>
            <a:r>
              <a:rPr lang="en-US" altLang="zh-CN" sz="2800" dirty="0"/>
              <a:t>key</a:t>
            </a:r>
            <a:r>
              <a:rPr lang="zh-CN" altLang="zh-CN" sz="2800" dirty="0"/>
              <a:t>，以有向边发起方（张三）</a:t>
            </a:r>
            <a:r>
              <a:rPr lang="en-US" altLang="zh-CN" sz="2800" dirty="0"/>
              <a:t>+’\t’+</a:t>
            </a:r>
            <a:r>
              <a:rPr lang="zh-CN" altLang="zh-CN" sz="2800" dirty="0"/>
              <a:t>有向边发起方</a:t>
            </a:r>
            <a:r>
              <a:rPr lang="en-US" altLang="zh-CN" sz="2800" dirty="0"/>
              <a:t>PR</a:t>
            </a:r>
            <a:r>
              <a:rPr lang="zh-CN" altLang="zh-CN" sz="2800" dirty="0"/>
              <a:t>值乘以有向边权重为</a:t>
            </a:r>
            <a:r>
              <a:rPr lang="en-US" altLang="zh-CN" sz="2800" dirty="0"/>
              <a:t>value</a:t>
            </a:r>
            <a:r>
              <a:rPr lang="zh-CN" altLang="zh-CN" sz="2800" dirty="0"/>
              <a:t>（</a:t>
            </a:r>
            <a:r>
              <a:rPr lang="en-US" altLang="zh-CN" sz="2800" dirty="0"/>
              <a:t>1.0</a:t>
            </a:r>
            <a:r>
              <a:rPr lang="zh-CN" altLang="zh-CN" sz="2800" dirty="0"/>
              <a:t>乘以</a:t>
            </a:r>
            <a:r>
              <a:rPr lang="en-US" altLang="zh-CN" sz="2800" dirty="0"/>
              <a:t>0.25</a:t>
            </a:r>
            <a:r>
              <a:rPr lang="zh-CN" altLang="zh-CN" sz="2800" dirty="0"/>
              <a:t>），</a:t>
            </a:r>
            <a:r>
              <a:rPr lang="zh-CN" altLang="zh-CN" sz="2800" dirty="0" smtClean="0"/>
              <a:t>发送</a:t>
            </a:r>
            <a:r>
              <a:rPr lang="zh-CN" altLang="en-US" sz="2800" dirty="0" smtClean="0"/>
              <a:t>该键值对</a:t>
            </a:r>
            <a:endParaRPr lang="en-US" altLang="zh-CN" sz="2800" dirty="0" smtClean="0"/>
          </a:p>
          <a:p>
            <a:r>
              <a:rPr lang="zh-CN" altLang="en-US" sz="2800" dirty="0" smtClean="0"/>
              <a:t>在处理完所有邻居信息后，发送出边表信</a:t>
            </a:r>
            <a:r>
              <a:rPr lang="zh-CN" altLang="en-US" sz="2800" dirty="0"/>
              <a:t>息，</a:t>
            </a:r>
            <a:r>
              <a:rPr lang="zh-CN" altLang="en-US" sz="2800" dirty="0" smtClean="0"/>
              <a:t>用</a:t>
            </a:r>
            <a:r>
              <a:rPr lang="en-US" altLang="zh-CN" sz="2800" dirty="0" smtClean="0"/>
              <a:t>’#</a:t>
            </a:r>
            <a:r>
              <a:rPr lang="en-US" altLang="zh-CN" sz="2800" dirty="0"/>
              <a:t>’</a:t>
            </a:r>
            <a:r>
              <a:rPr lang="zh-CN" altLang="en-US" sz="2800" dirty="0"/>
              <a:t>开头标记出边表为</a:t>
            </a:r>
            <a:r>
              <a:rPr lang="en-US" altLang="zh-CN" sz="2800" dirty="0"/>
              <a:t>value </a:t>
            </a:r>
            <a:endParaRPr lang="zh-CN" altLang="zh-CN" sz="2800" dirty="0"/>
          </a:p>
        </p:txBody>
      </p:sp>
    </p:spTree>
    <p:extLst>
      <p:ext uri="{BB962C8B-B14F-4D97-AF65-F5344CB8AC3E}">
        <p14:creationId xmlns:p14="http://schemas.microsoft.com/office/powerpoint/2010/main" val="13233494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5839326" cy="1143000"/>
          </a:xfrm>
        </p:spPr>
        <p:txBody>
          <a:bodyPr>
            <a:normAutofit/>
          </a:bodyPr>
          <a:lstStyle/>
          <a:p>
            <a:r>
              <a:rPr lang="zh-CN" altLang="en-US" sz="3600" dirty="0" smtClean="0"/>
              <a:t>第二阶段</a:t>
            </a:r>
            <a:r>
              <a:rPr lang="en-US" altLang="zh-CN" sz="3600" dirty="0" err="1" smtClean="0"/>
              <a:t>PageRankIterator</a:t>
            </a:r>
            <a:r>
              <a:rPr lang="en-US" altLang="zh-CN" sz="3600" dirty="0" smtClean="0"/>
              <a:t> </a:t>
            </a:r>
            <a:endParaRPr kumimoji="1" lang="zh-CN" altLang="en-US" sz="3600" dirty="0"/>
          </a:p>
        </p:txBody>
      </p:sp>
      <p:sp>
        <p:nvSpPr>
          <p:cNvPr id="3" name="内容占位符 2"/>
          <p:cNvSpPr>
            <a:spLocks noGrp="1"/>
          </p:cNvSpPr>
          <p:nvPr>
            <p:ph idx="1"/>
          </p:nvPr>
        </p:nvSpPr>
        <p:spPr>
          <a:xfrm>
            <a:off x="457200" y="1220473"/>
            <a:ext cx="8686800" cy="5637527"/>
          </a:xfrm>
        </p:spPr>
        <p:txBody>
          <a:bodyPr>
            <a:normAutofit/>
          </a:bodyPr>
          <a:lstStyle/>
          <a:p>
            <a:r>
              <a:rPr lang="en-US" altLang="zh-CN" sz="2800" dirty="0" err="1"/>
              <a:t>MapReduce</a:t>
            </a:r>
            <a:r>
              <a:rPr lang="zh-CN" altLang="zh-CN" sz="2800" dirty="0"/>
              <a:t>框架会将名字相同的分到一组，被同一个</a:t>
            </a:r>
            <a:r>
              <a:rPr lang="en-US" altLang="zh-CN" sz="2800" dirty="0"/>
              <a:t>reduce</a:t>
            </a:r>
            <a:r>
              <a:rPr lang="zh-CN" altLang="zh-CN" sz="2800" dirty="0"/>
              <a:t>函数处理，也就是在</a:t>
            </a:r>
            <a:r>
              <a:rPr lang="en-US" altLang="zh-CN" sz="2800" dirty="0"/>
              <a:t>Reducer</a:t>
            </a:r>
            <a:r>
              <a:rPr lang="zh-CN" altLang="zh-CN" sz="2800" dirty="0"/>
              <a:t>阶段一个</a:t>
            </a:r>
            <a:r>
              <a:rPr lang="en-US" altLang="zh-CN" sz="2800" dirty="0"/>
              <a:t>reduce</a:t>
            </a:r>
            <a:r>
              <a:rPr lang="zh-CN" altLang="zh-CN" sz="2800" dirty="0"/>
              <a:t>函数中，接收到的一个人物名字的信息将包括所有指向这个人物</a:t>
            </a:r>
            <a:r>
              <a:rPr lang="en-US" altLang="zh-CN" sz="2800" dirty="0"/>
              <a:t>u</a:t>
            </a:r>
            <a:r>
              <a:rPr lang="zh-CN" altLang="zh-CN" sz="2800" dirty="0"/>
              <a:t>的邻居人物</a:t>
            </a:r>
            <a:r>
              <a:rPr lang="en-US" altLang="zh-CN" sz="2800" dirty="0"/>
              <a:t>v</a:t>
            </a:r>
            <a:r>
              <a:rPr lang="zh-CN" altLang="zh-CN" sz="2800" dirty="0"/>
              <a:t>的</a:t>
            </a:r>
            <a:r>
              <a:rPr lang="en-US" altLang="zh-CN" sz="2800" i="1" dirty="0" smtClean="0"/>
              <a:t>PR(v)*weight(</a:t>
            </a:r>
            <a:r>
              <a:rPr lang="en-US" altLang="zh-CN" sz="2800" i="1" dirty="0" err="1" smtClean="0"/>
              <a:t>v</a:t>
            </a:r>
            <a:r>
              <a:rPr lang="en-US" altLang="zh-CN" sz="2800" i="1" dirty="0" err="1"/>
              <a:t>,</a:t>
            </a:r>
            <a:r>
              <a:rPr lang="en-US" altLang="zh-CN" sz="2800" i="1" dirty="0" err="1" smtClean="0"/>
              <a:t>u</a:t>
            </a:r>
            <a:r>
              <a:rPr lang="en-US" altLang="zh-CN" sz="2800" i="1" dirty="0" smtClean="0"/>
              <a:t>)</a:t>
            </a:r>
            <a:r>
              <a:rPr lang="zh-CN" altLang="zh-CN" sz="2800" dirty="0" smtClean="0"/>
              <a:t>，</a:t>
            </a:r>
            <a:r>
              <a:rPr lang="zh-CN" altLang="zh-CN" sz="2800" dirty="0"/>
              <a:t>以及这个人物名字对应的出边信息。这样相当于对于一个人物</a:t>
            </a:r>
            <a:r>
              <a:rPr lang="en-US" altLang="zh-CN" sz="2800" dirty="0"/>
              <a:t>u</a:t>
            </a:r>
            <a:r>
              <a:rPr lang="zh-CN" altLang="zh-CN" sz="2800" dirty="0"/>
              <a:t>我们获取了</a:t>
            </a:r>
            <a:r>
              <a:rPr lang="en-US" altLang="zh-CN" sz="2800" i="1" dirty="0"/>
              <a:t>∀</a:t>
            </a:r>
            <a:r>
              <a:rPr lang="en-US" altLang="zh-CN" sz="2800" i="1" dirty="0" err="1"/>
              <a:t>v∈Bu</a:t>
            </a:r>
            <a:r>
              <a:rPr lang="en-US" altLang="zh-CN" sz="2800" i="1" dirty="0"/>
              <a:t>: </a:t>
            </a:r>
            <a:r>
              <a:rPr lang="en-US" altLang="zh-CN" sz="2800" i="1" dirty="0" smtClean="0"/>
              <a:t>PR(v)*weight(</a:t>
            </a:r>
            <a:r>
              <a:rPr lang="en-US" altLang="zh-CN" sz="2800" i="1" dirty="0" err="1" smtClean="0"/>
              <a:t>v</a:t>
            </a:r>
            <a:r>
              <a:rPr lang="en-US" altLang="zh-CN" sz="2800" i="1" dirty="0" err="1"/>
              <a:t>,</a:t>
            </a:r>
            <a:r>
              <a:rPr lang="en-US" altLang="zh-CN" sz="2800" i="1" dirty="0" err="1" smtClean="0"/>
              <a:t>u</a:t>
            </a:r>
            <a:r>
              <a:rPr lang="en-US" altLang="zh-CN" sz="2800" i="1" dirty="0" smtClean="0"/>
              <a:t>)</a:t>
            </a:r>
            <a:r>
              <a:rPr lang="zh-CN" altLang="zh-CN" sz="2800" dirty="0" smtClean="0"/>
              <a:t>的值</a:t>
            </a:r>
            <a:r>
              <a:rPr lang="zh-CN" altLang="zh-CN" sz="2800" dirty="0"/>
              <a:t>，遍历将它们</a:t>
            </a:r>
            <a:r>
              <a:rPr lang="zh-CN" altLang="zh-CN" sz="2800" dirty="0" smtClean="0"/>
              <a:t>相加然</a:t>
            </a:r>
            <a:r>
              <a:rPr lang="zh-CN" altLang="zh-CN" sz="2800" dirty="0"/>
              <a:t>后再把阻尼系数添加进去即得到了这个人物新的</a:t>
            </a:r>
            <a:r>
              <a:rPr lang="en-US" altLang="zh-CN" sz="2800" dirty="0"/>
              <a:t>PR</a:t>
            </a:r>
            <a:r>
              <a:rPr lang="zh-CN" altLang="zh-CN" sz="2800" dirty="0"/>
              <a:t>值，那么这个人物这一轮的迭代就</a:t>
            </a:r>
            <a:r>
              <a:rPr lang="zh-CN" altLang="zh-CN" sz="2800" dirty="0" smtClean="0"/>
              <a:t>完成</a:t>
            </a:r>
            <a:r>
              <a:rPr lang="zh-CN" altLang="en-US" sz="2800" dirty="0" smtClean="0"/>
              <a:t>了</a:t>
            </a:r>
            <a:endParaRPr lang="zh-CN"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2248106558"/>
              </p:ext>
            </p:extLst>
          </p:nvPr>
        </p:nvGraphicFramePr>
        <p:xfrm>
          <a:off x="2580105" y="4799262"/>
          <a:ext cx="6096000" cy="1877462"/>
        </p:xfrm>
        <a:graphic>
          <a:graphicData uri="http://schemas.openxmlformats.org/drawingml/2006/table">
            <a:tbl>
              <a:tblPr firstRow="1" bandRow="1">
                <a:tableStyleId>{5C22544A-7EE6-4342-B048-85BDC9FD1C3A}</a:tableStyleId>
              </a:tblPr>
              <a:tblGrid>
                <a:gridCol w="3021263"/>
                <a:gridCol w="3074737"/>
              </a:tblGrid>
              <a:tr h="414422">
                <a:tc>
                  <a:txBody>
                    <a:bodyPr/>
                    <a:lstStyle/>
                    <a:p>
                      <a:r>
                        <a:rPr lang="en-US" altLang="zh-CN" dirty="0" smtClean="0"/>
                        <a:t>key</a:t>
                      </a:r>
                      <a:endParaRPr lang="zh-CN" altLang="en-US" dirty="0"/>
                    </a:p>
                  </a:txBody>
                  <a:tcPr/>
                </a:tc>
                <a:tc>
                  <a:txBody>
                    <a:bodyPr/>
                    <a:lstStyle/>
                    <a:p>
                      <a:r>
                        <a:rPr lang="en-US" altLang="zh-CN" dirty="0" smtClean="0"/>
                        <a:t>value</a:t>
                      </a:r>
                      <a:endParaRPr lang="zh-CN" altLang="en-US" dirty="0"/>
                    </a:p>
                  </a:txBody>
                  <a:tcPr/>
                </a:tc>
              </a:tr>
              <a:tr h="264026">
                <a:tc>
                  <a:txBody>
                    <a:bodyPr/>
                    <a:lstStyle/>
                    <a:p>
                      <a:r>
                        <a:rPr lang="zh-CN" altLang="en-US" dirty="0" smtClean="0"/>
                        <a:t>张三</a:t>
                      </a:r>
                      <a:endParaRPr lang="zh-CN" altLang="en-US" dirty="0"/>
                    </a:p>
                  </a:txBody>
                  <a:tcPr/>
                </a:tc>
                <a:tc>
                  <a:txBody>
                    <a:bodyPr/>
                    <a:lstStyle/>
                    <a:p>
                      <a:r>
                        <a:rPr lang="zh-CN" altLang="en-US" dirty="0" smtClean="0"/>
                        <a:t>李四</a:t>
                      </a:r>
                      <a:r>
                        <a:rPr lang="en-US" altLang="zh-CN" dirty="0" smtClean="0"/>
                        <a:t>        0.87</a:t>
                      </a:r>
                      <a:endParaRPr lang="zh-CN" altLang="en-US" dirty="0"/>
                    </a:p>
                  </a:txBody>
                  <a:tcPr/>
                </a:tc>
              </a:tr>
              <a:tr h="264026">
                <a:tc>
                  <a:txBody>
                    <a:bodyPr/>
                    <a:lstStyle/>
                    <a:p>
                      <a:endParaRPr lang="zh-CN" altLang="en-US" dirty="0"/>
                    </a:p>
                  </a:txBody>
                  <a:tcPr/>
                </a:tc>
                <a:tc>
                  <a:txBody>
                    <a:bodyPr/>
                    <a:lstStyle/>
                    <a:p>
                      <a:r>
                        <a:rPr lang="zh-CN" altLang="en-US" dirty="0" smtClean="0"/>
                        <a:t>王五</a:t>
                      </a:r>
                      <a:r>
                        <a:rPr lang="en-US" altLang="zh-CN" dirty="0" smtClean="0"/>
                        <a:t>        0.15</a:t>
                      </a:r>
                      <a:endParaRPr lang="zh-CN" altLang="en-US" dirty="0"/>
                    </a:p>
                  </a:txBody>
                  <a:tcPr/>
                </a:tc>
              </a:tr>
              <a:tr h="264026">
                <a:tc>
                  <a:txBody>
                    <a:bodyPr/>
                    <a:lstStyle/>
                    <a:p>
                      <a:endParaRPr lang="zh-CN" altLang="en-US"/>
                    </a:p>
                  </a:txBody>
                  <a:tcPr/>
                </a:tc>
                <a:tc>
                  <a:txBody>
                    <a:bodyPr/>
                    <a:lstStyle/>
                    <a:p>
                      <a:r>
                        <a:rPr lang="zh-CN" altLang="en-US" dirty="0" smtClean="0"/>
                        <a:t>赵六</a:t>
                      </a:r>
                      <a:r>
                        <a:rPr lang="en-US" altLang="zh-CN" dirty="0" smtClean="0"/>
                        <a:t>        0.25</a:t>
                      </a:r>
                      <a:endParaRPr lang="zh-CN" altLang="en-US" dirty="0"/>
                    </a:p>
                  </a:txBody>
                  <a:tcPr/>
                </a:tc>
              </a:tr>
              <a:tr h="264026">
                <a:tc>
                  <a:txBody>
                    <a:bodyPr/>
                    <a:lstStyle/>
                    <a:p>
                      <a:endParaRPr lang="zh-CN" altLang="en-US" dirty="0"/>
                    </a:p>
                  </a:txBody>
                  <a:tcPr/>
                </a:tc>
                <a:tc>
                  <a:txBody>
                    <a:bodyPr/>
                    <a:lstStyle/>
                    <a:p>
                      <a:r>
                        <a:rPr lang="en-US" altLang="zh-CN" sz="1800" dirty="0" smtClean="0"/>
                        <a:t>#</a:t>
                      </a:r>
                      <a:r>
                        <a:rPr lang="zh-CN" altLang="zh-CN" sz="1800" dirty="0" smtClean="0"/>
                        <a:t>李四</a:t>
                      </a:r>
                      <a:r>
                        <a:rPr lang="en-US" altLang="zh-CN" sz="1800" dirty="0" smtClean="0"/>
                        <a:t>:0.25 </a:t>
                      </a:r>
                      <a:r>
                        <a:rPr lang="zh-CN" altLang="zh-CN" sz="1800" dirty="0" smtClean="0"/>
                        <a:t>王五</a:t>
                      </a:r>
                      <a:r>
                        <a:rPr lang="en-US" altLang="zh-CN" sz="1800" dirty="0" smtClean="0"/>
                        <a:t>:0.25 </a:t>
                      </a:r>
                      <a:r>
                        <a:rPr lang="zh-CN" altLang="zh-CN" sz="1800" dirty="0" smtClean="0"/>
                        <a:t>赵六</a:t>
                      </a:r>
                      <a:r>
                        <a:rPr lang="en-US" altLang="zh-CN" sz="1800" dirty="0" smtClean="0"/>
                        <a:t>:0.5</a:t>
                      </a:r>
                      <a:endParaRPr lang="zh-CN" altLang="en-US" dirty="0"/>
                    </a:p>
                  </a:txBody>
                  <a:tcPr/>
                </a:tc>
              </a:tr>
            </a:tbl>
          </a:graphicData>
        </a:graphic>
      </p:graphicFrame>
    </p:spTree>
    <p:extLst>
      <p:ext uri="{BB962C8B-B14F-4D97-AF65-F5344CB8AC3E}">
        <p14:creationId xmlns:p14="http://schemas.microsoft.com/office/powerpoint/2010/main" val="3792004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5839326" cy="1143000"/>
          </a:xfrm>
        </p:spPr>
        <p:txBody>
          <a:bodyPr>
            <a:normAutofit/>
          </a:bodyPr>
          <a:lstStyle/>
          <a:p>
            <a:r>
              <a:rPr lang="zh-CN" altLang="en-US" sz="3600" dirty="0" smtClean="0"/>
              <a:t>第二阶段</a:t>
            </a:r>
            <a:r>
              <a:rPr lang="en-US" altLang="zh-CN" sz="3600" dirty="0" err="1" smtClean="0"/>
              <a:t>PageRankIterator</a:t>
            </a:r>
            <a:r>
              <a:rPr lang="en-US" altLang="zh-CN" sz="3600" dirty="0" smtClean="0"/>
              <a:t> </a:t>
            </a:r>
            <a:endParaRPr kumimoji="1" lang="zh-CN" altLang="en-US" sz="3600" dirty="0"/>
          </a:p>
        </p:txBody>
      </p:sp>
      <p:sp>
        <p:nvSpPr>
          <p:cNvPr id="3" name="内容占位符 2"/>
          <p:cNvSpPr>
            <a:spLocks noGrp="1"/>
          </p:cNvSpPr>
          <p:nvPr>
            <p:ph idx="1"/>
          </p:nvPr>
        </p:nvSpPr>
        <p:spPr>
          <a:xfrm>
            <a:off x="457200" y="1220473"/>
            <a:ext cx="8686800" cy="5637527"/>
          </a:xfrm>
        </p:spPr>
        <p:txBody>
          <a:bodyPr>
            <a:normAutofit/>
          </a:bodyPr>
          <a:lstStyle/>
          <a:p>
            <a:r>
              <a:rPr lang="en-US" altLang="zh-CN" sz="2800" dirty="0" smtClean="0"/>
              <a:t>Reducer</a:t>
            </a:r>
          </a:p>
          <a:p>
            <a:r>
              <a:rPr lang="zh-CN" altLang="en-US" sz="2800" dirty="0" smtClean="0"/>
              <a:t>遍历分到同一组的</a:t>
            </a:r>
            <a:r>
              <a:rPr lang="en-US" altLang="zh-CN" sz="2800" dirty="0" smtClean="0"/>
              <a:t>value</a:t>
            </a:r>
          </a:p>
          <a:p>
            <a:r>
              <a:rPr lang="zh-CN" altLang="en-US" sz="2800" dirty="0" smtClean="0"/>
              <a:t>如果是以</a:t>
            </a:r>
            <a:r>
              <a:rPr lang="en-US" altLang="zh-CN" sz="2800" dirty="0" smtClean="0"/>
              <a:t>’#’</a:t>
            </a:r>
            <a:r>
              <a:rPr lang="zh-CN" altLang="en-US" sz="2800" dirty="0" smtClean="0"/>
              <a:t>开头，说明是邻接表，直接记录下来</a:t>
            </a:r>
            <a:endParaRPr lang="en-US" altLang="zh-CN" sz="2800" dirty="0"/>
          </a:p>
          <a:p>
            <a:endParaRPr lang="en-US" altLang="zh-CN" sz="2800" dirty="0" smtClean="0"/>
          </a:p>
          <a:p>
            <a:endParaRPr lang="en-US" altLang="zh-CN" sz="2800" dirty="0"/>
          </a:p>
          <a:p>
            <a:r>
              <a:rPr lang="zh-CN" altLang="en-US" sz="2800" dirty="0" smtClean="0"/>
              <a:t>否则是用于计算</a:t>
            </a:r>
            <a:r>
              <a:rPr lang="en-US" altLang="zh-CN" sz="2800" dirty="0" smtClean="0"/>
              <a:t>PR</a:t>
            </a:r>
            <a:r>
              <a:rPr lang="zh-CN" altLang="en-US" sz="2800" dirty="0" smtClean="0"/>
              <a:t>值的权重信息，将这些权重累加</a:t>
            </a:r>
            <a:endParaRPr lang="en-US" altLang="zh-CN" sz="2800" dirty="0" smtClean="0"/>
          </a:p>
          <a:p>
            <a:endParaRPr lang="en-US" altLang="zh-CN" sz="2800" dirty="0"/>
          </a:p>
          <a:p>
            <a:endParaRPr lang="en-US" altLang="zh-CN" sz="2800" dirty="0" smtClean="0"/>
          </a:p>
          <a:p>
            <a:r>
              <a:rPr lang="zh-CN" altLang="en-US" sz="2800" dirty="0" smtClean="0"/>
              <a:t>最后添加阻尼系数，然后以人物名字为</a:t>
            </a:r>
            <a:r>
              <a:rPr lang="en-US" altLang="zh-CN" sz="2800" dirty="0" smtClean="0"/>
              <a:t>key</a:t>
            </a:r>
            <a:r>
              <a:rPr lang="zh-CN" altLang="en-US" sz="2800" dirty="0" smtClean="0"/>
              <a:t>，更新后</a:t>
            </a:r>
            <a:r>
              <a:rPr lang="en-US" altLang="zh-CN" sz="2800" dirty="0" smtClean="0"/>
              <a:t>PR</a:t>
            </a:r>
            <a:r>
              <a:rPr lang="zh-CN" altLang="en-US" sz="2800" dirty="0" smtClean="0"/>
              <a:t>值</a:t>
            </a:r>
            <a:r>
              <a:rPr lang="en-US" altLang="zh-CN" sz="2800" dirty="0" smtClean="0"/>
              <a:t>+</a:t>
            </a:r>
            <a:r>
              <a:rPr lang="zh-CN" altLang="en-US" sz="2800" dirty="0" smtClean="0"/>
              <a:t>邻接表为</a:t>
            </a:r>
            <a:r>
              <a:rPr lang="en-US" altLang="zh-CN" sz="2800" dirty="0" smtClean="0"/>
              <a:t>value</a:t>
            </a:r>
            <a:r>
              <a:rPr lang="zh-CN" altLang="en-US" sz="2800" dirty="0" smtClean="0"/>
              <a:t>发送出去：</a:t>
            </a:r>
            <a:endParaRPr lang="en-US" altLang="zh-CN" sz="2800" dirty="0" smtClean="0"/>
          </a:p>
          <a:p>
            <a:endParaRPr lang="en-US" altLang="zh-CN" sz="2800" dirty="0"/>
          </a:p>
        </p:txBody>
      </p:sp>
      <p:pic>
        <p:nvPicPr>
          <p:cNvPr id="4" name="图片 3" descr="屏幕快照 2020-07-29 15.57.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 y="2669256"/>
            <a:ext cx="9144000" cy="1024857"/>
          </a:xfrm>
          <a:prstGeom prst="rect">
            <a:avLst/>
          </a:prstGeom>
        </p:spPr>
      </p:pic>
      <p:pic>
        <p:nvPicPr>
          <p:cNvPr id="5" name="图片 4" descr="屏幕快照 2020-07-29 15.58.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4" y="4170981"/>
            <a:ext cx="9144000" cy="1229828"/>
          </a:xfrm>
          <a:prstGeom prst="rect">
            <a:avLst/>
          </a:prstGeom>
        </p:spPr>
      </p:pic>
      <p:pic>
        <p:nvPicPr>
          <p:cNvPr id="6" name="图片 5" descr="屏幕快照 2020-07-29 15.59.5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4" y="6208924"/>
            <a:ext cx="9144000" cy="432717"/>
          </a:xfrm>
          <a:prstGeom prst="rect">
            <a:avLst/>
          </a:prstGeom>
        </p:spPr>
      </p:pic>
    </p:spTree>
    <p:extLst>
      <p:ext uri="{BB962C8B-B14F-4D97-AF65-F5344CB8AC3E}">
        <p14:creationId xmlns:p14="http://schemas.microsoft.com/office/powerpoint/2010/main" val="18599282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5839326" cy="1143000"/>
          </a:xfrm>
        </p:spPr>
        <p:txBody>
          <a:bodyPr>
            <a:normAutofit/>
          </a:bodyPr>
          <a:lstStyle/>
          <a:p>
            <a:r>
              <a:rPr lang="zh-CN" altLang="en-US" sz="3600" dirty="0" smtClean="0"/>
              <a:t>第三阶段</a:t>
            </a:r>
            <a:r>
              <a:rPr lang="en-US" altLang="zh-CN" sz="3600" dirty="0" err="1" smtClean="0"/>
              <a:t>PageRankSorting</a:t>
            </a:r>
            <a:r>
              <a:rPr lang="en-US" altLang="zh-CN" sz="3600" dirty="0" smtClean="0"/>
              <a:t> </a:t>
            </a:r>
            <a:endParaRPr kumimoji="1" lang="zh-CN" altLang="en-US" sz="3600" dirty="0"/>
          </a:p>
        </p:txBody>
      </p:sp>
      <p:sp>
        <p:nvSpPr>
          <p:cNvPr id="3" name="内容占位符 2"/>
          <p:cNvSpPr>
            <a:spLocks noGrp="1"/>
          </p:cNvSpPr>
          <p:nvPr>
            <p:ph idx="1"/>
          </p:nvPr>
        </p:nvSpPr>
        <p:spPr>
          <a:xfrm>
            <a:off x="457200" y="1220473"/>
            <a:ext cx="8686800" cy="5637527"/>
          </a:xfrm>
        </p:spPr>
        <p:txBody>
          <a:bodyPr>
            <a:normAutofit/>
          </a:bodyPr>
          <a:lstStyle/>
          <a:p>
            <a:r>
              <a:rPr lang="zh-CN" altLang="en-US" sz="2800" dirty="0" smtClean="0"/>
              <a:t>将迭代后每一个人物的</a:t>
            </a:r>
            <a:r>
              <a:rPr lang="en-US" altLang="zh-CN" sz="2800" dirty="0" smtClean="0"/>
              <a:t>PR</a:t>
            </a:r>
            <a:r>
              <a:rPr lang="zh-CN" altLang="en-US" sz="2800" dirty="0" smtClean="0"/>
              <a:t>值重新排序，从高到低输出</a:t>
            </a:r>
            <a:endParaRPr lang="en-US" altLang="zh-CN" sz="2800" dirty="0" smtClean="0"/>
          </a:p>
          <a:p>
            <a:r>
              <a:rPr lang="zh-CN" altLang="en-US" sz="2800" dirty="0" smtClean="0"/>
              <a:t>输入文件为第二阶段最后一次迭代的输出文件</a:t>
            </a:r>
            <a:endParaRPr lang="en-US" altLang="zh-CN" sz="2800" dirty="0" smtClean="0"/>
          </a:p>
          <a:p>
            <a:r>
              <a:rPr lang="zh-CN" altLang="en-US" sz="2800" dirty="0" smtClean="0"/>
              <a:t>读取</a:t>
            </a:r>
            <a:r>
              <a:rPr lang="en-US" altLang="zh-CN" sz="2800" dirty="0"/>
              <a:t>&lt;</a:t>
            </a:r>
            <a:r>
              <a:rPr lang="zh-CN" altLang="zh-CN" sz="2800" dirty="0"/>
              <a:t>人物名字</a:t>
            </a:r>
            <a:r>
              <a:rPr lang="en-US" altLang="zh-CN" sz="2800" dirty="0"/>
              <a:t>, (</a:t>
            </a:r>
            <a:r>
              <a:rPr lang="zh-CN" altLang="zh-CN" sz="2800" dirty="0" smtClean="0"/>
              <a:t>人物</a:t>
            </a:r>
            <a:r>
              <a:rPr lang="en-US" altLang="zh-CN" sz="2800" dirty="0" smtClean="0"/>
              <a:t>PR</a:t>
            </a:r>
            <a:r>
              <a:rPr lang="zh-CN" altLang="zh-CN" sz="2800" dirty="0"/>
              <a:t>值</a:t>
            </a:r>
            <a:r>
              <a:rPr lang="en-US" altLang="zh-CN" sz="2800" dirty="0"/>
              <a:t>, </a:t>
            </a:r>
            <a:r>
              <a:rPr lang="zh-CN" altLang="zh-CN" sz="2800" dirty="0"/>
              <a:t>邻接关系列表</a:t>
            </a:r>
            <a:r>
              <a:rPr lang="en-US" altLang="zh-CN" sz="2800" dirty="0"/>
              <a:t>)&gt;</a:t>
            </a:r>
            <a:r>
              <a:rPr lang="zh-CN" altLang="zh-CN" sz="2800" dirty="0"/>
              <a:t> </a:t>
            </a:r>
            <a:endParaRPr lang="en-US" altLang="zh-CN" sz="2800" dirty="0" smtClean="0"/>
          </a:p>
          <a:p>
            <a:r>
              <a:rPr lang="zh-CN" altLang="en-US" sz="2800" dirty="0" smtClean="0"/>
              <a:t>最终输出按序排列好的</a:t>
            </a:r>
            <a:r>
              <a:rPr lang="en-US" altLang="zh-CN" sz="2800" dirty="0" smtClean="0"/>
              <a:t>&lt;</a:t>
            </a:r>
            <a:r>
              <a:rPr lang="zh-CN" altLang="en-US" sz="2800" dirty="0" smtClean="0"/>
              <a:t>人物名字</a:t>
            </a:r>
            <a:r>
              <a:rPr lang="en-US" altLang="zh-CN" sz="2800" dirty="0" smtClean="0"/>
              <a:t>, </a:t>
            </a:r>
            <a:r>
              <a:rPr lang="zh-CN" altLang="en-US" sz="2800" dirty="0" smtClean="0"/>
              <a:t>人物</a:t>
            </a:r>
            <a:r>
              <a:rPr lang="en-US" altLang="zh-CN" sz="2800" dirty="0" smtClean="0"/>
              <a:t>PR</a:t>
            </a:r>
            <a:r>
              <a:rPr lang="zh-CN" altLang="en-US" sz="2800" dirty="0" smtClean="0"/>
              <a:t>值</a:t>
            </a:r>
            <a:r>
              <a:rPr lang="en-US" altLang="zh-CN" sz="2800" dirty="0" smtClean="0"/>
              <a:t>&gt;</a:t>
            </a:r>
          </a:p>
          <a:p>
            <a:r>
              <a:rPr lang="zh-CN" altLang="en-US" sz="2800" dirty="0" smtClean="0"/>
              <a:t>实现思路：</a:t>
            </a:r>
            <a:r>
              <a:rPr lang="en-US" altLang="zh-CN" sz="2800" dirty="0" smtClean="0"/>
              <a:t>Mapper</a:t>
            </a:r>
            <a:r>
              <a:rPr lang="zh-CN" altLang="en-US" sz="2800" dirty="0" smtClean="0"/>
              <a:t>中输出让人物的</a:t>
            </a:r>
            <a:r>
              <a:rPr lang="en-US" altLang="zh-CN" sz="2800" dirty="0" smtClean="0"/>
              <a:t>PR</a:t>
            </a:r>
            <a:r>
              <a:rPr lang="zh-CN" altLang="en-US" sz="2800" dirty="0" smtClean="0"/>
              <a:t>值作为关键字，利用</a:t>
            </a:r>
            <a:r>
              <a:rPr lang="en-US" altLang="zh-CN" sz="2800" dirty="0" err="1" smtClean="0"/>
              <a:t>MapReduce</a:t>
            </a:r>
            <a:r>
              <a:rPr lang="zh-CN" altLang="en-US" sz="2800" dirty="0" smtClean="0"/>
              <a:t>框架自动排序，在</a:t>
            </a:r>
            <a:r>
              <a:rPr lang="en-US" altLang="zh-CN" sz="2800" dirty="0" smtClean="0"/>
              <a:t>Reducer</a:t>
            </a:r>
            <a:r>
              <a:rPr lang="zh-CN" altLang="en-US" sz="2800" dirty="0" smtClean="0"/>
              <a:t>中再以人名为关键字，</a:t>
            </a:r>
            <a:r>
              <a:rPr lang="en-US" altLang="zh-CN" sz="2800" dirty="0" smtClean="0"/>
              <a:t>PR</a:t>
            </a:r>
            <a:r>
              <a:rPr lang="zh-CN" altLang="en-US" sz="2800" dirty="0" smtClean="0"/>
              <a:t>值为</a:t>
            </a:r>
            <a:r>
              <a:rPr lang="en-US" altLang="zh-CN" sz="2800" dirty="0" smtClean="0"/>
              <a:t>value</a:t>
            </a:r>
            <a:r>
              <a:rPr lang="zh-CN" altLang="en-US" sz="2800" dirty="0" smtClean="0"/>
              <a:t>输出</a:t>
            </a:r>
            <a:endParaRPr lang="en-US" altLang="zh-CN" sz="2800" dirty="0" smtClean="0"/>
          </a:p>
          <a:p>
            <a:pPr marL="0" indent="0">
              <a:buNone/>
            </a:pPr>
            <a:endParaRPr lang="zh-CN" altLang="zh-CN" sz="2800" dirty="0"/>
          </a:p>
        </p:txBody>
      </p:sp>
    </p:spTree>
    <p:extLst>
      <p:ext uri="{BB962C8B-B14F-4D97-AF65-F5344CB8AC3E}">
        <p14:creationId xmlns:p14="http://schemas.microsoft.com/office/powerpoint/2010/main" val="17950153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043611" cy="1143000"/>
          </a:xfrm>
        </p:spPr>
        <p:txBody>
          <a:bodyPr>
            <a:normAutofit/>
          </a:bodyPr>
          <a:lstStyle/>
          <a:p>
            <a:r>
              <a:rPr kumimoji="1" lang="zh-CN" altLang="en-US" sz="3600" dirty="0" smtClean="0"/>
              <a:t>需求分析</a:t>
            </a:r>
            <a:endParaRPr kumimoji="1" lang="zh-CN" altLang="en-US" sz="3600" dirty="0"/>
          </a:p>
        </p:txBody>
      </p:sp>
      <p:sp>
        <p:nvSpPr>
          <p:cNvPr id="3" name="内容占位符 2"/>
          <p:cNvSpPr>
            <a:spLocks noGrp="1"/>
          </p:cNvSpPr>
          <p:nvPr>
            <p:ph idx="1"/>
          </p:nvPr>
        </p:nvSpPr>
        <p:spPr/>
        <p:txBody>
          <a:bodyPr>
            <a:normAutofit/>
          </a:bodyPr>
          <a:lstStyle/>
          <a:p>
            <a:r>
              <a:rPr lang="zh-CN" altLang="zh-CN" sz="2800" dirty="0"/>
              <a:t>通过任务三的输出，可以获得小说中人物关系图信息，之后可以对人物关系图进行数据分析。其中一个典型的数据分析任务是计算每一个在图中的人物的</a:t>
            </a:r>
            <a:r>
              <a:rPr lang="en-US" altLang="zh-CN" sz="2800" dirty="0"/>
              <a:t>PageRank</a:t>
            </a:r>
            <a:r>
              <a:rPr lang="zh-CN" altLang="zh-CN" sz="2800" dirty="0" smtClean="0"/>
              <a:t>值，</a:t>
            </a:r>
            <a:r>
              <a:rPr lang="zh-CN" altLang="zh-CN" sz="2800" dirty="0"/>
              <a:t>从而定量地知道在金</a:t>
            </a:r>
            <a:r>
              <a:rPr lang="zh-CN" altLang="zh-CN" sz="2800" dirty="0" smtClean="0"/>
              <a:t>庸的小说中哪些人物是主角</a:t>
            </a:r>
            <a:r>
              <a:rPr lang="zh-CN" altLang="en-US" sz="2800" dirty="0" smtClean="0"/>
              <a:t>。</a:t>
            </a:r>
            <a:endParaRPr lang="en-US" altLang="zh-CN" sz="2800" dirty="0" smtClean="0"/>
          </a:p>
          <a:p>
            <a:r>
              <a:rPr lang="zh-CN" altLang="zh-CN" sz="2800" dirty="0" smtClean="0"/>
              <a:t>通过</a:t>
            </a:r>
            <a:r>
              <a:rPr lang="en-US" altLang="zh-CN" sz="2800" dirty="0" err="1"/>
              <a:t>MapReduce</a:t>
            </a:r>
            <a:r>
              <a:rPr lang="zh-CN" altLang="zh-CN" sz="2800" dirty="0"/>
              <a:t>实现读取任务三的结果文件</a:t>
            </a:r>
            <a:r>
              <a:rPr lang="zh-CN" altLang="zh-CN" sz="2800" dirty="0" smtClean="0"/>
              <a:t>，</a:t>
            </a:r>
            <a:r>
              <a:rPr lang="zh-CN" altLang="en-US" sz="2800" dirty="0" smtClean="0"/>
              <a:t>进行</a:t>
            </a:r>
            <a:r>
              <a:rPr lang="en-US" altLang="zh-CN" sz="2800" dirty="0" smtClean="0"/>
              <a:t>PageRank</a:t>
            </a:r>
            <a:r>
              <a:rPr lang="zh-CN" altLang="en-US" sz="2800" dirty="0" smtClean="0"/>
              <a:t>计算，</a:t>
            </a:r>
            <a:r>
              <a:rPr lang="zh-CN" altLang="zh-CN" sz="2800" dirty="0" smtClean="0"/>
              <a:t>最后输出任务三输</a:t>
            </a:r>
            <a:r>
              <a:rPr lang="zh-CN" altLang="zh-CN" sz="2800" dirty="0"/>
              <a:t>出文件中所有人物与其对应的</a:t>
            </a:r>
            <a:r>
              <a:rPr lang="en-US" altLang="zh-CN" sz="2800" dirty="0"/>
              <a:t>PageRank</a:t>
            </a:r>
            <a:r>
              <a:rPr lang="zh-CN" altLang="zh-CN" sz="2800" dirty="0" smtClean="0"/>
              <a:t>值并按照值从大到小顺序排序</a:t>
            </a:r>
            <a:r>
              <a:rPr lang="zh-CN" altLang="en-US" sz="2800" dirty="0" smtClean="0">
                <a:effectLst/>
              </a:rPr>
              <a:t>。</a:t>
            </a:r>
            <a:endParaRPr kumimoji="1" lang="zh-CN" altLang="en-US" sz="2800" dirty="0"/>
          </a:p>
        </p:txBody>
      </p:sp>
    </p:spTree>
    <p:extLst>
      <p:ext uri="{BB962C8B-B14F-4D97-AF65-F5344CB8AC3E}">
        <p14:creationId xmlns:p14="http://schemas.microsoft.com/office/powerpoint/2010/main" val="28772892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5839326" cy="1143000"/>
          </a:xfrm>
        </p:spPr>
        <p:txBody>
          <a:bodyPr>
            <a:normAutofit/>
          </a:bodyPr>
          <a:lstStyle/>
          <a:p>
            <a:r>
              <a:rPr lang="zh-CN" altLang="en-US" sz="3600" dirty="0" smtClean="0"/>
              <a:t>第三阶段</a:t>
            </a:r>
            <a:r>
              <a:rPr lang="en-US" altLang="zh-CN" sz="3600" dirty="0" err="1" smtClean="0"/>
              <a:t>PageRankSorting</a:t>
            </a:r>
            <a:r>
              <a:rPr lang="en-US" altLang="zh-CN" sz="3600" dirty="0" smtClean="0"/>
              <a:t> </a:t>
            </a:r>
            <a:endParaRPr kumimoji="1" lang="zh-CN" altLang="en-US" sz="3600" dirty="0"/>
          </a:p>
        </p:txBody>
      </p:sp>
      <p:sp>
        <p:nvSpPr>
          <p:cNvPr id="3" name="内容占位符 2"/>
          <p:cNvSpPr>
            <a:spLocks noGrp="1"/>
          </p:cNvSpPr>
          <p:nvPr>
            <p:ph idx="1"/>
          </p:nvPr>
        </p:nvSpPr>
        <p:spPr>
          <a:xfrm>
            <a:off x="457200" y="1220473"/>
            <a:ext cx="8686800" cy="5637527"/>
          </a:xfrm>
        </p:spPr>
        <p:txBody>
          <a:bodyPr>
            <a:normAutofit/>
          </a:bodyPr>
          <a:lstStyle/>
          <a:p>
            <a:r>
              <a:rPr lang="zh-CN" altLang="en-US" sz="2800" dirty="0" smtClean="0"/>
              <a:t>由于使用</a:t>
            </a:r>
            <a:r>
              <a:rPr lang="zh-CN" altLang="zh-CN" sz="2800" dirty="0" smtClean="0"/>
              <a:t>默认</a:t>
            </a:r>
            <a:r>
              <a:rPr lang="zh-CN" altLang="zh-CN" sz="2800" dirty="0"/>
              <a:t>的</a:t>
            </a:r>
            <a:r>
              <a:rPr lang="en-US" altLang="zh-CN" sz="2800" dirty="0" err="1"/>
              <a:t>DoubleWritable</a:t>
            </a:r>
            <a:r>
              <a:rPr lang="zh-CN" altLang="zh-CN" sz="2800" dirty="0"/>
              <a:t>类型的话将是从</a:t>
            </a:r>
            <a:r>
              <a:rPr lang="zh-CN" altLang="zh-CN" sz="2800" dirty="0" smtClean="0"/>
              <a:t>小到大排序</a:t>
            </a:r>
            <a:r>
              <a:rPr lang="zh-CN" altLang="en-US" sz="2800" dirty="0" smtClean="0"/>
              <a:t>，因此</a:t>
            </a:r>
            <a:r>
              <a:rPr lang="zh-CN" altLang="zh-CN" sz="2800" dirty="0"/>
              <a:t>自定义</a:t>
            </a:r>
            <a:r>
              <a:rPr lang="en-US" altLang="zh-CN" sz="2800" dirty="0" err="1"/>
              <a:t>WritableComparable</a:t>
            </a:r>
            <a:r>
              <a:rPr lang="zh-CN" altLang="zh-CN" sz="2800" dirty="0"/>
              <a:t>类型，重新设计比较函数实现从大到</a:t>
            </a:r>
            <a:r>
              <a:rPr lang="zh-CN" altLang="zh-CN" sz="2800" dirty="0" smtClean="0"/>
              <a:t>小的排序</a:t>
            </a:r>
            <a:endParaRPr lang="en-US" altLang="zh-CN" sz="2800" dirty="0" smtClean="0"/>
          </a:p>
          <a:p>
            <a:r>
              <a:rPr lang="zh-CN" altLang="zh-CN" sz="2800" dirty="0"/>
              <a:t>继承</a:t>
            </a:r>
            <a:r>
              <a:rPr lang="en-US" altLang="zh-CN" sz="2800" dirty="0" err="1"/>
              <a:t>WritableComparable</a:t>
            </a:r>
            <a:r>
              <a:rPr lang="zh-CN" altLang="zh-CN" sz="2800" dirty="0" smtClean="0"/>
              <a:t>接口设计了一个</a:t>
            </a:r>
            <a:r>
              <a:rPr lang="zh-CN" altLang="en-US" sz="2800" dirty="0" smtClean="0"/>
              <a:t>存储</a:t>
            </a:r>
            <a:r>
              <a:rPr lang="en-US" altLang="zh-CN" sz="2800" dirty="0" smtClean="0"/>
              <a:t>PR</a:t>
            </a:r>
            <a:r>
              <a:rPr lang="zh-CN" altLang="en-US" sz="2800" dirty="0" smtClean="0"/>
              <a:t>值</a:t>
            </a:r>
            <a:r>
              <a:rPr lang="zh-CN" altLang="zh-CN" sz="2800" dirty="0" smtClean="0"/>
              <a:t>的数据类型</a:t>
            </a:r>
            <a:r>
              <a:rPr lang="en-US" altLang="zh-CN" sz="2800" dirty="0" err="1" smtClean="0"/>
              <a:t>myDoubleWritable</a:t>
            </a:r>
            <a:endParaRPr lang="en-US" altLang="zh-CN" sz="2800" dirty="0" smtClean="0"/>
          </a:p>
          <a:p>
            <a:r>
              <a:rPr lang="zh-CN" altLang="zh-CN" sz="2800" dirty="0" smtClean="0"/>
              <a:t>需要重新定义</a:t>
            </a:r>
            <a:r>
              <a:rPr lang="zh-CN" altLang="zh-CN" sz="2800" dirty="0"/>
              <a:t>的</a:t>
            </a:r>
            <a:r>
              <a:rPr lang="zh-CN" altLang="zh-CN" sz="2800" dirty="0" smtClean="0"/>
              <a:t>函数</a:t>
            </a:r>
            <a:r>
              <a:rPr lang="zh-CN" altLang="en-US" sz="2800" dirty="0" smtClean="0"/>
              <a:t>主要</a:t>
            </a:r>
            <a:r>
              <a:rPr lang="zh-CN" altLang="zh-CN" sz="2800" dirty="0" smtClean="0"/>
              <a:t>有</a:t>
            </a:r>
            <a:r>
              <a:rPr lang="zh-CN" altLang="zh-CN" sz="2800" dirty="0"/>
              <a:t>：构造函数，</a:t>
            </a:r>
            <a:r>
              <a:rPr lang="en-US" altLang="zh-CN" sz="2800" dirty="0"/>
              <a:t>write</a:t>
            </a:r>
            <a:r>
              <a:rPr lang="zh-CN" altLang="zh-CN" sz="2800" dirty="0"/>
              <a:t>函数，</a:t>
            </a:r>
            <a:r>
              <a:rPr lang="en-US" altLang="zh-CN" sz="2800" dirty="0" err="1"/>
              <a:t>readFields</a:t>
            </a:r>
            <a:r>
              <a:rPr lang="zh-CN" altLang="zh-CN" sz="2800" dirty="0"/>
              <a:t>函数，</a:t>
            </a:r>
            <a:r>
              <a:rPr lang="en-US" altLang="zh-CN" sz="2800" dirty="0" err="1"/>
              <a:t>compareTo</a:t>
            </a:r>
            <a:r>
              <a:rPr lang="zh-CN" altLang="zh-CN" sz="2800" dirty="0"/>
              <a:t>函数和</a:t>
            </a:r>
            <a:r>
              <a:rPr lang="en-US" altLang="zh-CN" sz="2800" dirty="0" err="1"/>
              <a:t>toString</a:t>
            </a:r>
            <a:r>
              <a:rPr lang="zh-CN" altLang="zh-CN" sz="2800" dirty="0" smtClean="0"/>
              <a:t>函数 </a:t>
            </a:r>
            <a:endParaRPr lang="zh-CN" altLang="zh-CN" sz="2800" dirty="0"/>
          </a:p>
        </p:txBody>
      </p:sp>
    </p:spTree>
    <p:extLst>
      <p:ext uri="{BB962C8B-B14F-4D97-AF65-F5344CB8AC3E}">
        <p14:creationId xmlns:p14="http://schemas.microsoft.com/office/powerpoint/2010/main" val="1356661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5839326" cy="1143000"/>
          </a:xfrm>
        </p:spPr>
        <p:txBody>
          <a:bodyPr>
            <a:normAutofit/>
          </a:bodyPr>
          <a:lstStyle/>
          <a:p>
            <a:r>
              <a:rPr lang="zh-CN" altLang="en-US" sz="3600" dirty="0" smtClean="0"/>
              <a:t>第三阶段</a:t>
            </a:r>
            <a:r>
              <a:rPr lang="en-US" altLang="zh-CN" sz="3600" dirty="0" err="1" smtClean="0"/>
              <a:t>PageRankSorting</a:t>
            </a:r>
            <a:r>
              <a:rPr lang="en-US" altLang="zh-CN" sz="3600" dirty="0" smtClean="0"/>
              <a:t> </a:t>
            </a:r>
            <a:endParaRPr kumimoji="1" lang="zh-CN" altLang="en-US" sz="3600" dirty="0"/>
          </a:p>
        </p:txBody>
      </p:sp>
      <p:pic>
        <p:nvPicPr>
          <p:cNvPr id="5" name="图片 4" descr="屏幕快照 2020-07-29 16.07.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4617"/>
            <a:ext cx="9144000" cy="5352030"/>
          </a:xfrm>
          <a:prstGeom prst="rect">
            <a:avLst/>
          </a:prstGeom>
        </p:spPr>
      </p:pic>
    </p:spTree>
    <p:extLst>
      <p:ext uri="{BB962C8B-B14F-4D97-AF65-F5344CB8AC3E}">
        <p14:creationId xmlns:p14="http://schemas.microsoft.com/office/powerpoint/2010/main" val="4489655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5839326" cy="1143000"/>
          </a:xfrm>
        </p:spPr>
        <p:txBody>
          <a:bodyPr>
            <a:normAutofit/>
          </a:bodyPr>
          <a:lstStyle/>
          <a:p>
            <a:r>
              <a:rPr lang="zh-CN" altLang="en-US" sz="3600" dirty="0" smtClean="0"/>
              <a:t>第三阶段</a:t>
            </a:r>
            <a:r>
              <a:rPr lang="en-US" altLang="zh-CN" sz="3600" dirty="0" err="1" smtClean="0"/>
              <a:t>PageRankSorting</a:t>
            </a:r>
            <a:r>
              <a:rPr lang="en-US" altLang="zh-CN" sz="3600" dirty="0" smtClean="0"/>
              <a:t> </a:t>
            </a:r>
            <a:endParaRPr kumimoji="1" lang="zh-CN" altLang="en-US" sz="3600" dirty="0"/>
          </a:p>
        </p:txBody>
      </p:sp>
      <p:sp>
        <p:nvSpPr>
          <p:cNvPr id="4" name="内容占位符 2"/>
          <p:cNvSpPr>
            <a:spLocks noGrp="1"/>
          </p:cNvSpPr>
          <p:nvPr>
            <p:ph idx="1"/>
          </p:nvPr>
        </p:nvSpPr>
        <p:spPr>
          <a:xfrm>
            <a:off x="457200" y="1220473"/>
            <a:ext cx="8686800" cy="5637527"/>
          </a:xfrm>
        </p:spPr>
        <p:txBody>
          <a:bodyPr>
            <a:normAutofit/>
          </a:bodyPr>
          <a:lstStyle/>
          <a:p>
            <a:r>
              <a:rPr lang="en-US" altLang="zh-CN" sz="2800" dirty="0" err="1" smtClean="0"/>
              <a:t>compareTo</a:t>
            </a:r>
            <a:r>
              <a:rPr lang="zh-CN" altLang="en-US" sz="2800" dirty="0" smtClean="0"/>
              <a:t>函数：将原来框架中的逻辑取反</a:t>
            </a:r>
            <a:endParaRPr lang="zh-CN" altLang="zh-CN" sz="2800" dirty="0"/>
          </a:p>
        </p:txBody>
      </p:sp>
      <p:pic>
        <p:nvPicPr>
          <p:cNvPr id="3" name="图片 2" descr="屏幕快照 2020-07-29 16.12.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0792"/>
            <a:ext cx="9144000" cy="2220523"/>
          </a:xfrm>
          <a:prstGeom prst="rect">
            <a:avLst/>
          </a:prstGeom>
        </p:spPr>
      </p:pic>
      <p:pic>
        <p:nvPicPr>
          <p:cNvPr id="6" name="图片 5" descr="屏幕快照 2020-07-29 16.12.4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98102"/>
            <a:ext cx="9144000" cy="512428"/>
          </a:xfrm>
          <a:prstGeom prst="rect">
            <a:avLst/>
          </a:prstGeom>
        </p:spPr>
      </p:pic>
    </p:spTree>
    <p:extLst>
      <p:ext uri="{BB962C8B-B14F-4D97-AF65-F5344CB8AC3E}">
        <p14:creationId xmlns:p14="http://schemas.microsoft.com/office/powerpoint/2010/main" val="37500460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5839326" cy="1143000"/>
          </a:xfrm>
        </p:spPr>
        <p:txBody>
          <a:bodyPr>
            <a:normAutofit/>
          </a:bodyPr>
          <a:lstStyle/>
          <a:p>
            <a:r>
              <a:rPr lang="zh-CN" altLang="en-US" sz="3600" dirty="0" smtClean="0"/>
              <a:t>第三阶段</a:t>
            </a:r>
            <a:r>
              <a:rPr lang="en-US" altLang="zh-CN" sz="3600" dirty="0" err="1" smtClean="0"/>
              <a:t>PageRankSorting</a:t>
            </a:r>
            <a:r>
              <a:rPr lang="en-US" altLang="zh-CN" sz="3600" dirty="0" smtClean="0"/>
              <a:t> </a:t>
            </a:r>
            <a:endParaRPr kumimoji="1" lang="zh-CN" altLang="en-US" sz="3600" dirty="0"/>
          </a:p>
        </p:txBody>
      </p:sp>
      <p:sp>
        <p:nvSpPr>
          <p:cNvPr id="4" name="内容占位符 2"/>
          <p:cNvSpPr>
            <a:spLocks noGrp="1"/>
          </p:cNvSpPr>
          <p:nvPr>
            <p:ph idx="1"/>
          </p:nvPr>
        </p:nvSpPr>
        <p:spPr>
          <a:xfrm>
            <a:off x="457200" y="1220473"/>
            <a:ext cx="8686800" cy="5637527"/>
          </a:xfrm>
        </p:spPr>
        <p:txBody>
          <a:bodyPr>
            <a:normAutofit/>
          </a:bodyPr>
          <a:lstStyle/>
          <a:p>
            <a:r>
              <a:rPr lang="en-US" altLang="zh-CN" sz="2800" dirty="0" smtClean="0"/>
              <a:t>Mapper</a:t>
            </a:r>
          </a:p>
          <a:p>
            <a:r>
              <a:rPr lang="zh-CN" altLang="en-US" sz="2800" dirty="0" smtClean="0"/>
              <a:t>将读</a:t>
            </a:r>
            <a:r>
              <a:rPr lang="zh-CN" altLang="en-US" sz="2800" dirty="0"/>
              <a:t>取的一行数据</a:t>
            </a:r>
            <a:r>
              <a:rPr lang="zh-CN" altLang="en-US" sz="2800" dirty="0" smtClean="0"/>
              <a:t>用</a:t>
            </a:r>
            <a:r>
              <a:rPr lang="en-US" altLang="zh-CN" sz="2800" dirty="0" smtClean="0"/>
              <a:t>’\</a:t>
            </a:r>
            <a:r>
              <a:rPr lang="en-US" altLang="zh-CN" sz="2800" dirty="0"/>
              <a:t>t’</a:t>
            </a:r>
            <a:r>
              <a:rPr lang="zh-CN" altLang="en-US" sz="2800" dirty="0"/>
              <a:t>划分，得到三个部分，获取前两个部分内容，即人物名和</a:t>
            </a:r>
            <a:r>
              <a:rPr lang="en-US" altLang="zh-CN" sz="2800" dirty="0"/>
              <a:t>PR</a:t>
            </a:r>
            <a:r>
              <a:rPr lang="zh-CN" altLang="en-US" sz="2800" dirty="0" smtClean="0"/>
              <a:t>值。</a:t>
            </a:r>
            <a:endParaRPr lang="en-US" altLang="zh-CN" sz="2800" dirty="0" smtClean="0"/>
          </a:p>
          <a:p>
            <a:r>
              <a:rPr lang="zh-CN" altLang="en-US" sz="2800" dirty="0"/>
              <a:t>将</a:t>
            </a:r>
            <a:r>
              <a:rPr lang="en-US" altLang="zh-CN" sz="2800" dirty="0"/>
              <a:t>PR</a:t>
            </a:r>
            <a:r>
              <a:rPr lang="zh-CN" altLang="en-US" sz="2800" dirty="0"/>
              <a:t>值利用自定义类的构造函数转化为</a:t>
            </a:r>
            <a:r>
              <a:rPr lang="en-US" altLang="zh-CN" sz="2800" dirty="0" err="1"/>
              <a:t>myDoubleWritable</a:t>
            </a:r>
            <a:r>
              <a:rPr lang="zh-CN" altLang="en-US" sz="2800" dirty="0"/>
              <a:t>类型，然后将这个</a:t>
            </a:r>
            <a:r>
              <a:rPr lang="en-US" altLang="zh-CN" sz="2800" dirty="0"/>
              <a:t>PR</a:t>
            </a:r>
            <a:r>
              <a:rPr lang="zh-CN" altLang="en-US" sz="2800" dirty="0"/>
              <a:t>值作为</a:t>
            </a:r>
            <a:r>
              <a:rPr lang="en-US" altLang="zh-CN" sz="2800" dirty="0"/>
              <a:t>key</a:t>
            </a:r>
            <a:r>
              <a:rPr lang="zh-CN" altLang="en-US" sz="2800" dirty="0"/>
              <a:t>，人物名作为</a:t>
            </a:r>
            <a:r>
              <a:rPr lang="en-US" altLang="zh-CN" sz="2800" dirty="0"/>
              <a:t>value</a:t>
            </a:r>
            <a:r>
              <a:rPr lang="zh-CN" altLang="en-US" sz="2800" dirty="0"/>
              <a:t>发送</a:t>
            </a:r>
            <a:r>
              <a:rPr lang="zh-CN" altLang="en-US" sz="2800" dirty="0" smtClean="0"/>
              <a:t>出去</a:t>
            </a:r>
            <a:endParaRPr lang="en-US" altLang="zh-CN" sz="2800" dirty="0" smtClean="0"/>
          </a:p>
          <a:p>
            <a:endParaRPr lang="zh-CN" altLang="zh-CN" sz="2800" dirty="0"/>
          </a:p>
        </p:txBody>
      </p:sp>
      <p:pic>
        <p:nvPicPr>
          <p:cNvPr id="5" name="图片 4" descr="屏幕快照 2020-07-29 16.14.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8105"/>
            <a:ext cx="9144000" cy="1047631"/>
          </a:xfrm>
          <a:prstGeom prst="rect">
            <a:avLst/>
          </a:prstGeom>
        </p:spPr>
      </p:pic>
    </p:spTree>
    <p:extLst>
      <p:ext uri="{BB962C8B-B14F-4D97-AF65-F5344CB8AC3E}">
        <p14:creationId xmlns:p14="http://schemas.microsoft.com/office/powerpoint/2010/main" val="1347904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5839326" cy="1143000"/>
          </a:xfrm>
        </p:spPr>
        <p:txBody>
          <a:bodyPr>
            <a:normAutofit/>
          </a:bodyPr>
          <a:lstStyle/>
          <a:p>
            <a:r>
              <a:rPr lang="zh-CN" altLang="en-US" sz="3600" dirty="0" smtClean="0"/>
              <a:t>第三阶段</a:t>
            </a:r>
            <a:r>
              <a:rPr lang="en-US" altLang="zh-CN" sz="3600" dirty="0" err="1" smtClean="0"/>
              <a:t>PageRankSorting</a:t>
            </a:r>
            <a:r>
              <a:rPr lang="en-US" altLang="zh-CN" sz="3600" dirty="0" smtClean="0"/>
              <a:t> </a:t>
            </a:r>
            <a:endParaRPr kumimoji="1" lang="zh-CN" altLang="en-US" sz="3600" dirty="0"/>
          </a:p>
        </p:txBody>
      </p:sp>
      <p:sp>
        <p:nvSpPr>
          <p:cNvPr id="4" name="内容占位符 2"/>
          <p:cNvSpPr>
            <a:spLocks noGrp="1"/>
          </p:cNvSpPr>
          <p:nvPr>
            <p:ph idx="1"/>
          </p:nvPr>
        </p:nvSpPr>
        <p:spPr>
          <a:xfrm>
            <a:off x="457200" y="1220473"/>
            <a:ext cx="8686800" cy="5637527"/>
          </a:xfrm>
        </p:spPr>
        <p:txBody>
          <a:bodyPr>
            <a:normAutofit/>
          </a:bodyPr>
          <a:lstStyle/>
          <a:p>
            <a:r>
              <a:rPr lang="en-US" altLang="zh-CN" sz="2800" dirty="0" smtClean="0"/>
              <a:t>Reducer</a:t>
            </a:r>
          </a:p>
          <a:p>
            <a:r>
              <a:rPr lang="zh-CN" altLang="zh-CN" sz="2800" dirty="0"/>
              <a:t>已经由</a:t>
            </a:r>
            <a:r>
              <a:rPr lang="en-US" altLang="zh-CN" sz="2800" dirty="0" err="1"/>
              <a:t>MapReduce</a:t>
            </a:r>
            <a:r>
              <a:rPr lang="zh-CN" altLang="zh-CN" sz="2800" dirty="0" smtClean="0"/>
              <a:t>框架为我们</a:t>
            </a:r>
            <a:r>
              <a:rPr lang="zh-CN" altLang="en-US" sz="2800" dirty="0" smtClean="0"/>
              <a:t>按照</a:t>
            </a:r>
            <a:r>
              <a:rPr lang="en-US" altLang="zh-CN" sz="2800" dirty="0" smtClean="0"/>
              <a:t>PR</a:t>
            </a:r>
            <a:r>
              <a:rPr lang="zh-CN" altLang="en-US" sz="2800" dirty="0" smtClean="0"/>
              <a:t>值从大到小</a:t>
            </a:r>
            <a:r>
              <a:rPr lang="zh-CN" altLang="zh-CN" sz="2800" dirty="0" smtClean="0"/>
              <a:t>排好序</a:t>
            </a:r>
            <a:endParaRPr lang="en-US" altLang="zh-CN" sz="2800" dirty="0" smtClean="0"/>
          </a:p>
          <a:p>
            <a:r>
              <a:rPr lang="zh-CN" altLang="en-US" sz="2800" dirty="0" smtClean="0"/>
              <a:t>接受的</a:t>
            </a:r>
            <a:r>
              <a:rPr lang="en-US" altLang="zh-CN" sz="2800" dirty="0" smtClean="0"/>
              <a:t>key</a:t>
            </a:r>
            <a:r>
              <a:rPr lang="zh-CN" altLang="en-US" sz="2800" dirty="0" smtClean="0"/>
              <a:t>类型为</a:t>
            </a:r>
            <a:r>
              <a:rPr lang="en-US" altLang="zh-CN" sz="2800" dirty="0" err="1" smtClean="0"/>
              <a:t>myDoublewritable</a:t>
            </a:r>
            <a:endParaRPr lang="en-US" altLang="zh-CN" sz="2800" dirty="0"/>
          </a:p>
          <a:p>
            <a:r>
              <a:rPr lang="zh-CN" altLang="zh-CN" sz="2800" dirty="0"/>
              <a:t>获</a:t>
            </a:r>
            <a:r>
              <a:rPr lang="zh-CN" altLang="zh-CN" sz="2800" dirty="0" smtClean="0"/>
              <a:t>取</a:t>
            </a:r>
            <a:r>
              <a:rPr lang="zh-CN" altLang="en-US" sz="2800" dirty="0" smtClean="0"/>
              <a:t>接受的</a:t>
            </a:r>
            <a:r>
              <a:rPr lang="en-US" altLang="zh-CN" sz="2800" dirty="0" smtClean="0"/>
              <a:t>key</a:t>
            </a:r>
            <a:r>
              <a:rPr lang="zh-CN" altLang="zh-CN" sz="2800" dirty="0"/>
              <a:t>和</a:t>
            </a:r>
            <a:r>
              <a:rPr lang="en-US" altLang="zh-CN" sz="2800" dirty="0"/>
              <a:t>value</a:t>
            </a:r>
            <a:r>
              <a:rPr lang="zh-CN" altLang="zh-CN" sz="2800" dirty="0"/>
              <a:t>然后将它们调换顺序，输出</a:t>
            </a:r>
            <a:r>
              <a:rPr lang="en-US" altLang="zh-CN" sz="2800" dirty="0"/>
              <a:t>&lt;value, key&gt;</a:t>
            </a:r>
            <a:r>
              <a:rPr lang="zh-CN" altLang="zh-CN" sz="2800" dirty="0"/>
              <a:t> </a:t>
            </a:r>
          </a:p>
        </p:txBody>
      </p:sp>
      <p:pic>
        <p:nvPicPr>
          <p:cNvPr id="3" name="图片 2" descr="屏幕快照 2020-07-29 16.16.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27489"/>
            <a:ext cx="9144000" cy="1252603"/>
          </a:xfrm>
          <a:prstGeom prst="rect">
            <a:avLst/>
          </a:prstGeom>
        </p:spPr>
      </p:pic>
    </p:spTree>
    <p:extLst>
      <p:ext uri="{BB962C8B-B14F-4D97-AF65-F5344CB8AC3E}">
        <p14:creationId xmlns:p14="http://schemas.microsoft.com/office/powerpoint/2010/main" val="28829604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5839326" cy="1143000"/>
          </a:xfrm>
        </p:spPr>
        <p:txBody>
          <a:bodyPr>
            <a:normAutofit/>
          </a:bodyPr>
          <a:lstStyle/>
          <a:p>
            <a:r>
              <a:rPr lang="zh-CN" altLang="en-US" sz="3600" dirty="0" smtClean="0"/>
              <a:t>第三阶段</a:t>
            </a:r>
            <a:r>
              <a:rPr lang="en-US" altLang="zh-CN" sz="3600" dirty="0" err="1" smtClean="0"/>
              <a:t>PageRankSorting</a:t>
            </a:r>
            <a:r>
              <a:rPr lang="en-US" altLang="zh-CN" sz="3600" dirty="0" smtClean="0"/>
              <a:t> </a:t>
            </a:r>
            <a:endParaRPr kumimoji="1" lang="zh-CN" altLang="en-US" sz="3600" dirty="0"/>
          </a:p>
        </p:txBody>
      </p:sp>
      <p:sp>
        <p:nvSpPr>
          <p:cNvPr id="4" name="内容占位符 2"/>
          <p:cNvSpPr>
            <a:spLocks noGrp="1"/>
          </p:cNvSpPr>
          <p:nvPr>
            <p:ph idx="1"/>
          </p:nvPr>
        </p:nvSpPr>
        <p:spPr>
          <a:xfrm>
            <a:off x="457200" y="1220473"/>
            <a:ext cx="8686800" cy="5637527"/>
          </a:xfrm>
        </p:spPr>
        <p:txBody>
          <a:bodyPr>
            <a:normAutofit/>
          </a:bodyPr>
          <a:lstStyle/>
          <a:p>
            <a:r>
              <a:rPr lang="zh-CN" altLang="en-US" sz="2800" dirty="0" smtClean="0"/>
              <a:t>另一个版本，用于任务五改进版的输入文件</a:t>
            </a:r>
            <a:endParaRPr lang="en-US" altLang="zh-CN" sz="2800" dirty="0" smtClean="0"/>
          </a:p>
          <a:p>
            <a:r>
              <a:rPr lang="zh-CN" altLang="en-US" sz="2800" dirty="0" smtClean="0"/>
              <a:t>在输出文件中仍然保留每一个人物的邻接关系列表</a:t>
            </a:r>
            <a:endParaRPr lang="en-US" altLang="zh-CN" sz="2800" dirty="0" smtClean="0"/>
          </a:p>
          <a:p>
            <a:r>
              <a:rPr lang="zh-CN" altLang="zh-CN" sz="2800" dirty="0"/>
              <a:t>在</a:t>
            </a:r>
            <a:r>
              <a:rPr lang="en-US" altLang="zh-CN" sz="2800" dirty="0"/>
              <a:t>Mapper</a:t>
            </a:r>
            <a:r>
              <a:rPr lang="zh-CN" altLang="zh-CN" sz="2800" dirty="0"/>
              <a:t>阶段，输出的</a:t>
            </a:r>
            <a:r>
              <a:rPr lang="en-US" altLang="zh-CN" sz="2800" dirty="0"/>
              <a:t>value</a:t>
            </a:r>
            <a:r>
              <a:rPr lang="zh-CN" altLang="zh-CN" sz="2800" dirty="0"/>
              <a:t>将由原来只有人物名字变为人物名字</a:t>
            </a:r>
            <a:r>
              <a:rPr lang="en-US" altLang="zh-CN" sz="2800" dirty="0"/>
              <a:t>+</a:t>
            </a:r>
            <a:r>
              <a:rPr lang="zh-CN" altLang="zh-CN" sz="2800" dirty="0"/>
              <a:t>邻接关系列表，</a:t>
            </a:r>
            <a:r>
              <a:rPr lang="zh-CN" altLang="zh-CN" sz="2800" dirty="0" smtClean="0"/>
              <a:t>中间用制表符分隔</a:t>
            </a:r>
            <a:endParaRPr lang="en-US" altLang="zh-CN" sz="2800" dirty="0" smtClean="0"/>
          </a:p>
          <a:p>
            <a:r>
              <a:rPr lang="zh-CN" altLang="zh-CN" sz="2800" dirty="0"/>
              <a:t>在</a:t>
            </a:r>
            <a:r>
              <a:rPr lang="en-US" altLang="zh-CN" sz="2800" dirty="0"/>
              <a:t>Reducer</a:t>
            </a:r>
            <a:r>
              <a:rPr lang="zh-CN" altLang="zh-CN" sz="2800" dirty="0"/>
              <a:t>阶段，在处理</a:t>
            </a:r>
            <a:r>
              <a:rPr lang="en-US" altLang="zh-CN" sz="2800" dirty="0"/>
              <a:t>Mapper</a:t>
            </a:r>
            <a:r>
              <a:rPr lang="zh-CN" altLang="zh-CN" sz="2800" dirty="0"/>
              <a:t>传入的</a:t>
            </a:r>
            <a:r>
              <a:rPr lang="en-US" altLang="zh-CN" sz="2800" dirty="0"/>
              <a:t>value</a:t>
            </a:r>
            <a:r>
              <a:rPr lang="zh-CN" altLang="zh-CN" sz="2800" dirty="0"/>
              <a:t>时，用制表符将</a:t>
            </a:r>
            <a:r>
              <a:rPr lang="en-US" altLang="zh-CN" sz="2800" dirty="0"/>
              <a:t>value</a:t>
            </a:r>
            <a:r>
              <a:rPr lang="zh-CN" altLang="zh-CN" sz="2800" dirty="0"/>
              <a:t>分开，获取到人物名字和邻接列表，然后把人物名字作为</a:t>
            </a:r>
            <a:r>
              <a:rPr lang="en-US" altLang="zh-CN" sz="2800" dirty="0"/>
              <a:t>key</a:t>
            </a:r>
            <a:r>
              <a:rPr lang="zh-CN" altLang="zh-CN" sz="2800" dirty="0"/>
              <a:t>，</a:t>
            </a:r>
            <a:r>
              <a:rPr lang="en-US" altLang="zh-CN" sz="2800" dirty="0"/>
              <a:t>PR</a:t>
            </a:r>
            <a:r>
              <a:rPr lang="zh-CN" altLang="zh-CN" sz="2800" dirty="0"/>
              <a:t>值</a:t>
            </a:r>
            <a:r>
              <a:rPr lang="en-US" altLang="zh-CN" sz="2800" dirty="0"/>
              <a:t>+</a:t>
            </a:r>
            <a:r>
              <a:rPr lang="zh-CN" altLang="zh-CN" sz="2800" dirty="0"/>
              <a:t>邻接列表（两者之间以制表符分隔）作为</a:t>
            </a:r>
            <a:r>
              <a:rPr lang="en-US" altLang="zh-CN" sz="2800" dirty="0"/>
              <a:t>value</a:t>
            </a:r>
            <a:r>
              <a:rPr lang="zh-CN" altLang="zh-CN" sz="2800" dirty="0"/>
              <a:t>输</a:t>
            </a:r>
            <a:r>
              <a:rPr lang="zh-CN" altLang="zh-CN" sz="2800" dirty="0" smtClean="0"/>
              <a:t>出</a:t>
            </a:r>
            <a:endParaRPr lang="en-US" altLang="zh-CN" sz="2800" dirty="0" smtClean="0"/>
          </a:p>
          <a:p>
            <a:endParaRPr lang="en-US" altLang="zh-CN" sz="2800" dirty="0" smtClean="0"/>
          </a:p>
        </p:txBody>
      </p:sp>
    </p:spTree>
    <p:extLst>
      <p:ext uri="{BB962C8B-B14F-4D97-AF65-F5344CB8AC3E}">
        <p14:creationId xmlns:p14="http://schemas.microsoft.com/office/powerpoint/2010/main" val="6107066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3208421" cy="1143000"/>
          </a:xfrm>
        </p:spPr>
        <p:txBody>
          <a:bodyPr>
            <a:normAutofit/>
          </a:bodyPr>
          <a:lstStyle/>
          <a:p>
            <a:r>
              <a:rPr kumimoji="1" lang="zh-CN" altLang="en-US" sz="3600" dirty="0" smtClean="0"/>
              <a:t>作业配置</a:t>
            </a:r>
            <a:endParaRPr kumimoji="1" lang="zh-CN" altLang="en-US" sz="3600" dirty="0"/>
          </a:p>
        </p:txBody>
      </p:sp>
      <p:sp>
        <p:nvSpPr>
          <p:cNvPr id="4" name="内容占位符 2"/>
          <p:cNvSpPr>
            <a:spLocks noGrp="1"/>
          </p:cNvSpPr>
          <p:nvPr>
            <p:ph idx="1"/>
          </p:nvPr>
        </p:nvSpPr>
        <p:spPr>
          <a:xfrm>
            <a:off x="457200" y="1220473"/>
            <a:ext cx="8686800" cy="5637527"/>
          </a:xfrm>
        </p:spPr>
        <p:txBody>
          <a:bodyPr>
            <a:normAutofit/>
          </a:bodyPr>
          <a:lstStyle/>
          <a:p>
            <a:r>
              <a:rPr lang="zh-CN" altLang="zh-CN" sz="2400" dirty="0"/>
              <a:t>上述三个阶段每一个阶段是一个类，其中实现自己的</a:t>
            </a:r>
            <a:r>
              <a:rPr lang="en-US" altLang="zh-CN" sz="2400" dirty="0"/>
              <a:t>Mapper</a:t>
            </a:r>
            <a:r>
              <a:rPr lang="zh-CN" altLang="zh-CN" sz="2400" dirty="0"/>
              <a:t>和</a:t>
            </a:r>
            <a:r>
              <a:rPr lang="en-US" altLang="zh-CN" sz="2400" dirty="0"/>
              <a:t>Reducer</a:t>
            </a:r>
            <a:r>
              <a:rPr lang="zh-CN" altLang="zh-CN" sz="2400" dirty="0"/>
              <a:t>，并且在自己的</a:t>
            </a:r>
            <a:r>
              <a:rPr lang="en-US" altLang="zh-CN" sz="2400" dirty="0"/>
              <a:t>main</a:t>
            </a:r>
            <a:r>
              <a:rPr lang="zh-CN" altLang="zh-CN" sz="2400" dirty="0"/>
              <a:t>函数中完成这个阶段</a:t>
            </a:r>
            <a:r>
              <a:rPr lang="en-US" altLang="zh-CN" sz="2400" dirty="0" err="1"/>
              <a:t>MapReduce</a:t>
            </a:r>
            <a:r>
              <a:rPr lang="en-US" altLang="zh-CN" sz="2400" dirty="0"/>
              <a:t> Job</a:t>
            </a:r>
            <a:r>
              <a:rPr lang="zh-CN" altLang="zh-CN" sz="2400" dirty="0"/>
              <a:t>的</a:t>
            </a:r>
            <a:r>
              <a:rPr lang="zh-CN" altLang="zh-CN" sz="2400" dirty="0" smtClean="0"/>
              <a:t>配置</a:t>
            </a:r>
            <a:endParaRPr lang="en-US" altLang="zh-CN" sz="2400" dirty="0" smtClean="0"/>
          </a:p>
          <a:p>
            <a:r>
              <a:rPr lang="zh-CN" altLang="zh-CN" sz="2400" dirty="0"/>
              <a:t>第三个阶段需要在</a:t>
            </a:r>
            <a:r>
              <a:rPr lang="en-US" altLang="zh-CN" sz="2400" dirty="0"/>
              <a:t>Job</a:t>
            </a:r>
            <a:r>
              <a:rPr lang="zh-CN" altLang="zh-CN" sz="2400" dirty="0"/>
              <a:t>配置中设置</a:t>
            </a:r>
            <a:r>
              <a:rPr lang="en-US" altLang="zh-CN" sz="2400" dirty="0"/>
              <a:t>Mapper</a:t>
            </a:r>
            <a:r>
              <a:rPr lang="zh-CN" altLang="zh-CN" sz="2400" dirty="0"/>
              <a:t>输出的</a:t>
            </a:r>
            <a:r>
              <a:rPr lang="en-US" altLang="zh-CN" sz="2400" dirty="0"/>
              <a:t>key</a:t>
            </a:r>
            <a:r>
              <a:rPr lang="zh-CN" altLang="zh-CN" sz="2400" dirty="0"/>
              <a:t>类型为</a:t>
            </a:r>
            <a:r>
              <a:rPr lang="en-US" altLang="zh-CN" sz="2400" dirty="0" err="1"/>
              <a:t>myDoubleWritable</a:t>
            </a:r>
            <a:r>
              <a:rPr lang="zh-CN" altLang="zh-CN" sz="2400" dirty="0"/>
              <a:t> </a:t>
            </a:r>
            <a:endParaRPr lang="en-US" altLang="zh-CN" sz="2400" dirty="0" smtClean="0"/>
          </a:p>
          <a:p>
            <a:r>
              <a:rPr lang="zh-CN" altLang="zh-CN" sz="2400" dirty="0"/>
              <a:t>实现一个</a:t>
            </a:r>
            <a:r>
              <a:rPr lang="en-US" altLang="zh-CN" sz="2400" dirty="0"/>
              <a:t>public class PageRank</a:t>
            </a:r>
            <a:r>
              <a:rPr lang="zh-CN" altLang="zh-CN" sz="2400" dirty="0"/>
              <a:t>类，在这个类的</a:t>
            </a:r>
            <a:r>
              <a:rPr lang="en-US" altLang="zh-CN" sz="2400" dirty="0"/>
              <a:t>main</a:t>
            </a:r>
            <a:r>
              <a:rPr lang="zh-CN" altLang="zh-CN" sz="2400" dirty="0"/>
              <a:t>函数中调</a:t>
            </a:r>
            <a:r>
              <a:rPr lang="zh-CN" altLang="zh-CN" sz="2400" dirty="0" smtClean="0"/>
              <a:t>用上面三个阶段</a:t>
            </a:r>
            <a:endParaRPr lang="en-US" altLang="zh-CN" sz="2400" dirty="0" smtClean="0"/>
          </a:p>
          <a:p>
            <a:r>
              <a:rPr lang="zh-CN" altLang="zh-CN" sz="2400" dirty="0"/>
              <a:t>任务四的程序将接受三个输入参数，第一个参数是任务三输出文件所在文件夹的路径，第二个参数是任务四的输出文件文件夹的路径，第三个参数是第二阶段</a:t>
            </a:r>
            <a:r>
              <a:rPr lang="en-US" altLang="zh-CN" sz="2400" dirty="0"/>
              <a:t>PageRank</a:t>
            </a:r>
            <a:r>
              <a:rPr lang="zh-CN" altLang="zh-CN" sz="2400" dirty="0"/>
              <a:t>迭代</a:t>
            </a:r>
            <a:r>
              <a:rPr lang="zh-CN" altLang="zh-CN" sz="2400" dirty="0" smtClean="0"/>
              <a:t>次数</a:t>
            </a:r>
            <a:endParaRPr lang="en-US" altLang="zh-CN" sz="2400" dirty="0" smtClean="0"/>
          </a:p>
        </p:txBody>
      </p:sp>
    </p:spTree>
    <p:extLst>
      <p:ext uri="{BB962C8B-B14F-4D97-AF65-F5344CB8AC3E}">
        <p14:creationId xmlns:p14="http://schemas.microsoft.com/office/powerpoint/2010/main" val="3368267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3208421" cy="1143000"/>
          </a:xfrm>
        </p:spPr>
        <p:txBody>
          <a:bodyPr>
            <a:normAutofit/>
          </a:bodyPr>
          <a:lstStyle/>
          <a:p>
            <a:r>
              <a:rPr kumimoji="1" lang="zh-CN" altLang="en-US" sz="3600" dirty="0" smtClean="0"/>
              <a:t>作业配置</a:t>
            </a:r>
            <a:endParaRPr kumimoji="1" lang="zh-CN" altLang="en-US" sz="3600" dirty="0"/>
          </a:p>
        </p:txBody>
      </p:sp>
      <p:pic>
        <p:nvPicPr>
          <p:cNvPr id="7" name="图片 6" descr="屏幕快照 2020-07-29 16.2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7684"/>
            <a:ext cx="9144000" cy="4338560"/>
          </a:xfrm>
          <a:prstGeom prst="rect">
            <a:avLst/>
          </a:prstGeom>
        </p:spPr>
      </p:pic>
    </p:spTree>
    <p:extLst>
      <p:ext uri="{BB962C8B-B14F-4D97-AF65-F5344CB8AC3E}">
        <p14:creationId xmlns:p14="http://schemas.microsoft.com/office/powerpoint/2010/main" val="32052825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3596105" cy="1143000"/>
          </a:xfrm>
        </p:spPr>
        <p:txBody>
          <a:bodyPr>
            <a:normAutofit/>
          </a:bodyPr>
          <a:lstStyle/>
          <a:p>
            <a:r>
              <a:rPr kumimoji="1" lang="zh-CN" altLang="en-US" sz="3600" dirty="0" smtClean="0"/>
              <a:t>运行结果展示</a:t>
            </a:r>
            <a:endParaRPr kumimoji="1" lang="zh-CN" altLang="en-US" sz="3600" dirty="0"/>
          </a:p>
        </p:txBody>
      </p:sp>
      <p:pic>
        <p:nvPicPr>
          <p:cNvPr id="3" name="图片 2" descr="屏幕快照 2020-07-28 21.25.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7638"/>
            <a:ext cx="9144000" cy="468523"/>
          </a:xfrm>
          <a:prstGeom prst="rect">
            <a:avLst/>
          </a:prstGeom>
        </p:spPr>
      </p:pic>
      <p:pic>
        <p:nvPicPr>
          <p:cNvPr id="4" name="图片 3" descr="屏幕快照 2020-07-28 21.25.4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20735"/>
            <a:ext cx="9144000" cy="479162"/>
          </a:xfrm>
          <a:prstGeom prst="rect">
            <a:avLst/>
          </a:prstGeom>
        </p:spPr>
      </p:pic>
      <p:pic>
        <p:nvPicPr>
          <p:cNvPr id="5" name="图片 4" descr="屏幕快照 2020-07-28 21.25.5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68" y="3503577"/>
            <a:ext cx="9144000" cy="479162"/>
          </a:xfrm>
          <a:prstGeom prst="rect">
            <a:avLst/>
          </a:prstGeom>
        </p:spPr>
      </p:pic>
      <p:pic>
        <p:nvPicPr>
          <p:cNvPr id="6" name="图片 5" descr="屏幕快照 2020-07-28 21.32.5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68" y="4642009"/>
            <a:ext cx="9144000" cy="504833"/>
          </a:xfrm>
          <a:prstGeom prst="rect">
            <a:avLst/>
          </a:prstGeom>
        </p:spPr>
      </p:pic>
    </p:spTree>
    <p:extLst>
      <p:ext uri="{BB962C8B-B14F-4D97-AF65-F5344CB8AC3E}">
        <p14:creationId xmlns:p14="http://schemas.microsoft.com/office/powerpoint/2010/main" val="277277562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屏幕快照 2020-07-28 21.28.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7638"/>
            <a:ext cx="9144000" cy="4884799"/>
          </a:xfrm>
          <a:prstGeom prst="rect">
            <a:avLst/>
          </a:prstGeom>
        </p:spPr>
      </p:pic>
      <p:sp>
        <p:nvSpPr>
          <p:cNvPr id="10" name="标题 1"/>
          <p:cNvSpPr>
            <a:spLocks noGrp="1"/>
          </p:cNvSpPr>
          <p:nvPr>
            <p:ph type="title"/>
          </p:nvPr>
        </p:nvSpPr>
        <p:spPr>
          <a:xfrm>
            <a:off x="0" y="274638"/>
            <a:ext cx="3596105" cy="1143000"/>
          </a:xfrm>
        </p:spPr>
        <p:txBody>
          <a:bodyPr>
            <a:normAutofit/>
          </a:bodyPr>
          <a:lstStyle/>
          <a:p>
            <a:r>
              <a:rPr kumimoji="1" lang="zh-CN" altLang="en-US" sz="3600" dirty="0" smtClean="0"/>
              <a:t>运行结果展示</a:t>
            </a:r>
            <a:endParaRPr kumimoji="1" lang="zh-CN" altLang="en-US" sz="3600" dirty="0"/>
          </a:p>
        </p:txBody>
      </p:sp>
    </p:spTree>
    <p:extLst>
      <p:ext uri="{BB962C8B-B14F-4D97-AF65-F5344CB8AC3E}">
        <p14:creationId xmlns:p14="http://schemas.microsoft.com/office/powerpoint/2010/main" val="3457651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Macintosh HD:private:var:folders:68:rzcnl77927z46gz4df5m5k400000gn:T:TemporaryItems:屏幕快照 2020-07-27 15.36.20.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66840"/>
            <a:ext cx="5099058" cy="791934"/>
          </a:xfrm>
          <a:prstGeom prst="rect">
            <a:avLst/>
          </a:prstGeom>
          <a:noFill/>
          <a:ln>
            <a:noFill/>
          </a:ln>
        </p:spPr>
      </p:pic>
      <p:sp>
        <p:nvSpPr>
          <p:cNvPr id="3" name="内容占位符 2"/>
          <p:cNvSpPr>
            <a:spLocks noGrp="1"/>
          </p:cNvSpPr>
          <p:nvPr>
            <p:ph idx="1"/>
          </p:nvPr>
        </p:nvSpPr>
        <p:spPr>
          <a:xfrm>
            <a:off x="457200" y="1220473"/>
            <a:ext cx="8229600" cy="5637527"/>
          </a:xfrm>
        </p:spPr>
        <p:txBody>
          <a:bodyPr>
            <a:normAutofit/>
          </a:bodyPr>
          <a:lstStyle/>
          <a:p>
            <a:r>
              <a:rPr lang="en-US" altLang="zh-CN" sz="2700" dirty="0" smtClean="0"/>
              <a:t>PageRank</a:t>
            </a:r>
            <a:r>
              <a:rPr lang="zh-CN" altLang="zh-CN" sz="2700" dirty="0" smtClean="0"/>
              <a:t>用于衡量评估网页</a:t>
            </a:r>
            <a:r>
              <a:rPr lang="zh-CN" altLang="zh-CN" sz="2700" dirty="0"/>
              <a:t>重要性或者等级的算法</a:t>
            </a:r>
            <a:r>
              <a:rPr lang="zh-CN" altLang="zh-CN" sz="2700" dirty="0" smtClean="0"/>
              <a:t>，值</a:t>
            </a:r>
            <a:r>
              <a:rPr lang="zh-CN" altLang="zh-CN" sz="2700" dirty="0"/>
              <a:t>越高说明该网页</a:t>
            </a:r>
            <a:r>
              <a:rPr lang="zh-CN" altLang="zh-CN" sz="2700" dirty="0" smtClean="0"/>
              <a:t>越重要</a:t>
            </a:r>
            <a:r>
              <a:rPr lang="zh-CN" altLang="en-US" sz="2700" dirty="0" smtClean="0"/>
              <a:t>。</a:t>
            </a:r>
            <a:r>
              <a:rPr lang="zh-CN" altLang="zh-CN" sz="2700" dirty="0" smtClean="0"/>
              <a:t>一个网页想要拥有较</a:t>
            </a:r>
            <a:r>
              <a:rPr lang="zh-CN" altLang="zh-CN" sz="2700" dirty="0"/>
              <a:t>高的</a:t>
            </a:r>
            <a:r>
              <a:rPr lang="en-US" altLang="zh-CN" sz="2700" dirty="0"/>
              <a:t>PR</a:t>
            </a:r>
            <a:r>
              <a:rPr lang="zh-CN" altLang="zh-CN" sz="2700" dirty="0"/>
              <a:t>值，最直观的条件是有很多的网页都链接到它，特别是要有高</a:t>
            </a:r>
            <a:r>
              <a:rPr lang="en-US" altLang="zh-CN" sz="2700" dirty="0"/>
              <a:t>Rank</a:t>
            </a:r>
            <a:r>
              <a:rPr lang="zh-CN" altLang="zh-CN" sz="2700" dirty="0"/>
              <a:t>值的网页连接到该网页</a:t>
            </a:r>
            <a:r>
              <a:rPr lang="zh-CN" altLang="zh-CN" sz="2700" dirty="0" smtClean="0"/>
              <a:t>。</a:t>
            </a:r>
            <a:endParaRPr lang="en-US" altLang="zh-CN" sz="2700" dirty="0" smtClean="0"/>
          </a:p>
          <a:p>
            <a:r>
              <a:rPr lang="zh-CN" altLang="zh-CN" sz="2700" dirty="0"/>
              <a:t>互联网上各个网页之间的链接关系可以看成一张有向图，对于一个任意的网页</a:t>
            </a:r>
            <a:r>
              <a:rPr lang="en-US" altLang="zh-CN" sz="2700" dirty="0"/>
              <a:t>u</a:t>
            </a:r>
            <a:r>
              <a:rPr lang="zh-CN" altLang="zh-CN" sz="2700" dirty="0"/>
              <a:t>，它的</a:t>
            </a:r>
            <a:r>
              <a:rPr lang="en-US" altLang="zh-CN" sz="2700" dirty="0"/>
              <a:t>PR</a:t>
            </a:r>
            <a:r>
              <a:rPr lang="zh-CN" altLang="zh-CN" sz="2700" dirty="0" smtClean="0"/>
              <a:t>值计算公式</a:t>
            </a:r>
            <a:r>
              <a:rPr lang="zh-CN" altLang="en-US" sz="2700" dirty="0" smtClean="0"/>
              <a:t>为</a:t>
            </a:r>
            <a:r>
              <a:rPr lang="zh-CN" altLang="zh-CN" sz="2700" dirty="0" smtClean="0"/>
              <a:t>：</a:t>
            </a:r>
            <a:endParaRPr lang="en-US" altLang="zh-CN" sz="2700" dirty="0" smtClean="0"/>
          </a:p>
          <a:p>
            <a:endParaRPr lang="en-US" altLang="zh-CN" sz="2700" dirty="0" smtClean="0"/>
          </a:p>
          <a:p>
            <a:r>
              <a:rPr lang="zh-CN" altLang="zh-CN" sz="2700" dirty="0"/>
              <a:t>其中</a:t>
            </a:r>
            <a:r>
              <a:rPr lang="en-US" altLang="zh-CN" sz="2700" dirty="0"/>
              <a:t>Bu</a:t>
            </a:r>
            <a:r>
              <a:rPr lang="zh-CN" altLang="zh-CN" sz="2700" dirty="0"/>
              <a:t>是所有链接到网页</a:t>
            </a:r>
            <a:r>
              <a:rPr lang="en-US" altLang="zh-CN" sz="2700" dirty="0"/>
              <a:t>u</a:t>
            </a:r>
            <a:r>
              <a:rPr lang="zh-CN" altLang="zh-CN" sz="2700" dirty="0"/>
              <a:t>的网页</a:t>
            </a:r>
            <a:r>
              <a:rPr lang="en-US" altLang="zh-CN" sz="2700" dirty="0"/>
              <a:t>v</a:t>
            </a:r>
            <a:r>
              <a:rPr lang="zh-CN" altLang="zh-CN" sz="2700" dirty="0"/>
              <a:t>的集合（即</a:t>
            </a:r>
            <a:r>
              <a:rPr lang="en-US" altLang="zh-CN" sz="2700" dirty="0"/>
              <a:t>v</a:t>
            </a:r>
            <a:r>
              <a:rPr lang="zh-CN" altLang="zh-CN" sz="2700" dirty="0"/>
              <a:t>有边指向</a:t>
            </a:r>
            <a:r>
              <a:rPr lang="en-US" altLang="zh-CN" sz="2700" dirty="0"/>
              <a:t>u</a:t>
            </a:r>
            <a:r>
              <a:rPr lang="zh-CN" altLang="zh-CN" sz="2700" dirty="0"/>
              <a:t>）。</a:t>
            </a:r>
            <a:r>
              <a:rPr lang="en-US" altLang="zh-CN" sz="2700" dirty="0"/>
              <a:t>L(v)</a:t>
            </a:r>
            <a:r>
              <a:rPr lang="zh-CN" altLang="zh-CN" sz="2700" dirty="0"/>
              <a:t>是网页</a:t>
            </a:r>
            <a:r>
              <a:rPr lang="en-US" altLang="zh-CN" sz="2700" dirty="0"/>
              <a:t>v</a:t>
            </a:r>
            <a:r>
              <a:rPr lang="zh-CN" altLang="zh-CN" sz="2700" dirty="0"/>
              <a:t>的对外链接数（出度）。该模型称为简化的</a:t>
            </a:r>
            <a:r>
              <a:rPr lang="en-US" altLang="zh-CN" sz="2700" dirty="0"/>
              <a:t>PageRank</a:t>
            </a:r>
            <a:r>
              <a:rPr lang="zh-CN" altLang="zh-CN" sz="2700" dirty="0"/>
              <a:t>模型。</a:t>
            </a:r>
            <a:r>
              <a:rPr lang="zh-CN" altLang="zh-CN" sz="2700" dirty="0" smtClean="0">
                <a:effectLst/>
              </a:rPr>
              <a:t> </a:t>
            </a:r>
            <a:endParaRPr lang="zh-CN" altLang="zh-CN" sz="2700" dirty="0"/>
          </a:p>
        </p:txBody>
      </p:sp>
      <p:sp>
        <p:nvSpPr>
          <p:cNvPr id="2" name="标题 1"/>
          <p:cNvSpPr>
            <a:spLocks noGrp="1"/>
          </p:cNvSpPr>
          <p:nvPr>
            <p:ph type="title"/>
          </p:nvPr>
        </p:nvSpPr>
        <p:spPr>
          <a:xfrm>
            <a:off x="457200" y="274638"/>
            <a:ext cx="2043611" cy="1143000"/>
          </a:xfrm>
        </p:spPr>
        <p:txBody>
          <a:bodyPr>
            <a:normAutofit/>
          </a:bodyPr>
          <a:lstStyle/>
          <a:p>
            <a:r>
              <a:rPr kumimoji="1" lang="zh-CN" altLang="en-US" sz="3600" dirty="0" smtClean="0"/>
              <a:t>算法介绍</a:t>
            </a:r>
            <a:endParaRPr kumimoji="1" lang="zh-CN" altLang="en-US" sz="3600" dirty="0"/>
          </a:p>
        </p:txBody>
      </p:sp>
    </p:spTree>
    <p:extLst>
      <p:ext uri="{BB962C8B-B14F-4D97-AF65-F5344CB8AC3E}">
        <p14:creationId xmlns:p14="http://schemas.microsoft.com/office/powerpoint/2010/main" val="38285709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93579" y="154322"/>
            <a:ext cx="3596105" cy="1143000"/>
          </a:xfrm>
        </p:spPr>
        <p:txBody>
          <a:bodyPr>
            <a:normAutofit fontScale="90000"/>
          </a:bodyPr>
          <a:lstStyle/>
          <a:p>
            <a:r>
              <a:rPr kumimoji="1" lang="zh-CN" altLang="en-US" sz="3600" dirty="0" smtClean="0"/>
              <a:t>输出文件部分展示</a:t>
            </a:r>
            <a:endParaRPr kumimoji="1" lang="zh-CN" altLang="en-US" sz="3600" dirty="0"/>
          </a:p>
        </p:txBody>
      </p:sp>
      <p:pic>
        <p:nvPicPr>
          <p:cNvPr id="4" name="图片 3" descr="Macintosh HD:Users:yuanxiang:Desktop:屏幕快照 2020-07-28 21.48.46.png"/>
          <p:cNvPicPr/>
          <p:nvPr/>
        </p:nvPicPr>
        <p:blipFill>
          <a:blip r:embed="rId2">
            <a:extLst>
              <a:ext uri="{28A0092B-C50C-407E-A947-70E740481C1C}">
                <a14:useLocalDpi xmlns:a14="http://schemas.microsoft.com/office/drawing/2010/main" val="0"/>
              </a:ext>
            </a:extLst>
          </a:blip>
          <a:srcRect/>
          <a:stretch>
            <a:fillRect/>
          </a:stretch>
        </p:blipFill>
        <p:spPr bwMode="auto">
          <a:xfrm>
            <a:off x="1053480" y="1122947"/>
            <a:ext cx="6887362" cy="5735053"/>
          </a:xfrm>
          <a:prstGeom prst="rect">
            <a:avLst/>
          </a:prstGeom>
          <a:noFill/>
          <a:ln>
            <a:noFill/>
          </a:ln>
        </p:spPr>
      </p:pic>
    </p:spTree>
    <p:extLst>
      <p:ext uri="{BB962C8B-B14F-4D97-AF65-F5344CB8AC3E}">
        <p14:creationId xmlns:p14="http://schemas.microsoft.com/office/powerpoint/2010/main" val="36427409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93579" y="154322"/>
            <a:ext cx="3596105" cy="1143000"/>
          </a:xfrm>
        </p:spPr>
        <p:txBody>
          <a:bodyPr>
            <a:normAutofit/>
          </a:bodyPr>
          <a:lstStyle/>
          <a:p>
            <a:r>
              <a:rPr kumimoji="1" lang="zh-CN" altLang="en-US" sz="3600" dirty="0" smtClean="0"/>
              <a:t>收敛次数判断</a:t>
            </a:r>
            <a:endParaRPr kumimoji="1" lang="zh-CN" altLang="en-US" sz="3600" dirty="0"/>
          </a:p>
        </p:txBody>
      </p:sp>
      <p:sp>
        <p:nvSpPr>
          <p:cNvPr id="5" name="内容占位符 2"/>
          <p:cNvSpPr>
            <a:spLocks noGrp="1"/>
          </p:cNvSpPr>
          <p:nvPr>
            <p:ph idx="1"/>
          </p:nvPr>
        </p:nvSpPr>
        <p:spPr>
          <a:xfrm>
            <a:off x="457200" y="1220473"/>
            <a:ext cx="8686800" cy="5637527"/>
          </a:xfrm>
        </p:spPr>
        <p:txBody>
          <a:bodyPr>
            <a:normAutofit/>
          </a:bodyPr>
          <a:lstStyle/>
          <a:p>
            <a:r>
              <a:rPr lang="zh-CN" altLang="zh-CN" sz="2800" dirty="0"/>
              <a:t>在前面的命令行参数中，我们设定的迭代次数是</a:t>
            </a:r>
            <a:r>
              <a:rPr lang="en-US" altLang="zh-CN" sz="2800" dirty="0"/>
              <a:t>30</a:t>
            </a:r>
            <a:r>
              <a:rPr lang="zh-CN" altLang="zh-CN" sz="2800" dirty="0"/>
              <a:t>次。我们测试了迭代</a:t>
            </a:r>
            <a:r>
              <a:rPr lang="en-US" altLang="zh-CN" sz="2800" dirty="0"/>
              <a:t>29</a:t>
            </a:r>
            <a:r>
              <a:rPr lang="zh-CN" altLang="zh-CN" sz="2800" dirty="0"/>
              <a:t>次的结果，发现迭代</a:t>
            </a:r>
            <a:r>
              <a:rPr lang="en-US" altLang="zh-CN" sz="2800" dirty="0"/>
              <a:t>29</a:t>
            </a:r>
            <a:r>
              <a:rPr lang="zh-CN" altLang="zh-CN" sz="2800" dirty="0"/>
              <a:t>次后人物的排名顺序与迭代</a:t>
            </a:r>
            <a:r>
              <a:rPr lang="en-US" altLang="zh-CN" sz="2800" dirty="0"/>
              <a:t>30</a:t>
            </a:r>
            <a:r>
              <a:rPr lang="zh-CN" altLang="zh-CN" sz="2800" dirty="0"/>
              <a:t>次人物的排名顺序是相同的，每个人物的</a:t>
            </a:r>
            <a:r>
              <a:rPr lang="en-US" altLang="zh-CN" sz="2800" dirty="0"/>
              <a:t>PR</a:t>
            </a:r>
            <a:r>
              <a:rPr lang="zh-CN" altLang="zh-CN" sz="2800" dirty="0"/>
              <a:t>值有</a:t>
            </a:r>
            <a:r>
              <a:rPr lang="en-US" altLang="zh-CN" sz="2800" dirty="0" smtClean="0"/>
              <a:t>0.001</a:t>
            </a:r>
            <a:r>
              <a:rPr lang="zh-CN" altLang="zh-CN" sz="2800" dirty="0" smtClean="0"/>
              <a:t>级别</a:t>
            </a:r>
            <a:r>
              <a:rPr lang="zh-CN" altLang="zh-CN" sz="2800" dirty="0"/>
              <a:t>的差距，这说明迭代</a:t>
            </a:r>
            <a:r>
              <a:rPr lang="en-US" altLang="zh-CN" sz="2800" dirty="0"/>
              <a:t>30</a:t>
            </a:r>
            <a:r>
              <a:rPr lang="zh-CN" altLang="zh-CN" sz="2800" dirty="0"/>
              <a:t>次从人物排名顺序上看已经收敛了</a:t>
            </a:r>
            <a:r>
              <a:rPr lang="zh-CN" altLang="zh-CN" sz="2800" dirty="0" smtClean="0"/>
              <a:t>。</a:t>
            </a:r>
            <a:endParaRPr lang="en-US" altLang="zh-CN" sz="2800" dirty="0" smtClean="0"/>
          </a:p>
          <a:p>
            <a:r>
              <a:rPr lang="zh-CN" altLang="en-US" sz="2800" dirty="0" smtClean="0"/>
              <a:t>测试</a:t>
            </a:r>
            <a:r>
              <a:rPr lang="zh-CN" altLang="zh-CN" sz="2800" dirty="0" smtClean="0"/>
              <a:t>迭代</a:t>
            </a:r>
            <a:r>
              <a:rPr lang="en-US" altLang="zh-CN" sz="2800" dirty="0"/>
              <a:t>20</a:t>
            </a:r>
            <a:r>
              <a:rPr lang="zh-CN" altLang="zh-CN" sz="2800" dirty="0"/>
              <a:t>次</a:t>
            </a:r>
            <a:r>
              <a:rPr lang="zh-CN" altLang="zh-CN" sz="2800" dirty="0" smtClean="0"/>
              <a:t>后结果</a:t>
            </a:r>
            <a:r>
              <a:rPr lang="zh-CN" altLang="en-US" sz="2800" dirty="0" smtClean="0"/>
              <a:t>，发现与迭代</a:t>
            </a:r>
            <a:r>
              <a:rPr lang="en-US" altLang="zh-CN" sz="2800" dirty="0" smtClean="0"/>
              <a:t>30</a:t>
            </a:r>
            <a:r>
              <a:rPr lang="zh-CN" altLang="en-US" sz="2800" dirty="0" smtClean="0"/>
              <a:t>次排名</a:t>
            </a:r>
            <a:r>
              <a:rPr lang="zh-CN" altLang="zh-CN" sz="2800" dirty="0" smtClean="0"/>
              <a:t>前</a:t>
            </a:r>
            <a:r>
              <a:rPr lang="en-US" altLang="zh-CN" sz="2800" dirty="0"/>
              <a:t>50</a:t>
            </a:r>
            <a:r>
              <a:rPr lang="zh-CN" altLang="zh-CN" sz="2800" dirty="0"/>
              <a:t>中只有两个人顺序不同，而且这两个人刚好还是排名紧挨着的，而最后</a:t>
            </a:r>
            <a:r>
              <a:rPr lang="en-US" altLang="zh-CN" sz="2800" dirty="0"/>
              <a:t>50</a:t>
            </a:r>
            <a:r>
              <a:rPr lang="zh-CN" altLang="zh-CN" sz="2800" dirty="0"/>
              <a:t>名的顺序完全相同。说明在迭代</a:t>
            </a:r>
            <a:r>
              <a:rPr lang="en-US" altLang="zh-CN" sz="2800" dirty="0"/>
              <a:t>20</a:t>
            </a:r>
            <a:r>
              <a:rPr lang="zh-CN" altLang="zh-CN" sz="2800" dirty="0"/>
              <a:t>～</a:t>
            </a:r>
            <a:r>
              <a:rPr lang="en-US" altLang="zh-CN" sz="2800" dirty="0"/>
              <a:t>30</a:t>
            </a:r>
            <a:r>
              <a:rPr lang="zh-CN" altLang="zh-CN" sz="2800" dirty="0"/>
              <a:t>次之间某一次中人物排名顺序关系已经不再变化，说明在</a:t>
            </a:r>
            <a:r>
              <a:rPr lang="en-US" altLang="zh-CN" sz="2800" dirty="0"/>
              <a:t>20</a:t>
            </a:r>
            <a:r>
              <a:rPr lang="zh-CN" altLang="zh-CN" sz="2800" dirty="0"/>
              <a:t>～</a:t>
            </a:r>
            <a:r>
              <a:rPr lang="en-US" altLang="zh-CN" sz="2800" dirty="0"/>
              <a:t>30</a:t>
            </a:r>
            <a:r>
              <a:rPr lang="zh-CN" altLang="zh-CN" sz="2800" dirty="0"/>
              <a:t>次间已经收敛，那么迭代</a:t>
            </a:r>
            <a:r>
              <a:rPr lang="en-US" altLang="zh-CN" sz="2800" dirty="0"/>
              <a:t>30</a:t>
            </a:r>
            <a:r>
              <a:rPr lang="zh-CN" altLang="zh-CN" sz="2800" dirty="0"/>
              <a:t>次</a:t>
            </a:r>
            <a:r>
              <a:rPr lang="zh-CN" altLang="zh-CN" sz="2800" dirty="0" smtClean="0"/>
              <a:t>后也就必定收敛。 </a:t>
            </a:r>
            <a:endParaRPr lang="en-US" altLang="zh-CN" sz="2800" dirty="0" smtClean="0"/>
          </a:p>
        </p:txBody>
      </p:sp>
    </p:spTree>
    <p:extLst>
      <p:ext uri="{BB962C8B-B14F-4D97-AF65-F5344CB8AC3E}">
        <p14:creationId xmlns:p14="http://schemas.microsoft.com/office/powerpoint/2010/main" val="3784935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93579" y="154322"/>
            <a:ext cx="3596105" cy="1143000"/>
          </a:xfrm>
        </p:spPr>
        <p:txBody>
          <a:bodyPr>
            <a:normAutofit/>
          </a:bodyPr>
          <a:lstStyle/>
          <a:p>
            <a:r>
              <a:rPr kumimoji="1" lang="zh-CN" altLang="en-US" sz="3600" dirty="0" smtClean="0"/>
              <a:t>收敛次数判断</a:t>
            </a:r>
            <a:endParaRPr kumimoji="1" lang="zh-CN" altLang="en-US" sz="3600" dirty="0"/>
          </a:p>
        </p:txBody>
      </p:sp>
      <p:pic>
        <p:nvPicPr>
          <p:cNvPr id="3" name="图片 2" descr="屏幕快照 2020-07-29 16.31.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578" y="978092"/>
            <a:ext cx="6764421" cy="5879907"/>
          </a:xfrm>
          <a:prstGeom prst="rect">
            <a:avLst/>
          </a:prstGeom>
        </p:spPr>
      </p:pic>
      <p:sp>
        <p:nvSpPr>
          <p:cNvPr id="4" name="框架 3"/>
          <p:cNvSpPr/>
          <p:nvPr/>
        </p:nvSpPr>
        <p:spPr>
          <a:xfrm>
            <a:off x="975893" y="1778000"/>
            <a:ext cx="6684211" cy="467895"/>
          </a:xfrm>
          <a:prstGeom prst="frame">
            <a:avLst/>
          </a:prstGeom>
          <a:ln w="9525" cmpd="sng">
            <a:solidFill>
              <a:srgbClr val="4F81B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74012237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25688"/>
            <a:ext cx="8229600" cy="1143000"/>
          </a:xfrm>
        </p:spPr>
        <p:txBody>
          <a:bodyPr/>
          <a:lstStyle/>
          <a:p>
            <a:r>
              <a:rPr kumimoji="1" lang="en-US" altLang="zh-CN" dirty="0" smtClean="0"/>
              <a:t>Thanks</a:t>
            </a:r>
            <a:r>
              <a:rPr kumimoji="1" lang="zh-CN" altLang="en-US" dirty="0" smtClean="0"/>
              <a:t>！</a:t>
            </a:r>
            <a:endParaRPr kumimoji="1" lang="zh-CN" altLang="en-US" dirty="0"/>
          </a:p>
        </p:txBody>
      </p:sp>
    </p:spTree>
    <p:extLst>
      <p:ext uri="{BB962C8B-B14F-4D97-AF65-F5344CB8AC3E}">
        <p14:creationId xmlns:p14="http://schemas.microsoft.com/office/powerpoint/2010/main" val="204707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043611" cy="1143000"/>
          </a:xfrm>
        </p:spPr>
        <p:txBody>
          <a:bodyPr>
            <a:normAutofit/>
          </a:bodyPr>
          <a:lstStyle/>
          <a:p>
            <a:r>
              <a:rPr kumimoji="1" lang="zh-CN" altLang="en-US" sz="3600" dirty="0" smtClean="0"/>
              <a:t>算法介绍</a:t>
            </a:r>
            <a:endParaRPr kumimoji="1" lang="zh-CN" altLang="en-US" sz="3600" dirty="0"/>
          </a:p>
        </p:txBody>
      </p:sp>
      <p:sp>
        <p:nvSpPr>
          <p:cNvPr id="3" name="内容占位符 2"/>
          <p:cNvSpPr>
            <a:spLocks noGrp="1"/>
          </p:cNvSpPr>
          <p:nvPr>
            <p:ph idx="1"/>
          </p:nvPr>
        </p:nvSpPr>
        <p:spPr>
          <a:xfrm>
            <a:off x="457200" y="1220473"/>
            <a:ext cx="8229600" cy="5637527"/>
          </a:xfrm>
        </p:spPr>
        <p:txBody>
          <a:bodyPr>
            <a:normAutofit/>
          </a:bodyPr>
          <a:lstStyle/>
          <a:p>
            <a:r>
              <a:rPr lang="zh-CN" altLang="en-US" sz="2700" dirty="0" smtClean="0"/>
              <a:t>简单模型的排名泄漏问题：</a:t>
            </a:r>
            <a:r>
              <a:rPr lang="zh-CN" altLang="zh-CN" sz="2700" dirty="0"/>
              <a:t>有的网页可能没有出度链接，经过多次迭代之后，所有网页的</a:t>
            </a:r>
            <a:r>
              <a:rPr lang="en-US" altLang="zh-CN" sz="2700" dirty="0"/>
              <a:t>PR</a:t>
            </a:r>
            <a:r>
              <a:rPr lang="zh-CN" altLang="zh-CN" sz="2700" dirty="0"/>
              <a:t>值将趋向于</a:t>
            </a:r>
            <a:r>
              <a:rPr lang="en-US" altLang="zh-CN" sz="2700" dirty="0"/>
              <a:t>0</a:t>
            </a:r>
            <a:r>
              <a:rPr lang="zh-CN" altLang="zh-CN" sz="2700" dirty="0" smtClean="0">
                <a:effectLst/>
              </a:rPr>
              <a:t> </a:t>
            </a:r>
            <a:endParaRPr lang="en-US" altLang="zh-CN" sz="2700" dirty="0" smtClean="0">
              <a:effectLst/>
            </a:endParaRPr>
          </a:p>
          <a:p>
            <a:r>
              <a:rPr lang="zh-CN" altLang="en-US" sz="2700" dirty="0" smtClean="0"/>
              <a:t>简单模型的排名下沉问题：</a:t>
            </a:r>
            <a:r>
              <a:rPr lang="zh-CN" altLang="zh-CN" sz="2700" dirty="0"/>
              <a:t>有的网页可能没有入度链接，该网页经过多次迭代后其</a:t>
            </a:r>
            <a:r>
              <a:rPr lang="en-US" altLang="zh-CN" sz="2700" dirty="0"/>
              <a:t>PR</a:t>
            </a:r>
            <a:r>
              <a:rPr lang="zh-CN" altLang="zh-CN" sz="2700" dirty="0"/>
              <a:t>值会趋向于</a:t>
            </a:r>
            <a:r>
              <a:rPr lang="en-US" altLang="zh-CN" sz="2700" dirty="0"/>
              <a:t>0</a:t>
            </a:r>
            <a:r>
              <a:rPr lang="zh-CN" altLang="zh-CN" sz="2700" dirty="0" smtClean="0">
                <a:effectLst/>
              </a:rPr>
              <a:t> </a:t>
            </a:r>
            <a:endParaRPr lang="en-US" altLang="zh-CN" sz="2700" dirty="0" smtClean="0">
              <a:effectLst/>
            </a:endParaRPr>
          </a:p>
          <a:p>
            <a:r>
              <a:rPr lang="zh-CN" altLang="zh-CN" sz="2700" dirty="0"/>
              <a:t>解决简化模型带来的两个问题，引入</a:t>
            </a:r>
            <a:r>
              <a:rPr lang="en-US" altLang="zh-CN" sz="2700" dirty="0"/>
              <a:t>PageRank</a:t>
            </a:r>
            <a:r>
              <a:rPr lang="zh-CN" altLang="zh-CN" sz="2700" dirty="0"/>
              <a:t>随机浏览模型，引入一个阻尼系数</a:t>
            </a:r>
            <a:r>
              <a:rPr lang="en-US" altLang="zh-CN" sz="2700" dirty="0"/>
              <a:t>d</a:t>
            </a:r>
            <a:r>
              <a:rPr lang="zh-CN" altLang="zh-CN" sz="2700" dirty="0"/>
              <a:t>，表示用户到达某个页面后继续向后浏览的概率，</a:t>
            </a:r>
            <a:r>
              <a:rPr lang="en-US" altLang="zh-CN" sz="2700" dirty="0"/>
              <a:t>1-d</a:t>
            </a:r>
            <a:r>
              <a:rPr lang="zh-CN" altLang="zh-CN" sz="2700" dirty="0"/>
              <a:t>即代表了用户停止点击，随机转到另外的网页开始浏览的</a:t>
            </a:r>
            <a:r>
              <a:rPr lang="zh-CN" altLang="zh-CN" sz="2700" dirty="0" smtClean="0"/>
              <a:t>概率，</a:t>
            </a:r>
            <a:r>
              <a:rPr lang="en-US" altLang="zh-CN" sz="2700" dirty="0"/>
              <a:t>d</a:t>
            </a:r>
            <a:r>
              <a:rPr lang="zh-CN" altLang="zh-CN" sz="2700" dirty="0"/>
              <a:t>值一般取</a:t>
            </a:r>
            <a:r>
              <a:rPr lang="en-US" altLang="zh-CN" sz="2700" dirty="0" smtClean="0"/>
              <a:t>0.85</a:t>
            </a:r>
            <a:r>
              <a:rPr lang="zh-CN" altLang="zh-CN" sz="2700" dirty="0" smtClean="0"/>
              <a:t>。</a:t>
            </a:r>
            <a:r>
              <a:rPr lang="zh-CN" altLang="zh-CN" sz="2800" dirty="0"/>
              <a:t>随机浏览</a:t>
            </a:r>
            <a:r>
              <a:rPr lang="en-US" altLang="zh-CN" sz="2800" dirty="0"/>
              <a:t>PageRank</a:t>
            </a:r>
            <a:r>
              <a:rPr lang="zh-CN" altLang="zh-CN" sz="2800" dirty="0"/>
              <a:t>模型的公式如下：</a:t>
            </a:r>
          </a:p>
          <a:p>
            <a:endParaRPr lang="en-US" altLang="zh-CN" sz="2700" dirty="0" smtClean="0"/>
          </a:p>
          <a:p>
            <a:endParaRPr lang="zh-CN" altLang="zh-CN" sz="2700" dirty="0"/>
          </a:p>
        </p:txBody>
      </p:sp>
      <p:pic>
        <p:nvPicPr>
          <p:cNvPr id="5" name="图片 4" descr="Macintosh HD:private:var:folders:68:rzcnl77927z46gz4df5m5k400000gn:T:TemporaryItems:屏幕快照 2020-07-27 15.40.42.png"/>
          <p:cNvPicPr/>
          <p:nvPr/>
        </p:nvPicPr>
        <p:blipFill>
          <a:blip r:embed="rId2">
            <a:extLst>
              <a:ext uri="{28A0092B-C50C-407E-A947-70E740481C1C}">
                <a14:useLocalDpi xmlns:a14="http://schemas.microsoft.com/office/drawing/2010/main" val="0"/>
              </a:ext>
            </a:extLst>
          </a:blip>
          <a:srcRect/>
          <a:stretch>
            <a:fillRect/>
          </a:stretch>
        </p:blipFill>
        <p:spPr bwMode="auto">
          <a:xfrm>
            <a:off x="1190421" y="5633503"/>
            <a:ext cx="6639344" cy="1070642"/>
          </a:xfrm>
          <a:prstGeom prst="rect">
            <a:avLst/>
          </a:prstGeom>
          <a:noFill/>
          <a:ln>
            <a:noFill/>
          </a:ln>
        </p:spPr>
      </p:pic>
    </p:spTree>
    <p:extLst>
      <p:ext uri="{BB962C8B-B14F-4D97-AF65-F5344CB8AC3E}">
        <p14:creationId xmlns:p14="http://schemas.microsoft.com/office/powerpoint/2010/main" val="23781188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20473"/>
            <a:ext cx="8229600" cy="5637527"/>
          </a:xfrm>
        </p:spPr>
        <p:txBody>
          <a:bodyPr>
            <a:normAutofit/>
          </a:bodyPr>
          <a:lstStyle/>
          <a:p>
            <a:r>
              <a:rPr lang="zh-CN" altLang="en-US" sz="2800" dirty="0" smtClean="0"/>
              <a:t>随机浏览模型</a:t>
            </a:r>
            <a:r>
              <a:rPr lang="zh-CN" altLang="zh-CN" sz="2800" dirty="0" smtClean="0"/>
              <a:t>在实际处</a:t>
            </a:r>
            <a:r>
              <a:rPr lang="zh-CN" altLang="zh-CN" sz="2800" dirty="0"/>
              <a:t>理的时候可以简化为</a:t>
            </a:r>
            <a:r>
              <a:rPr lang="zh-CN" altLang="zh-CN" sz="2800" dirty="0" smtClean="0"/>
              <a:t>：</a:t>
            </a:r>
            <a:endParaRPr lang="en-US" altLang="zh-CN" sz="2800" dirty="0" smtClean="0"/>
          </a:p>
          <a:p>
            <a:endParaRPr lang="en-US" altLang="zh-CN" sz="2800" dirty="0">
              <a:effectLst/>
            </a:endParaRPr>
          </a:p>
          <a:p>
            <a:endParaRPr lang="en-US" altLang="zh-CN" sz="2800" dirty="0" smtClean="0"/>
          </a:p>
          <a:p>
            <a:r>
              <a:rPr lang="zh-CN" altLang="zh-CN" sz="2800" dirty="0"/>
              <a:t>该公式省略了网页的总数量</a:t>
            </a:r>
            <a:r>
              <a:rPr lang="en-US" altLang="zh-CN" sz="2800" dirty="0"/>
              <a:t>N</a:t>
            </a:r>
            <a:r>
              <a:rPr lang="zh-CN" altLang="zh-CN" sz="2800" dirty="0"/>
              <a:t>，而</a:t>
            </a:r>
            <a:r>
              <a:rPr lang="en-US" altLang="zh-CN" sz="2800" dirty="0"/>
              <a:t>N</a:t>
            </a:r>
            <a:r>
              <a:rPr lang="zh-CN" altLang="zh-CN" sz="2800" dirty="0"/>
              <a:t>这个值往往是很难计算出来的，而两个公式所得出的</a:t>
            </a:r>
            <a:r>
              <a:rPr lang="en-US" altLang="zh-CN" sz="2800" dirty="0"/>
              <a:t>PR</a:t>
            </a:r>
            <a:r>
              <a:rPr lang="zh-CN" altLang="zh-CN" sz="2800" dirty="0" smtClean="0"/>
              <a:t>值在相对顺序上没有差别</a:t>
            </a:r>
            <a:endParaRPr lang="en-US" altLang="zh-CN" sz="2800" dirty="0" smtClean="0"/>
          </a:p>
          <a:p>
            <a:r>
              <a:rPr lang="zh-CN" altLang="zh-CN" sz="2800" dirty="0"/>
              <a:t>计算</a:t>
            </a:r>
            <a:r>
              <a:rPr lang="en-US" altLang="zh-CN" sz="2800" dirty="0"/>
              <a:t>PR</a:t>
            </a:r>
            <a:r>
              <a:rPr lang="zh-CN" altLang="zh-CN" sz="2800" dirty="0"/>
              <a:t>值的过程是一个不断迭代的过程，在实现时需要经过多轮迭代，直到满足一定的收敛条件，例如网页排名基本不再变化为止。 </a:t>
            </a:r>
            <a:r>
              <a:rPr lang="zh-CN" altLang="zh-CN" sz="2800" dirty="0" smtClean="0">
                <a:effectLst/>
              </a:rPr>
              <a:t> </a:t>
            </a:r>
            <a:endParaRPr lang="zh-CN" altLang="zh-CN" sz="2800" dirty="0"/>
          </a:p>
          <a:p>
            <a:endParaRPr lang="en-US" altLang="zh-CN" sz="2700" dirty="0" smtClean="0"/>
          </a:p>
          <a:p>
            <a:endParaRPr lang="zh-CN" altLang="zh-CN" sz="2700" dirty="0"/>
          </a:p>
        </p:txBody>
      </p:sp>
      <p:sp>
        <p:nvSpPr>
          <p:cNvPr id="2" name="标题 1"/>
          <p:cNvSpPr>
            <a:spLocks noGrp="1"/>
          </p:cNvSpPr>
          <p:nvPr>
            <p:ph type="title"/>
          </p:nvPr>
        </p:nvSpPr>
        <p:spPr>
          <a:xfrm>
            <a:off x="457200" y="274638"/>
            <a:ext cx="2043611" cy="1143000"/>
          </a:xfrm>
        </p:spPr>
        <p:txBody>
          <a:bodyPr>
            <a:normAutofit/>
          </a:bodyPr>
          <a:lstStyle/>
          <a:p>
            <a:r>
              <a:rPr kumimoji="1" lang="zh-CN" altLang="en-US" sz="3600" dirty="0" smtClean="0"/>
              <a:t>算法介绍</a:t>
            </a:r>
            <a:endParaRPr kumimoji="1" lang="zh-CN" altLang="en-US" sz="3600" dirty="0"/>
          </a:p>
        </p:txBody>
      </p:sp>
      <p:pic>
        <p:nvPicPr>
          <p:cNvPr id="6" name="图片 5" descr="Macintosh HD:private:var:folders:68:rzcnl77927z46gz4df5m5k400000gn:T:TemporaryItems:屏幕快照 2020-07-27 15.43.55.png"/>
          <p:cNvPicPr/>
          <p:nvPr/>
        </p:nvPicPr>
        <p:blipFill>
          <a:blip r:embed="rId2">
            <a:extLst>
              <a:ext uri="{28A0092B-C50C-407E-A947-70E740481C1C}">
                <a14:useLocalDpi xmlns:a14="http://schemas.microsoft.com/office/drawing/2010/main" val="0"/>
              </a:ext>
            </a:extLst>
          </a:blip>
          <a:srcRect/>
          <a:stretch>
            <a:fillRect/>
          </a:stretch>
        </p:blipFill>
        <p:spPr bwMode="auto">
          <a:xfrm>
            <a:off x="969741" y="1656397"/>
            <a:ext cx="6558879" cy="1112992"/>
          </a:xfrm>
          <a:prstGeom prst="rect">
            <a:avLst/>
          </a:prstGeom>
          <a:noFill/>
          <a:ln>
            <a:noFill/>
          </a:ln>
        </p:spPr>
      </p:pic>
    </p:spTree>
    <p:extLst>
      <p:ext uri="{BB962C8B-B14F-4D97-AF65-F5344CB8AC3E}">
        <p14:creationId xmlns:p14="http://schemas.microsoft.com/office/powerpoint/2010/main" val="8939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043611" cy="1143000"/>
          </a:xfrm>
        </p:spPr>
        <p:txBody>
          <a:bodyPr>
            <a:normAutofit/>
          </a:bodyPr>
          <a:lstStyle/>
          <a:p>
            <a:r>
              <a:rPr kumimoji="1" lang="zh-CN" altLang="en-US" sz="3600" dirty="0" smtClean="0"/>
              <a:t>算法介绍</a:t>
            </a:r>
            <a:endParaRPr kumimoji="1" lang="zh-CN" altLang="en-US" sz="3600" dirty="0"/>
          </a:p>
        </p:txBody>
      </p:sp>
      <p:sp>
        <p:nvSpPr>
          <p:cNvPr id="3" name="内容占位符 2"/>
          <p:cNvSpPr>
            <a:spLocks noGrp="1"/>
          </p:cNvSpPr>
          <p:nvPr>
            <p:ph idx="1"/>
          </p:nvPr>
        </p:nvSpPr>
        <p:spPr>
          <a:xfrm>
            <a:off x="457200" y="1220473"/>
            <a:ext cx="8223626" cy="5637527"/>
          </a:xfrm>
        </p:spPr>
        <p:txBody>
          <a:bodyPr>
            <a:normAutofit/>
          </a:bodyPr>
          <a:lstStyle/>
          <a:p>
            <a:r>
              <a:rPr lang="zh-CN" altLang="zh-CN" sz="2800" dirty="0"/>
              <a:t>前面介绍的随机浏览公式中，默认对于一个节点</a:t>
            </a:r>
            <a:r>
              <a:rPr lang="en-US" altLang="zh-CN" sz="2800" dirty="0"/>
              <a:t>v</a:t>
            </a:r>
            <a:r>
              <a:rPr lang="zh-CN" altLang="zh-CN" sz="2800" dirty="0"/>
              <a:t>，所有由它发出的有向边的权重是相等的，都等于</a:t>
            </a:r>
            <a:r>
              <a:rPr lang="en-US" altLang="zh-CN" sz="2800" dirty="0"/>
              <a:t>1/L(v)</a:t>
            </a:r>
            <a:r>
              <a:rPr lang="zh-CN" altLang="zh-CN" sz="2800" dirty="0"/>
              <a:t>，</a:t>
            </a:r>
            <a:r>
              <a:rPr lang="en-US" altLang="zh-CN" sz="2800" dirty="0"/>
              <a:t>L(v)</a:t>
            </a:r>
            <a:r>
              <a:rPr lang="zh-CN" altLang="zh-CN" sz="2800" dirty="0" smtClean="0"/>
              <a:t>即</a:t>
            </a:r>
            <a:r>
              <a:rPr lang="en-US" altLang="zh-CN" sz="2800" dirty="0" smtClean="0"/>
              <a:t>v</a:t>
            </a:r>
            <a:r>
              <a:rPr lang="zh-CN" altLang="zh-CN" sz="2800" dirty="0"/>
              <a:t>的</a:t>
            </a:r>
            <a:r>
              <a:rPr lang="zh-CN" altLang="zh-CN" sz="2800" dirty="0" smtClean="0"/>
              <a:t>出度</a:t>
            </a:r>
            <a:endParaRPr lang="en-US" altLang="zh-CN" sz="2800" dirty="0" smtClean="0"/>
          </a:p>
          <a:p>
            <a:r>
              <a:rPr lang="zh-CN" altLang="zh-CN" sz="2800" dirty="0" smtClean="0"/>
              <a:t>在我们</a:t>
            </a:r>
            <a:r>
              <a:rPr lang="zh-CN" altLang="zh-CN" sz="2800" dirty="0"/>
              <a:t>的场景中，边的权重在任务三中已经计算好了，一个节点与其邻居节点共现的概率就是这条从该节点指向邻居节点的有向边的权重</a:t>
            </a:r>
            <a:r>
              <a:rPr lang="zh-CN" altLang="zh-CN" sz="2800" dirty="0" smtClean="0"/>
              <a:t>。</a:t>
            </a:r>
            <a:endParaRPr lang="en-US" altLang="zh-CN" sz="2800" dirty="0" smtClean="0"/>
          </a:p>
          <a:p>
            <a:r>
              <a:rPr lang="zh-CN" altLang="en-US" sz="2700" dirty="0" smtClean="0"/>
              <a:t>因此在我们的场景中</a:t>
            </a:r>
            <a:r>
              <a:rPr lang="en-US" altLang="zh-CN" sz="2700" dirty="0" smtClean="0"/>
              <a:t>PageRank</a:t>
            </a:r>
            <a:r>
              <a:rPr lang="zh-CN" altLang="en-US" sz="2700" dirty="0" smtClean="0"/>
              <a:t>更新公式如下：</a:t>
            </a:r>
            <a:endParaRPr lang="en-US" altLang="zh-CN" sz="2700" dirty="0" smtClean="0"/>
          </a:p>
          <a:p>
            <a:endParaRPr lang="en-US" altLang="zh-CN" sz="2700" dirty="0" smtClean="0"/>
          </a:p>
          <a:p>
            <a:endParaRPr lang="zh-CN" altLang="zh-CN" sz="2700" dirty="0"/>
          </a:p>
        </p:txBody>
      </p:sp>
      <p:pic>
        <p:nvPicPr>
          <p:cNvPr id="5" name="图片 4" descr="Macintosh HD:private:var:folders:68:rzcnl77927z46gz4df5m5k400000gn:T:TemporaryItems:屏幕快照 2020-07-27 16.13.45.png"/>
          <p:cNvPicPr/>
          <p:nvPr/>
        </p:nvPicPr>
        <p:blipFill>
          <a:blip r:embed="rId2">
            <a:extLst>
              <a:ext uri="{28A0092B-C50C-407E-A947-70E740481C1C}">
                <a14:useLocalDpi xmlns:a14="http://schemas.microsoft.com/office/drawing/2010/main" val="0"/>
              </a:ext>
            </a:extLst>
          </a:blip>
          <a:srcRect/>
          <a:stretch>
            <a:fillRect/>
          </a:stretch>
        </p:blipFill>
        <p:spPr bwMode="auto">
          <a:xfrm>
            <a:off x="888158" y="4752315"/>
            <a:ext cx="7282031" cy="1166188"/>
          </a:xfrm>
          <a:prstGeom prst="rect">
            <a:avLst/>
          </a:prstGeom>
          <a:noFill/>
          <a:ln>
            <a:noFill/>
          </a:ln>
        </p:spPr>
      </p:pic>
    </p:spTree>
    <p:extLst>
      <p:ext uri="{BB962C8B-B14F-4D97-AF65-F5344CB8AC3E}">
        <p14:creationId xmlns:p14="http://schemas.microsoft.com/office/powerpoint/2010/main" val="30180774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043611" cy="1143000"/>
          </a:xfrm>
        </p:spPr>
        <p:txBody>
          <a:bodyPr>
            <a:normAutofit/>
          </a:bodyPr>
          <a:lstStyle/>
          <a:p>
            <a:r>
              <a:rPr kumimoji="1" lang="zh-CN" altLang="en-US" sz="3600" dirty="0" smtClean="0"/>
              <a:t>算法介绍</a:t>
            </a:r>
            <a:endParaRPr kumimoji="1" lang="zh-CN" altLang="en-US" sz="3600" dirty="0"/>
          </a:p>
        </p:txBody>
      </p:sp>
      <p:sp>
        <p:nvSpPr>
          <p:cNvPr id="6" name="矩形 5">
            <a:extLst>
              <a:ext uri="{FF2B5EF4-FFF2-40B4-BE49-F238E27FC236}">
                <a16:creationId xmlns="" xmlns:a16="http://schemas.microsoft.com/office/drawing/2014/main" id="{474A08A2-C5BC-4EAD-8D40-AD1E76577E2F}"/>
              </a:ext>
            </a:extLst>
          </p:cNvPr>
          <p:cNvSpPr/>
          <p:nvPr/>
        </p:nvSpPr>
        <p:spPr>
          <a:xfrm>
            <a:off x="457200" y="1767793"/>
            <a:ext cx="3459747" cy="2180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张三</a:t>
            </a:r>
            <a:r>
              <a:rPr lang="en-US" altLang="zh-CN" sz="2400" dirty="0"/>
              <a:t>  </a:t>
            </a:r>
            <a:r>
              <a:rPr lang="zh-CN" altLang="en-US" sz="2400" dirty="0" smtClean="0"/>
              <a:t>李四</a:t>
            </a:r>
            <a:r>
              <a:rPr lang="en-US" altLang="zh-CN" sz="2400" dirty="0"/>
              <a:t>:0.3 </a:t>
            </a:r>
            <a:r>
              <a:rPr lang="zh-CN" altLang="en-US" sz="2400" dirty="0"/>
              <a:t>王五</a:t>
            </a:r>
            <a:r>
              <a:rPr lang="en-US" altLang="zh-CN" sz="2400" dirty="0"/>
              <a:t>:0.7</a:t>
            </a:r>
          </a:p>
          <a:p>
            <a:pPr algn="ctr"/>
            <a:r>
              <a:rPr lang="zh-CN" altLang="en-US" sz="2400" dirty="0"/>
              <a:t>李四  </a:t>
            </a:r>
            <a:r>
              <a:rPr lang="zh-CN" altLang="en-US" sz="2400" dirty="0" smtClean="0"/>
              <a:t>张三</a:t>
            </a:r>
            <a:r>
              <a:rPr lang="en-US" altLang="zh-CN" sz="2400" dirty="0"/>
              <a:t>:0.5 </a:t>
            </a:r>
            <a:r>
              <a:rPr lang="zh-CN" altLang="en-US" sz="2400" dirty="0"/>
              <a:t>王五</a:t>
            </a:r>
            <a:r>
              <a:rPr lang="en-US" altLang="zh-CN" sz="2400" dirty="0"/>
              <a:t>:0.5</a:t>
            </a:r>
          </a:p>
          <a:p>
            <a:pPr algn="ctr"/>
            <a:r>
              <a:rPr lang="zh-CN" altLang="en-US" sz="2400" dirty="0"/>
              <a:t>王五</a:t>
            </a:r>
            <a:r>
              <a:rPr lang="en-US" altLang="zh-CN" sz="2400" dirty="0"/>
              <a:t>  </a:t>
            </a:r>
            <a:r>
              <a:rPr lang="zh-CN" altLang="en-US" sz="2400" dirty="0" smtClean="0"/>
              <a:t>张三</a:t>
            </a:r>
            <a:r>
              <a:rPr lang="en-US" altLang="zh-CN" sz="2400" dirty="0"/>
              <a:t>:0.7 </a:t>
            </a:r>
            <a:r>
              <a:rPr lang="zh-CN" altLang="en-US" sz="2400" dirty="0"/>
              <a:t>李四</a:t>
            </a:r>
            <a:r>
              <a:rPr lang="en-US" altLang="zh-CN" sz="2400" dirty="0"/>
              <a:t>:0.3</a:t>
            </a:r>
          </a:p>
        </p:txBody>
      </p:sp>
      <p:sp>
        <p:nvSpPr>
          <p:cNvPr id="7" name="文本框 6">
            <a:extLst>
              <a:ext uri="{FF2B5EF4-FFF2-40B4-BE49-F238E27FC236}">
                <a16:creationId xmlns="" xmlns:a16="http://schemas.microsoft.com/office/drawing/2014/main" id="{3AD768B7-08B7-44F1-9121-CC1EED2A7143}"/>
              </a:ext>
            </a:extLst>
          </p:cNvPr>
          <p:cNvSpPr txBox="1"/>
          <p:nvPr/>
        </p:nvSpPr>
        <p:spPr>
          <a:xfrm>
            <a:off x="629650" y="1270531"/>
            <a:ext cx="3053751" cy="461665"/>
          </a:xfrm>
          <a:prstGeom prst="rect">
            <a:avLst/>
          </a:prstGeom>
          <a:noFill/>
        </p:spPr>
        <p:txBody>
          <a:bodyPr wrap="square" rtlCol="0">
            <a:spAutoFit/>
          </a:bodyPr>
          <a:lstStyle/>
          <a:p>
            <a:pPr algn="ctr"/>
            <a:r>
              <a:rPr lang="zh-CN" altLang="en-US" sz="2400" dirty="0"/>
              <a:t>输入文件</a:t>
            </a:r>
          </a:p>
        </p:txBody>
      </p:sp>
      <p:sp>
        <p:nvSpPr>
          <p:cNvPr id="12" name="文本框 11">
            <a:extLst>
              <a:ext uri="{FF2B5EF4-FFF2-40B4-BE49-F238E27FC236}">
                <a16:creationId xmlns="" xmlns:a16="http://schemas.microsoft.com/office/drawing/2014/main" id="{ABA32998-DC31-41B4-9831-4E08DCE5CB5B}"/>
              </a:ext>
            </a:extLst>
          </p:cNvPr>
          <p:cNvSpPr txBox="1"/>
          <p:nvPr/>
        </p:nvSpPr>
        <p:spPr>
          <a:xfrm>
            <a:off x="5545223" y="1186805"/>
            <a:ext cx="2379259" cy="461665"/>
          </a:xfrm>
          <a:prstGeom prst="rect">
            <a:avLst/>
          </a:prstGeom>
          <a:noFill/>
        </p:spPr>
        <p:txBody>
          <a:bodyPr wrap="square" rtlCol="0">
            <a:spAutoFit/>
          </a:bodyPr>
          <a:lstStyle/>
          <a:p>
            <a:pPr algn="ctr"/>
            <a:r>
              <a:rPr lang="zh-CN" altLang="en-US" sz="2400" dirty="0"/>
              <a:t>输出文件</a:t>
            </a:r>
            <a:endParaRPr lang="en-US" altLang="zh-CN" sz="2400" dirty="0"/>
          </a:p>
        </p:txBody>
      </p:sp>
      <p:sp>
        <p:nvSpPr>
          <p:cNvPr id="13" name="矩形 12">
            <a:extLst>
              <a:ext uri="{FF2B5EF4-FFF2-40B4-BE49-F238E27FC236}">
                <a16:creationId xmlns="" xmlns:a16="http://schemas.microsoft.com/office/drawing/2014/main" id="{885F50FC-948D-4A45-8B61-FE59F433D3A3}"/>
              </a:ext>
            </a:extLst>
          </p:cNvPr>
          <p:cNvSpPr/>
          <p:nvPr/>
        </p:nvSpPr>
        <p:spPr>
          <a:xfrm>
            <a:off x="5557554" y="1746701"/>
            <a:ext cx="2585328" cy="2180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张三</a:t>
            </a:r>
            <a:r>
              <a:rPr lang="en-US" altLang="zh-CN" sz="2400" dirty="0" smtClean="0"/>
              <a:t>    1.1377</a:t>
            </a:r>
          </a:p>
          <a:p>
            <a:pPr algn="ctr"/>
            <a:r>
              <a:rPr lang="zh-CN" altLang="en-US" sz="2400" dirty="0" smtClean="0"/>
              <a:t>王五  </a:t>
            </a:r>
            <a:r>
              <a:rPr lang="zh-CN" altLang="zh-CN" sz="2400" dirty="0" smtClean="0"/>
              <a:t>1</a:t>
            </a:r>
            <a:r>
              <a:rPr lang="en-US" altLang="zh-CN" sz="2400" dirty="0" smtClean="0"/>
              <a:t>.1377</a:t>
            </a:r>
          </a:p>
          <a:p>
            <a:pPr algn="ctr"/>
            <a:r>
              <a:rPr lang="zh-CN" altLang="en-US" sz="2400" dirty="0" smtClean="0"/>
              <a:t>李四</a:t>
            </a:r>
            <a:r>
              <a:rPr lang="en-US" altLang="zh-CN" sz="2400" dirty="0" smtClean="0"/>
              <a:t>    0.7246</a:t>
            </a:r>
            <a:endParaRPr lang="en-US" altLang="zh-CN" sz="2400" dirty="0"/>
          </a:p>
        </p:txBody>
      </p:sp>
      <p:sp>
        <p:nvSpPr>
          <p:cNvPr id="14" name="箭头: 右 142">
            <a:extLst>
              <a:ext uri="{FF2B5EF4-FFF2-40B4-BE49-F238E27FC236}">
                <a16:creationId xmlns="" xmlns:a16="http://schemas.microsoft.com/office/drawing/2014/main" id="{983C384B-AF7C-4201-9DF0-B613DC835693}"/>
              </a:ext>
            </a:extLst>
          </p:cNvPr>
          <p:cNvSpPr/>
          <p:nvPr/>
        </p:nvSpPr>
        <p:spPr>
          <a:xfrm>
            <a:off x="4363086" y="2444394"/>
            <a:ext cx="810493" cy="6654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5" name="椭圆 14">
            <a:extLst>
              <a:ext uri="{FF2B5EF4-FFF2-40B4-BE49-F238E27FC236}">
                <a16:creationId xmlns="" xmlns:a16="http://schemas.microsoft.com/office/drawing/2014/main" id="{05748FAA-1C93-4C49-9DB4-37491CA2E503}"/>
              </a:ext>
            </a:extLst>
          </p:cNvPr>
          <p:cNvSpPr/>
          <p:nvPr/>
        </p:nvSpPr>
        <p:spPr>
          <a:xfrm>
            <a:off x="4274191" y="4330544"/>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zh-CN" sz="1300" dirty="0" smtClean="0"/>
              <a:t>1</a:t>
            </a:r>
            <a:r>
              <a:rPr lang="en-US" altLang="zh-CN" sz="1300" dirty="0" smtClean="0"/>
              <a:t>.0</a:t>
            </a:r>
            <a:endParaRPr lang="zh-CN" altLang="en-US" sz="1300" dirty="0"/>
          </a:p>
        </p:txBody>
      </p:sp>
      <p:sp>
        <p:nvSpPr>
          <p:cNvPr id="16" name="椭圆 15">
            <a:extLst>
              <a:ext uri="{FF2B5EF4-FFF2-40B4-BE49-F238E27FC236}">
                <a16:creationId xmlns="" xmlns:a16="http://schemas.microsoft.com/office/drawing/2014/main" id="{10E00EF7-DD24-45EA-9CD3-A9D9B2E829FE}"/>
              </a:ext>
            </a:extLst>
          </p:cNvPr>
          <p:cNvSpPr/>
          <p:nvPr/>
        </p:nvSpPr>
        <p:spPr>
          <a:xfrm>
            <a:off x="5276817" y="5572462"/>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en-US" altLang="zh-CN" sz="1300" dirty="0" smtClean="0">
                <a:solidFill>
                  <a:prstClr val="black"/>
                </a:solidFill>
              </a:rPr>
              <a:t>1.0</a:t>
            </a:r>
            <a:endParaRPr lang="zh-CN" altLang="en-US" sz="1300" dirty="0">
              <a:solidFill>
                <a:prstClr val="black"/>
              </a:solidFill>
            </a:endParaRPr>
          </a:p>
        </p:txBody>
      </p:sp>
      <p:sp>
        <p:nvSpPr>
          <p:cNvPr id="17" name="椭圆 16">
            <a:extLst>
              <a:ext uri="{FF2B5EF4-FFF2-40B4-BE49-F238E27FC236}">
                <a16:creationId xmlns="" xmlns:a16="http://schemas.microsoft.com/office/drawing/2014/main" id="{8C39D7D8-3673-4ED1-AFBE-B1017A456C3A}"/>
              </a:ext>
            </a:extLst>
          </p:cNvPr>
          <p:cNvSpPr/>
          <p:nvPr/>
        </p:nvSpPr>
        <p:spPr>
          <a:xfrm>
            <a:off x="3243485" y="5572463"/>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en-US" altLang="zh-CN" sz="1300" dirty="0" smtClean="0">
                <a:solidFill>
                  <a:prstClr val="black"/>
                </a:solidFill>
              </a:rPr>
              <a:t>1.0</a:t>
            </a:r>
            <a:endParaRPr lang="zh-CN" altLang="en-US" sz="1300" dirty="0">
              <a:solidFill>
                <a:prstClr val="black"/>
              </a:solidFill>
            </a:endParaRPr>
          </a:p>
        </p:txBody>
      </p:sp>
      <p:sp>
        <p:nvSpPr>
          <p:cNvPr id="18" name="文本框 17">
            <a:extLst>
              <a:ext uri="{FF2B5EF4-FFF2-40B4-BE49-F238E27FC236}">
                <a16:creationId xmlns="" xmlns:a16="http://schemas.microsoft.com/office/drawing/2014/main" id="{0D4AFD1D-A4C1-4B9A-A341-508469657806}"/>
              </a:ext>
            </a:extLst>
          </p:cNvPr>
          <p:cNvSpPr txBox="1"/>
          <p:nvPr/>
        </p:nvSpPr>
        <p:spPr>
          <a:xfrm>
            <a:off x="4126856" y="3878509"/>
            <a:ext cx="858253" cy="461665"/>
          </a:xfrm>
          <a:prstGeom prst="rect">
            <a:avLst/>
          </a:prstGeom>
          <a:noFill/>
        </p:spPr>
        <p:txBody>
          <a:bodyPr wrap="square" rtlCol="0">
            <a:spAutoFit/>
          </a:bodyPr>
          <a:lstStyle/>
          <a:p>
            <a:pPr algn="ctr"/>
            <a:r>
              <a:rPr lang="zh-CN" altLang="en-US" sz="2400" dirty="0"/>
              <a:t>张三</a:t>
            </a:r>
          </a:p>
        </p:txBody>
      </p:sp>
      <p:sp>
        <p:nvSpPr>
          <p:cNvPr id="19" name="文本框 18">
            <a:extLst>
              <a:ext uri="{FF2B5EF4-FFF2-40B4-BE49-F238E27FC236}">
                <a16:creationId xmlns="" xmlns:a16="http://schemas.microsoft.com/office/drawing/2014/main" id="{11386AA4-2B92-47EF-9B1B-00EBE88A43F4}"/>
              </a:ext>
            </a:extLst>
          </p:cNvPr>
          <p:cNvSpPr txBox="1"/>
          <p:nvPr/>
        </p:nvSpPr>
        <p:spPr>
          <a:xfrm>
            <a:off x="3095094" y="6149978"/>
            <a:ext cx="858253" cy="461665"/>
          </a:xfrm>
          <a:prstGeom prst="rect">
            <a:avLst/>
          </a:prstGeom>
          <a:noFill/>
        </p:spPr>
        <p:txBody>
          <a:bodyPr wrap="square" rtlCol="0">
            <a:spAutoFit/>
          </a:bodyPr>
          <a:lstStyle/>
          <a:p>
            <a:pPr algn="ctr"/>
            <a:r>
              <a:rPr lang="zh-CN" altLang="en-US" sz="2400" dirty="0"/>
              <a:t>李四</a:t>
            </a:r>
          </a:p>
        </p:txBody>
      </p:sp>
      <p:sp>
        <p:nvSpPr>
          <p:cNvPr id="20" name="文本框 19">
            <a:extLst>
              <a:ext uri="{FF2B5EF4-FFF2-40B4-BE49-F238E27FC236}">
                <a16:creationId xmlns="" xmlns:a16="http://schemas.microsoft.com/office/drawing/2014/main" id="{AB0268B4-C2B2-4671-B1AE-F4788CFFE8E8}"/>
              </a:ext>
            </a:extLst>
          </p:cNvPr>
          <p:cNvSpPr txBox="1"/>
          <p:nvPr/>
        </p:nvSpPr>
        <p:spPr>
          <a:xfrm>
            <a:off x="5196609" y="6114181"/>
            <a:ext cx="858253" cy="461665"/>
          </a:xfrm>
          <a:prstGeom prst="rect">
            <a:avLst/>
          </a:prstGeom>
          <a:noFill/>
        </p:spPr>
        <p:txBody>
          <a:bodyPr wrap="square" rtlCol="0">
            <a:spAutoFit/>
          </a:bodyPr>
          <a:lstStyle/>
          <a:p>
            <a:pPr algn="ctr"/>
            <a:r>
              <a:rPr lang="zh-CN" altLang="en-US" sz="2400" dirty="0"/>
              <a:t>王五</a:t>
            </a:r>
          </a:p>
        </p:txBody>
      </p:sp>
      <p:sp>
        <p:nvSpPr>
          <p:cNvPr id="21" name="文本框 20">
            <a:extLst>
              <a:ext uri="{FF2B5EF4-FFF2-40B4-BE49-F238E27FC236}">
                <a16:creationId xmlns="" xmlns:a16="http://schemas.microsoft.com/office/drawing/2014/main" id="{0C504776-7550-4BE0-A38D-6778FEAF7853}"/>
              </a:ext>
            </a:extLst>
          </p:cNvPr>
          <p:cNvSpPr txBox="1"/>
          <p:nvPr/>
        </p:nvSpPr>
        <p:spPr>
          <a:xfrm>
            <a:off x="4321554" y="5996238"/>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22" name="文本框 21">
            <a:extLst>
              <a:ext uri="{FF2B5EF4-FFF2-40B4-BE49-F238E27FC236}">
                <a16:creationId xmlns="" xmlns:a16="http://schemas.microsoft.com/office/drawing/2014/main" id="{2D46877F-7025-49E3-B792-851D77A32C23}"/>
              </a:ext>
            </a:extLst>
          </p:cNvPr>
          <p:cNvSpPr txBox="1"/>
          <p:nvPr/>
        </p:nvSpPr>
        <p:spPr>
          <a:xfrm>
            <a:off x="5144550" y="4890196"/>
            <a:ext cx="455645" cy="307777"/>
          </a:xfrm>
          <a:prstGeom prst="rect">
            <a:avLst/>
          </a:prstGeom>
          <a:noFill/>
        </p:spPr>
        <p:txBody>
          <a:bodyPr wrap="square" rtlCol="0">
            <a:spAutoFit/>
          </a:bodyPr>
          <a:lstStyle/>
          <a:p>
            <a:pPr algn="ctr"/>
            <a:r>
              <a:rPr lang="en-US" altLang="zh-CN" sz="1400" dirty="0"/>
              <a:t>0.7</a:t>
            </a:r>
            <a:endParaRPr lang="zh-CN" altLang="en-US" sz="1400" dirty="0"/>
          </a:p>
        </p:txBody>
      </p:sp>
      <p:sp>
        <p:nvSpPr>
          <p:cNvPr id="23" name="文本框 22">
            <a:extLst>
              <a:ext uri="{FF2B5EF4-FFF2-40B4-BE49-F238E27FC236}">
                <a16:creationId xmlns="" xmlns:a16="http://schemas.microsoft.com/office/drawing/2014/main" id="{2259BB3D-A38E-417B-8BA9-D0A1E682AE4D}"/>
              </a:ext>
            </a:extLst>
          </p:cNvPr>
          <p:cNvSpPr txBox="1"/>
          <p:nvPr/>
        </p:nvSpPr>
        <p:spPr>
          <a:xfrm>
            <a:off x="3963276" y="5187187"/>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24" name="文本框 23">
            <a:extLst>
              <a:ext uri="{FF2B5EF4-FFF2-40B4-BE49-F238E27FC236}">
                <a16:creationId xmlns="" xmlns:a16="http://schemas.microsoft.com/office/drawing/2014/main" id="{7A58A7AB-2E0A-4144-9BC0-756D6284FBED}"/>
              </a:ext>
            </a:extLst>
          </p:cNvPr>
          <p:cNvSpPr txBox="1"/>
          <p:nvPr/>
        </p:nvSpPr>
        <p:spPr>
          <a:xfrm>
            <a:off x="4337378" y="5572462"/>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25" name="文本框 24">
            <a:extLst>
              <a:ext uri="{FF2B5EF4-FFF2-40B4-BE49-F238E27FC236}">
                <a16:creationId xmlns="" xmlns:a16="http://schemas.microsoft.com/office/drawing/2014/main" id="{03961D7E-3301-49AA-8268-48CE462F7599}"/>
              </a:ext>
            </a:extLst>
          </p:cNvPr>
          <p:cNvSpPr txBox="1"/>
          <p:nvPr/>
        </p:nvSpPr>
        <p:spPr>
          <a:xfrm>
            <a:off x="3517056" y="4794835"/>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26" name="文本框 25">
            <a:extLst>
              <a:ext uri="{FF2B5EF4-FFF2-40B4-BE49-F238E27FC236}">
                <a16:creationId xmlns="" xmlns:a16="http://schemas.microsoft.com/office/drawing/2014/main" id="{05D98105-968B-424F-A27C-EEB06EC38F44}"/>
              </a:ext>
            </a:extLst>
          </p:cNvPr>
          <p:cNvSpPr txBox="1"/>
          <p:nvPr/>
        </p:nvSpPr>
        <p:spPr>
          <a:xfrm>
            <a:off x="4634462" y="5155427"/>
            <a:ext cx="455645" cy="307777"/>
          </a:xfrm>
          <a:prstGeom prst="rect">
            <a:avLst/>
          </a:prstGeom>
          <a:noFill/>
        </p:spPr>
        <p:txBody>
          <a:bodyPr wrap="square" rtlCol="0">
            <a:spAutoFit/>
          </a:bodyPr>
          <a:lstStyle/>
          <a:p>
            <a:pPr algn="ctr"/>
            <a:r>
              <a:rPr lang="en-US" altLang="zh-CN" sz="1400" dirty="0"/>
              <a:t>0.7</a:t>
            </a:r>
            <a:endParaRPr lang="zh-CN" altLang="en-US" sz="1400" dirty="0"/>
          </a:p>
        </p:txBody>
      </p:sp>
      <p:cxnSp>
        <p:nvCxnSpPr>
          <p:cNvPr id="27" name="直接箭头连接符 3">
            <a:extLst>
              <a:ext uri="{FF2B5EF4-FFF2-40B4-BE49-F238E27FC236}">
                <a16:creationId xmlns="" xmlns:a16="http://schemas.microsoft.com/office/drawing/2014/main" id="{CDCDA6A5-5D14-499F-B388-5577474EB8BC}"/>
              </a:ext>
            </a:extLst>
          </p:cNvPr>
          <p:cNvCxnSpPr>
            <a:stCxn id="17" idx="0"/>
            <a:endCxn id="15" idx="2"/>
          </p:cNvCxnSpPr>
          <p:nvPr/>
        </p:nvCxnSpPr>
        <p:spPr>
          <a:xfrm flipV="1">
            <a:off x="3524222" y="4619302"/>
            <a:ext cx="749969" cy="953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8">
            <a:extLst>
              <a:ext uri="{FF2B5EF4-FFF2-40B4-BE49-F238E27FC236}">
                <a16:creationId xmlns="" xmlns:a16="http://schemas.microsoft.com/office/drawing/2014/main" id="{FB24DE2A-8CCE-432F-8BF6-14D18A82D981}"/>
              </a:ext>
            </a:extLst>
          </p:cNvPr>
          <p:cNvCxnSpPr>
            <a:stCxn id="15" idx="3"/>
            <a:endCxn id="17" idx="7"/>
          </p:cNvCxnSpPr>
          <p:nvPr/>
        </p:nvCxnSpPr>
        <p:spPr>
          <a:xfrm flipH="1">
            <a:off x="3722732" y="4823484"/>
            <a:ext cx="633685" cy="833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13">
            <a:extLst>
              <a:ext uri="{FF2B5EF4-FFF2-40B4-BE49-F238E27FC236}">
                <a16:creationId xmlns="" xmlns:a16="http://schemas.microsoft.com/office/drawing/2014/main" id="{4F5D4130-F49E-4FB8-AFFB-F0470C4628BD}"/>
              </a:ext>
            </a:extLst>
          </p:cNvPr>
          <p:cNvCxnSpPr>
            <a:stCxn id="17" idx="5"/>
            <a:endCxn id="16" idx="3"/>
          </p:cNvCxnSpPr>
          <p:nvPr/>
        </p:nvCxnSpPr>
        <p:spPr>
          <a:xfrm flipV="1">
            <a:off x="3722732" y="6065402"/>
            <a:ext cx="16363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15">
            <a:extLst>
              <a:ext uri="{FF2B5EF4-FFF2-40B4-BE49-F238E27FC236}">
                <a16:creationId xmlns="" xmlns:a16="http://schemas.microsoft.com/office/drawing/2014/main" id="{0151BD65-2B76-4259-B0B2-3A84F1963A06}"/>
              </a:ext>
            </a:extLst>
          </p:cNvPr>
          <p:cNvCxnSpPr>
            <a:stCxn id="16" idx="2"/>
            <a:endCxn id="17" idx="6"/>
          </p:cNvCxnSpPr>
          <p:nvPr/>
        </p:nvCxnSpPr>
        <p:spPr>
          <a:xfrm flipH="1">
            <a:off x="3804958" y="5861220"/>
            <a:ext cx="14718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136">
            <a:extLst>
              <a:ext uri="{FF2B5EF4-FFF2-40B4-BE49-F238E27FC236}">
                <a16:creationId xmlns="" xmlns:a16="http://schemas.microsoft.com/office/drawing/2014/main" id="{78EFBABA-B42E-4EF7-BCC4-D155CE996E8C}"/>
              </a:ext>
            </a:extLst>
          </p:cNvPr>
          <p:cNvCxnSpPr>
            <a:stCxn id="16" idx="0"/>
            <a:endCxn id="15" idx="6"/>
          </p:cNvCxnSpPr>
          <p:nvPr/>
        </p:nvCxnSpPr>
        <p:spPr>
          <a:xfrm flipH="1" flipV="1">
            <a:off x="4835664" y="4619302"/>
            <a:ext cx="721890" cy="953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140">
            <a:extLst>
              <a:ext uri="{FF2B5EF4-FFF2-40B4-BE49-F238E27FC236}">
                <a16:creationId xmlns="" xmlns:a16="http://schemas.microsoft.com/office/drawing/2014/main" id="{BFE8DC95-0ECE-4DB2-B0ED-CFCA030BC23A}"/>
              </a:ext>
            </a:extLst>
          </p:cNvPr>
          <p:cNvCxnSpPr>
            <a:stCxn id="15" idx="5"/>
            <a:endCxn id="16" idx="1"/>
          </p:cNvCxnSpPr>
          <p:nvPr/>
        </p:nvCxnSpPr>
        <p:spPr>
          <a:xfrm>
            <a:off x="4753438" y="4823484"/>
            <a:ext cx="605605" cy="8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007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linds(horizontal)">
                                      <p:cBhvr>
                                        <p:cTn id="43" dur="500"/>
                                        <p:tgtEl>
                                          <p:spTgt spid="2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linds(horizontal)">
                                      <p:cBhvr>
                                        <p:cTn id="46" dur="500"/>
                                        <p:tgtEl>
                                          <p:spTgt spid="2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linds(horizontal)">
                                      <p:cBhvr>
                                        <p:cTn id="49" dur="500"/>
                                        <p:tgtEl>
                                          <p:spTgt spid="22"/>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linds(horizontal)">
                                      <p:cBhvr>
                                        <p:cTn id="55" dur="500"/>
                                        <p:tgtEl>
                                          <p:spTgt spid="2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linds(horizontal)">
                                      <p:cBhvr>
                                        <p:cTn id="58" dur="500"/>
                                        <p:tgtEl>
                                          <p:spTgt spid="25"/>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blinds(horizontal)">
                                      <p:cBhvr>
                                        <p:cTn id="61" dur="500"/>
                                        <p:tgtEl>
                                          <p:spTgt spid="26"/>
                                        </p:tgtEl>
                                      </p:cBhvr>
                                    </p:animEffect>
                                  </p:childTnLst>
                                </p:cTn>
                              </p:par>
                              <p:par>
                                <p:cTn id="62" presetID="3" presetClass="entr" presetSubtype="1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blinds(horizontal)">
                                      <p:cBhvr>
                                        <p:cTn id="64" dur="500"/>
                                        <p:tgtEl>
                                          <p:spTgt spid="27"/>
                                        </p:tgtEl>
                                      </p:cBhvr>
                                    </p:animEffect>
                                  </p:childTnLst>
                                </p:cTn>
                              </p:par>
                              <p:par>
                                <p:cTn id="65" presetID="3" presetClass="entr" presetSubtype="1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blinds(horizontal)">
                                      <p:cBhvr>
                                        <p:cTn id="67" dur="500"/>
                                        <p:tgtEl>
                                          <p:spTgt spid="28"/>
                                        </p:tgtEl>
                                      </p:cBhvr>
                                    </p:animEffect>
                                  </p:childTnLst>
                                </p:cTn>
                              </p:par>
                              <p:par>
                                <p:cTn id="68" presetID="3" presetClass="entr" presetSubtype="1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blinds(horizontal)">
                                      <p:cBhvr>
                                        <p:cTn id="70" dur="500"/>
                                        <p:tgtEl>
                                          <p:spTgt spid="29"/>
                                        </p:tgtEl>
                                      </p:cBhvr>
                                    </p:animEffect>
                                  </p:childTnLst>
                                </p:cTn>
                              </p:par>
                              <p:par>
                                <p:cTn id="71" presetID="3" presetClass="entr" presetSubtype="1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blinds(horizontal)">
                                      <p:cBhvr>
                                        <p:cTn id="73" dur="500"/>
                                        <p:tgtEl>
                                          <p:spTgt spid="30"/>
                                        </p:tgtEl>
                                      </p:cBhvr>
                                    </p:animEffect>
                                  </p:childTnLst>
                                </p:cTn>
                              </p:par>
                              <p:par>
                                <p:cTn id="74" presetID="3" presetClass="entr" presetSubtype="10"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blinds(horizontal)">
                                      <p:cBhvr>
                                        <p:cTn id="76" dur="500"/>
                                        <p:tgtEl>
                                          <p:spTgt spid="31"/>
                                        </p:tgtEl>
                                      </p:cBhvr>
                                    </p:animEffect>
                                  </p:childTnLst>
                                </p:cTn>
                              </p:par>
                              <p:par>
                                <p:cTn id="77" presetID="3" presetClass="entr" presetSubtype="10" fill="hold"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linds(horizontal)">
                                      <p:cBhvr>
                                        <p:cTn id="7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2" grpId="0"/>
      <p:bldP spid="13" grpId="0" animBg="1"/>
      <p:bldP spid="14" grpId="0" animBg="1"/>
      <p:bldP spid="15" grpId="0" animBg="1"/>
      <p:bldP spid="16" grpId="0" animBg="1"/>
      <p:bldP spid="17" grpId="0" animBg="1"/>
      <p:bldP spid="18" grpId="0"/>
      <p:bldP spid="19" grpId="0"/>
      <p:bldP spid="20" grpId="0"/>
      <p:bldP spid="21" grpId="0"/>
      <p:bldP spid="22" grpId="0"/>
      <p:bldP spid="23" grpId="0"/>
      <p:bldP spid="24" grpId="0"/>
      <p:bldP spid="2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043611" cy="1143000"/>
          </a:xfrm>
        </p:spPr>
        <p:txBody>
          <a:bodyPr>
            <a:normAutofit/>
          </a:bodyPr>
          <a:lstStyle/>
          <a:p>
            <a:r>
              <a:rPr kumimoji="1" lang="zh-CN" altLang="en-US" sz="3600" dirty="0" smtClean="0"/>
              <a:t>算法介绍</a:t>
            </a:r>
            <a:endParaRPr kumimoji="1" lang="zh-CN" altLang="en-US" sz="3600" dirty="0"/>
          </a:p>
        </p:txBody>
      </p:sp>
      <p:sp>
        <p:nvSpPr>
          <p:cNvPr id="15" name="椭圆 14">
            <a:extLst>
              <a:ext uri="{FF2B5EF4-FFF2-40B4-BE49-F238E27FC236}">
                <a16:creationId xmlns="" xmlns:a16="http://schemas.microsoft.com/office/drawing/2014/main" id="{05748FAA-1C93-4C49-9DB4-37491CA2E503}"/>
              </a:ext>
            </a:extLst>
          </p:cNvPr>
          <p:cNvSpPr/>
          <p:nvPr/>
        </p:nvSpPr>
        <p:spPr>
          <a:xfrm>
            <a:off x="1811731" y="2338203"/>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zh-CN" sz="1300" dirty="0" smtClean="0"/>
              <a:t>1</a:t>
            </a:r>
            <a:r>
              <a:rPr lang="en-US" altLang="zh-CN" sz="1300" dirty="0" smtClean="0"/>
              <a:t>.0</a:t>
            </a:r>
            <a:endParaRPr lang="zh-CN" altLang="en-US" sz="1300" dirty="0"/>
          </a:p>
        </p:txBody>
      </p:sp>
      <p:sp>
        <p:nvSpPr>
          <p:cNvPr id="16" name="椭圆 15">
            <a:extLst>
              <a:ext uri="{FF2B5EF4-FFF2-40B4-BE49-F238E27FC236}">
                <a16:creationId xmlns="" xmlns:a16="http://schemas.microsoft.com/office/drawing/2014/main" id="{10E00EF7-DD24-45EA-9CD3-A9D9B2E829FE}"/>
              </a:ext>
            </a:extLst>
          </p:cNvPr>
          <p:cNvSpPr/>
          <p:nvPr/>
        </p:nvSpPr>
        <p:spPr>
          <a:xfrm>
            <a:off x="2814357" y="3580121"/>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en-US" altLang="zh-CN" sz="1300" dirty="0" smtClean="0">
                <a:solidFill>
                  <a:prstClr val="black"/>
                </a:solidFill>
              </a:rPr>
              <a:t>1.0</a:t>
            </a:r>
            <a:endParaRPr lang="zh-CN" altLang="en-US" sz="1300" dirty="0">
              <a:solidFill>
                <a:prstClr val="black"/>
              </a:solidFill>
            </a:endParaRPr>
          </a:p>
        </p:txBody>
      </p:sp>
      <p:sp>
        <p:nvSpPr>
          <p:cNvPr id="17" name="椭圆 16">
            <a:extLst>
              <a:ext uri="{FF2B5EF4-FFF2-40B4-BE49-F238E27FC236}">
                <a16:creationId xmlns="" xmlns:a16="http://schemas.microsoft.com/office/drawing/2014/main" id="{8C39D7D8-3673-4ED1-AFBE-B1017A456C3A}"/>
              </a:ext>
            </a:extLst>
          </p:cNvPr>
          <p:cNvSpPr/>
          <p:nvPr/>
        </p:nvSpPr>
        <p:spPr>
          <a:xfrm>
            <a:off x="781025" y="3580122"/>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en-US" altLang="zh-CN" sz="1300" dirty="0" smtClean="0">
                <a:solidFill>
                  <a:prstClr val="black"/>
                </a:solidFill>
              </a:rPr>
              <a:t>1.0</a:t>
            </a:r>
            <a:endParaRPr lang="zh-CN" altLang="en-US" sz="1300" dirty="0">
              <a:solidFill>
                <a:prstClr val="black"/>
              </a:solidFill>
            </a:endParaRPr>
          </a:p>
        </p:txBody>
      </p:sp>
      <p:sp>
        <p:nvSpPr>
          <p:cNvPr id="18" name="文本框 17">
            <a:extLst>
              <a:ext uri="{FF2B5EF4-FFF2-40B4-BE49-F238E27FC236}">
                <a16:creationId xmlns="" xmlns:a16="http://schemas.microsoft.com/office/drawing/2014/main" id="{0D4AFD1D-A4C1-4B9A-A341-508469657806}"/>
              </a:ext>
            </a:extLst>
          </p:cNvPr>
          <p:cNvSpPr txBox="1"/>
          <p:nvPr/>
        </p:nvSpPr>
        <p:spPr>
          <a:xfrm>
            <a:off x="1664396" y="1886168"/>
            <a:ext cx="858253" cy="461665"/>
          </a:xfrm>
          <a:prstGeom prst="rect">
            <a:avLst/>
          </a:prstGeom>
          <a:noFill/>
        </p:spPr>
        <p:txBody>
          <a:bodyPr wrap="square" rtlCol="0">
            <a:spAutoFit/>
          </a:bodyPr>
          <a:lstStyle/>
          <a:p>
            <a:pPr algn="ctr"/>
            <a:r>
              <a:rPr lang="zh-CN" altLang="en-US" sz="2400" dirty="0"/>
              <a:t>张三</a:t>
            </a:r>
          </a:p>
        </p:txBody>
      </p:sp>
      <p:sp>
        <p:nvSpPr>
          <p:cNvPr id="19" name="文本框 18">
            <a:extLst>
              <a:ext uri="{FF2B5EF4-FFF2-40B4-BE49-F238E27FC236}">
                <a16:creationId xmlns="" xmlns:a16="http://schemas.microsoft.com/office/drawing/2014/main" id="{11386AA4-2B92-47EF-9B1B-00EBE88A43F4}"/>
              </a:ext>
            </a:extLst>
          </p:cNvPr>
          <p:cNvSpPr txBox="1"/>
          <p:nvPr/>
        </p:nvSpPr>
        <p:spPr>
          <a:xfrm>
            <a:off x="632634" y="4157637"/>
            <a:ext cx="858253" cy="461665"/>
          </a:xfrm>
          <a:prstGeom prst="rect">
            <a:avLst/>
          </a:prstGeom>
          <a:noFill/>
        </p:spPr>
        <p:txBody>
          <a:bodyPr wrap="square" rtlCol="0">
            <a:spAutoFit/>
          </a:bodyPr>
          <a:lstStyle/>
          <a:p>
            <a:pPr algn="ctr"/>
            <a:r>
              <a:rPr lang="zh-CN" altLang="en-US" sz="2400" dirty="0"/>
              <a:t>李四</a:t>
            </a:r>
          </a:p>
        </p:txBody>
      </p:sp>
      <p:sp>
        <p:nvSpPr>
          <p:cNvPr id="20" name="文本框 19">
            <a:extLst>
              <a:ext uri="{FF2B5EF4-FFF2-40B4-BE49-F238E27FC236}">
                <a16:creationId xmlns="" xmlns:a16="http://schemas.microsoft.com/office/drawing/2014/main" id="{AB0268B4-C2B2-4671-B1AE-F4788CFFE8E8}"/>
              </a:ext>
            </a:extLst>
          </p:cNvPr>
          <p:cNvSpPr txBox="1"/>
          <p:nvPr/>
        </p:nvSpPr>
        <p:spPr>
          <a:xfrm>
            <a:off x="2734149" y="4121840"/>
            <a:ext cx="858253" cy="461665"/>
          </a:xfrm>
          <a:prstGeom prst="rect">
            <a:avLst/>
          </a:prstGeom>
          <a:noFill/>
        </p:spPr>
        <p:txBody>
          <a:bodyPr wrap="square" rtlCol="0">
            <a:spAutoFit/>
          </a:bodyPr>
          <a:lstStyle/>
          <a:p>
            <a:pPr algn="ctr"/>
            <a:r>
              <a:rPr lang="zh-CN" altLang="en-US" sz="2400" dirty="0"/>
              <a:t>王五</a:t>
            </a:r>
          </a:p>
        </p:txBody>
      </p:sp>
      <p:sp>
        <p:nvSpPr>
          <p:cNvPr id="21" name="文本框 20">
            <a:extLst>
              <a:ext uri="{FF2B5EF4-FFF2-40B4-BE49-F238E27FC236}">
                <a16:creationId xmlns="" xmlns:a16="http://schemas.microsoft.com/office/drawing/2014/main" id="{0C504776-7550-4BE0-A38D-6778FEAF7853}"/>
              </a:ext>
            </a:extLst>
          </p:cNvPr>
          <p:cNvSpPr txBox="1"/>
          <p:nvPr/>
        </p:nvSpPr>
        <p:spPr>
          <a:xfrm>
            <a:off x="1859094" y="4003897"/>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22" name="文本框 21">
            <a:extLst>
              <a:ext uri="{FF2B5EF4-FFF2-40B4-BE49-F238E27FC236}">
                <a16:creationId xmlns="" xmlns:a16="http://schemas.microsoft.com/office/drawing/2014/main" id="{2D46877F-7025-49E3-B792-851D77A32C23}"/>
              </a:ext>
            </a:extLst>
          </p:cNvPr>
          <p:cNvSpPr txBox="1"/>
          <p:nvPr/>
        </p:nvSpPr>
        <p:spPr>
          <a:xfrm>
            <a:off x="2682090" y="2897855"/>
            <a:ext cx="455645" cy="307777"/>
          </a:xfrm>
          <a:prstGeom prst="rect">
            <a:avLst/>
          </a:prstGeom>
          <a:noFill/>
        </p:spPr>
        <p:txBody>
          <a:bodyPr wrap="square" rtlCol="0">
            <a:spAutoFit/>
          </a:bodyPr>
          <a:lstStyle/>
          <a:p>
            <a:pPr algn="ctr"/>
            <a:r>
              <a:rPr lang="en-US" altLang="zh-CN" sz="1400" dirty="0"/>
              <a:t>0.7</a:t>
            </a:r>
            <a:endParaRPr lang="zh-CN" altLang="en-US" sz="1400" dirty="0"/>
          </a:p>
        </p:txBody>
      </p:sp>
      <p:sp>
        <p:nvSpPr>
          <p:cNvPr id="23" name="文本框 22">
            <a:extLst>
              <a:ext uri="{FF2B5EF4-FFF2-40B4-BE49-F238E27FC236}">
                <a16:creationId xmlns="" xmlns:a16="http://schemas.microsoft.com/office/drawing/2014/main" id="{2259BB3D-A38E-417B-8BA9-D0A1E682AE4D}"/>
              </a:ext>
            </a:extLst>
          </p:cNvPr>
          <p:cNvSpPr txBox="1"/>
          <p:nvPr/>
        </p:nvSpPr>
        <p:spPr>
          <a:xfrm>
            <a:off x="1500816" y="3194846"/>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24" name="文本框 23">
            <a:extLst>
              <a:ext uri="{FF2B5EF4-FFF2-40B4-BE49-F238E27FC236}">
                <a16:creationId xmlns="" xmlns:a16="http://schemas.microsoft.com/office/drawing/2014/main" id="{7A58A7AB-2E0A-4144-9BC0-756D6284FBED}"/>
              </a:ext>
            </a:extLst>
          </p:cNvPr>
          <p:cNvSpPr txBox="1"/>
          <p:nvPr/>
        </p:nvSpPr>
        <p:spPr>
          <a:xfrm>
            <a:off x="1874918" y="3580121"/>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25" name="文本框 24">
            <a:extLst>
              <a:ext uri="{FF2B5EF4-FFF2-40B4-BE49-F238E27FC236}">
                <a16:creationId xmlns="" xmlns:a16="http://schemas.microsoft.com/office/drawing/2014/main" id="{03961D7E-3301-49AA-8268-48CE462F7599}"/>
              </a:ext>
            </a:extLst>
          </p:cNvPr>
          <p:cNvSpPr txBox="1"/>
          <p:nvPr/>
        </p:nvSpPr>
        <p:spPr>
          <a:xfrm>
            <a:off x="1054596" y="2802494"/>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26" name="文本框 25">
            <a:extLst>
              <a:ext uri="{FF2B5EF4-FFF2-40B4-BE49-F238E27FC236}">
                <a16:creationId xmlns="" xmlns:a16="http://schemas.microsoft.com/office/drawing/2014/main" id="{05D98105-968B-424F-A27C-EEB06EC38F44}"/>
              </a:ext>
            </a:extLst>
          </p:cNvPr>
          <p:cNvSpPr txBox="1"/>
          <p:nvPr/>
        </p:nvSpPr>
        <p:spPr>
          <a:xfrm>
            <a:off x="2172002" y="3163086"/>
            <a:ext cx="455645" cy="307777"/>
          </a:xfrm>
          <a:prstGeom prst="rect">
            <a:avLst/>
          </a:prstGeom>
          <a:noFill/>
        </p:spPr>
        <p:txBody>
          <a:bodyPr wrap="square" rtlCol="0">
            <a:spAutoFit/>
          </a:bodyPr>
          <a:lstStyle/>
          <a:p>
            <a:pPr algn="ctr"/>
            <a:r>
              <a:rPr lang="en-US" altLang="zh-CN" sz="1400" dirty="0"/>
              <a:t>0.7</a:t>
            </a:r>
            <a:endParaRPr lang="zh-CN" altLang="en-US" sz="1400" dirty="0"/>
          </a:p>
        </p:txBody>
      </p:sp>
      <p:cxnSp>
        <p:nvCxnSpPr>
          <p:cNvPr id="27" name="直接箭头连接符 3">
            <a:extLst>
              <a:ext uri="{FF2B5EF4-FFF2-40B4-BE49-F238E27FC236}">
                <a16:creationId xmlns="" xmlns:a16="http://schemas.microsoft.com/office/drawing/2014/main" id="{CDCDA6A5-5D14-499F-B388-5577474EB8BC}"/>
              </a:ext>
            </a:extLst>
          </p:cNvPr>
          <p:cNvCxnSpPr>
            <a:stCxn id="17" idx="0"/>
            <a:endCxn id="15" idx="2"/>
          </p:cNvCxnSpPr>
          <p:nvPr/>
        </p:nvCxnSpPr>
        <p:spPr>
          <a:xfrm flipV="1">
            <a:off x="1061762" y="2626961"/>
            <a:ext cx="749969" cy="953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8">
            <a:extLst>
              <a:ext uri="{FF2B5EF4-FFF2-40B4-BE49-F238E27FC236}">
                <a16:creationId xmlns="" xmlns:a16="http://schemas.microsoft.com/office/drawing/2014/main" id="{FB24DE2A-8CCE-432F-8BF6-14D18A82D981}"/>
              </a:ext>
            </a:extLst>
          </p:cNvPr>
          <p:cNvCxnSpPr>
            <a:stCxn id="15" idx="3"/>
            <a:endCxn id="17" idx="7"/>
          </p:cNvCxnSpPr>
          <p:nvPr/>
        </p:nvCxnSpPr>
        <p:spPr>
          <a:xfrm flipH="1">
            <a:off x="1260272" y="2831143"/>
            <a:ext cx="633685" cy="833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13">
            <a:extLst>
              <a:ext uri="{FF2B5EF4-FFF2-40B4-BE49-F238E27FC236}">
                <a16:creationId xmlns="" xmlns:a16="http://schemas.microsoft.com/office/drawing/2014/main" id="{4F5D4130-F49E-4FB8-AFFB-F0470C4628BD}"/>
              </a:ext>
            </a:extLst>
          </p:cNvPr>
          <p:cNvCxnSpPr>
            <a:stCxn id="17" idx="5"/>
            <a:endCxn id="16" idx="3"/>
          </p:cNvCxnSpPr>
          <p:nvPr/>
        </p:nvCxnSpPr>
        <p:spPr>
          <a:xfrm flipV="1">
            <a:off x="1260272" y="4073061"/>
            <a:ext cx="16363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15">
            <a:extLst>
              <a:ext uri="{FF2B5EF4-FFF2-40B4-BE49-F238E27FC236}">
                <a16:creationId xmlns="" xmlns:a16="http://schemas.microsoft.com/office/drawing/2014/main" id="{0151BD65-2B76-4259-B0B2-3A84F1963A06}"/>
              </a:ext>
            </a:extLst>
          </p:cNvPr>
          <p:cNvCxnSpPr>
            <a:stCxn id="16" idx="2"/>
            <a:endCxn id="17" idx="6"/>
          </p:cNvCxnSpPr>
          <p:nvPr/>
        </p:nvCxnSpPr>
        <p:spPr>
          <a:xfrm flipH="1">
            <a:off x="1342498" y="3868879"/>
            <a:ext cx="14718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136">
            <a:extLst>
              <a:ext uri="{FF2B5EF4-FFF2-40B4-BE49-F238E27FC236}">
                <a16:creationId xmlns="" xmlns:a16="http://schemas.microsoft.com/office/drawing/2014/main" id="{78EFBABA-B42E-4EF7-BCC4-D155CE996E8C}"/>
              </a:ext>
            </a:extLst>
          </p:cNvPr>
          <p:cNvCxnSpPr>
            <a:stCxn id="16" idx="0"/>
            <a:endCxn id="15" idx="6"/>
          </p:cNvCxnSpPr>
          <p:nvPr/>
        </p:nvCxnSpPr>
        <p:spPr>
          <a:xfrm flipH="1" flipV="1">
            <a:off x="2373204" y="2626961"/>
            <a:ext cx="721890" cy="953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140">
            <a:extLst>
              <a:ext uri="{FF2B5EF4-FFF2-40B4-BE49-F238E27FC236}">
                <a16:creationId xmlns="" xmlns:a16="http://schemas.microsoft.com/office/drawing/2014/main" id="{BFE8DC95-0ECE-4DB2-B0ED-CFCA030BC23A}"/>
              </a:ext>
            </a:extLst>
          </p:cNvPr>
          <p:cNvCxnSpPr>
            <a:stCxn id="15" idx="5"/>
            <a:endCxn id="16" idx="1"/>
          </p:cNvCxnSpPr>
          <p:nvPr/>
        </p:nvCxnSpPr>
        <p:spPr>
          <a:xfrm>
            <a:off x="2290978" y="2831143"/>
            <a:ext cx="605605" cy="8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373204" y="5320943"/>
            <a:ext cx="4207890" cy="923330"/>
          </a:xfrm>
          <a:prstGeom prst="rect">
            <a:avLst/>
          </a:prstGeom>
          <a:noFill/>
        </p:spPr>
        <p:txBody>
          <a:bodyPr wrap="none" rtlCol="0">
            <a:spAutoFit/>
          </a:bodyPr>
          <a:lstStyle/>
          <a:p>
            <a:r>
              <a:rPr kumimoji="1" lang="zh-CN" altLang="en-US" dirty="0" smtClean="0"/>
              <a:t>张三：</a:t>
            </a:r>
            <a:r>
              <a:rPr kumimoji="1" lang="en-US" altLang="zh-CN" dirty="0" smtClean="0"/>
              <a:t>0.15+0.85</a:t>
            </a:r>
            <a:r>
              <a:rPr kumimoji="1" lang="zh-CN" altLang="en-US" dirty="0" smtClean="0"/>
              <a:t>*</a:t>
            </a:r>
            <a:r>
              <a:rPr kumimoji="1" lang="en-US" altLang="zh-CN" dirty="0" smtClean="0"/>
              <a:t>(</a:t>
            </a:r>
            <a:r>
              <a:rPr kumimoji="1" lang="zh-CN" altLang="zh-CN" dirty="0" smtClean="0"/>
              <a:t>1</a:t>
            </a:r>
            <a:r>
              <a:rPr kumimoji="1" lang="en-US" altLang="zh-CN" dirty="0" smtClean="0"/>
              <a:t>.0</a:t>
            </a:r>
            <a:r>
              <a:rPr kumimoji="1" lang="zh-CN" altLang="en-US" dirty="0" smtClean="0"/>
              <a:t>*</a:t>
            </a:r>
            <a:r>
              <a:rPr kumimoji="1" lang="en-US" altLang="zh-CN" dirty="0" smtClean="0"/>
              <a:t>0.5+1.0</a:t>
            </a:r>
            <a:r>
              <a:rPr kumimoji="1" lang="zh-CN" altLang="en-US" dirty="0" smtClean="0"/>
              <a:t>*</a:t>
            </a:r>
            <a:r>
              <a:rPr kumimoji="1" lang="en-US" altLang="zh-CN" dirty="0" smtClean="0"/>
              <a:t>0.7) = 1.17</a:t>
            </a:r>
          </a:p>
          <a:p>
            <a:r>
              <a:rPr kumimoji="1" lang="zh-CN" altLang="en-US" dirty="0" smtClean="0"/>
              <a:t>李四：</a:t>
            </a:r>
            <a:r>
              <a:rPr kumimoji="1" lang="en-US" altLang="zh-CN" dirty="0" smtClean="0"/>
              <a:t>0.15+0.85*(1.0</a:t>
            </a:r>
            <a:r>
              <a:rPr kumimoji="1" lang="zh-CN" altLang="en-US" dirty="0" smtClean="0"/>
              <a:t>*</a:t>
            </a:r>
            <a:r>
              <a:rPr kumimoji="1" lang="en-US" altLang="zh-CN" dirty="0" smtClean="0"/>
              <a:t>0.3+1.0</a:t>
            </a:r>
            <a:r>
              <a:rPr kumimoji="1" lang="zh-CN" altLang="en-US" dirty="0" smtClean="0"/>
              <a:t>*</a:t>
            </a:r>
            <a:r>
              <a:rPr kumimoji="1" lang="en-US" altLang="zh-CN" dirty="0" smtClean="0"/>
              <a:t>0.3) = 0.66</a:t>
            </a:r>
          </a:p>
          <a:p>
            <a:r>
              <a:rPr kumimoji="1" lang="zh-CN" altLang="en-US" dirty="0" smtClean="0"/>
              <a:t>王五：</a:t>
            </a:r>
            <a:r>
              <a:rPr kumimoji="1" lang="en-US" altLang="zh-CN" dirty="0" smtClean="0"/>
              <a:t>0.15+0.85*(1.0</a:t>
            </a:r>
            <a:r>
              <a:rPr kumimoji="1" lang="zh-CN" altLang="en-US" dirty="0" smtClean="0"/>
              <a:t>*</a:t>
            </a:r>
            <a:r>
              <a:rPr kumimoji="1" lang="zh-CN" altLang="zh-CN" dirty="0" smtClean="0"/>
              <a:t>0</a:t>
            </a:r>
            <a:r>
              <a:rPr kumimoji="1" lang="en-US" altLang="zh-CN" dirty="0" smtClean="0"/>
              <a:t>.7+1.0</a:t>
            </a:r>
            <a:r>
              <a:rPr kumimoji="1" lang="zh-CN" altLang="en-US" dirty="0" smtClean="0"/>
              <a:t>*</a:t>
            </a:r>
            <a:r>
              <a:rPr kumimoji="1" lang="en-US" altLang="zh-CN" dirty="0" smtClean="0"/>
              <a:t>0.5) = 1.17</a:t>
            </a:r>
            <a:endParaRPr kumimoji="1" lang="zh-CN" altLang="en-US" dirty="0"/>
          </a:p>
        </p:txBody>
      </p:sp>
      <p:sp>
        <p:nvSpPr>
          <p:cNvPr id="33" name="椭圆 32">
            <a:extLst>
              <a:ext uri="{FF2B5EF4-FFF2-40B4-BE49-F238E27FC236}">
                <a16:creationId xmlns="" xmlns:a16="http://schemas.microsoft.com/office/drawing/2014/main" id="{05748FAA-1C93-4C49-9DB4-37491CA2E503}"/>
              </a:ext>
            </a:extLst>
          </p:cNvPr>
          <p:cNvSpPr/>
          <p:nvPr/>
        </p:nvSpPr>
        <p:spPr>
          <a:xfrm>
            <a:off x="6322236" y="2437788"/>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zh-CN" sz="1300" dirty="0" smtClean="0"/>
              <a:t>1</a:t>
            </a:r>
            <a:r>
              <a:rPr lang="en-US" altLang="zh-CN" sz="1300" dirty="0" smtClean="0"/>
              <a:t>.17</a:t>
            </a:r>
            <a:endParaRPr lang="zh-CN" altLang="en-US" sz="1300" dirty="0"/>
          </a:p>
        </p:txBody>
      </p:sp>
      <p:sp>
        <p:nvSpPr>
          <p:cNvPr id="34" name="椭圆 33">
            <a:extLst>
              <a:ext uri="{FF2B5EF4-FFF2-40B4-BE49-F238E27FC236}">
                <a16:creationId xmlns="" xmlns:a16="http://schemas.microsoft.com/office/drawing/2014/main" id="{10E00EF7-DD24-45EA-9CD3-A9D9B2E829FE}"/>
              </a:ext>
            </a:extLst>
          </p:cNvPr>
          <p:cNvSpPr/>
          <p:nvPr/>
        </p:nvSpPr>
        <p:spPr>
          <a:xfrm>
            <a:off x="7324862" y="3679706"/>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zh-CN" altLang="zh-CN" sz="1300" dirty="0" smtClean="0">
                <a:solidFill>
                  <a:prstClr val="black"/>
                </a:solidFill>
              </a:rPr>
              <a:t>1</a:t>
            </a:r>
            <a:r>
              <a:rPr lang="en-US" altLang="zh-CN" sz="1300" dirty="0" smtClean="0">
                <a:solidFill>
                  <a:prstClr val="black"/>
                </a:solidFill>
              </a:rPr>
              <a:t>.17</a:t>
            </a:r>
            <a:endParaRPr lang="zh-CN" altLang="en-US" sz="1300" dirty="0">
              <a:solidFill>
                <a:prstClr val="black"/>
              </a:solidFill>
            </a:endParaRPr>
          </a:p>
        </p:txBody>
      </p:sp>
      <p:sp>
        <p:nvSpPr>
          <p:cNvPr id="35" name="椭圆 34">
            <a:extLst>
              <a:ext uri="{FF2B5EF4-FFF2-40B4-BE49-F238E27FC236}">
                <a16:creationId xmlns="" xmlns:a16="http://schemas.microsoft.com/office/drawing/2014/main" id="{8C39D7D8-3673-4ED1-AFBE-B1017A456C3A}"/>
              </a:ext>
            </a:extLst>
          </p:cNvPr>
          <p:cNvSpPr/>
          <p:nvPr/>
        </p:nvSpPr>
        <p:spPr>
          <a:xfrm>
            <a:off x="5291530" y="3679707"/>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zh-CN" altLang="zh-CN" sz="1300" dirty="0" smtClean="0">
                <a:solidFill>
                  <a:prstClr val="black"/>
                </a:solidFill>
              </a:rPr>
              <a:t>0</a:t>
            </a:r>
            <a:r>
              <a:rPr lang="en-US" altLang="zh-CN" sz="1300" dirty="0" smtClean="0">
                <a:solidFill>
                  <a:prstClr val="black"/>
                </a:solidFill>
              </a:rPr>
              <a:t>.66</a:t>
            </a:r>
            <a:endParaRPr lang="zh-CN" altLang="en-US" sz="1300" dirty="0">
              <a:solidFill>
                <a:prstClr val="black"/>
              </a:solidFill>
            </a:endParaRPr>
          </a:p>
        </p:txBody>
      </p:sp>
      <p:sp>
        <p:nvSpPr>
          <p:cNvPr id="36" name="文本框 35">
            <a:extLst>
              <a:ext uri="{FF2B5EF4-FFF2-40B4-BE49-F238E27FC236}">
                <a16:creationId xmlns="" xmlns:a16="http://schemas.microsoft.com/office/drawing/2014/main" id="{0D4AFD1D-A4C1-4B9A-A341-508469657806}"/>
              </a:ext>
            </a:extLst>
          </p:cNvPr>
          <p:cNvSpPr txBox="1"/>
          <p:nvPr/>
        </p:nvSpPr>
        <p:spPr>
          <a:xfrm>
            <a:off x="6174901" y="1985753"/>
            <a:ext cx="858253" cy="461665"/>
          </a:xfrm>
          <a:prstGeom prst="rect">
            <a:avLst/>
          </a:prstGeom>
          <a:noFill/>
        </p:spPr>
        <p:txBody>
          <a:bodyPr wrap="square" rtlCol="0">
            <a:spAutoFit/>
          </a:bodyPr>
          <a:lstStyle/>
          <a:p>
            <a:pPr algn="ctr"/>
            <a:r>
              <a:rPr lang="zh-CN" altLang="en-US" sz="2400" dirty="0"/>
              <a:t>张三</a:t>
            </a:r>
          </a:p>
        </p:txBody>
      </p:sp>
      <p:sp>
        <p:nvSpPr>
          <p:cNvPr id="37" name="文本框 36">
            <a:extLst>
              <a:ext uri="{FF2B5EF4-FFF2-40B4-BE49-F238E27FC236}">
                <a16:creationId xmlns="" xmlns:a16="http://schemas.microsoft.com/office/drawing/2014/main" id="{11386AA4-2B92-47EF-9B1B-00EBE88A43F4}"/>
              </a:ext>
            </a:extLst>
          </p:cNvPr>
          <p:cNvSpPr txBox="1"/>
          <p:nvPr/>
        </p:nvSpPr>
        <p:spPr>
          <a:xfrm>
            <a:off x="5143139" y="4257222"/>
            <a:ext cx="858253" cy="461665"/>
          </a:xfrm>
          <a:prstGeom prst="rect">
            <a:avLst/>
          </a:prstGeom>
          <a:noFill/>
        </p:spPr>
        <p:txBody>
          <a:bodyPr wrap="square" rtlCol="0">
            <a:spAutoFit/>
          </a:bodyPr>
          <a:lstStyle/>
          <a:p>
            <a:pPr algn="ctr"/>
            <a:r>
              <a:rPr lang="zh-CN" altLang="en-US" sz="2400" dirty="0"/>
              <a:t>李四</a:t>
            </a:r>
          </a:p>
        </p:txBody>
      </p:sp>
      <p:sp>
        <p:nvSpPr>
          <p:cNvPr id="38" name="文本框 37">
            <a:extLst>
              <a:ext uri="{FF2B5EF4-FFF2-40B4-BE49-F238E27FC236}">
                <a16:creationId xmlns="" xmlns:a16="http://schemas.microsoft.com/office/drawing/2014/main" id="{AB0268B4-C2B2-4671-B1AE-F4788CFFE8E8}"/>
              </a:ext>
            </a:extLst>
          </p:cNvPr>
          <p:cNvSpPr txBox="1"/>
          <p:nvPr/>
        </p:nvSpPr>
        <p:spPr>
          <a:xfrm>
            <a:off x="7244654" y="4221425"/>
            <a:ext cx="858253" cy="461665"/>
          </a:xfrm>
          <a:prstGeom prst="rect">
            <a:avLst/>
          </a:prstGeom>
          <a:noFill/>
        </p:spPr>
        <p:txBody>
          <a:bodyPr wrap="square" rtlCol="0">
            <a:spAutoFit/>
          </a:bodyPr>
          <a:lstStyle/>
          <a:p>
            <a:pPr algn="ctr"/>
            <a:r>
              <a:rPr lang="zh-CN" altLang="en-US" sz="2400" dirty="0"/>
              <a:t>王五</a:t>
            </a:r>
          </a:p>
        </p:txBody>
      </p:sp>
      <p:sp>
        <p:nvSpPr>
          <p:cNvPr id="39" name="文本框 38">
            <a:extLst>
              <a:ext uri="{FF2B5EF4-FFF2-40B4-BE49-F238E27FC236}">
                <a16:creationId xmlns="" xmlns:a16="http://schemas.microsoft.com/office/drawing/2014/main" id="{0C504776-7550-4BE0-A38D-6778FEAF7853}"/>
              </a:ext>
            </a:extLst>
          </p:cNvPr>
          <p:cNvSpPr txBox="1"/>
          <p:nvPr/>
        </p:nvSpPr>
        <p:spPr>
          <a:xfrm>
            <a:off x="6369599" y="4103482"/>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40" name="文本框 39">
            <a:extLst>
              <a:ext uri="{FF2B5EF4-FFF2-40B4-BE49-F238E27FC236}">
                <a16:creationId xmlns="" xmlns:a16="http://schemas.microsoft.com/office/drawing/2014/main" id="{2D46877F-7025-49E3-B792-851D77A32C23}"/>
              </a:ext>
            </a:extLst>
          </p:cNvPr>
          <p:cNvSpPr txBox="1"/>
          <p:nvPr/>
        </p:nvSpPr>
        <p:spPr>
          <a:xfrm>
            <a:off x="7192595" y="2997440"/>
            <a:ext cx="455645" cy="307777"/>
          </a:xfrm>
          <a:prstGeom prst="rect">
            <a:avLst/>
          </a:prstGeom>
          <a:noFill/>
        </p:spPr>
        <p:txBody>
          <a:bodyPr wrap="square" rtlCol="0">
            <a:spAutoFit/>
          </a:bodyPr>
          <a:lstStyle/>
          <a:p>
            <a:pPr algn="ctr"/>
            <a:r>
              <a:rPr lang="en-US" altLang="zh-CN" sz="1400" dirty="0"/>
              <a:t>0.7</a:t>
            </a:r>
            <a:endParaRPr lang="zh-CN" altLang="en-US" sz="1400" dirty="0"/>
          </a:p>
        </p:txBody>
      </p:sp>
      <p:sp>
        <p:nvSpPr>
          <p:cNvPr id="41" name="文本框 40">
            <a:extLst>
              <a:ext uri="{FF2B5EF4-FFF2-40B4-BE49-F238E27FC236}">
                <a16:creationId xmlns="" xmlns:a16="http://schemas.microsoft.com/office/drawing/2014/main" id="{2259BB3D-A38E-417B-8BA9-D0A1E682AE4D}"/>
              </a:ext>
            </a:extLst>
          </p:cNvPr>
          <p:cNvSpPr txBox="1"/>
          <p:nvPr/>
        </p:nvSpPr>
        <p:spPr>
          <a:xfrm>
            <a:off x="6011321" y="3294431"/>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42" name="文本框 41">
            <a:extLst>
              <a:ext uri="{FF2B5EF4-FFF2-40B4-BE49-F238E27FC236}">
                <a16:creationId xmlns="" xmlns:a16="http://schemas.microsoft.com/office/drawing/2014/main" id="{7A58A7AB-2E0A-4144-9BC0-756D6284FBED}"/>
              </a:ext>
            </a:extLst>
          </p:cNvPr>
          <p:cNvSpPr txBox="1"/>
          <p:nvPr/>
        </p:nvSpPr>
        <p:spPr>
          <a:xfrm>
            <a:off x="6385423" y="3679706"/>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43" name="文本框 42">
            <a:extLst>
              <a:ext uri="{FF2B5EF4-FFF2-40B4-BE49-F238E27FC236}">
                <a16:creationId xmlns="" xmlns:a16="http://schemas.microsoft.com/office/drawing/2014/main" id="{03961D7E-3301-49AA-8268-48CE462F7599}"/>
              </a:ext>
            </a:extLst>
          </p:cNvPr>
          <p:cNvSpPr txBox="1"/>
          <p:nvPr/>
        </p:nvSpPr>
        <p:spPr>
          <a:xfrm>
            <a:off x="5565101" y="2902079"/>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44" name="文本框 43">
            <a:extLst>
              <a:ext uri="{FF2B5EF4-FFF2-40B4-BE49-F238E27FC236}">
                <a16:creationId xmlns="" xmlns:a16="http://schemas.microsoft.com/office/drawing/2014/main" id="{05D98105-968B-424F-A27C-EEB06EC38F44}"/>
              </a:ext>
            </a:extLst>
          </p:cNvPr>
          <p:cNvSpPr txBox="1"/>
          <p:nvPr/>
        </p:nvSpPr>
        <p:spPr>
          <a:xfrm>
            <a:off x="6682507" y="3262671"/>
            <a:ext cx="455645" cy="307777"/>
          </a:xfrm>
          <a:prstGeom prst="rect">
            <a:avLst/>
          </a:prstGeom>
          <a:noFill/>
        </p:spPr>
        <p:txBody>
          <a:bodyPr wrap="square" rtlCol="0">
            <a:spAutoFit/>
          </a:bodyPr>
          <a:lstStyle/>
          <a:p>
            <a:pPr algn="ctr"/>
            <a:r>
              <a:rPr lang="en-US" altLang="zh-CN" sz="1400" dirty="0"/>
              <a:t>0.7</a:t>
            </a:r>
            <a:endParaRPr lang="zh-CN" altLang="en-US" sz="1400" dirty="0"/>
          </a:p>
        </p:txBody>
      </p:sp>
      <p:cxnSp>
        <p:nvCxnSpPr>
          <p:cNvPr id="45" name="直接箭头连接符 3">
            <a:extLst>
              <a:ext uri="{FF2B5EF4-FFF2-40B4-BE49-F238E27FC236}">
                <a16:creationId xmlns="" xmlns:a16="http://schemas.microsoft.com/office/drawing/2014/main" id="{CDCDA6A5-5D14-499F-B388-5577474EB8BC}"/>
              </a:ext>
            </a:extLst>
          </p:cNvPr>
          <p:cNvCxnSpPr>
            <a:stCxn id="35" idx="0"/>
            <a:endCxn id="33" idx="2"/>
          </p:cNvCxnSpPr>
          <p:nvPr/>
        </p:nvCxnSpPr>
        <p:spPr>
          <a:xfrm flipV="1">
            <a:off x="5572267" y="2726546"/>
            <a:ext cx="749969" cy="953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8">
            <a:extLst>
              <a:ext uri="{FF2B5EF4-FFF2-40B4-BE49-F238E27FC236}">
                <a16:creationId xmlns="" xmlns:a16="http://schemas.microsoft.com/office/drawing/2014/main" id="{FB24DE2A-8CCE-432F-8BF6-14D18A82D981}"/>
              </a:ext>
            </a:extLst>
          </p:cNvPr>
          <p:cNvCxnSpPr>
            <a:stCxn id="33" idx="3"/>
            <a:endCxn id="35" idx="7"/>
          </p:cNvCxnSpPr>
          <p:nvPr/>
        </p:nvCxnSpPr>
        <p:spPr>
          <a:xfrm flipH="1">
            <a:off x="5770777" y="2930728"/>
            <a:ext cx="633685" cy="833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13">
            <a:extLst>
              <a:ext uri="{FF2B5EF4-FFF2-40B4-BE49-F238E27FC236}">
                <a16:creationId xmlns="" xmlns:a16="http://schemas.microsoft.com/office/drawing/2014/main" id="{4F5D4130-F49E-4FB8-AFFB-F0470C4628BD}"/>
              </a:ext>
            </a:extLst>
          </p:cNvPr>
          <p:cNvCxnSpPr>
            <a:stCxn id="35" idx="5"/>
            <a:endCxn id="34" idx="3"/>
          </p:cNvCxnSpPr>
          <p:nvPr/>
        </p:nvCxnSpPr>
        <p:spPr>
          <a:xfrm flipV="1">
            <a:off x="5770777" y="4172646"/>
            <a:ext cx="16363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15">
            <a:extLst>
              <a:ext uri="{FF2B5EF4-FFF2-40B4-BE49-F238E27FC236}">
                <a16:creationId xmlns="" xmlns:a16="http://schemas.microsoft.com/office/drawing/2014/main" id="{0151BD65-2B76-4259-B0B2-3A84F1963A06}"/>
              </a:ext>
            </a:extLst>
          </p:cNvPr>
          <p:cNvCxnSpPr>
            <a:stCxn id="34" idx="2"/>
            <a:endCxn id="35" idx="6"/>
          </p:cNvCxnSpPr>
          <p:nvPr/>
        </p:nvCxnSpPr>
        <p:spPr>
          <a:xfrm flipH="1">
            <a:off x="5853003" y="3968464"/>
            <a:ext cx="14718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136">
            <a:extLst>
              <a:ext uri="{FF2B5EF4-FFF2-40B4-BE49-F238E27FC236}">
                <a16:creationId xmlns="" xmlns:a16="http://schemas.microsoft.com/office/drawing/2014/main" id="{78EFBABA-B42E-4EF7-BCC4-D155CE996E8C}"/>
              </a:ext>
            </a:extLst>
          </p:cNvPr>
          <p:cNvCxnSpPr>
            <a:stCxn id="34" idx="0"/>
            <a:endCxn id="33" idx="6"/>
          </p:cNvCxnSpPr>
          <p:nvPr/>
        </p:nvCxnSpPr>
        <p:spPr>
          <a:xfrm flipH="1" flipV="1">
            <a:off x="6883709" y="2726546"/>
            <a:ext cx="721890" cy="953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140">
            <a:extLst>
              <a:ext uri="{FF2B5EF4-FFF2-40B4-BE49-F238E27FC236}">
                <a16:creationId xmlns="" xmlns:a16="http://schemas.microsoft.com/office/drawing/2014/main" id="{BFE8DC95-0ECE-4DB2-B0ED-CFCA030BC23A}"/>
              </a:ext>
            </a:extLst>
          </p:cNvPr>
          <p:cNvCxnSpPr>
            <a:stCxn id="33" idx="5"/>
            <a:endCxn id="34" idx="1"/>
          </p:cNvCxnSpPr>
          <p:nvPr/>
        </p:nvCxnSpPr>
        <p:spPr>
          <a:xfrm>
            <a:off x="6801483" y="2930728"/>
            <a:ext cx="605605" cy="8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箭头: 右 142">
            <a:extLst>
              <a:ext uri="{FF2B5EF4-FFF2-40B4-BE49-F238E27FC236}">
                <a16:creationId xmlns="" xmlns:a16="http://schemas.microsoft.com/office/drawing/2014/main" id="{983C384B-AF7C-4201-9DF0-B613DC835693}"/>
              </a:ext>
            </a:extLst>
          </p:cNvPr>
          <p:cNvSpPr/>
          <p:nvPr/>
        </p:nvSpPr>
        <p:spPr>
          <a:xfrm>
            <a:off x="4042244" y="2726546"/>
            <a:ext cx="810493" cy="6654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文本框 3"/>
          <p:cNvSpPr txBox="1"/>
          <p:nvPr/>
        </p:nvSpPr>
        <p:spPr>
          <a:xfrm>
            <a:off x="3804311" y="1883790"/>
            <a:ext cx="1338828" cy="369332"/>
          </a:xfrm>
          <a:prstGeom prst="rect">
            <a:avLst/>
          </a:prstGeom>
          <a:noFill/>
        </p:spPr>
        <p:txBody>
          <a:bodyPr wrap="none" rtlCol="0">
            <a:spAutoFit/>
          </a:bodyPr>
          <a:lstStyle/>
          <a:p>
            <a:r>
              <a:rPr kumimoji="1" lang="zh-CN" altLang="en-US" dirty="0" smtClean="0"/>
              <a:t>第一轮迭代</a:t>
            </a:r>
            <a:endParaRPr kumimoji="1" lang="zh-CN" altLang="en-US" dirty="0"/>
          </a:p>
        </p:txBody>
      </p:sp>
    </p:spTree>
    <p:extLst>
      <p:ext uri="{BB962C8B-B14F-4D97-AF65-F5344CB8AC3E}">
        <p14:creationId xmlns:p14="http://schemas.microsoft.com/office/powerpoint/2010/main" val="37904505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linds(horizontal)">
                                      <p:cBhvr>
                                        <p:cTn id="19" dur="500"/>
                                        <p:tgtEl>
                                          <p:spTgt spid="1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linds(horizontal)">
                                      <p:cBhvr>
                                        <p:cTn id="31" dur="500"/>
                                        <p:tgtEl>
                                          <p:spTgt spid="2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linds(horizontal)">
                                      <p:cBhvr>
                                        <p:cTn id="34" dur="500"/>
                                        <p:tgtEl>
                                          <p:spTgt spid="2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linds(horizontal)">
                                      <p:cBhvr>
                                        <p:cTn id="40" dur="500"/>
                                        <p:tgtEl>
                                          <p:spTgt spid="26"/>
                                        </p:tgtEl>
                                      </p:cBhvr>
                                    </p:animEffect>
                                  </p:childTnLst>
                                </p:cTn>
                              </p:par>
                              <p:par>
                                <p:cTn id="41" presetID="3" presetClass="entr" presetSubtype="1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linds(horizontal)">
                                      <p:cBhvr>
                                        <p:cTn id="43" dur="500"/>
                                        <p:tgtEl>
                                          <p:spTgt spid="27"/>
                                        </p:tgtEl>
                                      </p:cBhvr>
                                    </p:animEffect>
                                  </p:childTnLst>
                                </p:cTn>
                              </p:par>
                              <p:par>
                                <p:cTn id="44" presetID="3" presetClass="entr" presetSubtype="1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blinds(horizontal)">
                                      <p:cBhvr>
                                        <p:cTn id="46" dur="500"/>
                                        <p:tgtEl>
                                          <p:spTgt spid="28"/>
                                        </p:tgtEl>
                                      </p:cBhvr>
                                    </p:animEffect>
                                  </p:childTnLst>
                                </p:cTn>
                              </p:par>
                              <p:par>
                                <p:cTn id="47" presetID="3" presetClass="entr" presetSubtype="1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par>
                                <p:cTn id="50" presetID="3" presetClass="entr" presetSubtype="1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linds(horizontal)">
                                      <p:cBhvr>
                                        <p:cTn id="52" dur="500"/>
                                        <p:tgtEl>
                                          <p:spTgt spid="30"/>
                                        </p:tgtEl>
                                      </p:cBhvr>
                                    </p:animEffect>
                                  </p:childTnLst>
                                </p:cTn>
                              </p:par>
                              <p:par>
                                <p:cTn id="53" presetID="3" presetClass="entr" presetSubtype="1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blinds(horizontal)">
                                      <p:cBhvr>
                                        <p:cTn id="55" dur="500"/>
                                        <p:tgtEl>
                                          <p:spTgt spid="31"/>
                                        </p:tgtEl>
                                      </p:cBhvr>
                                    </p:animEffect>
                                  </p:childTnLst>
                                </p:cTn>
                              </p:par>
                              <p:par>
                                <p:cTn id="56" presetID="3" presetClass="entr" presetSubtype="1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blinds(horizontal)">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blinds(horizontal)">
                                      <p:cBhvr>
                                        <p:cTn id="63" dur="500"/>
                                        <p:tgtEl>
                                          <p:spTgt spid="51"/>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blinds(horizontal)">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blinds(horizontal)">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blinds(horizontal)">
                                      <p:cBhvr>
                                        <p:cTn id="76" dur="500"/>
                                        <p:tgtEl>
                                          <p:spTgt spid="3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blinds(horizontal)">
                                      <p:cBhvr>
                                        <p:cTn id="79" dur="500"/>
                                        <p:tgtEl>
                                          <p:spTgt spid="34"/>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blinds(horizontal)">
                                      <p:cBhvr>
                                        <p:cTn id="82" dur="500"/>
                                        <p:tgtEl>
                                          <p:spTgt spid="35"/>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blinds(horizontal)">
                                      <p:cBhvr>
                                        <p:cTn id="85" dur="500"/>
                                        <p:tgtEl>
                                          <p:spTgt spid="36"/>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blinds(horizontal)">
                                      <p:cBhvr>
                                        <p:cTn id="91" dur="500"/>
                                        <p:tgtEl>
                                          <p:spTgt spid="38"/>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blinds(horizontal)">
                                      <p:cBhvr>
                                        <p:cTn id="94" dur="500"/>
                                        <p:tgtEl>
                                          <p:spTgt spid="39"/>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1"/>
                                        </p:tgtEl>
                                        <p:attrNameLst>
                                          <p:attrName>style.visibility</p:attrName>
                                        </p:attrNameLst>
                                      </p:cBhvr>
                                      <p:to>
                                        <p:strVal val="visible"/>
                                      </p:to>
                                    </p:set>
                                    <p:animEffect transition="in" filter="blinds(horizontal)">
                                      <p:cBhvr>
                                        <p:cTn id="100" dur="500"/>
                                        <p:tgtEl>
                                          <p:spTgt spid="41"/>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animEffect transition="in" filter="blinds(horizontal)">
                                      <p:cBhvr>
                                        <p:cTn id="103" dur="500"/>
                                        <p:tgtEl>
                                          <p:spTgt spid="42"/>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blinds(horizontal)">
                                      <p:cBhvr>
                                        <p:cTn id="106" dur="500"/>
                                        <p:tgtEl>
                                          <p:spTgt spid="43"/>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blinds(horizontal)">
                                      <p:cBhvr>
                                        <p:cTn id="109" dur="500"/>
                                        <p:tgtEl>
                                          <p:spTgt spid="44"/>
                                        </p:tgtEl>
                                      </p:cBhvr>
                                    </p:animEffect>
                                  </p:childTnLst>
                                </p:cTn>
                              </p:par>
                              <p:par>
                                <p:cTn id="110" presetID="3" presetClass="entr" presetSubtype="10" fill="hold" nodeType="with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blinds(horizontal)">
                                      <p:cBhvr>
                                        <p:cTn id="112" dur="500"/>
                                        <p:tgtEl>
                                          <p:spTgt spid="45"/>
                                        </p:tgtEl>
                                      </p:cBhvr>
                                    </p:animEffect>
                                  </p:childTnLst>
                                </p:cTn>
                              </p:par>
                              <p:par>
                                <p:cTn id="113" presetID="3" presetClass="entr" presetSubtype="10" fill="hold" nodeType="with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blinds(horizontal)">
                                      <p:cBhvr>
                                        <p:cTn id="115" dur="500"/>
                                        <p:tgtEl>
                                          <p:spTgt spid="46"/>
                                        </p:tgtEl>
                                      </p:cBhvr>
                                    </p:animEffect>
                                  </p:childTnLst>
                                </p:cTn>
                              </p:par>
                              <p:par>
                                <p:cTn id="116" presetID="3" presetClass="entr" presetSubtype="10" fill="hold" nodeType="with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blinds(horizontal)">
                                      <p:cBhvr>
                                        <p:cTn id="118" dur="500"/>
                                        <p:tgtEl>
                                          <p:spTgt spid="47"/>
                                        </p:tgtEl>
                                      </p:cBhvr>
                                    </p:animEffect>
                                  </p:childTnLst>
                                </p:cTn>
                              </p:par>
                              <p:par>
                                <p:cTn id="119" presetID="3" presetClass="entr" presetSubtype="10" fill="hold" nodeType="with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blinds(horizontal)">
                                      <p:cBhvr>
                                        <p:cTn id="121" dur="500"/>
                                        <p:tgtEl>
                                          <p:spTgt spid="48"/>
                                        </p:tgtEl>
                                      </p:cBhvr>
                                    </p:animEffect>
                                  </p:childTnLst>
                                </p:cTn>
                              </p:par>
                              <p:par>
                                <p:cTn id="122" presetID="3" presetClass="entr" presetSubtype="10" fill="hold" nodeType="withEffect">
                                  <p:stCondLst>
                                    <p:cond delay="0"/>
                                  </p:stCondLst>
                                  <p:childTnLst>
                                    <p:set>
                                      <p:cBhvr>
                                        <p:cTn id="123" dur="1" fill="hold">
                                          <p:stCondLst>
                                            <p:cond delay="0"/>
                                          </p:stCondLst>
                                        </p:cTn>
                                        <p:tgtEl>
                                          <p:spTgt spid="49"/>
                                        </p:tgtEl>
                                        <p:attrNameLst>
                                          <p:attrName>style.visibility</p:attrName>
                                        </p:attrNameLst>
                                      </p:cBhvr>
                                      <p:to>
                                        <p:strVal val="visible"/>
                                      </p:to>
                                    </p:set>
                                    <p:animEffect transition="in" filter="blinds(horizontal)">
                                      <p:cBhvr>
                                        <p:cTn id="124" dur="500"/>
                                        <p:tgtEl>
                                          <p:spTgt spid="49"/>
                                        </p:tgtEl>
                                      </p:cBhvr>
                                    </p:animEffect>
                                  </p:childTnLst>
                                </p:cTn>
                              </p:par>
                              <p:par>
                                <p:cTn id="125" presetID="3" presetClass="entr" presetSubtype="10" fill="hold" nodeType="withEffect">
                                  <p:stCondLst>
                                    <p:cond delay="0"/>
                                  </p:stCondLst>
                                  <p:childTnLst>
                                    <p:set>
                                      <p:cBhvr>
                                        <p:cTn id="126" dur="1" fill="hold">
                                          <p:stCondLst>
                                            <p:cond delay="0"/>
                                          </p:stCondLst>
                                        </p:cTn>
                                        <p:tgtEl>
                                          <p:spTgt spid="50"/>
                                        </p:tgtEl>
                                        <p:attrNameLst>
                                          <p:attrName>style.visibility</p:attrName>
                                        </p:attrNameLst>
                                      </p:cBhvr>
                                      <p:to>
                                        <p:strVal val="visible"/>
                                      </p:to>
                                    </p:set>
                                    <p:animEffect transition="in" filter="blinds(horizontal)">
                                      <p:cBhvr>
                                        <p:cTn id="12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P spid="19" grpId="0"/>
      <p:bldP spid="20" grpId="0"/>
      <p:bldP spid="21" grpId="0"/>
      <p:bldP spid="22" grpId="0"/>
      <p:bldP spid="23" grpId="0"/>
      <p:bldP spid="24" grpId="0"/>
      <p:bldP spid="25" grpId="0"/>
      <p:bldP spid="26" grpId="0"/>
      <p:bldP spid="3" grpId="0"/>
      <p:bldP spid="33" grpId="0" animBg="1"/>
      <p:bldP spid="34" grpId="0" animBg="1"/>
      <p:bldP spid="35" grpId="0" animBg="1"/>
      <p:bldP spid="36" grpId="0"/>
      <p:bldP spid="37" grpId="0"/>
      <p:bldP spid="38" grpId="0"/>
      <p:bldP spid="39" grpId="0"/>
      <p:bldP spid="40" grpId="0"/>
      <p:bldP spid="41" grpId="0"/>
      <p:bldP spid="42" grpId="0"/>
      <p:bldP spid="43" grpId="0"/>
      <p:bldP spid="44" grpId="0"/>
      <p:bldP spid="51"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2043611" cy="1143000"/>
          </a:xfrm>
        </p:spPr>
        <p:txBody>
          <a:bodyPr>
            <a:normAutofit/>
          </a:bodyPr>
          <a:lstStyle/>
          <a:p>
            <a:r>
              <a:rPr kumimoji="1" lang="zh-CN" altLang="en-US" sz="3600" dirty="0" smtClean="0"/>
              <a:t>算法介绍</a:t>
            </a:r>
            <a:endParaRPr kumimoji="1" lang="zh-CN" altLang="en-US" sz="3600" dirty="0"/>
          </a:p>
        </p:txBody>
      </p:sp>
      <p:sp>
        <p:nvSpPr>
          <p:cNvPr id="33" name="椭圆 32">
            <a:extLst>
              <a:ext uri="{FF2B5EF4-FFF2-40B4-BE49-F238E27FC236}">
                <a16:creationId xmlns="" xmlns:a16="http://schemas.microsoft.com/office/drawing/2014/main" id="{05748FAA-1C93-4C49-9DB4-37491CA2E503}"/>
              </a:ext>
            </a:extLst>
          </p:cNvPr>
          <p:cNvSpPr/>
          <p:nvPr/>
        </p:nvSpPr>
        <p:spPr>
          <a:xfrm>
            <a:off x="4421880" y="2454591"/>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zh-CN" sz="1300" dirty="0" smtClean="0"/>
              <a:t>1</a:t>
            </a:r>
            <a:r>
              <a:rPr lang="en-US" altLang="zh-CN" sz="1300" dirty="0" smtClean="0"/>
              <a:t>.12665</a:t>
            </a:r>
            <a:endParaRPr lang="zh-CN" altLang="en-US" sz="1300" dirty="0"/>
          </a:p>
        </p:txBody>
      </p:sp>
      <p:sp>
        <p:nvSpPr>
          <p:cNvPr id="34" name="椭圆 33">
            <a:extLst>
              <a:ext uri="{FF2B5EF4-FFF2-40B4-BE49-F238E27FC236}">
                <a16:creationId xmlns="" xmlns:a16="http://schemas.microsoft.com/office/drawing/2014/main" id="{10E00EF7-DD24-45EA-9CD3-A9D9B2E829FE}"/>
              </a:ext>
            </a:extLst>
          </p:cNvPr>
          <p:cNvSpPr/>
          <p:nvPr/>
        </p:nvSpPr>
        <p:spPr>
          <a:xfrm>
            <a:off x="5424506" y="3696509"/>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zh-CN" altLang="zh-CN" sz="1300" dirty="0" smtClean="0">
                <a:solidFill>
                  <a:prstClr val="black"/>
                </a:solidFill>
              </a:rPr>
              <a:t>1</a:t>
            </a:r>
            <a:r>
              <a:rPr lang="en-US" altLang="zh-CN" sz="1300" dirty="0" smtClean="0">
                <a:solidFill>
                  <a:prstClr val="black"/>
                </a:solidFill>
              </a:rPr>
              <a:t>.12665</a:t>
            </a:r>
            <a:endParaRPr lang="zh-CN" altLang="en-US" sz="1300" dirty="0">
              <a:solidFill>
                <a:prstClr val="black"/>
              </a:solidFill>
            </a:endParaRPr>
          </a:p>
        </p:txBody>
      </p:sp>
      <p:sp>
        <p:nvSpPr>
          <p:cNvPr id="35" name="椭圆 34">
            <a:extLst>
              <a:ext uri="{FF2B5EF4-FFF2-40B4-BE49-F238E27FC236}">
                <a16:creationId xmlns="" xmlns:a16="http://schemas.microsoft.com/office/drawing/2014/main" id="{8C39D7D8-3673-4ED1-AFBE-B1017A456C3A}"/>
              </a:ext>
            </a:extLst>
          </p:cNvPr>
          <p:cNvSpPr/>
          <p:nvPr/>
        </p:nvSpPr>
        <p:spPr>
          <a:xfrm>
            <a:off x="3391174" y="3696510"/>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zh-CN" altLang="zh-CN" sz="1300" dirty="0" smtClean="0">
                <a:solidFill>
                  <a:prstClr val="black"/>
                </a:solidFill>
              </a:rPr>
              <a:t>0</a:t>
            </a:r>
            <a:r>
              <a:rPr lang="en-US" altLang="zh-CN" sz="1300" dirty="0" smtClean="0">
                <a:solidFill>
                  <a:prstClr val="black"/>
                </a:solidFill>
              </a:rPr>
              <a:t>.7467</a:t>
            </a:r>
            <a:endParaRPr lang="zh-CN" altLang="en-US" sz="1300" dirty="0">
              <a:solidFill>
                <a:prstClr val="black"/>
              </a:solidFill>
            </a:endParaRPr>
          </a:p>
        </p:txBody>
      </p:sp>
      <p:sp>
        <p:nvSpPr>
          <p:cNvPr id="36" name="文本框 35">
            <a:extLst>
              <a:ext uri="{FF2B5EF4-FFF2-40B4-BE49-F238E27FC236}">
                <a16:creationId xmlns="" xmlns:a16="http://schemas.microsoft.com/office/drawing/2014/main" id="{0D4AFD1D-A4C1-4B9A-A341-508469657806}"/>
              </a:ext>
            </a:extLst>
          </p:cNvPr>
          <p:cNvSpPr txBox="1"/>
          <p:nvPr/>
        </p:nvSpPr>
        <p:spPr>
          <a:xfrm>
            <a:off x="4274545" y="2002556"/>
            <a:ext cx="858253" cy="461665"/>
          </a:xfrm>
          <a:prstGeom prst="rect">
            <a:avLst/>
          </a:prstGeom>
          <a:noFill/>
        </p:spPr>
        <p:txBody>
          <a:bodyPr wrap="square" rtlCol="0">
            <a:spAutoFit/>
          </a:bodyPr>
          <a:lstStyle/>
          <a:p>
            <a:pPr algn="ctr"/>
            <a:r>
              <a:rPr lang="zh-CN" altLang="en-US" sz="2400" dirty="0"/>
              <a:t>张三</a:t>
            </a:r>
          </a:p>
        </p:txBody>
      </p:sp>
      <p:sp>
        <p:nvSpPr>
          <p:cNvPr id="37" name="文本框 36">
            <a:extLst>
              <a:ext uri="{FF2B5EF4-FFF2-40B4-BE49-F238E27FC236}">
                <a16:creationId xmlns="" xmlns:a16="http://schemas.microsoft.com/office/drawing/2014/main" id="{11386AA4-2B92-47EF-9B1B-00EBE88A43F4}"/>
              </a:ext>
            </a:extLst>
          </p:cNvPr>
          <p:cNvSpPr txBox="1"/>
          <p:nvPr/>
        </p:nvSpPr>
        <p:spPr>
          <a:xfrm>
            <a:off x="3242783" y="4274025"/>
            <a:ext cx="858253" cy="461665"/>
          </a:xfrm>
          <a:prstGeom prst="rect">
            <a:avLst/>
          </a:prstGeom>
          <a:noFill/>
        </p:spPr>
        <p:txBody>
          <a:bodyPr wrap="square" rtlCol="0">
            <a:spAutoFit/>
          </a:bodyPr>
          <a:lstStyle/>
          <a:p>
            <a:pPr algn="ctr"/>
            <a:r>
              <a:rPr lang="zh-CN" altLang="en-US" sz="2400" dirty="0"/>
              <a:t>李四</a:t>
            </a:r>
          </a:p>
        </p:txBody>
      </p:sp>
      <p:sp>
        <p:nvSpPr>
          <p:cNvPr id="38" name="文本框 37">
            <a:extLst>
              <a:ext uri="{FF2B5EF4-FFF2-40B4-BE49-F238E27FC236}">
                <a16:creationId xmlns="" xmlns:a16="http://schemas.microsoft.com/office/drawing/2014/main" id="{AB0268B4-C2B2-4671-B1AE-F4788CFFE8E8}"/>
              </a:ext>
            </a:extLst>
          </p:cNvPr>
          <p:cNvSpPr txBox="1"/>
          <p:nvPr/>
        </p:nvSpPr>
        <p:spPr>
          <a:xfrm>
            <a:off x="5344298" y="4238228"/>
            <a:ext cx="858253" cy="461665"/>
          </a:xfrm>
          <a:prstGeom prst="rect">
            <a:avLst/>
          </a:prstGeom>
          <a:noFill/>
        </p:spPr>
        <p:txBody>
          <a:bodyPr wrap="square" rtlCol="0">
            <a:spAutoFit/>
          </a:bodyPr>
          <a:lstStyle/>
          <a:p>
            <a:pPr algn="ctr"/>
            <a:r>
              <a:rPr lang="zh-CN" altLang="en-US" sz="2400" dirty="0"/>
              <a:t>王五</a:t>
            </a:r>
          </a:p>
        </p:txBody>
      </p:sp>
      <p:sp>
        <p:nvSpPr>
          <p:cNvPr id="39" name="文本框 38">
            <a:extLst>
              <a:ext uri="{FF2B5EF4-FFF2-40B4-BE49-F238E27FC236}">
                <a16:creationId xmlns="" xmlns:a16="http://schemas.microsoft.com/office/drawing/2014/main" id="{0C504776-7550-4BE0-A38D-6778FEAF7853}"/>
              </a:ext>
            </a:extLst>
          </p:cNvPr>
          <p:cNvSpPr txBox="1"/>
          <p:nvPr/>
        </p:nvSpPr>
        <p:spPr>
          <a:xfrm>
            <a:off x="4469243" y="4120285"/>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40" name="文本框 39">
            <a:extLst>
              <a:ext uri="{FF2B5EF4-FFF2-40B4-BE49-F238E27FC236}">
                <a16:creationId xmlns="" xmlns:a16="http://schemas.microsoft.com/office/drawing/2014/main" id="{2D46877F-7025-49E3-B792-851D77A32C23}"/>
              </a:ext>
            </a:extLst>
          </p:cNvPr>
          <p:cNvSpPr txBox="1"/>
          <p:nvPr/>
        </p:nvSpPr>
        <p:spPr>
          <a:xfrm>
            <a:off x="5292239" y="3014243"/>
            <a:ext cx="455645" cy="307777"/>
          </a:xfrm>
          <a:prstGeom prst="rect">
            <a:avLst/>
          </a:prstGeom>
          <a:noFill/>
        </p:spPr>
        <p:txBody>
          <a:bodyPr wrap="square" rtlCol="0">
            <a:spAutoFit/>
          </a:bodyPr>
          <a:lstStyle/>
          <a:p>
            <a:pPr algn="ctr"/>
            <a:r>
              <a:rPr lang="en-US" altLang="zh-CN" sz="1400" dirty="0"/>
              <a:t>0.7</a:t>
            </a:r>
            <a:endParaRPr lang="zh-CN" altLang="en-US" sz="1400" dirty="0"/>
          </a:p>
        </p:txBody>
      </p:sp>
      <p:sp>
        <p:nvSpPr>
          <p:cNvPr id="41" name="文本框 40">
            <a:extLst>
              <a:ext uri="{FF2B5EF4-FFF2-40B4-BE49-F238E27FC236}">
                <a16:creationId xmlns="" xmlns:a16="http://schemas.microsoft.com/office/drawing/2014/main" id="{2259BB3D-A38E-417B-8BA9-D0A1E682AE4D}"/>
              </a:ext>
            </a:extLst>
          </p:cNvPr>
          <p:cNvSpPr txBox="1"/>
          <p:nvPr/>
        </p:nvSpPr>
        <p:spPr>
          <a:xfrm>
            <a:off x="4110965" y="3311234"/>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42" name="文本框 41">
            <a:extLst>
              <a:ext uri="{FF2B5EF4-FFF2-40B4-BE49-F238E27FC236}">
                <a16:creationId xmlns="" xmlns:a16="http://schemas.microsoft.com/office/drawing/2014/main" id="{7A58A7AB-2E0A-4144-9BC0-756D6284FBED}"/>
              </a:ext>
            </a:extLst>
          </p:cNvPr>
          <p:cNvSpPr txBox="1"/>
          <p:nvPr/>
        </p:nvSpPr>
        <p:spPr>
          <a:xfrm>
            <a:off x="4485067" y="3696509"/>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43" name="文本框 42">
            <a:extLst>
              <a:ext uri="{FF2B5EF4-FFF2-40B4-BE49-F238E27FC236}">
                <a16:creationId xmlns="" xmlns:a16="http://schemas.microsoft.com/office/drawing/2014/main" id="{03961D7E-3301-49AA-8268-48CE462F7599}"/>
              </a:ext>
            </a:extLst>
          </p:cNvPr>
          <p:cNvSpPr txBox="1"/>
          <p:nvPr/>
        </p:nvSpPr>
        <p:spPr>
          <a:xfrm>
            <a:off x="3664745" y="2918882"/>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44" name="文本框 43">
            <a:extLst>
              <a:ext uri="{FF2B5EF4-FFF2-40B4-BE49-F238E27FC236}">
                <a16:creationId xmlns="" xmlns:a16="http://schemas.microsoft.com/office/drawing/2014/main" id="{05D98105-968B-424F-A27C-EEB06EC38F44}"/>
              </a:ext>
            </a:extLst>
          </p:cNvPr>
          <p:cNvSpPr txBox="1"/>
          <p:nvPr/>
        </p:nvSpPr>
        <p:spPr>
          <a:xfrm>
            <a:off x="4782151" y="3279474"/>
            <a:ext cx="455645" cy="307777"/>
          </a:xfrm>
          <a:prstGeom prst="rect">
            <a:avLst/>
          </a:prstGeom>
          <a:noFill/>
        </p:spPr>
        <p:txBody>
          <a:bodyPr wrap="square" rtlCol="0">
            <a:spAutoFit/>
          </a:bodyPr>
          <a:lstStyle/>
          <a:p>
            <a:pPr algn="ctr"/>
            <a:r>
              <a:rPr lang="en-US" altLang="zh-CN" sz="1400" dirty="0"/>
              <a:t>0.7</a:t>
            </a:r>
            <a:endParaRPr lang="zh-CN" altLang="en-US" sz="1400" dirty="0"/>
          </a:p>
        </p:txBody>
      </p:sp>
      <p:cxnSp>
        <p:nvCxnSpPr>
          <p:cNvPr id="45" name="直接箭头连接符 3">
            <a:extLst>
              <a:ext uri="{FF2B5EF4-FFF2-40B4-BE49-F238E27FC236}">
                <a16:creationId xmlns="" xmlns:a16="http://schemas.microsoft.com/office/drawing/2014/main" id="{CDCDA6A5-5D14-499F-B388-5577474EB8BC}"/>
              </a:ext>
            </a:extLst>
          </p:cNvPr>
          <p:cNvCxnSpPr>
            <a:stCxn id="35" idx="0"/>
            <a:endCxn id="33" idx="2"/>
          </p:cNvCxnSpPr>
          <p:nvPr/>
        </p:nvCxnSpPr>
        <p:spPr>
          <a:xfrm flipV="1">
            <a:off x="3671911" y="2743349"/>
            <a:ext cx="749969" cy="953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8">
            <a:extLst>
              <a:ext uri="{FF2B5EF4-FFF2-40B4-BE49-F238E27FC236}">
                <a16:creationId xmlns="" xmlns:a16="http://schemas.microsoft.com/office/drawing/2014/main" id="{FB24DE2A-8CCE-432F-8BF6-14D18A82D981}"/>
              </a:ext>
            </a:extLst>
          </p:cNvPr>
          <p:cNvCxnSpPr>
            <a:stCxn id="33" idx="3"/>
            <a:endCxn id="35" idx="7"/>
          </p:cNvCxnSpPr>
          <p:nvPr/>
        </p:nvCxnSpPr>
        <p:spPr>
          <a:xfrm flipH="1">
            <a:off x="3870421" y="2947531"/>
            <a:ext cx="633685" cy="833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13">
            <a:extLst>
              <a:ext uri="{FF2B5EF4-FFF2-40B4-BE49-F238E27FC236}">
                <a16:creationId xmlns="" xmlns:a16="http://schemas.microsoft.com/office/drawing/2014/main" id="{4F5D4130-F49E-4FB8-AFFB-F0470C4628BD}"/>
              </a:ext>
            </a:extLst>
          </p:cNvPr>
          <p:cNvCxnSpPr>
            <a:stCxn id="35" idx="5"/>
            <a:endCxn id="34" idx="3"/>
          </p:cNvCxnSpPr>
          <p:nvPr/>
        </p:nvCxnSpPr>
        <p:spPr>
          <a:xfrm flipV="1">
            <a:off x="3870421" y="4189449"/>
            <a:ext cx="16363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15">
            <a:extLst>
              <a:ext uri="{FF2B5EF4-FFF2-40B4-BE49-F238E27FC236}">
                <a16:creationId xmlns="" xmlns:a16="http://schemas.microsoft.com/office/drawing/2014/main" id="{0151BD65-2B76-4259-B0B2-3A84F1963A06}"/>
              </a:ext>
            </a:extLst>
          </p:cNvPr>
          <p:cNvCxnSpPr>
            <a:stCxn id="34" idx="2"/>
            <a:endCxn id="35" idx="6"/>
          </p:cNvCxnSpPr>
          <p:nvPr/>
        </p:nvCxnSpPr>
        <p:spPr>
          <a:xfrm flipH="1">
            <a:off x="3952647" y="3985267"/>
            <a:ext cx="14718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136">
            <a:extLst>
              <a:ext uri="{FF2B5EF4-FFF2-40B4-BE49-F238E27FC236}">
                <a16:creationId xmlns="" xmlns:a16="http://schemas.microsoft.com/office/drawing/2014/main" id="{78EFBABA-B42E-4EF7-BCC4-D155CE996E8C}"/>
              </a:ext>
            </a:extLst>
          </p:cNvPr>
          <p:cNvCxnSpPr>
            <a:stCxn id="34" idx="0"/>
            <a:endCxn id="33" idx="6"/>
          </p:cNvCxnSpPr>
          <p:nvPr/>
        </p:nvCxnSpPr>
        <p:spPr>
          <a:xfrm flipH="1" flipV="1">
            <a:off x="4983353" y="2743349"/>
            <a:ext cx="721890" cy="953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140">
            <a:extLst>
              <a:ext uri="{FF2B5EF4-FFF2-40B4-BE49-F238E27FC236}">
                <a16:creationId xmlns="" xmlns:a16="http://schemas.microsoft.com/office/drawing/2014/main" id="{BFE8DC95-0ECE-4DB2-B0ED-CFCA030BC23A}"/>
              </a:ext>
            </a:extLst>
          </p:cNvPr>
          <p:cNvCxnSpPr>
            <a:stCxn id="33" idx="5"/>
            <a:endCxn id="34" idx="1"/>
          </p:cNvCxnSpPr>
          <p:nvPr/>
        </p:nvCxnSpPr>
        <p:spPr>
          <a:xfrm>
            <a:off x="4901127" y="2947531"/>
            <a:ext cx="605605" cy="8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箭头: 右 142">
            <a:extLst>
              <a:ext uri="{FF2B5EF4-FFF2-40B4-BE49-F238E27FC236}">
                <a16:creationId xmlns="" xmlns:a16="http://schemas.microsoft.com/office/drawing/2014/main" id="{983C384B-AF7C-4201-9DF0-B613DC835693}"/>
              </a:ext>
            </a:extLst>
          </p:cNvPr>
          <p:cNvSpPr/>
          <p:nvPr/>
        </p:nvSpPr>
        <p:spPr>
          <a:xfrm>
            <a:off x="2625135" y="3024660"/>
            <a:ext cx="810493" cy="6654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 name="文本框 3"/>
          <p:cNvSpPr txBox="1"/>
          <p:nvPr/>
        </p:nvSpPr>
        <p:spPr>
          <a:xfrm>
            <a:off x="2324674" y="2108498"/>
            <a:ext cx="1338828" cy="369332"/>
          </a:xfrm>
          <a:prstGeom prst="rect">
            <a:avLst/>
          </a:prstGeom>
          <a:noFill/>
        </p:spPr>
        <p:txBody>
          <a:bodyPr wrap="none" rtlCol="0">
            <a:spAutoFit/>
          </a:bodyPr>
          <a:lstStyle/>
          <a:p>
            <a:r>
              <a:rPr kumimoji="1" lang="zh-CN" altLang="en-US" dirty="0" smtClean="0"/>
              <a:t>第二轮迭代</a:t>
            </a:r>
            <a:endParaRPr kumimoji="1" lang="zh-CN" altLang="en-US" dirty="0"/>
          </a:p>
        </p:txBody>
      </p:sp>
      <p:sp>
        <p:nvSpPr>
          <p:cNvPr id="52" name="椭圆 51">
            <a:extLst>
              <a:ext uri="{FF2B5EF4-FFF2-40B4-BE49-F238E27FC236}">
                <a16:creationId xmlns="" xmlns:a16="http://schemas.microsoft.com/office/drawing/2014/main" id="{05748FAA-1C93-4C49-9DB4-37491CA2E503}"/>
              </a:ext>
            </a:extLst>
          </p:cNvPr>
          <p:cNvSpPr/>
          <p:nvPr/>
        </p:nvSpPr>
        <p:spPr>
          <a:xfrm>
            <a:off x="1061198" y="2453815"/>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zh-CN" sz="1300" dirty="0" smtClean="0"/>
              <a:t>1</a:t>
            </a:r>
            <a:r>
              <a:rPr lang="en-US" altLang="zh-CN" sz="1300" dirty="0" smtClean="0"/>
              <a:t>.17</a:t>
            </a:r>
            <a:endParaRPr lang="zh-CN" altLang="en-US" sz="1300" dirty="0"/>
          </a:p>
        </p:txBody>
      </p:sp>
      <p:sp>
        <p:nvSpPr>
          <p:cNvPr id="53" name="椭圆 52">
            <a:extLst>
              <a:ext uri="{FF2B5EF4-FFF2-40B4-BE49-F238E27FC236}">
                <a16:creationId xmlns="" xmlns:a16="http://schemas.microsoft.com/office/drawing/2014/main" id="{10E00EF7-DD24-45EA-9CD3-A9D9B2E829FE}"/>
              </a:ext>
            </a:extLst>
          </p:cNvPr>
          <p:cNvSpPr/>
          <p:nvPr/>
        </p:nvSpPr>
        <p:spPr>
          <a:xfrm>
            <a:off x="2063824" y="3695733"/>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zh-CN" altLang="zh-CN" sz="1300" dirty="0" smtClean="0">
                <a:solidFill>
                  <a:prstClr val="black"/>
                </a:solidFill>
              </a:rPr>
              <a:t>1</a:t>
            </a:r>
            <a:r>
              <a:rPr lang="en-US" altLang="zh-CN" sz="1300" dirty="0" smtClean="0">
                <a:solidFill>
                  <a:prstClr val="black"/>
                </a:solidFill>
              </a:rPr>
              <a:t>.17</a:t>
            </a:r>
            <a:endParaRPr lang="zh-CN" altLang="en-US" sz="1300" dirty="0">
              <a:solidFill>
                <a:prstClr val="black"/>
              </a:solidFill>
            </a:endParaRPr>
          </a:p>
        </p:txBody>
      </p:sp>
      <p:sp>
        <p:nvSpPr>
          <p:cNvPr id="54" name="椭圆 53">
            <a:extLst>
              <a:ext uri="{FF2B5EF4-FFF2-40B4-BE49-F238E27FC236}">
                <a16:creationId xmlns="" xmlns:a16="http://schemas.microsoft.com/office/drawing/2014/main" id="{8C39D7D8-3673-4ED1-AFBE-B1017A456C3A}"/>
              </a:ext>
            </a:extLst>
          </p:cNvPr>
          <p:cNvSpPr/>
          <p:nvPr/>
        </p:nvSpPr>
        <p:spPr>
          <a:xfrm>
            <a:off x="30492" y="3695734"/>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zh-CN" altLang="zh-CN" sz="1300" dirty="0" smtClean="0">
                <a:solidFill>
                  <a:prstClr val="black"/>
                </a:solidFill>
              </a:rPr>
              <a:t>0</a:t>
            </a:r>
            <a:r>
              <a:rPr lang="en-US" altLang="zh-CN" sz="1300" dirty="0" smtClean="0">
                <a:solidFill>
                  <a:prstClr val="black"/>
                </a:solidFill>
              </a:rPr>
              <a:t>.66</a:t>
            </a:r>
            <a:endParaRPr lang="zh-CN" altLang="en-US" sz="1300" dirty="0">
              <a:solidFill>
                <a:prstClr val="black"/>
              </a:solidFill>
            </a:endParaRPr>
          </a:p>
        </p:txBody>
      </p:sp>
      <p:sp>
        <p:nvSpPr>
          <p:cNvPr id="55" name="文本框 54">
            <a:extLst>
              <a:ext uri="{FF2B5EF4-FFF2-40B4-BE49-F238E27FC236}">
                <a16:creationId xmlns="" xmlns:a16="http://schemas.microsoft.com/office/drawing/2014/main" id="{0D4AFD1D-A4C1-4B9A-A341-508469657806}"/>
              </a:ext>
            </a:extLst>
          </p:cNvPr>
          <p:cNvSpPr txBox="1"/>
          <p:nvPr/>
        </p:nvSpPr>
        <p:spPr>
          <a:xfrm>
            <a:off x="913863" y="2001780"/>
            <a:ext cx="858253" cy="461665"/>
          </a:xfrm>
          <a:prstGeom prst="rect">
            <a:avLst/>
          </a:prstGeom>
          <a:noFill/>
        </p:spPr>
        <p:txBody>
          <a:bodyPr wrap="square" rtlCol="0">
            <a:spAutoFit/>
          </a:bodyPr>
          <a:lstStyle/>
          <a:p>
            <a:pPr algn="ctr"/>
            <a:r>
              <a:rPr lang="zh-CN" altLang="en-US" sz="2400" dirty="0"/>
              <a:t>张三</a:t>
            </a:r>
          </a:p>
        </p:txBody>
      </p:sp>
      <p:sp>
        <p:nvSpPr>
          <p:cNvPr id="56" name="文本框 55">
            <a:extLst>
              <a:ext uri="{FF2B5EF4-FFF2-40B4-BE49-F238E27FC236}">
                <a16:creationId xmlns="" xmlns:a16="http://schemas.microsoft.com/office/drawing/2014/main" id="{11386AA4-2B92-47EF-9B1B-00EBE88A43F4}"/>
              </a:ext>
            </a:extLst>
          </p:cNvPr>
          <p:cNvSpPr txBox="1"/>
          <p:nvPr/>
        </p:nvSpPr>
        <p:spPr>
          <a:xfrm>
            <a:off x="-117899" y="4273249"/>
            <a:ext cx="858253" cy="461665"/>
          </a:xfrm>
          <a:prstGeom prst="rect">
            <a:avLst/>
          </a:prstGeom>
          <a:noFill/>
        </p:spPr>
        <p:txBody>
          <a:bodyPr wrap="square" rtlCol="0">
            <a:spAutoFit/>
          </a:bodyPr>
          <a:lstStyle/>
          <a:p>
            <a:pPr algn="ctr"/>
            <a:r>
              <a:rPr lang="zh-CN" altLang="en-US" sz="2400" dirty="0"/>
              <a:t>李四</a:t>
            </a:r>
          </a:p>
        </p:txBody>
      </p:sp>
      <p:sp>
        <p:nvSpPr>
          <p:cNvPr id="57" name="文本框 56">
            <a:extLst>
              <a:ext uri="{FF2B5EF4-FFF2-40B4-BE49-F238E27FC236}">
                <a16:creationId xmlns="" xmlns:a16="http://schemas.microsoft.com/office/drawing/2014/main" id="{AB0268B4-C2B2-4671-B1AE-F4788CFFE8E8}"/>
              </a:ext>
            </a:extLst>
          </p:cNvPr>
          <p:cNvSpPr txBox="1"/>
          <p:nvPr/>
        </p:nvSpPr>
        <p:spPr>
          <a:xfrm>
            <a:off x="1983616" y="4237452"/>
            <a:ext cx="858253" cy="461665"/>
          </a:xfrm>
          <a:prstGeom prst="rect">
            <a:avLst/>
          </a:prstGeom>
          <a:noFill/>
        </p:spPr>
        <p:txBody>
          <a:bodyPr wrap="square" rtlCol="0">
            <a:spAutoFit/>
          </a:bodyPr>
          <a:lstStyle/>
          <a:p>
            <a:pPr algn="ctr"/>
            <a:r>
              <a:rPr lang="zh-CN" altLang="en-US" sz="2400" dirty="0"/>
              <a:t>王五</a:t>
            </a:r>
          </a:p>
        </p:txBody>
      </p:sp>
      <p:sp>
        <p:nvSpPr>
          <p:cNvPr id="58" name="文本框 57">
            <a:extLst>
              <a:ext uri="{FF2B5EF4-FFF2-40B4-BE49-F238E27FC236}">
                <a16:creationId xmlns="" xmlns:a16="http://schemas.microsoft.com/office/drawing/2014/main" id="{0C504776-7550-4BE0-A38D-6778FEAF7853}"/>
              </a:ext>
            </a:extLst>
          </p:cNvPr>
          <p:cNvSpPr txBox="1"/>
          <p:nvPr/>
        </p:nvSpPr>
        <p:spPr>
          <a:xfrm>
            <a:off x="1108561" y="4119509"/>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59" name="文本框 58">
            <a:extLst>
              <a:ext uri="{FF2B5EF4-FFF2-40B4-BE49-F238E27FC236}">
                <a16:creationId xmlns="" xmlns:a16="http://schemas.microsoft.com/office/drawing/2014/main" id="{2D46877F-7025-49E3-B792-851D77A32C23}"/>
              </a:ext>
            </a:extLst>
          </p:cNvPr>
          <p:cNvSpPr txBox="1"/>
          <p:nvPr/>
        </p:nvSpPr>
        <p:spPr>
          <a:xfrm>
            <a:off x="1931557" y="3013467"/>
            <a:ext cx="455645" cy="307777"/>
          </a:xfrm>
          <a:prstGeom prst="rect">
            <a:avLst/>
          </a:prstGeom>
          <a:noFill/>
        </p:spPr>
        <p:txBody>
          <a:bodyPr wrap="square" rtlCol="0">
            <a:spAutoFit/>
          </a:bodyPr>
          <a:lstStyle/>
          <a:p>
            <a:pPr algn="ctr"/>
            <a:r>
              <a:rPr lang="en-US" altLang="zh-CN" sz="1400" dirty="0"/>
              <a:t>0.7</a:t>
            </a:r>
            <a:endParaRPr lang="zh-CN" altLang="en-US" sz="1400" dirty="0"/>
          </a:p>
        </p:txBody>
      </p:sp>
      <p:sp>
        <p:nvSpPr>
          <p:cNvPr id="60" name="文本框 59">
            <a:extLst>
              <a:ext uri="{FF2B5EF4-FFF2-40B4-BE49-F238E27FC236}">
                <a16:creationId xmlns="" xmlns:a16="http://schemas.microsoft.com/office/drawing/2014/main" id="{2259BB3D-A38E-417B-8BA9-D0A1E682AE4D}"/>
              </a:ext>
            </a:extLst>
          </p:cNvPr>
          <p:cNvSpPr txBox="1"/>
          <p:nvPr/>
        </p:nvSpPr>
        <p:spPr>
          <a:xfrm>
            <a:off x="750283" y="3310458"/>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61" name="文本框 60">
            <a:extLst>
              <a:ext uri="{FF2B5EF4-FFF2-40B4-BE49-F238E27FC236}">
                <a16:creationId xmlns="" xmlns:a16="http://schemas.microsoft.com/office/drawing/2014/main" id="{7A58A7AB-2E0A-4144-9BC0-756D6284FBED}"/>
              </a:ext>
            </a:extLst>
          </p:cNvPr>
          <p:cNvSpPr txBox="1"/>
          <p:nvPr/>
        </p:nvSpPr>
        <p:spPr>
          <a:xfrm>
            <a:off x="1124385" y="3695733"/>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62" name="文本框 61">
            <a:extLst>
              <a:ext uri="{FF2B5EF4-FFF2-40B4-BE49-F238E27FC236}">
                <a16:creationId xmlns="" xmlns:a16="http://schemas.microsoft.com/office/drawing/2014/main" id="{03961D7E-3301-49AA-8268-48CE462F7599}"/>
              </a:ext>
            </a:extLst>
          </p:cNvPr>
          <p:cNvSpPr txBox="1"/>
          <p:nvPr/>
        </p:nvSpPr>
        <p:spPr>
          <a:xfrm>
            <a:off x="304063" y="2918106"/>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63" name="文本框 62">
            <a:extLst>
              <a:ext uri="{FF2B5EF4-FFF2-40B4-BE49-F238E27FC236}">
                <a16:creationId xmlns="" xmlns:a16="http://schemas.microsoft.com/office/drawing/2014/main" id="{05D98105-968B-424F-A27C-EEB06EC38F44}"/>
              </a:ext>
            </a:extLst>
          </p:cNvPr>
          <p:cNvSpPr txBox="1"/>
          <p:nvPr/>
        </p:nvSpPr>
        <p:spPr>
          <a:xfrm>
            <a:off x="1421469" y="3278698"/>
            <a:ext cx="455645" cy="307777"/>
          </a:xfrm>
          <a:prstGeom prst="rect">
            <a:avLst/>
          </a:prstGeom>
          <a:noFill/>
        </p:spPr>
        <p:txBody>
          <a:bodyPr wrap="square" rtlCol="0">
            <a:spAutoFit/>
          </a:bodyPr>
          <a:lstStyle/>
          <a:p>
            <a:pPr algn="ctr"/>
            <a:r>
              <a:rPr lang="en-US" altLang="zh-CN" sz="1400" dirty="0"/>
              <a:t>0.7</a:t>
            </a:r>
            <a:endParaRPr lang="zh-CN" altLang="en-US" sz="1400" dirty="0"/>
          </a:p>
        </p:txBody>
      </p:sp>
      <p:cxnSp>
        <p:nvCxnSpPr>
          <p:cNvPr id="64" name="直接箭头连接符 3">
            <a:extLst>
              <a:ext uri="{FF2B5EF4-FFF2-40B4-BE49-F238E27FC236}">
                <a16:creationId xmlns="" xmlns:a16="http://schemas.microsoft.com/office/drawing/2014/main" id="{CDCDA6A5-5D14-499F-B388-5577474EB8BC}"/>
              </a:ext>
            </a:extLst>
          </p:cNvPr>
          <p:cNvCxnSpPr>
            <a:stCxn id="54" idx="0"/>
            <a:endCxn id="52" idx="2"/>
          </p:cNvCxnSpPr>
          <p:nvPr/>
        </p:nvCxnSpPr>
        <p:spPr>
          <a:xfrm flipV="1">
            <a:off x="311229" y="2742573"/>
            <a:ext cx="749969" cy="953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8">
            <a:extLst>
              <a:ext uri="{FF2B5EF4-FFF2-40B4-BE49-F238E27FC236}">
                <a16:creationId xmlns="" xmlns:a16="http://schemas.microsoft.com/office/drawing/2014/main" id="{FB24DE2A-8CCE-432F-8BF6-14D18A82D981}"/>
              </a:ext>
            </a:extLst>
          </p:cNvPr>
          <p:cNvCxnSpPr>
            <a:stCxn id="52" idx="3"/>
            <a:endCxn id="54" idx="7"/>
          </p:cNvCxnSpPr>
          <p:nvPr/>
        </p:nvCxnSpPr>
        <p:spPr>
          <a:xfrm flipH="1">
            <a:off x="509739" y="2946755"/>
            <a:ext cx="633685" cy="833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13">
            <a:extLst>
              <a:ext uri="{FF2B5EF4-FFF2-40B4-BE49-F238E27FC236}">
                <a16:creationId xmlns="" xmlns:a16="http://schemas.microsoft.com/office/drawing/2014/main" id="{4F5D4130-F49E-4FB8-AFFB-F0470C4628BD}"/>
              </a:ext>
            </a:extLst>
          </p:cNvPr>
          <p:cNvCxnSpPr>
            <a:stCxn id="54" idx="5"/>
            <a:endCxn id="53" idx="3"/>
          </p:cNvCxnSpPr>
          <p:nvPr/>
        </p:nvCxnSpPr>
        <p:spPr>
          <a:xfrm flipV="1">
            <a:off x="509739" y="4188673"/>
            <a:ext cx="16363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15">
            <a:extLst>
              <a:ext uri="{FF2B5EF4-FFF2-40B4-BE49-F238E27FC236}">
                <a16:creationId xmlns="" xmlns:a16="http://schemas.microsoft.com/office/drawing/2014/main" id="{0151BD65-2B76-4259-B0B2-3A84F1963A06}"/>
              </a:ext>
            </a:extLst>
          </p:cNvPr>
          <p:cNvCxnSpPr>
            <a:stCxn id="53" idx="2"/>
            <a:endCxn id="54" idx="6"/>
          </p:cNvCxnSpPr>
          <p:nvPr/>
        </p:nvCxnSpPr>
        <p:spPr>
          <a:xfrm flipH="1">
            <a:off x="591965" y="3984491"/>
            <a:ext cx="14718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136">
            <a:extLst>
              <a:ext uri="{FF2B5EF4-FFF2-40B4-BE49-F238E27FC236}">
                <a16:creationId xmlns="" xmlns:a16="http://schemas.microsoft.com/office/drawing/2014/main" id="{78EFBABA-B42E-4EF7-BCC4-D155CE996E8C}"/>
              </a:ext>
            </a:extLst>
          </p:cNvPr>
          <p:cNvCxnSpPr>
            <a:stCxn id="53" idx="0"/>
            <a:endCxn id="52" idx="6"/>
          </p:cNvCxnSpPr>
          <p:nvPr/>
        </p:nvCxnSpPr>
        <p:spPr>
          <a:xfrm flipH="1" flipV="1">
            <a:off x="1622671" y="2742573"/>
            <a:ext cx="721890" cy="953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140">
            <a:extLst>
              <a:ext uri="{FF2B5EF4-FFF2-40B4-BE49-F238E27FC236}">
                <a16:creationId xmlns="" xmlns:a16="http://schemas.microsoft.com/office/drawing/2014/main" id="{BFE8DC95-0ECE-4DB2-B0ED-CFCA030BC23A}"/>
              </a:ext>
            </a:extLst>
          </p:cNvPr>
          <p:cNvCxnSpPr>
            <a:stCxn id="52" idx="5"/>
            <a:endCxn id="53" idx="1"/>
          </p:cNvCxnSpPr>
          <p:nvPr/>
        </p:nvCxnSpPr>
        <p:spPr>
          <a:xfrm>
            <a:off x="1540445" y="2946755"/>
            <a:ext cx="605605" cy="8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箭头: 右 142">
            <a:extLst>
              <a:ext uri="{FF2B5EF4-FFF2-40B4-BE49-F238E27FC236}">
                <a16:creationId xmlns="" xmlns:a16="http://schemas.microsoft.com/office/drawing/2014/main" id="{983C384B-AF7C-4201-9DF0-B613DC835693}"/>
              </a:ext>
            </a:extLst>
          </p:cNvPr>
          <p:cNvSpPr/>
          <p:nvPr/>
        </p:nvSpPr>
        <p:spPr>
          <a:xfrm>
            <a:off x="5807193" y="3024660"/>
            <a:ext cx="810493" cy="6654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1" name="文本框 70"/>
          <p:cNvSpPr txBox="1"/>
          <p:nvPr/>
        </p:nvSpPr>
        <p:spPr>
          <a:xfrm>
            <a:off x="5506732" y="2108498"/>
            <a:ext cx="1338828" cy="369332"/>
          </a:xfrm>
          <a:prstGeom prst="rect">
            <a:avLst/>
          </a:prstGeom>
          <a:noFill/>
        </p:spPr>
        <p:txBody>
          <a:bodyPr wrap="none" rtlCol="0">
            <a:spAutoFit/>
          </a:bodyPr>
          <a:lstStyle/>
          <a:p>
            <a:r>
              <a:rPr kumimoji="1" lang="zh-CN" altLang="en-US" dirty="0" smtClean="0"/>
              <a:t>第三轮迭代</a:t>
            </a:r>
            <a:endParaRPr kumimoji="1" lang="zh-CN" altLang="en-US" dirty="0"/>
          </a:p>
        </p:txBody>
      </p:sp>
      <p:sp>
        <p:nvSpPr>
          <p:cNvPr id="72" name="椭圆 71">
            <a:extLst>
              <a:ext uri="{FF2B5EF4-FFF2-40B4-BE49-F238E27FC236}">
                <a16:creationId xmlns="" xmlns:a16="http://schemas.microsoft.com/office/drawing/2014/main" id="{05748FAA-1C93-4C49-9DB4-37491CA2E503}"/>
              </a:ext>
            </a:extLst>
          </p:cNvPr>
          <p:cNvSpPr/>
          <p:nvPr/>
        </p:nvSpPr>
        <p:spPr>
          <a:xfrm>
            <a:off x="7433621" y="2448149"/>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zh-CN" sz="1300" dirty="0" smtClean="0"/>
              <a:t>1</a:t>
            </a:r>
            <a:r>
              <a:rPr lang="en-US" altLang="zh-CN" sz="1300" dirty="0" smtClean="0"/>
              <a:t>.1377</a:t>
            </a:r>
            <a:endParaRPr lang="zh-CN" altLang="en-US" sz="1300" dirty="0"/>
          </a:p>
        </p:txBody>
      </p:sp>
      <p:sp>
        <p:nvSpPr>
          <p:cNvPr id="73" name="椭圆 72">
            <a:extLst>
              <a:ext uri="{FF2B5EF4-FFF2-40B4-BE49-F238E27FC236}">
                <a16:creationId xmlns="" xmlns:a16="http://schemas.microsoft.com/office/drawing/2014/main" id="{10E00EF7-DD24-45EA-9CD3-A9D9B2E829FE}"/>
              </a:ext>
            </a:extLst>
          </p:cNvPr>
          <p:cNvSpPr/>
          <p:nvPr/>
        </p:nvSpPr>
        <p:spPr>
          <a:xfrm>
            <a:off x="8436247" y="3690067"/>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zh-CN" altLang="zh-CN" sz="1300" dirty="0" smtClean="0">
                <a:solidFill>
                  <a:prstClr val="black"/>
                </a:solidFill>
              </a:rPr>
              <a:t>1</a:t>
            </a:r>
            <a:r>
              <a:rPr lang="en-US" altLang="zh-CN" sz="1300" dirty="0" smtClean="0">
                <a:solidFill>
                  <a:prstClr val="black"/>
                </a:solidFill>
              </a:rPr>
              <a:t>.1377</a:t>
            </a:r>
            <a:endParaRPr lang="zh-CN" altLang="en-US" sz="1300" dirty="0">
              <a:solidFill>
                <a:prstClr val="black"/>
              </a:solidFill>
            </a:endParaRPr>
          </a:p>
        </p:txBody>
      </p:sp>
      <p:sp>
        <p:nvSpPr>
          <p:cNvPr id="74" name="椭圆 73">
            <a:extLst>
              <a:ext uri="{FF2B5EF4-FFF2-40B4-BE49-F238E27FC236}">
                <a16:creationId xmlns="" xmlns:a16="http://schemas.microsoft.com/office/drawing/2014/main" id="{8C39D7D8-3673-4ED1-AFBE-B1017A456C3A}"/>
              </a:ext>
            </a:extLst>
          </p:cNvPr>
          <p:cNvSpPr/>
          <p:nvPr/>
        </p:nvSpPr>
        <p:spPr>
          <a:xfrm>
            <a:off x="6402915" y="3690068"/>
            <a:ext cx="561473" cy="57751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lvl="0" algn="ctr"/>
            <a:r>
              <a:rPr lang="zh-CN" altLang="zh-CN" sz="1300" dirty="0" smtClean="0">
                <a:solidFill>
                  <a:prstClr val="black"/>
                </a:solidFill>
              </a:rPr>
              <a:t>0</a:t>
            </a:r>
            <a:r>
              <a:rPr lang="en-US" altLang="zh-CN" sz="1300" dirty="0" smtClean="0">
                <a:solidFill>
                  <a:prstClr val="black"/>
                </a:solidFill>
              </a:rPr>
              <a:t>.7246</a:t>
            </a:r>
            <a:endParaRPr lang="zh-CN" altLang="en-US" sz="1300" dirty="0">
              <a:solidFill>
                <a:prstClr val="black"/>
              </a:solidFill>
            </a:endParaRPr>
          </a:p>
        </p:txBody>
      </p:sp>
      <p:sp>
        <p:nvSpPr>
          <p:cNvPr id="75" name="文本框 74">
            <a:extLst>
              <a:ext uri="{FF2B5EF4-FFF2-40B4-BE49-F238E27FC236}">
                <a16:creationId xmlns="" xmlns:a16="http://schemas.microsoft.com/office/drawing/2014/main" id="{0D4AFD1D-A4C1-4B9A-A341-508469657806}"/>
              </a:ext>
            </a:extLst>
          </p:cNvPr>
          <p:cNvSpPr txBox="1"/>
          <p:nvPr/>
        </p:nvSpPr>
        <p:spPr>
          <a:xfrm>
            <a:off x="7286286" y="1996114"/>
            <a:ext cx="858253" cy="461665"/>
          </a:xfrm>
          <a:prstGeom prst="rect">
            <a:avLst/>
          </a:prstGeom>
          <a:noFill/>
        </p:spPr>
        <p:txBody>
          <a:bodyPr wrap="square" rtlCol="0">
            <a:spAutoFit/>
          </a:bodyPr>
          <a:lstStyle/>
          <a:p>
            <a:pPr algn="ctr"/>
            <a:r>
              <a:rPr lang="zh-CN" altLang="en-US" sz="2400" dirty="0"/>
              <a:t>张三</a:t>
            </a:r>
          </a:p>
        </p:txBody>
      </p:sp>
      <p:sp>
        <p:nvSpPr>
          <p:cNvPr id="76" name="文本框 75">
            <a:extLst>
              <a:ext uri="{FF2B5EF4-FFF2-40B4-BE49-F238E27FC236}">
                <a16:creationId xmlns="" xmlns:a16="http://schemas.microsoft.com/office/drawing/2014/main" id="{11386AA4-2B92-47EF-9B1B-00EBE88A43F4}"/>
              </a:ext>
            </a:extLst>
          </p:cNvPr>
          <p:cNvSpPr txBox="1"/>
          <p:nvPr/>
        </p:nvSpPr>
        <p:spPr>
          <a:xfrm>
            <a:off x="6254524" y="4267583"/>
            <a:ext cx="858253" cy="461665"/>
          </a:xfrm>
          <a:prstGeom prst="rect">
            <a:avLst/>
          </a:prstGeom>
          <a:noFill/>
        </p:spPr>
        <p:txBody>
          <a:bodyPr wrap="square" rtlCol="0">
            <a:spAutoFit/>
          </a:bodyPr>
          <a:lstStyle/>
          <a:p>
            <a:pPr algn="ctr"/>
            <a:r>
              <a:rPr lang="zh-CN" altLang="en-US" sz="2400" dirty="0"/>
              <a:t>李四</a:t>
            </a:r>
          </a:p>
        </p:txBody>
      </p:sp>
      <p:sp>
        <p:nvSpPr>
          <p:cNvPr id="77" name="文本框 76">
            <a:extLst>
              <a:ext uri="{FF2B5EF4-FFF2-40B4-BE49-F238E27FC236}">
                <a16:creationId xmlns="" xmlns:a16="http://schemas.microsoft.com/office/drawing/2014/main" id="{AB0268B4-C2B2-4671-B1AE-F4788CFFE8E8}"/>
              </a:ext>
            </a:extLst>
          </p:cNvPr>
          <p:cNvSpPr txBox="1"/>
          <p:nvPr/>
        </p:nvSpPr>
        <p:spPr>
          <a:xfrm>
            <a:off x="8356039" y="4231786"/>
            <a:ext cx="858253" cy="461665"/>
          </a:xfrm>
          <a:prstGeom prst="rect">
            <a:avLst/>
          </a:prstGeom>
          <a:noFill/>
        </p:spPr>
        <p:txBody>
          <a:bodyPr wrap="square" rtlCol="0">
            <a:spAutoFit/>
          </a:bodyPr>
          <a:lstStyle/>
          <a:p>
            <a:pPr algn="ctr"/>
            <a:r>
              <a:rPr lang="zh-CN" altLang="en-US" sz="2400" dirty="0"/>
              <a:t>王五</a:t>
            </a:r>
          </a:p>
        </p:txBody>
      </p:sp>
      <p:sp>
        <p:nvSpPr>
          <p:cNvPr id="78" name="文本框 77">
            <a:extLst>
              <a:ext uri="{FF2B5EF4-FFF2-40B4-BE49-F238E27FC236}">
                <a16:creationId xmlns="" xmlns:a16="http://schemas.microsoft.com/office/drawing/2014/main" id="{0C504776-7550-4BE0-A38D-6778FEAF7853}"/>
              </a:ext>
            </a:extLst>
          </p:cNvPr>
          <p:cNvSpPr txBox="1"/>
          <p:nvPr/>
        </p:nvSpPr>
        <p:spPr>
          <a:xfrm>
            <a:off x="7480984" y="4113843"/>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79" name="文本框 78">
            <a:extLst>
              <a:ext uri="{FF2B5EF4-FFF2-40B4-BE49-F238E27FC236}">
                <a16:creationId xmlns="" xmlns:a16="http://schemas.microsoft.com/office/drawing/2014/main" id="{2D46877F-7025-49E3-B792-851D77A32C23}"/>
              </a:ext>
            </a:extLst>
          </p:cNvPr>
          <p:cNvSpPr txBox="1"/>
          <p:nvPr/>
        </p:nvSpPr>
        <p:spPr>
          <a:xfrm>
            <a:off x="8303980" y="3007801"/>
            <a:ext cx="455645" cy="307777"/>
          </a:xfrm>
          <a:prstGeom prst="rect">
            <a:avLst/>
          </a:prstGeom>
          <a:noFill/>
        </p:spPr>
        <p:txBody>
          <a:bodyPr wrap="square" rtlCol="0">
            <a:spAutoFit/>
          </a:bodyPr>
          <a:lstStyle/>
          <a:p>
            <a:pPr algn="ctr"/>
            <a:r>
              <a:rPr lang="en-US" altLang="zh-CN" sz="1400" dirty="0"/>
              <a:t>0.7</a:t>
            </a:r>
            <a:endParaRPr lang="zh-CN" altLang="en-US" sz="1400" dirty="0"/>
          </a:p>
        </p:txBody>
      </p:sp>
      <p:sp>
        <p:nvSpPr>
          <p:cNvPr id="80" name="文本框 79">
            <a:extLst>
              <a:ext uri="{FF2B5EF4-FFF2-40B4-BE49-F238E27FC236}">
                <a16:creationId xmlns="" xmlns:a16="http://schemas.microsoft.com/office/drawing/2014/main" id="{2259BB3D-A38E-417B-8BA9-D0A1E682AE4D}"/>
              </a:ext>
            </a:extLst>
          </p:cNvPr>
          <p:cNvSpPr txBox="1"/>
          <p:nvPr/>
        </p:nvSpPr>
        <p:spPr>
          <a:xfrm>
            <a:off x="7122706" y="3304792"/>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81" name="文本框 80">
            <a:extLst>
              <a:ext uri="{FF2B5EF4-FFF2-40B4-BE49-F238E27FC236}">
                <a16:creationId xmlns="" xmlns:a16="http://schemas.microsoft.com/office/drawing/2014/main" id="{7A58A7AB-2E0A-4144-9BC0-756D6284FBED}"/>
              </a:ext>
            </a:extLst>
          </p:cNvPr>
          <p:cNvSpPr txBox="1"/>
          <p:nvPr/>
        </p:nvSpPr>
        <p:spPr>
          <a:xfrm>
            <a:off x="7496808" y="3690067"/>
            <a:ext cx="455645" cy="307777"/>
          </a:xfrm>
          <a:prstGeom prst="rect">
            <a:avLst/>
          </a:prstGeom>
          <a:noFill/>
        </p:spPr>
        <p:txBody>
          <a:bodyPr wrap="square" rtlCol="0">
            <a:spAutoFit/>
          </a:bodyPr>
          <a:lstStyle/>
          <a:p>
            <a:pPr algn="ctr"/>
            <a:r>
              <a:rPr lang="en-US" altLang="zh-CN" sz="1400" dirty="0"/>
              <a:t>0.3</a:t>
            </a:r>
            <a:endParaRPr lang="zh-CN" altLang="en-US" sz="1400" dirty="0"/>
          </a:p>
        </p:txBody>
      </p:sp>
      <p:sp>
        <p:nvSpPr>
          <p:cNvPr id="82" name="文本框 81">
            <a:extLst>
              <a:ext uri="{FF2B5EF4-FFF2-40B4-BE49-F238E27FC236}">
                <a16:creationId xmlns="" xmlns:a16="http://schemas.microsoft.com/office/drawing/2014/main" id="{03961D7E-3301-49AA-8268-48CE462F7599}"/>
              </a:ext>
            </a:extLst>
          </p:cNvPr>
          <p:cNvSpPr txBox="1"/>
          <p:nvPr/>
        </p:nvSpPr>
        <p:spPr>
          <a:xfrm>
            <a:off x="6676486" y="2912440"/>
            <a:ext cx="455645" cy="307777"/>
          </a:xfrm>
          <a:prstGeom prst="rect">
            <a:avLst/>
          </a:prstGeom>
          <a:noFill/>
        </p:spPr>
        <p:txBody>
          <a:bodyPr wrap="square" rtlCol="0">
            <a:spAutoFit/>
          </a:bodyPr>
          <a:lstStyle/>
          <a:p>
            <a:pPr algn="ctr"/>
            <a:r>
              <a:rPr lang="en-US" altLang="zh-CN" sz="1400" dirty="0"/>
              <a:t>0.5</a:t>
            </a:r>
            <a:endParaRPr lang="zh-CN" altLang="en-US" sz="1400" dirty="0"/>
          </a:p>
        </p:txBody>
      </p:sp>
      <p:sp>
        <p:nvSpPr>
          <p:cNvPr id="83" name="文本框 82">
            <a:extLst>
              <a:ext uri="{FF2B5EF4-FFF2-40B4-BE49-F238E27FC236}">
                <a16:creationId xmlns="" xmlns:a16="http://schemas.microsoft.com/office/drawing/2014/main" id="{05D98105-968B-424F-A27C-EEB06EC38F44}"/>
              </a:ext>
            </a:extLst>
          </p:cNvPr>
          <p:cNvSpPr txBox="1"/>
          <p:nvPr/>
        </p:nvSpPr>
        <p:spPr>
          <a:xfrm>
            <a:off x="7793892" y="3273032"/>
            <a:ext cx="455645" cy="307777"/>
          </a:xfrm>
          <a:prstGeom prst="rect">
            <a:avLst/>
          </a:prstGeom>
          <a:noFill/>
        </p:spPr>
        <p:txBody>
          <a:bodyPr wrap="square" rtlCol="0">
            <a:spAutoFit/>
          </a:bodyPr>
          <a:lstStyle/>
          <a:p>
            <a:pPr algn="ctr"/>
            <a:r>
              <a:rPr lang="en-US" altLang="zh-CN" sz="1400" dirty="0"/>
              <a:t>0.7</a:t>
            </a:r>
            <a:endParaRPr lang="zh-CN" altLang="en-US" sz="1400" dirty="0"/>
          </a:p>
        </p:txBody>
      </p:sp>
      <p:cxnSp>
        <p:nvCxnSpPr>
          <p:cNvPr id="84" name="直接箭头连接符 3">
            <a:extLst>
              <a:ext uri="{FF2B5EF4-FFF2-40B4-BE49-F238E27FC236}">
                <a16:creationId xmlns="" xmlns:a16="http://schemas.microsoft.com/office/drawing/2014/main" id="{CDCDA6A5-5D14-499F-B388-5577474EB8BC}"/>
              </a:ext>
            </a:extLst>
          </p:cNvPr>
          <p:cNvCxnSpPr>
            <a:stCxn id="74" idx="0"/>
            <a:endCxn id="72" idx="2"/>
          </p:cNvCxnSpPr>
          <p:nvPr/>
        </p:nvCxnSpPr>
        <p:spPr>
          <a:xfrm flipV="1">
            <a:off x="6683652" y="2736907"/>
            <a:ext cx="749969" cy="953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
            <a:extLst>
              <a:ext uri="{FF2B5EF4-FFF2-40B4-BE49-F238E27FC236}">
                <a16:creationId xmlns="" xmlns:a16="http://schemas.microsoft.com/office/drawing/2014/main" id="{FB24DE2A-8CCE-432F-8BF6-14D18A82D981}"/>
              </a:ext>
            </a:extLst>
          </p:cNvPr>
          <p:cNvCxnSpPr>
            <a:stCxn id="72" idx="3"/>
            <a:endCxn id="74" idx="7"/>
          </p:cNvCxnSpPr>
          <p:nvPr/>
        </p:nvCxnSpPr>
        <p:spPr>
          <a:xfrm flipH="1">
            <a:off x="6882162" y="2941089"/>
            <a:ext cx="633685" cy="833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13">
            <a:extLst>
              <a:ext uri="{FF2B5EF4-FFF2-40B4-BE49-F238E27FC236}">
                <a16:creationId xmlns="" xmlns:a16="http://schemas.microsoft.com/office/drawing/2014/main" id="{4F5D4130-F49E-4FB8-AFFB-F0470C4628BD}"/>
              </a:ext>
            </a:extLst>
          </p:cNvPr>
          <p:cNvCxnSpPr>
            <a:stCxn id="74" idx="5"/>
            <a:endCxn id="73" idx="3"/>
          </p:cNvCxnSpPr>
          <p:nvPr/>
        </p:nvCxnSpPr>
        <p:spPr>
          <a:xfrm flipV="1">
            <a:off x="6882162" y="4183007"/>
            <a:ext cx="16363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15">
            <a:extLst>
              <a:ext uri="{FF2B5EF4-FFF2-40B4-BE49-F238E27FC236}">
                <a16:creationId xmlns="" xmlns:a16="http://schemas.microsoft.com/office/drawing/2014/main" id="{0151BD65-2B76-4259-B0B2-3A84F1963A06}"/>
              </a:ext>
            </a:extLst>
          </p:cNvPr>
          <p:cNvCxnSpPr>
            <a:stCxn id="73" idx="2"/>
            <a:endCxn id="74" idx="6"/>
          </p:cNvCxnSpPr>
          <p:nvPr/>
        </p:nvCxnSpPr>
        <p:spPr>
          <a:xfrm flipH="1">
            <a:off x="6964388" y="3978825"/>
            <a:ext cx="14718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136">
            <a:extLst>
              <a:ext uri="{FF2B5EF4-FFF2-40B4-BE49-F238E27FC236}">
                <a16:creationId xmlns="" xmlns:a16="http://schemas.microsoft.com/office/drawing/2014/main" id="{78EFBABA-B42E-4EF7-BCC4-D155CE996E8C}"/>
              </a:ext>
            </a:extLst>
          </p:cNvPr>
          <p:cNvCxnSpPr>
            <a:stCxn id="73" idx="0"/>
            <a:endCxn id="72" idx="6"/>
          </p:cNvCxnSpPr>
          <p:nvPr/>
        </p:nvCxnSpPr>
        <p:spPr>
          <a:xfrm flipH="1" flipV="1">
            <a:off x="7995094" y="2736907"/>
            <a:ext cx="721890" cy="953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140">
            <a:extLst>
              <a:ext uri="{FF2B5EF4-FFF2-40B4-BE49-F238E27FC236}">
                <a16:creationId xmlns="" xmlns:a16="http://schemas.microsoft.com/office/drawing/2014/main" id="{BFE8DC95-0ECE-4DB2-B0ED-CFCA030BC23A}"/>
              </a:ext>
            </a:extLst>
          </p:cNvPr>
          <p:cNvCxnSpPr>
            <a:stCxn id="72" idx="5"/>
            <a:endCxn id="73" idx="1"/>
          </p:cNvCxnSpPr>
          <p:nvPr/>
        </p:nvCxnSpPr>
        <p:spPr>
          <a:xfrm>
            <a:off x="7912868" y="2941089"/>
            <a:ext cx="605605" cy="8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772116" y="5445931"/>
            <a:ext cx="6102677" cy="369332"/>
          </a:xfrm>
          <a:prstGeom prst="rect">
            <a:avLst/>
          </a:prstGeom>
          <a:noFill/>
        </p:spPr>
        <p:txBody>
          <a:bodyPr wrap="none" rtlCol="0">
            <a:spAutoFit/>
          </a:bodyPr>
          <a:lstStyle/>
          <a:p>
            <a:r>
              <a:rPr kumimoji="1" lang="zh-CN" altLang="en-US" dirty="0" smtClean="0"/>
              <a:t>从第一次迭代结束后开始，三个人物的</a:t>
            </a:r>
            <a:r>
              <a:rPr kumimoji="1" lang="en-US" altLang="zh-CN" dirty="0" smtClean="0"/>
              <a:t>PR</a:t>
            </a:r>
            <a:r>
              <a:rPr kumimoji="1" lang="zh-CN" altLang="en-US" dirty="0" smtClean="0"/>
              <a:t>排名就不再变化</a:t>
            </a:r>
            <a:endParaRPr kumimoji="1" lang="zh-CN" altLang="en-US" dirty="0"/>
          </a:p>
        </p:txBody>
      </p:sp>
    </p:spTree>
    <p:extLst>
      <p:ext uri="{BB962C8B-B14F-4D97-AF65-F5344CB8AC3E}">
        <p14:creationId xmlns:p14="http://schemas.microsoft.com/office/powerpoint/2010/main" val="3864282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linds(horizontal)">
                                      <p:cBhvr>
                                        <p:cTn id="13" dur="500"/>
                                        <p:tgtEl>
                                          <p:spTgt spid="3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linds(horizontal)">
                                      <p:cBhvr>
                                        <p:cTn id="16" dur="500"/>
                                        <p:tgtEl>
                                          <p:spTgt spid="3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blinds(horizontal)">
                                      <p:cBhvr>
                                        <p:cTn id="19" dur="500"/>
                                        <p:tgtEl>
                                          <p:spTgt spid="3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linds(horizontal)">
                                      <p:cBhvr>
                                        <p:cTn id="22" dur="500"/>
                                        <p:tgtEl>
                                          <p:spTgt spid="3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blinds(horizontal)">
                                      <p:cBhvr>
                                        <p:cTn id="25" dur="500"/>
                                        <p:tgtEl>
                                          <p:spTgt spid="3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blinds(horizontal)">
                                      <p:cBhvr>
                                        <p:cTn id="28" dur="500"/>
                                        <p:tgtEl>
                                          <p:spTgt spid="4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blinds(horizontal)">
                                      <p:cBhvr>
                                        <p:cTn id="31" dur="500"/>
                                        <p:tgtEl>
                                          <p:spTgt spid="4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blinds(horizontal)">
                                      <p:cBhvr>
                                        <p:cTn id="34" dur="500"/>
                                        <p:tgtEl>
                                          <p:spTgt spid="4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linds(horizontal)">
                                      <p:cBhvr>
                                        <p:cTn id="37" dur="500"/>
                                        <p:tgtEl>
                                          <p:spTgt spid="4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blinds(horizontal)">
                                      <p:cBhvr>
                                        <p:cTn id="40" dur="500"/>
                                        <p:tgtEl>
                                          <p:spTgt spid="44"/>
                                        </p:tgtEl>
                                      </p:cBhvr>
                                    </p:animEffect>
                                  </p:childTnLst>
                                </p:cTn>
                              </p:par>
                              <p:par>
                                <p:cTn id="41" presetID="3" presetClass="entr" presetSubtype="1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blinds(horizontal)">
                                      <p:cBhvr>
                                        <p:cTn id="43" dur="500"/>
                                        <p:tgtEl>
                                          <p:spTgt spid="45"/>
                                        </p:tgtEl>
                                      </p:cBhvr>
                                    </p:animEffect>
                                  </p:childTnLst>
                                </p:cTn>
                              </p:par>
                              <p:par>
                                <p:cTn id="44" presetID="3" presetClass="entr" presetSubtype="10" fill="hold"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blinds(horizontal)">
                                      <p:cBhvr>
                                        <p:cTn id="46" dur="500"/>
                                        <p:tgtEl>
                                          <p:spTgt spid="46"/>
                                        </p:tgtEl>
                                      </p:cBhvr>
                                    </p:animEffect>
                                  </p:childTnLst>
                                </p:cTn>
                              </p:par>
                              <p:par>
                                <p:cTn id="47" presetID="3" presetClass="entr" presetSubtype="1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blinds(horizontal)">
                                      <p:cBhvr>
                                        <p:cTn id="49" dur="500"/>
                                        <p:tgtEl>
                                          <p:spTgt spid="47"/>
                                        </p:tgtEl>
                                      </p:cBhvr>
                                    </p:animEffect>
                                  </p:childTnLst>
                                </p:cTn>
                              </p:par>
                              <p:par>
                                <p:cTn id="50" presetID="3" presetClass="entr" presetSubtype="10" fill="hold"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blinds(horizontal)">
                                      <p:cBhvr>
                                        <p:cTn id="52" dur="500"/>
                                        <p:tgtEl>
                                          <p:spTgt spid="48"/>
                                        </p:tgtEl>
                                      </p:cBhvr>
                                    </p:animEffect>
                                  </p:childTnLst>
                                </p:cTn>
                              </p:par>
                              <p:par>
                                <p:cTn id="53" presetID="3" presetClass="entr" presetSubtype="1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linds(horizontal)">
                                      <p:cBhvr>
                                        <p:cTn id="55" dur="500"/>
                                        <p:tgtEl>
                                          <p:spTgt spid="49"/>
                                        </p:tgtEl>
                                      </p:cBhvr>
                                    </p:animEffect>
                                  </p:childTnLst>
                                </p:cTn>
                              </p:par>
                              <p:par>
                                <p:cTn id="56" presetID="3" presetClass="entr" presetSubtype="10"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blinds(horizontal)">
                                      <p:cBhvr>
                                        <p:cTn id="58" dur="500"/>
                                        <p:tgtEl>
                                          <p:spTgt spid="5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blinds(horizontal)">
                                      <p:cBhvr>
                                        <p:cTn id="61" dur="500"/>
                                        <p:tgtEl>
                                          <p:spTgt spid="5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blinds(horizontal)">
                                      <p:cBhvr>
                                        <p:cTn id="64" dur="500"/>
                                        <p:tgtEl>
                                          <p:spTgt spid="4"/>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blinds(horizontal)">
                                      <p:cBhvr>
                                        <p:cTn id="67" dur="500"/>
                                        <p:tgtEl>
                                          <p:spTgt spid="52"/>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blinds(horizontal)">
                                      <p:cBhvr>
                                        <p:cTn id="70" dur="500"/>
                                        <p:tgtEl>
                                          <p:spTgt spid="53"/>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blinds(horizontal)">
                                      <p:cBhvr>
                                        <p:cTn id="73" dur="500"/>
                                        <p:tgtEl>
                                          <p:spTgt spid="54"/>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blinds(horizontal)">
                                      <p:cBhvr>
                                        <p:cTn id="76" dur="500"/>
                                        <p:tgtEl>
                                          <p:spTgt spid="55"/>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blinds(horizontal)">
                                      <p:cBhvr>
                                        <p:cTn id="79" dur="500"/>
                                        <p:tgtEl>
                                          <p:spTgt spid="56"/>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blinds(horizontal)">
                                      <p:cBhvr>
                                        <p:cTn id="82" dur="500"/>
                                        <p:tgtEl>
                                          <p:spTgt spid="57"/>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blinds(horizontal)">
                                      <p:cBhvr>
                                        <p:cTn id="85" dur="500"/>
                                        <p:tgtEl>
                                          <p:spTgt spid="58"/>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blinds(horizontal)">
                                      <p:cBhvr>
                                        <p:cTn id="88" dur="500"/>
                                        <p:tgtEl>
                                          <p:spTgt spid="59"/>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blinds(horizontal)">
                                      <p:cBhvr>
                                        <p:cTn id="91" dur="500"/>
                                        <p:tgtEl>
                                          <p:spTgt spid="60"/>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blinds(horizontal)">
                                      <p:cBhvr>
                                        <p:cTn id="94" dur="500"/>
                                        <p:tgtEl>
                                          <p:spTgt spid="61"/>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blinds(horizontal)">
                                      <p:cBhvr>
                                        <p:cTn id="97" dur="500"/>
                                        <p:tgtEl>
                                          <p:spTgt spid="62"/>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63"/>
                                        </p:tgtEl>
                                        <p:attrNameLst>
                                          <p:attrName>style.visibility</p:attrName>
                                        </p:attrNameLst>
                                      </p:cBhvr>
                                      <p:to>
                                        <p:strVal val="visible"/>
                                      </p:to>
                                    </p:set>
                                    <p:animEffect transition="in" filter="blinds(horizontal)">
                                      <p:cBhvr>
                                        <p:cTn id="100" dur="500"/>
                                        <p:tgtEl>
                                          <p:spTgt spid="63"/>
                                        </p:tgtEl>
                                      </p:cBhvr>
                                    </p:animEffect>
                                  </p:childTnLst>
                                </p:cTn>
                              </p:par>
                              <p:par>
                                <p:cTn id="101" presetID="3" presetClass="entr" presetSubtype="10"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blinds(horizontal)">
                                      <p:cBhvr>
                                        <p:cTn id="103" dur="500"/>
                                        <p:tgtEl>
                                          <p:spTgt spid="64"/>
                                        </p:tgtEl>
                                      </p:cBhvr>
                                    </p:animEffect>
                                  </p:childTnLst>
                                </p:cTn>
                              </p:par>
                              <p:par>
                                <p:cTn id="104" presetID="3" presetClass="entr" presetSubtype="10" fill="hold" nodeType="with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blinds(horizontal)">
                                      <p:cBhvr>
                                        <p:cTn id="106" dur="500"/>
                                        <p:tgtEl>
                                          <p:spTgt spid="65"/>
                                        </p:tgtEl>
                                      </p:cBhvr>
                                    </p:animEffect>
                                  </p:childTnLst>
                                </p:cTn>
                              </p:par>
                              <p:par>
                                <p:cTn id="107" presetID="3" presetClass="entr" presetSubtype="10"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blinds(horizontal)">
                                      <p:cBhvr>
                                        <p:cTn id="109" dur="500"/>
                                        <p:tgtEl>
                                          <p:spTgt spid="66"/>
                                        </p:tgtEl>
                                      </p:cBhvr>
                                    </p:animEffect>
                                  </p:childTnLst>
                                </p:cTn>
                              </p:par>
                              <p:par>
                                <p:cTn id="110" presetID="3" presetClass="entr" presetSubtype="10" fill="hold" nodeType="withEffect">
                                  <p:stCondLst>
                                    <p:cond delay="0"/>
                                  </p:stCondLst>
                                  <p:childTnLst>
                                    <p:set>
                                      <p:cBhvr>
                                        <p:cTn id="111" dur="1" fill="hold">
                                          <p:stCondLst>
                                            <p:cond delay="0"/>
                                          </p:stCondLst>
                                        </p:cTn>
                                        <p:tgtEl>
                                          <p:spTgt spid="67"/>
                                        </p:tgtEl>
                                        <p:attrNameLst>
                                          <p:attrName>style.visibility</p:attrName>
                                        </p:attrNameLst>
                                      </p:cBhvr>
                                      <p:to>
                                        <p:strVal val="visible"/>
                                      </p:to>
                                    </p:set>
                                    <p:animEffect transition="in" filter="blinds(horizontal)">
                                      <p:cBhvr>
                                        <p:cTn id="112" dur="500"/>
                                        <p:tgtEl>
                                          <p:spTgt spid="67"/>
                                        </p:tgtEl>
                                      </p:cBhvr>
                                    </p:animEffect>
                                  </p:childTnLst>
                                </p:cTn>
                              </p:par>
                              <p:par>
                                <p:cTn id="113" presetID="3" presetClass="entr" presetSubtype="10" fill="hold" nodeType="with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blinds(horizontal)">
                                      <p:cBhvr>
                                        <p:cTn id="115" dur="500"/>
                                        <p:tgtEl>
                                          <p:spTgt spid="68"/>
                                        </p:tgtEl>
                                      </p:cBhvr>
                                    </p:animEffect>
                                  </p:childTnLst>
                                </p:cTn>
                              </p:par>
                              <p:par>
                                <p:cTn id="116" presetID="3" presetClass="entr" presetSubtype="10" fill="hold" nodeType="with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blinds(horizontal)">
                                      <p:cBhvr>
                                        <p:cTn id="118" dur="500"/>
                                        <p:tgtEl>
                                          <p:spTgt spid="69"/>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70"/>
                                        </p:tgtEl>
                                        <p:attrNameLst>
                                          <p:attrName>style.visibility</p:attrName>
                                        </p:attrNameLst>
                                      </p:cBhvr>
                                      <p:to>
                                        <p:strVal val="visible"/>
                                      </p:to>
                                    </p:set>
                                    <p:animEffect transition="in" filter="blinds(horizontal)">
                                      <p:cBhvr>
                                        <p:cTn id="121" dur="500"/>
                                        <p:tgtEl>
                                          <p:spTgt spid="70"/>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71"/>
                                        </p:tgtEl>
                                        <p:attrNameLst>
                                          <p:attrName>style.visibility</p:attrName>
                                        </p:attrNameLst>
                                      </p:cBhvr>
                                      <p:to>
                                        <p:strVal val="visible"/>
                                      </p:to>
                                    </p:set>
                                    <p:animEffect transition="in" filter="blinds(horizontal)">
                                      <p:cBhvr>
                                        <p:cTn id="124" dur="500"/>
                                        <p:tgtEl>
                                          <p:spTgt spid="71"/>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blinds(horizontal)">
                                      <p:cBhvr>
                                        <p:cTn id="127" dur="500"/>
                                        <p:tgtEl>
                                          <p:spTgt spid="72"/>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73"/>
                                        </p:tgtEl>
                                        <p:attrNameLst>
                                          <p:attrName>style.visibility</p:attrName>
                                        </p:attrNameLst>
                                      </p:cBhvr>
                                      <p:to>
                                        <p:strVal val="visible"/>
                                      </p:to>
                                    </p:set>
                                    <p:animEffect transition="in" filter="blinds(horizontal)">
                                      <p:cBhvr>
                                        <p:cTn id="130" dur="500"/>
                                        <p:tgtEl>
                                          <p:spTgt spid="73"/>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74"/>
                                        </p:tgtEl>
                                        <p:attrNameLst>
                                          <p:attrName>style.visibility</p:attrName>
                                        </p:attrNameLst>
                                      </p:cBhvr>
                                      <p:to>
                                        <p:strVal val="visible"/>
                                      </p:to>
                                    </p:set>
                                    <p:animEffect transition="in" filter="blinds(horizontal)">
                                      <p:cBhvr>
                                        <p:cTn id="133" dur="500"/>
                                        <p:tgtEl>
                                          <p:spTgt spid="74"/>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75"/>
                                        </p:tgtEl>
                                        <p:attrNameLst>
                                          <p:attrName>style.visibility</p:attrName>
                                        </p:attrNameLst>
                                      </p:cBhvr>
                                      <p:to>
                                        <p:strVal val="visible"/>
                                      </p:to>
                                    </p:set>
                                    <p:animEffect transition="in" filter="blinds(horizontal)">
                                      <p:cBhvr>
                                        <p:cTn id="136" dur="500"/>
                                        <p:tgtEl>
                                          <p:spTgt spid="75"/>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76"/>
                                        </p:tgtEl>
                                        <p:attrNameLst>
                                          <p:attrName>style.visibility</p:attrName>
                                        </p:attrNameLst>
                                      </p:cBhvr>
                                      <p:to>
                                        <p:strVal val="visible"/>
                                      </p:to>
                                    </p:set>
                                    <p:animEffect transition="in" filter="blinds(horizontal)">
                                      <p:cBhvr>
                                        <p:cTn id="139" dur="500"/>
                                        <p:tgtEl>
                                          <p:spTgt spid="76"/>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blinds(horizontal)">
                                      <p:cBhvr>
                                        <p:cTn id="142" dur="500"/>
                                        <p:tgtEl>
                                          <p:spTgt spid="77"/>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78"/>
                                        </p:tgtEl>
                                        <p:attrNameLst>
                                          <p:attrName>style.visibility</p:attrName>
                                        </p:attrNameLst>
                                      </p:cBhvr>
                                      <p:to>
                                        <p:strVal val="visible"/>
                                      </p:to>
                                    </p:set>
                                    <p:animEffect transition="in" filter="blinds(horizontal)">
                                      <p:cBhvr>
                                        <p:cTn id="145" dur="500"/>
                                        <p:tgtEl>
                                          <p:spTgt spid="78"/>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79"/>
                                        </p:tgtEl>
                                        <p:attrNameLst>
                                          <p:attrName>style.visibility</p:attrName>
                                        </p:attrNameLst>
                                      </p:cBhvr>
                                      <p:to>
                                        <p:strVal val="visible"/>
                                      </p:to>
                                    </p:set>
                                    <p:animEffect transition="in" filter="blinds(horizontal)">
                                      <p:cBhvr>
                                        <p:cTn id="148" dur="500"/>
                                        <p:tgtEl>
                                          <p:spTgt spid="79"/>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80"/>
                                        </p:tgtEl>
                                        <p:attrNameLst>
                                          <p:attrName>style.visibility</p:attrName>
                                        </p:attrNameLst>
                                      </p:cBhvr>
                                      <p:to>
                                        <p:strVal val="visible"/>
                                      </p:to>
                                    </p:set>
                                    <p:animEffect transition="in" filter="blinds(horizontal)">
                                      <p:cBhvr>
                                        <p:cTn id="151" dur="500"/>
                                        <p:tgtEl>
                                          <p:spTgt spid="80"/>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81"/>
                                        </p:tgtEl>
                                        <p:attrNameLst>
                                          <p:attrName>style.visibility</p:attrName>
                                        </p:attrNameLst>
                                      </p:cBhvr>
                                      <p:to>
                                        <p:strVal val="visible"/>
                                      </p:to>
                                    </p:set>
                                    <p:animEffect transition="in" filter="blinds(horizontal)">
                                      <p:cBhvr>
                                        <p:cTn id="154" dur="500"/>
                                        <p:tgtEl>
                                          <p:spTgt spid="81"/>
                                        </p:tgtEl>
                                      </p:cBhvr>
                                    </p:animEffect>
                                  </p:childTnLst>
                                </p:cTn>
                              </p:par>
                              <p:par>
                                <p:cTn id="155" presetID="3" presetClass="entr" presetSubtype="10" fill="hold" grpId="0" nodeType="withEffect">
                                  <p:stCondLst>
                                    <p:cond delay="0"/>
                                  </p:stCondLst>
                                  <p:childTnLst>
                                    <p:set>
                                      <p:cBhvr>
                                        <p:cTn id="156" dur="1" fill="hold">
                                          <p:stCondLst>
                                            <p:cond delay="0"/>
                                          </p:stCondLst>
                                        </p:cTn>
                                        <p:tgtEl>
                                          <p:spTgt spid="82"/>
                                        </p:tgtEl>
                                        <p:attrNameLst>
                                          <p:attrName>style.visibility</p:attrName>
                                        </p:attrNameLst>
                                      </p:cBhvr>
                                      <p:to>
                                        <p:strVal val="visible"/>
                                      </p:to>
                                    </p:set>
                                    <p:animEffect transition="in" filter="blinds(horizontal)">
                                      <p:cBhvr>
                                        <p:cTn id="157" dur="500"/>
                                        <p:tgtEl>
                                          <p:spTgt spid="82"/>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83"/>
                                        </p:tgtEl>
                                        <p:attrNameLst>
                                          <p:attrName>style.visibility</p:attrName>
                                        </p:attrNameLst>
                                      </p:cBhvr>
                                      <p:to>
                                        <p:strVal val="visible"/>
                                      </p:to>
                                    </p:set>
                                    <p:animEffect transition="in" filter="blinds(horizontal)">
                                      <p:cBhvr>
                                        <p:cTn id="160" dur="500"/>
                                        <p:tgtEl>
                                          <p:spTgt spid="83"/>
                                        </p:tgtEl>
                                      </p:cBhvr>
                                    </p:animEffect>
                                  </p:childTnLst>
                                </p:cTn>
                              </p:par>
                              <p:par>
                                <p:cTn id="161" presetID="3" presetClass="entr" presetSubtype="10" fill="hold" nodeType="withEffect">
                                  <p:stCondLst>
                                    <p:cond delay="0"/>
                                  </p:stCondLst>
                                  <p:childTnLst>
                                    <p:set>
                                      <p:cBhvr>
                                        <p:cTn id="162" dur="1" fill="hold">
                                          <p:stCondLst>
                                            <p:cond delay="0"/>
                                          </p:stCondLst>
                                        </p:cTn>
                                        <p:tgtEl>
                                          <p:spTgt spid="84"/>
                                        </p:tgtEl>
                                        <p:attrNameLst>
                                          <p:attrName>style.visibility</p:attrName>
                                        </p:attrNameLst>
                                      </p:cBhvr>
                                      <p:to>
                                        <p:strVal val="visible"/>
                                      </p:to>
                                    </p:set>
                                    <p:animEffect transition="in" filter="blinds(horizontal)">
                                      <p:cBhvr>
                                        <p:cTn id="163" dur="500"/>
                                        <p:tgtEl>
                                          <p:spTgt spid="84"/>
                                        </p:tgtEl>
                                      </p:cBhvr>
                                    </p:animEffect>
                                  </p:childTnLst>
                                </p:cTn>
                              </p:par>
                              <p:par>
                                <p:cTn id="164" presetID="3" presetClass="entr" presetSubtype="10" fill="hold" nodeType="withEffect">
                                  <p:stCondLst>
                                    <p:cond delay="0"/>
                                  </p:stCondLst>
                                  <p:childTnLst>
                                    <p:set>
                                      <p:cBhvr>
                                        <p:cTn id="165" dur="1" fill="hold">
                                          <p:stCondLst>
                                            <p:cond delay="0"/>
                                          </p:stCondLst>
                                        </p:cTn>
                                        <p:tgtEl>
                                          <p:spTgt spid="85"/>
                                        </p:tgtEl>
                                        <p:attrNameLst>
                                          <p:attrName>style.visibility</p:attrName>
                                        </p:attrNameLst>
                                      </p:cBhvr>
                                      <p:to>
                                        <p:strVal val="visible"/>
                                      </p:to>
                                    </p:set>
                                    <p:animEffect transition="in" filter="blinds(horizontal)">
                                      <p:cBhvr>
                                        <p:cTn id="166" dur="500"/>
                                        <p:tgtEl>
                                          <p:spTgt spid="85"/>
                                        </p:tgtEl>
                                      </p:cBhvr>
                                    </p:animEffect>
                                  </p:childTnLst>
                                </p:cTn>
                              </p:par>
                              <p:par>
                                <p:cTn id="167" presetID="3" presetClass="entr" presetSubtype="10" fill="hold" nodeType="withEffect">
                                  <p:stCondLst>
                                    <p:cond delay="0"/>
                                  </p:stCondLst>
                                  <p:childTnLst>
                                    <p:set>
                                      <p:cBhvr>
                                        <p:cTn id="168" dur="1" fill="hold">
                                          <p:stCondLst>
                                            <p:cond delay="0"/>
                                          </p:stCondLst>
                                        </p:cTn>
                                        <p:tgtEl>
                                          <p:spTgt spid="86"/>
                                        </p:tgtEl>
                                        <p:attrNameLst>
                                          <p:attrName>style.visibility</p:attrName>
                                        </p:attrNameLst>
                                      </p:cBhvr>
                                      <p:to>
                                        <p:strVal val="visible"/>
                                      </p:to>
                                    </p:set>
                                    <p:animEffect transition="in" filter="blinds(horizontal)">
                                      <p:cBhvr>
                                        <p:cTn id="169" dur="500"/>
                                        <p:tgtEl>
                                          <p:spTgt spid="86"/>
                                        </p:tgtEl>
                                      </p:cBhvr>
                                    </p:animEffect>
                                  </p:childTnLst>
                                </p:cTn>
                              </p:par>
                              <p:par>
                                <p:cTn id="170" presetID="3" presetClass="entr" presetSubtype="10" fill="hold" nodeType="withEffect">
                                  <p:stCondLst>
                                    <p:cond delay="0"/>
                                  </p:stCondLst>
                                  <p:childTnLst>
                                    <p:set>
                                      <p:cBhvr>
                                        <p:cTn id="171" dur="1" fill="hold">
                                          <p:stCondLst>
                                            <p:cond delay="0"/>
                                          </p:stCondLst>
                                        </p:cTn>
                                        <p:tgtEl>
                                          <p:spTgt spid="87"/>
                                        </p:tgtEl>
                                        <p:attrNameLst>
                                          <p:attrName>style.visibility</p:attrName>
                                        </p:attrNameLst>
                                      </p:cBhvr>
                                      <p:to>
                                        <p:strVal val="visible"/>
                                      </p:to>
                                    </p:set>
                                    <p:animEffect transition="in" filter="blinds(horizontal)">
                                      <p:cBhvr>
                                        <p:cTn id="172" dur="500"/>
                                        <p:tgtEl>
                                          <p:spTgt spid="87"/>
                                        </p:tgtEl>
                                      </p:cBhvr>
                                    </p:animEffect>
                                  </p:childTnLst>
                                </p:cTn>
                              </p:par>
                              <p:par>
                                <p:cTn id="173" presetID="3" presetClass="entr" presetSubtype="10" fill="hold" nodeType="withEffect">
                                  <p:stCondLst>
                                    <p:cond delay="0"/>
                                  </p:stCondLst>
                                  <p:childTnLst>
                                    <p:set>
                                      <p:cBhvr>
                                        <p:cTn id="174" dur="1" fill="hold">
                                          <p:stCondLst>
                                            <p:cond delay="0"/>
                                          </p:stCondLst>
                                        </p:cTn>
                                        <p:tgtEl>
                                          <p:spTgt spid="88"/>
                                        </p:tgtEl>
                                        <p:attrNameLst>
                                          <p:attrName>style.visibility</p:attrName>
                                        </p:attrNameLst>
                                      </p:cBhvr>
                                      <p:to>
                                        <p:strVal val="visible"/>
                                      </p:to>
                                    </p:set>
                                    <p:animEffect transition="in" filter="blinds(horizontal)">
                                      <p:cBhvr>
                                        <p:cTn id="175" dur="500"/>
                                        <p:tgtEl>
                                          <p:spTgt spid="88"/>
                                        </p:tgtEl>
                                      </p:cBhvr>
                                    </p:animEffect>
                                  </p:childTnLst>
                                </p:cTn>
                              </p:par>
                              <p:par>
                                <p:cTn id="176" presetID="3" presetClass="entr" presetSubtype="10" fill="hold" nodeType="withEffect">
                                  <p:stCondLst>
                                    <p:cond delay="0"/>
                                  </p:stCondLst>
                                  <p:childTnLst>
                                    <p:set>
                                      <p:cBhvr>
                                        <p:cTn id="177" dur="1" fill="hold">
                                          <p:stCondLst>
                                            <p:cond delay="0"/>
                                          </p:stCondLst>
                                        </p:cTn>
                                        <p:tgtEl>
                                          <p:spTgt spid="89"/>
                                        </p:tgtEl>
                                        <p:attrNameLst>
                                          <p:attrName>style.visibility</p:attrName>
                                        </p:attrNameLst>
                                      </p:cBhvr>
                                      <p:to>
                                        <p:strVal val="visible"/>
                                      </p:to>
                                    </p:set>
                                    <p:animEffect transition="in" filter="blinds(horizontal)">
                                      <p:cBhvr>
                                        <p:cTn id="178" dur="500"/>
                                        <p:tgtEl>
                                          <p:spTgt spid="89"/>
                                        </p:tgtEl>
                                      </p:cBhvr>
                                    </p:animEffect>
                                  </p:childTnLst>
                                </p:cTn>
                              </p:par>
                            </p:childTnLst>
                          </p:cTn>
                        </p:par>
                      </p:childTnLst>
                    </p:cTn>
                  </p:par>
                  <p:par>
                    <p:cTn id="179" fill="hold">
                      <p:stCondLst>
                        <p:cond delay="indefinite"/>
                      </p:stCondLst>
                      <p:childTnLst>
                        <p:par>
                          <p:cTn id="180" fill="hold">
                            <p:stCondLst>
                              <p:cond delay="0"/>
                            </p:stCondLst>
                            <p:childTnLst>
                              <p:par>
                                <p:cTn id="181" presetID="3" presetClass="entr" presetSubtype="10" fill="hold" grpId="0" nodeType="clickEffect">
                                  <p:stCondLst>
                                    <p:cond delay="0"/>
                                  </p:stCondLst>
                                  <p:childTnLst>
                                    <p:set>
                                      <p:cBhvr>
                                        <p:cTn id="182" dur="1" fill="hold">
                                          <p:stCondLst>
                                            <p:cond delay="0"/>
                                          </p:stCondLst>
                                        </p:cTn>
                                        <p:tgtEl>
                                          <p:spTgt spid="9"/>
                                        </p:tgtEl>
                                        <p:attrNameLst>
                                          <p:attrName>style.visibility</p:attrName>
                                        </p:attrNameLst>
                                      </p:cBhvr>
                                      <p:to>
                                        <p:strVal val="visible"/>
                                      </p:to>
                                    </p:set>
                                    <p:animEffect transition="in" filter="blinds(horizontal)">
                                      <p:cBhvr>
                                        <p:cTn id="18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p:bldP spid="37" grpId="0"/>
      <p:bldP spid="38" grpId="0"/>
      <p:bldP spid="39" grpId="0"/>
      <p:bldP spid="40" grpId="0"/>
      <p:bldP spid="41" grpId="0"/>
      <p:bldP spid="42" grpId="0"/>
      <p:bldP spid="43" grpId="0"/>
      <p:bldP spid="44" grpId="0"/>
      <p:bldP spid="51" grpId="0" animBg="1"/>
      <p:bldP spid="4" grpId="0"/>
      <p:bldP spid="52" grpId="0" animBg="1"/>
      <p:bldP spid="53" grpId="0" animBg="1"/>
      <p:bldP spid="54" grpId="0" animBg="1"/>
      <p:bldP spid="55" grpId="0"/>
      <p:bldP spid="56" grpId="0"/>
      <p:bldP spid="57" grpId="0"/>
      <p:bldP spid="58" grpId="0"/>
      <p:bldP spid="59" grpId="0"/>
      <p:bldP spid="60" grpId="0"/>
      <p:bldP spid="61" grpId="0"/>
      <p:bldP spid="62" grpId="0"/>
      <p:bldP spid="63" grpId="0"/>
      <p:bldP spid="70" grpId="0" animBg="1"/>
      <p:bldP spid="71" grpId="0"/>
      <p:bldP spid="72" grpId="0" animBg="1"/>
      <p:bldP spid="73" grpId="0" animBg="1"/>
      <p:bldP spid="74" grpId="0" animBg="1"/>
      <p:bldP spid="75" grpId="0"/>
      <p:bldP spid="76" grpId="0"/>
      <p:bldP spid="77" grpId="0"/>
      <p:bldP spid="78" grpId="0"/>
      <p:bldP spid="79" grpId="0"/>
      <p:bldP spid="80" grpId="0"/>
      <p:bldP spid="81" grpId="0"/>
      <p:bldP spid="82" grpId="0"/>
      <p:bldP spid="83" grpId="0"/>
      <p:bldP spid="9" grpId="0"/>
    </p:bld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245</TotalTime>
  <Words>1233</Words>
  <Application>Microsoft Macintosh PowerPoint</Application>
  <PresentationFormat>全屏显示(4:3)</PresentationFormat>
  <Paragraphs>227</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任务四：PageRank计算</vt:lpstr>
      <vt:lpstr>需求分析</vt:lpstr>
      <vt:lpstr>算法介绍</vt:lpstr>
      <vt:lpstr>算法介绍</vt:lpstr>
      <vt:lpstr>算法介绍</vt:lpstr>
      <vt:lpstr>算法介绍</vt:lpstr>
      <vt:lpstr>算法介绍</vt:lpstr>
      <vt:lpstr>算法介绍</vt:lpstr>
      <vt:lpstr>算法介绍</vt:lpstr>
      <vt:lpstr>算法实现</vt:lpstr>
      <vt:lpstr>第一阶段PageRankInitiate </vt:lpstr>
      <vt:lpstr>第一阶段PageRankInitiate </vt:lpstr>
      <vt:lpstr>第二阶段PageRankIterator </vt:lpstr>
      <vt:lpstr>第二阶段PageRankIterator </vt:lpstr>
      <vt:lpstr>第二阶段PageRankIterator </vt:lpstr>
      <vt:lpstr>第二阶段PageRankIterator </vt:lpstr>
      <vt:lpstr>第二阶段PageRankIterator </vt:lpstr>
      <vt:lpstr>第二阶段PageRankIterator </vt:lpstr>
      <vt:lpstr>第三阶段PageRankSorting </vt:lpstr>
      <vt:lpstr>第三阶段PageRankSorting </vt:lpstr>
      <vt:lpstr>第三阶段PageRankSorting </vt:lpstr>
      <vt:lpstr>第三阶段PageRankSorting </vt:lpstr>
      <vt:lpstr>第三阶段PageRankSorting </vt:lpstr>
      <vt:lpstr>第三阶段PageRankSorting </vt:lpstr>
      <vt:lpstr>第三阶段PageRankSorting </vt:lpstr>
      <vt:lpstr>作业配置</vt:lpstr>
      <vt:lpstr>作业配置</vt:lpstr>
      <vt:lpstr>运行结果展示</vt:lpstr>
      <vt:lpstr>运行结果展示</vt:lpstr>
      <vt:lpstr>输出文件部分展示</vt:lpstr>
      <vt:lpstr>收敛次数判断</vt:lpstr>
      <vt:lpstr>收敛次数判断</vt:lpstr>
      <vt:lpstr>Thanks！</vt:lpstr>
    </vt:vector>
  </TitlesOfParts>
  <Company>南京大学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任务四：PageRank计算</dc:title>
  <dc:creator>想 袁</dc:creator>
  <cp:lastModifiedBy>想 袁</cp:lastModifiedBy>
  <cp:revision>131</cp:revision>
  <dcterms:created xsi:type="dcterms:W3CDTF">2020-07-29T03:29:23Z</dcterms:created>
  <dcterms:modified xsi:type="dcterms:W3CDTF">2020-07-30T01:39:20Z</dcterms:modified>
</cp:coreProperties>
</file>