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9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1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3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4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5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6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2ce1edd6ef07455d" Type="http://schemas.microsoft.com/office/2006/relationships/txt" Target="udata/data.da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390" r:id="rId14"/>
    <p:sldMasterId id="2147484397" r:id="rId15"/>
    <p:sldMasterId id="2147484405" r:id="rId16"/>
    <p:sldMasterId id="2147484419" r:id="rId17"/>
    <p:sldMasterId id="2147484428" r:id="rId18"/>
    <p:sldMasterId id="2147484439" r:id="rId19"/>
    <p:sldMasterId id="2147484450" r:id="rId20"/>
  </p:sldMasterIdLst>
  <p:notesMasterIdLst>
    <p:notesMasterId r:id="rId27"/>
  </p:notesMasterIdLst>
  <p:handoutMasterIdLst>
    <p:handoutMasterId r:id="rId28"/>
  </p:handoutMasterIdLst>
  <p:sldIdLst>
    <p:sldId id="439" r:id="rId21"/>
    <p:sldId id="566" r:id="rId22"/>
    <p:sldId id="561" r:id="rId23"/>
    <p:sldId id="562" r:id="rId24"/>
    <p:sldId id="563" r:id="rId25"/>
    <p:sldId id="520" r:id="rId26"/>
  </p:sldIdLst>
  <p:sldSz cx="9144000" cy="5143500" type="screen16x9"/>
  <p:notesSz cx="7010400" cy="92964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>
          <p15:clr>
            <a:srgbClr val="A4A3A4"/>
          </p15:clr>
        </p15:guide>
        <p15:guide id="2" pos="5577">
          <p15:clr>
            <a:srgbClr val="A4A3A4"/>
          </p15:clr>
        </p15:guide>
        <p15:guide id="3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34BEF0"/>
    <a:srgbClr val="0064B4"/>
    <a:srgbClr val="4C4849"/>
    <a:srgbClr val="009193"/>
    <a:srgbClr val="793A98"/>
    <a:srgbClr val="921F89"/>
    <a:srgbClr val="91C523"/>
    <a:srgbClr val="F8B02C"/>
    <a:srgbClr val="E6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62" autoAdjust="0"/>
    <p:restoredTop sz="94164" autoAdjust="0"/>
  </p:normalViewPr>
  <p:slideViewPr>
    <p:cSldViewPr snapToGrid="0">
      <p:cViewPr varScale="1">
        <p:scale>
          <a:sx n="111" d="100"/>
          <a:sy n="111" d="100"/>
        </p:scale>
        <p:origin x="72" y="72"/>
      </p:cViewPr>
      <p:guideLst>
        <p:guide orient="horz" pos="2818"/>
        <p:guide pos="5577"/>
        <p:guide pos="186"/>
      </p:guideLst>
    </p:cSldViewPr>
  </p:slideViewPr>
  <p:outlineViewPr>
    <p:cViewPr>
      <p:scale>
        <a:sx n="33" d="100"/>
        <a:sy n="33" d="100"/>
      </p:scale>
      <p:origin x="0" y="9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136" d="100"/>
          <a:sy n="136" d="100"/>
        </p:scale>
        <p:origin x="3168" y="22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2" name="fl" descr="                        Dell - Restricted - Confidential"/>
          <p:cNvSpPr txBox="1"/>
          <p:nvPr/>
        </p:nvSpPr>
        <p:spPr>
          <a:xfrm>
            <a:off x="0" y="9103360"/>
            <a:ext cx="70104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  <a:endParaRPr lang="en-US" sz="850" b="1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Dell - Restricted - Confidential"/>
          <p:cNvSpPr txBox="1"/>
          <p:nvPr/>
        </p:nvSpPr>
        <p:spPr>
          <a:xfrm>
            <a:off x="0" y="9103360"/>
            <a:ext cx="70104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  <a:endParaRPr lang="en-US" sz="85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4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4.png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4.png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4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rgbClr val="34BE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9" y="4639192"/>
            <a:ext cx="942710" cy="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JD Cloud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72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12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JD Cloud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1724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D Cloud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8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8251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274320" y="1554480"/>
            <a:ext cx="79552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20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JD Cloud 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 i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 i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13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14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JD Cloud 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5480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D Cloud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978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D Cloud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rgbClr val="575858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46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2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rgbClr val="34BE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9" y="4639192"/>
            <a:ext cx="942710" cy="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0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838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rgbClr val="4C484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329538"/>
            <a:ext cx="1545086" cy="4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7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75208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0794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52071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6766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2582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4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041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57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JD Cloud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5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057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D Cloud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rgbClr val="575858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312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rgbClr val="34BE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9" y="4639192"/>
            <a:ext cx="942710" cy="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20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838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rgbClr val="4C484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329538"/>
            <a:ext cx="1545086" cy="4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36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75208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32683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945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777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51639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31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D Cloud Gray divider slide 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rgbClr val="575858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264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JD Cloud Blue divider slide ">
    <p:bg>
      <p:bgPr>
        <a:solidFill>
          <a:srgbClr val="34B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rgbClr val="34BE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9" y="4639192"/>
            <a:ext cx="942710" cy="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49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838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rgbClr val="4C484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329538"/>
            <a:ext cx="1545086" cy="4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065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75208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4017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1907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17461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1604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46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5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122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9142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05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rgbClr val="34BE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9" y="4639192"/>
            <a:ext cx="942710" cy="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7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838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rgbClr val="4C484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329538"/>
            <a:ext cx="1545086" cy="4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28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75208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069485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316316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622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5423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52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8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577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475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53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6896999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rgbClr val="34BEF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86000"/>
            <a:ext cx="6896100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9" y="4639192"/>
            <a:ext cx="942710" cy="2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9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838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rgbClr val="4C484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329538"/>
            <a:ext cx="1545086" cy="4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18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75208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3901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28878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45688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4611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640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7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7111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274320" y="1554480"/>
            <a:ext cx="79552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JD Cloud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 i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 i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838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1" i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rgbClr val="4C484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329538"/>
            <a:ext cx="1545086" cy="4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18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JD Cloud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D Cloud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Blue divider slide ">
    <p:bg>
      <p:bgPr>
        <a:solidFill>
          <a:srgbClr val="34B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JD Cloud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75208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94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61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46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未标题-1-1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0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Gray divider slide">
    <p:bg>
      <p:bgPr>
        <a:solidFill>
          <a:srgbClr val="A0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2459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20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JD Cloud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1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Dark Blue divider slide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JD Cloud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945858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77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JD Cloud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4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divider slide">
    <p:bg>
      <p:bgPr>
        <a:solidFill>
          <a:srgbClr val="00A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2702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893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JD Cloud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55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yellow divider slide">
    <p:bg>
      <p:bgPr>
        <a:solidFill>
          <a:srgbClr val="F8B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JD Cloud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042747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6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JD Cloud 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566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divider slide">
    <p:bg>
      <p:bgPr>
        <a:solidFill>
          <a:srgbClr val="E62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392702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4320"/>
            <a:ext cx="5911991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D Cloud black divider slide ">
    <p:bg>
      <p:bgPr>
        <a:solidFill>
          <a:srgbClr val="4C4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ac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ack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5275" y="1554480"/>
            <a:ext cx="79552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ack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ack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74319"/>
            <a:ext cx="4285279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ack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5460436" cy="3323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ack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JD Cloud black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87499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JD Cloud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7946"/>
            <a:ext cx="795528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274320" y="1554480"/>
            <a:ext cx="79552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7280"/>
            <a:ext cx="7955280" cy="23884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771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3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0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Relationship Id="rId9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5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theme" Target="../theme/theme16.xml"/><Relationship Id="rId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35" y="471978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366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32" r:id="rId11"/>
    <p:sldLayoutId id="2147484387" r:id="rId12"/>
    <p:sldLayoutId id="2147484389" r:id="rId13"/>
    <p:sldLayoutId id="2147484463" r:id="rId14"/>
    <p:sldLayoutId id="2147484464" r:id="rId15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34BEF0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fl" descr="                        Dell - Restricted - Confidential"/>
          <p:cNvSpPr txBox="1"/>
          <p:nvPr/>
        </p:nvSpPr>
        <p:spPr>
          <a:xfrm>
            <a:off x="0" y="4963414"/>
            <a:ext cx="9144000" cy="210058"/>
          </a:xfrm>
          <a:prstGeom prst="rect">
            <a:avLst/>
          </a:prstGeom>
          <a:solidFill>
            <a:srgbClr val="4C4849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4C4849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4B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7946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6" y="4823848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62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 b="0" i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="0" i="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Museo Sans For Dell" pitchFamily="2" charset="0"/>
        <a:buChar char="–"/>
        <a:defRPr sz="1000" b="0" i="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4B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7946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6" y="4821924"/>
            <a:ext cx="649537" cy="1423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1000" dirty="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02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 b="0" i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="0" i="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Museo Sans For Dell" pitchFamily="2" charset="0"/>
        <a:buChar char="–"/>
        <a:defRPr sz="1000" b="0" i="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35" y="471978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1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34BEF0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35" y="471978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882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34BEF0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35" y="471978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8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34BEF0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35" y="471978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934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34BEF0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35" y="471978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68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34BEF0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4B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7946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7294" y="1280160"/>
            <a:ext cx="79552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6" y="4821924"/>
            <a:ext cx="649537" cy="1423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1000" dirty="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7" y="4648564"/>
            <a:ext cx="943752" cy="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9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 b="0" i="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="0" i="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Museo Sans For Dell" pitchFamily="2" charset="0"/>
        <a:buChar char="–"/>
        <a:defRPr sz="1000" b="0" i="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71" r:id="rId9"/>
    <p:sldLayoutId id="2147484372" r:id="rId10"/>
    <p:sldLayoutId id="2147484465" r:id="rId11"/>
    <p:sldLayoutId id="2147484466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34BEF0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fl" descr="                        Dell - Restricted - Confidential"/>
          <p:cNvSpPr txBox="1"/>
          <p:nvPr/>
        </p:nvSpPr>
        <p:spPr>
          <a:xfrm>
            <a:off x="0" y="4946641"/>
            <a:ext cx="9144000" cy="210058"/>
          </a:xfrm>
          <a:prstGeom prst="rect">
            <a:avLst/>
          </a:prstGeom>
          <a:solidFill>
            <a:srgbClr val="A0A0A0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74" r:id="rId9"/>
    <p:sldLayoutId id="2147484375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4C4849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fl" descr="                        Dell - Restricted - Confidential"/>
          <p:cNvSpPr txBox="1"/>
          <p:nvPr/>
        </p:nvSpPr>
        <p:spPr>
          <a:xfrm>
            <a:off x="0" y="4963414"/>
            <a:ext cx="9144000" cy="210058"/>
          </a:xfrm>
          <a:prstGeom prst="rect">
            <a:avLst/>
          </a:prstGeom>
          <a:solidFill>
            <a:srgbClr val="0064B4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77" r:id="rId9"/>
    <p:sldLayoutId id="2147484378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0064B4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fl" descr="                        Dell - Restricted - Confidential"/>
          <p:cNvSpPr txBox="1"/>
          <p:nvPr/>
        </p:nvSpPr>
        <p:spPr>
          <a:xfrm>
            <a:off x="0" y="4963414"/>
            <a:ext cx="9144000" cy="210058"/>
          </a:xfrm>
          <a:prstGeom prst="rect">
            <a:avLst/>
          </a:prstGeom>
          <a:solidFill>
            <a:srgbClr val="00A28E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80" r:id="rId9"/>
    <p:sldLayoutId id="2147484381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00A28E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fl" descr="                        Dell - Restricted - Confidential"/>
          <p:cNvSpPr txBox="1"/>
          <p:nvPr/>
        </p:nvSpPr>
        <p:spPr>
          <a:xfrm>
            <a:off x="0" y="4963414"/>
            <a:ext cx="9144000" cy="210058"/>
          </a:xfrm>
          <a:prstGeom prst="rect">
            <a:avLst/>
          </a:prstGeom>
          <a:solidFill>
            <a:srgbClr val="F8B02C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83" r:id="rId9"/>
    <p:sldLayoutId id="2147484384" r:id="rId1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F8B02C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fl" descr="                        Dell - Restricted - Confidential"/>
          <p:cNvSpPr txBox="1"/>
          <p:nvPr/>
        </p:nvSpPr>
        <p:spPr>
          <a:xfrm>
            <a:off x="0" y="4963414"/>
            <a:ext cx="9144000" cy="210058"/>
          </a:xfrm>
          <a:prstGeom prst="rect">
            <a:avLst/>
          </a:prstGeom>
          <a:solidFill>
            <a:srgbClr val="E62777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rgbClr val="E62777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0" y="271886"/>
            <a:ext cx="793059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0" y="1280160"/>
            <a:ext cx="792696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3597"/>
            <a:ext cx="649537" cy="12811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8/7/2018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fl" descr="                        Dell - Restricted - Confidential"/>
          <p:cNvSpPr txBox="1"/>
          <p:nvPr/>
        </p:nvSpPr>
        <p:spPr>
          <a:xfrm>
            <a:off x="0" y="4963414"/>
            <a:ext cx="9144000" cy="210058"/>
          </a:xfrm>
          <a:prstGeom prst="rect">
            <a:avLst/>
          </a:prstGeom>
          <a:solidFill>
            <a:schemeClr val="accent5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53" y="4642290"/>
            <a:ext cx="813370" cy="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cap="none" baseline="0">
          <a:solidFill>
            <a:schemeClr val="accent5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 b="0" i="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="0" i="0" baseline="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视频直播产品介绍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8042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4319" y="271885"/>
            <a:ext cx="7955280" cy="446972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直播架构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10767" y="914404"/>
            <a:ext cx="7384351" cy="3169460"/>
            <a:chOff x="1546727" y="1364633"/>
            <a:chExt cx="9590173" cy="4981048"/>
          </a:xfrm>
        </p:grpSpPr>
        <p:sp>
          <p:nvSpPr>
            <p:cNvPr id="6" name="矩形"/>
            <p:cNvSpPr/>
            <p:nvPr/>
          </p:nvSpPr>
          <p:spPr>
            <a:xfrm>
              <a:off x="9407898" y="1399082"/>
              <a:ext cx="1401909" cy="4946599"/>
            </a:xfrm>
            <a:prstGeom prst="rect">
              <a:avLst/>
            </a:prstGeom>
            <a:solidFill>
              <a:srgbClr val="1465CA">
                <a:alpha val="20000"/>
              </a:srgbClr>
            </a:solidFill>
            <a:ln w="12700">
              <a:noFill/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"/>
            <p:cNvSpPr/>
            <p:nvPr/>
          </p:nvSpPr>
          <p:spPr>
            <a:xfrm>
              <a:off x="1546727" y="1364633"/>
              <a:ext cx="1274789" cy="4946599"/>
            </a:xfrm>
            <a:prstGeom prst="rect">
              <a:avLst/>
            </a:prstGeom>
            <a:solidFill>
              <a:srgbClr val="1465CA">
                <a:alpha val="20000"/>
              </a:srgbClr>
            </a:solidFill>
            <a:ln w="12700">
              <a:noFill/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776490" y="3877530"/>
              <a:ext cx="3495419" cy="405524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44"/>
            <p:cNvSpPr txBox="1"/>
            <p:nvPr/>
          </p:nvSpPr>
          <p:spPr>
            <a:xfrm>
              <a:off x="4582354" y="1682953"/>
              <a:ext cx="2114614" cy="62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高可用高并发</a:t>
              </a:r>
              <a:endParaRPr lang="en-US" altLang="zh-CN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分布式集群</a:t>
              </a:r>
              <a:endParaRPr lang="zh-CN" altLang="en-US" sz="1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45"/>
            <p:cNvSpPr txBox="1"/>
            <p:nvPr/>
          </p:nvSpPr>
          <p:spPr>
            <a:xfrm>
              <a:off x="6539193" y="1679789"/>
              <a:ext cx="1949873" cy="38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VDN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媒体分发</a:t>
              </a:r>
              <a:endParaRPr lang="zh-CN" altLang="en-US" sz="1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15462" y="1450825"/>
              <a:ext cx="1987530" cy="4230143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08320" y="1450826"/>
              <a:ext cx="1987036" cy="4230143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9667076" y="1483238"/>
              <a:ext cx="1469824" cy="38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内容播放</a:t>
              </a:r>
              <a:endParaRPr lang="zh-CN" altLang="en-US" sz="1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8181997" y="3701876"/>
              <a:ext cx="3109401" cy="405524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8129593" y="3640929"/>
              <a:ext cx="1262352" cy="44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54"/>
            <p:cNvSpPr txBox="1"/>
            <p:nvPr/>
          </p:nvSpPr>
          <p:spPr>
            <a:xfrm>
              <a:off x="8501448" y="2807593"/>
              <a:ext cx="1321498" cy="87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RTMP</a:t>
              </a:r>
            </a:p>
            <a:p>
              <a:r>
                <a:rPr lang="en-US" altLang="zh-CN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HDL</a:t>
              </a:r>
            </a:p>
            <a:p>
              <a:r>
                <a:rPr lang="en-US" altLang="zh-CN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HLS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2839811" y="4315579"/>
              <a:ext cx="1262352" cy="44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830678" y="3111611"/>
              <a:ext cx="1262352" cy="44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70"/>
            <p:cNvSpPr txBox="1"/>
            <p:nvPr/>
          </p:nvSpPr>
          <p:spPr>
            <a:xfrm>
              <a:off x="3066449" y="3906808"/>
              <a:ext cx="2171430" cy="38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BGP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436" y="3706901"/>
              <a:ext cx="499940" cy="49994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871" y="4791884"/>
              <a:ext cx="569627" cy="5696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129" y="2507599"/>
              <a:ext cx="556276" cy="556276"/>
            </a:xfrm>
            <a:prstGeom prst="rect">
              <a:avLst/>
            </a:prstGeom>
            <a:noFill/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923" y="2552388"/>
              <a:ext cx="559223" cy="559223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197" y="4779263"/>
              <a:ext cx="594870" cy="59487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4144" y="3685387"/>
              <a:ext cx="584975" cy="584975"/>
            </a:xfrm>
            <a:prstGeom prst="rect">
              <a:avLst/>
            </a:prstGeom>
          </p:spPr>
        </p:pic>
        <p:sp>
          <p:nvSpPr>
            <p:cNvPr id="26" name="矩形"/>
            <p:cNvSpPr/>
            <p:nvPr/>
          </p:nvSpPr>
          <p:spPr>
            <a:xfrm>
              <a:off x="4248114" y="2288003"/>
              <a:ext cx="1730417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内容审核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"/>
            <p:cNvSpPr/>
            <p:nvPr/>
          </p:nvSpPr>
          <p:spPr>
            <a:xfrm>
              <a:off x="4248114" y="2900340"/>
              <a:ext cx="1730417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鉴权管理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"/>
            <p:cNvSpPr/>
            <p:nvPr/>
          </p:nvSpPr>
          <p:spPr>
            <a:xfrm>
              <a:off x="4248114" y="3501846"/>
              <a:ext cx="1730417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直播录制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"/>
            <p:cNvSpPr/>
            <p:nvPr/>
          </p:nvSpPr>
          <p:spPr>
            <a:xfrm>
              <a:off x="4248114" y="4103023"/>
              <a:ext cx="1730417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直播截图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"/>
            <p:cNvSpPr/>
            <p:nvPr/>
          </p:nvSpPr>
          <p:spPr>
            <a:xfrm>
              <a:off x="4257638" y="4725109"/>
              <a:ext cx="791420" cy="8009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转码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"/>
            <p:cNvSpPr/>
            <p:nvPr/>
          </p:nvSpPr>
          <p:spPr>
            <a:xfrm>
              <a:off x="5186841" y="4733418"/>
              <a:ext cx="780804" cy="7926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"/>
            <p:cNvSpPr/>
            <p:nvPr/>
          </p:nvSpPr>
          <p:spPr>
            <a:xfrm>
              <a:off x="4257039" y="5806225"/>
              <a:ext cx="1730419" cy="4805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京东云存储</a:t>
              </a:r>
              <a:endParaRPr lang="zh-CN" altLang="en-US" sz="1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"/>
            <p:cNvSpPr/>
            <p:nvPr/>
          </p:nvSpPr>
          <p:spPr>
            <a:xfrm>
              <a:off x="6234207" y="2288003"/>
              <a:ext cx="1729890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全链路质量监控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"/>
            <p:cNvSpPr/>
            <p:nvPr/>
          </p:nvSpPr>
          <p:spPr>
            <a:xfrm>
              <a:off x="6234207" y="2905196"/>
              <a:ext cx="1729890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智能调度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"/>
            <p:cNvSpPr/>
            <p:nvPr/>
          </p:nvSpPr>
          <p:spPr>
            <a:xfrm>
              <a:off x="6234207" y="3509130"/>
              <a:ext cx="1729890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合并回源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"/>
            <p:cNvSpPr/>
            <p:nvPr/>
          </p:nvSpPr>
          <p:spPr>
            <a:xfrm>
              <a:off x="6234207" y="4102350"/>
              <a:ext cx="1729890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报表统计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"/>
            <p:cNvSpPr/>
            <p:nvPr/>
          </p:nvSpPr>
          <p:spPr>
            <a:xfrm>
              <a:off x="6234207" y="4733418"/>
              <a:ext cx="1729890" cy="4773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err="1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OpenAPI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"/>
            <p:cNvSpPr/>
            <p:nvPr/>
          </p:nvSpPr>
          <p:spPr>
            <a:xfrm>
              <a:off x="6256527" y="5807616"/>
              <a:ext cx="1730419" cy="4805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京东云</a:t>
              </a:r>
              <a:r>
                <a:rPr lang="en-US" altLang="zh-CN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endParaRPr lang="zh-CN" altLang="en-US" sz="1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4"/>
            <p:cNvSpPr txBox="1"/>
            <p:nvPr/>
          </p:nvSpPr>
          <p:spPr>
            <a:xfrm>
              <a:off x="1749144" y="1461192"/>
              <a:ext cx="1554397" cy="38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zh-CN" altLang="en-US" sz="10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</a:t>
              </a:r>
            </a:p>
          </p:txBody>
        </p:sp>
        <p:sp>
          <p:nvSpPr>
            <p:cNvPr id="40" name="文本框 70"/>
            <p:cNvSpPr txBox="1"/>
            <p:nvPr/>
          </p:nvSpPr>
          <p:spPr>
            <a:xfrm>
              <a:off x="3081885" y="2721208"/>
              <a:ext cx="2171430" cy="38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边缘推流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70"/>
            <p:cNvSpPr txBox="1"/>
            <p:nvPr/>
          </p:nvSpPr>
          <p:spPr>
            <a:xfrm>
              <a:off x="3073165" y="3110054"/>
              <a:ext cx="2171430" cy="38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上行加速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0"/>
            <p:cNvSpPr txBox="1"/>
            <p:nvPr/>
          </p:nvSpPr>
          <p:spPr>
            <a:xfrm>
              <a:off x="5212982" y="4808816"/>
              <a:ext cx="872462" cy="62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流调度</a:t>
              </a:r>
              <a:endParaRPr lang="en-US" altLang="zh-CN" sz="10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00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管理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70"/>
            <p:cNvSpPr txBox="1"/>
            <p:nvPr/>
          </p:nvSpPr>
          <p:spPr>
            <a:xfrm>
              <a:off x="3007925" y="4352848"/>
              <a:ext cx="2171430" cy="38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RTMP</a:t>
              </a: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推流</a:t>
              </a: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1241168" y="4273172"/>
            <a:ext cx="1309997" cy="37566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主播推流</a:t>
            </a: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870426" y="4273172"/>
            <a:ext cx="1309997" cy="37566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流媒体处理</a:t>
            </a: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493839" y="4273173"/>
            <a:ext cx="1309997" cy="37566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观众观看</a:t>
            </a: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0531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100" dirty="0" smtClean="0"/>
              <a:t>应用场景</a:t>
            </a:r>
            <a:r>
              <a:rPr lang="en-US" altLang="zh-CN" sz="3100" dirty="0" smtClean="0"/>
              <a:t>—</a:t>
            </a:r>
            <a:r>
              <a:rPr lang="zh-CN" altLang="en-US" sz="3100" dirty="0" smtClean="0"/>
              <a:t>泛</a:t>
            </a:r>
            <a:r>
              <a:rPr lang="zh-CN" altLang="en-US" sz="3100" dirty="0"/>
              <a:t>娱乐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63840" y="83035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构建安全、互动的秀场直播场景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0648"/>
            <a:ext cx="7236296" cy="347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425993" y="1290648"/>
            <a:ext cx="2124472" cy="15914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6978" y="1501162"/>
            <a:ext cx="1656184" cy="306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实时美颜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3314" y="1501162"/>
            <a:ext cx="423664" cy="969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直播系统</a:t>
            </a:r>
            <a:endParaRPr lang="en-US" altLang="zh-CN" sz="1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2886978" y="1816283"/>
            <a:ext cx="1656184" cy="3398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直播鉴权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86978" y="2164275"/>
            <a:ext cx="1656184" cy="306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直播间托管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78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电商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33008" y="8303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支持商家、发布会等多场景电商直播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25" y="1199689"/>
            <a:ext cx="6900267" cy="353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745053" y="1131590"/>
            <a:ext cx="2124472" cy="1824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1241006"/>
            <a:ext cx="1656184" cy="3232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实时滤镜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0184" y="1249170"/>
            <a:ext cx="423664" cy="1625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直播系统</a:t>
            </a:r>
            <a:endParaRPr lang="en-US" altLang="zh-CN" sz="14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3203848" y="1572455"/>
            <a:ext cx="1656184" cy="331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多终端适配码率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3848" y="1912284"/>
            <a:ext cx="1656184" cy="306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直播鉴权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2227243"/>
            <a:ext cx="1656184" cy="332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导购平台插件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3848" y="2568132"/>
            <a:ext cx="1656184" cy="306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营销分析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0833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教育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7592" y="83035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保护资源版权，满足教育视频场景需求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11837"/>
            <a:ext cx="6840760" cy="352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482703" y="1131590"/>
            <a:ext cx="2124472" cy="1824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1498" y="1257335"/>
            <a:ext cx="1656184" cy="306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实时美颜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7834" y="1249170"/>
            <a:ext cx="423664" cy="12929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直播系统</a:t>
            </a:r>
            <a:endParaRPr lang="en-US" altLang="zh-CN" sz="14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941498" y="1572456"/>
            <a:ext cx="1656184" cy="3216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播放鉴权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1498" y="1902278"/>
            <a:ext cx="1656184" cy="3248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授课白板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1498" y="2235407"/>
            <a:ext cx="1656184" cy="306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直播间加密</a:t>
            </a:r>
            <a:endParaRPr lang="zh-CN" altLang="en-US" sz="1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144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hanks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54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JD Cloud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E2A3C2F4-BEB8-F049-B9A7-1E6534FAB471}"/>
    </a:ext>
  </a:extLst>
</a:theme>
</file>

<file path=ppt/theme/theme10.xml><?xml version="1.0" encoding="utf-8"?>
<a:theme xmlns:a="http://schemas.openxmlformats.org/drawingml/2006/main" name="Content with JD Cloud black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AC4DCB96-1E3D-6146-920F-1E216469CDBD}"/>
    </a:ext>
  </a:extLst>
</a:theme>
</file>

<file path=ppt/theme/theme11.xml><?xml version="1.0" encoding="utf-8"?>
<a:theme xmlns:a="http://schemas.openxmlformats.org/drawingml/2006/main" name="1_Content JD Cloud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ons-illustrations_16-9" id="{C6EB9F64-300A-E147-9A22-E9C0C9D04F7B}" vid="{9BFABCEC-42A9-004A-B33A-CD1D67CB5FF4}"/>
    </a:ext>
  </a:extLst>
</a:theme>
</file>

<file path=ppt/theme/theme12.xml><?xml version="1.0" encoding="utf-8"?>
<a:theme xmlns:a="http://schemas.openxmlformats.org/drawingml/2006/main" name="2_Content JD Cloud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ps_16-9" id="{CA58504A-1B54-C746-9E64-8029B0364111}" vid="{1CC7F30D-4081-5C42-8D8D-9F10AB77BE02}"/>
    </a:ext>
  </a:extLst>
</a:theme>
</file>

<file path=ppt/theme/theme13.xml><?xml version="1.0" encoding="utf-8"?>
<a:theme xmlns:a="http://schemas.openxmlformats.org/drawingml/2006/main" name="1_JD Cloud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ps_16-9" id="{CA58504A-1B54-C746-9E64-8029B0364111}" vid="{84E974B6-10E0-7448-A810-919C226D0E56}"/>
    </a:ext>
  </a:extLst>
</a:theme>
</file>

<file path=ppt/theme/theme14.xml><?xml version="1.0" encoding="utf-8"?>
<a:theme xmlns:a="http://schemas.openxmlformats.org/drawingml/2006/main" name="2_JD Cloud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zation-charts_16-9" id="{CD6B7B79-E514-CD4D-8E18-23F4A7DC8E1D}" vid="{ECF68E0B-1D70-B34B-8DE8-DF603D39EC08}"/>
    </a:ext>
  </a:extLst>
</a:theme>
</file>

<file path=ppt/theme/theme15.xml><?xml version="1.0" encoding="utf-8"?>
<a:theme xmlns:a="http://schemas.openxmlformats.org/drawingml/2006/main" name="Dell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uzzle-graphics_16-9" id="{66F4F927-3742-A848-B638-AD93249AD4F4}" vid="{E23598B9-0351-EF49-8F81-3BF1AA13288C}"/>
    </a:ext>
  </a:extLst>
</a:theme>
</file>

<file path=ppt/theme/theme16.xml><?xml version="1.0" encoding="utf-8"?>
<a:theme xmlns:a="http://schemas.openxmlformats.org/drawingml/2006/main" name="1_Dell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eps-diagrams_16-9" id="{2625066C-1FC5-F14E-8D2D-381BC6488C92}" vid="{E7373013-5117-CE4A-B50F-995846EE005C}"/>
    </a:ext>
  </a:extLst>
</a:theme>
</file>

<file path=ppt/theme/theme17.xml><?xml version="1.0" encoding="utf-8"?>
<a:theme xmlns:a="http://schemas.openxmlformats.org/drawingml/2006/main" name="2_Dell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zation-charts_16-9" id="{FEE8001B-EFA9-D541-B00A-4B0062835BD7}" vid="{9B8A2C65-3984-2941-A0A5-104DFAA85E62}"/>
    </a:ext>
  </a:extLst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JD Cloud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69ACA435-1B01-6144-B198-56C5A2D384A0}"/>
    </a:ext>
  </a:extLst>
</a:theme>
</file>

<file path=ppt/theme/theme3.xml><?xml version="1.0" encoding="utf-8"?>
<a:theme xmlns:a="http://schemas.openxmlformats.org/drawingml/2006/main" name="Content with JD Cloud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4B3A68B0-CC1E-954E-8085-48EE9564A426}"/>
    </a:ext>
  </a:extLst>
</a:theme>
</file>

<file path=ppt/theme/theme4.xml><?xml version="1.0" encoding="utf-8"?>
<a:theme xmlns:a="http://schemas.openxmlformats.org/drawingml/2006/main" name="Content withContent with JD Cloud footer title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F6F7F933-5111-AB4C-90D1-2F7AAC47EA11}"/>
    </a:ext>
  </a:extLst>
</a:theme>
</file>

<file path=ppt/theme/theme5.xml><?xml version="1.0" encoding="utf-8"?>
<a:theme xmlns:a="http://schemas.openxmlformats.org/drawingml/2006/main" name="Content with JD Cloud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B74F6796-1E20-2F4C-9008-3930B788CCCB}"/>
    </a:ext>
  </a:extLst>
</a:theme>
</file>

<file path=ppt/theme/theme6.xml><?xml version="1.0" encoding="utf-8"?>
<a:theme xmlns:a="http://schemas.openxmlformats.org/drawingml/2006/main" name="Content with JD Clou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3422B25B-73AB-3547-A500-8A7885137B84}"/>
    </a:ext>
  </a:extLst>
</a:theme>
</file>

<file path=ppt/theme/theme7.xml><?xml version="1.0" encoding="utf-8"?>
<a:theme xmlns:a="http://schemas.openxmlformats.org/drawingml/2006/main" name="Content with JD Cloud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E85A6F2E-6F4D-2A43-95B6-20149B3556AB}"/>
    </a:ext>
  </a:extLst>
</a:theme>
</file>

<file path=ppt/theme/theme8.xml><?xml version="1.0" encoding="utf-8"?>
<a:theme xmlns:a="http://schemas.openxmlformats.org/drawingml/2006/main" name="Content withJD Clou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3A951EBE-F793-7540-B5E5-4E54326AA365}"/>
    </a:ext>
  </a:extLst>
</a:theme>
</file>

<file path=ppt/theme/theme9.xml><?xml version="1.0" encoding="utf-8"?>
<a:theme xmlns:a="http://schemas.openxmlformats.org/drawingml/2006/main" name="Content with JD Cloud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tent-graphics-light_16-9" id="{32B588C0-C5CF-9245-93D0-FE8F2723FB1D}" vid="{ED8AD5FE-5D9F-F341-8931-7124F649E3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FB150E-2F74-4446-A8D4-BA637F5AD4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content-graphics-light_16-9</Template>
  <TotalTime>7840</TotalTime>
  <Words>171</Words>
  <Application>Microsoft Office PowerPoint</Application>
  <PresentationFormat>全屏显示(16:9)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Museo For Dell</vt:lpstr>
      <vt:lpstr>Museo For Dell 300</vt:lpstr>
      <vt:lpstr>Museo Sans For Dell</vt:lpstr>
      <vt:lpstr>Museo Sans For Dell</vt:lpstr>
      <vt:lpstr>微软雅黑</vt:lpstr>
      <vt:lpstr>Arial</vt:lpstr>
      <vt:lpstr>Arial Black</vt:lpstr>
      <vt:lpstr>Trebuchet MS</vt:lpstr>
      <vt:lpstr>Wingdings</vt:lpstr>
      <vt:lpstr>JD Cloud Template 16x9_final</vt:lpstr>
      <vt:lpstr>Content JD Cloud Blue background </vt:lpstr>
      <vt:lpstr>Content with JD Cloud Blue footer</vt:lpstr>
      <vt:lpstr>Content withContent with JD Cloud footer title Gray footer</vt:lpstr>
      <vt:lpstr>Content with JD Cloud Dark Blue footer</vt:lpstr>
      <vt:lpstr>Content with JD Cloud footer</vt:lpstr>
      <vt:lpstr>Content with JD Cloud Yellow footer</vt:lpstr>
      <vt:lpstr>Content withJD Cloud footer</vt:lpstr>
      <vt:lpstr>Content with JD Cloud Dark Red footer</vt:lpstr>
      <vt:lpstr>Content with JD Cloud black footer</vt:lpstr>
      <vt:lpstr>1_Content JD Cloud Blue background </vt:lpstr>
      <vt:lpstr>2_Content JD Cloud Blue background </vt:lpstr>
      <vt:lpstr>1_JD Cloud Template 16x9_final</vt:lpstr>
      <vt:lpstr>2_JD Cloud Template 16x9_final</vt:lpstr>
      <vt:lpstr>Dell Template 16x9_final</vt:lpstr>
      <vt:lpstr>1_Dell Template 16x9_final</vt:lpstr>
      <vt:lpstr>2_Dell Template 16x9_final</vt:lpstr>
      <vt:lpstr>视频直播产品介绍</vt:lpstr>
      <vt:lpstr>直播架构</vt:lpstr>
      <vt:lpstr>应用场景—泛娱乐 </vt:lpstr>
      <vt:lpstr>应用场景—电商 </vt:lpstr>
      <vt:lpstr>应用场景—教育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graphics –  Heavy</dc:title>
  <dc:creator>Microsoft Office 用户</dc:creator>
  <cp:keywords>Restricted</cp:keywords>
  <cp:lastModifiedBy>wulong</cp:lastModifiedBy>
  <cp:revision>88</cp:revision>
  <cp:lastPrinted>2014-02-14T16:26:12Z</cp:lastPrinted>
  <dcterms:created xsi:type="dcterms:W3CDTF">2018-02-28T10:41:41Z</dcterms:created>
  <dcterms:modified xsi:type="dcterms:W3CDTF">2018-08-07T09:54:01Z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7befdbb5-5153-49ef-a33e-c13c2b79dca1</vt:lpwstr>
  </property>
  <property fmtid="{D5CDD505-2E9C-101B-9397-08002B2CF9AE}" pid="4" name="DellClassification">
    <vt:lpwstr>Restricted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