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60" r:id="rId3"/>
    <p:sldId id="265" r:id="rId4"/>
    <p:sldId id="261" r:id="rId5"/>
    <p:sldId id="300" r:id="rId6"/>
    <p:sldId id="268" r:id="rId7"/>
    <p:sldId id="283" r:id="rId8"/>
    <p:sldId id="284" r:id="rId9"/>
    <p:sldId id="326" r:id="rId10"/>
    <p:sldId id="320" r:id="rId11"/>
    <p:sldId id="287" r:id="rId12"/>
    <p:sldId id="288" r:id="rId13"/>
    <p:sldId id="289" r:id="rId14"/>
    <p:sldId id="291" r:id="rId15"/>
    <p:sldId id="292" r:id="rId16"/>
    <p:sldId id="293" r:id="rId17"/>
    <p:sldId id="294" r:id="rId18"/>
    <p:sldId id="295" r:id="rId19"/>
    <p:sldId id="334" r:id="rId20"/>
    <p:sldId id="280" r:id="rId21"/>
    <p:sldId id="281" r:id="rId22"/>
    <p:sldId id="279" r:id="rId23"/>
    <p:sldId id="331" r:id="rId24"/>
    <p:sldId id="318" r:id="rId25"/>
    <p:sldId id="332" r:id="rId26"/>
    <p:sldId id="333" r:id="rId27"/>
    <p:sldId id="282" r:id="rId28"/>
    <p:sldId id="336" r:id="rId29"/>
    <p:sldId id="329" r:id="rId30"/>
    <p:sldId id="304" r:id="rId31"/>
    <p:sldId id="323" r:id="rId32"/>
    <p:sldId id="322" r:id="rId33"/>
    <p:sldId id="316" r:id="rId34"/>
    <p:sldId id="302" r:id="rId35"/>
    <p:sldId id="303" r:id="rId36"/>
    <p:sldId id="305" r:id="rId37"/>
    <p:sldId id="306" r:id="rId38"/>
    <p:sldId id="324" r:id="rId39"/>
    <p:sldId id="335" r:id="rId40"/>
    <p:sldId id="328" r:id="rId41"/>
    <p:sldId id="311" r:id="rId42"/>
    <p:sldId id="310" r:id="rId43"/>
    <p:sldId id="312" r:id="rId44"/>
    <p:sldId id="321" r:id="rId45"/>
    <p:sldId id="313" r:id="rId46"/>
    <p:sldId id="314" r:id="rId47"/>
    <p:sldId id="315" r:id="rId48"/>
    <p:sldId id="317" r:id="rId49"/>
    <p:sldId id="285" r:id="rId50"/>
    <p:sldId id="327" r:id="rId51"/>
    <p:sldId id="307" r:id="rId52"/>
    <p:sldId id="319" r:id="rId53"/>
    <p:sldId id="29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25" autoAdjust="0"/>
    <p:restoredTop sz="94660"/>
  </p:normalViewPr>
  <p:slideViewPr>
    <p:cSldViewPr snapToGrid="0">
      <p:cViewPr varScale="1">
        <p:scale>
          <a:sx n="101" d="100"/>
          <a:sy n="101" d="100"/>
        </p:scale>
        <p:origin x="114" y="75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Average</a:t>
            </a:r>
            <a:r>
              <a:rPr lang="pl-PL" sz="2000" baseline="0" dirty="0"/>
              <a:t> number of</a:t>
            </a:r>
            <a:r>
              <a:rPr lang="pl-PL" sz="2000" dirty="0"/>
              <a:t> actual trxns per sec</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err="1"/>
            <a:t>perating</a:t>
          </a:r>
          <a:r>
            <a:rPr lang="en-US" dirty="0"/>
            <a:t>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en-US" dirty="0"/>
            <a:t>Complete operating system</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en-US" dirty="0"/>
            <a:t>Complete operating system</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&amp; </a:t>
          </a:r>
          <a:r>
            <a:rPr lang="en-US" dirty="0">
              <a:solidFill>
                <a:schemeClr val="tx1"/>
              </a:solidFill>
            </a:rPr>
            <a:t>parallel</a:t>
          </a:r>
          <a:r>
            <a:rPr lang="pl-PL" dirty="0">
              <a:solidFill>
                <a:schemeClr val="tx1"/>
              </a:solidFill>
            </a:rPr>
            <a:t> execution</a:t>
          </a:r>
          <a:endParaRPr lang="en-US" dirty="0">
            <a:solidFill>
              <a:schemeClr val="tx1"/>
            </a:solidFill>
          </a:endParaRP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err="1"/>
            <a:t>ransaction</a:t>
          </a:r>
          <a:r>
            <a:rPr lang="en-US" dirty="0"/>
            <a:t>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by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r>
            <a:rPr lang="pl-PL" dirty="0">
              <a:solidFill>
                <a:schemeClr val="tx1"/>
              </a:solidFill>
            </a:rPr>
            <a:t> built-in</a:t>
          </a:r>
          <a:endParaRPr lang="en-US" dirty="0">
            <a:solidFill>
              <a:schemeClr val="tx1"/>
            </a:solidFill>
          </a:endParaRP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dirty="0"/>
            <a:t>Upgradeable</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accessible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err="1"/>
            <a:t>perating</a:t>
          </a:r>
          <a:r>
            <a:rPr lang="en-US" sz="2500" kern="1200" dirty="0"/>
            <a:t> system for decentralized applications</a:t>
          </a:r>
          <a:r>
            <a:rPr lang="pl-PL" sz="2500" kern="1200" dirty="0"/>
            <a:t> (EOS)</a:t>
          </a:r>
          <a:endParaRPr lang="en-US" sz="25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l-PL" sz="2400" kern="1200" dirty="0"/>
            <a:t>W</a:t>
          </a:r>
          <a:r>
            <a:rPr lang="en-US" sz="24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Complete operating system</a:t>
          </a:r>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Publish source code, not assembly</a:t>
          </a:r>
          <a:endParaRPr lang="en-US" sz="2400" kern="1200" dirty="0"/>
        </a:p>
      </dsp:txBody>
      <dsp:txXfrm>
        <a:off x="5366496" y="311151"/>
        <a:ext cx="1502375" cy="1502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pl-PL" sz="2400" kern="1200" dirty="0"/>
            <a:t>W</a:t>
          </a:r>
          <a:r>
            <a:rPr lang="en-US" sz="24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Complete operating system</a:t>
          </a:r>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Publish source code, not assembly</a:t>
          </a:r>
          <a:endParaRPr lang="en-US" sz="2400" kern="1200" dirty="0"/>
        </a:p>
      </dsp:txBody>
      <dsp:txXfrm>
        <a:off x="5366496" y="311151"/>
        <a:ext cx="1502375" cy="150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&amp; </a:t>
          </a:r>
          <a:r>
            <a:rPr lang="en-US" sz="1800" kern="1200" dirty="0">
              <a:solidFill>
                <a:schemeClr val="tx1"/>
              </a:solidFill>
            </a:rPr>
            <a:t>parallel</a:t>
          </a:r>
          <a:r>
            <a:rPr lang="pl-PL" sz="1800" kern="1200" dirty="0">
              <a:solidFill>
                <a:schemeClr val="tx1"/>
              </a:solidFill>
            </a:rPr>
            <a:t> execution</a:t>
          </a:r>
          <a:endParaRPr lang="en-US" sz="1800" kern="1200" dirty="0">
            <a:solidFill>
              <a:schemeClr val="tx1"/>
            </a:solidFill>
          </a:endParaRP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err="1"/>
            <a:t>ransaction</a:t>
          </a:r>
          <a:r>
            <a:rPr lang="en-US" sz="2000" kern="1200" dirty="0"/>
            <a:t>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by 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infrastructure supplied</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r>
            <a:rPr lang="pl-PL" sz="1800" kern="1200" dirty="0">
              <a:solidFill>
                <a:schemeClr val="tx1"/>
              </a:solidFill>
            </a:rPr>
            <a:t> built-in</a:t>
          </a:r>
          <a:endParaRPr lang="en-US" sz="1800" kern="1200" dirty="0">
            <a:solidFill>
              <a:schemeClr val="tx1"/>
            </a:solidFill>
          </a:endParaRP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Upgradeable</a:t>
          </a:r>
          <a:endParaRPr lang="en-US" sz="1900" kern="1200" dirty="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13-Nov-17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13-Nov-17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13-Nov-17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13-Nov-17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a:bodyPr>
          <a:lstStyle/>
          <a:p>
            <a:r>
              <a:rPr lang="pl-PL" sz="3200" dirty="0"/>
              <a:t>The next step after ethereum?</a:t>
            </a:r>
            <a:endParaRPr lang="en-US" sz="32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2226490"/>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of transaction processing:</a:t>
            </a:r>
            <a:endParaRPr lang="pl-PL" dirty="0"/>
          </a:p>
          <a:p>
            <a:pPr lvl="1"/>
            <a:r>
              <a:rPr lang="en-US" dirty="0"/>
              <a:t>Lightening Network for Bitcoin</a:t>
            </a:r>
            <a:endParaRPr lang="pl-PL" dirty="0"/>
          </a:p>
          <a:p>
            <a:pPr lvl="1"/>
            <a:r>
              <a:rPr lang="en-US" dirty="0"/>
              <a:t>Raiden for Ethereum</a:t>
            </a:r>
            <a:endParaRPr lang="pl-PL" dirty="0"/>
          </a:p>
          <a:p>
            <a:r>
              <a:rPr lang="en-US" dirty="0"/>
              <a:t>Ethereum</a:t>
            </a:r>
            <a:r>
              <a:rPr lang="pl-PL" dirty="0"/>
              <a:t>’s </a:t>
            </a:r>
            <a:r>
              <a:rPr lang="en-US" dirty="0"/>
              <a:t>Plasma</a:t>
            </a:r>
            <a:r>
              <a:rPr lang="pl-PL" dirty="0"/>
              <a:t> - inherently less secure</a:t>
            </a:r>
            <a:endParaRPr lang="en-US" dirty="0"/>
          </a:p>
          <a:p>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fees become low, they are still unpredictable</a:t>
            </a:r>
          </a:p>
          <a:p>
            <a:r>
              <a:rPr lang="pl-PL" dirty="0"/>
              <a:t>Sometimes you need</a:t>
            </a:r>
            <a:r>
              <a:rPr lang="en-US" dirty="0"/>
              <a:t> no fees at all</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Not only money: also identity &amp; reputation</a:t>
            </a:r>
          </a:p>
          <a:p>
            <a:r>
              <a:rPr lang="pl-PL" dirty="0"/>
              <a:t>Inherent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Different value systems = different expected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a:t>
            </a:r>
          </a:p>
          <a:p>
            <a:r>
              <a:rPr lang="pl-PL" dirty="0"/>
              <a:t>S</a:t>
            </a:r>
            <a:r>
              <a:rPr lang="en-US" dirty="0"/>
              <a:t>mart-contract</a:t>
            </a:r>
            <a:r>
              <a:rPr lang="pl-PL" dirty="0"/>
              <a:t>s</a:t>
            </a:r>
            <a:r>
              <a:rPr lang="en-US" dirty="0"/>
              <a:t> running </a:t>
            </a:r>
            <a:r>
              <a:rPr lang="pl-PL" dirty="0"/>
              <a:t>out-of-control</a:t>
            </a:r>
            <a:r>
              <a:rPr lang="en-US" dirty="0"/>
              <a:t> </a:t>
            </a:r>
            <a:r>
              <a:rPr lang="pl-PL" dirty="0"/>
              <a:t>are not part of</a:t>
            </a:r>
            <a:r>
              <a:rPr lang="en-US" dirty="0"/>
              <a:t> </a:t>
            </a:r>
            <a:r>
              <a:rPr lang="pl-PL" dirty="0"/>
              <a:t>Ethereum business model</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3316133" y="3858419"/>
            <a:ext cx="4800923" cy="2228851"/>
          </a:xfrm>
          <a:prstGeom prst="rect">
            <a:avLst/>
          </a:prstGeom>
          <a:ln>
            <a:solidFill>
              <a:schemeClr val="tx1"/>
            </a:solidFill>
          </a:ln>
        </p:spPr>
      </p:pic>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Way below centralized apps</a:t>
            </a:r>
          </a:p>
          <a:p>
            <a:r>
              <a:rPr lang="pl-PL" dirty="0"/>
              <a:t>Responsive</a:t>
            </a:r>
            <a:r>
              <a:rPr lang="en-US" dirty="0"/>
              <a:t> front-end </a:t>
            </a:r>
            <a:r>
              <a:rPr lang="pl-PL" dirty="0"/>
              <a:t>requires proper</a:t>
            </a:r>
            <a:r>
              <a:rPr lang="en-US" dirty="0"/>
              <a:t> back-end</a:t>
            </a:r>
            <a:endParaRPr lang="pl-PL" dirty="0"/>
          </a:p>
          <a:p>
            <a:r>
              <a:rPr lang="pl-PL" dirty="0"/>
              <a:t>Entire infrastructure around blockchain is needed</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Impossible</a:t>
            </a:r>
            <a:r>
              <a:rPr lang="en-US" dirty="0"/>
              <a:t> to move value across blockchains</a:t>
            </a:r>
            <a:endParaRPr lang="pl-PL" dirty="0"/>
          </a:p>
          <a:p>
            <a:r>
              <a:rPr lang="pl-PL" dirty="0"/>
              <a:t>Potential solutions are several years away (e.g. Polkadot)</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0727103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068444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decentrzlized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8409616"/>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3" name="Content Placeholder 2">
            <a:extLst>
              <a:ext uri="{FF2B5EF4-FFF2-40B4-BE49-F238E27FC236}">
                <a16:creationId xmlns:a16="http://schemas.microsoft.com/office/drawing/2014/main" id="{E42428F7-F5E5-41A4-8974-009F8D9B4EF6}"/>
              </a:ext>
            </a:extLst>
          </p:cNvPr>
          <p:cNvSpPr>
            <a:spLocks noGrp="1"/>
          </p:cNvSpPr>
          <p:nvPr>
            <p:ph idx="1"/>
          </p:nvPr>
        </p:nvSpPr>
        <p:spPr>
          <a:xfrm>
            <a:off x="1361752" y="2249487"/>
            <a:ext cx="9905999" cy="855663"/>
          </a:xfrm>
        </p:spPr>
        <p:txBody>
          <a:bodyPr/>
          <a:lstStyle/>
          <a:p>
            <a:pPr marL="0" indent="0">
              <a:buNone/>
            </a:pPr>
            <a:r>
              <a:rPr lang="en-US" dirty="0"/>
              <a:t>EOS </a:t>
            </a:r>
            <a:r>
              <a:rPr lang="pl-PL" dirty="0"/>
              <a:t>acts</a:t>
            </a:r>
            <a:r>
              <a:rPr lang="en-US" dirty="0"/>
              <a:t> an </a:t>
            </a:r>
            <a:r>
              <a:rPr lang="en-US" dirty="0">
                <a:solidFill>
                  <a:schemeClr val="tx2"/>
                </a:solidFill>
              </a:rPr>
              <a:t>operating system </a:t>
            </a:r>
            <a:r>
              <a:rPr lang="en-US" dirty="0"/>
              <a:t>for </a:t>
            </a:r>
            <a:r>
              <a:rPr lang="pl-PL" dirty="0"/>
              <a:t>running</a:t>
            </a:r>
            <a:r>
              <a:rPr lang="en-US" dirty="0"/>
              <a:t> </a:t>
            </a:r>
            <a:r>
              <a:rPr lang="en-US" dirty="0">
                <a:solidFill>
                  <a:schemeClr val="tx2"/>
                </a:solidFill>
              </a:rPr>
              <a:t>decentralized applications</a:t>
            </a:r>
            <a:r>
              <a:rPr lang="en-US" dirty="0"/>
              <a:t>.</a:t>
            </a:r>
            <a:endParaRPr lang="pl-PL" dirty="0"/>
          </a:p>
          <a:p>
            <a:endParaRPr lang="en-US" dirty="0"/>
          </a:p>
        </p:txBody>
      </p:sp>
    </p:spTree>
    <p:extLst>
      <p:ext uri="{BB962C8B-B14F-4D97-AF65-F5344CB8AC3E}">
        <p14:creationId xmlns:p14="http://schemas.microsoft.com/office/powerpoint/2010/main" val="3936288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819650" y="2405361"/>
            <a:ext cx="1675459" cy="461665"/>
          </a:xfrm>
          <a:prstGeom prst="rec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461665"/>
          </a:xfrm>
          <a:prstGeom prst="rect">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29262"/>
            <a:ext cx="1675459" cy="1609724"/>
          </a:xfrm>
          <a:prstGeom prst="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randombar(horizontal)">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randombar(horizontal)">
                                      <p:cBhvr>
                                        <p:cTn id="12" dur="500"/>
                                        <p:tgtEl>
                                          <p:spTgt spid="5">
                                            <p:graphicEl>
                                              <a:dgm id="{C3550AE3-EAA5-4345-96A2-2D49ABF0C995}"/>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randombar(horizontal)">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randombar(horizontal)">
                                      <p:cBhvr>
                                        <p:cTn id="20" dur="500"/>
                                        <p:tgtEl>
                                          <p:spTgt spid="5">
                                            <p:graphicEl>
                                              <a:dgm id="{D9CD9F60-125D-422C-A4B2-7AB9DC41F197}"/>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randombar(horizontal)">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CONCRETE  VS. ABSTRACT</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err="1"/>
              <a:t>ttempt</a:t>
            </a:r>
            <a:r>
              <a:rPr lang="en-US" dirty="0"/>
              <a: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a:t>
            </a:r>
            <a:r>
              <a:rPr lang="en-US" sz="2200" dirty="0" err="1"/>
              <a:t>somet</a:t>
            </a:r>
            <a:r>
              <a:rPr lang="pl-PL" sz="2200" dirty="0"/>
              <a:t>h</a:t>
            </a:r>
            <a:r>
              <a:rPr lang="en-US" sz="2200" dirty="0" err="1"/>
              <a:t>ing</a:t>
            </a:r>
            <a:r>
              <a:rPr lang="en-US" sz="22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a:p>
            <a:r>
              <a:rPr lang="pl-PL" dirty="0"/>
              <a:t>Efficient decision making, yet u</a:t>
            </a:r>
            <a:r>
              <a:rPr lang="en-US" dirty="0" err="1"/>
              <a:t>ltimate</a:t>
            </a:r>
            <a:r>
              <a:rPr lang="en-US" dirty="0"/>
              <a:t> power </a:t>
            </a:r>
            <a:r>
              <a:rPr lang="pl-PL" dirty="0"/>
              <a:t>always </a:t>
            </a:r>
            <a:r>
              <a:rPr lang="en-US" dirty="0"/>
              <a:t>rests with the shareholders</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84519766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a:t>
            </a:r>
            <a:r>
              <a:rPr lang="en-US" dirty="0" err="1"/>
              <a:t>powe</a:t>
            </a:r>
            <a:r>
              <a:rPr lang="pl-PL" dirty="0"/>
              <a:t>R</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980881"/>
          </a:xfrm>
        </p:spPr>
        <p:txBody>
          <a:bodyPr>
            <a:normAutofit fontScale="92500" lnSpcReduction="10000"/>
          </a:bodyPr>
          <a:lstStyle/>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Seqential processing technology borrowed from LMAX </a:t>
            </a:r>
            <a:r>
              <a:rPr lang="en-US" dirty="0"/>
              <a:t>exchange which processes</a:t>
            </a:r>
            <a:r>
              <a:rPr lang="pl-PL" dirty="0"/>
              <a:t> </a:t>
            </a:r>
            <a:r>
              <a:rPr lang="en-US" dirty="0"/>
              <a:t>millions of transactions on a single</a:t>
            </a:r>
            <a:r>
              <a:rPr lang="pl-PL" dirty="0"/>
              <a:t> </a:t>
            </a:r>
            <a:r>
              <a:rPr lang="en-US" dirty="0"/>
              <a:t>thread</a:t>
            </a:r>
            <a:endParaRPr lang="pl-PL" dirty="0"/>
          </a:p>
          <a:p>
            <a:r>
              <a:rPr lang="pl-PL" dirty="0"/>
              <a:t>P</a:t>
            </a:r>
            <a:r>
              <a:rPr lang="en-US" dirty="0" err="1"/>
              <a:t>arallel</a:t>
            </a:r>
            <a:r>
              <a:rPr lang="en-US" dirty="0"/>
              <a:t> processing</a:t>
            </a:r>
            <a:r>
              <a:rPr lang="pl-PL" dirty="0"/>
              <a:t> via </a:t>
            </a:r>
            <a:r>
              <a:rPr lang="en-US" dirty="0"/>
              <a:t>separation of authentication from action</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7146311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a:t>
            </a:r>
            <a:r>
              <a:rPr lang="en-US" dirty="0"/>
              <a:t>are unavoidable</a:t>
            </a:r>
            <a:endParaRPr lang="pl-PL" dirty="0"/>
          </a:p>
          <a:p>
            <a:r>
              <a:rPr lang="pl-PL" dirty="0"/>
              <a:t>Built-in governance mechanisms:</a:t>
            </a:r>
          </a:p>
          <a:p>
            <a:pPr lvl="1"/>
            <a:r>
              <a:rPr lang="en-US" dirty="0"/>
              <a:t>constitution encoded in the blockchain</a:t>
            </a:r>
            <a:r>
              <a:rPr lang="pl-PL" dirty="0"/>
              <a:t> (legally binding)</a:t>
            </a:r>
          </a:p>
          <a:p>
            <a:pPr lvl="1"/>
            <a:r>
              <a:rPr lang="pl-PL" dirty="0"/>
              <a:t>arbitration for resolving disputes</a:t>
            </a:r>
          </a:p>
          <a:p>
            <a:pPr lvl="1"/>
            <a:r>
              <a:rPr lang="en-US" dirty="0"/>
              <a:t>stakeholders voting on important decisions</a:t>
            </a:r>
            <a:endParaRPr lang="pl-PL" dirty="0"/>
          </a:p>
          <a:p>
            <a:r>
              <a:rPr lang="en-US" dirty="0"/>
              <a:t>Freeze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Complete operating system</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Low-level </a:t>
            </a:r>
            <a:r>
              <a:rPr lang="en-US" dirty="0"/>
              <a:t>features and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for every contract</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en-US" dirty="0"/>
              <a:t>EOS token is never consumed</a:t>
            </a:r>
            <a:r>
              <a:rPr lang="pl-PL" dirty="0"/>
              <a:t>,</a:t>
            </a:r>
            <a:r>
              <a:rPr lang="en-US" dirty="0"/>
              <a:t> no concept of gas</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Source code is sacred, as it captures intentions </a:t>
            </a:r>
          </a:p>
          <a:p>
            <a:r>
              <a:rPr lang="pl-PL" dirty="0"/>
              <a:t>Source code can be recompiled in the future</a:t>
            </a:r>
          </a:p>
          <a:p>
            <a:r>
              <a:rPr lang="pl-PL" dirty="0"/>
              <a:t>Opens EOS up for multiple virtual machines and upgradable smart-contracts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Manufacturing industry, real-estate, education and public agencies</a:t>
            </a:r>
          </a:p>
          <a:p>
            <a:r>
              <a:rPr lang="en-US" dirty="0"/>
              <a:t>We are blockchain veterans</a:t>
            </a:r>
            <a:endParaRPr lang="pl-PL" dirty="0"/>
          </a:p>
          <a:p>
            <a:pPr lvl="1"/>
            <a:r>
              <a:rPr lang="en-US" dirty="0"/>
              <a:t>started with B</a:t>
            </a:r>
            <a:r>
              <a:rPr lang="pl-PL" dirty="0"/>
              <a:t>itcoin</a:t>
            </a:r>
          </a:p>
          <a:p>
            <a:pPr lvl="1"/>
            <a:r>
              <a:rPr lang="en-US" dirty="0"/>
              <a:t>Ethereum</a:t>
            </a:r>
            <a:r>
              <a:rPr lang="pl-PL" dirty="0"/>
              <a:t>, BitShares, Steem and now EOS</a:t>
            </a:r>
            <a:endParaRPr lang="en-US" dirty="0"/>
          </a:p>
          <a:p>
            <a:r>
              <a:rPr lang="en-US" dirty="0"/>
              <a:t>We actively participate in the blockchain space</a:t>
            </a:r>
            <a:endParaRPr lang="pl-PL" dirty="0"/>
          </a:p>
          <a:p>
            <a:pPr lvl="1"/>
            <a:r>
              <a:rPr lang="en-US" dirty="0"/>
              <a:t>FinTech Week in London </a:t>
            </a:r>
            <a:r>
              <a:rPr lang="pl-PL" dirty="0"/>
              <a:t>&amp;</a:t>
            </a:r>
            <a:r>
              <a:rPr lang="en-US" dirty="0"/>
              <a:t> Blockchain Summit in </a:t>
            </a:r>
            <a:r>
              <a:rPr lang="en-US" dirty="0" err="1"/>
              <a:t>Shangha</a:t>
            </a:r>
            <a:r>
              <a:rPr lang="pl-PL" dirty="0"/>
              <a:t>i</a:t>
            </a:r>
          </a:p>
          <a:p>
            <a:pPr lvl="1"/>
            <a:r>
              <a:rPr lang="en-US" dirty="0"/>
              <a:t>Ethereum, Iota, </a:t>
            </a:r>
            <a:r>
              <a:rPr lang="en-US" dirty="0" err="1"/>
              <a:t>Factom</a:t>
            </a:r>
            <a:r>
              <a:rPr lang="en-US" dirty="0"/>
              <a:t>, Gnosis</a:t>
            </a:r>
            <a:r>
              <a:rPr lang="pl-PL" dirty="0"/>
              <a:t> &amp; EOS</a:t>
            </a:r>
            <a:endParaRPr lang="en-US" dirty="0"/>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10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en-US" dirty="0"/>
              <a:t>Concept proved in practice</a:t>
            </a:r>
            <a:endParaRPr lang="pl-PL" dirty="0"/>
          </a:p>
          <a:p>
            <a:r>
              <a:rPr lang="en-US" dirty="0"/>
              <a:t>Web Assembly as a virtual machine</a:t>
            </a:r>
            <a:endParaRPr lang="pl-PL" dirty="0"/>
          </a:p>
          <a:p>
            <a:r>
              <a:rPr lang="pl-PL" dirty="0"/>
              <a:t>S</a:t>
            </a:r>
            <a:r>
              <a:rPr lang="en-US" dirty="0" err="1"/>
              <a:t>trong</a:t>
            </a:r>
            <a:r>
              <a:rPr lang="en-US" dirty="0"/>
              <a:t>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err="1"/>
              <a:t>ommitment</a:t>
            </a:r>
            <a:r>
              <a:rPr lang="en-US" dirty="0"/>
              <a: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392693055"/>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44469602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en-US" dirty="0"/>
              <a:t>Extremely business oriented</a:t>
            </a:r>
            <a:endParaRPr lang="pl-PL" dirty="0"/>
          </a:p>
          <a:p>
            <a:r>
              <a:rPr lang="pl-PL" dirty="0"/>
              <a:t>I</a:t>
            </a:r>
            <a:r>
              <a:rPr lang="en-US" dirty="0" err="1"/>
              <a:t>ncremental</a:t>
            </a:r>
            <a:r>
              <a:rPr lang="en-US" dirty="0"/>
              <a:t> improvement to stuff that's already been proven to work</a:t>
            </a:r>
            <a:endParaRPr lang="pl-PL" dirty="0"/>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247297"/>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422317"/>
            <a:ext cx="5855871" cy="791608"/>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3724085"/>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3426542"/>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057073"/>
            <a:ext cx="2050754" cy="646331"/>
          </a:xfrm>
          <a:prstGeom prst="rect">
            <a:avLst/>
          </a:prstGeom>
          <a:noFill/>
        </p:spPr>
        <p:txBody>
          <a:bodyPr wrap="none" rtlCol="0">
            <a:spAutoFit/>
          </a:bodyPr>
          <a:lstStyle/>
          <a:p>
            <a:r>
              <a:rPr lang="pl-PL" dirty="0"/>
              <a:t>www.tokenika.io</a:t>
            </a:r>
            <a:br>
              <a:rPr lang="pl-PL" dirty="0"/>
            </a:br>
            <a:r>
              <a:rPr lang="pl-PL" dirty="0"/>
              <a:t>contact@tokenika.io</a:t>
            </a:r>
            <a:endParaRPr lang="en-US" dirty="0"/>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a:ln>
            <a:solidFill>
              <a:schemeClr val="tx1"/>
            </a:solidFill>
          </a:ln>
        </p:spPr>
      </p:pic>
    </p:spTree>
    <p:extLst>
      <p:ext uri="{BB962C8B-B14F-4D97-AF65-F5344CB8AC3E}">
        <p14:creationId xmlns:p14="http://schemas.microsoft.com/office/powerpoint/2010/main" val="15013339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en-US" dirty="0"/>
              <a:t>top four most used blockchains</a:t>
            </a:r>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070060962"/>
              </p:ext>
            </p:extLst>
          </p:nvPr>
        </p:nvGraphicFramePr>
        <p:xfrm>
          <a:off x="1420896" y="2374232"/>
          <a:ext cx="6173537" cy="301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189184"/>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934330811"/>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are we spending on BTC mining 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are we spending on BTC mining per day? 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45182065"/>
              </p:ext>
            </p:extLst>
          </p:nvPr>
        </p:nvGraphicFramePr>
        <p:xfrm>
          <a:off x="1361753" y="2273358"/>
          <a:ext cx="7820034" cy="29706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92FAB9-C26E-497C-8262-6EDE3E711BF8}"/>
              </a:ext>
            </a:extLst>
          </p:cNvPr>
          <p:cNvSpPr txBox="1"/>
          <p:nvPr/>
        </p:nvSpPr>
        <p:spPr>
          <a:xfrm>
            <a:off x="1361753" y="5616762"/>
            <a:ext cx="5735416" cy="461665"/>
          </a:xfrm>
          <a:prstGeom prst="rect">
            <a:avLst/>
          </a:prstGeom>
          <a:noFill/>
        </p:spPr>
        <p:txBody>
          <a:bodyPr wrap="none" rtlCol="0">
            <a:spAutoFit/>
          </a:bodyPr>
          <a:lstStyle/>
          <a:p>
            <a:r>
              <a:rPr lang="pl-PL" sz="2400" dirty="0"/>
              <a:t>Extremely </a:t>
            </a:r>
            <a:r>
              <a:rPr lang="pl-PL" sz="2400" dirty="0">
                <a:solidFill>
                  <a:schemeClr val="tx2"/>
                </a:solidFill>
              </a:rPr>
              <a:t>expensive</a:t>
            </a:r>
            <a:r>
              <a:rPr lang="pl-PL" sz="2400" dirty="0"/>
              <a:t> and extremly </a:t>
            </a:r>
            <a:r>
              <a:rPr lang="pl-PL" sz="2400" dirty="0">
                <a:solidFill>
                  <a:schemeClr val="tx2"/>
                </a:solidFill>
              </a:rPr>
              <a:t>inefficient</a:t>
            </a:r>
            <a:r>
              <a:rPr lang="pl-PL" sz="2400" dirty="0"/>
              <a:t>.</a:t>
            </a:r>
            <a:endParaRPr lang="en-US" sz="2400" dirty="0"/>
          </a:p>
        </p:txBody>
      </p:sp>
    </p:spTree>
    <p:extLst>
      <p:ext uri="{BB962C8B-B14F-4D97-AF65-F5344CB8AC3E}">
        <p14:creationId xmlns:p14="http://schemas.microsoft.com/office/powerpoint/2010/main" val="2620018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2233</TotalTime>
  <Words>1641</Words>
  <Application>Microsoft Office PowerPoint</Application>
  <PresentationFormat>Widescreen</PresentationFormat>
  <Paragraphs>264</Paragraphs>
  <Slides>53</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ANSWERS</vt:lpstr>
      <vt:lpstr>QUICK SURVEY - ANSWERS</vt:lpstr>
      <vt:lpstr>WHAT’s POSSIBLE VS. WHAT’S NEEDED</vt:lpstr>
      <vt:lpstr>Major problems facing the crypto-space</vt:lpstr>
      <vt:lpstr>#1 Scalability</vt:lpstr>
      <vt:lpstr>#2 High &amp; unpredictable transaction fees</vt:lpstr>
      <vt:lpstr>#3 Private key security</vt:lpstr>
      <vt:lpstr>#4 Blockchain governance</vt:lpstr>
      <vt:lpstr>#5 Smart-contracts running amok</vt:lpstr>
      <vt:lpstr>#6 High cost of app development</vt:lpstr>
      <vt:lpstr>#7 Bad user experience</vt:lpstr>
      <vt:lpstr>#8 No bridges between blockchains</vt:lpstr>
      <vt:lpstr>Major problems facing the crypto-space</vt:lpstr>
      <vt:lpstr>What is EOS?</vt:lpstr>
      <vt:lpstr>What is EOS?</vt:lpstr>
      <vt:lpstr>EOS is the blockchain for building commercial scale decentralized applications that are indistinguishable from centralized alternatives.</vt:lpstr>
      <vt:lpstr>WHAT is a decentrzlized app?</vt:lpstr>
      <vt:lpstr>What do decentralized apps require?</vt:lpstr>
      <vt:lpstr>HOW DOES EOS WORK?</vt:lpstr>
      <vt:lpstr>HOW DOES EOS WORK?</vt:lpstr>
      <vt:lpstr>BLOCKCHAIN Evolution</vt:lpstr>
      <vt:lpstr>CONCRETE  VS. ABSTRACT</vt:lpstr>
      <vt:lpstr>top four most used blockchains</vt:lpstr>
      <vt:lpstr>DPOS – Delegated proof of stake</vt:lpstr>
      <vt:lpstr>DPOS – HOW decentralized IS IT?</vt:lpstr>
      <vt:lpstr>DPOS – HOW resilient IS IT?</vt:lpstr>
      <vt:lpstr>What features make EOS unique?</vt:lpstr>
      <vt:lpstr>#1 Processing poweR</vt:lpstr>
      <vt:lpstr>#2 wide context</vt:lpstr>
      <vt:lpstr>#3 Complete operating system</vt:lpstr>
      <vt:lpstr>#4 No transaction fees</vt:lpstr>
      <vt:lpstr>#5 Publish source code, not assembly</vt:lpstr>
      <vt:lpstr>What features make EOS unique?</vt:lpstr>
      <vt:lpstr>What are the strong points?</vt:lpstr>
      <vt:lpstr>EOS is the most well funded project in history and we plan to soon announce a program for up to one billion USD of capital for EOS projects.</vt:lpstr>
      <vt:lpstr>What are the weak points?</vt:lpstr>
      <vt:lpstr>EOS roadmap</vt:lpstr>
      <vt:lpstr>Major problems - revisited</vt:lpstr>
      <vt:lpstr>EOS Wrap-up</vt:lpstr>
      <vt:lpstr>About Tokenika</vt:lpstr>
      <vt:lpstr>What we need?</vt:lpstr>
      <vt:lpstr>Thank you</vt:lpstr>
      <vt:lpstr>QUICK SURVEY - ANSWERS</vt:lpstr>
      <vt:lpstr>top four most used blockchains</vt:lpstr>
      <vt:lpstr>#6 Asynchronous communication</vt:lpstr>
      <vt:lpstr>EOS VS. decentralized apps REQUIREMENTS</vt:lpstr>
      <vt:lpstr>#5 Smart-contracts running amok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175</cp:revision>
  <dcterms:created xsi:type="dcterms:W3CDTF">2017-11-07T09:57:11Z</dcterms:created>
  <dcterms:modified xsi:type="dcterms:W3CDTF">2017-11-13T10:42:12Z</dcterms:modified>
</cp:coreProperties>
</file>