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81" r:id="rId3"/>
    <p:sldId id="261" r:id="rId4"/>
    <p:sldId id="347" r:id="rId5"/>
    <p:sldId id="382" r:id="rId6"/>
    <p:sldId id="379" r:id="rId7"/>
    <p:sldId id="260" r:id="rId8"/>
    <p:sldId id="375" r:id="rId9"/>
    <p:sldId id="339" r:id="rId10"/>
    <p:sldId id="360" r:id="rId11"/>
    <p:sldId id="280" r:id="rId12"/>
    <p:sldId id="279" r:id="rId13"/>
    <p:sldId id="333" r:id="rId14"/>
    <p:sldId id="369" r:id="rId15"/>
    <p:sldId id="361" r:id="rId16"/>
    <p:sldId id="362" r:id="rId17"/>
    <p:sldId id="374" r:id="rId18"/>
    <p:sldId id="305" r:id="rId19"/>
    <p:sldId id="306" r:id="rId20"/>
    <p:sldId id="324" r:id="rId21"/>
    <p:sldId id="366" r:id="rId22"/>
    <p:sldId id="376" r:id="rId23"/>
    <p:sldId id="336" r:id="rId24"/>
    <p:sldId id="329" r:id="rId25"/>
    <p:sldId id="338" r:id="rId26"/>
    <p:sldId id="377" r:id="rId27"/>
    <p:sldId id="323" r:id="rId28"/>
    <p:sldId id="378" r:id="rId29"/>
    <p:sldId id="328" r:id="rId30"/>
    <p:sldId id="311" r:id="rId31"/>
    <p:sldId id="373" r:id="rId32"/>
    <p:sldId id="312" r:id="rId33"/>
    <p:sldId id="363" r:id="rId34"/>
    <p:sldId id="313" r:id="rId35"/>
    <p:sldId id="282" r:id="rId36"/>
    <p:sldId id="314" r:id="rId37"/>
    <p:sldId id="315" r:id="rId38"/>
    <p:sldId id="31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84243" autoAdjust="0"/>
  </p:normalViewPr>
  <p:slideViewPr>
    <p:cSldViewPr snapToGrid="0">
      <p:cViewPr varScale="1">
        <p:scale>
          <a:sx n="109" d="100"/>
          <a:sy n="109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baseline="0" dirty="0"/>
              <a:t>Transactions per second</a:t>
            </a:r>
            <a:endParaRPr lang="en-US" sz="20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560-4991-A3E2-79161A89B4C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60-4991-A3E2-79161A89B4C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60-4991-A3E2-79161A89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Debit cards</c:v>
                </c:pt>
                <c:pt idx="1">
                  <c:v>Social media</c:v>
                </c:pt>
                <c:pt idx="2">
                  <c:v>Exchanges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E-4ADF-971E-EA5D18A29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4AED-9458-7676370B8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EOS</c:v>
                </c:pt>
                <c:pt idx="1">
                  <c:v>Ethereum</c:v>
                </c:pt>
                <c:pt idx="2">
                  <c:v>Bitcoin</c:v>
                </c:pt>
                <c:pt idx="3">
                  <c:v>Debit cards</c:v>
                </c:pt>
                <c:pt idx="4">
                  <c:v>Social media</c:v>
                </c:pt>
                <c:pt idx="5">
                  <c:v>Exchanges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50000</c:v>
                </c:pt>
                <c:pt idx="1">
                  <c:v>30</c:v>
                </c:pt>
                <c:pt idx="2">
                  <c:v>4</c:v>
                </c:pt>
                <c:pt idx="3" formatCode="#,##0">
                  <c:v>20000</c:v>
                </c:pt>
                <c:pt idx="4" formatCode="#,##0">
                  <c:v>50000</c:v>
                </c:pt>
                <c:pt idx="5" formatCode="#,##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5-44FD-8CE6-FE180E31B4E0}"/>
              </c:ext>
            </c:extLst>
          </c:dPt>
          <c:dPt>
            <c:idx val="1"/>
            <c:bubble3D val="0"/>
            <c:spPr>
              <a:solidFill>
                <a:schemeClr val="tx2"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E45-44FD-8CE6-FE180E31B4E0}"/>
              </c:ext>
            </c:extLst>
          </c:dPt>
          <c:dPt>
            <c:idx val="2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45-44FD-8CE6-FE180E31B4E0}"/>
              </c:ext>
            </c:extLst>
          </c:dPt>
          <c:dPt>
            <c:idx val="3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5-44FD-8CE6-FE180E31B4E0}"/>
              </c:ext>
            </c:extLst>
          </c:dPt>
          <c:cat>
            <c:strRef>
              <c:f>Sheet1!$A$2:$A$5</c:f>
              <c:strCache>
                <c:ptCount val="4"/>
                <c:pt idx="0">
                  <c:v>BitShares</c:v>
                </c:pt>
                <c:pt idx="1">
                  <c:v>Steem</c:v>
                </c:pt>
                <c:pt idx="2">
                  <c:v>Ethereum</c:v>
                </c:pt>
                <c:pt idx="3">
                  <c:v>Bitcoin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7.8</c:v>
                </c:pt>
                <c:pt idx="2">
                  <c:v>5.2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5-44FD-8CE6-FE180E31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8T01:11:20.81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C</a:t>
          </a:r>
          <a:r>
            <a:rPr lang="en-US" dirty="0"/>
            <a:t>heap to run</a:t>
          </a:r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 &amp; multiple VMs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2A7D0C-66DB-443A-855A-52D79E06068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4E89A-7265-4A14-B9A8-ADBA0033C1FD}">
      <dgm:prSet/>
      <dgm:spPr/>
      <dgm:t>
        <a:bodyPr/>
        <a:lstStyle/>
        <a:p>
          <a:r>
            <a:rPr lang="pl-PL" dirty="0"/>
            <a:t>Project s</a:t>
          </a:r>
          <a:r>
            <a:rPr lang="en-US" dirty="0" err="1"/>
            <a:t>tarted</a:t>
          </a:r>
          <a:r>
            <a:rPr lang="en-US" dirty="0"/>
            <a:t> in Q1 2017</a:t>
          </a:r>
        </a:p>
      </dgm:t>
    </dgm:pt>
    <dgm:pt modelId="{ECF6651C-761A-406A-8125-03D4E643635D}" type="parTrans" cxnId="{C628B637-541F-421E-A932-EEE351D4A95C}">
      <dgm:prSet/>
      <dgm:spPr/>
      <dgm:t>
        <a:bodyPr/>
        <a:lstStyle/>
        <a:p>
          <a:endParaRPr lang="en-US"/>
        </a:p>
      </dgm:t>
    </dgm:pt>
    <dgm:pt modelId="{E2FB5876-CBA1-49F0-9DDE-4AC6DAF31DA5}" type="sibTrans" cxnId="{C628B637-541F-421E-A932-EEE351D4A95C}">
      <dgm:prSet/>
      <dgm:spPr/>
      <dgm:t>
        <a:bodyPr/>
        <a:lstStyle/>
        <a:p>
          <a:endParaRPr lang="en-US"/>
        </a:p>
      </dgm:t>
    </dgm:pt>
    <dgm:pt modelId="{EEFBC11B-F469-4659-9916-C2B5BCE9C2F1}">
      <dgm:prSet/>
      <dgm:spPr/>
      <dgm:t>
        <a:bodyPr/>
        <a:lstStyle/>
        <a:p>
          <a:r>
            <a:rPr lang="en-US" dirty="0"/>
            <a:t>MVP stage called EOS Dawn 1.0</a:t>
          </a:r>
        </a:p>
      </dgm:t>
    </dgm:pt>
    <dgm:pt modelId="{FF3D0BC0-554E-472E-96B6-A51977707779}" type="parTrans" cxnId="{E15B3267-6DDF-490B-9B1D-BB5843A630D1}">
      <dgm:prSet/>
      <dgm:spPr/>
      <dgm:t>
        <a:bodyPr/>
        <a:lstStyle/>
        <a:p>
          <a:endParaRPr lang="en-US"/>
        </a:p>
      </dgm:t>
    </dgm:pt>
    <dgm:pt modelId="{01B3A768-ADB8-4A68-ABF8-89F96AB0F8AF}" type="sibTrans" cxnId="{E15B3267-6DDF-490B-9B1D-BB5843A630D1}">
      <dgm:prSet/>
      <dgm:spPr/>
      <dgm:t>
        <a:bodyPr/>
        <a:lstStyle/>
        <a:p>
          <a:endParaRPr lang="en-US"/>
        </a:p>
      </dgm:t>
    </dgm:pt>
    <dgm:pt modelId="{49D8506A-8780-49E3-BCBB-1704C48967C0}">
      <dgm:prSet/>
      <dgm:spPr/>
      <dgm:t>
        <a:bodyPr/>
        <a:lstStyle/>
        <a:p>
          <a:r>
            <a:rPr lang="pl-PL" dirty="0"/>
            <a:t>January 2018</a:t>
          </a:r>
          <a:br>
            <a:rPr lang="pl-PL" dirty="0"/>
          </a:br>
          <a:r>
            <a:rPr lang="en-US" dirty="0"/>
            <a:t>all major functionalities</a:t>
          </a:r>
          <a:r>
            <a:rPr lang="pl-PL" dirty="0"/>
            <a:t> deployed</a:t>
          </a:r>
          <a:endParaRPr lang="en-US" dirty="0"/>
        </a:p>
      </dgm:t>
    </dgm:pt>
    <dgm:pt modelId="{536DD751-8D5E-411B-B979-EB236F7667D9}" type="parTrans" cxnId="{CE998F1A-E2E1-4271-89A0-183C9605ACE1}">
      <dgm:prSet/>
      <dgm:spPr/>
      <dgm:t>
        <a:bodyPr/>
        <a:lstStyle/>
        <a:p>
          <a:endParaRPr lang="en-US"/>
        </a:p>
      </dgm:t>
    </dgm:pt>
    <dgm:pt modelId="{83EA84DE-B509-48F0-B49F-D539DAD6A348}" type="sibTrans" cxnId="{CE998F1A-E2E1-4271-89A0-183C9605ACE1}">
      <dgm:prSet/>
      <dgm:spPr/>
      <dgm:t>
        <a:bodyPr/>
        <a:lstStyle/>
        <a:p>
          <a:endParaRPr lang="en-US"/>
        </a:p>
      </dgm:t>
    </dgm:pt>
    <dgm:pt modelId="{A3FECF2C-2A05-4569-8AE6-1808DB4355FC}">
      <dgm:prSet/>
      <dgm:spPr/>
      <dgm:t>
        <a:bodyPr/>
        <a:lstStyle/>
        <a:p>
          <a:r>
            <a:rPr lang="en-US"/>
            <a:t>Q1 &amp; Q2 2018 devoted to testing and building development tools &amp; doc</a:t>
          </a:r>
          <a:r>
            <a:rPr lang="pl-PL"/>
            <a:t>s</a:t>
          </a:r>
          <a:endParaRPr lang="en-US"/>
        </a:p>
      </dgm:t>
    </dgm:pt>
    <dgm:pt modelId="{6D2A8C2F-82DF-48E8-B33C-AD7841780AA0}" type="parTrans" cxnId="{F0885A98-B712-474F-9402-F0DF3EACC853}">
      <dgm:prSet/>
      <dgm:spPr/>
      <dgm:t>
        <a:bodyPr/>
        <a:lstStyle/>
        <a:p>
          <a:endParaRPr lang="en-US"/>
        </a:p>
      </dgm:t>
    </dgm:pt>
    <dgm:pt modelId="{67D9E731-13C2-41AD-A35B-BCD0A7C2B73D}" type="sibTrans" cxnId="{F0885A98-B712-474F-9402-F0DF3EACC853}">
      <dgm:prSet/>
      <dgm:spPr/>
      <dgm:t>
        <a:bodyPr/>
        <a:lstStyle/>
        <a:p>
          <a:endParaRPr lang="en-US"/>
        </a:p>
      </dgm:t>
    </dgm:pt>
    <dgm:pt modelId="{F8518836-DF0E-4018-9AF7-547989D04880}">
      <dgm:prSet/>
      <dgm:spPr/>
      <dgm:t>
        <a:bodyPr/>
        <a:lstStyle/>
        <a:p>
          <a:r>
            <a:rPr lang="en-US"/>
            <a:t>The EOS blockchain goes live in June 2018</a:t>
          </a:r>
          <a:r>
            <a:rPr lang="pl-PL"/>
            <a:t>, most probably with the parallel processing feature already enabled</a:t>
          </a:r>
          <a:endParaRPr lang="en-US"/>
        </a:p>
      </dgm:t>
    </dgm:pt>
    <dgm:pt modelId="{18B00C93-D64C-4FD6-BD7B-306ED1A18980}" type="parTrans" cxnId="{79C49ACD-05C7-4D32-BDF2-D505BEED256A}">
      <dgm:prSet/>
      <dgm:spPr/>
      <dgm:t>
        <a:bodyPr/>
        <a:lstStyle/>
        <a:p>
          <a:endParaRPr lang="en-US"/>
        </a:p>
      </dgm:t>
    </dgm:pt>
    <dgm:pt modelId="{C06EDD6C-FAEF-401E-8CAD-6F8521FA7297}" type="sibTrans" cxnId="{79C49ACD-05C7-4D32-BDF2-D505BEED256A}">
      <dgm:prSet/>
      <dgm:spPr/>
      <dgm:t>
        <a:bodyPr/>
        <a:lstStyle/>
        <a:p>
          <a:endParaRPr lang="en-US"/>
        </a:p>
      </dgm:t>
    </dgm:pt>
    <dgm:pt modelId="{96A30872-F0F1-47D2-931C-64B93E948880}">
      <dgm:prSet/>
      <dgm:spPr/>
      <dgm:t>
        <a:bodyPr/>
        <a:lstStyle/>
        <a:p>
          <a:r>
            <a:rPr lang="pl-PL" dirty="0"/>
            <a:t>December 2017</a:t>
          </a:r>
          <a:br>
            <a:rPr lang="pl-PL" dirty="0"/>
          </a:br>
          <a:r>
            <a:rPr lang="pl-PL" dirty="0"/>
            <a:t>EOS Dawn 2.0</a:t>
          </a:r>
          <a:br>
            <a:rPr lang="pl-PL" dirty="0"/>
          </a:br>
          <a:r>
            <a:rPr lang="pl-PL" dirty="0"/>
            <a:t>public testnet</a:t>
          </a:r>
          <a:endParaRPr lang="en-US" dirty="0"/>
        </a:p>
      </dgm:t>
    </dgm:pt>
    <dgm:pt modelId="{4AC8C2BB-6D55-414C-8C45-7DADA7101197}" type="parTrans" cxnId="{E36A0C62-9BB3-46BE-BD31-07C1574A5346}">
      <dgm:prSet/>
      <dgm:spPr/>
      <dgm:t>
        <a:bodyPr/>
        <a:lstStyle/>
        <a:p>
          <a:endParaRPr lang="en-US"/>
        </a:p>
      </dgm:t>
    </dgm:pt>
    <dgm:pt modelId="{DCBFB3AF-61BA-44A8-979C-74C45CC1B22D}" type="sibTrans" cxnId="{E36A0C62-9BB3-46BE-BD31-07C1574A5346}">
      <dgm:prSet/>
      <dgm:spPr/>
      <dgm:t>
        <a:bodyPr/>
        <a:lstStyle/>
        <a:p>
          <a:endParaRPr lang="en-US"/>
        </a:p>
      </dgm:t>
    </dgm:pt>
    <dgm:pt modelId="{F397CDE8-00FD-4AEA-8A97-D50E5B2A1EB8}" type="pres">
      <dgm:prSet presAssocID="{502A7D0C-66DB-443A-855A-52D79E06068D}" presName="Name0" presStyleCnt="0">
        <dgm:presLayoutVars>
          <dgm:dir/>
          <dgm:resizeHandles val="exact"/>
        </dgm:presLayoutVars>
      </dgm:prSet>
      <dgm:spPr/>
    </dgm:pt>
    <dgm:pt modelId="{34438E9B-4157-409F-BB42-E7DE1931121F}" type="pres">
      <dgm:prSet presAssocID="{502A7D0C-66DB-443A-855A-52D79E06068D}" presName="arrow" presStyleLbl="bgShp" presStyleIdx="0" presStyleCnt="1"/>
      <dgm:spPr>
        <a:solidFill>
          <a:schemeClr val="tx1">
            <a:lumMod val="65000"/>
          </a:schemeClr>
        </a:solidFill>
      </dgm:spPr>
    </dgm:pt>
    <dgm:pt modelId="{A87FAC9E-10E8-41C4-B44F-A6D85DFECEA5}" type="pres">
      <dgm:prSet presAssocID="{502A7D0C-66DB-443A-855A-52D79E06068D}" presName="points" presStyleCnt="0"/>
      <dgm:spPr/>
    </dgm:pt>
    <dgm:pt modelId="{0AE8108B-5D3C-48F6-8B40-3278FB539411}" type="pres">
      <dgm:prSet presAssocID="{D4F4E89A-7265-4A14-B9A8-ADBA0033C1FD}" presName="compositeA" presStyleCnt="0"/>
      <dgm:spPr/>
    </dgm:pt>
    <dgm:pt modelId="{DF22F792-F2E4-402E-A408-C7F8D946EBCD}" type="pres">
      <dgm:prSet presAssocID="{D4F4E89A-7265-4A14-B9A8-ADBA0033C1FD}" presName="textA" presStyleLbl="revTx" presStyleIdx="0" presStyleCnt="6">
        <dgm:presLayoutVars>
          <dgm:bulletEnabled val="1"/>
        </dgm:presLayoutVars>
      </dgm:prSet>
      <dgm:spPr/>
    </dgm:pt>
    <dgm:pt modelId="{E93916E9-BA59-4ED4-8420-419C557ED426}" type="pres">
      <dgm:prSet presAssocID="{D4F4E89A-7265-4A14-B9A8-ADBA0033C1FD}" presName="circleA" presStyleLbl="node1" presStyleIdx="0" presStyleCnt="6"/>
      <dgm:spPr>
        <a:solidFill>
          <a:schemeClr val="tx2"/>
        </a:solidFill>
      </dgm:spPr>
    </dgm:pt>
    <dgm:pt modelId="{04162C2C-5987-44B3-AADB-3D6A72758EE2}" type="pres">
      <dgm:prSet presAssocID="{D4F4E89A-7265-4A14-B9A8-ADBA0033C1FD}" presName="spaceA" presStyleCnt="0"/>
      <dgm:spPr/>
    </dgm:pt>
    <dgm:pt modelId="{3155BF36-E111-4F77-B4E0-945A5E5002E9}" type="pres">
      <dgm:prSet presAssocID="{E2FB5876-CBA1-49F0-9DDE-4AC6DAF31DA5}" presName="space" presStyleCnt="0"/>
      <dgm:spPr/>
    </dgm:pt>
    <dgm:pt modelId="{0288BC11-98B4-4108-BEA3-5D33D29E9381}" type="pres">
      <dgm:prSet presAssocID="{EEFBC11B-F469-4659-9916-C2B5BCE9C2F1}" presName="compositeB" presStyleCnt="0"/>
      <dgm:spPr/>
    </dgm:pt>
    <dgm:pt modelId="{C7A1F05D-2CD8-4C12-81E6-BF99779C78AF}" type="pres">
      <dgm:prSet presAssocID="{EEFBC11B-F469-4659-9916-C2B5BCE9C2F1}" presName="textB" presStyleLbl="revTx" presStyleIdx="1" presStyleCnt="6">
        <dgm:presLayoutVars>
          <dgm:bulletEnabled val="1"/>
        </dgm:presLayoutVars>
      </dgm:prSet>
      <dgm:spPr/>
    </dgm:pt>
    <dgm:pt modelId="{0311CEF9-D5E5-469E-B448-5D1CF2175DE9}" type="pres">
      <dgm:prSet presAssocID="{EEFBC11B-F469-4659-9916-C2B5BCE9C2F1}" presName="circleB" presStyleLbl="node1" presStyleIdx="1" presStyleCnt="6"/>
      <dgm:spPr>
        <a:solidFill>
          <a:schemeClr val="tx2"/>
        </a:solidFill>
      </dgm:spPr>
    </dgm:pt>
    <dgm:pt modelId="{286A284C-EDB9-4DE7-B763-F355CAF52628}" type="pres">
      <dgm:prSet presAssocID="{EEFBC11B-F469-4659-9916-C2B5BCE9C2F1}" presName="spaceB" presStyleCnt="0"/>
      <dgm:spPr/>
    </dgm:pt>
    <dgm:pt modelId="{35887CB3-03B4-4EA1-A0D4-9335884AFF1D}" type="pres">
      <dgm:prSet presAssocID="{01B3A768-ADB8-4A68-ABF8-89F96AB0F8AF}" presName="space" presStyleCnt="0"/>
      <dgm:spPr/>
    </dgm:pt>
    <dgm:pt modelId="{53B24694-E47C-43EE-8968-C856FACEB088}" type="pres">
      <dgm:prSet presAssocID="{96A30872-F0F1-47D2-931C-64B93E948880}" presName="compositeA" presStyleCnt="0"/>
      <dgm:spPr/>
    </dgm:pt>
    <dgm:pt modelId="{E6A27CCD-34FC-482D-BA4F-E10C73ACF35F}" type="pres">
      <dgm:prSet presAssocID="{96A30872-F0F1-47D2-931C-64B93E948880}" presName="textA" presStyleLbl="revTx" presStyleIdx="2" presStyleCnt="6">
        <dgm:presLayoutVars>
          <dgm:bulletEnabled val="1"/>
        </dgm:presLayoutVars>
      </dgm:prSet>
      <dgm:spPr/>
    </dgm:pt>
    <dgm:pt modelId="{BB6AD89E-71DB-44AB-9048-A50792742314}" type="pres">
      <dgm:prSet presAssocID="{96A30872-F0F1-47D2-931C-64B93E948880}" presName="circleA" presStyleLbl="node1" presStyleIdx="2" presStyleCnt="6"/>
      <dgm:spPr>
        <a:solidFill>
          <a:schemeClr val="tx1">
            <a:lumMod val="85000"/>
          </a:schemeClr>
        </a:solidFill>
      </dgm:spPr>
    </dgm:pt>
    <dgm:pt modelId="{519FF8F7-13B1-462F-92E8-9D1FFF68A6C6}" type="pres">
      <dgm:prSet presAssocID="{96A30872-F0F1-47D2-931C-64B93E948880}" presName="spaceA" presStyleCnt="0"/>
      <dgm:spPr/>
    </dgm:pt>
    <dgm:pt modelId="{47BA20C8-BD2B-4452-AF7D-2AA8F81B650A}" type="pres">
      <dgm:prSet presAssocID="{DCBFB3AF-61BA-44A8-979C-74C45CC1B22D}" presName="space" presStyleCnt="0"/>
      <dgm:spPr/>
    </dgm:pt>
    <dgm:pt modelId="{92AA6023-7E2D-4920-B4F6-625AB5B95DE0}" type="pres">
      <dgm:prSet presAssocID="{49D8506A-8780-49E3-BCBB-1704C48967C0}" presName="compositeB" presStyleCnt="0"/>
      <dgm:spPr/>
    </dgm:pt>
    <dgm:pt modelId="{013FA99D-C423-46EC-A8F7-E1727BC921A4}" type="pres">
      <dgm:prSet presAssocID="{49D8506A-8780-49E3-BCBB-1704C48967C0}" presName="textB" presStyleLbl="revTx" presStyleIdx="3" presStyleCnt="6">
        <dgm:presLayoutVars>
          <dgm:bulletEnabled val="1"/>
        </dgm:presLayoutVars>
      </dgm:prSet>
      <dgm:spPr/>
    </dgm:pt>
    <dgm:pt modelId="{19F71A84-AB68-49A6-B871-E9AAD718BA1A}" type="pres">
      <dgm:prSet presAssocID="{49D8506A-8780-49E3-BCBB-1704C48967C0}" presName="circleB" presStyleLbl="node1" presStyleIdx="3" presStyleCnt="6"/>
      <dgm:spPr>
        <a:solidFill>
          <a:schemeClr val="tx1">
            <a:lumMod val="85000"/>
          </a:schemeClr>
        </a:solidFill>
      </dgm:spPr>
    </dgm:pt>
    <dgm:pt modelId="{19250020-EF83-482E-A1E9-847A4B1A3169}" type="pres">
      <dgm:prSet presAssocID="{49D8506A-8780-49E3-BCBB-1704C48967C0}" presName="spaceB" presStyleCnt="0"/>
      <dgm:spPr/>
    </dgm:pt>
    <dgm:pt modelId="{E0E1E689-E783-416F-AF3D-381BC8BDEE17}" type="pres">
      <dgm:prSet presAssocID="{83EA84DE-B509-48F0-B49F-D539DAD6A348}" presName="space" presStyleCnt="0"/>
      <dgm:spPr/>
    </dgm:pt>
    <dgm:pt modelId="{4B4C7875-F706-4E3F-A82B-7952AF8C6F3E}" type="pres">
      <dgm:prSet presAssocID="{A3FECF2C-2A05-4569-8AE6-1808DB4355FC}" presName="compositeA" presStyleCnt="0"/>
      <dgm:spPr/>
    </dgm:pt>
    <dgm:pt modelId="{955EC6EB-B182-4DD2-9F7A-A84DF64EE8EB}" type="pres">
      <dgm:prSet presAssocID="{A3FECF2C-2A05-4569-8AE6-1808DB4355FC}" presName="textA" presStyleLbl="revTx" presStyleIdx="4" presStyleCnt="6">
        <dgm:presLayoutVars>
          <dgm:bulletEnabled val="1"/>
        </dgm:presLayoutVars>
      </dgm:prSet>
      <dgm:spPr/>
    </dgm:pt>
    <dgm:pt modelId="{FB36BF45-5C3F-4F87-A26F-3951DCC2C8A2}" type="pres">
      <dgm:prSet presAssocID="{A3FECF2C-2A05-4569-8AE6-1808DB4355FC}" presName="circleA" presStyleLbl="node1" presStyleIdx="4" presStyleCnt="6"/>
      <dgm:spPr>
        <a:solidFill>
          <a:schemeClr val="tx1">
            <a:lumMod val="85000"/>
          </a:schemeClr>
        </a:solidFill>
      </dgm:spPr>
    </dgm:pt>
    <dgm:pt modelId="{5B9951B2-E8BF-4F42-A907-AFCAFF24CA03}" type="pres">
      <dgm:prSet presAssocID="{A3FECF2C-2A05-4569-8AE6-1808DB4355FC}" presName="spaceA" presStyleCnt="0"/>
      <dgm:spPr/>
    </dgm:pt>
    <dgm:pt modelId="{8681D1F4-2F4F-45B5-94FC-6D6ABDB92D01}" type="pres">
      <dgm:prSet presAssocID="{67D9E731-13C2-41AD-A35B-BCD0A7C2B73D}" presName="space" presStyleCnt="0"/>
      <dgm:spPr/>
    </dgm:pt>
    <dgm:pt modelId="{9FC4F535-F2DF-4BB0-A12B-544B575A6C94}" type="pres">
      <dgm:prSet presAssocID="{F8518836-DF0E-4018-9AF7-547989D04880}" presName="compositeB" presStyleCnt="0"/>
      <dgm:spPr/>
    </dgm:pt>
    <dgm:pt modelId="{1E4526D8-ADD1-46CA-9026-1D145B851CBC}" type="pres">
      <dgm:prSet presAssocID="{F8518836-DF0E-4018-9AF7-547989D04880}" presName="textB" presStyleLbl="revTx" presStyleIdx="5" presStyleCnt="6">
        <dgm:presLayoutVars>
          <dgm:bulletEnabled val="1"/>
        </dgm:presLayoutVars>
      </dgm:prSet>
      <dgm:spPr/>
    </dgm:pt>
    <dgm:pt modelId="{0AD15C58-FC60-47F1-BC30-BBD28E638C6E}" type="pres">
      <dgm:prSet presAssocID="{F8518836-DF0E-4018-9AF7-547989D04880}" presName="circleB" presStyleLbl="node1" presStyleIdx="5" presStyleCnt="6"/>
      <dgm:spPr>
        <a:solidFill>
          <a:schemeClr val="tx1">
            <a:lumMod val="85000"/>
          </a:schemeClr>
        </a:solidFill>
      </dgm:spPr>
    </dgm:pt>
    <dgm:pt modelId="{556F670D-924C-474A-B81D-3E9244F3732C}" type="pres">
      <dgm:prSet presAssocID="{F8518836-DF0E-4018-9AF7-547989D04880}" presName="spaceB" presStyleCnt="0"/>
      <dgm:spPr/>
    </dgm:pt>
  </dgm:ptLst>
  <dgm:cxnLst>
    <dgm:cxn modelId="{F849AB19-4B1C-4CE9-A84C-DDE73F8D5305}" type="presOf" srcId="{A3FECF2C-2A05-4569-8AE6-1808DB4355FC}" destId="{955EC6EB-B182-4DD2-9F7A-A84DF64EE8EB}" srcOrd="0" destOrd="0" presId="urn:microsoft.com/office/officeart/2005/8/layout/hProcess11"/>
    <dgm:cxn modelId="{CE998F1A-E2E1-4271-89A0-183C9605ACE1}" srcId="{502A7D0C-66DB-443A-855A-52D79E06068D}" destId="{49D8506A-8780-49E3-BCBB-1704C48967C0}" srcOrd="3" destOrd="0" parTransId="{536DD751-8D5E-411B-B979-EB236F7667D9}" sibTransId="{83EA84DE-B509-48F0-B49F-D539DAD6A348}"/>
    <dgm:cxn modelId="{FA273E32-72F6-4639-ADE4-BF839A64C7E7}" type="presOf" srcId="{96A30872-F0F1-47D2-931C-64B93E948880}" destId="{E6A27CCD-34FC-482D-BA4F-E10C73ACF35F}" srcOrd="0" destOrd="0" presId="urn:microsoft.com/office/officeart/2005/8/layout/hProcess11"/>
    <dgm:cxn modelId="{C628B637-541F-421E-A932-EEE351D4A95C}" srcId="{502A7D0C-66DB-443A-855A-52D79E06068D}" destId="{D4F4E89A-7265-4A14-B9A8-ADBA0033C1FD}" srcOrd="0" destOrd="0" parTransId="{ECF6651C-761A-406A-8125-03D4E643635D}" sibTransId="{E2FB5876-CBA1-49F0-9DDE-4AC6DAF31DA5}"/>
    <dgm:cxn modelId="{E36A0C62-9BB3-46BE-BD31-07C1574A5346}" srcId="{502A7D0C-66DB-443A-855A-52D79E06068D}" destId="{96A30872-F0F1-47D2-931C-64B93E948880}" srcOrd="2" destOrd="0" parTransId="{4AC8C2BB-6D55-414C-8C45-7DADA7101197}" sibTransId="{DCBFB3AF-61BA-44A8-979C-74C45CC1B22D}"/>
    <dgm:cxn modelId="{E15B3267-6DDF-490B-9B1D-BB5843A630D1}" srcId="{502A7D0C-66DB-443A-855A-52D79E06068D}" destId="{EEFBC11B-F469-4659-9916-C2B5BCE9C2F1}" srcOrd="1" destOrd="0" parTransId="{FF3D0BC0-554E-472E-96B6-A51977707779}" sibTransId="{01B3A768-ADB8-4A68-ABF8-89F96AB0F8AF}"/>
    <dgm:cxn modelId="{5C8DEC50-EE47-45CD-B7EE-B05D818AE833}" type="presOf" srcId="{F8518836-DF0E-4018-9AF7-547989D04880}" destId="{1E4526D8-ADD1-46CA-9026-1D145B851CBC}" srcOrd="0" destOrd="0" presId="urn:microsoft.com/office/officeart/2005/8/layout/hProcess11"/>
    <dgm:cxn modelId="{D3989355-B64B-4181-82C7-FBF32B17C3C9}" type="presOf" srcId="{502A7D0C-66DB-443A-855A-52D79E06068D}" destId="{F397CDE8-00FD-4AEA-8A97-D50E5B2A1EB8}" srcOrd="0" destOrd="0" presId="urn:microsoft.com/office/officeart/2005/8/layout/hProcess11"/>
    <dgm:cxn modelId="{F0885A98-B712-474F-9402-F0DF3EACC853}" srcId="{502A7D0C-66DB-443A-855A-52D79E06068D}" destId="{A3FECF2C-2A05-4569-8AE6-1808DB4355FC}" srcOrd="4" destOrd="0" parTransId="{6D2A8C2F-82DF-48E8-B33C-AD7841780AA0}" sibTransId="{67D9E731-13C2-41AD-A35B-BCD0A7C2B73D}"/>
    <dgm:cxn modelId="{3038E3B2-F9A2-4A67-9869-BFEB9D9515CA}" type="presOf" srcId="{49D8506A-8780-49E3-BCBB-1704C48967C0}" destId="{013FA99D-C423-46EC-A8F7-E1727BC921A4}" srcOrd="0" destOrd="0" presId="urn:microsoft.com/office/officeart/2005/8/layout/hProcess11"/>
    <dgm:cxn modelId="{C34796C2-7DBB-4424-80DF-76F5E47D93D1}" type="presOf" srcId="{D4F4E89A-7265-4A14-B9A8-ADBA0033C1FD}" destId="{DF22F792-F2E4-402E-A408-C7F8D946EBCD}" srcOrd="0" destOrd="0" presId="urn:microsoft.com/office/officeart/2005/8/layout/hProcess11"/>
    <dgm:cxn modelId="{C180E5C8-2756-4129-BCEF-A821F798784D}" type="presOf" srcId="{EEFBC11B-F469-4659-9916-C2B5BCE9C2F1}" destId="{C7A1F05D-2CD8-4C12-81E6-BF99779C78AF}" srcOrd="0" destOrd="0" presId="urn:microsoft.com/office/officeart/2005/8/layout/hProcess11"/>
    <dgm:cxn modelId="{79C49ACD-05C7-4D32-BDF2-D505BEED256A}" srcId="{502A7D0C-66DB-443A-855A-52D79E06068D}" destId="{F8518836-DF0E-4018-9AF7-547989D04880}" srcOrd="5" destOrd="0" parTransId="{18B00C93-D64C-4FD6-BD7B-306ED1A18980}" sibTransId="{C06EDD6C-FAEF-401E-8CAD-6F8521FA7297}"/>
    <dgm:cxn modelId="{C82A7832-36F3-4C98-971E-7AD8E10DDB96}" type="presParOf" srcId="{F397CDE8-00FD-4AEA-8A97-D50E5B2A1EB8}" destId="{34438E9B-4157-409F-BB42-E7DE1931121F}" srcOrd="0" destOrd="0" presId="urn:microsoft.com/office/officeart/2005/8/layout/hProcess11"/>
    <dgm:cxn modelId="{9BC74279-718E-41E0-A7B8-D359E1B88D87}" type="presParOf" srcId="{F397CDE8-00FD-4AEA-8A97-D50E5B2A1EB8}" destId="{A87FAC9E-10E8-41C4-B44F-A6D85DFECEA5}" srcOrd="1" destOrd="0" presId="urn:microsoft.com/office/officeart/2005/8/layout/hProcess11"/>
    <dgm:cxn modelId="{465C9740-2662-47E4-BC3A-6B79BD638F61}" type="presParOf" srcId="{A87FAC9E-10E8-41C4-B44F-A6D85DFECEA5}" destId="{0AE8108B-5D3C-48F6-8B40-3278FB539411}" srcOrd="0" destOrd="0" presId="urn:microsoft.com/office/officeart/2005/8/layout/hProcess11"/>
    <dgm:cxn modelId="{76C1F682-E1F8-424C-88BA-5AE72D307310}" type="presParOf" srcId="{0AE8108B-5D3C-48F6-8B40-3278FB539411}" destId="{DF22F792-F2E4-402E-A408-C7F8D946EBCD}" srcOrd="0" destOrd="0" presId="urn:microsoft.com/office/officeart/2005/8/layout/hProcess11"/>
    <dgm:cxn modelId="{C6AC286A-879F-4884-8007-B1E99F7D471C}" type="presParOf" srcId="{0AE8108B-5D3C-48F6-8B40-3278FB539411}" destId="{E93916E9-BA59-4ED4-8420-419C557ED426}" srcOrd="1" destOrd="0" presId="urn:microsoft.com/office/officeart/2005/8/layout/hProcess11"/>
    <dgm:cxn modelId="{A241E4AB-663E-438B-A80D-7A1FBDC655A5}" type="presParOf" srcId="{0AE8108B-5D3C-48F6-8B40-3278FB539411}" destId="{04162C2C-5987-44B3-AADB-3D6A72758EE2}" srcOrd="2" destOrd="0" presId="urn:microsoft.com/office/officeart/2005/8/layout/hProcess11"/>
    <dgm:cxn modelId="{58409A65-D11A-4702-BEB3-3F4337BF2461}" type="presParOf" srcId="{A87FAC9E-10E8-41C4-B44F-A6D85DFECEA5}" destId="{3155BF36-E111-4F77-B4E0-945A5E5002E9}" srcOrd="1" destOrd="0" presId="urn:microsoft.com/office/officeart/2005/8/layout/hProcess11"/>
    <dgm:cxn modelId="{C55EBBB9-7367-4F0B-BA74-DA194594C26C}" type="presParOf" srcId="{A87FAC9E-10E8-41C4-B44F-A6D85DFECEA5}" destId="{0288BC11-98B4-4108-BEA3-5D33D29E9381}" srcOrd="2" destOrd="0" presId="urn:microsoft.com/office/officeart/2005/8/layout/hProcess11"/>
    <dgm:cxn modelId="{6DDBBC62-2923-4BA1-AE17-FFFB251F4051}" type="presParOf" srcId="{0288BC11-98B4-4108-BEA3-5D33D29E9381}" destId="{C7A1F05D-2CD8-4C12-81E6-BF99779C78AF}" srcOrd="0" destOrd="0" presId="urn:microsoft.com/office/officeart/2005/8/layout/hProcess11"/>
    <dgm:cxn modelId="{0BCB73CC-9F8B-4781-AF69-B9D9F40FFCE3}" type="presParOf" srcId="{0288BC11-98B4-4108-BEA3-5D33D29E9381}" destId="{0311CEF9-D5E5-469E-B448-5D1CF2175DE9}" srcOrd="1" destOrd="0" presId="urn:microsoft.com/office/officeart/2005/8/layout/hProcess11"/>
    <dgm:cxn modelId="{D73BB6D6-E1D6-4437-960C-BEF13C344178}" type="presParOf" srcId="{0288BC11-98B4-4108-BEA3-5D33D29E9381}" destId="{286A284C-EDB9-4DE7-B763-F355CAF52628}" srcOrd="2" destOrd="0" presId="urn:microsoft.com/office/officeart/2005/8/layout/hProcess11"/>
    <dgm:cxn modelId="{4CDF12B2-3DFB-46DE-A95C-C48AB4EF9407}" type="presParOf" srcId="{A87FAC9E-10E8-41C4-B44F-A6D85DFECEA5}" destId="{35887CB3-03B4-4EA1-A0D4-9335884AFF1D}" srcOrd="3" destOrd="0" presId="urn:microsoft.com/office/officeart/2005/8/layout/hProcess11"/>
    <dgm:cxn modelId="{D8A6CB04-74E8-4617-8AF3-7C39FE9C3D71}" type="presParOf" srcId="{A87FAC9E-10E8-41C4-B44F-A6D85DFECEA5}" destId="{53B24694-E47C-43EE-8968-C856FACEB088}" srcOrd="4" destOrd="0" presId="urn:microsoft.com/office/officeart/2005/8/layout/hProcess11"/>
    <dgm:cxn modelId="{AC365B34-493A-4FEA-B934-EAEBE28B0F3F}" type="presParOf" srcId="{53B24694-E47C-43EE-8968-C856FACEB088}" destId="{E6A27CCD-34FC-482D-BA4F-E10C73ACF35F}" srcOrd="0" destOrd="0" presId="urn:microsoft.com/office/officeart/2005/8/layout/hProcess11"/>
    <dgm:cxn modelId="{4A5AD27D-188D-43D1-96E8-74D78CD151C2}" type="presParOf" srcId="{53B24694-E47C-43EE-8968-C856FACEB088}" destId="{BB6AD89E-71DB-44AB-9048-A50792742314}" srcOrd="1" destOrd="0" presId="urn:microsoft.com/office/officeart/2005/8/layout/hProcess11"/>
    <dgm:cxn modelId="{45A38F86-A3EE-4448-8F97-1AEB52165762}" type="presParOf" srcId="{53B24694-E47C-43EE-8968-C856FACEB088}" destId="{519FF8F7-13B1-462F-92E8-9D1FFF68A6C6}" srcOrd="2" destOrd="0" presId="urn:microsoft.com/office/officeart/2005/8/layout/hProcess11"/>
    <dgm:cxn modelId="{C94B5077-9B33-4718-A044-3FFBED02978A}" type="presParOf" srcId="{A87FAC9E-10E8-41C4-B44F-A6D85DFECEA5}" destId="{47BA20C8-BD2B-4452-AF7D-2AA8F81B650A}" srcOrd="5" destOrd="0" presId="urn:microsoft.com/office/officeart/2005/8/layout/hProcess11"/>
    <dgm:cxn modelId="{17ACE48A-1C0B-4469-B663-F35F26BD3068}" type="presParOf" srcId="{A87FAC9E-10E8-41C4-B44F-A6D85DFECEA5}" destId="{92AA6023-7E2D-4920-B4F6-625AB5B95DE0}" srcOrd="6" destOrd="0" presId="urn:microsoft.com/office/officeart/2005/8/layout/hProcess11"/>
    <dgm:cxn modelId="{939D2AAF-A007-4134-AC35-15CF5B52D4BE}" type="presParOf" srcId="{92AA6023-7E2D-4920-B4F6-625AB5B95DE0}" destId="{013FA99D-C423-46EC-A8F7-E1727BC921A4}" srcOrd="0" destOrd="0" presId="urn:microsoft.com/office/officeart/2005/8/layout/hProcess11"/>
    <dgm:cxn modelId="{586E7000-8429-4594-B6A2-5E71237FE2CD}" type="presParOf" srcId="{92AA6023-7E2D-4920-B4F6-625AB5B95DE0}" destId="{19F71A84-AB68-49A6-B871-E9AAD718BA1A}" srcOrd="1" destOrd="0" presId="urn:microsoft.com/office/officeart/2005/8/layout/hProcess11"/>
    <dgm:cxn modelId="{A657CFEA-A821-46FE-9EB2-D3112E444BB6}" type="presParOf" srcId="{92AA6023-7E2D-4920-B4F6-625AB5B95DE0}" destId="{19250020-EF83-482E-A1E9-847A4B1A3169}" srcOrd="2" destOrd="0" presId="urn:microsoft.com/office/officeart/2005/8/layout/hProcess11"/>
    <dgm:cxn modelId="{750CBB9A-61F0-447D-99D8-E2A25FA0402C}" type="presParOf" srcId="{A87FAC9E-10E8-41C4-B44F-A6D85DFECEA5}" destId="{E0E1E689-E783-416F-AF3D-381BC8BDEE17}" srcOrd="7" destOrd="0" presId="urn:microsoft.com/office/officeart/2005/8/layout/hProcess11"/>
    <dgm:cxn modelId="{F8B68168-D114-4535-A129-C09A5776EB28}" type="presParOf" srcId="{A87FAC9E-10E8-41C4-B44F-A6D85DFECEA5}" destId="{4B4C7875-F706-4E3F-A82B-7952AF8C6F3E}" srcOrd="8" destOrd="0" presId="urn:microsoft.com/office/officeart/2005/8/layout/hProcess11"/>
    <dgm:cxn modelId="{A91521AB-36F8-42C8-93DB-4A7BD37E52CF}" type="presParOf" srcId="{4B4C7875-F706-4E3F-A82B-7952AF8C6F3E}" destId="{955EC6EB-B182-4DD2-9F7A-A84DF64EE8EB}" srcOrd="0" destOrd="0" presId="urn:microsoft.com/office/officeart/2005/8/layout/hProcess11"/>
    <dgm:cxn modelId="{A0C81235-0A40-4B39-A4A1-84539C8821CE}" type="presParOf" srcId="{4B4C7875-F706-4E3F-A82B-7952AF8C6F3E}" destId="{FB36BF45-5C3F-4F87-A26F-3951DCC2C8A2}" srcOrd="1" destOrd="0" presId="urn:microsoft.com/office/officeart/2005/8/layout/hProcess11"/>
    <dgm:cxn modelId="{C5592A0B-5884-427B-B0B7-F2688C7DDDC1}" type="presParOf" srcId="{4B4C7875-F706-4E3F-A82B-7952AF8C6F3E}" destId="{5B9951B2-E8BF-4F42-A907-AFCAFF24CA03}" srcOrd="2" destOrd="0" presId="urn:microsoft.com/office/officeart/2005/8/layout/hProcess11"/>
    <dgm:cxn modelId="{864328A1-4EC4-449F-948E-393AD1D07BEF}" type="presParOf" srcId="{A87FAC9E-10E8-41C4-B44F-A6D85DFECEA5}" destId="{8681D1F4-2F4F-45B5-94FC-6D6ABDB92D01}" srcOrd="9" destOrd="0" presId="urn:microsoft.com/office/officeart/2005/8/layout/hProcess11"/>
    <dgm:cxn modelId="{6C23DD42-1980-470D-9A9C-6E195D8BE1E6}" type="presParOf" srcId="{A87FAC9E-10E8-41C4-B44F-A6D85DFECEA5}" destId="{9FC4F535-F2DF-4BB0-A12B-544B575A6C94}" srcOrd="10" destOrd="0" presId="urn:microsoft.com/office/officeart/2005/8/layout/hProcess11"/>
    <dgm:cxn modelId="{86F04C89-8ED9-44A0-94E7-2A4CA5890F70}" type="presParOf" srcId="{9FC4F535-F2DF-4BB0-A12B-544B575A6C94}" destId="{1E4526D8-ADD1-46CA-9026-1D145B851CBC}" srcOrd="0" destOrd="0" presId="urn:microsoft.com/office/officeart/2005/8/layout/hProcess11"/>
    <dgm:cxn modelId="{41988CDE-9412-4670-B74C-A261142E7BED}" type="presParOf" srcId="{9FC4F535-F2DF-4BB0-A12B-544B575A6C94}" destId="{0AD15C58-FC60-47F1-BC30-BBD28E638C6E}" srcOrd="1" destOrd="0" presId="urn:microsoft.com/office/officeart/2005/8/layout/hProcess11"/>
    <dgm:cxn modelId="{1F6F69CB-F865-4177-9B7E-80F9599FDD65}" type="presParOf" srcId="{9FC4F535-F2DF-4BB0-A12B-544B575A6C94}" destId="{556F670D-924C-474A-B81D-3E9244F3732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/>
            <a:t>P</a:t>
          </a:r>
          <a:r>
            <a:rPr lang="en-US"/>
            <a:t>ayment system</a:t>
          </a:r>
          <a:r>
            <a:rPr lang="pl-PL"/>
            <a:t> (Bitcoin)</a:t>
          </a:r>
          <a:endParaRPr lang="en-US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/>
            <a:t>mart-contract system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O</a:t>
          </a:r>
          <a:r>
            <a:rPr lang="en-US" dirty="0"/>
            <a:t>perating system for decentralized applications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C</a:t>
          </a:r>
          <a:r>
            <a:rPr lang="en-US" sz="2300" kern="1200" dirty="0"/>
            <a:t>heap to run</a:t>
          </a:r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831752"/>
        <a:ext cx="1519301" cy="10688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 &amp; multiple VMs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8E9B-4157-409F-BB42-E7DE1931121F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2F792-F2E4-402E-A408-C7F8D946EBCD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Project s</a:t>
          </a:r>
          <a:r>
            <a:rPr lang="en-US" sz="1300" kern="1200" dirty="0" err="1"/>
            <a:t>tarted</a:t>
          </a:r>
          <a:r>
            <a:rPr lang="en-US" sz="1300" kern="1200" dirty="0"/>
            <a:t> in Q1 2017</a:t>
          </a:r>
        </a:p>
      </dsp:txBody>
      <dsp:txXfrm>
        <a:off x="2448" y="0"/>
        <a:ext cx="1425680" cy="1416685"/>
      </dsp:txXfrm>
    </dsp:sp>
    <dsp:sp modelId="{E93916E9-BA59-4ED4-8420-419C557ED426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F05D-2CD8-4C12-81E6-BF99779C78AF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MVP stage called EOS Dawn 1.0</a:t>
          </a:r>
        </a:p>
      </dsp:txBody>
      <dsp:txXfrm>
        <a:off x="1499412" y="2125028"/>
        <a:ext cx="1425680" cy="1416685"/>
      </dsp:txXfrm>
    </dsp:sp>
    <dsp:sp modelId="{0311CEF9-D5E5-469E-B448-5D1CF2175DE9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7CCD-34FC-482D-BA4F-E10C73ACF35F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December 2017</a:t>
          </a:r>
          <a:br>
            <a:rPr lang="pl-PL" sz="1300" kern="1200" dirty="0"/>
          </a:br>
          <a:r>
            <a:rPr lang="pl-PL" sz="1300" kern="1200" dirty="0"/>
            <a:t>EOS Dawn 2.0</a:t>
          </a:r>
          <a:br>
            <a:rPr lang="pl-PL" sz="1300" kern="1200" dirty="0"/>
          </a:br>
          <a:r>
            <a:rPr lang="pl-PL" sz="1300" kern="1200" dirty="0"/>
            <a:t>public testnet</a:t>
          </a:r>
          <a:endParaRPr lang="en-US" sz="1300" kern="1200" dirty="0"/>
        </a:p>
      </dsp:txBody>
      <dsp:txXfrm>
        <a:off x="2996377" y="0"/>
        <a:ext cx="1425680" cy="1416685"/>
      </dsp:txXfrm>
    </dsp:sp>
    <dsp:sp modelId="{BB6AD89E-71DB-44AB-9048-A50792742314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A99D-C423-46EC-A8F7-E1727BC921A4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January 2018</a:t>
          </a:r>
          <a:br>
            <a:rPr lang="pl-PL" sz="1300" kern="1200" dirty="0"/>
          </a:br>
          <a:r>
            <a:rPr lang="en-US" sz="1300" kern="1200" dirty="0"/>
            <a:t>all major functionalities</a:t>
          </a:r>
          <a:r>
            <a:rPr lang="pl-PL" sz="1300" kern="1200" dirty="0"/>
            <a:t> deployed</a:t>
          </a:r>
          <a:endParaRPr lang="en-US" sz="1300" kern="1200" dirty="0"/>
        </a:p>
      </dsp:txBody>
      <dsp:txXfrm>
        <a:off x="4493341" y="2125028"/>
        <a:ext cx="1425680" cy="1416685"/>
      </dsp:txXfrm>
    </dsp:sp>
    <dsp:sp modelId="{19F71A84-AB68-49A6-B871-E9AAD718BA1A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C6EB-B182-4DD2-9F7A-A84DF64EE8EB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Q1 &amp; Q2 2018 devoted to testing and building development tools &amp; doc</a:t>
          </a:r>
          <a:r>
            <a:rPr lang="pl-PL" sz="1300" kern="1200"/>
            <a:t>s</a:t>
          </a:r>
          <a:endParaRPr lang="en-US" sz="1300" kern="1200"/>
        </a:p>
      </dsp:txBody>
      <dsp:txXfrm>
        <a:off x="5990305" y="0"/>
        <a:ext cx="1425680" cy="1416685"/>
      </dsp:txXfrm>
    </dsp:sp>
    <dsp:sp modelId="{FB36BF45-5C3F-4F87-A26F-3951DCC2C8A2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526D8-ADD1-46CA-9026-1D145B851CBC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EOS blockchain goes live in June 2018</a:t>
          </a:r>
          <a:r>
            <a:rPr lang="pl-PL" sz="1300" kern="1200"/>
            <a:t>, most probably with the parallel processing feature already enabled</a:t>
          </a:r>
          <a:endParaRPr lang="en-US" sz="1300" kern="1200"/>
        </a:p>
      </dsp:txBody>
      <dsp:txXfrm>
        <a:off x="7487270" y="2125028"/>
        <a:ext cx="1425680" cy="1416685"/>
      </dsp:txXfrm>
    </dsp:sp>
    <dsp:sp modelId="{0AD15C58-FC60-47F1-BC30-BBD28E638C6E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</a:t>
          </a:r>
          <a:r>
            <a:rPr lang="en-US" sz="2500" kern="1200"/>
            <a:t>ayment system</a:t>
          </a:r>
          <a:r>
            <a:rPr lang="pl-PL" sz="2500" kern="1200"/>
            <a:t> (Bitcoin)</a:t>
          </a:r>
          <a:endParaRPr lang="en-US" sz="2500" kern="120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S</a:t>
          </a:r>
          <a:r>
            <a:rPr lang="en-US" sz="2500" kern="1200" dirty="0"/>
            <a:t>mart-contract system</a:t>
          </a:r>
          <a:br>
            <a:rPr lang="pl-PL" sz="2500" kern="1200" dirty="0"/>
          </a:br>
          <a:r>
            <a:rPr lang="pl-PL" sz="2500" kern="1200" dirty="0"/>
            <a:t>(Ethereum)</a:t>
          </a:r>
          <a:endParaRPr lang="en-US" sz="25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O</a:t>
          </a:r>
          <a:r>
            <a:rPr lang="en-US" sz="2500" kern="1200" dirty="0"/>
            <a:t>perating system for decentralized applications</a:t>
          </a:r>
          <a:r>
            <a:rPr lang="pl-PL" sz="2500" kern="1200" dirty="0"/>
            <a:t> (EOS)</a:t>
          </a:r>
          <a:endParaRPr lang="en-US" sz="2500" kern="1200" dirty="0"/>
        </a:p>
      </dsp:txBody>
      <dsp:txXfrm>
        <a:off x="7340764" y="172921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0.19595</cdr:x>
      <cdr:y>0.15978</cdr:y>
    </cdr:from>
    <cdr:to>
      <cdr:x>0.28826</cdr:x>
      <cdr:y>0.41796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94160B-2ED9-40D8-9F27-47E91510EE4D}"/>
            </a:ext>
          </a:extLst>
        </cdr:cNvPr>
        <cdr:cNvSpPr txBox="1"/>
      </cdr:nvSpPr>
      <cdr:spPr>
        <a:xfrm xmlns:a="http://schemas.openxmlformats.org/drawingml/2006/main">
          <a:off x="1941095" y="56590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0.05001</cdr:x>
      <cdr:y>0</cdr:y>
    </cdr:from>
    <cdr:to>
      <cdr:x>0.36478</cdr:x>
      <cdr:y>0.28677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495355" y="0"/>
          <a:ext cx="311816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Bitcoin</a:t>
          </a:r>
          <a:br>
            <a:rPr lang="pl-PL" sz="2400" dirty="0"/>
          </a:br>
          <a:r>
            <a:rPr lang="en-US" sz="2400" dirty="0"/>
            <a:t>usage: </a:t>
          </a:r>
          <a:r>
            <a:rPr lang="pl-PL" sz="2400" dirty="0"/>
            <a:t>3.8 trxns/sec</a:t>
          </a:r>
          <a:br>
            <a:rPr lang="en-US" sz="2400" dirty="0"/>
          </a:b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100%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0.03813</cdr:x>
      <cdr:y>0.57967</cdr:y>
    </cdr:from>
    <cdr:to>
      <cdr:x>0.36472</cdr:x>
      <cdr:y>0.86644</cdr:y>
    </cdr:to>
    <cdr:sp macro="" textlink="">
      <cdr:nvSpPr>
        <cdr:cNvPr id="4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377710" y="2053035"/>
          <a:ext cx="323518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Ethereum</a:t>
          </a:r>
          <a:br>
            <a:rPr lang="pl-PL" sz="2400" dirty="0"/>
          </a:br>
          <a:r>
            <a:rPr lang="en-US" sz="2400" dirty="0"/>
            <a:t>usage: </a:t>
          </a:r>
          <a:r>
            <a:rPr lang="pl-PL" sz="2400" dirty="0"/>
            <a:t>5.2 trxns/sec</a:t>
          </a:r>
          <a:endParaRPr lang="en-US" sz="2400" dirty="0"/>
        </a:p>
        <a:p xmlns:a="http://schemas.openxmlformats.org/drawingml/2006/main">
          <a:pPr>
            <a:lnSpc>
              <a:spcPts val="2400"/>
            </a:lnSpc>
          </a:pP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~35%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7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6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7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877972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6" y="3090949"/>
            <a:ext cx="5855871" cy="79160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the next step in smart</a:t>
            </a:r>
            <a:r>
              <a:rPr lang="pl-PL" sz="3200" dirty="0"/>
              <a:t>-</a:t>
            </a:r>
            <a:r>
              <a:rPr lang="en-US" sz="3200" dirty="0"/>
              <a:t>contracts?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35774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060201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0B9-F32C-47D5-A4B7-B7CBA86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</a:t>
            </a:r>
            <a:r>
              <a:rPr lang="en-US" dirty="0"/>
              <a:t>Scaling solutions A</a:t>
            </a:r>
            <a:r>
              <a:rPr lang="pl-PL" dirty="0"/>
              <a:t>RE </a:t>
            </a:r>
            <a:r>
              <a:rPr lang="en-US" dirty="0" err="1"/>
              <a:t>vailable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9D0F-5157-4FFB-8384-96EDACC5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transactions off-chain: state channels</a:t>
            </a:r>
          </a:p>
          <a:p>
            <a:pPr lvl="1"/>
            <a:r>
              <a:rPr lang="en-US" dirty="0"/>
              <a:t>Lightening Network in Bitcoin</a:t>
            </a:r>
          </a:p>
          <a:p>
            <a:pPr lvl="1"/>
            <a:r>
              <a:rPr lang="en-US" dirty="0"/>
              <a:t>Raiden in Ethereum</a:t>
            </a:r>
          </a:p>
          <a:p>
            <a:r>
              <a:rPr lang="pl-PL" dirty="0"/>
              <a:t>Splitting</a:t>
            </a:r>
            <a:r>
              <a:rPr lang="en-US" dirty="0"/>
              <a:t> the problem into </a:t>
            </a:r>
            <a:r>
              <a:rPr lang="pl-PL" dirty="0"/>
              <a:t>smaller chunks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Sub-domains within one blockchain (</a:t>
            </a:r>
            <a:r>
              <a:rPr lang="en-US" dirty="0"/>
              <a:t>Ethereum’s </a:t>
            </a:r>
            <a:r>
              <a:rPr lang="pl-PL" dirty="0"/>
              <a:t>s</a:t>
            </a:r>
            <a:r>
              <a:rPr lang="en-US" dirty="0" err="1"/>
              <a:t>harding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/>
              <a:t>A hierachy of block</a:t>
            </a:r>
            <a:r>
              <a:rPr lang="en-US" dirty="0"/>
              <a:t>chains </a:t>
            </a:r>
            <a:r>
              <a:rPr lang="pl-PL" dirty="0"/>
              <a:t>(</a:t>
            </a:r>
            <a:r>
              <a:rPr lang="en-US" dirty="0"/>
              <a:t>Ethereum’s Plasma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2ABC-955A-458D-9C5D-91339CC1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B3C6-4F82-49D0-8035-A844F0AE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0250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EOS is a </a:t>
            </a:r>
            <a:r>
              <a:rPr lang="en-US" dirty="0"/>
              <a:t>general-purpose smart-contract platform, just like Ethereum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5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360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69800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1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101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day one: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50,000 trxns per second</a:t>
            </a:r>
            <a:r>
              <a:rPr lang="en-US" dirty="0"/>
              <a:t> or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173918"/>
              </p:ext>
            </p:extLst>
          </p:nvPr>
        </p:nvGraphicFramePr>
        <p:xfrm>
          <a:off x="1361752" y="3268989"/>
          <a:ext cx="7820034" cy="266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3766303"/>
          </a:xfrm>
        </p:spPr>
        <p:txBody>
          <a:bodyPr>
            <a:normAutofit/>
          </a:bodyPr>
          <a:lstStyle/>
          <a:p>
            <a:r>
              <a:rPr lang="pl-PL" dirty="0"/>
              <a:t>Sequential processing technology borrowed from LMAX </a:t>
            </a:r>
            <a:r>
              <a:rPr lang="en-US" dirty="0"/>
              <a:t>exchange</a:t>
            </a:r>
            <a:endParaRPr lang="pl-PL" dirty="0"/>
          </a:p>
          <a:p>
            <a:r>
              <a:rPr lang="pl-PL" dirty="0"/>
              <a:t>P</a:t>
            </a:r>
            <a:r>
              <a:rPr lang="en-US" dirty="0"/>
              <a:t>arallel processing</a:t>
            </a:r>
            <a:r>
              <a:rPr lang="pl-PL" dirty="0"/>
              <a:t> for horizontal scaling</a:t>
            </a:r>
          </a:p>
          <a:p>
            <a:r>
              <a:rPr lang="pl-PL" dirty="0"/>
              <a:t>C</a:t>
            </a:r>
            <a:r>
              <a:rPr lang="en-US" dirty="0"/>
              <a:t>onsensus over events instead of consensus over state</a:t>
            </a:r>
            <a:endParaRPr lang="pl-PL" dirty="0"/>
          </a:p>
          <a:p>
            <a:r>
              <a:rPr lang="pl-PL" dirty="0"/>
              <a:t>No</a:t>
            </a:r>
            <a:r>
              <a:rPr lang="en-US" dirty="0"/>
              <a:t> </a:t>
            </a:r>
            <a:r>
              <a:rPr lang="pl-PL" dirty="0"/>
              <a:t>need to count CPU operations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8981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 </a:t>
            </a:r>
            <a:r>
              <a:rPr lang="en-US" dirty="0"/>
              <a:t>Built-in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Consensus mechanism: Delegated Proof of Stake</a:t>
            </a:r>
          </a:p>
          <a:p>
            <a:r>
              <a:rPr lang="en-US" dirty="0"/>
              <a:t>B</a:t>
            </a:r>
            <a:r>
              <a:rPr lang="pl-PL" dirty="0"/>
              <a:t>lock producers able to f</a:t>
            </a:r>
            <a:r>
              <a:rPr lang="en-US" dirty="0"/>
              <a:t>reeze &amp; fix broken apps</a:t>
            </a:r>
            <a:endParaRPr lang="pl-PL" dirty="0"/>
          </a:p>
          <a:p>
            <a:r>
              <a:rPr lang="pl-PL" dirty="0"/>
              <a:t>Built-in governance mechanisms:</a:t>
            </a:r>
          </a:p>
          <a:p>
            <a:pPr lvl="1"/>
            <a:r>
              <a:rPr lang="pl-PL" dirty="0"/>
              <a:t>C</a:t>
            </a:r>
            <a:r>
              <a:rPr lang="en-US" dirty="0" err="1"/>
              <a:t>onstitution</a:t>
            </a:r>
            <a:r>
              <a:rPr lang="en-US" dirty="0"/>
              <a:t> encoded in the blockchain</a:t>
            </a:r>
            <a:r>
              <a:rPr lang="pl-PL" dirty="0"/>
              <a:t> (legally binding)</a:t>
            </a:r>
          </a:p>
          <a:p>
            <a:pPr lvl="1"/>
            <a:r>
              <a:rPr lang="pl-PL" dirty="0"/>
              <a:t>Arbitration for resolving disputes</a:t>
            </a:r>
          </a:p>
          <a:p>
            <a:pPr lvl="1"/>
            <a:r>
              <a:rPr lang="pl-PL" dirty="0"/>
              <a:t>Share</a:t>
            </a:r>
            <a:r>
              <a:rPr lang="en-US" dirty="0"/>
              <a:t>holders voting on important decisions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77883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#3 infrastructure for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767265"/>
          </a:xfrm>
        </p:spPr>
        <p:txBody>
          <a:bodyPr/>
          <a:lstStyle/>
          <a:p>
            <a:r>
              <a:rPr lang="pl-PL" dirty="0"/>
              <a:t>Common/low-level </a:t>
            </a:r>
            <a:r>
              <a:rPr lang="en-US" dirty="0"/>
              <a:t>features </a:t>
            </a:r>
            <a:r>
              <a:rPr lang="pl-PL" dirty="0"/>
              <a:t>&amp;</a:t>
            </a:r>
            <a:r>
              <a:rPr lang="en-US" dirty="0"/>
              <a:t> services embedded in the blockchain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>
                <a:solidFill>
                  <a:schemeClr val="tx2"/>
                </a:solidFill>
              </a:rPr>
              <a:t>a</a:t>
            </a:r>
            <a:r>
              <a:rPr lang="en-US" dirty="0" err="1">
                <a:solidFill>
                  <a:schemeClr val="tx2"/>
                </a:solidFill>
              </a:rPr>
              <a:t>ccount</a:t>
            </a:r>
            <a:r>
              <a:rPr lang="en-US" dirty="0">
                <a:solidFill>
                  <a:schemeClr val="tx2"/>
                </a:solidFill>
              </a:rPr>
              <a:t> permissions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account recovery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scheduling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,</a:t>
            </a:r>
            <a:br>
              <a:rPr lang="pl-PL" dirty="0"/>
            </a:br>
            <a:r>
              <a:rPr lang="en-US" dirty="0">
                <a:solidFill>
                  <a:schemeClr val="tx2"/>
                </a:solidFill>
              </a:rPr>
              <a:t>inter-app communication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biometric 2nd factor validation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/>
              <a:t>Integrated s</a:t>
            </a:r>
            <a:r>
              <a:rPr lang="en-US" dirty="0" err="1"/>
              <a:t>torage</a:t>
            </a:r>
            <a:r>
              <a:rPr lang="en-US" dirty="0"/>
              <a:t> solution based on IPFS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72593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#4 </a:t>
            </a:r>
            <a:r>
              <a:rPr lang="en-US" dirty="0"/>
              <a:t>No 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429418"/>
          </a:xfrm>
        </p:spPr>
        <p:txBody>
          <a:bodyPr>
            <a:normAutofit/>
          </a:bodyPr>
          <a:lstStyle/>
          <a:p>
            <a:r>
              <a:rPr lang="en-US" dirty="0"/>
              <a:t>EOS token is never consumed</a:t>
            </a:r>
            <a:r>
              <a:rPr lang="pl-PL" dirty="0"/>
              <a:t>,</a:t>
            </a:r>
            <a:r>
              <a:rPr lang="en-US" dirty="0"/>
              <a:t> no concept of gas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/>
              <a:t>f you own 1% of the tokens</a:t>
            </a:r>
            <a:r>
              <a:rPr lang="pl-PL" dirty="0"/>
              <a:t>,</a:t>
            </a:r>
            <a:r>
              <a:rPr lang="en-US" dirty="0"/>
              <a:t> you own 1% of the network</a:t>
            </a:r>
            <a:endParaRPr lang="pl-PL" dirty="0"/>
          </a:p>
          <a:p>
            <a:r>
              <a:rPr lang="pl-PL" dirty="0"/>
              <a:t>You can own blockchain resources or rent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991639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42A62C1E-C074-4B9F-A126-5A6EB80916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1" name="Group 260">
            <a:extLst>
              <a:ext uri="{FF2B5EF4-FFF2-40B4-BE49-F238E27FC236}">
                <a16:creationId xmlns:a16="http://schemas.microsoft.com/office/drawing/2014/main" id="{AFAAC72B-1468-4A61-818C-9D6740A34B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2" name="Rectangle 5">
              <a:extLst>
                <a:ext uri="{FF2B5EF4-FFF2-40B4-BE49-F238E27FC236}">
                  <a16:creationId xmlns:a16="http://schemas.microsoft.com/office/drawing/2014/main" id="{DE7BA23F-CC7D-4F24-AA5D-87499F59820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01DA9AA6-9ED7-44A9-B89A-11D0F25AE2C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7">
              <a:extLst>
                <a:ext uri="{FF2B5EF4-FFF2-40B4-BE49-F238E27FC236}">
                  <a16:creationId xmlns:a16="http://schemas.microsoft.com/office/drawing/2014/main" id="{A01F0F80-5D96-4187-B1CF-7B7431005C0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Rectangle 8">
              <a:extLst>
                <a:ext uri="{FF2B5EF4-FFF2-40B4-BE49-F238E27FC236}">
                  <a16:creationId xmlns:a16="http://schemas.microsoft.com/office/drawing/2014/main" id="{91BC74D8-180D-4752-8DB9-505286F1A3A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6" name="Freeform 9">
              <a:extLst>
                <a:ext uri="{FF2B5EF4-FFF2-40B4-BE49-F238E27FC236}">
                  <a16:creationId xmlns:a16="http://schemas.microsoft.com/office/drawing/2014/main" id="{2BE69DAC-23FF-40E7-85CE-FBD085B37C6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0">
              <a:extLst>
                <a:ext uri="{FF2B5EF4-FFF2-40B4-BE49-F238E27FC236}">
                  <a16:creationId xmlns:a16="http://schemas.microsoft.com/office/drawing/2014/main" id="{382513DE-28E5-4321-8AD8-DFF9A5D882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1">
              <a:extLst>
                <a:ext uri="{FF2B5EF4-FFF2-40B4-BE49-F238E27FC236}">
                  <a16:creationId xmlns:a16="http://schemas.microsoft.com/office/drawing/2014/main" id="{AB55DF4F-428E-4489-BE27-8176420436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2">
              <a:extLst>
                <a:ext uri="{FF2B5EF4-FFF2-40B4-BE49-F238E27FC236}">
                  <a16:creationId xmlns:a16="http://schemas.microsoft.com/office/drawing/2014/main" id="{1B7FA976-0B14-4F79-8941-DE4DBC0214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3">
              <a:extLst>
                <a:ext uri="{FF2B5EF4-FFF2-40B4-BE49-F238E27FC236}">
                  <a16:creationId xmlns:a16="http://schemas.microsoft.com/office/drawing/2014/main" id="{CEFDC5BE-6BCF-4416-9519-1BD9689B7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14">
              <a:extLst>
                <a:ext uri="{FF2B5EF4-FFF2-40B4-BE49-F238E27FC236}">
                  <a16:creationId xmlns:a16="http://schemas.microsoft.com/office/drawing/2014/main" id="{FDB8EB04-E349-4D57-BBB2-92BFE44502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15">
              <a:extLst>
                <a:ext uri="{FF2B5EF4-FFF2-40B4-BE49-F238E27FC236}">
                  <a16:creationId xmlns:a16="http://schemas.microsoft.com/office/drawing/2014/main" id="{7D4FB99B-8938-4DEB-A48C-3BE646BA62A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16">
              <a:extLst>
                <a:ext uri="{FF2B5EF4-FFF2-40B4-BE49-F238E27FC236}">
                  <a16:creationId xmlns:a16="http://schemas.microsoft.com/office/drawing/2014/main" id="{668F5E6F-41A9-43EC-993A-5521B263DD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17">
              <a:extLst>
                <a:ext uri="{FF2B5EF4-FFF2-40B4-BE49-F238E27FC236}">
                  <a16:creationId xmlns:a16="http://schemas.microsoft.com/office/drawing/2014/main" id="{5A1F62AA-D053-4902-92FF-68F46F1AE6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18">
              <a:extLst>
                <a:ext uri="{FF2B5EF4-FFF2-40B4-BE49-F238E27FC236}">
                  <a16:creationId xmlns:a16="http://schemas.microsoft.com/office/drawing/2014/main" id="{54B35167-8C7F-4B4F-8237-6D71249CAF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19">
              <a:extLst>
                <a:ext uri="{FF2B5EF4-FFF2-40B4-BE49-F238E27FC236}">
                  <a16:creationId xmlns:a16="http://schemas.microsoft.com/office/drawing/2014/main" id="{5E227694-C57C-4F1D-AF07-8D0EC3F68B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0">
              <a:extLst>
                <a:ext uri="{FF2B5EF4-FFF2-40B4-BE49-F238E27FC236}">
                  <a16:creationId xmlns:a16="http://schemas.microsoft.com/office/drawing/2014/main" id="{5839C01B-00BF-4880-B3D7-88C84DD1AF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1">
              <a:extLst>
                <a:ext uri="{FF2B5EF4-FFF2-40B4-BE49-F238E27FC236}">
                  <a16:creationId xmlns:a16="http://schemas.microsoft.com/office/drawing/2014/main" id="{66C6C7C1-7ACD-4545-BA06-5379AA3CCF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2">
              <a:extLst>
                <a:ext uri="{FF2B5EF4-FFF2-40B4-BE49-F238E27FC236}">
                  <a16:creationId xmlns:a16="http://schemas.microsoft.com/office/drawing/2014/main" id="{28491955-6EBA-4E18-A945-B932BF0404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3">
              <a:extLst>
                <a:ext uri="{FF2B5EF4-FFF2-40B4-BE49-F238E27FC236}">
                  <a16:creationId xmlns:a16="http://schemas.microsoft.com/office/drawing/2014/main" id="{75E5F549-BC29-4753-AFF3-51A22F9530C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24">
              <a:extLst>
                <a:ext uri="{FF2B5EF4-FFF2-40B4-BE49-F238E27FC236}">
                  <a16:creationId xmlns:a16="http://schemas.microsoft.com/office/drawing/2014/main" id="{843F9AF2-0061-417E-A0DD-D7C445484EB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25">
              <a:extLst>
                <a:ext uri="{FF2B5EF4-FFF2-40B4-BE49-F238E27FC236}">
                  <a16:creationId xmlns:a16="http://schemas.microsoft.com/office/drawing/2014/main" id="{441782E9-AB6A-4CF3-9891-3296C9F46DC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26">
              <a:extLst>
                <a:ext uri="{FF2B5EF4-FFF2-40B4-BE49-F238E27FC236}">
                  <a16:creationId xmlns:a16="http://schemas.microsoft.com/office/drawing/2014/main" id="{0011C945-E97D-4B05-AEF3-C4B7E14C1A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27">
              <a:extLst>
                <a:ext uri="{FF2B5EF4-FFF2-40B4-BE49-F238E27FC236}">
                  <a16:creationId xmlns:a16="http://schemas.microsoft.com/office/drawing/2014/main" id="{E027A564-E1CF-4BD2-B2A3-05DFEA1D95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28">
              <a:extLst>
                <a:ext uri="{FF2B5EF4-FFF2-40B4-BE49-F238E27FC236}">
                  <a16:creationId xmlns:a16="http://schemas.microsoft.com/office/drawing/2014/main" id="{3EDB7B30-4D98-4873-83A0-409BFA72526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29">
              <a:extLst>
                <a:ext uri="{FF2B5EF4-FFF2-40B4-BE49-F238E27FC236}">
                  <a16:creationId xmlns:a16="http://schemas.microsoft.com/office/drawing/2014/main" id="{5213EC14-8315-452D-8459-3D37691A38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30">
              <a:extLst>
                <a:ext uri="{FF2B5EF4-FFF2-40B4-BE49-F238E27FC236}">
                  <a16:creationId xmlns:a16="http://schemas.microsoft.com/office/drawing/2014/main" id="{9A398B2F-C37F-4EEA-A23D-51B55F600D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FA8C1A2E-3302-4D50-BE7D-4A4BDD25E5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2">
              <a:extLst>
                <a:ext uri="{FF2B5EF4-FFF2-40B4-BE49-F238E27FC236}">
                  <a16:creationId xmlns:a16="http://schemas.microsoft.com/office/drawing/2014/main" id="{2B777039-FD88-4624-86A1-2466E07CBC7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Rectangle 33">
              <a:extLst>
                <a:ext uri="{FF2B5EF4-FFF2-40B4-BE49-F238E27FC236}">
                  <a16:creationId xmlns:a16="http://schemas.microsoft.com/office/drawing/2014/main" id="{F5BBAC42-91EE-4166-AE92-D9B8E93A657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1" name="Freeform 34">
              <a:extLst>
                <a:ext uri="{FF2B5EF4-FFF2-40B4-BE49-F238E27FC236}">
                  <a16:creationId xmlns:a16="http://schemas.microsoft.com/office/drawing/2014/main" id="{C4F2A499-1D75-4098-A69A-46F1BBCDED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35">
              <a:extLst>
                <a:ext uri="{FF2B5EF4-FFF2-40B4-BE49-F238E27FC236}">
                  <a16:creationId xmlns:a16="http://schemas.microsoft.com/office/drawing/2014/main" id="{BEC3B11A-8CD5-49CE-B430-62523671C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36">
              <a:extLst>
                <a:ext uri="{FF2B5EF4-FFF2-40B4-BE49-F238E27FC236}">
                  <a16:creationId xmlns:a16="http://schemas.microsoft.com/office/drawing/2014/main" id="{6DF23043-CE13-4BD7-A5B1-160E54D26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37">
              <a:extLst>
                <a:ext uri="{FF2B5EF4-FFF2-40B4-BE49-F238E27FC236}">
                  <a16:creationId xmlns:a16="http://schemas.microsoft.com/office/drawing/2014/main" id="{855D1673-334D-4ADA-B7A4-3A93ABA0F4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38">
              <a:extLst>
                <a:ext uri="{FF2B5EF4-FFF2-40B4-BE49-F238E27FC236}">
                  <a16:creationId xmlns:a16="http://schemas.microsoft.com/office/drawing/2014/main" id="{A0540102-6F39-4192-B853-36A8304CAE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39">
              <a:extLst>
                <a:ext uri="{FF2B5EF4-FFF2-40B4-BE49-F238E27FC236}">
                  <a16:creationId xmlns:a16="http://schemas.microsoft.com/office/drawing/2014/main" id="{FE7B2F63-B5E0-457B-8BDA-296AF0D6DF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40">
              <a:extLst>
                <a:ext uri="{FF2B5EF4-FFF2-40B4-BE49-F238E27FC236}">
                  <a16:creationId xmlns:a16="http://schemas.microsoft.com/office/drawing/2014/main" id="{8AE74BF9-DD70-4138-AEA2-9E92FA54C3C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41">
              <a:extLst>
                <a:ext uri="{FF2B5EF4-FFF2-40B4-BE49-F238E27FC236}">
                  <a16:creationId xmlns:a16="http://schemas.microsoft.com/office/drawing/2014/main" id="{D57F9876-DDD6-4CDB-8CA3-3111229CB2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42">
              <a:extLst>
                <a:ext uri="{FF2B5EF4-FFF2-40B4-BE49-F238E27FC236}">
                  <a16:creationId xmlns:a16="http://schemas.microsoft.com/office/drawing/2014/main" id="{D47958BA-B87B-43D9-B93E-988D8F20601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43">
              <a:extLst>
                <a:ext uri="{FF2B5EF4-FFF2-40B4-BE49-F238E27FC236}">
                  <a16:creationId xmlns:a16="http://schemas.microsoft.com/office/drawing/2014/main" id="{6803A143-4A93-479A-859F-BC981C5E75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44">
              <a:extLst>
                <a:ext uri="{FF2B5EF4-FFF2-40B4-BE49-F238E27FC236}">
                  <a16:creationId xmlns:a16="http://schemas.microsoft.com/office/drawing/2014/main" id="{5CC5C31E-616F-4351-944F-550BD278E46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Rectangle 45">
              <a:extLst>
                <a:ext uri="{FF2B5EF4-FFF2-40B4-BE49-F238E27FC236}">
                  <a16:creationId xmlns:a16="http://schemas.microsoft.com/office/drawing/2014/main" id="{E8BB0EFF-C194-4679-AEC8-C6FADD255AB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3" name="Freeform 46">
              <a:extLst>
                <a:ext uri="{FF2B5EF4-FFF2-40B4-BE49-F238E27FC236}">
                  <a16:creationId xmlns:a16="http://schemas.microsoft.com/office/drawing/2014/main" id="{5C5DCB57-D4AE-4565-AC0D-3CADFE7FD1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47">
              <a:extLst>
                <a:ext uri="{FF2B5EF4-FFF2-40B4-BE49-F238E27FC236}">
                  <a16:creationId xmlns:a16="http://schemas.microsoft.com/office/drawing/2014/main" id="{93D5FBB1-89CF-4233-BE4A-80A60AA2287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48">
              <a:extLst>
                <a:ext uri="{FF2B5EF4-FFF2-40B4-BE49-F238E27FC236}">
                  <a16:creationId xmlns:a16="http://schemas.microsoft.com/office/drawing/2014/main" id="{159AEC9A-0D77-41B5-847A-9DC41199E2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49">
              <a:extLst>
                <a:ext uri="{FF2B5EF4-FFF2-40B4-BE49-F238E27FC236}">
                  <a16:creationId xmlns:a16="http://schemas.microsoft.com/office/drawing/2014/main" id="{ED3F4044-CEFD-495A-8475-FC1A31C7CAF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0">
              <a:extLst>
                <a:ext uri="{FF2B5EF4-FFF2-40B4-BE49-F238E27FC236}">
                  <a16:creationId xmlns:a16="http://schemas.microsoft.com/office/drawing/2014/main" id="{F757E84F-F23F-433B-AFFC-2458F79580F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51">
              <a:extLst>
                <a:ext uri="{FF2B5EF4-FFF2-40B4-BE49-F238E27FC236}">
                  <a16:creationId xmlns:a16="http://schemas.microsoft.com/office/drawing/2014/main" id="{B5299AC1-77AA-4E3B-9906-E74667C2F6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52">
              <a:extLst>
                <a:ext uri="{FF2B5EF4-FFF2-40B4-BE49-F238E27FC236}">
                  <a16:creationId xmlns:a16="http://schemas.microsoft.com/office/drawing/2014/main" id="{04ACF07A-AC80-4798-80C1-12A20694615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53">
              <a:extLst>
                <a:ext uri="{FF2B5EF4-FFF2-40B4-BE49-F238E27FC236}">
                  <a16:creationId xmlns:a16="http://schemas.microsoft.com/office/drawing/2014/main" id="{26021A8B-6608-47E6-BCA3-604B36A79DA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54">
              <a:extLst>
                <a:ext uri="{FF2B5EF4-FFF2-40B4-BE49-F238E27FC236}">
                  <a16:creationId xmlns:a16="http://schemas.microsoft.com/office/drawing/2014/main" id="{304A353F-3DAA-4EAF-B03C-894303825D7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55">
              <a:extLst>
                <a:ext uri="{FF2B5EF4-FFF2-40B4-BE49-F238E27FC236}">
                  <a16:creationId xmlns:a16="http://schemas.microsoft.com/office/drawing/2014/main" id="{41725314-ECC6-43BA-942E-59B57436D9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56">
              <a:extLst>
                <a:ext uri="{FF2B5EF4-FFF2-40B4-BE49-F238E27FC236}">
                  <a16:creationId xmlns:a16="http://schemas.microsoft.com/office/drawing/2014/main" id="{6D630F64-A97A-4544-9770-C7A59B0413B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57">
              <a:extLst>
                <a:ext uri="{FF2B5EF4-FFF2-40B4-BE49-F238E27FC236}">
                  <a16:creationId xmlns:a16="http://schemas.microsoft.com/office/drawing/2014/main" id="{409BC0A2-5953-4975-BDAA-05BC3002DD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58">
              <a:extLst>
                <a:ext uri="{FF2B5EF4-FFF2-40B4-BE49-F238E27FC236}">
                  <a16:creationId xmlns:a16="http://schemas.microsoft.com/office/drawing/2014/main" id="{BD1C4CCF-2F20-4FC7-B197-1C6478471A5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AA951099-07C5-40D8-9433-5533C29CDE8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18" name="Rectangle 317">
              <a:extLst>
                <a:ext uri="{FF2B5EF4-FFF2-40B4-BE49-F238E27FC236}">
                  <a16:creationId xmlns:a16="http://schemas.microsoft.com/office/drawing/2014/main" id="{BDCE60CD-7593-4CD7-9458-7F982FC787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9" name="Picture 2" descr="A picture containing electronics&#10;&#10;Description generated with high confidence">
              <a:extLst>
                <a:ext uri="{FF2B5EF4-FFF2-40B4-BE49-F238E27FC236}">
                  <a16:creationId xmlns:a16="http://schemas.microsoft.com/office/drawing/2014/main" id="{A230CF07-D0CC-4389-B344-BEB9D6710E88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8437831B-6E13-423A-801D-D376183AF8A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85" name="Rectangle 5">
              <a:extLst>
                <a:ext uri="{FF2B5EF4-FFF2-40B4-BE49-F238E27FC236}">
                  <a16:creationId xmlns:a16="http://schemas.microsoft.com/office/drawing/2014/main" id="{AC8697B2-979F-407F-8DD6-2C80CCD8154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6" name="Freeform 6">
              <a:extLst>
                <a:ext uri="{FF2B5EF4-FFF2-40B4-BE49-F238E27FC236}">
                  <a16:creationId xmlns:a16="http://schemas.microsoft.com/office/drawing/2014/main" id="{8A48E1A3-AC58-44D3-BAC2-3ECA105DDC6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7">
              <a:extLst>
                <a:ext uri="{FF2B5EF4-FFF2-40B4-BE49-F238E27FC236}">
                  <a16:creationId xmlns:a16="http://schemas.microsoft.com/office/drawing/2014/main" id="{D0858047-AE9E-4143-AFF7-6BCCD5417C9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8">
              <a:extLst>
                <a:ext uri="{FF2B5EF4-FFF2-40B4-BE49-F238E27FC236}">
                  <a16:creationId xmlns:a16="http://schemas.microsoft.com/office/drawing/2014/main" id="{15477209-AA0B-451B-B791-99E642A72B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9">
              <a:extLst>
                <a:ext uri="{FF2B5EF4-FFF2-40B4-BE49-F238E27FC236}">
                  <a16:creationId xmlns:a16="http://schemas.microsoft.com/office/drawing/2014/main" id="{3892F279-DC57-4428-8912-B6B973FBA8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0" name="Freeform 10">
              <a:extLst>
                <a:ext uri="{FF2B5EF4-FFF2-40B4-BE49-F238E27FC236}">
                  <a16:creationId xmlns:a16="http://schemas.microsoft.com/office/drawing/2014/main" id="{7A8FDE26-34A3-4682-A072-9316B9A8F3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Freeform 11">
              <a:extLst>
                <a:ext uri="{FF2B5EF4-FFF2-40B4-BE49-F238E27FC236}">
                  <a16:creationId xmlns:a16="http://schemas.microsoft.com/office/drawing/2014/main" id="{F97043B9-19F1-40F9-BC40-510054574C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2" name="Freeform 12">
              <a:extLst>
                <a:ext uri="{FF2B5EF4-FFF2-40B4-BE49-F238E27FC236}">
                  <a16:creationId xmlns:a16="http://schemas.microsoft.com/office/drawing/2014/main" id="{FDD066AA-6AB5-465A-9DDD-D2BD92CBEEF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Freeform 13">
              <a:extLst>
                <a:ext uri="{FF2B5EF4-FFF2-40B4-BE49-F238E27FC236}">
                  <a16:creationId xmlns:a16="http://schemas.microsoft.com/office/drawing/2014/main" id="{DEC852E1-FA4C-4182-BA83-D87B78FF4E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Freeform 14">
              <a:extLst>
                <a:ext uri="{FF2B5EF4-FFF2-40B4-BE49-F238E27FC236}">
                  <a16:creationId xmlns:a16="http://schemas.microsoft.com/office/drawing/2014/main" id="{4268AAF3-6FEF-4815-AA5C-A75A2C28C0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5" name="Freeform 15">
              <a:extLst>
                <a:ext uri="{FF2B5EF4-FFF2-40B4-BE49-F238E27FC236}">
                  <a16:creationId xmlns:a16="http://schemas.microsoft.com/office/drawing/2014/main" id="{E863730C-9D37-4063-91D9-FC9C5D1A7B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Line 16">
              <a:extLst>
                <a:ext uri="{FF2B5EF4-FFF2-40B4-BE49-F238E27FC236}">
                  <a16:creationId xmlns:a16="http://schemas.microsoft.com/office/drawing/2014/main" id="{65C4A88F-6E1C-4BFA-B860-72DF9CD2559F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7" name="Freeform 17">
              <a:extLst>
                <a:ext uri="{FF2B5EF4-FFF2-40B4-BE49-F238E27FC236}">
                  <a16:creationId xmlns:a16="http://schemas.microsoft.com/office/drawing/2014/main" id="{C59CC5CD-3D37-412C-AFBC-0FE4F2AD34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18">
              <a:extLst>
                <a:ext uri="{FF2B5EF4-FFF2-40B4-BE49-F238E27FC236}">
                  <a16:creationId xmlns:a16="http://schemas.microsoft.com/office/drawing/2014/main" id="{D72CC1F8-1341-4965-B500-B9F6B03796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19">
              <a:extLst>
                <a:ext uri="{FF2B5EF4-FFF2-40B4-BE49-F238E27FC236}">
                  <a16:creationId xmlns:a16="http://schemas.microsoft.com/office/drawing/2014/main" id="{0CAE638B-812F-47EC-BEAD-1D4CF0A80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20">
              <a:extLst>
                <a:ext uri="{FF2B5EF4-FFF2-40B4-BE49-F238E27FC236}">
                  <a16:creationId xmlns:a16="http://schemas.microsoft.com/office/drawing/2014/main" id="{802BB1C2-CF18-4445-A43F-75B524789F5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Rectangle 21">
              <a:extLst>
                <a:ext uri="{FF2B5EF4-FFF2-40B4-BE49-F238E27FC236}">
                  <a16:creationId xmlns:a16="http://schemas.microsoft.com/office/drawing/2014/main" id="{E2DE9379-58E8-444C-9A8E-35C772B4696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2" name="Freeform 22">
              <a:extLst>
                <a:ext uri="{FF2B5EF4-FFF2-40B4-BE49-F238E27FC236}">
                  <a16:creationId xmlns:a16="http://schemas.microsoft.com/office/drawing/2014/main" id="{503A4679-3185-40E3-917A-ABDEE084F1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23">
              <a:extLst>
                <a:ext uri="{FF2B5EF4-FFF2-40B4-BE49-F238E27FC236}">
                  <a16:creationId xmlns:a16="http://schemas.microsoft.com/office/drawing/2014/main" id="{AE3671F1-6787-4C9E-9E6A-79606551563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24">
              <a:extLst>
                <a:ext uri="{FF2B5EF4-FFF2-40B4-BE49-F238E27FC236}">
                  <a16:creationId xmlns:a16="http://schemas.microsoft.com/office/drawing/2014/main" id="{75B3F1EE-788A-4121-BEEB-A655052FF0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5" name="Freeform 25">
              <a:extLst>
                <a:ext uri="{FF2B5EF4-FFF2-40B4-BE49-F238E27FC236}">
                  <a16:creationId xmlns:a16="http://schemas.microsoft.com/office/drawing/2014/main" id="{C141CDE3-653E-432A-966B-32445303BA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6" name="Freeform 26">
              <a:extLst>
                <a:ext uri="{FF2B5EF4-FFF2-40B4-BE49-F238E27FC236}">
                  <a16:creationId xmlns:a16="http://schemas.microsoft.com/office/drawing/2014/main" id="{93EA370F-E06E-4C47-BE6F-5BE48BC6477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7" name="Freeform 27">
              <a:extLst>
                <a:ext uri="{FF2B5EF4-FFF2-40B4-BE49-F238E27FC236}">
                  <a16:creationId xmlns:a16="http://schemas.microsoft.com/office/drawing/2014/main" id="{F0A45F11-4297-4470-B34B-BC4E1F5F48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8" name="Freeform 28">
              <a:extLst>
                <a:ext uri="{FF2B5EF4-FFF2-40B4-BE49-F238E27FC236}">
                  <a16:creationId xmlns:a16="http://schemas.microsoft.com/office/drawing/2014/main" id="{D208CBFD-9378-4B0B-8365-5842D64C2F3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29">
              <a:extLst>
                <a:ext uri="{FF2B5EF4-FFF2-40B4-BE49-F238E27FC236}">
                  <a16:creationId xmlns:a16="http://schemas.microsoft.com/office/drawing/2014/main" id="{E12E3CDE-F490-4482-8996-50141834A73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30">
              <a:extLst>
                <a:ext uri="{FF2B5EF4-FFF2-40B4-BE49-F238E27FC236}">
                  <a16:creationId xmlns:a16="http://schemas.microsoft.com/office/drawing/2014/main" id="{7783C03E-580E-4BD3-B10C-E72965DAF2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31">
              <a:extLst>
                <a:ext uri="{FF2B5EF4-FFF2-40B4-BE49-F238E27FC236}">
                  <a16:creationId xmlns:a16="http://schemas.microsoft.com/office/drawing/2014/main" id="{38792D03-0B64-4EEA-A696-74016C3921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6E7FDC5D-4882-4450-A5A5-B1D2F576A39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13" name="Freeform 32">
              <a:extLst>
                <a:ext uri="{FF2B5EF4-FFF2-40B4-BE49-F238E27FC236}">
                  <a16:creationId xmlns:a16="http://schemas.microsoft.com/office/drawing/2014/main" id="{2A67CD2F-9C15-4DCA-908E-33A24D36B2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33">
              <a:extLst>
                <a:ext uri="{FF2B5EF4-FFF2-40B4-BE49-F238E27FC236}">
                  <a16:creationId xmlns:a16="http://schemas.microsoft.com/office/drawing/2014/main" id="{CF6E9840-D612-49D6-8C65-1E77824A788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" name="Freeform 34">
              <a:extLst>
                <a:ext uri="{FF2B5EF4-FFF2-40B4-BE49-F238E27FC236}">
                  <a16:creationId xmlns:a16="http://schemas.microsoft.com/office/drawing/2014/main" id="{31E34932-5DE4-4F64-A359-8EC70773821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Freeform 35">
              <a:extLst>
                <a:ext uri="{FF2B5EF4-FFF2-40B4-BE49-F238E27FC236}">
                  <a16:creationId xmlns:a16="http://schemas.microsoft.com/office/drawing/2014/main" id="{367EA2E0-8E6F-4C39-A6A1-F297461C13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7" name="Freeform 36">
              <a:extLst>
                <a:ext uri="{FF2B5EF4-FFF2-40B4-BE49-F238E27FC236}">
                  <a16:creationId xmlns:a16="http://schemas.microsoft.com/office/drawing/2014/main" id="{EB3DB58E-D618-4F8A-9F69-2C0D999DCB3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8" name="Freeform 37">
              <a:extLst>
                <a:ext uri="{FF2B5EF4-FFF2-40B4-BE49-F238E27FC236}">
                  <a16:creationId xmlns:a16="http://schemas.microsoft.com/office/drawing/2014/main" id="{07D3C9F9-29CE-4E08-87ED-F09B8A4269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9" name="Freeform 38">
              <a:extLst>
                <a:ext uri="{FF2B5EF4-FFF2-40B4-BE49-F238E27FC236}">
                  <a16:creationId xmlns:a16="http://schemas.microsoft.com/office/drawing/2014/main" id="{47C731EC-954B-4D06-8B2F-C59FCB8573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0" name="Freeform 39">
              <a:extLst>
                <a:ext uri="{FF2B5EF4-FFF2-40B4-BE49-F238E27FC236}">
                  <a16:creationId xmlns:a16="http://schemas.microsoft.com/office/drawing/2014/main" id="{82E63265-82CB-4177-BD53-64840F052D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1" name="Freeform 40">
              <a:extLst>
                <a:ext uri="{FF2B5EF4-FFF2-40B4-BE49-F238E27FC236}">
                  <a16:creationId xmlns:a16="http://schemas.microsoft.com/office/drawing/2014/main" id="{BC85785C-1F96-48F1-89CF-AB022BE44A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2" name="Rectangle 41">
              <a:extLst>
                <a:ext uri="{FF2B5EF4-FFF2-40B4-BE49-F238E27FC236}">
                  <a16:creationId xmlns:a16="http://schemas.microsoft.com/office/drawing/2014/main" id="{714DCDF1-C14A-484C-BBF6-8C67B12DBFE7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FC6AA994-41F6-4018-8E34-96DE9F05B1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" t="20364" r="80" b="16350"/>
          <a:stretch/>
        </p:blipFill>
        <p:spPr>
          <a:xfrm>
            <a:off x="1160752" y="570460"/>
            <a:ext cx="9878723" cy="46889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#5 </a:t>
            </a:r>
            <a:r>
              <a:rPr lang="en-US" dirty="0"/>
              <a:t>Upgradeable apps &amp; multiple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Publish source code, not assembly</a:t>
            </a:r>
            <a:endParaRPr lang="pl-PL" dirty="0"/>
          </a:p>
          <a:p>
            <a:r>
              <a:rPr lang="pl-PL" dirty="0"/>
              <a:t>Upgradable smart-contracts</a:t>
            </a:r>
          </a:p>
          <a:p>
            <a:r>
              <a:rPr lang="pl-PL" dirty="0"/>
              <a:t>Multiple virtual machines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61641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</a:t>
            </a:r>
            <a:r>
              <a:rPr lang="en-US" dirty="0"/>
              <a:t>6</a:t>
            </a:r>
            <a:r>
              <a:rPr lang="pl-PL" dirty="0"/>
              <a:t> </a:t>
            </a:r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Everything is based on messages</a:t>
            </a:r>
          </a:p>
          <a:p>
            <a:r>
              <a:rPr lang="en-US" dirty="0"/>
              <a:t>Cross-blockchain communication becomes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09717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819898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EOS BackGround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3FF11B-E915-42A7-996F-4F1D29250706}"/>
              </a:ext>
            </a:extLst>
          </p:cNvPr>
          <p:cNvSpPr txBox="1">
            <a:spLocks/>
          </p:cNvSpPr>
          <p:nvPr/>
        </p:nvSpPr>
        <p:spPr>
          <a:xfrm>
            <a:off x="6800690" y="2770852"/>
            <a:ext cx="3086421" cy="2511426"/>
          </a:xfrm>
          <a:prstGeom prst="horizontalScroll">
            <a:avLst/>
          </a:prstGeom>
          <a:solidFill>
            <a:schemeClr val="tx1">
              <a:lumMod val="6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Figure out how to build somet</a:t>
            </a:r>
            <a:r>
              <a:rPr lang="pl-PL" sz="1800" dirty="0"/>
              <a:t>h</a:t>
            </a:r>
            <a:r>
              <a:rPr lang="en-US" sz="1800" dirty="0" err="1"/>
              <a:t>ing</a:t>
            </a:r>
            <a:r>
              <a:rPr lang="en-US" sz="1800" dirty="0"/>
              <a:t> first and then start generalizing it.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76E251E-1CC0-462A-AE64-77A5F0B32D12}"/>
              </a:ext>
            </a:extLst>
          </p:cNvPr>
          <p:cNvSpPr/>
          <p:nvPr/>
        </p:nvSpPr>
        <p:spPr>
          <a:xfrm>
            <a:off x="4862432" y="3521740"/>
            <a:ext cx="1524000" cy="1009650"/>
          </a:xfrm>
          <a:prstGeom prst="leftRightArrow">
            <a:avLst/>
          </a:prstGeom>
          <a:solidFill>
            <a:schemeClr val="tx2">
              <a:lumMod val="50000"/>
              <a:alpha val="7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70891C2-E67C-45FD-A93A-60C50E160DB3}"/>
              </a:ext>
            </a:extLst>
          </p:cNvPr>
          <p:cNvSpPr txBox="1"/>
          <p:nvPr/>
        </p:nvSpPr>
        <p:spPr>
          <a:xfrm>
            <a:off x="1361753" y="2570797"/>
            <a:ext cx="290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400" u="sng" dirty="0"/>
              <a:t>Top-down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38A053C-68DA-4603-95D6-D24589591FA0}"/>
              </a:ext>
            </a:extLst>
          </p:cNvPr>
          <p:cNvSpPr txBox="1"/>
          <p:nvPr/>
        </p:nvSpPr>
        <p:spPr>
          <a:xfrm>
            <a:off x="6800690" y="2570797"/>
            <a:ext cx="290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400" u="sng" dirty="0"/>
              <a:t>Bottom-up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303E64-0551-4D4E-AE4A-55EFFD50CC1B}"/>
              </a:ext>
            </a:extLst>
          </p:cNvPr>
          <p:cNvSpPr txBox="1">
            <a:spLocks/>
          </p:cNvSpPr>
          <p:nvPr/>
        </p:nvSpPr>
        <p:spPr>
          <a:xfrm>
            <a:off x="1361753" y="2770852"/>
            <a:ext cx="3086421" cy="2511426"/>
          </a:xfrm>
          <a:prstGeom prst="horizontalScroll">
            <a:avLst/>
          </a:prstGeom>
          <a:solidFill>
            <a:schemeClr val="tx1">
              <a:lumMod val="6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800" dirty="0"/>
              <a:t>A</a:t>
            </a:r>
            <a:r>
              <a:rPr lang="en-US" sz="1800" dirty="0" err="1"/>
              <a:t>ttempt</a:t>
            </a:r>
            <a:r>
              <a:rPr lang="en-US" sz="1800" dirty="0"/>
              <a:t> to generalize something that you have not figured out how to build yet</a:t>
            </a:r>
            <a:r>
              <a:rPr lang="pl-PL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95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four most used blockchains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DEF5B-FBFA-4916-8F2F-814698DA4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984268"/>
              </p:ext>
            </p:extLst>
          </p:nvPr>
        </p:nvGraphicFramePr>
        <p:xfrm>
          <a:off x="1361751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FF7124-A7A2-48E0-8359-058EA860A536}"/>
              </a:ext>
            </a:extLst>
          </p:cNvPr>
          <p:cNvSpPr txBox="1"/>
          <p:nvPr/>
        </p:nvSpPr>
        <p:spPr>
          <a:xfrm>
            <a:off x="7980490" y="4300471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Steem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</a:t>
            </a:r>
            <a:r>
              <a:rPr lang="pl-PL" sz="2400" dirty="0">
                <a:solidFill>
                  <a:schemeClr val="tx2"/>
                </a:solidFill>
              </a:rPr>
              <a:t>7.8 trxns/sec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3091A-BE2D-45C9-BFE3-30B8BA86B2CF}"/>
              </a:ext>
            </a:extLst>
          </p:cNvPr>
          <p:cNvSpPr txBox="1"/>
          <p:nvPr/>
        </p:nvSpPr>
        <p:spPr>
          <a:xfrm>
            <a:off x="7707352" y="2249488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BitShares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</a:t>
            </a:r>
            <a:r>
              <a:rPr lang="pl-PL" sz="2400" dirty="0">
                <a:solidFill>
                  <a:schemeClr val="tx2"/>
                </a:solidFill>
              </a:rPr>
              <a:t>4.0 trxns/sec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66301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B75D-D4FC-45EA-A47F-0CFF0418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E7E7-4A9B-4DA6-8FDD-912C041C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Purpose of decentralization:</a:t>
            </a:r>
            <a:br>
              <a:rPr lang="pl-PL" dirty="0"/>
            </a:br>
            <a:r>
              <a:rPr lang="pl-PL" i="1" dirty="0"/>
              <a:t>T</a:t>
            </a:r>
            <a:r>
              <a:rPr lang="en-US" i="1" dirty="0"/>
              <a:t>o make the system resilient against dishonest players on the inside and against attempts to shut </a:t>
            </a:r>
            <a:r>
              <a:rPr lang="pl-PL" i="1" dirty="0"/>
              <a:t>it</a:t>
            </a:r>
            <a:r>
              <a:rPr lang="en-US" i="1" dirty="0"/>
              <a:t> down from the outside</a:t>
            </a:r>
            <a:r>
              <a:rPr lang="en-US" dirty="0"/>
              <a:t>.</a:t>
            </a:r>
            <a:endParaRPr lang="pl-PL" dirty="0"/>
          </a:p>
          <a:p>
            <a:r>
              <a:rPr lang="pl-PL" dirty="0"/>
              <a:t>Measure of decentralization:</a:t>
            </a:r>
            <a:br>
              <a:rPr lang="pl-PL" dirty="0"/>
            </a:br>
            <a:r>
              <a:rPr lang="pl-PL" i="1" dirty="0"/>
              <a:t>(1) H</a:t>
            </a:r>
            <a:r>
              <a:rPr lang="en-US" i="1" dirty="0"/>
              <a:t>ow many </a:t>
            </a:r>
            <a:r>
              <a:rPr lang="en-US" i="1" dirty="0">
                <a:solidFill>
                  <a:schemeClr val="tx2"/>
                </a:solidFill>
              </a:rPr>
              <a:t>unique entities</a:t>
            </a:r>
            <a:r>
              <a:rPr lang="en-US" i="1" dirty="0"/>
              <a:t> are involved in producing </a:t>
            </a:r>
            <a:r>
              <a:rPr lang="en-US" i="1" dirty="0">
                <a:solidFill>
                  <a:schemeClr val="tx2"/>
                </a:solidFill>
              </a:rPr>
              <a:t>80%</a:t>
            </a:r>
            <a:r>
              <a:rPr lang="en-US" i="1" dirty="0"/>
              <a:t> of the blocks?</a:t>
            </a:r>
            <a:br>
              <a:rPr lang="pl-PL" i="1" dirty="0"/>
            </a:br>
            <a:r>
              <a:rPr lang="pl-PL" i="1" dirty="0"/>
              <a:t>(2) </a:t>
            </a:r>
            <a:r>
              <a:rPr lang="en-US" i="1" dirty="0"/>
              <a:t>How </a:t>
            </a:r>
            <a:r>
              <a:rPr lang="en-US" i="1" dirty="0">
                <a:solidFill>
                  <a:schemeClr val="tx2"/>
                </a:solidFill>
              </a:rPr>
              <a:t>resilient</a:t>
            </a:r>
            <a:r>
              <a:rPr lang="en-US" i="1" dirty="0"/>
              <a:t> the system is to an attempt to attack it?</a:t>
            </a:r>
          </a:p>
        </p:txBody>
      </p:sp>
    </p:spTree>
    <p:extLst>
      <p:ext uri="{BB962C8B-B14F-4D97-AF65-F5344CB8AC3E}">
        <p14:creationId xmlns:p14="http://schemas.microsoft.com/office/powerpoint/2010/main" val="108019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pic>
        <p:nvPicPr>
          <p:cNvPr id="5" name="Content Placeholder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06AF8572-B98B-4AB1-94C9-23DEAE20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>
          <a:xfrm>
            <a:off x="1475883" y="2228968"/>
            <a:ext cx="6310385" cy="3913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68111-22D9-4264-9BDD-6840875D77E6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senzheng on reddit.com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6347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B75D-D4FC-45EA-A47F-0CFF0418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>
                <a:solidFill>
                  <a:schemeClr val="tx2"/>
                </a:solidFill>
              </a:rPr>
              <a:t>resilient</a:t>
            </a:r>
            <a:r>
              <a:rPr lang="en-US" dirty="0"/>
              <a:t> </a:t>
            </a:r>
            <a:r>
              <a:rPr lang="pl-PL" dirty="0"/>
              <a:t>IS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E7E7-4A9B-4DA6-8FDD-912C041C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V</a:t>
            </a:r>
            <a:r>
              <a:rPr lang="en-US" dirty="0" err="1"/>
              <a:t>ery</a:t>
            </a:r>
            <a:r>
              <a:rPr lang="en-US" dirty="0"/>
              <a:t> easy to replace non-performing block producers</a:t>
            </a:r>
            <a:endParaRPr lang="pl-PL" dirty="0"/>
          </a:p>
          <a:p>
            <a:r>
              <a:rPr lang="en-US" dirty="0"/>
              <a:t>When in trouble, the system degrades in a graceful, detectable manner that is trivial to recover from</a:t>
            </a:r>
          </a:p>
          <a:p>
            <a:r>
              <a:rPr lang="en-US" dirty="0"/>
              <a:t>Continues to function even when a majority of producers fail, or a large minority of producers go rouge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9689314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pl-PL" dirty="0">
                <a:solidFill>
                  <a:schemeClr val="tx2"/>
                </a:solidFill>
              </a:rPr>
              <a:t>strong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Very efficient team</a:t>
            </a:r>
            <a:r>
              <a:rPr lang="en-US" dirty="0"/>
              <a:t> implementing a concept proved in practice</a:t>
            </a:r>
            <a:endParaRPr lang="pl-PL" dirty="0"/>
          </a:p>
          <a:p>
            <a:r>
              <a:rPr lang="en-US" dirty="0"/>
              <a:t>Web Assembly as a virtual machine</a:t>
            </a:r>
            <a:endParaRPr lang="pl-PL" dirty="0"/>
          </a:p>
          <a:p>
            <a:r>
              <a:rPr lang="pl-PL" dirty="0"/>
              <a:t>S</a:t>
            </a:r>
            <a:r>
              <a:rPr lang="en-US" dirty="0"/>
              <a:t>trong financial backing</a:t>
            </a:r>
            <a:r>
              <a:rPr lang="pl-PL" dirty="0"/>
              <a:t>: </a:t>
            </a:r>
            <a:r>
              <a:rPr lang="en-US" dirty="0"/>
              <a:t>Bro</a:t>
            </a:r>
            <a:r>
              <a:rPr lang="pl-PL" dirty="0"/>
              <a:t>c</a:t>
            </a:r>
            <a:r>
              <a:rPr lang="en-US" dirty="0"/>
              <a:t>k Pierce </a:t>
            </a:r>
            <a:r>
              <a:rPr lang="pl-PL" dirty="0"/>
              <a:t>&amp;</a:t>
            </a:r>
            <a:r>
              <a:rPr lang="en-US" dirty="0"/>
              <a:t> Bo Shen </a:t>
            </a:r>
            <a:r>
              <a:rPr lang="pl-PL" dirty="0"/>
              <a:t>(</a:t>
            </a:r>
            <a:r>
              <a:rPr lang="en-US" dirty="0"/>
              <a:t>Fenbushi Capital</a:t>
            </a:r>
            <a:r>
              <a:rPr lang="pl-PL" dirty="0"/>
              <a:t>)</a:t>
            </a:r>
          </a:p>
          <a:p>
            <a:r>
              <a:rPr lang="pl-PL" dirty="0"/>
              <a:t>C</a:t>
            </a:r>
            <a:r>
              <a:rPr lang="en-US" dirty="0"/>
              <a:t>ommitment to spend 1 bln USD to boost the ecosystem</a:t>
            </a:r>
          </a:p>
        </p:txBody>
      </p:sp>
    </p:spTree>
    <p:extLst>
      <p:ext uri="{BB962C8B-B14F-4D97-AF65-F5344CB8AC3E}">
        <p14:creationId xmlns:p14="http://schemas.microsoft.com/office/powerpoint/2010/main" val="12623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42A62C1E-C074-4B9F-A126-5A6EB80916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1" name="Group 260">
            <a:extLst>
              <a:ext uri="{FF2B5EF4-FFF2-40B4-BE49-F238E27FC236}">
                <a16:creationId xmlns:a16="http://schemas.microsoft.com/office/drawing/2014/main" id="{AFAAC72B-1468-4A61-818C-9D6740A34B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2" name="Rectangle 5">
              <a:extLst>
                <a:ext uri="{FF2B5EF4-FFF2-40B4-BE49-F238E27FC236}">
                  <a16:creationId xmlns:a16="http://schemas.microsoft.com/office/drawing/2014/main" id="{DE7BA23F-CC7D-4F24-AA5D-87499F59820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01DA9AA6-9ED7-44A9-B89A-11D0F25AE2C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7">
              <a:extLst>
                <a:ext uri="{FF2B5EF4-FFF2-40B4-BE49-F238E27FC236}">
                  <a16:creationId xmlns:a16="http://schemas.microsoft.com/office/drawing/2014/main" id="{A01F0F80-5D96-4187-B1CF-7B7431005C0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Rectangle 8">
              <a:extLst>
                <a:ext uri="{FF2B5EF4-FFF2-40B4-BE49-F238E27FC236}">
                  <a16:creationId xmlns:a16="http://schemas.microsoft.com/office/drawing/2014/main" id="{91BC74D8-180D-4752-8DB9-505286F1A3A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6" name="Freeform 9">
              <a:extLst>
                <a:ext uri="{FF2B5EF4-FFF2-40B4-BE49-F238E27FC236}">
                  <a16:creationId xmlns:a16="http://schemas.microsoft.com/office/drawing/2014/main" id="{2BE69DAC-23FF-40E7-85CE-FBD085B37C6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0">
              <a:extLst>
                <a:ext uri="{FF2B5EF4-FFF2-40B4-BE49-F238E27FC236}">
                  <a16:creationId xmlns:a16="http://schemas.microsoft.com/office/drawing/2014/main" id="{382513DE-28E5-4321-8AD8-DFF9A5D882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1">
              <a:extLst>
                <a:ext uri="{FF2B5EF4-FFF2-40B4-BE49-F238E27FC236}">
                  <a16:creationId xmlns:a16="http://schemas.microsoft.com/office/drawing/2014/main" id="{AB55DF4F-428E-4489-BE27-8176420436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2">
              <a:extLst>
                <a:ext uri="{FF2B5EF4-FFF2-40B4-BE49-F238E27FC236}">
                  <a16:creationId xmlns:a16="http://schemas.microsoft.com/office/drawing/2014/main" id="{1B7FA976-0B14-4F79-8941-DE4DBC0214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3">
              <a:extLst>
                <a:ext uri="{FF2B5EF4-FFF2-40B4-BE49-F238E27FC236}">
                  <a16:creationId xmlns:a16="http://schemas.microsoft.com/office/drawing/2014/main" id="{CEFDC5BE-6BCF-4416-9519-1BD9689B7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14">
              <a:extLst>
                <a:ext uri="{FF2B5EF4-FFF2-40B4-BE49-F238E27FC236}">
                  <a16:creationId xmlns:a16="http://schemas.microsoft.com/office/drawing/2014/main" id="{FDB8EB04-E349-4D57-BBB2-92BFE44502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15">
              <a:extLst>
                <a:ext uri="{FF2B5EF4-FFF2-40B4-BE49-F238E27FC236}">
                  <a16:creationId xmlns:a16="http://schemas.microsoft.com/office/drawing/2014/main" id="{7D4FB99B-8938-4DEB-A48C-3BE646BA62A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16">
              <a:extLst>
                <a:ext uri="{FF2B5EF4-FFF2-40B4-BE49-F238E27FC236}">
                  <a16:creationId xmlns:a16="http://schemas.microsoft.com/office/drawing/2014/main" id="{668F5E6F-41A9-43EC-993A-5521B263DD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17">
              <a:extLst>
                <a:ext uri="{FF2B5EF4-FFF2-40B4-BE49-F238E27FC236}">
                  <a16:creationId xmlns:a16="http://schemas.microsoft.com/office/drawing/2014/main" id="{5A1F62AA-D053-4902-92FF-68F46F1AE6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18">
              <a:extLst>
                <a:ext uri="{FF2B5EF4-FFF2-40B4-BE49-F238E27FC236}">
                  <a16:creationId xmlns:a16="http://schemas.microsoft.com/office/drawing/2014/main" id="{54B35167-8C7F-4B4F-8237-6D71249CAF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19">
              <a:extLst>
                <a:ext uri="{FF2B5EF4-FFF2-40B4-BE49-F238E27FC236}">
                  <a16:creationId xmlns:a16="http://schemas.microsoft.com/office/drawing/2014/main" id="{5E227694-C57C-4F1D-AF07-8D0EC3F68B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0">
              <a:extLst>
                <a:ext uri="{FF2B5EF4-FFF2-40B4-BE49-F238E27FC236}">
                  <a16:creationId xmlns:a16="http://schemas.microsoft.com/office/drawing/2014/main" id="{5839C01B-00BF-4880-B3D7-88C84DD1AF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1">
              <a:extLst>
                <a:ext uri="{FF2B5EF4-FFF2-40B4-BE49-F238E27FC236}">
                  <a16:creationId xmlns:a16="http://schemas.microsoft.com/office/drawing/2014/main" id="{66C6C7C1-7ACD-4545-BA06-5379AA3CCF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2">
              <a:extLst>
                <a:ext uri="{FF2B5EF4-FFF2-40B4-BE49-F238E27FC236}">
                  <a16:creationId xmlns:a16="http://schemas.microsoft.com/office/drawing/2014/main" id="{28491955-6EBA-4E18-A945-B932BF0404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3">
              <a:extLst>
                <a:ext uri="{FF2B5EF4-FFF2-40B4-BE49-F238E27FC236}">
                  <a16:creationId xmlns:a16="http://schemas.microsoft.com/office/drawing/2014/main" id="{75E5F549-BC29-4753-AFF3-51A22F9530C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24">
              <a:extLst>
                <a:ext uri="{FF2B5EF4-FFF2-40B4-BE49-F238E27FC236}">
                  <a16:creationId xmlns:a16="http://schemas.microsoft.com/office/drawing/2014/main" id="{843F9AF2-0061-417E-A0DD-D7C445484EB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25">
              <a:extLst>
                <a:ext uri="{FF2B5EF4-FFF2-40B4-BE49-F238E27FC236}">
                  <a16:creationId xmlns:a16="http://schemas.microsoft.com/office/drawing/2014/main" id="{441782E9-AB6A-4CF3-9891-3296C9F46DC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26">
              <a:extLst>
                <a:ext uri="{FF2B5EF4-FFF2-40B4-BE49-F238E27FC236}">
                  <a16:creationId xmlns:a16="http://schemas.microsoft.com/office/drawing/2014/main" id="{0011C945-E97D-4B05-AEF3-C4B7E14C1A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27">
              <a:extLst>
                <a:ext uri="{FF2B5EF4-FFF2-40B4-BE49-F238E27FC236}">
                  <a16:creationId xmlns:a16="http://schemas.microsoft.com/office/drawing/2014/main" id="{E027A564-E1CF-4BD2-B2A3-05DFEA1D95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28">
              <a:extLst>
                <a:ext uri="{FF2B5EF4-FFF2-40B4-BE49-F238E27FC236}">
                  <a16:creationId xmlns:a16="http://schemas.microsoft.com/office/drawing/2014/main" id="{3EDB7B30-4D98-4873-83A0-409BFA72526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29">
              <a:extLst>
                <a:ext uri="{FF2B5EF4-FFF2-40B4-BE49-F238E27FC236}">
                  <a16:creationId xmlns:a16="http://schemas.microsoft.com/office/drawing/2014/main" id="{5213EC14-8315-452D-8459-3D37691A38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30">
              <a:extLst>
                <a:ext uri="{FF2B5EF4-FFF2-40B4-BE49-F238E27FC236}">
                  <a16:creationId xmlns:a16="http://schemas.microsoft.com/office/drawing/2014/main" id="{9A398B2F-C37F-4EEA-A23D-51B55F600D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FA8C1A2E-3302-4D50-BE7D-4A4BDD25E5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2">
              <a:extLst>
                <a:ext uri="{FF2B5EF4-FFF2-40B4-BE49-F238E27FC236}">
                  <a16:creationId xmlns:a16="http://schemas.microsoft.com/office/drawing/2014/main" id="{2B777039-FD88-4624-86A1-2466E07CBC7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Rectangle 33">
              <a:extLst>
                <a:ext uri="{FF2B5EF4-FFF2-40B4-BE49-F238E27FC236}">
                  <a16:creationId xmlns:a16="http://schemas.microsoft.com/office/drawing/2014/main" id="{F5BBAC42-91EE-4166-AE92-D9B8E93A657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1" name="Freeform 34">
              <a:extLst>
                <a:ext uri="{FF2B5EF4-FFF2-40B4-BE49-F238E27FC236}">
                  <a16:creationId xmlns:a16="http://schemas.microsoft.com/office/drawing/2014/main" id="{C4F2A499-1D75-4098-A69A-46F1BBCDED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35">
              <a:extLst>
                <a:ext uri="{FF2B5EF4-FFF2-40B4-BE49-F238E27FC236}">
                  <a16:creationId xmlns:a16="http://schemas.microsoft.com/office/drawing/2014/main" id="{BEC3B11A-8CD5-49CE-B430-62523671C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36">
              <a:extLst>
                <a:ext uri="{FF2B5EF4-FFF2-40B4-BE49-F238E27FC236}">
                  <a16:creationId xmlns:a16="http://schemas.microsoft.com/office/drawing/2014/main" id="{6DF23043-CE13-4BD7-A5B1-160E54D26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37">
              <a:extLst>
                <a:ext uri="{FF2B5EF4-FFF2-40B4-BE49-F238E27FC236}">
                  <a16:creationId xmlns:a16="http://schemas.microsoft.com/office/drawing/2014/main" id="{855D1673-334D-4ADA-B7A4-3A93ABA0F4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38">
              <a:extLst>
                <a:ext uri="{FF2B5EF4-FFF2-40B4-BE49-F238E27FC236}">
                  <a16:creationId xmlns:a16="http://schemas.microsoft.com/office/drawing/2014/main" id="{A0540102-6F39-4192-B853-36A8304CAE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39">
              <a:extLst>
                <a:ext uri="{FF2B5EF4-FFF2-40B4-BE49-F238E27FC236}">
                  <a16:creationId xmlns:a16="http://schemas.microsoft.com/office/drawing/2014/main" id="{FE7B2F63-B5E0-457B-8BDA-296AF0D6DF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40">
              <a:extLst>
                <a:ext uri="{FF2B5EF4-FFF2-40B4-BE49-F238E27FC236}">
                  <a16:creationId xmlns:a16="http://schemas.microsoft.com/office/drawing/2014/main" id="{8AE74BF9-DD70-4138-AEA2-9E92FA54C3C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41">
              <a:extLst>
                <a:ext uri="{FF2B5EF4-FFF2-40B4-BE49-F238E27FC236}">
                  <a16:creationId xmlns:a16="http://schemas.microsoft.com/office/drawing/2014/main" id="{D57F9876-DDD6-4CDB-8CA3-3111229CB2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42">
              <a:extLst>
                <a:ext uri="{FF2B5EF4-FFF2-40B4-BE49-F238E27FC236}">
                  <a16:creationId xmlns:a16="http://schemas.microsoft.com/office/drawing/2014/main" id="{D47958BA-B87B-43D9-B93E-988D8F20601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43">
              <a:extLst>
                <a:ext uri="{FF2B5EF4-FFF2-40B4-BE49-F238E27FC236}">
                  <a16:creationId xmlns:a16="http://schemas.microsoft.com/office/drawing/2014/main" id="{6803A143-4A93-479A-859F-BC981C5E75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44">
              <a:extLst>
                <a:ext uri="{FF2B5EF4-FFF2-40B4-BE49-F238E27FC236}">
                  <a16:creationId xmlns:a16="http://schemas.microsoft.com/office/drawing/2014/main" id="{5CC5C31E-616F-4351-944F-550BD278E46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Rectangle 45">
              <a:extLst>
                <a:ext uri="{FF2B5EF4-FFF2-40B4-BE49-F238E27FC236}">
                  <a16:creationId xmlns:a16="http://schemas.microsoft.com/office/drawing/2014/main" id="{E8BB0EFF-C194-4679-AEC8-C6FADD255AB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3" name="Freeform 46">
              <a:extLst>
                <a:ext uri="{FF2B5EF4-FFF2-40B4-BE49-F238E27FC236}">
                  <a16:creationId xmlns:a16="http://schemas.microsoft.com/office/drawing/2014/main" id="{5C5DCB57-D4AE-4565-AC0D-3CADFE7FD1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47">
              <a:extLst>
                <a:ext uri="{FF2B5EF4-FFF2-40B4-BE49-F238E27FC236}">
                  <a16:creationId xmlns:a16="http://schemas.microsoft.com/office/drawing/2014/main" id="{93D5FBB1-89CF-4233-BE4A-80A60AA2287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48">
              <a:extLst>
                <a:ext uri="{FF2B5EF4-FFF2-40B4-BE49-F238E27FC236}">
                  <a16:creationId xmlns:a16="http://schemas.microsoft.com/office/drawing/2014/main" id="{159AEC9A-0D77-41B5-847A-9DC41199E2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49">
              <a:extLst>
                <a:ext uri="{FF2B5EF4-FFF2-40B4-BE49-F238E27FC236}">
                  <a16:creationId xmlns:a16="http://schemas.microsoft.com/office/drawing/2014/main" id="{ED3F4044-CEFD-495A-8475-FC1A31C7CAF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0">
              <a:extLst>
                <a:ext uri="{FF2B5EF4-FFF2-40B4-BE49-F238E27FC236}">
                  <a16:creationId xmlns:a16="http://schemas.microsoft.com/office/drawing/2014/main" id="{F757E84F-F23F-433B-AFFC-2458F79580F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51">
              <a:extLst>
                <a:ext uri="{FF2B5EF4-FFF2-40B4-BE49-F238E27FC236}">
                  <a16:creationId xmlns:a16="http://schemas.microsoft.com/office/drawing/2014/main" id="{B5299AC1-77AA-4E3B-9906-E74667C2F6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52">
              <a:extLst>
                <a:ext uri="{FF2B5EF4-FFF2-40B4-BE49-F238E27FC236}">
                  <a16:creationId xmlns:a16="http://schemas.microsoft.com/office/drawing/2014/main" id="{04ACF07A-AC80-4798-80C1-12A20694615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53">
              <a:extLst>
                <a:ext uri="{FF2B5EF4-FFF2-40B4-BE49-F238E27FC236}">
                  <a16:creationId xmlns:a16="http://schemas.microsoft.com/office/drawing/2014/main" id="{26021A8B-6608-47E6-BCA3-604B36A79DA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54">
              <a:extLst>
                <a:ext uri="{FF2B5EF4-FFF2-40B4-BE49-F238E27FC236}">
                  <a16:creationId xmlns:a16="http://schemas.microsoft.com/office/drawing/2014/main" id="{304A353F-3DAA-4EAF-B03C-894303825D7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55">
              <a:extLst>
                <a:ext uri="{FF2B5EF4-FFF2-40B4-BE49-F238E27FC236}">
                  <a16:creationId xmlns:a16="http://schemas.microsoft.com/office/drawing/2014/main" id="{41725314-ECC6-43BA-942E-59B57436D9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56">
              <a:extLst>
                <a:ext uri="{FF2B5EF4-FFF2-40B4-BE49-F238E27FC236}">
                  <a16:creationId xmlns:a16="http://schemas.microsoft.com/office/drawing/2014/main" id="{6D630F64-A97A-4544-9770-C7A59B0413B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57">
              <a:extLst>
                <a:ext uri="{FF2B5EF4-FFF2-40B4-BE49-F238E27FC236}">
                  <a16:creationId xmlns:a16="http://schemas.microsoft.com/office/drawing/2014/main" id="{409BC0A2-5953-4975-BDAA-05BC3002DD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58">
              <a:extLst>
                <a:ext uri="{FF2B5EF4-FFF2-40B4-BE49-F238E27FC236}">
                  <a16:creationId xmlns:a16="http://schemas.microsoft.com/office/drawing/2014/main" id="{BD1C4CCF-2F20-4FC7-B197-1C6478471A5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AA951099-07C5-40D8-9433-5533C29CDE8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18" name="Rectangle 317">
              <a:extLst>
                <a:ext uri="{FF2B5EF4-FFF2-40B4-BE49-F238E27FC236}">
                  <a16:creationId xmlns:a16="http://schemas.microsoft.com/office/drawing/2014/main" id="{BDCE60CD-7593-4CD7-9458-7F982FC787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9" name="Picture 2" descr="A picture containing electronics&#10;&#10;Description generated with high confidence">
              <a:extLst>
                <a:ext uri="{FF2B5EF4-FFF2-40B4-BE49-F238E27FC236}">
                  <a16:creationId xmlns:a16="http://schemas.microsoft.com/office/drawing/2014/main" id="{A230CF07-D0CC-4389-B344-BEB9D6710E88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8437831B-6E13-423A-801D-D376183AF8A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85" name="Rectangle 5">
              <a:extLst>
                <a:ext uri="{FF2B5EF4-FFF2-40B4-BE49-F238E27FC236}">
                  <a16:creationId xmlns:a16="http://schemas.microsoft.com/office/drawing/2014/main" id="{AC8697B2-979F-407F-8DD6-2C80CCD8154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6" name="Freeform 6">
              <a:extLst>
                <a:ext uri="{FF2B5EF4-FFF2-40B4-BE49-F238E27FC236}">
                  <a16:creationId xmlns:a16="http://schemas.microsoft.com/office/drawing/2014/main" id="{8A48E1A3-AC58-44D3-BAC2-3ECA105DDC6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7">
              <a:extLst>
                <a:ext uri="{FF2B5EF4-FFF2-40B4-BE49-F238E27FC236}">
                  <a16:creationId xmlns:a16="http://schemas.microsoft.com/office/drawing/2014/main" id="{D0858047-AE9E-4143-AFF7-6BCCD5417C9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8">
              <a:extLst>
                <a:ext uri="{FF2B5EF4-FFF2-40B4-BE49-F238E27FC236}">
                  <a16:creationId xmlns:a16="http://schemas.microsoft.com/office/drawing/2014/main" id="{15477209-AA0B-451B-B791-99E642A72B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9">
              <a:extLst>
                <a:ext uri="{FF2B5EF4-FFF2-40B4-BE49-F238E27FC236}">
                  <a16:creationId xmlns:a16="http://schemas.microsoft.com/office/drawing/2014/main" id="{3892F279-DC57-4428-8912-B6B973FBA8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0" name="Freeform 10">
              <a:extLst>
                <a:ext uri="{FF2B5EF4-FFF2-40B4-BE49-F238E27FC236}">
                  <a16:creationId xmlns:a16="http://schemas.microsoft.com/office/drawing/2014/main" id="{7A8FDE26-34A3-4682-A072-9316B9A8F3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Freeform 11">
              <a:extLst>
                <a:ext uri="{FF2B5EF4-FFF2-40B4-BE49-F238E27FC236}">
                  <a16:creationId xmlns:a16="http://schemas.microsoft.com/office/drawing/2014/main" id="{F97043B9-19F1-40F9-BC40-510054574C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2" name="Freeform 12">
              <a:extLst>
                <a:ext uri="{FF2B5EF4-FFF2-40B4-BE49-F238E27FC236}">
                  <a16:creationId xmlns:a16="http://schemas.microsoft.com/office/drawing/2014/main" id="{FDD066AA-6AB5-465A-9DDD-D2BD92CBEEF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Freeform 13">
              <a:extLst>
                <a:ext uri="{FF2B5EF4-FFF2-40B4-BE49-F238E27FC236}">
                  <a16:creationId xmlns:a16="http://schemas.microsoft.com/office/drawing/2014/main" id="{DEC852E1-FA4C-4182-BA83-D87B78FF4E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Freeform 14">
              <a:extLst>
                <a:ext uri="{FF2B5EF4-FFF2-40B4-BE49-F238E27FC236}">
                  <a16:creationId xmlns:a16="http://schemas.microsoft.com/office/drawing/2014/main" id="{4268AAF3-6FEF-4815-AA5C-A75A2C28C0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5" name="Freeform 15">
              <a:extLst>
                <a:ext uri="{FF2B5EF4-FFF2-40B4-BE49-F238E27FC236}">
                  <a16:creationId xmlns:a16="http://schemas.microsoft.com/office/drawing/2014/main" id="{E863730C-9D37-4063-91D9-FC9C5D1A7B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Line 16">
              <a:extLst>
                <a:ext uri="{FF2B5EF4-FFF2-40B4-BE49-F238E27FC236}">
                  <a16:creationId xmlns:a16="http://schemas.microsoft.com/office/drawing/2014/main" id="{65C4A88F-6E1C-4BFA-B860-72DF9CD2559F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7" name="Freeform 17">
              <a:extLst>
                <a:ext uri="{FF2B5EF4-FFF2-40B4-BE49-F238E27FC236}">
                  <a16:creationId xmlns:a16="http://schemas.microsoft.com/office/drawing/2014/main" id="{C59CC5CD-3D37-412C-AFBC-0FE4F2AD34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18">
              <a:extLst>
                <a:ext uri="{FF2B5EF4-FFF2-40B4-BE49-F238E27FC236}">
                  <a16:creationId xmlns:a16="http://schemas.microsoft.com/office/drawing/2014/main" id="{D72CC1F8-1341-4965-B500-B9F6B03796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19">
              <a:extLst>
                <a:ext uri="{FF2B5EF4-FFF2-40B4-BE49-F238E27FC236}">
                  <a16:creationId xmlns:a16="http://schemas.microsoft.com/office/drawing/2014/main" id="{0CAE638B-812F-47EC-BEAD-1D4CF0A80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20">
              <a:extLst>
                <a:ext uri="{FF2B5EF4-FFF2-40B4-BE49-F238E27FC236}">
                  <a16:creationId xmlns:a16="http://schemas.microsoft.com/office/drawing/2014/main" id="{802BB1C2-CF18-4445-A43F-75B524789F5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Rectangle 21">
              <a:extLst>
                <a:ext uri="{FF2B5EF4-FFF2-40B4-BE49-F238E27FC236}">
                  <a16:creationId xmlns:a16="http://schemas.microsoft.com/office/drawing/2014/main" id="{E2DE9379-58E8-444C-9A8E-35C772B4696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2" name="Freeform 22">
              <a:extLst>
                <a:ext uri="{FF2B5EF4-FFF2-40B4-BE49-F238E27FC236}">
                  <a16:creationId xmlns:a16="http://schemas.microsoft.com/office/drawing/2014/main" id="{503A4679-3185-40E3-917A-ABDEE084F1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23">
              <a:extLst>
                <a:ext uri="{FF2B5EF4-FFF2-40B4-BE49-F238E27FC236}">
                  <a16:creationId xmlns:a16="http://schemas.microsoft.com/office/drawing/2014/main" id="{AE3671F1-6787-4C9E-9E6A-79606551563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24">
              <a:extLst>
                <a:ext uri="{FF2B5EF4-FFF2-40B4-BE49-F238E27FC236}">
                  <a16:creationId xmlns:a16="http://schemas.microsoft.com/office/drawing/2014/main" id="{75B3F1EE-788A-4121-BEEB-A655052FF0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5" name="Freeform 25">
              <a:extLst>
                <a:ext uri="{FF2B5EF4-FFF2-40B4-BE49-F238E27FC236}">
                  <a16:creationId xmlns:a16="http://schemas.microsoft.com/office/drawing/2014/main" id="{C141CDE3-653E-432A-966B-32445303BA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6" name="Freeform 26">
              <a:extLst>
                <a:ext uri="{FF2B5EF4-FFF2-40B4-BE49-F238E27FC236}">
                  <a16:creationId xmlns:a16="http://schemas.microsoft.com/office/drawing/2014/main" id="{93EA370F-E06E-4C47-BE6F-5BE48BC6477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7" name="Freeform 27">
              <a:extLst>
                <a:ext uri="{FF2B5EF4-FFF2-40B4-BE49-F238E27FC236}">
                  <a16:creationId xmlns:a16="http://schemas.microsoft.com/office/drawing/2014/main" id="{F0A45F11-4297-4470-B34B-BC4E1F5F48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8" name="Freeform 28">
              <a:extLst>
                <a:ext uri="{FF2B5EF4-FFF2-40B4-BE49-F238E27FC236}">
                  <a16:creationId xmlns:a16="http://schemas.microsoft.com/office/drawing/2014/main" id="{D208CBFD-9378-4B0B-8365-5842D64C2F3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29">
              <a:extLst>
                <a:ext uri="{FF2B5EF4-FFF2-40B4-BE49-F238E27FC236}">
                  <a16:creationId xmlns:a16="http://schemas.microsoft.com/office/drawing/2014/main" id="{E12E3CDE-F490-4482-8996-50141834A73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30">
              <a:extLst>
                <a:ext uri="{FF2B5EF4-FFF2-40B4-BE49-F238E27FC236}">
                  <a16:creationId xmlns:a16="http://schemas.microsoft.com/office/drawing/2014/main" id="{7783C03E-580E-4BD3-B10C-E72965DAF2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31">
              <a:extLst>
                <a:ext uri="{FF2B5EF4-FFF2-40B4-BE49-F238E27FC236}">
                  <a16:creationId xmlns:a16="http://schemas.microsoft.com/office/drawing/2014/main" id="{38792D03-0B64-4EEA-A696-74016C3921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6E7FDC5D-4882-4450-A5A5-B1D2F576A39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13" name="Freeform 32">
              <a:extLst>
                <a:ext uri="{FF2B5EF4-FFF2-40B4-BE49-F238E27FC236}">
                  <a16:creationId xmlns:a16="http://schemas.microsoft.com/office/drawing/2014/main" id="{2A67CD2F-9C15-4DCA-908E-33A24D36B2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33">
              <a:extLst>
                <a:ext uri="{FF2B5EF4-FFF2-40B4-BE49-F238E27FC236}">
                  <a16:creationId xmlns:a16="http://schemas.microsoft.com/office/drawing/2014/main" id="{CF6E9840-D612-49D6-8C65-1E77824A788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" name="Freeform 34">
              <a:extLst>
                <a:ext uri="{FF2B5EF4-FFF2-40B4-BE49-F238E27FC236}">
                  <a16:creationId xmlns:a16="http://schemas.microsoft.com/office/drawing/2014/main" id="{31E34932-5DE4-4F64-A359-8EC70773821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Freeform 35">
              <a:extLst>
                <a:ext uri="{FF2B5EF4-FFF2-40B4-BE49-F238E27FC236}">
                  <a16:creationId xmlns:a16="http://schemas.microsoft.com/office/drawing/2014/main" id="{367EA2E0-8E6F-4C39-A6A1-F297461C13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7" name="Freeform 36">
              <a:extLst>
                <a:ext uri="{FF2B5EF4-FFF2-40B4-BE49-F238E27FC236}">
                  <a16:creationId xmlns:a16="http://schemas.microsoft.com/office/drawing/2014/main" id="{EB3DB58E-D618-4F8A-9F69-2C0D999DCB3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8" name="Freeform 37">
              <a:extLst>
                <a:ext uri="{FF2B5EF4-FFF2-40B4-BE49-F238E27FC236}">
                  <a16:creationId xmlns:a16="http://schemas.microsoft.com/office/drawing/2014/main" id="{07D3C9F9-29CE-4E08-87ED-F09B8A4269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9" name="Freeform 38">
              <a:extLst>
                <a:ext uri="{FF2B5EF4-FFF2-40B4-BE49-F238E27FC236}">
                  <a16:creationId xmlns:a16="http://schemas.microsoft.com/office/drawing/2014/main" id="{47C731EC-954B-4D06-8B2F-C59FCB8573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0" name="Freeform 39">
              <a:extLst>
                <a:ext uri="{FF2B5EF4-FFF2-40B4-BE49-F238E27FC236}">
                  <a16:creationId xmlns:a16="http://schemas.microsoft.com/office/drawing/2014/main" id="{82E63265-82CB-4177-BD53-64840F052D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1" name="Freeform 40">
              <a:extLst>
                <a:ext uri="{FF2B5EF4-FFF2-40B4-BE49-F238E27FC236}">
                  <a16:creationId xmlns:a16="http://schemas.microsoft.com/office/drawing/2014/main" id="{BC85785C-1F96-48F1-89CF-AB022BE44A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2" name="Rectangle 41">
              <a:extLst>
                <a:ext uri="{FF2B5EF4-FFF2-40B4-BE49-F238E27FC236}">
                  <a16:creationId xmlns:a16="http://schemas.microsoft.com/office/drawing/2014/main" id="{714DCDF1-C14A-484C-BBF6-8C67B12DBFE7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group of people in a room&#10;&#10;Description generated with high confidence">
            <a:extLst>
              <a:ext uri="{FF2B5EF4-FFF2-40B4-BE49-F238E27FC236}">
                <a16:creationId xmlns:a16="http://schemas.microsoft.com/office/drawing/2014/main" id="{1FE5A5E9-E791-4FFC-AEC4-ED934054E8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9" r="3" b="17033"/>
          <a:stretch/>
        </p:blipFill>
        <p:spPr>
          <a:xfrm>
            <a:off x="1141412" y="607028"/>
            <a:ext cx="3251200" cy="3299778"/>
          </a:xfrm>
          <a:custGeom>
            <a:avLst/>
            <a:gdLst>
              <a:gd name="connsiteX0" fmla="*/ 160369 w 4874998"/>
              <a:gd name="connsiteY0" fmla="*/ 0 h 3299778"/>
              <a:gd name="connsiteX1" fmla="*/ 4874998 w 4874998"/>
              <a:gd name="connsiteY1" fmla="*/ 0 h 3299778"/>
              <a:gd name="connsiteX2" fmla="*/ 4874998 w 4874998"/>
              <a:gd name="connsiteY2" fmla="*/ 3299778 h 3299778"/>
              <a:gd name="connsiteX3" fmla="*/ 0 w 4874998"/>
              <a:gd name="connsiteY3" fmla="*/ 3299778 h 3299778"/>
              <a:gd name="connsiteX4" fmla="*/ 0 w 4874998"/>
              <a:gd name="connsiteY4" fmla="*/ 160369 h 3299778"/>
              <a:gd name="connsiteX5" fmla="*/ 160369 w 4874998"/>
              <a:gd name="connsiteY5" fmla="*/ 0 h 329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4998" h="3299778">
                <a:moveTo>
                  <a:pt x="160369" y="0"/>
                </a:moveTo>
                <a:lnTo>
                  <a:pt x="4874998" y="0"/>
                </a:lnTo>
                <a:lnTo>
                  <a:pt x="4874998" y="3299778"/>
                </a:lnTo>
                <a:lnTo>
                  <a:pt x="0" y="3299778"/>
                </a:lnTo>
                <a:lnTo>
                  <a:pt x="0" y="160369"/>
                </a:lnTo>
                <a:cubicBezTo>
                  <a:pt x="0" y="71800"/>
                  <a:pt x="71800" y="0"/>
                  <a:pt x="160369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group of people in a room&#10;&#10;Description generated with high confidence">
            <a:extLst>
              <a:ext uri="{FF2B5EF4-FFF2-40B4-BE49-F238E27FC236}">
                <a16:creationId xmlns:a16="http://schemas.microsoft.com/office/drawing/2014/main" id="{64B21C11-DD51-4340-8FA7-5073B9CB95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2" r="24135" b="-1"/>
          <a:stretch/>
        </p:blipFill>
        <p:spPr>
          <a:xfrm>
            <a:off x="7745412" y="607028"/>
            <a:ext cx="3308354" cy="3299778"/>
          </a:xfrm>
          <a:custGeom>
            <a:avLst/>
            <a:gdLst>
              <a:gd name="connsiteX0" fmla="*/ 0 w 4873629"/>
              <a:gd name="connsiteY0" fmla="*/ 0 h 3299778"/>
              <a:gd name="connsiteX1" fmla="*/ 4873629 w 4873629"/>
              <a:gd name="connsiteY1" fmla="*/ 0 h 3299778"/>
              <a:gd name="connsiteX2" fmla="*/ 4873629 w 4873629"/>
              <a:gd name="connsiteY2" fmla="*/ 3139409 h 3299778"/>
              <a:gd name="connsiteX3" fmla="*/ 4713260 w 4873629"/>
              <a:gd name="connsiteY3" fmla="*/ 3299778 h 3299778"/>
              <a:gd name="connsiteX4" fmla="*/ 0 w 4873629"/>
              <a:gd name="connsiteY4" fmla="*/ 3299778 h 329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629" h="3299778">
                <a:moveTo>
                  <a:pt x="0" y="0"/>
                </a:moveTo>
                <a:lnTo>
                  <a:pt x="4873629" y="0"/>
                </a:lnTo>
                <a:lnTo>
                  <a:pt x="4873629" y="3139409"/>
                </a:lnTo>
                <a:cubicBezTo>
                  <a:pt x="4873629" y="3227978"/>
                  <a:pt x="4801829" y="3299778"/>
                  <a:pt x="4713260" y="3299778"/>
                </a:cubicBezTo>
                <a:lnTo>
                  <a:pt x="0" y="3299778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person standing in front of a computer&#10;&#10;Description generated with high confidence">
            <a:extLst>
              <a:ext uri="{FF2B5EF4-FFF2-40B4-BE49-F238E27FC236}">
                <a16:creationId xmlns:a16="http://schemas.microsoft.com/office/drawing/2014/main" id="{08083A17-FCEB-436B-8E09-9BB43F645A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1" r="13092" b="-4"/>
          <a:stretch/>
        </p:blipFill>
        <p:spPr>
          <a:xfrm>
            <a:off x="4403725" y="606425"/>
            <a:ext cx="3330573" cy="3300984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FB996B-3150-4833-AE19-ACDC1B1C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Our background </a:t>
            </a:r>
            <a:br>
              <a:rPr lang="en-US" sz="2800"/>
            </a:br>
            <a:r>
              <a:rPr lang="en-US" sz="2800"/>
              <a:t>in conventional business</a:t>
            </a:r>
          </a:p>
        </p:txBody>
      </p:sp>
    </p:spTree>
    <p:extLst>
      <p:ext uri="{BB962C8B-B14F-4D97-AF65-F5344CB8AC3E}">
        <p14:creationId xmlns:p14="http://schemas.microsoft.com/office/powerpoint/2010/main" val="25584156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938273"/>
          </a:xfrm>
        </p:spPr>
        <p:txBody>
          <a:bodyPr>
            <a:normAutofit/>
          </a:bodyPr>
          <a:lstStyle/>
          <a:p>
            <a:r>
              <a:rPr lang="en-US" cap="none" dirty="0"/>
              <a:t>EOS is </a:t>
            </a:r>
            <a:r>
              <a:rPr lang="en-US" cap="none" dirty="0">
                <a:solidFill>
                  <a:schemeClr val="tx2"/>
                </a:solidFill>
              </a:rPr>
              <a:t>the most well</a:t>
            </a:r>
            <a:r>
              <a:rPr lang="pl-PL" cap="none" dirty="0">
                <a:solidFill>
                  <a:schemeClr val="tx2"/>
                </a:solidFill>
              </a:rPr>
              <a:t>-</a:t>
            </a:r>
            <a:r>
              <a:rPr lang="en-US" cap="none" dirty="0">
                <a:solidFill>
                  <a:schemeClr val="tx2"/>
                </a:solidFill>
              </a:rPr>
              <a:t>funded project in history </a:t>
            </a:r>
            <a:r>
              <a:rPr lang="en-US" cap="none" dirty="0"/>
              <a:t>and we plan to soon announce a program for up to </a:t>
            </a:r>
            <a:r>
              <a:rPr lang="en-US" cap="none" dirty="0">
                <a:solidFill>
                  <a:schemeClr val="tx2"/>
                </a:solidFill>
              </a:rPr>
              <a:t>one billion USD</a:t>
            </a:r>
            <a:r>
              <a:rPr lang="en-US" cap="none" dirty="0"/>
              <a:t> of capital for EOS projects.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91162" y="3412892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Brendan Blumer, CEO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4648308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weak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non-existent ecosystem</a:t>
            </a:r>
            <a:endParaRPr lang="pl-PL" dirty="0"/>
          </a:p>
          <a:p>
            <a:r>
              <a:rPr lang="en-US" dirty="0"/>
              <a:t>Track-record of poor documentation</a:t>
            </a:r>
          </a:p>
          <a:p>
            <a:r>
              <a:rPr lang="en-US" dirty="0"/>
              <a:t>C++</a:t>
            </a:r>
            <a:r>
              <a:rPr lang="pl-PL" dirty="0"/>
              <a:t> </a:t>
            </a:r>
            <a:r>
              <a:rPr lang="en-US" dirty="0"/>
              <a:t>has a very steep learning curve</a:t>
            </a:r>
            <a:endParaRPr lang="pl-PL" dirty="0"/>
          </a:p>
          <a:p>
            <a:r>
              <a:rPr lang="en-US" dirty="0"/>
              <a:t>Not live yet</a:t>
            </a:r>
          </a:p>
        </p:txBody>
      </p:sp>
    </p:spTree>
    <p:extLst>
      <p:ext uri="{BB962C8B-B14F-4D97-AF65-F5344CB8AC3E}">
        <p14:creationId xmlns:p14="http://schemas.microsoft.com/office/powerpoint/2010/main" val="25715384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3C533-E262-4720-9FBE-35EAFB9D3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701017"/>
              </p:ext>
            </p:extLst>
          </p:nvPr>
        </p:nvGraphicFramePr>
        <p:xfrm>
          <a:off x="1361753" y="17831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843257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284592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C</a:t>
                      </a:r>
                      <a:r>
                        <a:rPr lang="en-US" dirty="0"/>
                        <a:t>heap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CB18705A-E6E7-42F8-9A3B-A8108AD00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3" y="494669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71A07F99-0B08-45C3-9796-95A877662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312077"/>
            <a:ext cx="387417" cy="387417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Revolution or evolution?</a:t>
            </a:r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/>
              <a:t>Can other systems copy EOS solutions?</a:t>
            </a:r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856776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</a:t>
            </a:r>
            <a:r>
              <a:rPr lang="en-US" dirty="0"/>
              <a:t>ocus on blockchain-based fundraising and digital asset management</a:t>
            </a:r>
            <a:r>
              <a:rPr lang="pl-PL" dirty="0"/>
              <a:t> solutions, e.g. Neufund, Melonport, Iconomi</a:t>
            </a:r>
          </a:p>
          <a:p>
            <a:r>
              <a:rPr lang="pl-PL" dirty="0"/>
              <a:t>S</a:t>
            </a:r>
            <a:r>
              <a:rPr lang="en-US" dirty="0"/>
              <a:t>oftware house for building dApps (both on EOS and Ethereum)</a:t>
            </a:r>
            <a:endParaRPr lang="pl-PL" dirty="0"/>
          </a:p>
          <a:p>
            <a:r>
              <a:rPr lang="pl-PL" dirty="0"/>
              <a:t>A</a:t>
            </a:r>
            <a:r>
              <a:rPr lang="en-US" dirty="0"/>
              <a:t>im</a:t>
            </a:r>
            <a:r>
              <a:rPr lang="pl-PL" dirty="0"/>
              <a:t>ing</a:t>
            </a:r>
            <a:r>
              <a:rPr lang="en-US" dirty="0"/>
              <a:t> to be</a:t>
            </a:r>
            <a:r>
              <a:rPr lang="pl-PL" dirty="0"/>
              <a:t> elected as</a:t>
            </a:r>
            <a:r>
              <a:rPr lang="en-US" dirty="0"/>
              <a:t> one of the 20 block producers </a:t>
            </a:r>
            <a:r>
              <a:rPr lang="pl-PL" dirty="0"/>
              <a:t>for EOS</a:t>
            </a:r>
            <a:r>
              <a:rPr lang="en-US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43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 </a:t>
            </a:r>
            <a:r>
              <a:rPr lang="en-US" dirty="0"/>
              <a:t>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</a:t>
            </a:r>
            <a:r>
              <a:rPr lang="en-US" dirty="0" err="1"/>
              <a:t>ot</a:t>
            </a:r>
            <a:r>
              <a:rPr lang="en-US" dirty="0"/>
              <a:t> looking for </a:t>
            </a:r>
            <a:r>
              <a:rPr lang="pl-PL" dirty="0"/>
              <a:t>funding, </a:t>
            </a:r>
            <a:r>
              <a:rPr lang="en-US" dirty="0"/>
              <a:t>looking for ways to spend money</a:t>
            </a:r>
            <a:endParaRPr lang="pl-PL" dirty="0"/>
          </a:p>
          <a:p>
            <a:r>
              <a:rPr lang="en-US" dirty="0"/>
              <a:t>Looking for good ideas that can be converted into dApps</a:t>
            </a:r>
            <a:endParaRPr lang="pl-PL" dirty="0"/>
          </a:p>
          <a:p>
            <a:r>
              <a:rPr lang="en-US" dirty="0"/>
              <a:t>Hiring developers with background in C++ and/or Ethereum smart-contracts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5310218"/>
      </p:ext>
    </p:extLst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19732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1617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47369-8A75-4F19-9A6E-4E3D54A1BC45}"/>
              </a:ext>
            </a:extLst>
          </p:cNvPr>
          <p:cNvSpPr txBox="1"/>
          <p:nvPr/>
        </p:nvSpPr>
        <p:spPr>
          <a:xfrm>
            <a:off x="5229725" y="5515023"/>
            <a:ext cx="340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facebook.com/groups/Tokenika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/>
              <a:t>facebook.com/groups/EOSPolska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42A62C1E-C074-4B9F-A126-5A6EB80916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FAAC72B-1468-4A61-818C-9D6740A34B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1" name="Rectangle 5">
              <a:extLst>
                <a:ext uri="{FF2B5EF4-FFF2-40B4-BE49-F238E27FC236}">
                  <a16:creationId xmlns:a16="http://schemas.microsoft.com/office/drawing/2014/main" id="{DE7BA23F-CC7D-4F24-AA5D-87499F59820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01DA9AA6-9ED7-44A9-B89A-11D0F25AE2C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A01F0F80-5D96-4187-B1CF-7B7431005C0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91BC74D8-180D-4752-8DB9-505286F1A3A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2BE69DAC-23FF-40E7-85CE-FBD085B37C6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382513DE-28E5-4321-8AD8-DFF9A5D882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AB55DF4F-428E-4489-BE27-8176420436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1B7FA976-0B14-4F79-8941-DE4DBC0214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CEFDC5BE-6BCF-4416-9519-1BD9689B7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FDB8EB04-E349-4D57-BBB2-92BFE44502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7D4FB99B-8938-4DEB-A48C-3BE646BA62A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668F5E6F-41A9-43EC-993A-5521B263DD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5A1F62AA-D053-4902-92FF-68F46F1AE6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54B35167-8C7F-4B4F-8237-6D71249CAF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5E227694-C57C-4F1D-AF07-8D0EC3F68B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5839C01B-00BF-4880-B3D7-88C84DD1AF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66C6C7C1-7ACD-4545-BA06-5379AA3CCF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28491955-6EBA-4E18-A945-B932BF0404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75E5F549-BC29-4753-AFF3-51A22F9530C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843F9AF2-0061-417E-A0DD-D7C445484EB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441782E9-AB6A-4CF3-9891-3296C9F46DC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0011C945-E97D-4B05-AEF3-C4B7E14C1A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E027A564-E1CF-4BD2-B2A3-05DFEA1D95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3EDB7B30-4D98-4873-83A0-409BFA72526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5213EC14-8315-452D-8459-3D37691A38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9A398B2F-C37F-4EEA-A23D-51B55F600D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FA8C1A2E-3302-4D50-BE7D-4A4BDD25E5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2B777039-FD88-4624-86A1-2466E07CBC7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33">
              <a:extLst>
                <a:ext uri="{FF2B5EF4-FFF2-40B4-BE49-F238E27FC236}">
                  <a16:creationId xmlns:a16="http://schemas.microsoft.com/office/drawing/2014/main" id="{F5BBAC42-91EE-4166-AE92-D9B8E93A657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C4F2A499-1D75-4098-A69A-46F1BBCDED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BEC3B11A-8CD5-49CE-B430-62523671C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6DF23043-CE13-4BD7-A5B1-160E54D26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855D1673-334D-4ADA-B7A4-3A93ABA0F4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A0540102-6F39-4192-B853-36A8304CAE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9">
              <a:extLst>
                <a:ext uri="{FF2B5EF4-FFF2-40B4-BE49-F238E27FC236}">
                  <a16:creationId xmlns:a16="http://schemas.microsoft.com/office/drawing/2014/main" id="{FE7B2F63-B5E0-457B-8BDA-296AF0D6DF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8AE74BF9-DD70-4138-AEA2-9E92FA54C3C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D57F9876-DDD6-4CDB-8CA3-3111229CB2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D47958BA-B87B-43D9-B93E-988D8F20601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3">
              <a:extLst>
                <a:ext uri="{FF2B5EF4-FFF2-40B4-BE49-F238E27FC236}">
                  <a16:creationId xmlns:a16="http://schemas.microsoft.com/office/drawing/2014/main" id="{6803A143-4A93-479A-859F-BC981C5E75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5CC5C31E-616F-4351-944F-550BD278E46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45">
              <a:extLst>
                <a:ext uri="{FF2B5EF4-FFF2-40B4-BE49-F238E27FC236}">
                  <a16:creationId xmlns:a16="http://schemas.microsoft.com/office/drawing/2014/main" id="{E8BB0EFF-C194-4679-AEC8-C6FADD255AB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5C5DCB57-D4AE-4565-AC0D-3CADFE7FD1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93D5FBB1-89CF-4233-BE4A-80A60AA2287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159AEC9A-0D77-41B5-847A-9DC41199E2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ED3F4044-CEFD-495A-8475-FC1A31C7CAF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F757E84F-F23F-433B-AFFC-2458F79580F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B5299AC1-77AA-4E3B-9906-E74667C2F6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2">
              <a:extLst>
                <a:ext uri="{FF2B5EF4-FFF2-40B4-BE49-F238E27FC236}">
                  <a16:creationId xmlns:a16="http://schemas.microsoft.com/office/drawing/2014/main" id="{04ACF07A-AC80-4798-80C1-12A20694615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3">
              <a:extLst>
                <a:ext uri="{FF2B5EF4-FFF2-40B4-BE49-F238E27FC236}">
                  <a16:creationId xmlns:a16="http://schemas.microsoft.com/office/drawing/2014/main" id="{26021A8B-6608-47E6-BCA3-604B36A79DA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4">
              <a:extLst>
                <a:ext uri="{FF2B5EF4-FFF2-40B4-BE49-F238E27FC236}">
                  <a16:creationId xmlns:a16="http://schemas.microsoft.com/office/drawing/2014/main" id="{304A353F-3DAA-4EAF-B03C-894303825D7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5">
              <a:extLst>
                <a:ext uri="{FF2B5EF4-FFF2-40B4-BE49-F238E27FC236}">
                  <a16:creationId xmlns:a16="http://schemas.microsoft.com/office/drawing/2014/main" id="{41725314-ECC6-43BA-942E-59B57436D9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6">
              <a:extLst>
                <a:ext uri="{FF2B5EF4-FFF2-40B4-BE49-F238E27FC236}">
                  <a16:creationId xmlns:a16="http://schemas.microsoft.com/office/drawing/2014/main" id="{6D630F64-A97A-4544-9770-C7A59B0413B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7">
              <a:extLst>
                <a:ext uri="{FF2B5EF4-FFF2-40B4-BE49-F238E27FC236}">
                  <a16:creationId xmlns:a16="http://schemas.microsoft.com/office/drawing/2014/main" id="{409BC0A2-5953-4975-BDAA-05BC3002DD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BD1C4CCF-2F20-4FC7-B197-1C6478471A5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A951099-07C5-40D8-9433-5533C29CDE8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47" name="Rectangle 246">
              <a:extLst>
                <a:ext uri="{FF2B5EF4-FFF2-40B4-BE49-F238E27FC236}">
                  <a16:creationId xmlns:a16="http://schemas.microsoft.com/office/drawing/2014/main" id="{BDCE60CD-7593-4CD7-9458-7F982FC787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8" name="Picture 2" descr="A picture containing electronics&#10;&#10;Description generated with high confidence">
              <a:extLst>
                <a:ext uri="{FF2B5EF4-FFF2-40B4-BE49-F238E27FC236}">
                  <a16:creationId xmlns:a16="http://schemas.microsoft.com/office/drawing/2014/main" id="{A230CF07-D0CC-4389-B344-BEB9D6710E88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437831B-6E13-423A-801D-D376183AF8A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1" name="Rectangle 5">
              <a:extLst>
                <a:ext uri="{FF2B5EF4-FFF2-40B4-BE49-F238E27FC236}">
                  <a16:creationId xmlns:a16="http://schemas.microsoft.com/office/drawing/2014/main" id="{AC8697B2-979F-407F-8DD6-2C80CCD8154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2" name="Freeform 6">
              <a:extLst>
                <a:ext uri="{FF2B5EF4-FFF2-40B4-BE49-F238E27FC236}">
                  <a16:creationId xmlns:a16="http://schemas.microsoft.com/office/drawing/2014/main" id="{8A48E1A3-AC58-44D3-BAC2-3ECA105DDC6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7">
              <a:extLst>
                <a:ext uri="{FF2B5EF4-FFF2-40B4-BE49-F238E27FC236}">
                  <a16:creationId xmlns:a16="http://schemas.microsoft.com/office/drawing/2014/main" id="{D0858047-AE9E-4143-AFF7-6BCCD5417C9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8">
              <a:extLst>
                <a:ext uri="{FF2B5EF4-FFF2-40B4-BE49-F238E27FC236}">
                  <a16:creationId xmlns:a16="http://schemas.microsoft.com/office/drawing/2014/main" id="{15477209-AA0B-451B-B791-99E642A72B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9">
              <a:extLst>
                <a:ext uri="{FF2B5EF4-FFF2-40B4-BE49-F238E27FC236}">
                  <a16:creationId xmlns:a16="http://schemas.microsoft.com/office/drawing/2014/main" id="{3892F279-DC57-4428-8912-B6B973FBA8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10">
              <a:extLst>
                <a:ext uri="{FF2B5EF4-FFF2-40B4-BE49-F238E27FC236}">
                  <a16:creationId xmlns:a16="http://schemas.microsoft.com/office/drawing/2014/main" id="{7A8FDE26-34A3-4682-A072-9316B9A8F3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11">
              <a:extLst>
                <a:ext uri="{FF2B5EF4-FFF2-40B4-BE49-F238E27FC236}">
                  <a16:creationId xmlns:a16="http://schemas.microsoft.com/office/drawing/2014/main" id="{F97043B9-19F1-40F9-BC40-510054574C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12">
              <a:extLst>
                <a:ext uri="{FF2B5EF4-FFF2-40B4-BE49-F238E27FC236}">
                  <a16:creationId xmlns:a16="http://schemas.microsoft.com/office/drawing/2014/main" id="{FDD066AA-6AB5-465A-9DDD-D2BD92CBEEF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13">
              <a:extLst>
                <a:ext uri="{FF2B5EF4-FFF2-40B4-BE49-F238E27FC236}">
                  <a16:creationId xmlns:a16="http://schemas.microsoft.com/office/drawing/2014/main" id="{DEC852E1-FA4C-4182-BA83-D87B78FF4E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14">
              <a:extLst>
                <a:ext uri="{FF2B5EF4-FFF2-40B4-BE49-F238E27FC236}">
                  <a16:creationId xmlns:a16="http://schemas.microsoft.com/office/drawing/2014/main" id="{4268AAF3-6FEF-4815-AA5C-A75A2C28C0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15">
              <a:extLst>
                <a:ext uri="{FF2B5EF4-FFF2-40B4-BE49-F238E27FC236}">
                  <a16:creationId xmlns:a16="http://schemas.microsoft.com/office/drawing/2014/main" id="{E863730C-9D37-4063-91D9-FC9C5D1A7B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Line 16">
              <a:extLst>
                <a:ext uri="{FF2B5EF4-FFF2-40B4-BE49-F238E27FC236}">
                  <a16:creationId xmlns:a16="http://schemas.microsoft.com/office/drawing/2014/main" id="{65C4A88F-6E1C-4BFA-B860-72DF9CD2559F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0" name="Freeform 17">
              <a:extLst>
                <a:ext uri="{FF2B5EF4-FFF2-40B4-BE49-F238E27FC236}">
                  <a16:creationId xmlns:a16="http://schemas.microsoft.com/office/drawing/2014/main" id="{C59CC5CD-3D37-412C-AFBC-0FE4F2AD34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Freeform 18">
              <a:extLst>
                <a:ext uri="{FF2B5EF4-FFF2-40B4-BE49-F238E27FC236}">
                  <a16:creationId xmlns:a16="http://schemas.microsoft.com/office/drawing/2014/main" id="{D72CC1F8-1341-4965-B500-B9F6B03796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2" name="Freeform 19">
              <a:extLst>
                <a:ext uri="{FF2B5EF4-FFF2-40B4-BE49-F238E27FC236}">
                  <a16:creationId xmlns:a16="http://schemas.microsoft.com/office/drawing/2014/main" id="{0CAE638B-812F-47EC-BEAD-1D4CF0A80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Freeform 20">
              <a:extLst>
                <a:ext uri="{FF2B5EF4-FFF2-40B4-BE49-F238E27FC236}">
                  <a16:creationId xmlns:a16="http://schemas.microsoft.com/office/drawing/2014/main" id="{802BB1C2-CF18-4445-A43F-75B524789F5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Rectangle 21">
              <a:extLst>
                <a:ext uri="{FF2B5EF4-FFF2-40B4-BE49-F238E27FC236}">
                  <a16:creationId xmlns:a16="http://schemas.microsoft.com/office/drawing/2014/main" id="{E2DE9379-58E8-444C-9A8E-35C772B4696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5" name="Freeform 22">
              <a:extLst>
                <a:ext uri="{FF2B5EF4-FFF2-40B4-BE49-F238E27FC236}">
                  <a16:creationId xmlns:a16="http://schemas.microsoft.com/office/drawing/2014/main" id="{503A4679-3185-40E3-917A-ABDEE084F1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Freeform 23">
              <a:extLst>
                <a:ext uri="{FF2B5EF4-FFF2-40B4-BE49-F238E27FC236}">
                  <a16:creationId xmlns:a16="http://schemas.microsoft.com/office/drawing/2014/main" id="{AE3671F1-6787-4C9E-9E6A-79606551563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7" name="Freeform 24">
              <a:extLst>
                <a:ext uri="{FF2B5EF4-FFF2-40B4-BE49-F238E27FC236}">
                  <a16:creationId xmlns:a16="http://schemas.microsoft.com/office/drawing/2014/main" id="{75B3F1EE-788A-4121-BEEB-A655052FF0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25">
              <a:extLst>
                <a:ext uri="{FF2B5EF4-FFF2-40B4-BE49-F238E27FC236}">
                  <a16:creationId xmlns:a16="http://schemas.microsoft.com/office/drawing/2014/main" id="{C141CDE3-653E-432A-966B-32445303BA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26">
              <a:extLst>
                <a:ext uri="{FF2B5EF4-FFF2-40B4-BE49-F238E27FC236}">
                  <a16:creationId xmlns:a16="http://schemas.microsoft.com/office/drawing/2014/main" id="{93EA370F-E06E-4C47-BE6F-5BE48BC6477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27">
              <a:extLst>
                <a:ext uri="{FF2B5EF4-FFF2-40B4-BE49-F238E27FC236}">
                  <a16:creationId xmlns:a16="http://schemas.microsoft.com/office/drawing/2014/main" id="{F0A45F11-4297-4470-B34B-BC4E1F5F48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Freeform 28">
              <a:extLst>
                <a:ext uri="{FF2B5EF4-FFF2-40B4-BE49-F238E27FC236}">
                  <a16:creationId xmlns:a16="http://schemas.microsoft.com/office/drawing/2014/main" id="{D208CBFD-9378-4B0B-8365-5842D64C2F3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29">
              <a:extLst>
                <a:ext uri="{FF2B5EF4-FFF2-40B4-BE49-F238E27FC236}">
                  <a16:creationId xmlns:a16="http://schemas.microsoft.com/office/drawing/2014/main" id="{E12E3CDE-F490-4482-8996-50141834A73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30">
              <a:extLst>
                <a:ext uri="{FF2B5EF4-FFF2-40B4-BE49-F238E27FC236}">
                  <a16:creationId xmlns:a16="http://schemas.microsoft.com/office/drawing/2014/main" id="{7783C03E-580E-4BD3-B10C-E72965DAF2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31">
              <a:extLst>
                <a:ext uri="{FF2B5EF4-FFF2-40B4-BE49-F238E27FC236}">
                  <a16:creationId xmlns:a16="http://schemas.microsoft.com/office/drawing/2014/main" id="{38792D03-0B64-4EEA-A696-74016C3921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6E7FDC5D-4882-4450-A5A5-B1D2F576A39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7" name="Freeform 32">
              <a:extLst>
                <a:ext uri="{FF2B5EF4-FFF2-40B4-BE49-F238E27FC236}">
                  <a16:creationId xmlns:a16="http://schemas.microsoft.com/office/drawing/2014/main" id="{2A67CD2F-9C15-4DCA-908E-33A24D36B2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8" name="Freeform 33">
              <a:extLst>
                <a:ext uri="{FF2B5EF4-FFF2-40B4-BE49-F238E27FC236}">
                  <a16:creationId xmlns:a16="http://schemas.microsoft.com/office/drawing/2014/main" id="{CF6E9840-D612-49D6-8C65-1E77824A788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34">
              <a:extLst>
                <a:ext uri="{FF2B5EF4-FFF2-40B4-BE49-F238E27FC236}">
                  <a16:creationId xmlns:a16="http://schemas.microsoft.com/office/drawing/2014/main" id="{31E34932-5DE4-4F64-A359-8EC70773821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35">
              <a:extLst>
                <a:ext uri="{FF2B5EF4-FFF2-40B4-BE49-F238E27FC236}">
                  <a16:creationId xmlns:a16="http://schemas.microsoft.com/office/drawing/2014/main" id="{367EA2E0-8E6F-4C39-A6A1-F297461C13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36">
              <a:extLst>
                <a:ext uri="{FF2B5EF4-FFF2-40B4-BE49-F238E27FC236}">
                  <a16:creationId xmlns:a16="http://schemas.microsoft.com/office/drawing/2014/main" id="{EB3DB58E-D618-4F8A-9F69-2C0D999DCB3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Freeform 37">
              <a:extLst>
                <a:ext uri="{FF2B5EF4-FFF2-40B4-BE49-F238E27FC236}">
                  <a16:creationId xmlns:a16="http://schemas.microsoft.com/office/drawing/2014/main" id="{07D3C9F9-29CE-4E08-87ED-F09B8A4269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" name="Freeform 38">
              <a:extLst>
                <a:ext uri="{FF2B5EF4-FFF2-40B4-BE49-F238E27FC236}">
                  <a16:creationId xmlns:a16="http://schemas.microsoft.com/office/drawing/2014/main" id="{47C731EC-954B-4D06-8B2F-C59FCB8573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39">
              <a:extLst>
                <a:ext uri="{FF2B5EF4-FFF2-40B4-BE49-F238E27FC236}">
                  <a16:creationId xmlns:a16="http://schemas.microsoft.com/office/drawing/2014/main" id="{82E63265-82CB-4177-BD53-64840F052D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" name="Freeform 40">
              <a:extLst>
                <a:ext uri="{FF2B5EF4-FFF2-40B4-BE49-F238E27FC236}">
                  <a16:creationId xmlns:a16="http://schemas.microsoft.com/office/drawing/2014/main" id="{BC85785C-1F96-48F1-89CF-AB022BE44A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Rectangle 41">
              <a:extLst>
                <a:ext uri="{FF2B5EF4-FFF2-40B4-BE49-F238E27FC236}">
                  <a16:creationId xmlns:a16="http://schemas.microsoft.com/office/drawing/2014/main" id="{714DCDF1-C14A-484C-BBF6-8C67B12DBFE7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" name="Picture 8" descr="A close up of a camera&#10;&#10;Description generated with high confidence">
            <a:extLst>
              <a:ext uri="{FF2B5EF4-FFF2-40B4-BE49-F238E27FC236}">
                <a16:creationId xmlns:a16="http://schemas.microsoft.com/office/drawing/2014/main" id="{35AA3EB3-0492-4F02-8816-3BA800D439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37"/>
          <a:stretch/>
        </p:blipFill>
        <p:spPr>
          <a:xfrm>
            <a:off x="1141412" y="607028"/>
            <a:ext cx="3251200" cy="3299778"/>
          </a:xfrm>
          <a:custGeom>
            <a:avLst/>
            <a:gdLst>
              <a:gd name="connsiteX0" fmla="*/ 160369 w 4874998"/>
              <a:gd name="connsiteY0" fmla="*/ 0 h 3299778"/>
              <a:gd name="connsiteX1" fmla="*/ 4874998 w 4874998"/>
              <a:gd name="connsiteY1" fmla="*/ 0 h 3299778"/>
              <a:gd name="connsiteX2" fmla="*/ 4874998 w 4874998"/>
              <a:gd name="connsiteY2" fmla="*/ 3299778 h 3299778"/>
              <a:gd name="connsiteX3" fmla="*/ 0 w 4874998"/>
              <a:gd name="connsiteY3" fmla="*/ 3299778 h 3299778"/>
              <a:gd name="connsiteX4" fmla="*/ 0 w 4874998"/>
              <a:gd name="connsiteY4" fmla="*/ 160369 h 3299778"/>
              <a:gd name="connsiteX5" fmla="*/ 160369 w 4874998"/>
              <a:gd name="connsiteY5" fmla="*/ 0 h 329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4998" h="3299778">
                <a:moveTo>
                  <a:pt x="160369" y="0"/>
                </a:moveTo>
                <a:lnTo>
                  <a:pt x="4874998" y="0"/>
                </a:lnTo>
                <a:lnTo>
                  <a:pt x="4874998" y="3299778"/>
                </a:lnTo>
                <a:lnTo>
                  <a:pt x="0" y="3299778"/>
                </a:lnTo>
                <a:lnTo>
                  <a:pt x="0" y="160369"/>
                </a:lnTo>
                <a:cubicBezTo>
                  <a:pt x="0" y="71800"/>
                  <a:pt x="71800" y="0"/>
                  <a:pt x="160369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person standing in front of a sign&#10;&#10;Description generated with very high confidence">
            <a:extLst>
              <a:ext uri="{FF2B5EF4-FFF2-40B4-BE49-F238E27FC236}">
                <a16:creationId xmlns:a16="http://schemas.microsoft.com/office/drawing/2014/main" id="{2BB119D8-03D5-4851-B25D-67B5C63777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7" r="25981" b="2"/>
          <a:stretch/>
        </p:blipFill>
        <p:spPr>
          <a:xfrm>
            <a:off x="7745412" y="607028"/>
            <a:ext cx="3308354" cy="3299778"/>
          </a:xfrm>
          <a:custGeom>
            <a:avLst/>
            <a:gdLst>
              <a:gd name="connsiteX0" fmla="*/ 0 w 4873629"/>
              <a:gd name="connsiteY0" fmla="*/ 0 h 3299778"/>
              <a:gd name="connsiteX1" fmla="*/ 4873629 w 4873629"/>
              <a:gd name="connsiteY1" fmla="*/ 0 h 3299778"/>
              <a:gd name="connsiteX2" fmla="*/ 4873629 w 4873629"/>
              <a:gd name="connsiteY2" fmla="*/ 3139409 h 3299778"/>
              <a:gd name="connsiteX3" fmla="*/ 4713260 w 4873629"/>
              <a:gd name="connsiteY3" fmla="*/ 3299778 h 3299778"/>
              <a:gd name="connsiteX4" fmla="*/ 0 w 4873629"/>
              <a:gd name="connsiteY4" fmla="*/ 3299778 h 329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629" h="3299778">
                <a:moveTo>
                  <a:pt x="0" y="0"/>
                </a:moveTo>
                <a:lnTo>
                  <a:pt x="4873629" y="0"/>
                </a:lnTo>
                <a:lnTo>
                  <a:pt x="4873629" y="3139409"/>
                </a:lnTo>
                <a:cubicBezTo>
                  <a:pt x="4873629" y="3227978"/>
                  <a:pt x="4801829" y="3299778"/>
                  <a:pt x="4713260" y="3299778"/>
                </a:cubicBezTo>
                <a:lnTo>
                  <a:pt x="0" y="3299778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person in a suit and tie&#10;&#10;Description generated with very high confidence">
            <a:extLst>
              <a:ext uri="{FF2B5EF4-FFF2-40B4-BE49-F238E27FC236}">
                <a16:creationId xmlns:a16="http://schemas.microsoft.com/office/drawing/2014/main" id="{49CF353A-83A7-4219-8951-A6E06DE1CC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5" r="16560"/>
          <a:stretch/>
        </p:blipFill>
        <p:spPr>
          <a:xfrm>
            <a:off x="4403725" y="606425"/>
            <a:ext cx="3330573" cy="3300984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FB996B-3150-4833-AE19-ACDC1B1C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Our background </a:t>
            </a:r>
            <a:br>
              <a:rPr lang="en-US" sz="2800"/>
            </a:br>
            <a:r>
              <a:rPr lang="en-US" sz="2800"/>
              <a:t>IN the BLOCKCHaIN SPACE</a:t>
            </a:r>
          </a:p>
        </p:txBody>
      </p:sp>
    </p:spTree>
    <p:extLst>
      <p:ext uri="{BB962C8B-B14F-4D97-AF65-F5344CB8AC3E}">
        <p14:creationId xmlns:p14="http://schemas.microsoft.com/office/powerpoint/2010/main" val="276753752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5E20F5E6-03A8-4CE9-BC2C-BCC6DC9C6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4848226"/>
            <a:ext cx="1905000" cy="1905000"/>
          </a:xfrm>
          <a:prstGeom prst="rect">
            <a:avLst/>
          </a:prstGeom>
        </p:spPr>
      </p:pic>
      <p:pic>
        <p:nvPicPr>
          <p:cNvPr id="5" name="Picture 4" descr="A picture containing person, man, photo, necktie&#10;&#10;Description generated with very high confidence">
            <a:extLst>
              <a:ext uri="{FF2B5EF4-FFF2-40B4-BE49-F238E27FC236}">
                <a16:creationId xmlns:a16="http://schemas.microsoft.com/office/drawing/2014/main" id="{11EBB679-361A-4E1D-A244-263006E57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025" y="4895852"/>
            <a:ext cx="1905000" cy="1905000"/>
          </a:xfrm>
          <a:prstGeom prst="rect">
            <a:avLst/>
          </a:prstGeom>
        </p:spPr>
      </p:pic>
      <p:pic>
        <p:nvPicPr>
          <p:cNvPr id="7" name="Picture 6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B9DFB0E8-0540-4ECA-9A32-9A6A60644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50" y="2647951"/>
            <a:ext cx="1905000" cy="1905000"/>
          </a:xfrm>
          <a:prstGeom prst="rect">
            <a:avLst/>
          </a:prstGeom>
        </p:spPr>
      </p:pic>
      <p:pic>
        <p:nvPicPr>
          <p:cNvPr id="9" name="Picture 8" descr="A black and white photo of a person&#10;&#10;Description generated with very high confidence">
            <a:extLst>
              <a:ext uri="{FF2B5EF4-FFF2-40B4-BE49-F238E27FC236}">
                <a16:creationId xmlns:a16="http://schemas.microsoft.com/office/drawing/2014/main" id="{2F4EE3D5-4C59-45B2-8EBD-924FCE720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99" y="2647951"/>
            <a:ext cx="1905000" cy="1905000"/>
          </a:xfrm>
          <a:prstGeom prst="rect">
            <a:avLst/>
          </a:prstGeom>
        </p:spPr>
      </p:pic>
      <p:pic>
        <p:nvPicPr>
          <p:cNvPr id="11" name="Picture 10" descr="A black and white photo of a person&#10;&#10;Description generated with very high confidence">
            <a:extLst>
              <a:ext uri="{FF2B5EF4-FFF2-40B4-BE49-F238E27FC236}">
                <a16:creationId xmlns:a16="http://schemas.microsoft.com/office/drawing/2014/main" id="{10F54D41-E27D-4555-8431-DF99418C48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400050"/>
            <a:ext cx="1905000" cy="1905000"/>
          </a:xfrm>
          <a:prstGeom prst="rect">
            <a:avLst/>
          </a:prstGeom>
        </p:spPr>
      </p:pic>
      <p:pic>
        <p:nvPicPr>
          <p:cNvPr id="13" name="Picture 12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459E830B-5217-44DF-981B-2542DFAD73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400050"/>
            <a:ext cx="1905000" cy="1905000"/>
          </a:xfrm>
          <a:prstGeom prst="rect">
            <a:avLst/>
          </a:prstGeom>
        </p:spPr>
      </p:pic>
      <p:pic>
        <p:nvPicPr>
          <p:cNvPr id="15" name="Picture 14" descr="A person in a suit and tie&#10;&#10;Description generated with very high confidence">
            <a:extLst>
              <a:ext uri="{FF2B5EF4-FFF2-40B4-BE49-F238E27FC236}">
                <a16:creationId xmlns:a16="http://schemas.microsoft.com/office/drawing/2014/main" id="{C9242363-0FB5-47BF-9239-27C2144DAE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03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7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877972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6" y="3090949"/>
            <a:ext cx="5855871" cy="79160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the next step in smart</a:t>
            </a:r>
            <a:r>
              <a:rPr lang="pl-PL" sz="3200" dirty="0"/>
              <a:t>-</a:t>
            </a:r>
            <a:r>
              <a:rPr lang="en-US" sz="3200" dirty="0"/>
              <a:t>contracts?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35774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060201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78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decentralized apps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6255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WHAT’S NEEDED</a:t>
            </a:r>
            <a:r>
              <a:rPr lang="en-US" dirty="0"/>
              <a:t> Vs. WHAT’s Available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ABA3FC-6189-480E-ACA1-6B713DF7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84016"/>
              </p:ext>
            </p:extLst>
          </p:nvPr>
        </p:nvGraphicFramePr>
        <p:xfrm>
          <a:off x="1361753" y="2364214"/>
          <a:ext cx="7820034" cy="180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CF540-13E3-46A5-9253-0734ABDB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4784139"/>
            <a:ext cx="3460505" cy="1047166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4 trxn/sec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15-</a:t>
            </a:r>
            <a:r>
              <a:rPr lang="pl-PL" sz="2400" dirty="0">
                <a:solidFill>
                  <a:schemeClr val="tx2"/>
                </a:solidFill>
              </a:rPr>
              <a:t>30 trxn/sec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F53C2-F0FA-4C97-B141-DF23752A7852}"/>
              </a:ext>
            </a:extLst>
          </p:cNvPr>
          <p:cNvSpPr txBox="1">
            <a:spLocks/>
          </p:cNvSpPr>
          <p:nvPr/>
        </p:nvSpPr>
        <p:spPr>
          <a:xfrm>
            <a:off x="4988872" y="4784139"/>
            <a:ext cx="5935802" cy="104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BTC: </a:t>
            </a:r>
            <a:r>
              <a:rPr lang="en-US" sz="2400" dirty="0">
                <a:solidFill>
                  <a:schemeClr val="tx2"/>
                </a:solidFill>
              </a:rPr>
              <a:t>4</a:t>
            </a:r>
            <a:r>
              <a:rPr lang="pl-PL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bln USD</a:t>
            </a:r>
            <a:r>
              <a:rPr lang="pl-PL" sz="2400" dirty="0">
                <a:solidFill>
                  <a:schemeClr val="tx2"/>
                </a:solidFill>
              </a:rPr>
              <a:t>/</a:t>
            </a:r>
            <a:r>
              <a:rPr lang="en-US" sz="2400" dirty="0">
                <a:solidFill>
                  <a:schemeClr val="tx2"/>
                </a:solidFill>
              </a:rPr>
              <a:t>year (12 mln USD/day)</a:t>
            </a:r>
            <a:endParaRPr lang="pl-PL" sz="2400" dirty="0">
              <a:solidFill>
                <a:schemeClr val="tx2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2 bln USD/year (6 mln USD/day)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354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category"/>
        </p:bldSub>
      </p:bldGraphic>
      <p:bldP spid="4" grpId="0" uiExpand="1" build="p"/>
      <p:bldP spid="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5042</TotalTime>
  <Words>1008</Words>
  <Application>Microsoft Office PowerPoint</Application>
  <PresentationFormat>Widescreen</PresentationFormat>
  <Paragraphs>181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Trebuchet MS</vt:lpstr>
      <vt:lpstr>Tw Cen MT</vt:lpstr>
      <vt:lpstr>Circuit</vt:lpstr>
      <vt:lpstr>EOS</vt:lpstr>
      <vt:lpstr>PowerPoint Presentation</vt:lpstr>
      <vt:lpstr>Our background  in conventional business</vt:lpstr>
      <vt:lpstr>Our background  IN the BLOCKCHaIN SPACE</vt:lpstr>
      <vt:lpstr>PowerPoint Presentation</vt:lpstr>
      <vt:lpstr>EOS</vt:lpstr>
      <vt:lpstr>Disclaimer</vt:lpstr>
      <vt:lpstr>What do decentralized apps require?</vt:lpstr>
      <vt:lpstr>WHAT’S NEEDED Vs. WHAT’s Available</vt:lpstr>
      <vt:lpstr>What Scaling solutions ARE vailable?</vt:lpstr>
      <vt:lpstr>What is EOS?</vt:lpstr>
      <vt:lpstr>EOS is the blockchain for building commercial scale decentralized applications that are indistinguishable from centralized alternatives.</vt:lpstr>
      <vt:lpstr>HOW DOES EOS WORK?</vt:lpstr>
      <vt:lpstr>What are eos main features?</vt:lpstr>
      <vt:lpstr>#1 Processing power</vt:lpstr>
      <vt:lpstr>#1 Processing power</vt:lpstr>
      <vt:lpstr>#2 Built-in governance</vt:lpstr>
      <vt:lpstr>#3 infrastructure for apps</vt:lpstr>
      <vt:lpstr>#4 No transaction fees</vt:lpstr>
      <vt:lpstr>#5 Upgradeable apps &amp; multiple VMs</vt:lpstr>
      <vt:lpstr>#6 Asynchronous communication</vt:lpstr>
      <vt:lpstr>What are eos main features?</vt:lpstr>
      <vt:lpstr>EOS BackGround</vt:lpstr>
      <vt:lpstr>top four most used blockchains</vt:lpstr>
      <vt:lpstr>PowerPoint Presentation</vt:lpstr>
      <vt:lpstr>Delegated proof of stake (DPOS) HOW decentralized IS IT?</vt:lpstr>
      <vt:lpstr>Delegated proof of stake (DPOS) HOW decentralized IS IT?</vt:lpstr>
      <vt:lpstr>Delegated proof of stake (DPOS) HOW resilient IS IT?</vt:lpstr>
      <vt:lpstr>What are the strong points?</vt:lpstr>
      <vt:lpstr>EOS is the most well-funded project in history and we plan to soon announce a program for up to one billion USD of capital for EOS projects.</vt:lpstr>
      <vt:lpstr>What are the weak points?</vt:lpstr>
      <vt:lpstr>EOS roadmap</vt:lpstr>
      <vt:lpstr>EOS VS. decentralized apps requirements</vt:lpstr>
      <vt:lpstr>summary</vt:lpstr>
      <vt:lpstr>BLOCKCHAIN Evolution</vt:lpstr>
      <vt:lpstr>About Tokenika</vt:lpstr>
      <vt:lpstr>What DO we need?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Mission Impossible</cp:lastModifiedBy>
  <cp:revision>351</cp:revision>
  <dcterms:created xsi:type="dcterms:W3CDTF">2017-11-07T09:57:11Z</dcterms:created>
  <dcterms:modified xsi:type="dcterms:W3CDTF">2017-11-21T18:19:52Z</dcterms:modified>
</cp:coreProperties>
</file>