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61" r:id="rId2"/>
    <p:sldId id="348" r:id="rId3"/>
    <p:sldId id="347" r:id="rId4"/>
    <p:sldId id="345" r:id="rId5"/>
    <p:sldId id="346" r:id="rId6"/>
    <p:sldId id="349" r:id="rId7"/>
    <p:sldId id="350" r:id="rId8"/>
    <p:sldId id="256" r:id="rId9"/>
    <p:sldId id="260" r:id="rId10"/>
    <p:sldId id="364" r:id="rId11"/>
    <p:sldId id="351" r:id="rId12"/>
    <p:sldId id="368" r:id="rId13"/>
    <p:sldId id="320" r:id="rId14"/>
    <p:sldId id="339" r:id="rId15"/>
    <p:sldId id="360" r:id="rId16"/>
    <p:sldId id="352" r:id="rId17"/>
    <p:sldId id="353" r:id="rId18"/>
    <p:sldId id="354" r:id="rId19"/>
    <p:sldId id="358" r:id="rId20"/>
    <p:sldId id="341" r:id="rId21"/>
    <p:sldId id="359" r:id="rId22"/>
    <p:sldId id="357" r:id="rId23"/>
    <p:sldId id="318" r:id="rId24"/>
    <p:sldId id="280" r:id="rId25"/>
    <p:sldId id="279" r:id="rId26"/>
    <p:sldId id="333" r:id="rId27"/>
    <p:sldId id="316" r:id="rId28"/>
    <p:sldId id="361" r:id="rId29"/>
    <p:sldId id="362" r:id="rId30"/>
    <p:sldId id="303" r:id="rId31"/>
    <p:sldId id="305" r:id="rId32"/>
    <p:sldId id="306" r:id="rId33"/>
    <p:sldId id="324" r:id="rId34"/>
    <p:sldId id="366" r:id="rId35"/>
    <p:sldId id="369" r:id="rId36"/>
    <p:sldId id="336" r:id="rId37"/>
    <p:sldId id="329" r:id="rId38"/>
    <p:sldId id="338" r:id="rId39"/>
    <p:sldId id="328" r:id="rId40"/>
    <p:sldId id="311" r:id="rId41"/>
    <p:sldId id="310" r:id="rId42"/>
    <p:sldId id="323" r:id="rId43"/>
    <p:sldId id="367" r:id="rId44"/>
    <p:sldId id="312" r:id="rId45"/>
    <p:sldId id="363" r:id="rId46"/>
    <p:sldId id="321" r:id="rId47"/>
    <p:sldId id="313" r:id="rId48"/>
    <p:sldId id="282" r:id="rId49"/>
    <p:sldId id="314" r:id="rId50"/>
    <p:sldId id="315" r:id="rId51"/>
    <p:sldId id="317"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102" y="348"/>
      </p:cViewPr>
      <p:guideLst/>
    </p:cSldViewPr>
  </p:slideViewPr>
  <p:notesTextViewPr>
    <p:cViewPr>
      <p:scale>
        <a:sx n="1" d="1"/>
        <a:sy n="1" d="1"/>
      </p:scale>
      <p:origin x="0" y="0"/>
    </p:cViewPr>
  </p:notesTextViewPr>
  <p:sorterViewPr>
    <p:cViewPr varScale="1">
      <p:scale>
        <a:sx n="1" d="1"/>
        <a:sy n="1" d="1"/>
      </p:scale>
      <p:origin x="0" y="-964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2000" baseline="0" dirty="0"/>
              <a:t>Transactions per second</a:t>
            </a:r>
            <a:endParaRPr lang="en-US" sz="2000" baseline="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2-F560-4991-A3E2-79161A89B4C1}"/>
              </c:ext>
            </c:extLst>
          </c:dPt>
          <c:dPt>
            <c:idx val="1"/>
            <c:invertIfNegative val="0"/>
            <c:bubble3D val="0"/>
            <c:spPr>
              <a:solidFill>
                <a:schemeClr val="tx2"/>
              </a:solidFill>
              <a:ln>
                <a:noFill/>
              </a:ln>
              <a:effectLst/>
            </c:spPr>
            <c:extLst>
              <c:ext xmlns:c16="http://schemas.microsoft.com/office/drawing/2014/chart" uri="{C3380CC4-5D6E-409C-BE32-E72D297353CC}">
                <c16:uniqueId val="{00000001-F560-4991-A3E2-79161A89B4C1}"/>
              </c:ext>
            </c:extLst>
          </c:dPt>
          <c:dPt>
            <c:idx val="2"/>
            <c:invertIfNegative val="0"/>
            <c:bubble3D val="0"/>
            <c:spPr>
              <a:solidFill>
                <a:schemeClr val="tx2"/>
              </a:solidFill>
              <a:ln>
                <a:noFill/>
              </a:ln>
              <a:effectLst/>
            </c:spPr>
            <c:extLst>
              <c:ext xmlns:c16="http://schemas.microsoft.com/office/drawing/2014/chart" uri="{C3380CC4-5D6E-409C-BE32-E72D297353CC}">
                <c16:uniqueId val="{00000000-F560-4991-A3E2-79161A89B4C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Debit cards</c:v>
                </c:pt>
                <c:pt idx="1">
                  <c:v>Social media</c:v>
                </c:pt>
                <c:pt idx="2">
                  <c:v>Exchanges</c:v>
                </c:pt>
              </c:strCache>
            </c:strRef>
          </c:cat>
          <c:val>
            <c:numRef>
              <c:f>Sheet1!$B$2:$B$4</c:f>
              <c:numCache>
                <c:formatCode>#,##0</c:formatCode>
                <c:ptCount val="3"/>
                <c:pt idx="0">
                  <c:v>20000</c:v>
                </c:pt>
                <c:pt idx="1">
                  <c:v>50000</c:v>
                </c:pt>
                <c:pt idx="2">
                  <c:v>100000</c:v>
                </c:pt>
              </c:numCache>
            </c:numRef>
          </c:val>
          <c:extLst>
            <c:ext xmlns:c16="http://schemas.microsoft.com/office/drawing/2014/chart" uri="{C3380CC4-5D6E-409C-BE32-E72D297353CC}">
              <c16:uniqueId val="{00000000-162E-4ADF-971E-EA5D18A29341}"/>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tx1">
                <a:lumMod val="75000"/>
              </a:schemeClr>
            </a:solidFill>
            <a:ln>
              <a:noFill/>
            </a:ln>
            <a:effectLst/>
          </c:spPr>
          <c:invertIfNegative val="0"/>
          <c:dPt>
            <c:idx val="0"/>
            <c:invertIfNegative val="0"/>
            <c:bubble3D val="0"/>
            <c:spPr>
              <a:solidFill>
                <a:schemeClr val="tx2">
                  <a:lumMod val="50000"/>
                </a:schemeClr>
              </a:solidFill>
              <a:ln>
                <a:noFill/>
              </a:ln>
              <a:effectLst/>
            </c:spPr>
            <c:extLst>
              <c:ext xmlns:c16="http://schemas.microsoft.com/office/drawing/2014/chart" uri="{C3380CC4-5D6E-409C-BE32-E72D297353CC}">
                <c16:uniqueId val="{00000001-A172-4AED-9458-7676370B865F}"/>
              </c:ext>
            </c:extLst>
          </c:dPt>
          <c:dPt>
            <c:idx val="3"/>
            <c:invertIfNegative val="0"/>
            <c:bubble3D val="0"/>
            <c:spPr>
              <a:solidFill>
                <a:schemeClr val="tx1">
                  <a:lumMod val="75000"/>
                </a:schemeClr>
              </a:solidFill>
              <a:ln>
                <a:noFill/>
              </a:ln>
              <a:effectLst/>
            </c:spPr>
            <c:extLst>
              <c:ext xmlns:c16="http://schemas.microsoft.com/office/drawing/2014/chart" uri="{C3380CC4-5D6E-409C-BE32-E72D297353CC}">
                <c16:uniqueId val="{00000003-A172-4AED-9458-7676370B865F}"/>
              </c:ext>
            </c:extLst>
          </c:dPt>
          <c:dPt>
            <c:idx val="4"/>
            <c:invertIfNegative val="0"/>
            <c:bubble3D val="0"/>
            <c:spPr>
              <a:solidFill>
                <a:schemeClr val="tx1">
                  <a:lumMod val="75000"/>
                </a:schemeClr>
              </a:solidFill>
              <a:ln>
                <a:noFill/>
              </a:ln>
              <a:effectLst/>
            </c:spPr>
            <c:extLst>
              <c:ext xmlns:c16="http://schemas.microsoft.com/office/drawing/2014/chart" uri="{C3380CC4-5D6E-409C-BE32-E72D297353CC}">
                <c16:uniqueId val="{00000005-A172-4AED-9458-7676370B865F}"/>
              </c:ext>
            </c:extLst>
          </c:dPt>
          <c:dPt>
            <c:idx val="5"/>
            <c:invertIfNegative val="0"/>
            <c:bubble3D val="0"/>
            <c:spPr>
              <a:solidFill>
                <a:schemeClr val="tx1">
                  <a:lumMod val="75000"/>
                </a:schemeClr>
              </a:solidFill>
              <a:ln>
                <a:noFill/>
              </a:ln>
              <a:effectLst/>
            </c:spPr>
            <c:extLst>
              <c:ext xmlns:c16="http://schemas.microsoft.com/office/drawing/2014/chart" uri="{C3380CC4-5D6E-409C-BE32-E72D297353CC}">
                <c16:uniqueId val="{00000007-A172-4AED-9458-7676370B865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EOS</c:v>
                </c:pt>
                <c:pt idx="1">
                  <c:v>Ethereum</c:v>
                </c:pt>
                <c:pt idx="2">
                  <c:v>Bitcoin</c:v>
                </c:pt>
                <c:pt idx="3">
                  <c:v>Debit cards</c:v>
                </c:pt>
                <c:pt idx="4">
                  <c:v>Social media</c:v>
                </c:pt>
                <c:pt idx="5">
                  <c:v>Exchanges</c:v>
                </c:pt>
              </c:strCache>
            </c:strRef>
          </c:cat>
          <c:val>
            <c:numRef>
              <c:f>Sheet1!$B$2:$B$7</c:f>
              <c:numCache>
                <c:formatCode>General</c:formatCode>
                <c:ptCount val="6"/>
                <c:pt idx="0" formatCode="#,##0">
                  <c:v>50000</c:v>
                </c:pt>
                <c:pt idx="1">
                  <c:v>30</c:v>
                </c:pt>
                <c:pt idx="2">
                  <c:v>4</c:v>
                </c:pt>
                <c:pt idx="3" formatCode="#,##0">
                  <c:v>20000</c:v>
                </c:pt>
                <c:pt idx="4" formatCode="#,##0">
                  <c:v>50000</c:v>
                </c:pt>
                <c:pt idx="5" formatCode="#,##0">
                  <c:v>100000</c:v>
                </c:pt>
              </c:numCache>
            </c:numRef>
          </c:val>
          <c:extLst>
            <c:ext xmlns:c16="http://schemas.microsoft.com/office/drawing/2014/chart" uri="{C3380CC4-5D6E-409C-BE32-E72D297353CC}">
              <c16:uniqueId val="{00000008-A172-4AED-9458-7676370B865F}"/>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Series1</c:v>
                </c:pt>
              </c:strCache>
            </c:strRef>
          </c:tx>
          <c:dPt>
            <c:idx val="0"/>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3-FE45-44FD-8CE6-FE180E31B4E0}"/>
              </c:ext>
            </c:extLst>
          </c:dPt>
          <c:dPt>
            <c:idx val="1"/>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4-FE45-44FD-8CE6-FE180E31B4E0}"/>
              </c:ext>
            </c:extLst>
          </c:dPt>
          <c:dPt>
            <c:idx val="2"/>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2-FE45-44FD-8CE6-FE180E31B4E0}"/>
              </c:ext>
            </c:extLst>
          </c:dPt>
          <c:dPt>
            <c:idx val="3"/>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1-FE45-44FD-8CE6-FE180E31B4E0}"/>
              </c:ext>
            </c:extLst>
          </c:dPt>
          <c:cat>
            <c:strRef>
              <c:f>Sheet1!$A$2:$A$5</c:f>
              <c:strCache>
                <c:ptCount val="4"/>
                <c:pt idx="0">
                  <c:v>BitShares</c:v>
                </c:pt>
                <c:pt idx="1">
                  <c:v>Steem</c:v>
                </c:pt>
                <c:pt idx="2">
                  <c:v>Ethereum</c:v>
                </c:pt>
                <c:pt idx="3">
                  <c:v>Bitcoin</c:v>
                </c:pt>
              </c:strCache>
            </c:strRef>
          </c:cat>
          <c:val>
            <c:numRef>
              <c:f>Sheet1!$B$2:$B$5</c:f>
              <c:numCache>
                <c:formatCode>General</c:formatCode>
                <c:ptCount val="4"/>
                <c:pt idx="0">
                  <c:v>4</c:v>
                </c:pt>
                <c:pt idx="1">
                  <c:v>7.8</c:v>
                </c:pt>
                <c:pt idx="2">
                  <c:v>5.2</c:v>
                </c:pt>
                <c:pt idx="3">
                  <c:v>3.8</c:v>
                </c:pt>
              </c:numCache>
            </c:numRef>
          </c:val>
          <c:extLst>
            <c:ext xmlns:c16="http://schemas.microsoft.com/office/drawing/2014/chart" uri="{C3380CC4-5D6E-409C-BE32-E72D297353CC}">
              <c16:uniqueId val="{00000000-FE45-44FD-8CE6-FE180E31B4E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bg1">
            <a:lumMod val="85000"/>
            <a:lumOff val="15000"/>
            <a:alpha val="50000"/>
          </a:schemeClr>
        </a:solidFill>
      </dgm:spPr>
      <dgm:t>
        <a:bodyPr/>
        <a:lstStyle/>
        <a:p>
          <a:r>
            <a:rPr lang="en-US" dirty="0"/>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bg1">
            <a:lumMod val="85000"/>
            <a:lumOff val="15000"/>
            <a:alpha val="50000"/>
          </a:schemeClr>
        </a:solidFill>
      </dgm:spPr>
      <dgm:t>
        <a:bodyPr/>
        <a:lstStyle/>
        <a:p>
          <a:r>
            <a:rPr lang="pl-PL" dirty="0"/>
            <a:t>T</a:t>
          </a:r>
          <a:r>
            <a:rPr lang="en-US" dirty="0"/>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bg1">
            <a:lumMod val="85000"/>
            <a:lumOff val="15000"/>
            <a:alpha val="50000"/>
          </a:schemeClr>
        </a:solidFill>
      </dgm:spPr>
      <dgm:t>
        <a:bodyPr/>
        <a:lstStyle/>
        <a:p>
          <a:r>
            <a:rPr lang="en-US" dirty="0"/>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bg1">
            <a:lumMod val="85000"/>
            <a:lumOff val="15000"/>
            <a:alpha val="50000"/>
          </a:schemeClr>
        </a:solidFill>
      </dgm:spPr>
      <dgm:t>
        <a:bodyPr/>
        <a:lstStyle/>
        <a:p>
          <a:r>
            <a:rPr lang="en-US" dirty="0"/>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bg1">
            <a:lumMod val="85000"/>
            <a:lumOff val="15000"/>
            <a:alpha val="50000"/>
          </a:schemeClr>
        </a:solidFill>
      </dgm:spPr>
      <dgm:t>
        <a:bodyPr/>
        <a:lstStyle/>
        <a:p>
          <a:r>
            <a:rPr lang="en-US" dirty="0"/>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bg1">
            <a:lumMod val="85000"/>
            <a:lumOff val="15000"/>
            <a:alpha val="50000"/>
          </a:schemeClr>
        </a:solidFill>
      </dgm:spPr>
      <dgm:t>
        <a:bodyPr/>
        <a:lstStyle/>
        <a:p>
          <a:r>
            <a:rPr lang="en-US" dirty="0"/>
            <a:t>High difficulty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bg1">
            <a:lumMod val="85000"/>
            <a:lumOff val="15000"/>
            <a:alpha val="50000"/>
          </a:schemeClr>
        </a:solidFill>
      </dgm:spPr>
      <dgm:t>
        <a:bodyPr/>
        <a:lstStyle/>
        <a:p>
          <a:r>
            <a:rPr lang="en-US" b="0" i="0" dirty="0"/>
            <a:t>Inter-blockchain communication</a:t>
          </a:r>
          <a:endParaRPr lang="en-US" b="0" dirty="0"/>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F3A8D19-9928-444A-9473-F4FCCE20ED5C}"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dgm:t>
        <a:bodyPr/>
        <a:lstStyle/>
        <a:p>
          <a:r>
            <a:rPr lang="pl-PL" dirty="0"/>
            <a:t>S</a:t>
          </a:r>
          <a:r>
            <a:rPr lang="en-US" dirty="0"/>
            <a:t>calable and cheap to run</a:t>
          </a:r>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dgm:t>
        <a:bodyPr/>
        <a:lstStyle/>
        <a:p>
          <a:r>
            <a:rPr lang="pl-PL" dirty="0"/>
            <a:t>F</a:t>
          </a:r>
          <a:r>
            <a:rPr lang="en-US" dirty="0"/>
            <a:t>ree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dgm:t>
        <a:bodyPr/>
        <a:lstStyle/>
        <a:p>
          <a:r>
            <a:rPr lang="pl-PL" dirty="0"/>
            <a:t>Easily accessible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dgm:t>
        <a:bodyPr/>
        <a:lstStyle/>
        <a:p>
          <a:r>
            <a:rPr lang="pl-PL" dirty="0"/>
            <a:t>No fancy cryptographic stuff</a:t>
          </a:r>
          <a:endParaRPr lang="en-US" dirty="0"/>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dgm:t>
        <a:bodyPr/>
        <a:lstStyle/>
        <a:p>
          <a:r>
            <a:rPr lang="pl-PL" dirty="0"/>
            <a:t>Upgrad</a:t>
          </a:r>
          <a:r>
            <a:rPr lang="en-US" dirty="0"/>
            <a:t>ability &amp; b</a:t>
          </a:r>
          <a:r>
            <a:rPr lang="pl-PL" dirty="0"/>
            <a:t>ug recovery</a:t>
          </a:r>
          <a:endParaRPr lang="en-US" dirty="0"/>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27D5A443-7A9F-4D45-ACC2-832D11609D04}">
      <dgm:prSet/>
      <dgm:spPr/>
      <dgm:t>
        <a:bodyPr/>
        <a:lstStyle/>
        <a:p>
          <a:r>
            <a:rPr lang="en-US" dirty="0"/>
            <a:t>Rich dev ecosystem</a:t>
          </a:r>
        </a:p>
      </dgm:t>
    </dgm:pt>
    <dgm:pt modelId="{C6CC0868-4A93-4F52-A46C-F93F01CEF7BF}" type="parTrans" cxnId="{751EA63F-D804-45BF-9360-AB5314116B35}">
      <dgm:prSet/>
      <dgm:spPr/>
      <dgm:t>
        <a:bodyPr/>
        <a:lstStyle/>
        <a:p>
          <a:endParaRPr lang="en-US"/>
        </a:p>
      </dgm:t>
    </dgm:pt>
    <dgm:pt modelId="{B838B120-6DCB-48A8-8335-C22A7E26DF75}" type="sibTrans" cxnId="{751EA63F-D804-45BF-9360-AB5314116B35}">
      <dgm:prSet/>
      <dgm:spPr/>
      <dgm:t>
        <a:bodyPr/>
        <a:lstStyle/>
        <a:p>
          <a:endParaRPr lang="en-US"/>
        </a:p>
      </dgm:t>
    </dgm:pt>
    <dgm:pt modelId="{AB973786-E395-498E-9430-AEF06AF8EC38}">
      <dgm:prSet/>
      <dgm:spPr/>
      <dgm:t>
        <a:bodyPr/>
        <a:lstStyle/>
        <a:p>
          <a:r>
            <a:rPr lang="en-US" dirty="0"/>
            <a:t>Privacy protection</a:t>
          </a:r>
        </a:p>
      </dgm:t>
    </dgm:pt>
    <dgm:pt modelId="{259F79D9-9BBE-45AC-8925-28250E1600A1}" type="parTrans" cxnId="{6E2B4F5A-D114-4FF6-8606-045BC43D490E}">
      <dgm:prSet/>
      <dgm:spPr/>
      <dgm:t>
        <a:bodyPr/>
        <a:lstStyle/>
        <a:p>
          <a:endParaRPr lang="en-US"/>
        </a:p>
      </dgm:t>
    </dgm:pt>
    <dgm:pt modelId="{C18FFEAC-E675-40D0-8B34-55C16BE92372}" type="sibTrans" cxnId="{6E2B4F5A-D114-4FF6-8606-045BC43D490E}">
      <dgm:prSet/>
      <dgm:spPr/>
      <dgm:t>
        <a:bodyPr/>
        <a:lstStyle/>
        <a:p>
          <a:endParaRPr lang="en-US"/>
        </a:p>
      </dgm:t>
    </dgm:pt>
    <dgm:pt modelId="{4D2338F6-7E0F-4E3D-904A-D6CA2FF02452}" type="pres">
      <dgm:prSet presAssocID="{3F3A8D19-9928-444A-9473-F4FCCE20ED5C}" presName="compositeShape" presStyleCnt="0">
        <dgm:presLayoutVars>
          <dgm:chMax val="7"/>
          <dgm:dir/>
          <dgm:resizeHandles val="exact"/>
        </dgm:presLayoutVars>
      </dgm:prSet>
      <dgm:spPr/>
    </dgm:pt>
    <dgm:pt modelId="{FAE3A3C3-2327-4512-AC6F-633E4D8608D6}" type="pres">
      <dgm:prSet presAssocID="{BFC3607B-AF2B-4756-A212-8CF7813D3627}" presName="circ1" presStyleLbl="vennNode1" presStyleIdx="0" presStyleCnt="7"/>
      <dgm:spPr>
        <a:solidFill>
          <a:schemeClr val="tx2">
            <a:alpha val="50000"/>
          </a:schemeClr>
        </a:solidFill>
      </dgm:spPr>
    </dgm:pt>
    <dgm:pt modelId="{890B3DBE-57DF-4C49-AC21-02E8C1540BD6}" type="pres">
      <dgm:prSet presAssocID="{BFC3607B-AF2B-4756-A212-8CF7813D3627}" presName="circ1Tx" presStyleLbl="revTx" presStyleIdx="0" presStyleCnt="0">
        <dgm:presLayoutVars>
          <dgm:chMax val="0"/>
          <dgm:chPref val="0"/>
          <dgm:bulletEnabled val="1"/>
        </dgm:presLayoutVars>
      </dgm:prSet>
      <dgm:spPr/>
    </dgm:pt>
    <dgm:pt modelId="{6995AB0E-9CF5-4E29-BFC5-5553C4C5E8CE}" type="pres">
      <dgm:prSet presAssocID="{45C94CEC-4E4F-4078-90AD-FB536F6C8BEE}" presName="circ2" presStyleLbl="vennNode1" presStyleIdx="1" presStyleCnt="7"/>
      <dgm:spPr>
        <a:solidFill>
          <a:schemeClr val="tx2">
            <a:alpha val="50000"/>
          </a:schemeClr>
        </a:solidFill>
      </dgm:spPr>
    </dgm:pt>
    <dgm:pt modelId="{EC224EF7-4A70-4FF6-A6E4-4AE5562BE7EA}" type="pres">
      <dgm:prSet presAssocID="{45C94CEC-4E4F-4078-90AD-FB536F6C8BEE}" presName="circ2Tx" presStyleLbl="revTx" presStyleIdx="0" presStyleCnt="0">
        <dgm:presLayoutVars>
          <dgm:chMax val="0"/>
          <dgm:chPref val="0"/>
          <dgm:bulletEnabled val="1"/>
        </dgm:presLayoutVars>
      </dgm:prSet>
      <dgm:spPr/>
    </dgm:pt>
    <dgm:pt modelId="{3064349A-06DB-4657-9FF2-5EF0466CE513}" type="pres">
      <dgm:prSet presAssocID="{D2F9CCCA-5B48-4173-902B-343D6BAEA9EA}" presName="circ3" presStyleLbl="vennNode1" presStyleIdx="2" presStyleCnt="7"/>
      <dgm:spPr>
        <a:solidFill>
          <a:schemeClr val="tx2">
            <a:alpha val="50000"/>
          </a:schemeClr>
        </a:solidFill>
      </dgm:spPr>
    </dgm:pt>
    <dgm:pt modelId="{FA211A98-D6F2-43DF-ACFD-97AAD15DF185}" type="pres">
      <dgm:prSet presAssocID="{D2F9CCCA-5B48-4173-902B-343D6BAEA9EA}" presName="circ3Tx" presStyleLbl="revTx" presStyleIdx="0" presStyleCnt="0">
        <dgm:presLayoutVars>
          <dgm:chMax val="0"/>
          <dgm:chPref val="0"/>
          <dgm:bulletEnabled val="1"/>
        </dgm:presLayoutVars>
      </dgm:prSet>
      <dgm:spPr/>
    </dgm:pt>
    <dgm:pt modelId="{C3CA01E7-7E76-4736-9412-AAAE203FBF27}" type="pres">
      <dgm:prSet presAssocID="{AB973786-E395-498E-9430-AEF06AF8EC38}" presName="circ4" presStyleLbl="vennNode1" presStyleIdx="3" presStyleCnt="7"/>
      <dgm:spPr>
        <a:solidFill>
          <a:schemeClr val="tx2">
            <a:lumMod val="75000"/>
            <a:alpha val="50000"/>
          </a:schemeClr>
        </a:solidFill>
      </dgm:spPr>
    </dgm:pt>
    <dgm:pt modelId="{7B70E375-5823-4B28-9CE2-2D542D51AC70}" type="pres">
      <dgm:prSet presAssocID="{AB973786-E395-498E-9430-AEF06AF8EC38}" presName="circ4Tx" presStyleLbl="revTx" presStyleIdx="0" presStyleCnt="0">
        <dgm:presLayoutVars>
          <dgm:chMax val="0"/>
          <dgm:chPref val="0"/>
          <dgm:bulletEnabled val="1"/>
        </dgm:presLayoutVars>
      </dgm:prSet>
      <dgm:spPr/>
    </dgm:pt>
    <dgm:pt modelId="{59864DA4-75D9-4BEA-8E90-65D3E33CEC4E}" type="pres">
      <dgm:prSet presAssocID="{9D473485-C142-4564-BBCD-4EF7A3D1B037}" presName="circ5" presStyleLbl="vennNode1" presStyleIdx="4" presStyleCnt="7"/>
      <dgm:spPr>
        <a:solidFill>
          <a:schemeClr val="tx2">
            <a:lumMod val="75000"/>
            <a:alpha val="50000"/>
          </a:schemeClr>
        </a:solidFill>
      </dgm:spPr>
    </dgm:pt>
    <dgm:pt modelId="{7F5314EF-1E76-4F86-9FC0-8D4626C9A582}" type="pres">
      <dgm:prSet presAssocID="{9D473485-C142-4564-BBCD-4EF7A3D1B037}" presName="circ5Tx" presStyleLbl="revTx" presStyleIdx="0" presStyleCnt="0">
        <dgm:presLayoutVars>
          <dgm:chMax val="0"/>
          <dgm:chPref val="0"/>
          <dgm:bulletEnabled val="1"/>
        </dgm:presLayoutVars>
      </dgm:prSet>
      <dgm:spPr/>
    </dgm:pt>
    <dgm:pt modelId="{F9F0C3B9-865A-4DE9-B35B-8DC35EC27779}" type="pres">
      <dgm:prSet presAssocID="{27D5A443-7A9F-4D45-ACC2-832D11609D04}" presName="circ6" presStyleLbl="vennNode1" presStyleIdx="5" presStyleCnt="7"/>
      <dgm:spPr>
        <a:solidFill>
          <a:schemeClr val="tx2">
            <a:lumMod val="75000"/>
            <a:alpha val="50000"/>
          </a:schemeClr>
        </a:solidFill>
      </dgm:spPr>
    </dgm:pt>
    <dgm:pt modelId="{979998E3-A6C3-4F24-8751-83EE8944A166}" type="pres">
      <dgm:prSet presAssocID="{27D5A443-7A9F-4D45-ACC2-832D11609D04}" presName="circ6Tx" presStyleLbl="revTx" presStyleIdx="0" presStyleCnt="0">
        <dgm:presLayoutVars>
          <dgm:chMax val="0"/>
          <dgm:chPref val="0"/>
          <dgm:bulletEnabled val="1"/>
        </dgm:presLayoutVars>
      </dgm:prSet>
      <dgm:spPr/>
    </dgm:pt>
    <dgm:pt modelId="{969258F5-0484-49E7-B3C7-8290A3EC09A4}" type="pres">
      <dgm:prSet presAssocID="{09AF070C-DE89-454B-B19D-31147DBE84E0}" presName="circ7" presStyleLbl="vennNode1" presStyleIdx="6" presStyleCnt="7"/>
      <dgm:spPr>
        <a:solidFill>
          <a:schemeClr val="tx2">
            <a:lumMod val="75000"/>
            <a:alpha val="50000"/>
          </a:schemeClr>
        </a:solidFill>
      </dgm:spPr>
    </dgm:pt>
    <dgm:pt modelId="{164319CF-435F-403D-82DF-D509CC3BD6DE}" type="pres">
      <dgm:prSet presAssocID="{09AF070C-DE89-454B-B19D-31147DBE84E0}" presName="circ7Tx" presStyleLbl="revTx" presStyleIdx="0" presStyleCnt="0">
        <dgm:presLayoutVars>
          <dgm:chMax val="0"/>
          <dgm:chPref val="0"/>
          <dgm:bulletEnabled val="1"/>
        </dgm:presLayoutVars>
      </dgm:prSet>
      <dgm:spPr/>
    </dgm:pt>
  </dgm:ptLst>
  <dgm:cxnLst>
    <dgm:cxn modelId="{824B6020-F5EF-4F3F-8E11-0F178C93CE00}" type="presOf" srcId="{09AF070C-DE89-454B-B19D-31147DBE84E0}" destId="{164319CF-435F-403D-82DF-D509CC3BD6DE}" srcOrd="0" destOrd="0" presId="urn:microsoft.com/office/officeart/2005/8/layout/venn1"/>
    <dgm:cxn modelId="{FDD0A339-0C48-40AB-8B0C-D5D09BCB26D1}" type="presOf" srcId="{3F3A8D19-9928-444A-9473-F4FCCE20ED5C}" destId="{4D2338F6-7E0F-4E3D-904A-D6CA2FF02452}" srcOrd="0" destOrd="0" presId="urn:microsoft.com/office/officeart/2005/8/layout/venn1"/>
    <dgm:cxn modelId="{751EA63F-D804-45BF-9360-AB5314116B35}" srcId="{3F3A8D19-9928-444A-9473-F4FCCE20ED5C}" destId="{27D5A443-7A9F-4D45-ACC2-832D11609D04}" srcOrd="5" destOrd="0" parTransId="{C6CC0868-4A93-4F52-A46C-F93F01CEF7BF}" sibTransId="{B838B120-6DCB-48A8-8335-C22A7E26DF75}"/>
    <dgm:cxn modelId="{231FC76B-CF7C-407C-BD0B-BD3B14A94E8B}" srcId="{3F3A8D19-9928-444A-9473-F4FCCE20ED5C}" destId="{45C94CEC-4E4F-4078-90AD-FB536F6C8BEE}" srcOrd="1" destOrd="0" parTransId="{7DF26F7C-C473-441E-A924-561085575A06}" sibTransId="{A24EDE21-8967-49DF-A552-52026F0283BE}"/>
    <dgm:cxn modelId="{29778977-44D5-4582-B8EF-15203F29E02E}" srcId="{3F3A8D19-9928-444A-9473-F4FCCE20ED5C}" destId="{9D473485-C142-4564-BBCD-4EF7A3D1B037}" srcOrd="4" destOrd="0" parTransId="{5148B9DC-A9F9-48DC-AE64-CCB7766F1FAE}" sibTransId="{3E3FE5B7-608E-4DC4-98E8-BB1D140C7CBF}"/>
    <dgm:cxn modelId="{6E2B4F5A-D114-4FF6-8606-045BC43D490E}" srcId="{3F3A8D19-9928-444A-9473-F4FCCE20ED5C}" destId="{AB973786-E395-498E-9430-AEF06AF8EC38}" srcOrd="3" destOrd="0" parTransId="{259F79D9-9BBE-45AC-8925-28250E1600A1}" sibTransId="{C18FFEAC-E675-40D0-8B34-55C16BE92372}"/>
    <dgm:cxn modelId="{6721379D-F13A-4C3D-BC2D-FA57A4BD2EF7}" srcId="{3F3A8D19-9928-444A-9473-F4FCCE20ED5C}" destId="{BFC3607B-AF2B-4756-A212-8CF7813D3627}" srcOrd="0" destOrd="0" parTransId="{109C30FF-9E75-4803-8CF3-ED5669D6B4C8}" sibTransId="{8C39233E-D192-43C5-93E7-BDDFAD7D2124}"/>
    <dgm:cxn modelId="{A2B7C2AC-5142-4AC1-A20F-AC4B17E2BA30}" type="presOf" srcId="{AB973786-E395-498E-9430-AEF06AF8EC38}" destId="{7B70E375-5823-4B28-9CE2-2D542D51AC70}" srcOrd="0" destOrd="0" presId="urn:microsoft.com/office/officeart/2005/8/layout/venn1"/>
    <dgm:cxn modelId="{6576D4B9-5FAB-49D2-8B10-797DBC071446}" srcId="{3F3A8D19-9928-444A-9473-F4FCCE20ED5C}" destId="{D2F9CCCA-5B48-4173-902B-343D6BAEA9EA}" srcOrd="2" destOrd="0" parTransId="{79DAEE0E-5573-4DC0-8883-BAEFB4393104}" sibTransId="{42A4BE2C-B62F-4A7D-B5D0-F541F3B790AC}"/>
    <dgm:cxn modelId="{E4F684C1-A1EE-42E1-858E-EB63A5B5AA0E}" type="presOf" srcId="{D2F9CCCA-5B48-4173-902B-343D6BAEA9EA}" destId="{FA211A98-D6F2-43DF-ACFD-97AAD15DF185}" srcOrd="0" destOrd="0" presId="urn:microsoft.com/office/officeart/2005/8/layout/venn1"/>
    <dgm:cxn modelId="{0C7E34C2-4BE2-478A-A12B-72B123455B4F}" srcId="{3F3A8D19-9928-444A-9473-F4FCCE20ED5C}" destId="{09AF070C-DE89-454B-B19D-31147DBE84E0}" srcOrd="6" destOrd="0" parTransId="{4E06E9FC-E79B-439D-B868-2067228A9893}" sibTransId="{6DEECC23-8184-4A0D-AFB2-BBC6BF0B4E3A}"/>
    <dgm:cxn modelId="{41DCA6D1-7A08-4DFC-ACDF-5E69AB045520}" type="presOf" srcId="{9D473485-C142-4564-BBCD-4EF7A3D1B037}" destId="{7F5314EF-1E76-4F86-9FC0-8D4626C9A582}" srcOrd="0" destOrd="0" presId="urn:microsoft.com/office/officeart/2005/8/layout/venn1"/>
    <dgm:cxn modelId="{D07168DE-858E-4D70-93F1-FF08BAADBE20}" type="presOf" srcId="{45C94CEC-4E4F-4078-90AD-FB536F6C8BEE}" destId="{EC224EF7-4A70-4FF6-A6E4-4AE5562BE7EA}" srcOrd="0" destOrd="0" presId="urn:microsoft.com/office/officeart/2005/8/layout/venn1"/>
    <dgm:cxn modelId="{9CC9AAF5-CDB2-4060-A48A-987A20455AC7}" type="presOf" srcId="{27D5A443-7A9F-4D45-ACC2-832D11609D04}" destId="{979998E3-A6C3-4F24-8751-83EE8944A166}" srcOrd="0" destOrd="0" presId="urn:microsoft.com/office/officeart/2005/8/layout/venn1"/>
    <dgm:cxn modelId="{D77B27F8-FCE2-4C82-8A78-79E1EEAE982D}" type="presOf" srcId="{BFC3607B-AF2B-4756-A212-8CF7813D3627}" destId="{890B3DBE-57DF-4C49-AC21-02E8C1540BD6}" srcOrd="0" destOrd="0" presId="urn:microsoft.com/office/officeart/2005/8/layout/venn1"/>
    <dgm:cxn modelId="{679AE14F-EF50-476F-B648-5EAFD15BBC19}" type="presParOf" srcId="{4D2338F6-7E0F-4E3D-904A-D6CA2FF02452}" destId="{FAE3A3C3-2327-4512-AC6F-633E4D8608D6}" srcOrd="0" destOrd="0" presId="urn:microsoft.com/office/officeart/2005/8/layout/venn1"/>
    <dgm:cxn modelId="{8B7BCF0A-A1D3-43A5-B987-E6F28C61AA1C}" type="presParOf" srcId="{4D2338F6-7E0F-4E3D-904A-D6CA2FF02452}" destId="{890B3DBE-57DF-4C49-AC21-02E8C1540BD6}" srcOrd="1" destOrd="0" presId="urn:microsoft.com/office/officeart/2005/8/layout/venn1"/>
    <dgm:cxn modelId="{BF29C0D8-7EFC-430B-8665-884EE43A2162}" type="presParOf" srcId="{4D2338F6-7E0F-4E3D-904A-D6CA2FF02452}" destId="{6995AB0E-9CF5-4E29-BFC5-5553C4C5E8CE}" srcOrd="2" destOrd="0" presId="urn:microsoft.com/office/officeart/2005/8/layout/venn1"/>
    <dgm:cxn modelId="{75F7A43B-7760-478D-BD5D-708AA4DF104F}" type="presParOf" srcId="{4D2338F6-7E0F-4E3D-904A-D6CA2FF02452}" destId="{EC224EF7-4A70-4FF6-A6E4-4AE5562BE7EA}" srcOrd="3" destOrd="0" presId="urn:microsoft.com/office/officeart/2005/8/layout/venn1"/>
    <dgm:cxn modelId="{F0F1628A-29E6-4242-B070-1C0A9C28C6C4}" type="presParOf" srcId="{4D2338F6-7E0F-4E3D-904A-D6CA2FF02452}" destId="{3064349A-06DB-4657-9FF2-5EF0466CE513}" srcOrd="4" destOrd="0" presId="urn:microsoft.com/office/officeart/2005/8/layout/venn1"/>
    <dgm:cxn modelId="{2536FF14-9E0A-4003-B964-343A44D3A34A}" type="presParOf" srcId="{4D2338F6-7E0F-4E3D-904A-D6CA2FF02452}" destId="{FA211A98-D6F2-43DF-ACFD-97AAD15DF185}" srcOrd="5" destOrd="0" presId="urn:microsoft.com/office/officeart/2005/8/layout/venn1"/>
    <dgm:cxn modelId="{99E88B47-0C72-4F7A-9D2B-A408CB885853}" type="presParOf" srcId="{4D2338F6-7E0F-4E3D-904A-D6CA2FF02452}" destId="{C3CA01E7-7E76-4736-9412-AAAE203FBF27}" srcOrd="6" destOrd="0" presId="urn:microsoft.com/office/officeart/2005/8/layout/venn1"/>
    <dgm:cxn modelId="{99158936-B169-4875-B4D2-CB72E5F3F6AC}" type="presParOf" srcId="{4D2338F6-7E0F-4E3D-904A-D6CA2FF02452}" destId="{7B70E375-5823-4B28-9CE2-2D542D51AC70}" srcOrd="7" destOrd="0" presId="urn:microsoft.com/office/officeart/2005/8/layout/venn1"/>
    <dgm:cxn modelId="{58EC6A1E-62A0-4C53-BC52-8A85C54BDFFD}" type="presParOf" srcId="{4D2338F6-7E0F-4E3D-904A-D6CA2FF02452}" destId="{59864DA4-75D9-4BEA-8E90-65D3E33CEC4E}" srcOrd="8" destOrd="0" presId="urn:microsoft.com/office/officeart/2005/8/layout/venn1"/>
    <dgm:cxn modelId="{82913856-34C0-4206-9324-EEF85FB659AA}" type="presParOf" srcId="{4D2338F6-7E0F-4E3D-904A-D6CA2FF02452}" destId="{7F5314EF-1E76-4F86-9FC0-8D4626C9A582}" srcOrd="9" destOrd="0" presId="urn:microsoft.com/office/officeart/2005/8/layout/venn1"/>
    <dgm:cxn modelId="{CB233FA3-9ADB-426E-BF5E-211BC03FFE36}" type="presParOf" srcId="{4D2338F6-7E0F-4E3D-904A-D6CA2FF02452}" destId="{F9F0C3B9-865A-4DE9-B35B-8DC35EC27779}" srcOrd="10" destOrd="0" presId="urn:microsoft.com/office/officeart/2005/8/layout/venn1"/>
    <dgm:cxn modelId="{DC84D6C3-3578-44D9-9CAC-46B51E07E397}" type="presParOf" srcId="{4D2338F6-7E0F-4E3D-904A-D6CA2FF02452}" destId="{979998E3-A6C3-4F24-8751-83EE8944A166}" srcOrd="11" destOrd="0" presId="urn:microsoft.com/office/officeart/2005/8/layout/venn1"/>
    <dgm:cxn modelId="{3A480DDC-941F-45A2-920E-2E43EDC7955E}" type="presParOf" srcId="{4D2338F6-7E0F-4E3D-904A-D6CA2FF02452}" destId="{969258F5-0484-49E7-B3C7-8290A3EC09A4}" srcOrd="12" destOrd="0" presId="urn:microsoft.com/office/officeart/2005/8/layout/venn1"/>
    <dgm:cxn modelId="{9A2CC071-6992-4EEE-AD1A-9A3DB8750054}" type="presParOf" srcId="{4D2338F6-7E0F-4E3D-904A-D6CA2FF02452}" destId="{164319CF-435F-403D-82DF-D509CC3BD6DE}" srcOrd="1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custT="1"/>
      <dgm:spPr>
        <a:solidFill>
          <a:schemeClr val="tx2">
            <a:lumMod val="50000"/>
            <a:alpha val="50000"/>
          </a:schemeClr>
        </a:solidFill>
      </dgm:spPr>
      <dgm:t>
        <a:bodyPr/>
        <a:lstStyle/>
        <a:p>
          <a:r>
            <a:rPr lang="en-US" sz="2000" dirty="0"/>
            <a:t>Processing power</a:t>
          </a:r>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custT="1"/>
      <dgm:spPr>
        <a:solidFill>
          <a:schemeClr val="tx2">
            <a:lumMod val="50000"/>
            <a:alpha val="50000"/>
          </a:schemeClr>
        </a:solidFill>
      </dgm:spPr>
      <dgm:t>
        <a:bodyPr/>
        <a:lstStyle/>
        <a:p>
          <a:r>
            <a:rPr lang="pl-PL" sz="2000" dirty="0"/>
            <a:t>Built-in governance</a:t>
          </a:r>
          <a:endParaRPr lang="en-US" sz="2000" dirty="0"/>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custT="1"/>
      <dgm:spPr>
        <a:solidFill>
          <a:schemeClr val="tx2">
            <a:lumMod val="50000"/>
            <a:alpha val="50000"/>
          </a:schemeClr>
        </a:solidFill>
      </dgm:spPr>
      <dgm:t>
        <a:bodyPr/>
        <a:lstStyle/>
        <a:p>
          <a:r>
            <a:rPr lang="pl-PL" sz="2000" dirty="0"/>
            <a:t>Infrastructure for apps</a:t>
          </a:r>
          <a:endParaRPr lang="en-US" sz="2000" dirty="0"/>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custT="1"/>
      <dgm:spPr>
        <a:solidFill>
          <a:schemeClr val="tx2">
            <a:lumMod val="50000"/>
            <a:alpha val="50000"/>
          </a:schemeClr>
        </a:solidFill>
      </dgm:spPr>
      <dgm:t>
        <a:bodyPr/>
        <a:lstStyle/>
        <a:p>
          <a:r>
            <a:rPr lang="en-US" sz="2000" dirty="0"/>
            <a:t>No transaction fees</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custT="1"/>
      <dgm:spPr>
        <a:solidFill>
          <a:schemeClr val="tx2">
            <a:lumMod val="50000"/>
            <a:alpha val="50000"/>
          </a:schemeClr>
        </a:solidFill>
      </dgm:spPr>
      <dgm:t>
        <a:bodyPr/>
        <a:lstStyle/>
        <a:p>
          <a:r>
            <a:rPr lang="en-US" sz="2000" dirty="0"/>
            <a:t>Publish source code, not assembly</a:t>
          </a:r>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7B64A5BF-AC6D-49CE-8DC4-D54C9DBD1515}">
      <dgm:prSet custT="1"/>
      <dgm:spPr>
        <a:solidFill>
          <a:schemeClr val="tx2">
            <a:lumMod val="50000"/>
            <a:alpha val="50000"/>
          </a:schemeClr>
        </a:solidFill>
      </dgm:spPr>
      <dgm:t>
        <a:bodyPr/>
        <a:lstStyle/>
        <a:p>
          <a:r>
            <a:rPr lang="en-US" sz="2000" dirty="0"/>
            <a:t>Asynchronous communication</a:t>
          </a:r>
        </a:p>
      </dgm:t>
    </dgm:pt>
    <dgm:pt modelId="{68B0BD0C-9426-443D-BDBB-7A7AD6A5B634}" type="parTrans" cxnId="{B496A311-74C7-4E0C-AF9A-ECB203599DAB}">
      <dgm:prSet/>
      <dgm:spPr/>
      <dgm:t>
        <a:bodyPr/>
        <a:lstStyle/>
        <a:p>
          <a:endParaRPr lang="en-US"/>
        </a:p>
      </dgm:t>
    </dgm:pt>
    <dgm:pt modelId="{65D5B0CA-038B-4B3C-A745-67B4A2549D76}" type="sibTrans" cxnId="{B496A311-74C7-4E0C-AF9A-ECB203599DAB}">
      <dgm:prSet/>
      <dgm:spPr/>
      <dgm:t>
        <a:bodyPr/>
        <a:lstStyle/>
        <a:p>
          <a:endParaRPr lang="en-US"/>
        </a:p>
      </dgm:t>
    </dgm:pt>
    <dgm:pt modelId="{735E3C65-A584-4EBB-B581-486FDECB63AF}" type="pres">
      <dgm:prSet presAssocID="{F533CACE-0D31-4C84-B714-15662A3F88B8}" presName="Name0" presStyleCnt="0">
        <dgm:presLayoutVars>
          <dgm:chMax val="7"/>
          <dgm:dir/>
          <dgm:resizeHandles val="exact"/>
        </dgm:presLayoutVars>
      </dgm:prSet>
      <dgm:spPr/>
    </dgm:pt>
    <dgm:pt modelId="{AB40F5A8-7B1D-4DEE-AA75-FCB2A25C3106}" type="pres">
      <dgm:prSet presAssocID="{F533CACE-0D31-4C84-B714-15662A3F88B8}" presName="ellipse1" presStyleLbl="vennNode1" presStyleIdx="0" presStyleCnt="6">
        <dgm:presLayoutVars>
          <dgm:bulletEnabled val="1"/>
        </dgm:presLayoutVars>
      </dgm:prSet>
      <dgm:spPr/>
    </dgm:pt>
    <dgm:pt modelId="{32D7E4C2-0E78-44F9-8058-3D6D2ABC7F48}" type="pres">
      <dgm:prSet presAssocID="{F533CACE-0D31-4C84-B714-15662A3F88B8}" presName="ellipse2" presStyleLbl="vennNode1" presStyleIdx="1" presStyleCnt="6">
        <dgm:presLayoutVars>
          <dgm:bulletEnabled val="1"/>
        </dgm:presLayoutVars>
      </dgm:prSet>
      <dgm:spPr/>
    </dgm:pt>
    <dgm:pt modelId="{4C4BE6E2-2D74-44AA-8B57-3A1D764E7818}" type="pres">
      <dgm:prSet presAssocID="{F533CACE-0D31-4C84-B714-15662A3F88B8}" presName="ellipse3" presStyleLbl="vennNode1" presStyleIdx="2" presStyleCnt="6">
        <dgm:presLayoutVars>
          <dgm:bulletEnabled val="1"/>
        </dgm:presLayoutVars>
      </dgm:prSet>
      <dgm:spPr/>
    </dgm:pt>
    <dgm:pt modelId="{534B4557-FD21-4A41-A905-7AABB0D4A5FC}" type="pres">
      <dgm:prSet presAssocID="{F533CACE-0D31-4C84-B714-15662A3F88B8}" presName="ellipse4" presStyleLbl="vennNode1" presStyleIdx="3" presStyleCnt="6">
        <dgm:presLayoutVars>
          <dgm:bulletEnabled val="1"/>
        </dgm:presLayoutVars>
      </dgm:prSet>
      <dgm:spPr/>
    </dgm:pt>
    <dgm:pt modelId="{9C975803-9A6E-4467-828B-D5AB4CC5B1A1}" type="pres">
      <dgm:prSet presAssocID="{F533CACE-0D31-4C84-B714-15662A3F88B8}" presName="ellipse5" presStyleLbl="vennNode1" presStyleIdx="4" presStyleCnt="6">
        <dgm:presLayoutVars>
          <dgm:bulletEnabled val="1"/>
        </dgm:presLayoutVars>
      </dgm:prSet>
      <dgm:spPr/>
    </dgm:pt>
    <dgm:pt modelId="{D340DA58-700D-4807-B4CD-C678508BC9E3}" type="pres">
      <dgm:prSet presAssocID="{F533CACE-0D31-4C84-B714-15662A3F88B8}" presName="ellipse6" presStyleLbl="vennNode1" presStyleIdx="5" presStyleCnt="6">
        <dgm:presLayoutVars>
          <dgm:bulletEnabled val="1"/>
        </dgm:presLayoutVars>
      </dgm:prSet>
      <dgm:spPr/>
    </dgm:pt>
  </dgm:ptLst>
  <dgm:cxnLst>
    <dgm:cxn modelId="{B496A311-74C7-4E0C-AF9A-ECB203599DAB}" srcId="{F533CACE-0D31-4C84-B714-15662A3F88B8}" destId="{7B64A5BF-AC6D-49CE-8DC4-D54C9DBD1515}" srcOrd="5" destOrd="0" parTransId="{68B0BD0C-9426-443D-BDBB-7A7AD6A5B634}" sibTransId="{65D5B0CA-038B-4B3C-A745-67B4A2549D76}"/>
    <dgm:cxn modelId="{4BD5484B-7FFD-4E60-8799-02065C3E9643}" type="presOf" srcId="{7F5F6C20-C038-400E-86E0-4DFFD0287A32}" destId="{AB40F5A8-7B1D-4DEE-AA75-FCB2A25C3106}" srcOrd="0" destOrd="0" presId="urn:microsoft.com/office/officeart/2005/8/layout/rings+Icon"/>
    <dgm:cxn modelId="{B529A46D-9591-44E3-B04E-F6AA042EDEDB}" srcId="{F533CACE-0D31-4C84-B714-15662A3F88B8}" destId="{09704DF0-8D21-443B-B81C-C6BEE5238C8F}" srcOrd="4" destOrd="0" parTransId="{BB48C75E-32DC-415D-876C-2970A4B3C0F5}" sibTransId="{BF02F04C-4DC9-42B7-9FDB-CF681DD1329A}"/>
    <dgm:cxn modelId="{00C6C96D-2019-4D8A-92A6-EEA8FAEA63D8}" type="presOf" srcId="{7B64A5BF-AC6D-49CE-8DC4-D54C9DBD1515}" destId="{D340DA58-700D-4807-B4CD-C678508BC9E3}" srcOrd="0" destOrd="0" presId="urn:microsoft.com/office/officeart/2005/8/layout/rings+Icon"/>
    <dgm:cxn modelId="{C4E63C77-AE9F-46AC-A1C2-F8061ABBFBB4}" type="presOf" srcId="{D35F5E83-DE2E-41A3-81E0-630E259D080C}" destId="{534B4557-FD21-4A41-A905-7AABB0D4A5FC}" srcOrd="0" destOrd="0" presId="urn:microsoft.com/office/officeart/2005/8/layout/rings+Icon"/>
    <dgm:cxn modelId="{AB0FB798-9C61-4545-B139-DB8959791C5C}" srcId="{F533CACE-0D31-4C84-B714-15662A3F88B8}" destId="{D35F5E83-DE2E-41A3-81E0-630E259D080C}" srcOrd="3" destOrd="0" parTransId="{C7FDA902-A864-446C-B909-16C608FB1620}" sibTransId="{C6DFE011-7D57-48DB-AFB0-ADEAE2C19C88}"/>
    <dgm:cxn modelId="{566B7CB1-F7EC-492A-B972-C4A677C71845}" srcId="{F533CACE-0D31-4C84-B714-15662A3F88B8}" destId="{7F5F6C20-C038-400E-86E0-4DFFD0287A32}" srcOrd="0" destOrd="0" parTransId="{1C6C3434-7E60-4425-B02B-FD9B7F6AE40E}" sibTransId="{BFD83FF4-412F-40E2-9674-ED386B0073E4}"/>
    <dgm:cxn modelId="{FA8D84B2-9B8F-4F78-9E80-E5149B322B48}" type="presOf" srcId="{09704DF0-8D21-443B-B81C-C6BEE5238C8F}" destId="{9C975803-9A6E-4467-828B-D5AB4CC5B1A1}" srcOrd="0" destOrd="0" presId="urn:microsoft.com/office/officeart/2005/8/layout/rings+Icon"/>
    <dgm:cxn modelId="{9371F5B7-78EE-490A-B852-7EC0C86409A6}" type="presOf" srcId="{A16AC7F3-8783-4357-B6A9-596057B997B9}" destId="{32D7E4C2-0E78-44F9-8058-3D6D2ABC7F48}" srcOrd="0" destOrd="0" presId="urn:microsoft.com/office/officeart/2005/8/layout/rings+Icon"/>
    <dgm:cxn modelId="{16894CC1-F459-4AC5-BE8E-0C14F94695FB}" srcId="{F533CACE-0D31-4C84-B714-15662A3F88B8}" destId="{A16AC7F3-8783-4357-B6A9-596057B997B9}" srcOrd="1" destOrd="0" parTransId="{64126B8F-581C-4FA7-8790-A2F8ED4A715E}" sibTransId="{41863476-0FE8-4F91-95D4-BD0A4A95DBE6}"/>
    <dgm:cxn modelId="{E2B59CC6-E4EE-4F57-A92D-234FD894E74D}" srcId="{F533CACE-0D31-4C84-B714-15662A3F88B8}" destId="{3FE485AC-205C-40B1-B5AD-C74537E67A56}" srcOrd="2" destOrd="0" parTransId="{83BF40A1-16E8-478B-B044-D5E2D2925EC2}" sibTransId="{4CB716D3-7945-4632-A90C-FE4241F99444}"/>
    <dgm:cxn modelId="{9ECEBEE9-79C5-4E13-9317-5CE87BC5B691}" type="presOf" srcId="{3FE485AC-205C-40B1-B5AD-C74537E67A56}" destId="{4C4BE6E2-2D74-44AA-8B57-3A1D764E7818}" srcOrd="0" destOrd="0" presId="urn:microsoft.com/office/officeart/2005/8/layout/rings+Icon"/>
    <dgm:cxn modelId="{0B8B99EA-7F5F-4A43-BEB7-299D51C76167}" type="presOf" srcId="{F533CACE-0D31-4C84-B714-15662A3F88B8}" destId="{735E3C65-A584-4EBB-B581-486FDECB63AF}" srcOrd="0" destOrd="0" presId="urn:microsoft.com/office/officeart/2005/8/layout/rings+Icon"/>
    <dgm:cxn modelId="{61A60E67-A686-4236-90AF-C47161C5899C}" type="presParOf" srcId="{735E3C65-A584-4EBB-B581-486FDECB63AF}" destId="{AB40F5A8-7B1D-4DEE-AA75-FCB2A25C3106}" srcOrd="0" destOrd="0" presId="urn:microsoft.com/office/officeart/2005/8/layout/rings+Icon"/>
    <dgm:cxn modelId="{9F230954-436B-4AD7-97EF-B8C2436851A4}" type="presParOf" srcId="{735E3C65-A584-4EBB-B581-486FDECB63AF}" destId="{32D7E4C2-0E78-44F9-8058-3D6D2ABC7F48}" srcOrd="1" destOrd="0" presId="urn:microsoft.com/office/officeart/2005/8/layout/rings+Icon"/>
    <dgm:cxn modelId="{9DF3396A-E847-4970-9C3A-F9064EDAA8C4}" type="presParOf" srcId="{735E3C65-A584-4EBB-B581-486FDECB63AF}" destId="{4C4BE6E2-2D74-44AA-8B57-3A1D764E7818}" srcOrd="2" destOrd="0" presId="urn:microsoft.com/office/officeart/2005/8/layout/rings+Icon"/>
    <dgm:cxn modelId="{0FF681CF-1560-4461-B4F5-AB4D7A0E2AEB}" type="presParOf" srcId="{735E3C65-A584-4EBB-B581-486FDECB63AF}" destId="{534B4557-FD21-4A41-A905-7AABB0D4A5FC}" srcOrd="3" destOrd="0" presId="urn:microsoft.com/office/officeart/2005/8/layout/rings+Icon"/>
    <dgm:cxn modelId="{1F4EABB4-ABAE-4081-AAD9-27CCD09A528C}" type="presParOf" srcId="{735E3C65-A584-4EBB-B581-486FDECB63AF}" destId="{9C975803-9A6E-4467-828B-D5AB4CC5B1A1}" srcOrd="4" destOrd="0" presId="urn:microsoft.com/office/officeart/2005/8/layout/rings+Icon"/>
    <dgm:cxn modelId="{20C776DC-6A21-468E-AE28-70A628602717}" type="presParOf" srcId="{735E3C65-A584-4EBB-B581-486FDECB63AF}" destId="{D340DA58-700D-4807-B4CD-C678508BC9E3}" srcOrd="5"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custT="1"/>
      <dgm:spPr>
        <a:solidFill>
          <a:schemeClr val="tx2">
            <a:lumMod val="50000"/>
            <a:alpha val="50000"/>
          </a:schemeClr>
        </a:solidFill>
      </dgm:spPr>
      <dgm:t>
        <a:bodyPr/>
        <a:lstStyle/>
        <a:p>
          <a:r>
            <a:rPr lang="en-US" sz="2000" dirty="0"/>
            <a:t>Processing power</a:t>
          </a:r>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custT="1"/>
      <dgm:spPr>
        <a:solidFill>
          <a:schemeClr val="tx2">
            <a:lumMod val="50000"/>
            <a:alpha val="50000"/>
          </a:schemeClr>
        </a:solidFill>
      </dgm:spPr>
      <dgm:t>
        <a:bodyPr/>
        <a:lstStyle/>
        <a:p>
          <a:r>
            <a:rPr lang="pl-PL" sz="2000" dirty="0"/>
            <a:t>Built-in governance</a:t>
          </a:r>
          <a:endParaRPr lang="en-US" sz="2000" dirty="0"/>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custT="1"/>
      <dgm:spPr>
        <a:solidFill>
          <a:schemeClr val="tx2">
            <a:lumMod val="50000"/>
            <a:alpha val="50000"/>
          </a:schemeClr>
        </a:solidFill>
      </dgm:spPr>
      <dgm:t>
        <a:bodyPr/>
        <a:lstStyle/>
        <a:p>
          <a:r>
            <a:rPr lang="pl-PL" sz="2000" dirty="0"/>
            <a:t>Infrastructure for apps</a:t>
          </a:r>
          <a:endParaRPr lang="en-US" sz="2000" dirty="0"/>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custT="1"/>
      <dgm:spPr>
        <a:solidFill>
          <a:schemeClr val="tx2">
            <a:lumMod val="50000"/>
            <a:alpha val="50000"/>
          </a:schemeClr>
        </a:solidFill>
      </dgm:spPr>
      <dgm:t>
        <a:bodyPr/>
        <a:lstStyle/>
        <a:p>
          <a:r>
            <a:rPr lang="en-US" sz="2000" dirty="0"/>
            <a:t>No transaction fees</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custT="1"/>
      <dgm:spPr>
        <a:solidFill>
          <a:schemeClr val="tx2">
            <a:lumMod val="50000"/>
            <a:alpha val="50000"/>
          </a:schemeClr>
        </a:solidFill>
      </dgm:spPr>
      <dgm:t>
        <a:bodyPr/>
        <a:lstStyle/>
        <a:p>
          <a:r>
            <a:rPr lang="en-US" sz="2000" dirty="0"/>
            <a:t>Publish source code, not assembly</a:t>
          </a:r>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7B64A5BF-AC6D-49CE-8DC4-D54C9DBD1515}">
      <dgm:prSet custT="1"/>
      <dgm:spPr>
        <a:solidFill>
          <a:schemeClr val="tx2">
            <a:lumMod val="50000"/>
            <a:alpha val="50000"/>
          </a:schemeClr>
        </a:solidFill>
      </dgm:spPr>
      <dgm:t>
        <a:bodyPr/>
        <a:lstStyle/>
        <a:p>
          <a:r>
            <a:rPr lang="en-US" sz="2000" dirty="0"/>
            <a:t>Asynchronous communication</a:t>
          </a:r>
        </a:p>
      </dgm:t>
    </dgm:pt>
    <dgm:pt modelId="{68B0BD0C-9426-443D-BDBB-7A7AD6A5B634}" type="parTrans" cxnId="{B496A311-74C7-4E0C-AF9A-ECB203599DAB}">
      <dgm:prSet/>
      <dgm:spPr/>
      <dgm:t>
        <a:bodyPr/>
        <a:lstStyle/>
        <a:p>
          <a:endParaRPr lang="en-US"/>
        </a:p>
      </dgm:t>
    </dgm:pt>
    <dgm:pt modelId="{65D5B0CA-038B-4B3C-A745-67B4A2549D76}" type="sibTrans" cxnId="{B496A311-74C7-4E0C-AF9A-ECB203599DAB}">
      <dgm:prSet/>
      <dgm:spPr/>
      <dgm:t>
        <a:bodyPr/>
        <a:lstStyle/>
        <a:p>
          <a:endParaRPr lang="en-US"/>
        </a:p>
      </dgm:t>
    </dgm:pt>
    <dgm:pt modelId="{735E3C65-A584-4EBB-B581-486FDECB63AF}" type="pres">
      <dgm:prSet presAssocID="{F533CACE-0D31-4C84-B714-15662A3F88B8}" presName="Name0" presStyleCnt="0">
        <dgm:presLayoutVars>
          <dgm:chMax val="7"/>
          <dgm:dir/>
          <dgm:resizeHandles val="exact"/>
        </dgm:presLayoutVars>
      </dgm:prSet>
      <dgm:spPr/>
    </dgm:pt>
    <dgm:pt modelId="{AB40F5A8-7B1D-4DEE-AA75-FCB2A25C3106}" type="pres">
      <dgm:prSet presAssocID="{F533CACE-0D31-4C84-B714-15662A3F88B8}" presName="ellipse1" presStyleLbl="vennNode1" presStyleIdx="0" presStyleCnt="6">
        <dgm:presLayoutVars>
          <dgm:bulletEnabled val="1"/>
        </dgm:presLayoutVars>
      </dgm:prSet>
      <dgm:spPr/>
    </dgm:pt>
    <dgm:pt modelId="{32D7E4C2-0E78-44F9-8058-3D6D2ABC7F48}" type="pres">
      <dgm:prSet presAssocID="{F533CACE-0D31-4C84-B714-15662A3F88B8}" presName="ellipse2" presStyleLbl="vennNode1" presStyleIdx="1" presStyleCnt="6">
        <dgm:presLayoutVars>
          <dgm:bulletEnabled val="1"/>
        </dgm:presLayoutVars>
      </dgm:prSet>
      <dgm:spPr/>
    </dgm:pt>
    <dgm:pt modelId="{4C4BE6E2-2D74-44AA-8B57-3A1D764E7818}" type="pres">
      <dgm:prSet presAssocID="{F533CACE-0D31-4C84-B714-15662A3F88B8}" presName="ellipse3" presStyleLbl="vennNode1" presStyleIdx="2" presStyleCnt="6">
        <dgm:presLayoutVars>
          <dgm:bulletEnabled val="1"/>
        </dgm:presLayoutVars>
      </dgm:prSet>
      <dgm:spPr/>
    </dgm:pt>
    <dgm:pt modelId="{534B4557-FD21-4A41-A905-7AABB0D4A5FC}" type="pres">
      <dgm:prSet presAssocID="{F533CACE-0D31-4C84-B714-15662A3F88B8}" presName="ellipse4" presStyleLbl="vennNode1" presStyleIdx="3" presStyleCnt="6">
        <dgm:presLayoutVars>
          <dgm:bulletEnabled val="1"/>
        </dgm:presLayoutVars>
      </dgm:prSet>
      <dgm:spPr/>
    </dgm:pt>
    <dgm:pt modelId="{9C975803-9A6E-4467-828B-D5AB4CC5B1A1}" type="pres">
      <dgm:prSet presAssocID="{F533CACE-0D31-4C84-B714-15662A3F88B8}" presName="ellipse5" presStyleLbl="vennNode1" presStyleIdx="4" presStyleCnt="6">
        <dgm:presLayoutVars>
          <dgm:bulletEnabled val="1"/>
        </dgm:presLayoutVars>
      </dgm:prSet>
      <dgm:spPr/>
    </dgm:pt>
    <dgm:pt modelId="{D340DA58-700D-4807-B4CD-C678508BC9E3}" type="pres">
      <dgm:prSet presAssocID="{F533CACE-0D31-4C84-B714-15662A3F88B8}" presName="ellipse6" presStyleLbl="vennNode1" presStyleIdx="5" presStyleCnt="6">
        <dgm:presLayoutVars>
          <dgm:bulletEnabled val="1"/>
        </dgm:presLayoutVars>
      </dgm:prSet>
      <dgm:spPr/>
    </dgm:pt>
  </dgm:ptLst>
  <dgm:cxnLst>
    <dgm:cxn modelId="{B496A311-74C7-4E0C-AF9A-ECB203599DAB}" srcId="{F533CACE-0D31-4C84-B714-15662A3F88B8}" destId="{7B64A5BF-AC6D-49CE-8DC4-D54C9DBD1515}" srcOrd="5" destOrd="0" parTransId="{68B0BD0C-9426-443D-BDBB-7A7AD6A5B634}" sibTransId="{65D5B0CA-038B-4B3C-A745-67B4A2549D76}"/>
    <dgm:cxn modelId="{4BD5484B-7FFD-4E60-8799-02065C3E9643}" type="presOf" srcId="{7F5F6C20-C038-400E-86E0-4DFFD0287A32}" destId="{AB40F5A8-7B1D-4DEE-AA75-FCB2A25C3106}" srcOrd="0" destOrd="0" presId="urn:microsoft.com/office/officeart/2005/8/layout/rings+Icon"/>
    <dgm:cxn modelId="{B529A46D-9591-44E3-B04E-F6AA042EDEDB}" srcId="{F533CACE-0D31-4C84-B714-15662A3F88B8}" destId="{09704DF0-8D21-443B-B81C-C6BEE5238C8F}" srcOrd="4" destOrd="0" parTransId="{BB48C75E-32DC-415D-876C-2970A4B3C0F5}" sibTransId="{BF02F04C-4DC9-42B7-9FDB-CF681DD1329A}"/>
    <dgm:cxn modelId="{00C6C96D-2019-4D8A-92A6-EEA8FAEA63D8}" type="presOf" srcId="{7B64A5BF-AC6D-49CE-8DC4-D54C9DBD1515}" destId="{D340DA58-700D-4807-B4CD-C678508BC9E3}" srcOrd="0" destOrd="0" presId="urn:microsoft.com/office/officeart/2005/8/layout/rings+Icon"/>
    <dgm:cxn modelId="{C4E63C77-AE9F-46AC-A1C2-F8061ABBFBB4}" type="presOf" srcId="{D35F5E83-DE2E-41A3-81E0-630E259D080C}" destId="{534B4557-FD21-4A41-A905-7AABB0D4A5FC}" srcOrd="0" destOrd="0" presId="urn:microsoft.com/office/officeart/2005/8/layout/rings+Icon"/>
    <dgm:cxn modelId="{AB0FB798-9C61-4545-B139-DB8959791C5C}" srcId="{F533CACE-0D31-4C84-B714-15662A3F88B8}" destId="{D35F5E83-DE2E-41A3-81E0-630E259D080C}" srcOrd="3" destOrd="0" parTransId="{C7FDA902-A864-446C-B909-16C608FB1620}" sibTransId="{C6DFE011-7D57-48DB-AFB0-ADEAE2C19C88}"/>
    <dgm:cxn modelId="{566B7CB1-F7EC-492A-B972-C4A677C71845}" srcId="{F533CACE-0D31-4C84-B714-15662A3F88B8}" destId="{7F5F6C20-C038-400E-86E0-4DFFD0287A32}" srcOrd="0" destOrd="0" parTransId="{1C6C3434-7E60-4425-B02B-FD9B7F6AE40E}" sibTransId="{BFD83FF4-412F-40E2-9674-ED386B0073E4}"/>
    <dgm:cxn modelId="{FA8D84B2-9B8F-4F78-9E80-E5149B322B48}" type="presOf" srcId="{09704DF0-8D21-443B-B81C-C6BEE5238C8F}" destId="{9C975803-9A6E-4467-828B-D5AB4CC5B1A1}" srcOrd="0" destOrd="0" presId="urn:microsoft.com/office/officeart/2005/8/layout/rings+Icon"/>
    <dgm:cxn modelId="{9371F5B7-78EE-490A-B852-7EC0C86409A6}" type="presOf" srcId="{A16AC7F3-8783-4357-B6A9-596057B997B9}" destId="{32D7E4C2-0E78-44F9-8058-3D6D2ABC7F48}" srcOrd="0" destOrd="0" presId="urn:microsoft.com/office/officeart/2005/8/layout/rings+Icon"/>
    <dgm:cxn modelId="{16894CC1-F459-4AC5-BE8E-0C14F94695FB}" srcId="{F533CACE-0D31-4C84-B714-15662A3F88B8}" destId="{A16AC7F3-8783-4357-B6A9-596057B997B9}" srcOrd="1" destOrd="0" parTransId="{64126B8F-581C-4FA7-8790-A2F8ED4A715E}" sibTransId="{41863476-0FE8-4F91-95D4-BD0A4A95DBE6}"/>
    <dgm:cxn modelId="{E2B59CC6-E4EE-4F57-A92D-234FD894E74D}" srcId="{F533CACE-0D31-4C84-B714-15662A3F88B8}" destId="{3FE485AC-205C-40B1-B5AD-C74537E67A56}" srcOrd="2" destOrd="0" parTransId="{83BF40A1-16E8-478B-B044-D5E2D2925EC2}" sibTransId="{4CB716D3-7945-4632-A90C-FE4241F99444}"/>
    <dgm:cxn modelId="{9ECEBEE9-79C5-4E13-9317-5CE87BC5B691}" type="presOf" srcId="{3FE485AC-205C-40B1-B5AD-C74537E67A56}" destId="{4C4BE6E2-2D74-44AA-8B57-3A1D764E7818}" srcOrd="0" destOrd="0" presId="urn:microsoft.com/office/officeart/2005/8/layout/rings+Icon"/>
    <dgm:cxn modelId="{0B8B99EA-7F5F-4A43-BEB7-299D51C76167}" type="presOf" srcId="{F533CACE-0D31-4C84-B714-15662A3F88B8}" destId="{735E3C65-A584-4EBB-B581-486FDECB63AF}" srcOrd="0" destOrd="0" presId="urn:microsoft.com/office/officeart/2005/8/layout/rings+Icon"/>
    <dgm:cxn modelId="{61A60E67-A686-4236-90AF-C47161C5899C}" type="presParOf" srcId="{735E3C65-A584-4EBB-B581-486FDECB63AF}" destId="{AB40F5A8-7B1D-4DEE-AA75-FCB2A25C3106}" srcOrd="0" destOrd="0" presId="urn:microsoft.com/office/officeart/2005/8/layout/rings+Icon"/>
    <dgm:cxn modelId="{9F230954-436B-4AD7-97EF-B8C2436851A4}" type="presParOf" srcId="{735E3C65-A584-4EBB-B581-486FDECB63AF}" destId="{32D7E4C2-0E78-44F9-8058-3D6D2ABC7F48}" srcOrd="1" destOrd="0" presId="urn:microsoft.com/office/officeart/2005/8/layout/rings+Icon"/>
    <dgm:cxn modelId="{9DF3396A-E847-4970-9C3A-F9064EDAA8C4}" type="presParOf" srcId="{735E3C65-A584-4EBB-B581-486FDECB63AF}" destId="{4C4BE6E2-2D74-44AA-8B57-3A1D764E7818}" srcOrd="2" destOrd="0" presId="urn:microsoft.com/office/officeart/2005/8/layout/rings+Icon"/>
    <dgm:cxn modelId="{0FF681CF-1560-4461-B4F5-AB4D7A0E2AEB}" type="presParOf" srcId="{735E3C65-A584-4EBB-B581-486FDECB63AF}" destId="{534B4557-FD21-4A41-A905-7AABB0D4A5FC}" srcOrd="3" destOrd="0" presId="urn:microsoft.com/office/officeart/2005/8/layout/rings+Icon"/>
    <dgm:cxn modelId="{1F4EABB4-ABAE-4081-AAD9-27CCD09A528C}" type="presParOf" srcId="{735E3C65-A584-4EBB-B581-486FDECB63AF}" destId="{9C975803-9A6E-4467-828B-D5AB4CC5B1A1}" srcOrd="4" destOrd="0" presId="urn:microsoft.com/office/officeart/2005/8/layout/rings+Icon"/>
    <dgm:cxn modelId="{20C776DC-6A21-468E-AE28-70A628602717}" type="presParOf" srcId="{735E3C65-A584-4EBB-B581-486FDECB63AF}" destId="{D340DA58-700D-4807-B4CD-C678508BC9E3}" srcOrd="5"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02A7D0C-66DB-443A-855A-52D79E06068D}"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D4F4E89A-7265-4A14-B9A8-ADBA0033C1FD}">
      <dgm:prSet/>
      <dgm:spPr/>
      <dgm:t>
        <a:bodyPr/>
        <a:lstStyle/>
        <a:p>
          <a:r>
            <a:rPr lang="pl-PL" dirty="0"/>
            <a:t>Project s</a:t>
          </a:r>
          <a:r>
            <a:rPr lang="en-US" dirty="0" err="1"/>
            <a:t>tarted</a:t>
          </a:r>
          <a:r>
            <a:rPr lang="en-US" dirty="0"/>
            <a:t> in Q1 2017</a:t>
          </a:r>
        </a:p>
      </dgm:t>
    </dgm:pt>
    <dgm:pt modelId="{ECF6651C-761A-406A-8125-03D4E643635D}" type="parTrans" cxnId="{C628B637-541F-421E-A932-EEE351D4A95C}">
      <dgm:prSet/>
      <dgm:spPr/>
      <dgm:t>
        <a:bodyPr/>
        <a:lstStyle/>
        <a:p>
          <a:endParaRPr lang="en-US"/>
        </a:p>
      </dgm:t>
    </dgm:pt>
    <dgm:pt modelId="{E2FB5876-CBA1-49F0-9DDE-4AC6DAF31DA5}" type="sibTrans" cxnId="{C628B637-541F-421E-A932-EEE351D4A95C}">
      <dgm:prSet/>
      <dgm:spPr/>
      <dgm:t>
        <a:bodyPr/>
        <a:lstStyle/>
        <a:p>
          <a:endParaRPr lang="en-US"/>
        </a:p>
      </dgm:t>
    </dgm:pt>
    <dgm:pt modelId="{EEFBC11B-F469-4659-9916-C2B5BCE9C2F1}">
      <dgm:prSet/>
      <dgm:spPr/>
      <dgm:t>
        <a:bodyPr/>
        <a:lstStyle/>
        <a:p>
          <a:r>
            <a:rPr lang="en-US" dirty="0"/>
            <a:t>MVP stage called EOS Dawn 1.0</a:t>
          </a:r>
        </a:p>
      </dgm:t>
    </dgm:pt>
    <dgm:pt modelId="{FF3D0BC0-554E-472E-96B6-A51977707779}" type="parTrans" cxnId="{E15B3267-6DDF-490B-9B1D-BB5843A630D1}">
      <dgm:prSet/>
      <dgm:spPr/>
      <dgm:t>
        <a:bodyPr/>
        <a:lstStyle/>
        <a:p>
          <a:endParaRPr lang="en-US"/>
        </a:p>
      </dgm:t>
    </dgm:pt>
    <dgm:pt modelId="{01B3A768-ADB8-4A68-ABF8-89F96AB0F8AF}" type="sibTrans" cxnId="{E15B3267-6DDF-490B-9B1D-BB5843A630D1}">
      <dgm:prSet/>
      <dgm:spPr/>
      <dgm:t>
        <a:bodyPr/>
        <a:lstStyle/>
        <a:p>
          <a:endParaRPr lang="en-US"/>
        </a:p>
      </dgm:t>
    </dgm:pt>
    <dgm:pt modelId="{49D8506A-8780-49E3-BCBB-1704C48967C0}">
      <dgm:prSet/>
      <dgm:spPr/>
      <dgm:t>
        <a:bodyPr/>
        <a:lstStyle/>
        <a:p>
          <a:r>
            <a:rPr lang="pl-PL" dirty="0"/>
            <a:t>January 2018</a:t>
          </a:r>
          <a:br>
            <a:rPr lang="pl-PL" dirty="0"/>
          </a:br>
          <a:r>
            <a:rPr lang="en-US" dirty="0"/>
            <a:t>all major functionalities</a:t>
          </a:r>
          <a:r>
            <a:rPr lang="pl-PL" dirty="0"/>
            <a:t> deployed</a:t>
          </a:r>
          <a:endParaRPr lang="en-US" dirty="0"/>
        </a:p>
      </dgm:t>
    </dgm:pt>
    <dgm:pt modelId="{536DD751-8D5E-411B-B979-EB236F7667D9}" type="parTrans" cxnId="{CE998F1A-E2E1-4271-89A0-183C9605ACE1}">
      <dgm:prSet/>
      <dgm:spPr/>
      <dgm:t>
        <a:bodyPr/>
        <a:lstStyle/>
        <a:p>
          <a:endParaRPr lang="en-US"/>
        </a:p>
      </dgm:t>
    </dgm:pt>
    <dgm:pt modelId="{83EA84DE-B509-48F0-B49F-D539DAD6A348}" type="sibTrans" cxnId="{CE998F1A-E2E1-4271-89A0-183C9605ACE1}">
      <dgm:prSet/>
      <dgm:spPr/>
      <dgm:t>
        <a:bodyPr/>
        <a:lstStyle/>
        <a:p>
          <a:endParaRPr lang="en-US"/>
        </a:p>
      </dgm:t>
    </dgm:pt>
    <dgm:pt modelId="{A3FECF2C-2A05-4569-8AE6-1808DB4355FC}">
      <dgm:prSet/>
      <dgm:spPr/>
      <dgm:t>
        <a:bodyPr/>
        <a:lstStyle/>
        <a:p>
          <a:r>
            <a:rPr lang="en-US"/>
            <a:t>Q1 &amp; Q2 2018 devoted to testing and building development tools &amp; doc</a:t>
          </a:r>
          <a:r>
            <a:rPr lang="pl-PL"/>
            <a:t>s</a:t>
          </a:r>
          <a:endParaRPr lang="en-US"/>
        </a:p>
      </dgm:t>
    </dgm:pt>
    <dgm:pt modelId="{6D2A8C2F-82DF-48E8-B33C-AD7841780AA0}" type="parTrans" cxnId="{F0885A98-B712-474F-9402-F0DF3EACC853}">
      <dgm:prSet/>
      <dgm:spPr/>
      <dgm:t>
        <a:bodyPr/>
        <a:lstStyle/>
        <a:p>
          <a:endParaRPr lang="en-US"/>
        </a:p>
      </dgm:t>
    </dgm:pt>
    <dgm:pt modelId="{67D9E731-13C2-41AD-A35B-BCD0A7C2B73D}" type="sibTrans" cxnId="{F0885A98-B712-474F-9402-F0DF3EACC853}">
      <dgm:prSet/>
      <dgm:spPr/>
      <dgm:t>
        <a:bodyPr/>
        <a:lstStyle/>
        <a:p>
          <a:endParaRPr lang="en-US"/>
        </a:p>
      </dgm:t>
    </dgm:pt>
    <dgm:pt modelId="{F8518836-DF0E-4018-9AF7-547989D04880}">
      <dgm:prSet/>
      <dgm:spPr/>
      <dgm:t>
        <a:bodyPr/>
        <a:lstStyle/>
        <a:p>
          <a:r>
            <a:rPr lang="en-US"/>
            <a:t>The EOS blockchain goes live in June 2018</a:t>
          </a:r>
          <a:r>
            <a:rPr lang="pl-PL"/>
            <a:t>, most probably with the parallel processing feature already enabled</a:t>
          </a:r>
          <a:endParaRPr lang="en-US"/>
        </a:p>
      </dgm:t>
    </dgm:pt>
    <dgm:pt modelId="{18B00C93-D64C-4FD6-BD7B-306ED1A18980}" type="parTrans" cxnId="{79C49ACD-05C7-4D32-BDF2-D505BEED256A}">
      <dgm:prSet/>
      <dgm:spPr/>
      <dgm:t>
        <a:bodyPr/>
        <a:lstStyle/>
        <a:p>
          <a:endParaRPr lang="en-US"/>
        </a:p>
      </dgm:t>
    </dgm:pt>
    <dgm:pt modelId="{C06EDD6C-FAEF-401E-8CAD-6F8521FA7297}" type="sibTrans" cxnId="{79C49ACD-05C7-4D32-BDF2-D505BEED256A}">
      <dgm:prSet/>
      <dgm:spPr/>
      <dgm:t>
        <a:bodyPr/>
        <a:lstStyle/>
        <a:p>
          <a:endParaRPr lang="en-US"/>
        </a:p>
      </dgm:t>
    </dgm:pt>
    <dgm:pt modelId="{96A30872-F0F1-47D2-931C-64B93E948880}">
      <dgm:prSet/>
      <dgm:spPr/>
      <dgm:t>
        <a:bodyPr/>
        <a:lstStyle/>
        <a:p>
          <a:r>
            <a:rPr lang="pl-PL" dirty="0"/>
            <a:t>December 2017</a:t>
          </a:r>
          <a:br>
            <a:rPr lang="pl-PL" dirty="0"/>
          </a:br>
          <a:r>
            <a:rPr lang="pl-PL" dirty="0"/>
            <a:t>public testnet</a:t>
          </a:r>
          <a:endParaRPr lang="en-US" dirty="0"/>
        </a:p>
      </dgm:t>
    </dgm:pt>
    <dgm:pt modelId="{4AC8C2BB-6D55-414C-8C45-7DADA7101197}" type="parTrans" cxnId="{E36A0C62-9BB3-46BE-BD31-07C1574A5346}">
      <dgm:prSet/>
      <dgm:spPr/>
      <dgm:t>
        <a:bodyPr/>
        <a:lstStyle/>
        <a:p>
          <a:endParaRPr lang="en-US"/>
        </a:p>
      </dgm:t>
    </dgm:pt>
    <dgm:pt modelId="{DCBFB3AF-61BA-44A8-979C-74C45CC1B22D}" type="sibTrans" cxnId="{E36A0C62-9BB3-46BE-BD31-07C1574A5346}">
      <dgm:prSet/>
      <dgm:spPr/>
      <dgm:t>
        <a:bodyPr/>
        <a:lstStyle/>
        <a:p>
          <a:endParaRPr lang="en-US"/>
        </a:p>
      </dgm:t>
    </dgm:pt>
    <dgm:pt modelId="{F397CDE8-00FD-4AEA-8A97-D50E5B2A1EB8}" type="pres">
      <dgm:prSet presAssocID="{502A7D0C-66DB-443A-855A-52D79E06068D}" presName="Name0" presStyleCnt="0">
        <dgm:presLayoutVars>
          <dgm:dir/>
          <dgm:resizeHandles val="exact"/>
        </dgm:presLayoutVars>
      </dgm:prSet>
      <dgm:spPr/>
    </dgm:pt>
    <dgm:pt modelId="{34438E9B-4157-409F-BB42-E7DE1931121F}" type="pres">
      <dgm:prSet presAssocID="{502A7D0C-66DB-443A-855A-52D79E06068D}" presName="arrow" presStyleLbl="bgShp" presStyleIdx="0" presStyleCnt="1"/>
      <dgm:spPr>
        <a:solidFill>
          <a:schemeClr val="tx1">
            <a:lumMod val="65000"/>
          </a:schemeClr>
        </a:solidFill>
      </dgm:spPr>
    </dgm:pt>
    <dgm:pt modelId="{A87FAC9E-10E8-41C4-B44F-A6D85DFECEA5}" type="pres">
      <dgm:prSet presAssocID="{502A7D0C-66DB-443A-855A-52D79E06068D}" presName="points" presStyleCnt="0"/>
      <dgm:spPr/>
    </dgm:pt>
    <dgm:pt modelId="{0AE8108B-5D3C-48F6-8B40-3278FB539411}" type="pres">
      <dgm:prSet presAssocID="{D4F4E89A-7265-4A14-B9A8-ADBA0033C1FD}" presName="compositeA" presStyleCnt="0"/>
      <dgm:spPr/>
    </dgm:pt>
    <dgm:pt modelId="{DF22F792-F2E4-402E-A408-C7F8D946EBCD}" type="pres">
      <dgm:prSet presAssocID="{D4F4E89A-7265-4A14-B9A8-ADBA0033C1FD}" presName="textA" presStyleLbl="revTx" presStyleIdx="0" presStyleCnt="6">
        <dgm:presLayoutVars>
          <dgm:bulletEnabled val="1"/>
        </dgm:presLayoutVars>
      </dgm:prSet>
      <dgm:spPr/>
    </dgm:pt>
    <dgm:pt modelId="{E93916E9-BA59-4ED4-8420-419C557ED426}" type="pres">
      <dgm:prSet presAssocID="{D4F4E89A-7265-4A14-B9A8-ADBA0033C1FD}" presName="circleA" presStyleLbl="node1" presStyleIdx="0" presStyleCnt="6"/>
      <dgm:spPr>
        <a:solidFill>
          <a:schemeClr val="tx2"/>
        </a:solidFill>
      </dgm:spPr>
    </dgm:pt>
    <dgm:pt modelId="{04162C2C-5987-44B3-AADB-3D6A72758EE2}" type="pres">
      <dgm:prSet presAssocID="{D4F4E89A-7265-4A14-B9A8-ADBA0033C1FD}" presName="spaceA" presStyleCnt="0"/>
      <dgm:spPr/>
    </dgm:pt>
    <dgm:pt modelId="{3155BF36-E111-4F77-B4E0-945A5E5002E9}" type="pres">
      <dgm:prSet presAssocID="{E2FB5876-CBA1-49F0-9DDE-4AC6DAF31DA5}" presName="space" presStyleCnt="0"/>
      <dgm:spPr/>
    </dgm:pt>
    <dgm:pt modelId="{0288BC11-98B4-4108-BEA3-5D33D29E9381}" type="pres">
      <dgm:prSet presAssocID="{EEFBC11B-F469-4659-9916-C2B5BCE9C2F1}" presName="compositeB" presStyleCnt="0"/>
      <dgm:spPr/>
    </dgm:pt>
    <dgm:pt modelId="{C7A1F05D-2CD8-4C12-81E6-BF99779C78AF}" type="pres">
      <dgm:prSet presAssocID="{EEFBC11B-F469-4659-9916-C2B5BCE9C2F1}" presName="textB" presStyleLbl="revTx" presStyleIdx="1" presStyleCnt="6">
        <dgm:presLayoutVars>
          <dgm:bulletEnabled val="1"/>
        </dgm:presLayoutVars>
      </dgm:prSet>
      <dgm:spPr/>
    </dgm:pt>
    <dgm:pt modelId="{0311CEF9-D5E5-469E-B448-5D1CF2175DE9}" type="pres">
      <dgm:prSet presAssocID="{EEFBC11B-F469-4659-9916-C2B5BCE9C2F1}" presName="circleB" presStyleLbl="node1" presStyleIdx="1" presStyleCnt="6"/>
      <dgm:spPr>
        <a:solidFill>
          <a:schemeClr val="tx2"/>
        </a:solidFill>
      </dgm:spPr>
    </dgm:pt>
    <dgm:pt modelId="{286A284C-EDB9-4DE7-B763-F355CAF52628}" type="pres">
      <dgm:prSet presAssocID="{EEFBC11B-F469-4659-9916-C2B5BCE9C2F1}" presName="spaceB" presStyleCnt="0"/>
      <dgm:spPr/>
    </dgm:pt>
    <dgm:pt modelId="{35887CB3-03B4-4EA1-A0D4-9335884AFF1D}" type="pres">
      <dgm:prSet presAssocID="{01B3A768-ADB8-4A68-ABF8-89F96AB0F8AF}" presName="space" presStyleCnt="0"/>
      <dgm:spPr/>
    </dgm:pt>
    <dgm:pt modelId="{53B24694-E47C-43EE-8968-C856FACEB088}" type="pres">
      <dgm:prSet presAssocID="{96A30872-F0F1-47D2-931C-64B93E948880}" presName="compositeA" presStyleCnt="0"/>
      <dgm:spPr/>
    </dgm:pt>
    <dgm:pt modelId="{E6A27CCD-34FC-482D-BA4F-E10C73ACF35F}" type="pres">
      <dgm:prSet presAssocID="{96A30872-F0F1-47D2-931C-64B93E948880}" presName="textA" presStyleLbl="revTx" presStyleIdx="2" presStyleCnt="6">
        <dgm:presLayoutVars>
          <dgm:bulletEnabled val="1"/>
        </dgm:presLayoutVars>
      </dgm:prSet>
      <dgm:spPr/>
    </dgm:pt>
    <dgm:pt modelId="{BB6AD89E-71DB-44AB-9048-A50792742314}" type="pres">
      <dgm:prSet presAssocID="{96A30872-F0F1-47D2-931C-64B93E948880}" presName="circleA" presStyleLbl="node1" presStyleIdx="2" presStyleCnt="6"/>
      <dgm:spPr>
        <a:solidFill>
          <a:schemeClr val="tx1">
            <a:lumMod val="85000"/>
          </a:schemeClr>
        </a:solidFill>
      </dgm:spPr>
    </dgm:pt>
    <dgm:pt modelId="{519FF8F7-13B1-462F-92E8-9D1FFF68A6C6}" type="pres">
      <dgm:prSet presAssocID="{96A30872-F0F1-47D2-931C-64B93E948880}" presName="spaceA" presStyleCnt="0"/>
      <dgm:spPr/>
    </dgm:pt>
    <dgm:pt modelId="{47BA20C8-BD2B-4452-AF7D-2AA8F81B650A}" type="pres">
      <dgm:prSet presAssocID="{DCBFB3AF-61BA-44A8-979C-74C45CC1B22D}" presName="space" presStyleCnt="0"/>
      <dgm:spPr/>
    </dgm:pt>
    <dgm:pt modelId="{92AA6023-7E2D-4920-B4F6-625AB5B95DE0}" type="pres">
      <dgm:prSet presAssocID="{49D8506A-8780-49E3-BCBB-1704C48967C0}" presName="compositeB" presStyleCnt="0"/>
      <dgm:spPr/>
    </dgm:pt>
    <dgm:pt modelId="{013FA99D-C423-46EC-A8F7-E1727BC921A4}" type="pres">
      <dgm:prSet presAssocID="{49D8506A-8780-49E3-BCBB-1704C48967C0}" presName="textB" presStyleLbl="revTx" presStyleIdx="3" presStyleCnt="6">
        <dgm:presLayoutVars>
          <dgm:bulletEnabled val="1"/>
        </dgm:presLayoutVars>
      </dgm:prSet>
      <dgm:spPr/>
    </dgm:pt>
    <dgm:pt modelId="{19F71A84-AB68-49A6-B871-E9AAD718BA1A}" type="pres">
      <dgm:prSet presAssocID="{49D8506A-8780-49E3-BCBB-1704C48967C0}" presName="circleB" presStyleLbl="node1" presStyleIdx="3" presStyleCnt="6"/>
      <dgm:spPr>
        <a:solidFill>
          <a:schemeClr val="tx1">
            <a:lumMod val="85000"/>
          </a:schemeClr>
        </a:solidFill>
      </dgm:spPr>
    </dgm:pt>
    <dgm:pt modelId="{19250020-EF83-482E-A1E9-847A4B1A3169}" type="pres">
      <dgm:prSet presAssocID="{49D8506A-8780-49E3-BCBB-1704C48967C0}" presName="spaceB" presStyleCnt="0"/>
      <dgm:spPr/>
    </dgm:pt>
    <dgm:pt modelId="{E0E1E689-E783-416F-AF3D-381BC8BDEE17}" type="pres">
      <dgm:prSet presAssocID="{83EA84DE-B509-48F0-B49F-D539DAD6A348}" presName="space" presStyleCnt="0"/>
      <dgm:spPr/>
    </dgm:pt>
    <dgm:pt modelId="{4B4C7875-F706-4E3F-A82B-7952AF8C6F3E}" type="pres">
      <dgm:prSet presAssocID="{A3FECF2C-2A05-4569-8AE6-1808DB4355FC}" presName="compositeA" presStyleCnt="0"/>
      <dgm:spPr/>
    </dgm:pt>
    <dgm:pt modelId="{955EC6EB-B182-4DD2-9F7A-A84DF64EE8EB}" type="pres">
      <dgm:prSet presAssocID="{A3FECF2C-2A05-4569-8AE6-1808DB4355FC}" presName="textA" presStyleLbl="revTx" presStyleIdx="4" presStyleCnt="6">
        <dgm:presLayoutVars>
          <dgm:bulletEnabled val="1"/>
        </dgm:presLayoutVars>
      </dgm:prSet>
      <dgm:spPr/>
    </dgm:pt>
    <dgm:pt modelId="{FB36BF45-5C3F-4F87-A26F-3951DCC2C8A2}" type="pres">
      <dgm:prSet presAssocID="{A3FECF2C-2A05-4569-8AE6-1808DB4355FC}" presName="circleA" presStyleLbl="node1" presStyleIdx="4" presStyleCnt="6"/>
      <dgm:spPr>
        <a:solidFill>
          <a:schemeClr val="tx1">
            <a:lumMod val="85000"/>
          </a:schemeClr>
        </a:solidFill>
      </dgm:spPr>
    </dgm:pt>
    <dgm:pt modelId="{5B9951B2-E8BF-4F42-A907-AFCAFF24CA03}" type="pres">
      <dgm:prSet presAssocID="{A3FECF2C-2A05-4569-8AE6-1808DB4355FC}" presName="spaceA" presStyleCnt="0"/>
      <dgm:spPr/>
    </dgm:pt>
    <dgm:pt modelId="{8681D1F4-2F4F-45B5-94FC-6D6ABDB92D01}" type="pres">
      <dgm:prSet presAssocID="{67D9E731-13C2-41AD-A35B-BCD0A7C2B73D}" presName="space" presStyleCnt="0"/>
      <dgm:spPr/>
    </dgm:pt>
    <dgm:pt modelId="{9FC4F535-F2DF-4BB0-A12B-544B575A6C94}" type="pres">
      <dgm:prSet presAssocID="{F8518836-DF0E-4018-9AF7-547989D04880}" presName="compositeB" presStyleCnt="0"/>
      <dgm:spPr/>
    </dgm:pt>
    <dgm:pt modelId="{1E4526D8-ADD1-46CA-9026-1D145B851CBC}" type="pres">
      <dgm:prSet presAssocID="{F8518836-DF0E-4018-9AF7-547989D04880}" presName="textB" presStyleLbl="revTx" presStyleIdx="5" presStyleCnt="6">
        <dgm:presLayoutVars>
          <dgm:bulletEnabled val="1"/>
        </dgm:presLayoutVars>
      </dgm:prSet>
      <dgm:spPr/>
    </dgm:pt>
    <dgm:pt modelId="{0AD15C58-FC60-47F1-BC30-BBD28E638C6E}" type="pres">
      <dgm:prSet presAssocID="{F8518836-DF0E-4018-9AF7-547989D04880}" presName="circleB" presStyleLbl="node1" presStyleIdx="5" presStyleCnt="6"/>
      <dgm:spPr>
        <a:solidFill>
          <a:schemeClr val="tx1">
            <a:lumMod val="85000"/>
          </a:schemeClr>
        </a:solidFill>
      </dgm:spPr>
    </dgm:pt>
    <dgm:pt modelId="{556F670D-924C-474A-B81D-3E9244F3732C}" type="pres">
      <dgm:prSet presAssocID="{F8518836-DF0E-4018-9AF7-547989D04880}" presName="spaceB" presStyleCnt="0"/>
      <dgm:spPr/>
    </dgm:pt>
  </dgm:ptLst>
  <dgm:cxnLst>
    <dgm:cxn modelId="{F849AB19-4B1C-4CE9-A84C-DDE73F8D5305}" type="presOf" srcId="{A3FECF2C-2A05-4569-8AE6-1808DB4355FC}" destId="{955EC6EB-B182-4DD2-9F7A-A84DF64EE8EB}" srcOrd="0" destOrd="0" presId="urn:microsoft.com/office/officeart/2005/8/layout/hProcess11"/>
    <dgm:cxn modelId="{CE998F1A-E2E1-4271-89A0-183C9605ACE1}" srcId="{502A7D0C-66DB-443A-855A-52D79E06068D}" destId="{49D8506A-8780-49E3-BCBB-1704C48967C0}" srcOrd="3" destOrd="0" parTransId="{536DD751-8D5E-411B-B979-EB236F7667D9}" sibTransId="{83EA84DE-B509-48F0-B49F-D539DAD6A348}"/>
    <dgm:cxn modelId="{FA273E32-72F6-4639-ADE4-BF839A64C7E7}" type="presOf" srcId="{96A30872-F0F1-47D2-931C-64B93E948880}" destId="{E6A27CCD-34FC-482D-BA4F-E10C73ACF35F}" srcOrd="0" destOrd="0" presId="urn:microsoft.com/office/officeart/2005/8/layout/hProcess11"/>
    <dgm:cxn modelId="{C628B637-541F-421E-A932-EEE351D4A95C}" srcId="{502A7D0C-66DB-443A-855A-52D79E06068D}" destId="{D4F4E89A-7265-4A14-B9A8-ADBA0033C1FD}" srcOrd="0" destOrd="0" parTransId="{ECF6651C-761A-406A-8125-03D4E643635D}" sibTransId="{E2FB5876-CBA1-49F0-9DDE-4AC6DAF31DA5}"/>
    <dgm:cxn modelId="{E36A0C62-9BB3-46BE-BD31-07C1574A5346}" srcId="{502A7D0C-66DB-443A-855A-52D79E06068D}" destId="{96A30872-F0F1-47D2-931C-64B93E948880}" srcOrd="2" destOrd="0" parTransId="{4AC8C2BB-6D55-414C-8C45-7DADA7101197}" sibTransId="{DCBFB3AF-61BA-44A8-979C-74C45CC1B22D}"/>
    <dgm:cxn modelId="{E15B3267-6DDF-490B-9B1D-BB5843A630D1}" srcId="{502A7D0C-66DB-443A-855A-52D79E06068D}" destId="{EEFBC11B-F469-4659-9916-C2B5BCE9C2F1}" srcOrd="1" destOrd="0" parTransId="{FF3D0BC0-554E-472E-96B6-A51977707779}" sibTransId="{01B3A768-ADB8-4A68-ABF8-89F96AB0F8AF}"/>
    <dgm:cxn modelId="{5C8DEC50-EE47-45CD-B7EE-B05D818AE833}" type="presOf" srcId="{F8518836-DF0E-4018-9AF7-547989D04880}" destId="{1E4526D8-ADD1-46CA-9026-1D145B851CBC}" srcOrd="0" destOrd="0" presId="urn:microsoft.com/office/officeart/2005/8/layout/hProcess11"/>
    <dgm:cxn modelId="{D3989355-B64B-4181-82C7-FBF32B17C3C9}" type="presOf" srcId="{502A7D0C-66DB-443A-855A-52D79E06068D}" destId="{F397CDE8-00FD-4AEA-8A97-D50E5B2A1EB8}" srcOrd="0" destOrd="0" presId="urn:microsoft.com/office/officeart/2005/8/layout/hProcess11"/>
    <dgm:cxn modelId="{F0885A98-B712-474F-9402-F0DF3EACC853}" srcId="{502A7D0C-66DB-443A-855A-52D79E06068D}" destId="{A3FECF2C-2A05-4569-8AE6-1808DB4355FC}" srcOrd="4" destOrd="0" parTransId="{6D2A8C2F-82DF-48E8-B33C-AD7841780AA0}" sibTransId="{67D9E731-13C2-41AD-A35B-BCD0A7C2B73D}"/>
    <dgm:cxn modelId="{3038E3B2-F9A2-4A67-9869-BFEB9D9515CA}" type="presOf" srcId="{49D8506A-8780-49E3-BCBB-1704C48967C0}" destId="{013FA99D-C423-46EC-A8F7-E1727BC921A4}" srcOrd="0" destOrd="0" presId="urn:microsoft.com/office/officeart/2005/8/layout/hProcess11"/>
    <dgm:cxn modelId="{C34796C2-7DBB-4424-80DF-76F5E47D93D1}" type="presOf" srcId="{D4F4E89A-7265-4A14-B9A8-ADBA0033C1FD}" destId="{DF22F792-F2E4-402E-A408-C7F8D946EBCD}" srcOrd="0" destOrd="0" presId="urn:microsoft.com/office/officeart/2005/8/layout/hProcess11"/>
    <dgm:cxn modelId="{C180E5C8-2756-4129-BCEF-A821F798784D}" type="presOf" srcId="{EEFBC11B-F469-4659-9916-C2B5BCE9C2F1}" destId="{C7A1F05D-2CD8-4C12-81E6-BF99779C78AF}" srcOrd="0" destOrd="0" presId="urn:microsoft.com/office/officeart/2005/8/layout/hProcess11"/>
    <dgm:cxn modelId="{79C49ACD-05C7-4D32-BDF2-D505BEED256A}" srcId="{502A7D0C-66DB-443A-855A-52D79E06068D}" destId="{F8518836-DF0E-4018-9AF7-547989D04880}" srcOrd="5" destOrd="0" parTransId="{18B00C93-D64C-4FD6-BD7B-306ED1A18980}" sibTransId="{C06EDD6C-FAEF-401E-8CAD-6F8521FA7297}"/>
    <dgm:cxn modelId="{C82A7832-36F3-4C98-971E-7AD8E10DDB96}" type="presParOf" srcId="{F397CDE8-00FD-4AEA-8A97-D50E5B2A1EB8}" destId="{34438E9B-4157-409F-BB42-E7DE1931121F}" srcOrd="0" destOrd="0" presId="urn:microsoft.com/office/officeart/2005/8/layout/hProcess11"/>
    <dgm:cxn modelId="{9BC74279-718E-41E0-A7B8-D359E1B88D87}" type="presParOf" srcId="{F397CDE8-00FD-4AEA-8A97-D50E5B2A1EB8}" destId="{A87FAC9E-10E8-41C4-B44F-A6D85DFECEA5}" srcOrd="1" destOrd="0" presId="urn:microsoft.com/office/officeart/2005/8/layout/hProcess11"/>
    <dgm:cxn modelId="{465C9740-2662-47E4-BC3A-6B79BD638F61}" type="presParOf" srcId="{A87FAC9E-10E8-41C4-B44F-A6D85DFECEA5}" destId="{0AE8108B-5D3C-48F6-8B40-3278FB539411}" srcOrd="0" destOrd="0" presId="urn:microsoft.com/office/officeart/2005/8/layout/hProcess11"/>
    <dgm:cxn modelId="{76C1F682-E1F8-424C-88BA-5AE72D307310}" type="presParOf" srcId="{0AE8108B-5D3C-48F6-8B40-3278FB539411}" destId="{DF22F792-F2E4-402E-A408-C7F8D946EBCD}" srcOrd="0" destOrd="0" presId="urn:microsoft.com/office/officeart/2005/8/layout/hProcess11"/>
    <dgm:cxn modelId="{C6AC286A-879F-4884-8007-B1E99F7D471C}" type="presParOf" srcId="{0AE8108B-5D3C-48F6-8B40-3278FB539411}" destId="{E93916E9-BA59-4ED4-8420-419C557ED426}" srcOrd="1" destOrd="0" presId="urn:microsoft.com/office/officeart/2005/8/layout/hProcess11"/>
    <dgm:cxn modelId="{A241E4AB-663E-438B-A80D-7A1FBDC655A5}" type="presParOf" srcId="{0AE8108B-5D3C-48F6-8B40-3278FB539411}" destId="{04162C2C-5987-44B3-AADB-3D6A72758EE2}" srcOrd="2" destOrd="0" presId="urn:microsoft.com/office/officeart/2005/8/layout/hProcess11"/>
    <dgm:cxn modelId="{58409A65-D11A-4702-BEB3-3F4337BF2461}" type="presParOf" srcId="{A87FAC9E-10E8-41C4-B44F-A6D85DFECEA5}" destId="{3155BF36-E111-4F77-B4E0-945A5E5002E9}" srcOrd="1" destOrd="0" presId="urn:microsoft.com/office/officeart/2005/8/layout/hProcess11"/>
    <dgm:cxn modelId="{C55EBBB9-7367-4F0B-BA74-DA194594C26C}" type="presParOf" srcId="{A87FAC9E-10E8-41C4-B44F-A6D85DFECEA5}" destId="{0288BC11-98B4-4108-BEA3-5D33D29E9381}" srcOrd="2" destOrd="0" presId="urn:microsoft.com/office/officeart/2005/8/layout/hProcess11"/>
    <dgm:cxn modelId="{6DDBBC62-2923-4BA1-AE17-FFFB251F4051}" type="presParOf" srcId="{0288BC11-98B4-4108-BEA3-5D33D29E9381}" destId="{C7A1F05D-2CD8-4C12-81E6-BF99779C78AF}" srcOrd="0" destOrd="0" presId="urn:microsoft.com/office/officeart/2005/8/layout/hProcess11"/>
    <dgm:cxn modelId="{0BCB73CC-9F8B-4781-AF69-B9D9F40FFCE3}" type="presParOf" srcId="{0288BC11-98B4-4108-BEA3-5D33D29E9381}" destId="{0311CEF9-D5E5-469E-B448-5D1CF2175DE9}" srcOrd="1" destOrd="0" presId="urn:microsoft.com/office/officeart/2005/8/layout/hProcess11"/>
    <dgm:cxn modelId="{D73BB6D6-E1D6-4437-960C-BEF13C344178}" type="presParOf" srcId="{0288BC11-98B4-4108-BEA3-5D33D29E9381}" destId="{286A284C-EDB9-4DE7-B763-F355CAF52628}" srcOrd="2" destOrd="0" presId="urn:microsoft.com/office/officeart/2005/8/layout/hProcess11"/>
    <dgm:cxn modelId="{4CDF12B2-3DFB-46DE-A95C-C48AB4EF9407}" type="presParOf" srcId="{A87FAC9E-10E8-41C4-B44F-A6D85DFECEA5}" destId="{35887CB3-03B4-4EA1-A0D4-9335884AFF1D}" srcOrd="3" destOrd="0" presId="urn:microsoft.com/office/officeart/2005/8/layout/hProcess11"/>
    <dgm:cxn modelId="{D8A6CB04-74E8-4617-8AF3-7C39FE9C3D71}" type="presParOf" srcId="{A87FAC9E-10E8-41C4-B44F-A6D85DFECEA5}" destId="{53B24694-E47C-43EE-8968-C856FACEB088}" srcOrd="4" destOrd="0" presId="urn:microsoft.com/office/officeart/2005/8/layout/hProcess11"/>
    <dgm:cxn modelId="{AC365B34-493A-4FEA-B934-EAEBE28B0F3F}" type="presParOf" srcId="{53B24694-E47C-43EE-8968-C856FACEB088}" destId="{E6A27CCD-34FC-482D-BA4F-E10C73ACF35F}" srcOrd="0" destOrd="0" presId="urn:microsoft.com/office/officeart/2005/8/layout/hProcess11"/>
    <dgm:cxn modelId="{4A5AD27D-188D-43D1-96E8-74D78CD151C2}" type="presParOf" srcId="{53B24694-E47C-43EE-8968-C856FACEB088}" destId="{BB6AD89E-71DB-44AB-9048-A50792742314}" srcOrd="1" destOrd="0" presId="urn:microsoft.com/office/officeart/2005/8/layout/hProcess11"/>
    <dgm:cxn modelId="{45A38F86-A3EE-4448-8F97-1AEB52165762}" type="presParOf" srcId="{53B24694-E47C-43EE-8968-C856FACEB088}" destId="{519FF8F7-13B1-462F-92E8-9D1FFF68A6C6}" srcOrd="2" destOrd="0" presId="urn:microsoft.com/office/officeart/2005/8/layout/hProcess11"/>
    <dgm:cxn modelId="{C94B5077-9B33-4718-A044-3FFBED02978A}" type="presParOf" srcId="{A87FAC9E-10E8-41C4-B44F-A6D85DFECEA5}" destId="{47BA20C8-BD2B-4452-AF7D-2AA8F81B650A}" srcOrd="5" destOrd="0" presId="urn:microsoft.com/office/officeart/2005/8/layout/hProcess11"/>
    <dgm:cxn modelId="{17ACE48A-1C0B-4469-B663-F35F26BD3068}" type="presParOf" srcId="{A87FAC9E-10E8-41C4-B44F-A6D85DFECEA5}" destId="{92AA6023-7E2D-4920-B4F6-625AB5B95DE0}" srcOrd="6" destOrd="0" presId="urn:microsoft.com/office/officeart/2005/8/layout/hProcess11"/>
    <dgm:cxn modelId="{939D2AAF-A007-4134-AC35-15CF5B52D4BE}" type="presParOf" srcId="{92AA6023-7E2D-4920-B4F6-625AB5B95DE0}" destId="{013FA99D-C423-46EC-A8F7-E1727BC921A4}" srcOrd="0" destOrd="0" presId="urn:microsoft.com/office/officeart/2005/8/layout/hProcess11"/>
    <dgm:cxn modelId="{586E7000-8429-4594-B6A2-5E71237FE2CD}" type="presParOf" srcId="{92AA6023-7E2D-4920-B4F6-625AB5B95DE0}" destId="{19F71A84-AB68-49A6-B871-E9AAD718BA1A}" srcOrd="1" destOrd="0" presId="urn:microsoft.com/office/officeart/2005/8/layout/hProcess11"/>
    <dgm:cxn modelId="{A657CFEA-A821-46FE-9EB2-D3112E444BB6}" type="presParOf" srcId="{92AA6023-7E2D-4920-B4F6-625AB5B95DE0}" destId="{19250020-EF83-482E-A1E9-847A4B1A3169}" srcOrd="2" destOrd="0" presId="urn:microsoft.com/office/officeart/2005/8/layout/hProcess11"/>
    <dgm:cxn modelId="{750CBB9A-61F0-447D-99D8-E2A25FA0402C}" type="presParOf" srcId="{A87FAC9E-10E8-41C4-B44F-A6D85DFECEA5}" destId="{E0E1E689-E783-416F-AF3D-381BC8BDEE17}" srcOrd="7" destOrd="0" presId="urn:microsoft.com/office/officeart/2005/8/layout/hProcess11"/>
    <dgm:cxn modelId="{F8B68168-D114-4535-A129-C09A5776EB28}" type="presParOf" srcId="{A87FAC9E-10E8-41C4-B44F-A6D85DFECEA5}" destId="{4B4C7875-F706-4E3F-A82B-7952AF8C6F3E}" srcOrd="8" destOrd="0" presId="urn:microsoft.com/office/officeart/2005/8/layout/hProcess11"/>
    <dgm:cxn modelId="{A91521AB-36F8-42C8-93DB-4A7BD37E52CF}" type="presParOf" srcId="{4B4C7875-F706-4E3F-A82B-7952AF8C6F3E}" destId="{955EC6EB-B182-4DD2-9F7A-A84DF64EE8EB}" srcOrd="0" destOrd="0" presId="urn:microsoft.com/office/officeart/2005/8/layout/hProcess11"/>
    <dgm:cxn modelId="{A0C81235-0A40-4B39-A4A1-84539C8821CE}" type="presParOf" srcId="{4B4C7875-F706-4E3F-A82B-7952AF8C6F3E}" destId="{FB36BF45-5C3F-4F87-A26F-3951DCC2C8A2}" srcOrd="1" destOrd="0" presId="urn:microsoft.com/office/officeart/2005/8/layout/hProcess11"/>
    <dgm:cxn modelId="{C5592A0B-5884-427B-B0B7-F2688C7DDDC1}" type="presParOf" srcId="{4B4C7875-F706-4E3F-A82B-7952AF8C6F3E}" destId="{5B9951B2-E8BF-4F42-A907-AFCAFF24CA03}" srcOrd="2" destOrd="0" presId="urn:microsoft.com/office/officeart/2005/8/layout/hProcess11"/>
    <dgm:cxn modelId="{864328A1-4EC4-449F-948E-393AD1D07BEF}" type="presParOf" srcId="{A87FAC9E-10E8-41C4-B44F-A6D85DFECEA5}" destId="{8681D1F4-2F4F-45B5-94FC-6D6ABDB92D01}" srcOrd="9" destOrd="0" presId="urn:microsoft.com/office/officeart/2005/8/layout/hProcess11"/>
    <dgm:cxn modelId="{6C23DD42-1980-470D-9A9C-6E195D8BE1E6}" type="presParOf" srcId="{A87FAC9E-10E8-41C4-B44F-A6D85DFECEA5}" destId="{9FC4F535-F2DF-4BB0-A12B-544B575A6C94}" srcOrd="10" destOrd="0" presId="urn:microsoft.com/office/officeart/2005/8/layout/hProcess11"/>
    <dgm:cxn modelId="{86F04C89-8ED9-44A0-94E7-2A4CA5890F70}" type="presParOf" srcId="{9FC4F535-F2DF-4BB0-A12B-544B575A6C94}" destId="{1E4526D8-ADD1-46CA-9026-1D145B851CBC}" srcOrd="0" destOrd="0" presId="urn:microsoft.com/office/officeart/2005/8/layout/hProcess11"/>
    <dgm:cxn modelId="{41988CDE-9412-4670-B74C-A261142E7BED}" type="presParOf" srcId="{9FC4F535-F2DF-4BB0-A12B-544B575A6C94}" destId="{0AD15C58-FC60-47F1-BC30-BBD28E638C6E}" srcOrd="1" destOrd="0" presId="urn:microsoft.com/office/officeart/2005/8/layout/hProcess11"/>
    <dgm:cxn modelId="{1F6F69CB-F865-4177-9B7E-80F9599FDD65}" type="presParOf" srcId="{9FC4F535-F2DF-4BB0-A12B-544B575A6C94}" destId="{556F670D-924C-474A-B81D-3E9244F3732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D7C8ECC-2A79-45E8-947C-6D91ECBDDE2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A46BAC6-7076-48DC-A7B0-9237D3446F3F}">
      <dgm:prSet/>
      <dgm:spPr>
        <a:solidFill>
          <a:schemeClr val="tx1">
            <a:lumMod val="50000"/>
            <a:alpha val="50000"/>
          </a:schemeClr>
        </a:solidFill>
      </dgm:spPr>
      <dgm:t>
        <a:bodyPr/>
        <a:lstStyle/>
        <a:p>
          <a:r>
            <a:rPr lang="en-US" dirty="0"/>
            <a:t>Scalability</a:t>
          </a:r>
        </a:p>
      </dgm:t>
    </dgm:pt>
    <dgm:pt modelId="{DD52AF58-3DE6-45B2-8EAD-4A8F81B3A9ED}" type="parTrans" cxnId="{B5E92C14-AB0D-4E07-B96C-7D8AF84FC7B9}">
      <dgm:prSet/>
      <dgm:spPr/>
      <dgm:t>
        <a:bodyPr/>
        <a:lstStyle/>
        <a:p>
          <a:endParaRPr lang="en-US"/>
        </a:p>
      </dgm:t>
    </dgm:pt>
    <dgm:pt modelId="{2A389AA5-F910-479A-AC6A-B8F9C82994B1}" type="sibTrans" cxnId="{B5E92C14-AB0D-4E07-B96C-7D8AF84FC7B9}">
      <dgm:prSet/>
      <dgm:spPr/>
      <dgm:t>
        <a:bodyPr/>
        <a:lstStyle/>
        <a:p>
          <a:endParaRPr lang="en-US"/>
        </a:p>
      </dgm:t>
    </dgm:pt>
    <dgm:pt modelId="{2CF5B13B-AFFB-457B-BC25-80D5C1D69166}">
      <dgm:prSet/>
      <dgm:spPr>
        <a:solidFill>
          <a:schemeClr val="tx2">
            <a:alpha val="50000"/>
          </a:schemeClr>
        </a:solidFill>
      </dgm:spPr>
      <dgm:t>
        <a:bodyPr/>
        <a:lstStyle/>
        <a:p>
          <a:pPr>
            <a:buNone/>
          </a:pPr>
          <a:r>
            <a:rPr lang="pl-PL" dirty="0">
              <a:solidFill>
                <a:schemeClr val="tx1"/>
              </a:solidFill>
            </a:rPr>
            <a:t>Enormous processing power: both sequential &amp; </a:t>
          </a:r>
          <a:r>
            <a:rPr lang="en-US" dirty="0">
              <a:solidFill>
                <a:schemeClr val="tx1"/>
              </a:solidFill>
            </a:rPr>
            <a:t>parallel</a:t>
          </a:r>
        </a:p>
      </dgm:t>
    </dgm:pt>
    <dgm:pt modelId="{6E1CBD7A-C972-47D4-8AEE-2F33AF27F417}" type="parTrans" cxnId="{5C5AAF49-D6DC-42C2-A055-43BAAB80AA6C}">
      <dgm:prSet/>
      <dgm:spPr/>
      <dgm:t>
        <a:bodyPr/>
        <a:lstStyle/>
        <a:p>
          <a:endParaRPr lang="en-US"/>
        </a:p>
      </dgm:t>
    </dgm:pt>
    <dgm:pt modelId="{757A0CC9-5DA1-481B-B111-83ACF35544BA}" type="sibTrans" cxnId="{5C5AAF49-D6DC-42C2-A055-43BAAB80AA6C}">
      <dgm:prSet/>
      <dgm:spPr/>
      <dgm:t>
        <a:bodyPr/>
        <a:lstStyle/>
        <a:p>
          <a:endParaRPr lang="en-US"/>
        </a:p>
      </dgm:t>
    </dgm:pt>
    <dgm:pt modelId="{96D13E05-8015-4AE0-B279-CD5F634EE125}">
      <dgm:prSet/>
      <dgm:spPr>
        <a:solidFill>
          <a:schemeClr val="tx1">
            <a:lumMod val="50000"/>
            <a:alpha val="50000"/>
          </a:schemeClr>
        </a:solidFill>
      </dgm:spPr>
      <dgm:t>
        <a:bodyPr/>
        <a:lstStyle/>
        <a:p>
          <a:r>
            <a:rPr lang="pl-PL" dirty="0"/>
            <a:t>T</a:t>
          </a:r>
          <a:r>
            <a:rPr lang="en-US" dirty="0"/>
            <a:t>ransaction fees</a:t>
          </a:r>
        </a:p>
      </dgm:t>
    </dgm:pt>
    <dgm:pt modelId="{2C562F62-547E-4441-B26A-780BE8605AAF}" type="parTrans" cxnId="{C5F7E308-FEC4-4D67-AB00-879A2878E2F6}">
      <dgm:prSet/>
      <dgm:spPr/>
      <dgm:t>
        <a:bodyPr/>
        <a:lstStyle/>
        <a:p>
          <a:endParaRPr lang="en-US"/>
        </a:p>
      </dgm:t>
    </dgm:pt>
    <dgm:pt modelId="{8D150884-5FAE-41D7-B616-FF1E02F18CE8}" type="sibTrans" cxnId="{C5F7E308-FEC4-4D67-AB00-879A2878E2F6}">
      <dgm:prSet/>
      <dgm:spPr/>
      <dgm:t>
        <a:bodyPr/>
        <a:lstStyle/>
        <a:p>
          <a:endParaRPr lang="en-US"/>
        </a:p>
      </dgm:t>
    </dgm:pt>
    <dgm:pt modelId="{65F84CBC-E3F5-4FAF-9C0D-BBAD895D2377}">
      <dgm:prSet/>
      <dgm:spPr>
        <a:solidFill>
          <a:schemeClr val="tx2">
            <a:alpha val="50000"/>
          </a:schemeClr>
        </a:solidFill>
      </dgm:spPr>
      <dgm:t>
        <a:bodyPr/>
        <a:lstStyle/>
        <a:p>
          <a:pPr>
            <a:buNone/>
          </a:pPr>
          <a:r>
            <a:rPr lang="pl-PL" dirty="0">
              <a:solidFill>
                <a:schemeClr val="tx1"/>
              </a:solidFill>
            </a:rPr>
            <a:t>No transaction fees</a:t>
          </a:r>
          <a:endParaRPr lang="en-US" dirty="0">
            <a:solidFill>
              <a:schemeClr val="tx1"/>
            </a:solidFill>
          </a:endParaRPr>
        </a:p>
      </dgm:t>
    </dgm:pt>
    <dgm:pt modelId="{DD952F01-7E2D-467E-B658-8A5DF60060FF}" type="parTrans" cxnId="{89C34C33-0E29-4B02-92FB-150EBC66DDF6}">
      <dgm:prSet/>
      <dgm:spPr/>
      <dgm:t>
        <a:bodyPr/>
        <a:lstStyle/>
        <a:p>
          <a:endParaRPr lang="en-US"/>
        </a:p>
      </dgm:t>
    </dgm:pt>
    <dgm:pt modelId="{9BF144B2-C499-42BE-AE5A-BBB58BBE9774}" type="sibTrans" cxnId="{89C34C33-0E29-4B02-92FB-150EBC66DDF6}">
      <dgm:prSet/>
      <dgm:spPr/>
      <dgm:t>
        <a:bodyPr/>
        <a:lstStyle/>
        <a:p>
          <a:endParaRPr lang="en-US"/>
        </a:p>
      </dgm:t>
    </dgm:pt>
    <dgm:pt modelId="{B2CB0514-FD5B-4E1B-9A44-C0B0A31172B1}">
      <dgm:prSet/>
      <dgm:spPr>
        <a:solidFill>
          <a:schemeClr val="tx1">
            <a:lumMod val="50000"/>
            <a:alpha val="50000"/>
          </a:schemeClr>
        </a:solidFill>
      </dgm:spPr>
      <dgm:t>
        <a:bodyPr/>
        <a:lstStyle/>
        <a:p>
          <a:r>
            <a:rPr lang="en-US"/>
            <a:t>Private key security</a:t>
          </a:r>
        </a:p>
      </dgm:t>
    </dgm:pt>
    <dgm:pt modelId="{0E6B3048-907A-470E-8BFC-A8E019F33C45}" type="parTrans" cxnId="{2B10607D-EA05-4651-88DC-92D45D69AD3B}">
      <dgm:prSet/>
      <dgm:spPr/>
      <dgm:t>
        <a:bodyPr/>
        <a:lstStyle/>
        <a:p>
          <a:endParaRPr lang="en-US"/>
        </a:p>
      </dgm:t>
    </dgm:pt>
    <dgm:pt modelId="{18222090-1B7F-4292-96BC-22BE9264D999}" type="sibTrans" cxnId="{2B10607D-EA05-4651-88DC-92D45D69AD3B}">
      <dgm:prSet/>
      <dgm:spPr/>
      <dgm:t>
        <a:bodyPr/>
        <a:lstStyle/>
        <a:p>
          <a:endParaRPr lang="en-US"/>
        </a:p>
      </dgm:t>
    </dgm:pt>
    <dgm:pt modelId="{9908F62B-350A-49E4-BB1F-6B0F00BBC6A5}">
      <dgm:prSet/>
      <dgm:spPr>
        <a:solidFill>
          <a:schemeClr val="tx2">
            <a:alpha val="50000"/>
          </a:schemeClr>
        </a:solidFill>
      </dgm:spPr>
      <dgm:t>
        <a:bodyPr/>
        <a:lstStyle/>
        <a:p>
          <a:pPr>
            <a:buNone/>
          </a:pPr>
          <a:r>
            <a:rPr lang="pl-PL" dirty="0">
              <a:solidFill>
                <a:schemeClr val="tx1"/>
              </a:solidFill>
            </a:rPr>
            <a:t>Account recovery &amp; 2nd factor authentication built-in</a:t>
          </a:r>
          <a:endParaRPr lang="en-US" dirty="0">
            <a:solidFill>
              <a:schemeClr val="tx1"/>
            </a:solidFill>
          </a:endParaRPr>
        </a:p>
      </dgm:t>
    </dgm:pt>
    <dgm:pt modelId="{CB64AD16-53E0-4639-8CB7-8E142F892268}" type="parTrans" cxnId="{95CAE8B5-243B-4402-9453-402246A4159B}">
      <dgm:prSet/>
      <dgm:spPr/>
      <dgm:t>
        <a:bodyPr/>
        <a:lstStyle/>
        <a:p>
          <a:endParaRPr lang="en-US"/>
        </a:p>
      </dgm:t>
    </dgm:pt>
    <dgm:pt modelId="{A24D3740-1B07-478D-AC35-A9687E19AC52}" type="sibTrans" cxnId="{95CAE8B5-243B-4402-9453-402246A4159B}">
      <dgm:prSet/>
      <dgm:spPr/>
      <dgm:t>
        <a:bodyPr/>
        <a:lstStyle/>
        <a:p>
          <a:endParaRPr lang="en-US"/>
        </a:p>
      </dgm:t>
    </dgm:pt>
    <dgm:pt modelId="{DC7308D3-C861-464B-A46F-0B350453068F}">
      <dgm:prSet/>
      <dgm:spPr>
        <a:solidFill>
          <a:schemeClr val="tx1">
            <a:lumMod val="50000"/>
            <a:alpha val="50000"/>
          </a:schemeClr>
        </a:solidFill>
      </dgm:spPr>
      <dgm:t>
        <a:bodyPr/>
        <a:lstStyle/>
        <a:p>
          <a:r>
            <a:rPr lang="en-US"/>
            <a:t>Blockchain governance</a:t>
          </a:r>
        </a:p>
      </dgm:t>
    </dgm:pt>
    <dgm:pt modelId="{637921A7-14F1-4425-89F1-8B5A572231D4}" type="parTrans" cxnId="{D8FF9A63-CAEC-42E2-BB38-56FEEEB8158E}">
      <dgm:prSet/>
      <dgm:spPr/>
      <dgm:t>
        <a:bodyPr/>
        <a:lstStyle/>
        <a:p>
          <a:endParaRPr lang="en-US"/>
        </a:p>
      </dgm:t>
    </dgm:pt>
    <dgm:pt modelId="{046C194A-633A-4CF9-97D5-8D881C07434B}" type="sibTrans" cxnId="{D8FF9A63-CAEC-42E2-BB38-56FEEEB8158E}">
      <dgm:prSet/>
      <dgm:spPr/>
      <dgm:t>
        <a:bodyPr/>
        <a:lstStyle/>
        <a:p>
          <a:endParaRPr lang="en-US"/>
        </a:p>
      </dgm:t>
    </dgm:pt>
    <dgm:pt modelId="{FE34E599-451E-43F1-9994-05EC605E8E6B}">
      <dgm:prSet/>
      <dgm:spPr>
        <a:solidFill>
          <a:schemeClr val="tx2">
            <a:alpha val="50000"/>
          </a:schemeClr>
        </a:solidFill>
      </dgm:spPr>
      <dgm:t>
        <a:bodyPr/>
        <a:lstStyle/>
        <a:p>
          <a:pPr>
            <a:buNone/>
          </a:pPr>
          <a:r>
            <a:rPr lang="pl-PL" dirty="0">
              <a:solidFill>
                <a:schemeClr val="tx1"/>
              </a:solidFill>
            </a:rPr>
            <a:t>Implemented via reputation-based consensus mechanism</a:t>
          </a:r>
          <a:endParaRPr lang="en-US" dirty="0"/>
        </a:p>
      </dgm:t>
    </dgm:pt>
    <dgm:pt modelId="{64A416A6-A38B-4707-8773-79B6C37C3E6F}" type="parTrans" cxnId="{CB1A706B-039E-42FA-B6F4-57EB45B09703}">
      <dgm:prSet/>
      <dgm:spPr/>
      <dgm:t>
        <a:bodyPr/>
        <a:lstStyle/>
        <a:p>
          <a:endParaRPr lang="en-US"/>
        </a:p>
      </dgm:t>
    </dgm:pt>
    <dgm:pt modelId="{F975A2FE-5752-45D2-84BE-F97F396DA3B4}" type="sibTrans" cxnId="{CB1A706B-039E-42FA-B6F4-57EB45B09703}">
      <dgm:prSet/>
      <dgm:spPr/>
      <dgm:t>
        <a:bodyPr/>
        <a:lstStyle/>
        <a:p>
          <a:endParaRPr lang="en-US"/>
        </a:p>
      </dgm:t>
    </dgm:pt>
    <dgm:pt modelId="{86252DD3-AB9C-489C-992B-48E6B124818F}">
      <dgm:prSet/>
      <dgm:spPr>
        <a:solidFill>
          <a:schemeClr val="tx1">
            <a:lumMod val="50000"/>
            <a:alpha val="50000"/>
          </a:schemeClr>
        </a:solidFill>
      </dgm:spPr>
      <dgm:t>
        <a:bodyPr/>
        <a:lstStyle/>
        <a:p>
          <a:r>
            <a:rPr lang="en-US"/>
            <a:t>Smart-contracts running amok</a:t>
          </a:r>
        </a:p>
      </dgm:t>
    </dgm:pt>
    <dgm:pt modelId="{C02EBCB4-83F5-4BA2-8477-FC330C914033}" type="parTrans" cxnId="{64E907F4-1FF0-4ABF-912C-192F872CEC7D}">
      <dgm:prSet/>
      <dgm:spPr/>
      <dgm:t>
        <a:bodyPr/>
        <a:lstStyle/>
        <a:p>
          <a:endParaRPr lang="en-US"/>
        </a:p>
      </dgm:t>
    </dgm:pt>
    <dgm:pt modelId="{12018D91-F690-4D76-99F2-4FF0D7B96027}" type="sibTrans" cxnId="{64E907F4-1FF0-4ABF-912C-192F872CEC7D}">
      <dgm:prSet/>
      <dgm:spPr/>
      <dgm:t>
        <a:bodyPr/>
        <a:lstStyle/>
        <a:p>
          <a:endParaRPr lang="en-US"/>
        </a:p>
      </dgm:t>
    </dgm:pt>
    <dgm:pt modelId="{A432D118-D9BA-4C53-A90A-1527DC05D5C8}">
      <dgm:prSet/>
      <dgm:spPr>
        <a:solidFill>
          <a:schemeClr val="tx2">
            <a:alpha val="50000"/>
          </a:schemeClr>
        </a:solidFill>
      </dgm:spPr>
      <dgm:t>
        <a:bodyPr/>
        <a:lstStyle/>
        <a:p>
          <a:pPr>
            <a:buNone/>
          </a:pPr>
          <a:r>
            <a:rPr lang="pl-PL" dirty="0">
              <a:solidFill>
                <a:schemeClr val="tx1"/>
              </a:solidFill>
            </a:rPr>
            <a:t>Block producers able to f</a:t>
          </a:r>
          <a:r>
            <a:rPr lang="en-US" dirty="0">
              <a:solidFill>
                <a:schemeClr val="tx1"/>
              </a:solidFill>
            </a:rPr>
            <a:t>reeze &amp; fix broken apps</a:t>
          </a:r>
          <a:endParaRPr lang="en-US" dirty="0"/>
        </a:p>
      </dgm:t>
    </dgm:pt>
    <dgm:pt modelId="{364E191E-8157-43A0-AA6C-D1EFB8751052}" type="parTrans" cxnId="{8D0E0C53-32E1-4620-A13F-67F3B93549D1}">
      <dgm:prSet/>
      <dgm:spPr/>
      <dgm:t>
        <a:bodyPr/>
        <a:lstStyle/>
        <a:p>
          <a:endParaRPr lang="en-US"/>
        </a:p>
      </dgm:t>
    </dgm:pt>
    <dgm:pt modelId="{EC061254-DE3B-44F9-B91C-64438DE4C274}" type="sibTrans" cxnId="{8D0E0C53-32E1-4620-A13F-67F3B93549D1}">
      <dgm:prSet/>
      <dgm:spPr/>
      <dgm:t>
        <a:bodyPr/>
        <a:lstStyle/>
        <a:p>
          <a:endParaRPr lang="en-US"/>
        </a:p>
      </dgm:t>
    </dgm:pt>
    <dgm:pt modelId="{AE7E6CA7-8DE5-4D41-873F-9B34E68ABE25}">
      <dgm:prSet/>
      <dgm:spPr>
        <a:solidFill>
          <a:schemeClr val="tx1">
            <a:lumMod val="50000"/>
            <a:alpha val="50000"/>
          </a:schemeClr>
        </a:solidFill>
      </dgm:spPr>
      <dgm:t>
        <a:bodyPr/>
        <a:lstStyle/>
        <a:p>
          <a:r>
            <a:rPr lang="en-US"/>
            <a:t>High cost of app development</a:t>
          </a:r>
        </a:p>
      </dgm:t>
    </dgm:pt>
    <dgm:pt modelId="{9F387334-65AD-4E12-A11B-B78A41E0C349}" type="parTrans" cxnId="{6F0EEAB6-F634-4F1A-98F9-890024EBCD2B}">
      <dgm:prSet/>
      <dgm:spPr/>
      <dgm:t>
        <a:bodyPr/>
        <a:lstStyle/>
        <a:p>
          <a:endParaRPr lang="en-US"/>
        </a:p>
      </dgm:t>
    </dgm:pt>
    <dgm:pt modelId="{2A230D38-16DC-4F8A-9048-CF9D7082965B}" type="sibTrans" cxnId="{6F0EEAB6-F634-4F1A-98F9-890024EBCD2B}">
      <dgm:prSet/>
      <dgm:spPr/>
      <dgm:t>
        <a:bodyPr/>
        <a:lstStyle/>
        <a:p>
          <a:endParaRPr lang="en-US"/>
        </a:p>
      </dgm:t>
    </dgm:pt>
    <dgm:pt modelId="{0761F449-9566-434C-9EF8-C965DC06A23F}">
      <dgm:prSet/>
      <dgm:spPr>
        <a:solidFill>
          <a:schemeClr val="tx2">
            <a:alpha val="50000"/>
          </a:schemeClr>
        </a:solidFill>
      </dgm:spPr>
      <dgm:t>
        <a:bodyPr/>
        <a:lstStyle/>
        <a:p>
          <a:pPr>
            <a:buNone/>
          </a:pPr>
          <a:r>
            <a:rPr lang="pl-PL" dirty="0">
              <a:solidFill>
                <a:schemeClr val="tx1"/>
              </a:solidFill>
            </a:rPr>
            <a:t>All common features built-in, entire back-end infrastructure supplied</a:t>
          </a:r>
          <a:endParaRPr lang="en-US" dirty="0">
            <a:solidFill>
              <a:schemeClr val="tx1"/>
            </a:solidFill>
          </a:endParaRPr>
        </a:p>
      </dgm:t>
    </dgm:pt>
    <dgm:pt modelId="{F285713B-5BFC-4F84-9004-208DAF2DBF55}" type="parTrans" cxnId="{E323539F-F66D-4A70-956C-456269EE0C75}">
      <dgm:prSet/>
      <dgm:spPr/>
      <dgm:t>
        <a:bodyPr/>
        <a:lstStyle/>
        <a:p>
          <a:endParaRPr lang="en-US"/>
        </a:p>
      </dgm:t>
    </dgm:pt>
    <dgm:pt modelId="{305E6641-8597-42DE-B63A-4BC7A12CB6B7}" type="sibTrans" cxnId="{E323539F-F66D-4A70-956C-456269EE0C75}">
      <dgm:prSet/>
      <dgm:spPr/>
      <dgm:t>
        <a:bodyPr/>
        <a:lstStyle/>
        <a:p>
          <a:endParaRPr lang="en-US"/>
        </a:p>
      </dgm:t>
    </dgm:pt>
    <dgm:pt modelId="{EFF5CCAA-D3FC-403B-A1FC-C5BCF45AB20F}">
      <dgm:prSet/>
      <dgm:spPr>
        <a:solidFill>
          <a:schemeClr val="tx1">
            <a:lumMod val="50000"/>
            <a:alpha val="50000"/>
          </a:schemeClr>
        </a:solidFill>
      </dgm:spPr>
      <dgm:t>
        <a:bodyPr/>
        <a:lstStyle/>
        <a:p>
          <a:r>
            <a:rPr lang="en-US" b="0" i="0" dirty="0"/>
            <a:t>Inter-blockchain communication</a:t>
          </a:r>
          <a:endParaRPr lang="en-US" dirty="0">
            <a:solidFill>
              <a:schemeClr val="tx1"/>
            </a:solidFill>
          </a:endParaRPr>
        </a:p>
      </dgm:t>
    </dgm:pt>
    <dgm:pt modelId="{C7EE0AF8-E86F-4A2D-A256-BAD1B73F4F82}" type="parTrans" cxnId="{5181F674-46DD-4084-B6AE-1D6193833343}">
      <dgm:prSet/>
      <dgm:spPr/>
      <dgm:t>
        <a:bodyPr/>
        <a:lstStyle/>
        <a:p>
          <a:endParaRPr lang="en-US"/>
        </a:p>
      </dgm:t>
    </dgm:pt>
    <dgm:pt modelId="{B67EAEE5-9FFD-48B7-B348-C4B8B06A885D}" type="sibTrans" cxnId="{5181F674-46DD-4084-B6AE-1D6193833343}">
      <dgm:prSet/>
      <dgm:spPr/>
      <dgm:t>
        <a:bodyPr/>
        <a:lstStyle/>
        <a:p>
          <a:endParaRPr lang="en-US"/>
        </a:p>
      </dgm:t>
    </dgm:pt>
    <dgm:pt modelId="{4029D611-6ED5-4DD4-AB7F-097D7084B55B}">
      <dgm:prSet/>
      <dgm:spPr>
        <a:solidFill>
          <a:schemeClr val="tx2">
            <a:alpha val="50000"/>
          </a:schemeClr>
        </a:solidFill>
      </dgm:spPr>
      <dgm:t>
        <a:bodyPr/>
        <a:lstStyle/>
        <a:p>
          <a:pPr>
            <a:buNone/>
          </a:pPr>
          <a:r>
            <a:rPr lang="en-US" b="0" i="0" dirty="0">
              <a:solidFill>
                <a:schemeClr val="tx1"/>
              </a:solidFill>
            </a:rPr>
            <a:t>Asynchronous messaging built-in</a:t>
          </a:r>
          <a:endParaRPr lang="en-US" dirty="0">
            <a:solidFill>
              <a:schemeClr val="tx1"/>
            </a:solidFill>
          </a:endParaRPr>
        </a:p>
      </dgm:t>
    </dgm:pt>
    <dgm:pt modelId="{ABC96873-05BE-488E-ACCB-542B4BFB51F0}" type="parTrans" cxnId="{5D888193-2EB2-41F1-8C2E-3004BACD5ADE}">
      <dgm:prSet/>
      <dgm:spPr/>
      <dgm:t>
        <a:bodyPr/>
        <a:lstStyle/>
        <a:p>
          <a:endParaRPr lang="en-US"/>
        </a:p>
      </dgm:t>
    </dgm:pt>
    <dgm:pt modelId="{D730E46C-CEF8-4BA1-86AF-C8CA63A3688A}" type="sibTrans" cxnId="{5D888193-2EB2-41F1-8C2E-3004BACD5ADE}">
      <dgm:prSet/>
      <dgm:spPr/>
      <dgm:t>
        <a:bodyPr/>
        <a:lstStyle/>
        <a:p>
          <a:endParaRPr lang="en-US"/>
        </a:p>
      </dgm:t>
    </dgm:pt>
    <dgm:pt modelId="{FB08BC51-AA87-4749-BA4A-1D0E523ACD56}" type="pres">
      <dgm:prSet presAssocID="{6D7C8ECC-2A79-45E8-947C-6D91ECBDDE20}" presName="Name0" presStyleCnt="0">
        <dgm:presLayoutVars>
          <dgm:dir/>
          <dgm:animLvl val="lvl"/>
          <dgm:resizeHandles val="exact"/>
        </dgm:presLayoutVars>
      </dgm:prSet>
      <dgm:spPr/>
    </dgm:pt>
    <dgm:pt modelId="{80075AF3-81A6-49C3-8537-FF7359EADFEC}" type="pres">
      <dgm:prSet presAssocID="{BA46BAC6-7076-48DC-A7B0-9237D3446F3F}" presName="linNode" presStyleCnt="0"/>
      <dgm:spPr/>
    </dgm:pt>
    <dgm:pt modelId="{156EF02A-9A1C-4920-A5E6-8992801DAAD4}" type="pres">
      <dgm:prSet presAssocID="{BA46BAC6-7076-48DC-A7B0-9237D3446F3F}" presName="parentText" presStyleLbl="node1" presStyleIdx="0" presStyleCnt="7">
        <dgm:presLayoutVars>
          <dgm:chMax val="1"/>
          <dgm:bulletEnabled val="1"/>
        </dgm:presLayoutVars>
      </dgm:prSet>
      <dgm:spPr/>
    </dgm:pt>
    <dgm:pt modelId="{1EBC8FD6-E17D-4B3C-BEC2-53048559D69E}" type="pres">
      <dgm:prSet presAssocID="{BA46BAC6-7076-48DC-A7B0-9237D3446F3F}" presName="descendantText" presStyleLbl="alignAccFollowNode1" presStyleIdx="0" presStyleCnt="7" custLinFactNeighborX="0" custLinFactNeighborY="0">
        <dgm:presLayoutVars>
          <dgm:bulletEnabled val="1"/>
        </dgm:presLayoutVars>
      </dgm:prSet>
      <dgm:spPr/>
    </dgm:pt>
    <dgm:pt modelId="{B5701D06-D88F-4184-8445-39B69C93A32F}" type="pres">
      <dgm:prSet presAssocID="{2A389AA5-F910-479A-AC6A-B8F9C82994B1}" presName="sp" presStyleCnt="0"/>
      <dgm:spPr/>
    </dgm:pt>
    <dgm:pt modelId="{B38A04C4-BF5E-4333-8C9F-5D976A428BDC}" type="pres">
      <dgm:prSet presAssocID="{96D13E05-8015-4AE0-B279-CD5F634EE125}" presName="linNode" presStyleCnt="0"/>
      <dgm:spPr/>
    </dgm:pt>
    <dgm:pt modelId="{CC1DF063-E044-4438-8753-94359DDC1655}" type="pres">
      <dgm:prSet presAssocID="{96D13E05-8015-4AE0-B279-CD5F634EE125}" presName="parentText" presStyleLbl="node1" presStyleIdx="1" presStyleCnt="7">
        <dgm:presLayoutVars>
          <dgm:chMax val="1"/>
          <dgm:bulletEnabled val="1"/>
        </dgm:presLayoutVars>
      </dgm:prSet>
      <dgm:spPr/>
    </dgm:pt>
    <dgm:pt modelId="{B5357E30-1B38-402A-ABEF-0E97B011D6F2}" type="pres">
      <dgm:prSet presAssocID="{96D13E05-8015-4AE0-B279-CD5F634EE125}" presName="descendantText" presStyleLbl="alignAccFollowNode1" presStyleIdx="1" presStyleCnt="7">
        <dgm:presLayoutVars>
          <dgm:bulletEnabled val="1"/>
        </dgm:presLayoutVars>
      </dgm:prSet>
      <dgm:spPr/>
    </dgm:pt>
    <dgm:pt modelId="{E74431A4-1EDE-45C9-9E31-9607DA9803DB}" type="pres">
      <dgm:prSet presAssocID="{8D150884-5FAE-41D7-B616-FF1E02F18CE8}" presName="sp" presStyleCnt="0"/>
      <dgm:spPr/>
    </dgm:pt>
    <dgm:pt modelId="{B4E667B0-B7C5-4242-A2FB-3D8C83A4FBD9}" type="pres">
      <dgm:prSet presAssocID="{B2CB0514-FD5B-4E1B-9A44-C0B0A31172B1}" presName="linNode" presStyleCnt="0"/>
      <dgm:spPr/>
    </dgm:pt>
    <dgm:pt modelId="{2185D922-A5B8-47CD-ACDE-5F638449BBC9}" type="pres">
      <dgm:prSet presAssocID="{B2CB0514-FD5B-4E1B-9A44-C0B0A31172B1}" presName="parentText" presStyleLbl="node1" presStyleIdx="2" presStyleCnt="7">
        <dgm:presLayoutVars>
          <dgm:chMax val="1"/>
          <dgm:bulletEnabled val="1"/>
        </dgm:presLayoutVars>
      </dgm:prSet>
      <dgm:spPr/>
    </dgm:pt>
    <dgm:pt modelId="{0CFC168B-613A-4419-8618-5E8EF48A716A}" type="pres">
      <dgm:prSet presAssocID="{B2CB0514-FD5B-4E1B-9A44-C0B0A31172B1}" presName="descendantText" presStyleLbl="alignAccFollowNode1" presStyleIdx="2" presStyleCnt="7">
        <dgm:presLayoutVars>
          <dgm:bulletEnabled val="1"/>
        </dgm:presLayoutVars>
      </dgm:prSet>
      <dgm:spPr/>
    </dgm:pt>
    <dgm:pt modelId="{94CDC7DA-80AE-4F46-AB7E-6FFF254B4F65}" type="pres">
      <dgm:prSet presAssocID="{18222090-1B7F-4292-96BC-22BE9264D999}" presName="sp" presStyleCnt="0"/>
      <dgm:spPr/>
    </dgm:pt>
    <dgm:pt modelId="{6EADFCAE-B2AB-49D1-B149-6312EBB69DA6}" type="pres">
      <dgm:prSet presAssocID="{DC7308D3-C861-464B-A46F-0B350453068F}" presName="linNode" presStyleCnt="0"/>
      <dgm:spPr/>
    </dgm:pt>
    <dgm:pt modelId="{3DC2A4AF-C606-43A7-ADBC-F60F8ACB5ADB}" type="pres">
      <dgm:prSet presAssocID="{DC7308D3-C861-464B-A46F-0B350453068F}" presName="parentText" presStyleLbl="node1" presStyleIdx="3" presStyleCnt="7">
        <dgm:presLayoutVars>
          <dgm:chMax val="1"/>
          <dgm:bulletEnabled val="1"/>
        </dgm:presLayoutVars>
      </dgm:prSet>
      <dgm:spPr/>
    </dgm:pt>
    <dgm:pt modelId="{27391BAB-12FA-42F2-8846-3E8D0F3A37EE}" type="pres">
      <dgm:prSet presAssocID="{DC7308D3-C861-464B-A46F-0B350453068F}" presName="descendantText" presStyleLbl="alignAccFollowNode1" presStyleIdx="3" presStyleCnt="7">
        <dgm:presLayoutVars>
          <dgm:bulletEnabled val="1"/>
        </dgm:presLayoutVars>
      </dgm:prSet>
      <dgm:spPr/>
    </dgm:pt>
    <dgm:pt modelId="{1261509F-C6AC-4C86-AA12-2B628F450348}" type="pres">
      <dgm:prSet presAssocID="{046C194A-633A-4CF9-97D5-8D881C07434B}" presName="sp" presStyleCnt="0"/>
      <dgm:spPr/>
    </dgm:pt>
    <dgm:pt modelId="{0D13F1FD-CD12-45ED-A4B1-E5F7BD3E016E}" type="pres">
      <dgm:prSet presAssocID="{86252DD3-AB9C-489C-992B-48E6B124818F}" presName="linNode" presStyleCnt="0"/>
      <dgm:spPr/>
    </dgm:pt>
    <dgm:pt modelId="{FA0D413E-1AE7-4D22-8871-854489E4FD28}" type="pres">
      <dgm:prSet presAssocID="{86252DD3-AB9C-489C-992B-48E6B124818F}" presName="parentText" presStyleLbl="node1" presStyleIdx="4" presStyleCnt="7">
        <dgm:presLayoutVars>
          <dgm:chMax val="1"/>
          <dgm:bulletEnabled val="1"/>
        </dgm:presLayoutVars>
      </dgm:prSet>
      <dgm:spPr/>
    </dgm:pt>
    <dgm:pt modelId="{841CB7A3-B621-44B6-B1F1-41D793F18250}" type="pres">
      <dgm:prSet presAssocID="{86252DD3-AB9C-489C-992B-48E6B124818F}" presName="descendantText" presStyleLbl="alignAccFollowNode1" presStyleIdx="4" presStyleCnt="7" custLinFactNeighborY="0">
        <dgm:presLayoutVars>
          <dgm:bulletEnabled val="1"/>
        </dgm:presLayoutVars>
      </dgm:prSet>
      <dgm:spPr/>
    </dgm:pt>
    <dgm:pt modelId="{79B95A5E-EF28-4530-B25F-C1D1701B2B5E}" type="pres">
      <dgm:prSet presAssocID="{12018D91-F690-4D76-99F2-4FF0D7B96027}" presName="sp" presStyleCnt="0"/>
      <dgm:spPr/>
    </dgm:pt>
    <dgm:pt modelId="{0FF40D7E-B79D-448A-A0DB-5C6B97C427F9}" type="pres">
      <dgm:prSet presAssocID="{AE7E6CA7-8DE5-4D41-873F-9B34E68ABE25}" presName="linNode" presStyleCnt="0"/>
      <dgm:spPr/>
    </dgm:pt>
    <dgm:pt modelId="{E9D08E9E-05B8-4D93-A034-195C893DB6EA}" type="pres">
      <dgm:prSet presAssocID="{AE7E6CA7-8DE5-4D41-873F-9B34E68ABE25}" presName="parentText" presStyleLbl="node1" presStyleIdx="5" presStyleCnt="7">
        <dgm:presLayoutVars>
          <dgm:chMax val="1"/>
          <dgm:bulletEnabled val="1"/>
        </dgm:presLayoutVars>
      </dgm:prSet>
      <dgm:spPr/>
    </dgm:pt>
    <dgm:pt modelId="{C42353D1-38EB-4AFC-9E46-BEADCFC3DEA9}" type="pres">
      <dgm:prSet presAssocID="{AE7E6CA7-8DE5-4D41-873F-9B34E68ABE25}" presName="descendantText" presStyleLbl="alignAccFollowNode1" presStyleIdx="5" presStyleCnt="7">
        <dgm:presLayoutVars>
          <dgm:bulletEnabled val="1"/>
        </dgm:presLayoutVars>
      </dgm:prSet>
      <dgm:spPr/>
    </dgm:pt>
    <dgm:pt modelId="{76254E81-3A42-4B44-A0F4-03568D5830BB}" type="pres">
      <dgm:prSet presAssocID="{2A230D38-16DC-4F8A-9048-CF9D7082965B}" presName="sp" presStyleCnt="0"/>
      <dgm:spPr/>
    </dgm:pt>
    <dgm:pt modelId="{13F56902-6C8D-4BB3-AB30-B970E7E5BDAE}" type="pres">
      <dgm:prSet presAssocID="{EFF5CCAA-D3FC-403B-A1FC-C5BCF45AB20F}" presName="linNode" presStyleCnt="0"/>
      <dgm:spPr/>
    </dgm:pt>
    <dgm:pt modelId="{633F6DDB-3AC6-4F2D-9884-79E018D22FF6}" type="pres">
      <dgm:prSet presAssocID="{EFF5CCAA-D3FC-403B-A1FC-C5BCF45AB20F}" presName="parentText" presStyleLbl="node1" presStyleIdx="6" presStyleCnt="7">
        <dgm:presLayoutVars>
          <dgm:chMax val="1"/>
          <dgm:bulletEnabled val="1"/>
        </dgm:presLayoutVars>
      </dgm:prSet>
      <dgm:spPr>
        <a:prstGeom prst="roundRect">
          <a:avLst/>
        </a:prstGeom>
      </dgm:spPr>
    </dgm:pt>
    <dgm:pt modelId="{40D28BFD-CDA9-46A3-B18D-A1B5EE69B160}" type="pres">
      <dgm:prSet presAssocID="{EFF5CCAA-D3FC-403B-A1FC-C5BCF45AB20F}" presName="descendantText" presStyleLbl="alignAccFollowNode1" presStyleIdx="6" presStyleCnt="7">
        <dgm:presLayoutVars>
          <dgm:bulletEnabled val="1"/>
        </dgm:presLayoutVars>
      </dgm:prSet>
      <dgm:spPr/>
    </dgm:pt>
  </dgm:ptLst>
  <dgm:cxnLst>
    <dgm:cxn modelId="{C5F7E308-FEC4-4D67-AB00-879A2878E2F6}" srcId="{6D7C8ECC-2A79-45E8-947C-6D91ECBDDE20}" destId="{96D13E05-8015-4AE0-B279-CD5F634EE125}" srcOrd="1" destOrd="0" parTransId="{2C562F62-547E-4441-B26A-780BE8605AAF}" sibTransId="{8D150884-5FAE-41D7-B616-FF1E02F18CE8}"/>
    <dgm:cxn modelId="{B5E92C14-AB0D-4E07-B96C-7D8AF84FC7B9}" srcId="{6D7C8ECC-2A79-45E8-947C-6D91ECBDDE20}" destId="{BA46BAC6-7076-48DC-A7B0-9237D3446F3F}" srcOrd="0" destOrd="0" parTransId="{DD52AF58-3DE6-45B2-8EAD-4A8F81B3A9ED}" sibTransId="{2A389AA5-F910-479A-AC6A-B8F9C82994B1}"/>
    <dgm:cxn modelId="{CBFB321A-FC21-4879-9FF5-E31EE046B292}" type="presOf" srcId="{FE34E599-451E-43F1-9994-05EC605E8E6B}" destId="{27391BAB-12FA-42F2-8846-3E8D0F3A37EE}" srcOrd="0" destOrd="0" presId="urn:microsoft.com/office/officeart/2005/8/layout/vList5"/>
    <dgm:cxn modelId="{99863C2D-2E16-47A7-BA4C-F9ACCD9C9908}" type="presOf" srcId="{0761F449-9566-434C-9EF8-C965DC06A23F}" destId="{C42353D1-38EB-4AFC-9E46-BEADCFC3DEA9}" srcOrd="0" destOrd="0" presId="urn:microsoft.com/office/officeart/2005/8/layout/vList5"/>
    <dgm:cxn modelId="{35E48830-8BD8-4DC5-AA11-999B04CE61FA}" type="presOf" srcId="{A432D118-D9BA-4C53-A90A-1527DC05D5C8}" destId="{841CB7A3-B621-44B6-B1F1-41D793F18250}" srcOrd="0" destOrd="0" presId="urn:microsoft.com/office/officeart/2005/8/layout/vList5"/>
    <dgm:cxn modelId="{B805BC32-7170-484F-A4F4-3A4695DBCC07}" type="presOf" srcId="{65F84CBC-E3F5-4FAF-9C0D-BBAD895D2377}" destId="{B5357E30-1B38-402A-ABEF-0E97B011D6F2}" srcOrd="0" destOrd="0" presId="urn:microsoft.com/office/officeart/2005/8/layout/vList5"/>
    <dgm:cxn modelId="{89C34C33-0E29-4B02-92FB-150EBC66DDF6}" srcId="{96D13E05-8015-4AE0-B279-CD5F634EE125}" destId="{65F84CBC-E3F5-4FAF-9C0D-BBAD895D2377}" srcOrd="0" destOrd="0" parTransId="{DD952F01-7E2D-467E-B658-8A5DF60060FF}" sibTransId="{9BF144B2-C499-42BE-AE5A-BBB58BBE9774}"/>
    <dgm:cxn modelId="{B85DC235-C3FE-44DF-8651-FC895F89D17A}" type="presOf" srcId="{EFF5CCAA-D3FC-403B-A1FC-C5BCF45AB20F}" destId="{633F6DDB-3AC6-4F2D-9884-79E018D22FF6}" srcOrd="0" destOrd="0" presId="urn:microsoft.com/office/officeart/2005/8/layout/vList5"/>
    <dgm:cxn modelId="{5388973F-9A0F-4FE9-84EB-C9C9A75B03C3}" type="presOf" srcId="{AE7E6CA7-8DE5-4D41-873F-9B34E68ABE25}" destId="{E9D08E9E-05B8-4D93-A034-195C893DB6EA}" srcOrd="0" destOrd="0" presId="urn:microsoft.com/office/officeart/2005/8/layout/vList5"/>
    <dgm:cxn modelId="{B5497342-3CBF-46AA-AF68-88DE8F7C499E}" type="presOf" srcId="{B2CB0514-FD5B-4E1B-9A44-C0B0A31172B1}" destId="{2185D922-A5B8-47CD-ACDE-5F638449BBC9}" srcOrd="0" destOrd="0" presId="urn:microsoft.com/office/officeart/2005/8/layout/vList5"/>
    <dgm:cxn modelId="{D8FF9A63-CAEC-42E2-BB38-56FEEEB8158E}" srcId="{6D7C8ECC-2A79-45E8-947C-6D91ECBDDE20}" destId="{DC7308D3-C861-464B-A46F-0B350453068F}" srcOrd="3" destOrd="0" parTransId="{637921A7-14F1-4425-89F1-8B5A572231D4}" sibTransId="{046C194A-633A-4CF9-97D5-8D881C07434B}"/>
    <dgm:cxn modelId="{5C5AAF49-D6DC-42C2-A055-43BAAB80AA6C}" srcId="{BA46BAC6-7076-48DC-A7B0-9237D3446F3F}" destId="{2CF5B13B-AFFB-457B-BC25-80D5C1D69166}" srcOrd="0" destOrd="0" parTransId="{6E1CBD7A-C972-47D4-8AEE-2F33AF27F417}" sibTransId="{757A0CC9-5DA1-481B-B111-83ACF35544BA}"/>
    <dgm:cxn modelId="{C9D6E76A-66FB-4E38-B785-1F143691375F}" type="presOf" srcId="{86252DD3-AB9C-489C-992B-48E6B124818F}" destId="{FA0D413E-1AE7-4D22-8871-854489E4FD28}" srcOrd="0" destOrd="0" presId="urn:microsoft.com/office/officeart/2005/8/layout/vList5"/>
    <dgm:cxn modelId="{CB1A706B-039E-42FA-B6F4-57EB45B09703}" srcId="{DC7308D3-C861-464B-A46F-0B350453068F}" destId="{FE34E599-451E-43F1-9994-05EC605E8E6B}" srcOrd="0" destOrd="0" parTransId="{64A416A6-A38B-4707-8773-79B6C37C3E6F}" sibTransId="{F975A2FE-5752-45D2-84BE-F97F396DA3B4}"/>
    <dgm:cxn modelId="{8D0E0C53-32E1-4620-A13F-67F3B93549D1}" srcId="{86252DD3-AB9C-489C-992B-48E6B124818F}" destId="{A432D118-D9BA-4C53-A90A-1527DC05D5C8}" srcOrd="0" destOrd="0" parTransId="{364E191E-8157-43A0-AA6C-D1EFB8751052}" sibTransId="{EC061254-DE3B-44F9-B91C-64438DE4C274}"/>
    <dgm:cxn modelId="{5181F674-46DD-4084-B6AE-1D6193833343}" srcId="{6D7C8ECC-2A79-45E8-947C-6D91ECBDDE20}" destId="{EFF5CCAA-D3FC-403B-A1FC-C5BCF45AB20F}" srcOrd="6" destOrd="0" parTransId="{C7EE0AF8-E86F-4A2D-A256-BAD1B73F4F82}" sibTransId="{B67EAEE5-9FFD-48B7-B348-C4B8B06A885D}"/>
    <dgm:cxn modelId="{D7136E55-F04E-4FFC-8895-E03E58FDD26A}" type="presOf" srcId="{6D7C8ECC-2A79-45E8-947C-6D91ECBDDE20}" destId="{FB08BC51-AA87-4749-BA4A-1D0E523ACD56}" srcOrd="0" destOrd="0" presId="urn:microsoft.com/office/officeart/2005/8/layout/vList5"/>
    <dgm:cxn modelId="{8BF8A958-FA62-4D93-BC5D-953A17CB2D47}" type="presOf" srcId="{DC7308D3-C861-464B-A46F-0B350453068F}" destId="{3DC2A4AF-C606-43A7-ADBC-F60F8ACB5ADB}" srcOrd="0" destOrd="0" presId="urn:microsoft.com/office/officeart/2005/8/layout/vList5"/>
    <dgm:cxn modelId="{7426D47C-3AF7-4FDF-813B-F58429679AC0}" type="presOf" srcId="{4029D611-6ED5-4DD4-AB7F-097D7084B55B}" destId="{40D28BFD-CDA9-46A3-B18D-A1B5EE69B160}" srcOrd="0" destOrd="0" presId="urn:microsoft.com/office/officeart/2005/8/layout/vList5"/>
    <dgm:cxn modelId="{2B10607D-EA05-4651-88DC-92D45D69AD3B}" srcId="{6D7C8ECC-2A79-45E8-947C-6D91ECBDDE20}" destId="{B2CB0514-FD5B-4E1B-9A44-C0B0A31172B1}" srcOrd="2" destOrd="0" parTransId="{0E6B3048-907A-470E-8BFC-A8E019F33C45}" sibTransId="{18222090-1B7F-4292-96BC-22BE9264D999}"/>
    <dgm:cxn modelId="{B39C948D-7DE3-4AD5-809A-45DFBCD05B88}" type="presOf" srcId="{BA46BAC6-7076-48DC-A7B0-9237D3446F3F}" destId="{156EF02A-9A1C-4920-A5E6-8992801DAAD4}" srcOrd="0" destOrd="0" presId="urn:microsoft.com/office/officeart/2005/8/layout/vList5"/>
    <dgm:cxn modelId="{5D888193-2EB2-41F1-8C2E-3004BACD5ADE}" srcId="{EFF5CCAA-D3FC-403B-A1FC-C5BCF45AB20F}" destId="{4029D611-6ED5-4DD4-AB7F-097D7084B55B}" srcOrd="0" destOrd="0" parTransId="{ABC96873-05BE-488E-ACCB-542B4BFB51F0}" sibTransId="{D730E46C-CEF8-4BA1-86AF-C8CA63A3688A}"/>
    <dgm:cxn modelId="{E323539F-F66D-4A70-956C-456269EE0C75}" srcId="{AE7E6CA7-8DE5-4D41-873F-9B34E68ABE25}" destId="{0761F449-9566-434C-9EF8-C965DC06A23F}" srcOrd="0" destOrd="0" parTransId="{F285713B-5BFC-4F84-9004-208DAF2DBF55}" sibTransId="{305E6641-8597-42DE-B63A-4BC7A12CB6B7}"/>
    <dgm:cxn modelId="{95CAE8B5-243B-4402-9453-402246A4159B}" srcId="{B2CB0514-FD5B-4E1B-9A44-C0B0A31172B1}" destId="{9908F62B-350A-49E4-BB1F-6B0F00BBC6A5}" srcOrd="0" destOrd="0" parTransId="{CB64AD16-53E0-4639-8CB7-8E142F892268}" sibTransId="{A24D3740-1B07-478D-AC35-A9687E19AC52}"/>
    <dgm:cxn modelId="{6F0EEAB6-F634-4F1A-98F9-890024EBCD2B}" srcId="{6D7C8ECC-2A79-45E8-947C-6D91ECBDDE20}" destId="{AE7E6CA7-8DE5-4D41-873F-9B34E68ABE25}" srcOrd="5" destOrd="0" parTransId="{9F387334-65AD-4E12-A11B-B78A41E0C349}" sibTransId="{2A230D38-16DC-4F8A-9048-CF9D7082965B}"/>
    <dgm:cxn modelId="{69603BC3-415B-4657-A755-71ED3857B21A}" type="presOf" srcId="{2CF5B13B-AFFB-457B-BC25-80D5C1D69166}" destId="{1EBC8FD6-E17D-4B3C-BEC2-53048559D69E}" srcOrd="0" destOrd="0" presId="urn:microsoft.com/office/officeart/2005/8/layout/vList5"/>
    <dgm:cxn modelId="{FBD50CC4-BC06-48DE-A4D5-524269DEE12F}" type="presOf" srcId="{96D13E05-8015-4AE0-B279-CD5F634EE125}" destId="{CC1DF063-E044-4438-8753-94359DDC1655}" srcOrd="0" destOrd="0" presId="urn:microsoft.com/office/officeart/2005/8/layout/vList5"/>
    <dgm:cxn modelId="{9FDFE1C5-ED98-46E5-A12C-601FD7F33BD2}" type="presOf" srcId="{9908F62B-350A-49E4-BB1F-6B0F00BBC6A5}" destId="{0CFC168B-613A-4419-8618-5E8EF48A716A}" srcOrd="0" destOrd="0" presId="urn:microsoft.com/office/officeart/2005/8/layout/vList5"/>
    <dgm:cxn modelId="{64E907F4-1FF0-4ABF-912C-192F872CEC7D}" srcId="{6D7C8ECC-2A79-45E8-947C-6D91ECBDDE20}" destId="{86252DD3-AB9C-489C-992B-48E6B124818F}" srcOrd="4" destOrd="0" parTransId="{C02EBCB4-83F5-4BA2-8477-FC330C914033}" sibTransId="{12018D91-F690-4D76-99F2-4FF0D7B96027}"/>
    <dgm:cxn modelId="{D091E90B-4FFD-4CE1-854C-5B60F02DE8F8}" type="presParOf" srcId="{FB08BC51-AA87-4749-BA4A-1D0E523ACD56}" destId="{80075AF3-81A6-49C3-8537-FF7359EADFEC}" srcOrd="0" destOrd="0" presId="urn:microsoft.com/office/officeart/2005/8/layout/vList5"/>
    <dgm:cxn modelId="{6C5362BF-F67F-4D8E-9D23-8D5EF6149E94}" type="presParOf" srcId="{80075AF3-81A6-49C3-8537-FF7359EADFEC}" destId="{156EF02A-9A1C-4920-A5E6-8992801DAAD4}" srcOrd="0" destOrd="0" presId="urn:microsoft.com/office/officeart/2005/8/layout/vList5"/>
    <dgm:cxn modelId="{DFCCCC6F-DFB0-4C8A-92B3-C424E68582C0}" type="presParOf" srcId="{80075AF3-81A6-49C3-8537-FF7359EADFEC}" destId="{1EBC8FD6-E17D-4B3C-BEC2-53048559D69E}" srcOrd="1" destOrd="0" presId="urn:microsoft.com/office/officeart/2005/8/layout/vList5"/>
    <dgm:cxn modelId="{998662D2-48B9-4FB1-BF38-50E739ED482B}" type="presParOf" srcId="{FB08BC51-AA87-4749-BA4A-1D0E523ACD56}" destId="{B5701D06-D88F-4184-8445-39B69C93A32F}" srcOrd="1" destOrd="0" presId="urn:microsoft.com/office/officeart/2005/8/layout/vList5"/>
    <dgm:cxn modelId="{A2C9BEF8-BAC2-471F-8748-70B8150A98B8}" type="presParOf" srcId="{FB08BC51-AA87-4749-BA4A-1D0E523ACD56}" destId="{B38A04C4-BF5E-4333-8C9F-5D976A428BDC}" srcOrd="2" destOrd="0" presId="urn:microsoft.com/office/officeart/2005/8/layout/vList5"/>
    <dgm:cxn modelId="{AB2CD1F9-B245-45FE-ABFB-9FA9ED5FE3D3}" type="presParOf" srcId="{B38A04C4-BF5E-4333-8C9F-5D976A428BDC}" destId="{CC1DF063-E044-4438-8753-94359DDC1655}" srcOrd="0" destOrd="0" presId="urn:microsoft.com/office/officeart/2005/8/layout/vList5"/>
    <dgm:cxn modelId="{53AFC358-36D0-4E29-AC84-4AFF6DDE3996}" type="presParOf" srcId="{B38A04C4-BF5E-4333-8C9F-5D976A428BDC}" destId="{B5357E30-1B38-402A-ABEF-0E97B011D6F2}" srcOrd="1" destOrd="0" presId="urn:microsoft.com/office/officeart/2005/8/layout/vList5"/>
    <dgm:cxn modelId="{37F21340-80D3-475C-8EF3-6D27A1F5D3FC}" type="presParOf" srcId="{FB08BC51-AA87-4749-BA4A-1D0E523ACD56}" destId="{E74431A4-1EDE-45C9-9E31-9607DA9803DB}" srcOrd="3" destOrd="0" presId="urn:microsoft.com/office/officeart/2005/8/layout/vList5"/>
    <dgm:cxn modelId="{A386E92F-E661-42D3-B716-FC59B053DD1A}" type="presParOf" srcId="{FB08BC51-AA87-4749-BA4A-1D0E523ACD56}" destId="{B4E667B0-B7C5-4242-A2FB-3D8C83A4FBD9}" srcOrd="4" destOrd="0" presId="urn:microsoft.com/office/officeart/2005/8/layout/vList5"/>
    <dgm:cxn modelId="{B85CF0BC-076F-4903-83F7-0D749F745752}" type="presParOf" srcId="{B4E667B0-B7C5-4242-A2FB-3D8C83A4FBD9}" destId="{2185D922-A5B8-47CD-ACDE-5F638449BBC9}" srcOrd="0" destOrd="0" presId="urn:microsoft.com/office/officeart/2005/8/layout/vList5"/>
    <dgm:cxn modelId="{032A6A19-4843-4C2C-B327-0BBA13274880}" type="presParOf" srcId="{B4E667B0-B7C5-4242-A2FB-3D8C83A4FBD9}" destId="{0CFC168B-613A-4419-8618-5E8EF48A716A}" srcOrd="1" destOrd="0" presId="urn:microsoft.com/office/officeart/2005/8/layout/vList5"/>
    <dgm:cxn modelId="{700EB082-FAF9-46DB-8AD8-E7B2528DDAB6}" type="presParOf" srcId="{FB08BC51-AA87-4749-BA4A-1D0E523ACD56}" destId="{94CDC7DA-80AE-4F46-AB7E-6FFF254B4F65}" srcOrd="5" destOrd="0" presId="urn:microsoft.com/office/officeart/2005/8/layout/vList5"/>
    <dgm:cxn modelId="{83878083-55DD-4FCF-B7D1-3F4968CD1447}" type="presParOf" srcId="{FB08BC51-AA87-4749-BA4A-1D0E523ACD56}" destId="{6EADFCAE-B2AB-49D1-B149-6312EBB69DA6}" srcOrd="6" destOrd="0" presId="urn:microsoft.com/office/officeart/2005/8/layout/vList5"/>
    <dgm:cxn modelId="{A5E01C74-A22F-4875-8345-6097D1AF0314}" type="presParOf" srcId="{6EADFCAE-B2AB-49D1-B149-6312EBB69DA6}" destId="{3DC2A4AF-C606-43A7-ADBC-F60F8ACB5ADB}" srcOrd="0" destOrd="0" presId="urn:microsoft.com/office/officeart/2005/8/layout/vList5"/>
    <dgm:cxn modelId="{B0D54324-6A3B-4614-9DFF-F0687757DC16}" type="presParOf" srcId="{6EADFCAE-B2AB-49D1-B149-6312EBB69DA6}" destId="{27391BAB-12FA-42F2-8846-3E8D0F3A37EE}" srcOrd="1" destOrd="0" presId="urn:microsoft.com/office/officeart/2005/8/layout/vList5"/>
    <dgm:cxn modelId="{439C1E4A-6F98-4BD5-A1CB-2B2767D098E7}" type="presParOf" srcId="{FB08BC51-AA87-4749-BA4A-1D0E523ACD56}" destId="{1261509F-C6AC-4C86-AA12-2B628F450348}" srcOrd="7" destOrd="0" presId="urn:microsoft.com/office/officeart/2005/8/layout/vList5"/>
    <dgm:cxn modelId="{392E55A1-178F-4184-B052-9CD15F2D45B8}" type="presParOf" srcId="{FB08BC51-AA87-4749-BA4A-1D0E523ACD56}" destId="{0D13F1FD-CD12-45ED-A4B1-E5F7BD3E016E}" srcOrd="8" destOrd="0" presId="urn:microsoft.com/office/officeart/2005/8/layout/vList5"/>
    <dgm:cxn modelId="{DD174673-65AB-484A-B0EF-D5406AA01DB8}" type="presParOf" srcId="{0D13F1FD-CD12-45ED-A4B1-E5F7BD3E016E}" destId="{FA0D413E-1AE7-4D22-8871-854489E4FD28}" srcOrd="0" destOrd="0" presId="urn:microsoft.com/office/officeart/2005/8/layout/vList5"/>
    <dgm:cxn modelId="{6B80AE41-10C3-4724-854E-241AED868DAD}" type="presParOf" srcId="{0D13F1FD-CD12-45ED-A4B1-E5F7BD3E016E}" destId="{841CB7A3-B621-44B6-B1F1-41D793F18250}" srcOrd="1" destOrd="0" presId="urn:microsoft.com/office/officeart/2005/8/layout/vList5"/>
    <dgm:cxn modelId="{BC46F2BD-6B32-4EB2-A7EF-57BE85D1063E}" type="presParOf" srcId="{FB08BC51-AA87-4749-BA4A-1D0E523ACD56}" destId="{79B95A5E-EF28-4530-B25F-C1D1701B2B5E}" srcOrd="9" destOrd="0" presId="urn:microsoft.com/office/officeart/2005/8/layout/vList5"/>
    <dgm:cxn modelId="{6637593A-52B7-4DE0-AD13-CDE26883FB83}" type="presParOf" srcId="{FB08BC51-AA87-4749-BA4A-1D0E523ACD56}" destId="{0FF40D7E-B79D-448A-A0DB-5C6B97C427F9}" srcOrd="10" destOrd="0" presId="urn:microsoft.com/office/officeart/2005/8/layout/vList5"/>
    <dgm:cxn modelId="{358452A0-DD54-481C-9CBE-BA397FA9F995}" type="presParOf" srcId="{0FF40D7E-B79D-448A-A0DB-5C6B97C427F9}" destId="{E9D08E9E-05B8-4D93-A034-195C893DB6EA}" srcOrd="0" destOrd="0" presId="urn:microsoft.com/office/officeart/2005/8/layout/vList5"/>
    <dgm:cxn modelId="{F008130B-5876-443C-BFBB-345FF6D4948C}" type="presParOf" srcId="{0FF40D7E-B79D-448A-A0DB-5C6B97C427F9}" destId="{C42353D1-38EB-4AFC-9E46-BEADCFC3DEA9}" srcOrd="1" destOrd="0" presId="urn:microsoft.com/office/officeart/2005/8/layout/vList5"/>
    <dgm:cxn modelId="{D345BFB6-8806-440A-AEF9-EFFA09D758C3}" type="presParOf" srcId="{FB08BC51-AA87-4749-BA4A-1D0E523ACD56}" destId="{76254E81-3A42-4B44-A0F4-03568D5830BB}" srcOrd="11" destOrd="0" presId="urn:microsoft.com/office/officeart/2005/8/layout/vList5"/>
    <dgm:cxn modelId="{B4438D77-9DB4-4259-B315-B7D94B5EB4AA}" type="presParOf" srcId="{FB08BC51-AA87-4749-BA4A-1D0E523ACD56}" destId="{13F56902-6C8D-4BB3-AB30-B970E7E5BDAE}" srcOrd="12" destOrd="0" presId="urn:microsoft.com/office/officeart/2005/8/layout/vList5"/>
    <dgm:cxn modelId="{36BCC04D-4291-4F6A-A1EB-9796444535BB}" type="presParOf" srcId="{13F56902-6C8D-4BB3-AB30-B970E7E5BDAE}" destId="{633F6DDB-3AC6-4F2D-9884-79E018D22FF6}" srcOrd="0" destOrd="0" presId="urn:microsoft.com/office/officeart/2005/8/layout/vList5"/>
    <dgm:cxn modelId="{5AD6B113-0583-4B2E-B8D1-10C5EB1C7033}" type="presParOf" srcId="{13F56902-6C8D-4BB3-AB30-B970E7E5BDAE}" destId="{40D28BFD-CDA9-46A3-B18D-A1B5EE69B16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4778223-2F5A-42BE-A1BB-DDB4A329CB4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5C12A0B9-68AA-4B0D-9539-6B0878A116F4}">
      <dgm:prSet/>
      <dgm:spPr>
        <a:solidFill>
          <a:schemeClr val="tx1">
            <a:lumMod val="75000"/>
            <a:alpha val="60000"/>
          </a:schemeClr>
        </a:solidFill>
      </dgm:spPr>
      <dgm:t>
        <a:bodyPr/>
        <a:lstStyle/>
        <a:p>
          <a:r>
            <a:rPr lang="pl-PL"/>
            <a:t>P</a:t>
          </a:r>
          <a:r>
            <a:rPr lang="en-US"/>
            <a:t>ayment system</a:t>
          </a:r>
          <a:r>
            <a:rPr lang="pl-PL"/>
            <a:t> (Bitcoin)</a:t>
          </a:r>
          <a:endParaRPr lang="en-US"/>
        </a:p>
      </dgm:t>
    </dgm:pt>
    <dgm:pt modelId="{7933A5E7-E41C-46CD-B24F-305935E50301}" type="parTrans" cxnId="{1FA7A4D2-D2EE-4C75-98E7-0B8D6EFBFFB4}">
      <dgm:prSet/>
      <dgm:spPr/>
      <dgm:t>
        <a:bodyPr/>
        <a:lstStyle/>
        <a:p>
          <a:endParaRPr lang="en-US"/>
        </a:p>
      </dgm:t>
    </dgm:pt>
    <dgm:pt modelId="{2FD6B182-CF17-4B81-B4BB-58E384209941}" type="sibTrans" cxnId="{1FA7A4D2-D2EE-4C75-98E7-0B8D6EFBFFB4}">
      <dgm:prSet/>
      <dgm:spPr>
        <a:solidFill>
          <a:schemeClr val="tx1"/>
        </a:solidFill>
      </dgm:spPr>
      <dgm:t>
        <a:bodyPr/>
        <a:lstStyle/>
        <a:p>
          <a:endParaRPr lang="en-US"/>
        </a:p>
      </dgm:t>
    </dgm:pt>
    <dgm:pt modelId="{1FDF550B-9390-4B29-8B86-86D9DA6B6739}">
      <dgm:prSet/>
      <dgm:spPr>
        <a:solidFill>
          <a:schemeClr val="tx2">
            <a:lumMod val="40000"/>
            <a:lumOff val="60000"/>
            <a:alpha val="56000"/>
          </a:schemeClr>
        </a:solidFill>
      </dgm:spPr>
      <dgm:t>
        <a:bodyPr/>
        <a:lstStyle/>
        <a:p>
          <a:r>
            <a:rPr lang="pl-PL" dirty="0"/>
            <a:t>S</a:t>
          </a:r>
          <a:r>
            <a:rPr lang="en-US" dirty="0"/>
            <a:t>mart-contract system</a:t>
          </a:r>
          <a:br>
            <a:rPr lang="pl-PL" dirty="0"/>
          </a:br>
          <a:r>
            <a:rPr lang="pl-PL" dirty="0"/>
            <a:t>(Ethereum)</a:t>
          </a:r>
          <a:endParaRPr lang="en-US" dirty="0"/>
        </a:p>
      </dgm:t>
    </dgm:pt>
    <dgm:pt modelId="{9896C4A2-B69A-4714-BEE6-E41C5AD87887}" type="parTrans" cxnId="{1BEAAD60-F9E7-4417-B3D4-42BB68E8D14E}">
      <dgm:prSet/>
      <dgm:spPr/>
      <dgm:t>
        <a:bodyPr/>
        <a:lstStyle/>
        <a:p>
          <a:endParaRPr lang="en-US"/>
        </a:p>
      </dgm:t>
    </dgm:pt>
    <dgm:pt modelId="{C8895F15-6DD8-4D01-9267-36B3872340AD}" type="sibTrans" cxnId="{1BEAAD60-F9E7-4417-B3D4-42BB68E8D14E}">
      <dgm:prSet/>
      <dgm:spPr>
        <a:solidFill>
          <a:schemeClr val="tx1"/>
        </a:solidFill>
      </dgm:spPr>
      <dgm:t>
        <a:bodyPr/>
        <a:lstStyle/>
        <a:p>
          <a:endParaRPr lang="en-US"/>
        </a:p>
      </dgm:t>
    </dgm:pt>
    <dgm:pt modelId="{B37E1A67-30E4-439C-BA90-062466E68D9C}">
      <dgm:prSet/>
      <dgm:spPr>
        <a:solidFill>
          <a:schemeClr val="tx2">
            <a:lumMod val="50000"/>
            <a:alpha val="58000"/>
          </a:schemeClr>
        </a:solidFill>
      </dgm:spPr>
      <dgm:t>
        <a:bodyPr/>
        <a:lstStyle/>
        <a:p>
          <a:r>
            <a:rPr lang="pl-PL" dirty="0"/>
            <a:t>O</a:t>
          </a:r>
          <a:r>
            <a:rPr lang="en-US" dirty="0"/>
            <a:t>perating system for decentralized applications</a:t>
          </a:r>
          <a:r>
            <a:rPr lang="pl-PL" dirty="0"/>
            <a:t> (EOS)</a:t>
          </a:r>
          <a:endParaRPr lang="en-US" dirty="0"/>
        </a:p>
      </dgm:t>
    </dgm:pt>
    <dgm:pt modelId="{94129B2C-8779-4450-8A1A-8A2BBCDC1936}" type="parTrans" cxnId="{0FC5D0A0-8E8C-4344-8A38-CEC209F321D1}">
      <dgm:prSet/>
      <dgm:spPr/>
      <dgm:t>
        <a:bodyPr/>
        <a:lstStyle/>
        <a:p>
          <a:endParaRPr lang="en-US"/>
        </a:p>
      </dgm:t>
    </dgm:pt>
    <dgm:pt modelId="{D09BD33B-E58F-4C72-B677-6350C000C8F3}" type="sibTrans" cxnId="{0FC5D0A0-8E8C-4344-8A38-CEC209F321D1}">
      <dgm:prSet/>
      <dgm:spPr/>
      <dgm:t>
        <a:bodyPr/>
        <a:lstStyle/>
        <a:p>
          <a:endParaRPr lang="en-US"/>
        </a:p>
      </dgm:t>
    </dgm:pt>
    <dgm:pt modelId="{6060F630-C6F6-4C37-9F8F-BB94C92808D6}" type="pres">
      <dgm:prSet presAssocID="{34778223-2F5A-42BE-A1BB-DDB4A329CB43}" presName="Name0" presStyleCnt="0">
        <dgm:presLayoutVars>
          <dgm:dir/>
          <dgm:resizeHandles val="exact"/>
        </dgm:presLayoutVars>
      </dgm:prSet>
      <dgm:spPr/>
    </dgm:pt>
    <dgm:pt modelId="{E40EF4B3-8BA8-436A-B15B-C0F795B9ECAC}" type="pres">
      <dgm:prSet presAssocID="{5C12A0B9-68AA-4B0D-9539-6B0878A116F4}" presName="node" presStyleLbl="node1" presStyleIdx="0" presStyleCnt="3">
        <dgm:presLayoutVars>
          <dgm:bulletEnabled val="1"/>
        </dgm:presLayoutVars>
      </dgm:prSet>
      <dgm:spPr/>
    </dgm:pt>
    <dgm:pt modelId="{C3550AE3-EAA5-4345-96A2-2D49ABF0C995}" type="pres">
      <dgm:prSet presAssocID="{2FD6B182-CF17-4B81-B4BB-58E384209941}" presName="sibTrans" presStyleLbl="sibTrans2D1" presStyleIdx="0" presStyleCnt="2"/>
      <dgm:spPr/>
    </dgm:pt>
    <dgm:pt modelId="{E8E60DD2-7B4B-4D7D-A6F1-57AE66696B1D}" type="pres">
      <dgm:prSet presAssocID="{2FD6B182-CF17-4B81-B4BB-58E384209941}" presName="connectorText" presStyleLbl="sibTrans2D1" presStyleIdx="0" presStyleCnt="2"/>
      <dgm:spPr/>
    </dgm:pt>
    <dgm:pt modelId="{8D6DEFCB-1384-46AE-A406-C24CBCF29DBA}" type="pres">
      <dgm:prSet presAssocID="{1FDF550B-9390-4B29-8B86-86D9DA6B6739}" presName="node" presStyleLbl="node1" presStyleIdx="1" presStyleCnt="3">
        <dgm:presLayoutVars>
          <dgm:bulletEnabled val="1"/>
        </dgm:presLayoutVars>
      </dgm:prSet>
      <dgm:spPr/>
    </dgm:pt>
    <dgm:pt modelId="{D9CD9F60-125D-422C-A4B2-7AB9DC41F197}" type="pres">
      <dgm:prSet presAssocID="{C8895F15-6DD8-4D01-9267-36B3872340AD}" presName="sibTrans" presStyleLbl="sibTrans2D1" presStyleIdx="1" presStyleCnt="2"/>
      <dgm:spPr/>
    </dgm:pt>
    <dgm:pt modelId="{B33A579C-F53D-43AD-B0ED-CF2BE722AA31}" type="pres">
      <dgm:prSet presAssocID="{C8895F15-6DD8-4D01-9267-36B3872340AD}" presName="connectorText" presStyleLbl="sibTrans2D1" presStyleIdx="1" presStyleCnt="2"/>
      <dgm:spPr/>
    </dgm:pt>
    <dgm:pt modelId="{904AA21A-6637-412F-8D19-6AEBE54B6CFC}" type="pres">
      <dgm:prSet presAssocID="{B37E1A67-30E4-439C-BA90-062466E68D9C}" presName="node" presStyleLbl="node1" presStyleIdx="2" presStyleCnt="3">
        <dgm:presLayoutVars>
          <dgm:bulletEnabled val="1"/>
        </dgm:presLayoutVars>
      </dgm:prSet>
      <dgm:spPr/>
    </dgm:pt>
  </dgm:ptLst>
  <dgm:cxnLst>
    <dgm:cxn modelId="{D61E5C26-74B0-499B-AE9C-E563216E43A9}" type="presOf" srcId="{C8895F15-6DD8-4D01-9267-36B3872340AD}" destId="{B33A579C-F53D-43AD-B0ED-CF2BE722AA31}" srcOrd="1" destOrd="0" presId="urn:microsoft.com/office/officeart/2005/8/layout/process1"/>
    <dgm:cxn modelId="{EE311B32-A70D-4ADE-B079-1E396AB979C7}" type="presOf" srcId="{2FD6B182-CF17-4B81-B4BB-58E384209941}" destId="{E8E60DD2-7B4B-4D7D-A6F1-57AE66696B1D}" srcOrd="1" destOrd="0" presId="urn:microsoft.com/office/officeart/2005/8/layout/process1"/>
    <dgm:cxn modelId="{1BEAAD60-F9E7-4417-B3D4-42BB68E8D14E}" srcId="{34778223-2F5A-42BE-A1BB-DDB4A329CB43}" destId="{1FDF550B-9390-4B29-8B86-86D9DA6B6739}" srcOrd="1" destOrd="0" parTransId="{9896C4A2-B69A-4714-BEE6-E41C5AD87887}" sibTransId="{C8895F15-6DD8-4D01-9267-36B3872340AD}"/>
    <dgm:cxn modelId="{BAE1CE56-87F7-4435-A9AA-E0BE6FC21FCE}" type="presOf" srcId="{2FD6B182-CF17-4B81-B4BB-58E384209941}" destId="{C3550AE3-EAA5-4345-96A2-2D49ABF0C995}" srcOrd="0" destOrd="0" presId="urn:microsoft.com/office/officeart/2005/8/layout/process1"/>
    <dgm:cxn modelId="{AF68127A-1381-4B01-8846-AC9F2C0C70FA}" type="presOf" srcId="{34778223-2F5A-42BE-A1BB-DDB4A329CB43}" destId="{6060F630-C6F6-4C37-9F8F-BB94C92808D6}" srcOrd="0" destOrd="0" presId="urn:microsoft.com/office/officeart/2005/8/layout/process1"/>
    <dgm:cxn modelId="{9C78D47F-D7ED-4B8F-83C6-F892BB5FD215}" type="presOf" srcId="{C8895F15-6DD8-4D01-9267-36B3872340AD}" destId="{D9CD9F60-125D-422C-A4B2-7AB9DC41F197}" srcOrd="0" destOrd="0" presId="urn:microsoft.com/office/officeart/2005/8/layout/process1"/>
    <dgm:cxn modelId="{0FC5D0A0-8E8C-4344-8A38-CEC209F321D1}" srcId="{34778223-2F5A-42BE-A1BB-DDB4A329CB43}" destId="{B37E1A67-30E4-439C-BA90-062466E68D9C}" srcOrd="2" destOrd="0" parTransId="{94129B2C-8779-4450-8A1A-8A2BBCDC1936}" sibTransId="{D09BD33B-E58F-4C72-B677-6350C000C8F3}"/>
    <dgm:cxn modelId="{1FA7A4D2-D2EE-4C75-98E7-0B8D6EFBFFB4}" srcId="{34778223-2F5A-42BE-A1BB-DDB4A329CB43}" destId="{5C12A0B9-68AA-4B0D-9539-6B0878A116F4}" srcOrd="0" destOrd="0" parTransId="{7933A5E7-E41C-46CD-B24F-305935E50301}" sibTransId="{2FD6B182-CF17-4B81-B4BB-58E384209941}"/>
    <dgm:cxn modelId="{E5FC59DD-7D69-4A67-BFD2-7559A5A3BEF1}" type="presOf" srcId="{5C12A0B9-68AA-4B0D-9539-6B0878A116F4}" destId="{E40EF4B3-8BA8-436A-B15B-C0F795B9ECAC}" srcOrd="0" destOrd="0" presId="urn:microsoft.com/office/officeart/2005/8/layout/process1"/>
    <dgm:cxn modelId="{D3D660E6-56C4-405B-BB73-F32788882AD7}" type="presOf" srcId="{1FDF550B-9390-4B29-8B86-86D9DA6B6739}" destId="{8D6DEFCB-1384-46AE-A406-C24CBCF29DBA}" srcOrd="0" destOrd="0" presId="urn:microsoft.com/office/officeart/2005/8/layout/process1"/>
    <dgm:cxn modelId="{055C8EEB-E23F-4B8C-825E-521B00738F62}" type="presOf" srcId="{B37E1A67-30E4-439C-BA90-062466E68D9C}" destId="{904AA21A-6637-412F-8D19-6AEBE54B6CFC}" srcOrd="0" destOrd="0" presId="urn:microsoft.com/office/officeart/2005/8/layout/process1"/>
    <dgm:cxn modelId="{898E3607-B3A0-4B30-A135-36F3E1846908}" type="presParOf" srcId="{6060F630-C6F6-4C37-9F8F-BB94C92808D6}" destId="{E40EF4B3-8BA8-436A-B15B-C0F795B9ECAC}" srcOrd="0" destOrd="0" presId="urn:microsoft.com/office/officeart/2005/8/layout/process1"/>
    <dgm:cxn modelId="{0C914C3E-C002-4C24-AADF-6294C64A8FF1}" type="presParOf" srcId="{6060F630-C6F6-4C37-9F8F-BB94C92808D6}" destId="{C3550AE3-EAA5-4345-96A2-2D49ABF0C995}" srcOrd="1" destOrd="0" presId="urn:microsoft.com/office/officeart/2005/8/layout/process1"/>
    <dgm:cxn modelId="{8BF316FE-F613-467F-93BB-BFDD01C90D24}" type="presParOf" srcId="{C3550AE3-EAA5-4345-96A2-2D49ABF0C995}" destId="{E8E60DD2-7B4B-4D7D-A6F1-57AE66696B1D}" srcOrd="0" destOrd="0" presId="urn:microsoft.com/office/officeart/2005/8/layout/process1"/>
    <dgm:cxn modelId="{3664CBB9-6F07-4A4C-880C-A4789BA1595B}" type="presParOf" srcId="{6060F630-C6F6-4C37-9F8F-BB94C92808D6}" destId="{8D6DEFCB-1384-46AE-A406-C24CBCF29DBA}" srcOrd="2" destOrd="0" presId="urn:microsoft.com/office/officeart/2005/8/layout/process1"/>
    <dgm:cxn modelId="{C422A048-578C-462B-A4E9-E3AA3D57C748}" type="presParOf" srcId="{6060F630-C6F6-4C37-9F8F-BB94C92808D6}" destId="{D9CD9F60-125D-422C-A4B2-7AB9DC41F197}" srcOrd="3" destOrd="0" presId="urn:microsoft.com/office/officeart/2005/8/layout/process1"/>
    <dgm:cxn modelId="{941F0BDF-641A-450B-91A9-92C9D697F5D4}" type="presParOf" srcId="{D9CD9F60-125D-422C-A4B2-7AB9DC41F197}" destId="{B33A579C-F53D-43AD-B0ED-CF2BE722AA31}" srcOrd="0" destOrd="0" presId="urn:microsoft.com/office/officeart/2005/8/layout/process1"/>
    <dgm:cxn modelId="{D7FD23B7-CE1E-4010-9B18-18065CF0429D}" type="presParOf" srcId="{6060F630-C6F6-4C37-9F8F-BB94C92808D6}" destId="{904AA21A-6637-412F-8D19-6AEBE54B6CF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endParaRPr lang="en-US" sz="2000" dirty="0"/>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505B2DC-C44C-4F83-BF1D-9B3BDF2595AA}">
      <dgm:prSet/>
      <dgm:spPr>
        <a:solidFill>
          <a:schemeClr val="tx1">
            <a:lumMod val="50000"/>
            <a:alpha val="50000"/>
          </a:schemeClr>
        </a:solidFill>
      </dgm:spPr>
      <dgm:t>
        <a:bodyPr/>
        <a:lstStyle/>
        <a:p>
          <a:endParaRPr lang="en-US" dirty="0">
            <a:solidFill>
              <a:schemeClr val="tx1">
                <a:lumMod val="75000"/>
              </a:schemeClr>
            </a:solidFill>
          </a:endParaRP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endParaRPr lang="en-US" dirty="0">
            <a:solidFill>
              <a:schemeClr val="tx1">
                <a:lumMod val="75000"/>
              </a:schemeClr>
            </a:solidFill>
          </a:endParaRP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E1303100-D97B-427E-A9C0-629DD33A9FA4}">
      <dgm:prSet/>
      <dgm:spPr>
        <a:solidFill>
          <a:schemeClr val="tx1">
            <a:lumMod val="50000"/>
            <a:alpha val="50000"/>
          </a:schemeClr>
        </a:solidFill>
      </dgm:spPr>
      <dgm:t>
        <a:bodyPr/>
        <a:lstStyle/>
        <a:p>
          <a:endParaRPr lang="en-US" dirty="0">
            <a:solidFill>
              <a:schemeClr val="tx1">
                <a:lumMod val="75000"/>
              </a:schemeClr>
            </a:solidFill>
          </a:endParaRPr>
        </a:p>
      </dgm:t>
    </dgm:pt>
    <dgm:pt modelId="{C71319BD-DA26-46AE-944D-E66D8BB9F42C}" type="sibTrans" cxnId="{A4EEB98E-8ED6-43E9-9409-373A54ED30AC}">
      <dgm:prSet/>
      <dgm:spPr/>
      <dgm:t>
        <a:bodyPr/>
        <a:lstStyle/>
        <a:p>
          <a:endParaRPr lang="en-US"/>
        </a:p>
      </dgm:t>
    </dgm:pt>
    <dgm:pt modelId="{BC47E706-766A-4F90-B094-4C4C8E6C7FCB}" type="par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endParaRPr lang="en-US" dirty="0">
            <a:solidFill>
              <a:schemeClr val="tx1">
                <a:lumMod val="75000"/>
              </a:schemeClr>
            </a:solidFill>
          </a:endParaRPr>
        </a:p>
      </dgm:t>
    </dgm:pt>
    <dgm:pt modelId="{804BB09C-3D45-4511-9FD6-D7D95F1042EA}" type="sibTrans" cxnId="{0ADEC4C7-D381-463C-9BA4-EF348E3B70AB}">
      <dgm:prSet/>
      <dgm:spPr/>
      <dgm:t>
        <a:bodyPr/>
        <a:lstStyle/>
        <a:p>
          <a:endParaRPr lang="en-US"/>
        </a:p>
      </dgm:t>
    </dgm:pt>
    <dgm:pt modelId="{04F50D54-2716-448D-87EF-EAF02277191F}" type="parTrans" cxnId="{0ADEC4C7-D381-463C-9BA4-EF348E3B70AB}">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2">
            <a:lumMod val="50000"/>
            <a:alpha val="50000"/>
          </a:schemeClr>
        </a:solidFill>
      </dgm:spPr>
      <dgm:t>
        <a:bodyPr/>
        <a:lstStyle/>
        <a:p>
          <a:r>
            <a:rPr lang="en-US" sz="2000" dirty="0"/>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505B2DC-C44C-4F83-BF1D-9B3BDF2595AA}">
      <dgm:prSet/>
      <dgm:spPr>
        <a:solidFill>
          <a:schemeClr val="tx1">
            <a:lumMod val="50000"/>
            <a:alpha val="50000"/>
          </a:schemeClr>
        </a:solidFill>
      </dgm:spPr>
      <dgm:t>
        <a:bodyPr/>
        <a:lstStyle/>
        <a:p>
          <a:endParaRPr lang="en-US" dirty="0">
            <a:solidFill>
              <a:schemeClr val="tx1">
                <a:lumMod val="75000"/>
              </a:schemeClr>
            </a:solidFill>
          </a:endParaRP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endParaRPr lang="en-US" dirty="0">
            <a:solidFill>
              <a:schemeClr val="tx1">
                <a:lumMod val="75000"/>
              </a:schemeClr>
            </a:solidFill>
          </a:endParaRP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E1303100-D97B-427E-A9C0-629DD33A9FA4}">
      <dgm:prSet/>
      <dgm:spPr>
        <a:solidFill>
          <a:schemeClr val="tx1">
            <a:lumMod val="50000"/>
            <a:alpha val="50000"/>
          </a:schemeClr>
        </a:solidFill>
      </dgm:spPr>
      <dgm:t>
        <a:bodyPr/>
        <a:lstStyle/>
        <a:p>
          <a:endParaRPr lang="en-US" dirty="0">
            <a:solidFill>
              <a:schemeClr val="tx1">
                <a:lumMod val="75000"/>
              </a:schemeClr>
            </a:solidFill>
          </a:endParaRPr>
        </a:p>
      </dgm:t>
    </dgm:pt>
    <dgm:pt modelId="{C71319BD-DA26-46AE-944D-E66D8BB9F42C}" type="sibTrans" cxnId="{A4EEB98E-8ED6-43E9-9409-373A54ED30AC}">
      <dgm:prSet/>
      <dgm:spPr/>
      <dgm:t>
        <a:bodyPr/>
        <a:lstStyle/>
        <a:p>
          <a:endParaRPr lang="en-US"/>
        </a:p>
      </dgm:t>
    </dgm:pt>
    <dgm:pt modelId="{BC47E706-766A-4F90-B094-4C4C8E6C7FCB}" type="par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endParaRPr lang="en-US" dirty="0">
            <a:solidFill>
              <a:schemeClr val="tx1">
                <a:lumMod val="75000"/>
              </a:schemeClr>
            </a:solidFill>
          </a:endParaRPr>
        </a:p>
      </dgm:t>
    </dgm:pt>
    <dgm:pt modelId="{804BB09C-3D45-4511-9FD6-D7D95F1042EA}" type="sibTrans" cxnId="{0ADEC4C7-D381-463C-9BA4-EF348E3B70AB}">
      <dgm:prSet/>
      <dgm:spPr/>
      <dgm:t>
        <a:bodyPr/>
        <a:lstStyle/>
        <a:p>
          <a:endParaRPr lang="en-US"/>
        </a:p>
      </dgm:t>
    </dgm:pt>
    <dgm:pt modelId="{04F50D54-2716-448D-87EF-EAF02277191F}" type="parTrans" cxnId="{0ADEC4C7-D381-463C-9BA4-EF348E3B70AB}">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2">
            <a:lumMod val="50000"/>
            <a:alpha val="50000"/>
          </a:schemeClr>
        </a:solidFill>
      </dgm:spPr>
      <dgm:t>
        <a:bodyPr/>
        <a:lstStyle/>
        <a:p>
          <a:r>
            <a:rPr lang="pl-PL" sz="2000" dirty="0">
              <a:solidFill>
                <a:schemeClr val="tx1"/>
              </a:solidFill>
            </a:rPr>
            <a:t>T</a:t>
          </a:r>
          <a:r>
            <a:rPr lang="en-US" sz="2000" dirty="0">
              <a:solidFill>
                <a:schemeClr val="tx1"/>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endParaRPr lang="en-US" dirty="0">
            <a:solidFill>
              <a:schemeClr val="tx1">
                <a:lumMod val="75000"/>
              </a:schemeClr>
            </a:solidFill>
          </a:endParaRP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endParaRPr lang="en-US" dirty="0">
            <a:solidFill>
              <a:schemeClr val="tx1">
                <a:lumMod val="75000"/>
              </a:schemeClr>
            </a:solidFill>
          </a:endParaRP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endParaRPr lang="en-US" dirty="0">
            <a:solidFill>
              <a:schemeClr val="tx1">
                <a:lumMod val="75000"/>
              </a:schemeClr>
            </a:solidFill>
          </a:endParaRP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1">
            <a:lumMod val="50000"/>
            <a:alpha val="50000"/>
          </a:schemeClr>
        </a:solidFill>
      </dgm:spPr>
      <dgm:t>
        <a:bodyPr/>
        <a:lstStyle/>
        <a:p>
          <a:r>
            <a:rPr lang="pl-PL" sz="2000" dirty="0">
              <a:solidFill>
                <a:schemeClr val="tx1">
                  <a:lumMod val="75000"/>
                </a:schemeClr>
              </a:solidFill>
            </a:rPr>
            <a:t>T</a:t>
          </a:r>
          <a:r>
            <a:rPr lang="en-US" sz="2000"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custT="1"/>
      <dgm:spPr>
        <a:solidFill>
          <a:schemeClr val="tx2">
            <a:lumMod val="50000"/>
            <a:alpha val="50000"/>
          </a:schemeClr>
        </a:solidFill>
      </dgm:spPr>
      <dgm:t>
        <a:bodyPr/>
        <a:lstStyle/>
        <a:p>
          <a:r>
            <a:rPr lang="en-US" sz="2000" dirty="0">
              <a:solidFill>
                <a:schemeClr val="tx1"/>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endParaRPr lang="en-US" dirty="0">
            <a:solidFill>
              <a:schemeClr val="tx1">
                <a:lumMod val="75000"/>
              </a:schemeClr>
            </a:solidFill>
          </a:endParaRP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endParaRPr lang="en-US" dirty="0">
            <a:solidFill>
              <a:schemeClr val="tx1">
                <a:lumMod val="75000"/>
              </a:schemeClr>
            </a:solidFill>
          </a:endParaRP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1">
            <a:lumMod val="50000"/>
            <a:alpha val="50000"/>
          </a:schemeClr>
        </a:solidFill>
      </dgm:spPr>
      <dgm:t>
        <a:bodyPr/>
        <a:lstStyle/>
        <a:p>
          <a:r>
            <a:rPr lang="pl-PL" sz="2000" dirty="0">
              <a:solidFill>
                <a:schemeClr val="tx1">
                  <a:lumMod val="75000"/>
                </a:schemeClr>
              </a:solidFill>
            </a:rPr>
            <a:t>T</a:t>
          </a:r>
          <a:r>
            <a:rPr lang="en-US" sz="2000"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custT="1"/>
      <dgm:spPr>
        <a:solidFill>
          <a:schemeClr val="tx1">
            <a:lumMod val="50000"/>
            <a:alpha val="50000"/>
          </a:schemeClr>
        </a:solidFill>
      </dgm:spPr>
      <dgm:t>
        <a:bodyPr/>
        <a:lstStyle/>
        <a:p>
          <a:r>
            <a:rPr lang="en-US" sz="2000"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custT="1"/>
      <dgm:spPr>
        <a:solidFill>
          <a:schemeClr val="tx2">
            <a:lumMod val="50000"/>
            <a:alpha val="50000"/>
          </a:schemeClr>
        </a:solidFill>
      </dgm:spPr>
      <dgm:t>
        <a:bodyPr/>
        <a:lstStyle/>
        <a:p>
          <a:r>
            <a:rPr lang="en-US" sz="2000" dirty="0">
              <a:solidFill>
                <a:schemeClr val="tx1"/>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endParaRPr lang="en-US" dirty="0">
            <a:solidFill>
              <a:schemeClr val="tx1">
                <a:lumMod val="75000"/>
              </a:schemeClr>
            </a:solidFill>
          </a:endParaRP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1">
            <a:lumMod val="50000"/>
            <a:alpha val="50000"/>
          </a:schemeClr>
        </a:solidFill>
      </dgm:spPr>
      <dgm:t>
        <a:bodyPr/>
        <a:lstStyle/>
        <a:p>
          <a:r>
            <a:rPr lang="pl-PL" sz="2000" dirty="0">
              <a:solidFill>
                <a:schemeClr val="tx1">
                  <a:lumMod val="75000"/>
                </a:schemeClr>
              </a:solidFill>
            </a:rPr>
            <a:t>T</a:t>
          </a:r>
          <a:r>
            <a:rPr lang="en-US" sz="2000"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custT="1"/>
      <dgm:spPr>
        <a:solidFill>
          <a:schemeClr val="tx1">
            <a:lumMod val="50000"/>
            <a:alpha val="50000"/>
          </a:schemeClr>
        </a:solidFill>
      </dgm:spPr>
      <dgm:t>
        <a:bodyPr/>
        <a:lstStyle/>
        <a:p>
          <a:r>
            <a:rPr lang="en-US" sz="2000"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custT="1"/>
      <dgm:spPr>
        <a:solidFill>
          <a:schemeClr val="tx1">
            <a:lumMod val="50000"/>
            <a:alpha val="50000"/>
          </a:schemeClr>
        </a:solidFill>
      </dgm:spPr>
      <dgm:t>
        <a:bodyPr/>
        <a:lstStyle/>
        <a:p>
          <a:r>
            <a:rPr lang="en-US" sz="2000" dirty="0">
              <a:solidFill>
                <a:schemeClr val="tx1">
                  <a:lumMod val="75000"/>
                </a:schemeClr>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custT="1"/>
      <dgm:spPr>
        <a:solidFill>
          <a:schemeClr val="tx2">
            <a:lumMod val="50000"/>
            <a:alpha val="50000"/>
          </a:schemeClr>
        </a:solidFill>
      </dgm:spPr>
      <dgm:t>
        <a:bodyPr/>
        <a:lstStyle/>
        <a:p>
          <a:r>
            <a:rPr lang="en-US" sz="2000" dirty="0">
              <a:solidFill>
                <a:schemeClr val="tx1"/>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1">
            <a:lumMod val="50000"/>
            <a:alpha val="50000"/>
          </a:schemeClr>
        </a:solidFill>
      </dgm:spPr>
      <dgm:t>
        <a:bodyPr/>
        <a:lstStyle/>
        <a:p>
          <a:r>
            <a:rPr lang="pl-PL" sz="2000" dirty="0">
              <a:solidFill>
                <a:schemeClr val="tx1">
                  <a:lumMod val="75000"/>
                </a:schemeClr>
              </a:solidFill>
            </a:rPr>
            <a:t>T</a:t>
          </a:r>
          <a:r>
            <a:rPr lang="en-US" sz="2000"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custT="1"/>
      <dgm:spPr>
        <a:solidFill>
          <a:schemeClr val="tx1">
            <a:lumMod val="50000"/>
            <a:alpha val="50000"/>
          </a:schemeClr>
        </a:solidFill>
      </dgm:spPr>
      <dgm:t>
        <a:bodyPr/>
        <a:lstStyle/>
        <a:p>
          <a:r>
            <a:rPr lang="en-US" sz="2000"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custT="1"/>
      <dgm:spPr>
        <a:solidFill>
          <a:schemeClr val="tx1">
            <a:lumMod val="50000"/>
            <a:alpha val="50000"/>
          </a:schemeClr>
        </a:solidFill>
      </dgm:spPr>
      <dgm:t>
        <a:bodyPr/>
        <a:lstStyle/>
        <a:p>
          <a:r>
            <a:rPr lang="en-US" sz="2000" dirty="0">
              <a:solidFill>
                <a:schemeClr val="tx1">
                  <a:lumMod val="75000"/>
                </a:schemeClr>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custT="1"/>
      <dgm:spPr>
        <a:solidFill>
          <a:schemeClr val="tx1">
            <a:lumMod val="50000"/>
            <a:alpha val="50000"/>
          </a:schemeClr>
        </a:solidFill>
      </dgm:spPr>
      <dgm:t>
        <a:bodyPr/>
        <a:lstStyle/>
        <a:p>
          <a:r>
            <a:rPr lang="en-US" sz="2000" dirty="0">
              <a:solidFill>
                <a:schemeClr val="tx1">
                  <a:lumMod val="75000"/>
                </a:schemeClr>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custT="1"/>
      <dgm:spPr>
        <a:solidFill>
          <a:schemeClr val="tx2">
            <a:lumMod val="50000"/>
            <a:alpha val="50000"/>
          </a:schemeClr>
        </a:solidFill>
      </dgm:spPr>
      <dgm:t>
        <a:bodyPr/>
        <a:lstStyle/>
        <a:p>
          <a:r>
            <a:rPr lang="en-US" sz="2000" dirty="0">
              <a:solidFill>
                <a:schemeClr val="tx1"/>
              </a:solidFill>
            </a:rPr>
            <a:t>High </a:t>
          </a:r>
          <a:r>
            <a:rPr lang="en-US" sz="2000" dirty="0"/>
            <a:t>difficulty</a:t>
          </a:r>
          <a:r>
            <a:rPr lang="en-US" sz="2000" dirty="0">
              <a:solidFill>
                <a:schemeClr val="tx1"/>
              </a:solidFill>
            </a:rPr>
            <a:t>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tx1">
            <a:lumMod val="50000"/>
            <a:alpha val="50000"/>
          </a:schemeClr>
        </a:solidFill>
      </dgm:spPr>
      <dgm:t>
        <a:bodyPr/>
        <a:lstStyle/>
        <a:p>
          <a:r>
            <a:rPr lang="en-US"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tx1">
            <a:lumMod val="50000"/>
            <a:alpha val="50000"/>
          </a:schemeClr>
        </a:solidFill>
      </dgm:spPr>
      <dgm:t>
        <a:bodyPr/>
        <a:lstStyle/>
        <a:p>
          <a:r>
            <a:rPr lang="pl-PL" dirty="0">
              <a:solidFill>
                <a:schemeClr val="tx1">
                  <a:lumMod val="75000"/>
                </a:schemeClr>
              </a:solidFill>
            </a:rPr>
            <a:t>T</a:t>
          </a:r>
          <a:r>
            <a:rPr lang="en-US"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r>
            <a:rPr lang="en-US"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r>
            <a:rPr lang="en-US" dirty="0">
              <a:solidFill>
                <a:schemeClr val="tx1">
                  <a:lumMod val="75000"/>
                </a:schemeClr>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r>
            <a:rPr lang="en-US" dirty="0">
              <a:solidFill>
                <a:schemeClr val="tx1">
                  <a:lumMod val="75000"/>
                </a:schemeClr>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r>
            <a:rPr lang="en-US" dirty="0">
              <a:solidFill>
                <a:schemeClr val="tx1">
                  <a:lumMod val="75000"/>
                </a:schemeClr>
              </a:solidFill>
            </a:rPr>
            <a:t>High difficulty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2">
            <a:lumMod val="50000"/>
            <a:alpha val="50000"/>
          </a:schemeClr>
        </a:solidFill>
      </dgm:spPr>
      <dgm:t>
        <a:bodyPr/>
        <a:lstStyle/>
        <a:p>
          <a:r>
            <a:rPr lang="en-US" b="0" i="0" dirty="0">
              <a:solidFill>
                <a:schemeClr val="tx1"/>
              </a:solidFill>
            </a:rPr>
            <a:t>Inter-blockchain communication</a:t>
          </a:r>
          <a:endParaRPr lang="en-US" b="0" dirty="0">
            <a:solidFill>
              <a:schemeClr val="tx1"/>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T</a:t>
          </a:r>
          <a:r>
            <a:rPr lang="en-US" sz="2000" kern="1200" dirty="0"/>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High difficulty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Inter-blockchain communication</a:t>
          </a:r>
          <a:endParaRPr lang="en-US" sz="2000" b="0" kern="1200" dirty="0"/>
        </a:p>
      </dsp:txBody>
      <dsp:txXfrm>
        <a:off x="4906247" y="1453561"/>
        <a:ext cx="1661126" cy="9553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3A3C3-2327-4512-AC6F-633E4D8608D6}">
      <dsp:nvSpPr>
        <dsp:cNvPr id="0" name=""/>
        <dsp:cNvSpPr/>
      </dsp:nvSpPr>
      <dsp:spPr>
        <a:xfrm>
          <a:off x="3363879" y="1015852"/>
          <a:ext cx="1301376" cy="1301536"/>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90B3DBE-57DF-4C49-AC21-02E8C1540BD6}">
      <dsp:nvSpPr>
        <dsp:cNvPr id="0" name=""/>
        <dsp:cNvSpPr/>
      </dsp:nvSpPr>
      <dsp:spPr>
        <a:xfrm>
          <a:off x="3268987" y="0"/>
          <a:ext cx="1491160" cy="79799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S</a:t>
          </a:r>
          <a:r>
            <a:rPr lang="en-US" sz="1900" kern="1200" dirty="0"/>
            <a:t>calable and cheap to run</a:t>
          </a:r>
        </a:p>
      </dsp:txBody>
      <dsp:txXfrm>
        <a:off x="3268987" y="0"/>
        <a:ext cx="1491160" cy="797999"/>
      </dsp:txXfrm>
    </dsp:sp>
    <dsp:sp modelId="{6995AB0E-9CF5-4E29-BFC5-5553C4C5E8CE}">
      <dsp:nvSpPr>
        <dsp:cNvPr id="0" name=""/>
        <dsp:cNvSpPr/>
      </dsp:nvSpPr>
      <dsp:spPr>
        <a:xfrm>
          <a:off x="3745616" y="1199392"/>
          <a:ext cx="1301376" cy="1301536"/>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C224EF7-4A70-4FF6-A6E4-4AE5562BE7EA}">
      <dsp:nvSpPr>
        <dsp:cNvPr id="0" name=""/>
        <dsp:cNvSpPr/>
      </dsp:nvSpPr>
      <dsp:spPr>
        <a:xfrm>
          <a:off x="5207496" y="758099"/>
          <a:ext cx="1409824" cy="8777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F</a:t>
          </a:r>
          <a:r>
            <a:rPr lang="en-US" sz="1900" kern="1200" dirty="0"/>
            <a:t>ree for </a:t>
          </a:r>
          <a:r>
            <a:rPr lang="pl-PL" sz="1900" kern="1200" dirty="0"/>
            <a:t>the</a:t>
          </a:r>
          <a:r>
            <a:rPr lang="en-US" sz="1900" kern="1200" dirty="0"/>
            <a:t> users</a:t>
          </a:r>
        </a:p>
      </dsp:txBody>
      <dsp:txXfrm>
        <a:off x="5207496" y="758099"/>
        <a:ext cx="1409824" cy="877798"/>
      </dsp:txXfrm>
    </dsp:sp>
    <dsp:sp modelId="{3064349A-06DB-4657-9FF2-5EF0466CE513}">
      <dsp:nvSpPr>
        <dsp:cNvPr id="0" name=""/>
        <dsp:cNvSpPr/>
      </dsp:nvSpPr>
      <dsp:spPr>
        <a:xfrm>
          <a:off x="3839423" y="1612356"/>
          <a:ext cx="1301376" cy="1301536"/>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A211A98-D6F2-43DF-ACFD-97AAD15DF185}">
      <dsp:nvSpPr>
        <dsp:cNvPr id="0" name=""/>
        <dsp:cNvSpPr/>
      </dsp:nvSpPr>
      <dsp:spPr>
        <a:xfrm>
          <a:off x="5343056" y="1875297"/>
          <a:ext cx="1382712" cy="9376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Easily accessible</a:t>
          </a:r>
          <a:endParaRPr lang="en-US" sz="1900" kern="1200" dirty="0"/>
        </a:p>
      </dsp:txBody>
      <dsp:txXfrm>
        <a:off x="5343056" y="1875297"/>
        <a:ext cx="1382712" cy="937648"/>
      </dsp:txXfrm>
    </dsp:sp>
    <dsp:sp modelId="{C3CA01E7-7E76-4736-9412-AAAE203FBF27}">
      <dsp:nvSpPr>
        <dsp:cNvPr id="0" name=""/>
        <dsp:cNvSpPr/>
      </dsp:nvSpPr>
      <dsp:spPr>
        <a:xfrm>
          <a:off x="3575352" y="1943526"/>
          <a:ext cx="1301376" cy="1301536"/>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B70E375-5823-4B28-9CE2-2D542D51AC70}">
      <dsp:nvSpPr>
        <dsp:cNvPr id="0" name=""/>
        <dsp:cNvSpPr/>
      </dsp:nvSpPr>
      <dsp:spPr>
        <a:xfrm>
          <a:off x="4746591" y="3132146"/>
          <a:ext cx="1491160" cy="8578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Privacy protection</a:t>
          </a:r>
        </a:p>
      </dsp:txBody>
      <dsp:txXfrm>
        <a:off x="4746591" y="3132146"/>
        <a:ext cx="1491160" cy="857848"/>
      </dsp:txXfrm>
    </dsp:sp>
    <dsp:sp modelId="{59864DA4-75D9-4BEA-8E90-65D3E33CEC4E}">
      <dsp:nvSpPr>
        <dsp:cNvPr id="0" name=""/>
        <dsp:cNvSpPr/>
      </dsp:nvSpPr>
      <dsp:spPr>
        <a:xfrm>
          <a:off x="3152405" y="1943526"/>
          <a:ext cx="1301376" cy="1301536"/>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F5314EF-1E76-4F86-9FC0-8D4626C9A582}">
      <dsp:nvSpPr>
        <dsp:cNvPr id="0" name=""/>
        <dsp:cNvSpPr/>
      </dsp:nvSpPr>
      <dsp:spPr>
        <a:xfrm>
          <a:off x="1791382" y="3132146"/>
          <a:ext cx="1491160" cy="8578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No fancy cryptographic stuff</a:t>
          </a:r>
          <a:endParaRPr lang="en-US" sz="1900" kern="1200" dirty="0"/>
        </a:p>
      </dsp:txBody>
      <dsp:txXfrm>
        <a:off x="1791382" y="3132146"/>
        <a:ext cx="1491160" cy="857848"/>
      </dsp:txXfrm>
    </dsp:sp>
    <dsp:sp modelId="{F9F0C3B9-865A-4DE9-B35B-8DC35EC27779}">
      <dsp:nvSpPr>
        <dsp:cNvPr id="0" name=""/>
        <dsp:cNvSpPr/>
      </dsp:nvSpPr>
      <dsp:spPr>
        <a:xfrm>
          <a:off x="2888334" y="1612356"/>
          <a:ext cx="1301376" cy="1301536"/>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79998E3-A6C3-4F24-8751-83EE8944A166}">
      <dsp:nvSpPr>
        <dsp:cNvPr id="0" name=""/>
        <dsp:cNvSpPr/>
      </dsp:nvSpPr>
      <dsp:spPr>
        <a:xfrm>
          <a:off x="1303365" y="1875297"/>
          <a:ext cx="1382712" cy="9376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Rich dev ecosystem</a:t>
          </a:r>
        </a:p>
      </dsp:txBody>
      <dsp:txXfrm>
        <a:off x="1303365" y="1875297"/>
        <a:ext cx="1382712" cy="937648"/>
      </dsp:txXfrm>
    </dsp:sp>
    <dsp:sp modelId="{969258F5-0484-49E7-B3C7-8290A3EC09A4}">
      <dsp:nvSpPr>
        <dsp:cNvPr id="0" name=""/>
        <dsp:cNvSpPr/>
      </dsp:nvSpPr>
      <dsp:spPr>
        <a:xfrm>
          <a:off x="2982141" y="1199392"/>
          <a:ext cx="1301376" cy="1301536"/>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164319CF-435F-403D-82DF-D509CC3BD6DE}">
      <dsp:nvSpPr>
        <dsp:cNvPr id="0" name=""/>
        <dsp:cNvSpPr/>
      </dsp:nvSpPr>
      <dsp:spPr>
        <a:xfrm>
          <a:off x="1411813" y="758099"/>
          <a:ext cx="1409824" cy="8777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Upgrad</a:t>
          </a:r>
          <a:r>
            <a:rPr lang="en-US" sz="1900" kern="1200" dirty="0"/>
            <a:t>ability &amp; b</a:t>
          </a:r>
          <a:r>
            <a:rPr lang="pl-PL" sz="1900" kern="1200" dirty="0"/>
            <a:t>ug recovery</a:t>
          </a:r>
          <a:endParaRPr lang="en-US" sz="1900" kern="1200" dirty="0"/>
        </a:p>
      </dsp:txBody>
      <dsp:txXfrm>
        <a:off x="1411813" y="758099"/>
        <a:ext cx="1409824" cy="87779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0F5A8-7B1D-4DEE-AA75-FCB2A25C3106}">
      <dsp:nvSpPr>
        <dsp:cNvPr id="0" name=""/>
        <dsp:cNvSpPr/>
      </dsp:nvSpPr>
      <dsp:spPr>
        <a:xfrm>
          <a:off x="822692" y="0"/>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Processing power</a:t>
          </a:r>
        </a:p>
      </dsp:txBody>
      <dsp:txXfrm>
        <a:off x="1154829" y="332153"/>
        <a:ext cx="1603696" cy="1603778"/>
      </dsp:txXfrm>
    </dsp:sp>
    <dsp:sp modelId="{32D7E4C2-0E78-44F9-8058-3D6D2ABC7F48}">
      <dsp:nvSpPr>
        <dsp:cNvPr id="0" name=""/>
        <dsp:cNvSpPr/>
      </dsp:nvSpPr>
      <dsp:spPr>
        <a:xfrm>
          <a:off x="2000731" y="1461704"/>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Built-in governance</a:t>
          </a:r>
          <a:endParaRPr lang="en-US" sz="2000" kern="1200" dirty="0"/>
        </a:p>
      </dsp:txBody>
      <dsp:txXfrm>
        <a:off x="2332868" y="1793857"/>
        <a:ext cx="1603696" cy="1603778"/>
      </dsp:txXfrm>
    </dsp:sp>
    <dsp:sp modelId="{4C4BE6E2-2D74-44AA-8B57-3A1D764E7818}">
      <dsp:nvSpPr>
        <dsp:cNvPr id="0" name=""/>
        <dsp:cNvSpPr/>
      </dsp:nvSpPr>
      <dsp:spPr>
        <a:xfrm>
          <a:off x="3178771" y="0"/>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Infrastructure for apps</a:t>
          </a:r>
          <a:endParaRPr lang="en-US" sz="2000" kern="1200" dirty="0"/>
        </a:p>
      </dsp:txBody>
      <dsp:txXfrm>
        <a:off x="3510908" y="332153"/>
        <a:ext cx="1603696" cy="1603778"/>
      </dsp:txXfrm>
    </dsp:sp>
    <dsp:sp modelId="{534B4557-FD21-4A41-A905-7AABB0D4A5FC}">
      <dsp:nvSpPr>
        <dsp:cNvPr id="0" name=""/>
        <dsp:cNvSpPr/>
      </dsp:nvSpPr>
      <dsp:spPr>
        <a:xfrm>
          <a:off x="4356810" y="1461704"/>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 transaction fees</a:t>
          </a:r>
        </a:p>
      </dsp:txBody>
      <dsp:txXfrm>
        <a:off x="4688947" y="1793857"/>
        <a:ext cx="1603696" cy="1603778"/>
      </dsp:txXfrm>
    </dsp:sp>
    <dsp:sp modelId="{9C975803-9A6E-4467-828B-D5AB4CC5B1A1}">
      <dsp:nvSpPr>
        <dsp:cNvPr id="0" name=""/>
        <dsp:cNvSpPr/>
      </dsp:nvSpPr>
      <dsp:spPr>
        <a:xfrm>
          <a:off x="5534849" y="0"/>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Publish source code, not assembly</a:t>
          </a:r>
        </a:p>
      </dsp:txBody>
      <dsp:txXfrm>
        <a:off x="5866986" y="332153"/>
        <a:ext cx="1603696" cy="1603778"/>
      </dsp:txXfrm>
    </dsp:sp>
    <dsp:sp modelId="{D340DA58-700D-4807-B4CD-C678508BC9E3}">
      <dsp:nvSpPr>
        <dsp:cNvPr id="0" name=""/>
        <dsp:cNvSpPr/>
      </dsp:nvSpPr>
      <dsp:spPr>
        <a:xfrm>
          <a:off x="6712889" y="1461704"/>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Asynchronous communication</a:t>
          </a:r>
        </a:p>
      </dsp:txBody>
      <dsp:txXfrm>
        <a:off x="7045026" y="1793857"/>
        <a:ext cx="1603696" cy="160377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0F5A8-7B1D-4DEE-AA75-FCB2A25C3106}">
      <dsp:nvSpPr>
        <dsp:cNvPr id="0" name=""/>
        <dsp:cNvSpPr/>
      </dsp:nvSpPr>
      <dsp:spPr>
        <a:xfrm>
          <a:off x="822692" y="0"/>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Processing power</a:t>
          </a:r>
        </a:p>
      </dsp:txBody>
      <dsp:txXfrm>
        <a:off x="1154829" y="332153"/>
        <a:ext cx="1603696" cy="1603778"/>
      </dsp:txXfrm>
    </dsp:sp>
    <dsp:sp modelId="{32D7E4C2-0E78-44F9-8058-3D6D2ABC7F48}">
      <dsp:nvSpPr>
        <dsp:cNvPr id="0" name=""/>
        <dsp:cNvSpPr/>
      </dsp:nvSpPr>
      <dsp:spPr>
        <a:xfrm>
          <a:off x="2000731" y="1461704"/>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Built-in governance</a:t>
          </a:r>
          <a:endParaRPr lang="en-US" sz="2000" kern="1200" dirty="0"/>
        </a:p>
      </dsp:txBody>
      <dsp:txXfrm>
        <a:off x="2332868" y="1793857"/>
        <a:ext cx="1603696" cy="1603778"/>
      </dsp:txXfrm>
    </dsp:sp>
    <dsp:sp modelId="{4C4BE6E2-2D74-44AA-8B57-3A1D764E7818}">
      <dsp:nvSpPr>
        <dsp:cNvPr id="0" name=""/>
        <dsp:cNvSpPr/>
      </dsp:nvSpPr>
      <dsp:spPr>
        <a:xfrm>
          <a:off x="3178771" y="0"/>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Infrastructure for apps</a:t>
          </a:r>
          <a:endParaRPr lang="en-US" sz="2000" kern="1200" dirty="0"/>
        </a:p>
      </dsp:txBody>
      <dsp:txXfrm>
        <a:off x="3510908" y="332153"/>
        <a:ext cx="1603696" cy="1603778"/>
      </dsp:txXfrm>
    </dsp:sp>
    <dsp:sp modelId="{534B4557-FD21-4A41-A905-7AABB0D4A5FC}">
      <dsp:nvSpPr>
        <dsp:cNvPr id="0" name=""/>
        <dsp:cNvSpPr/>
      </dsp:nvSpPr>
      <dsp:spPr>
        <a:xfrm>
          <a:off x="4356810" y="1461704"/>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 transaction fees</a:t>
          </a:r>
        </a:p>
      </dsp:txBody>
      <dsp:txXfrm>
        <a:off x="4688947" y="1793857"/>
        <a:ext cx="1603696" cy="1603778"/>
      </dsp:txXfrm>
    </dsp:sp>
    <dsp:sp modelId="{9C975803-9A6E-4467-828B-D5AB4CC5B1A1}">
      <dsp:nvSpPr>
        <dsp:cNvPr id="0" name=""/>
        <dsp:cNvSpPr/>
      </dsp:nvSpPr>
      <dsp:spPr>
        <a:xfrm>
          <a:off x="5534849" y="0"/>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Publish source code, not assembly</a:t>
          </a:r>
        </a:p>
      </dsp:txBody>
      <dsp:txXfrm>
        <a:off x="5866986" y="332153"/>
        <a:ext cx="1603696" cy="1603778"/>
      </dsp:txXfrm>
    </dsp:sp>
    <dsp:sp modelId="{D340DA58-700D-4807-B4CD-C678508BC9E3}">
      <dsp:nvSpPr>
        <dsp:cNvPr id="0" name=""/>
        <dsp:cNvSpPr/>
      </dsp:nvSpPr>
      <dsp:spPr>
        <a:xfrm>
          <a:off x="6712889" y="1461704"/>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Asynchronous communication</a:t>
          </a:r>
        </a:p>
      </dsp:txBody>
      <dsp:txXfrm>
        <a:off x="7045026" y="1793857"/>
        <a:ext cx="1603696" cy="160377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38E9B-4157-409F-BB42-E7DE1931121F}">
      <dsp:nvSpPr>
        <dsp:cNvPr id="0" name=""/>
        <dsp:cNvSpPr/>
      </dsp:nvSpPr>
      <dsp:spPr>
        <a:xfrm>
          <a:off x="0" y="1062514"/>
          <a:ext cx="9905999" cy="1416685"/>
        </a:xfrm>
        <a:prstGeom prst="notchedRightArrow">
          <a:avLst/>
        </a:prstGeom>
        <a:solidFill>
          <a:schemeClr val="tx1">
            <a:lumMod val="65000"/>
          </a:schemeClr>
        </a:solidFill>
        <a:ln>
          <a:noFill/>
        </a:ln>
        <a:effectLst/>
      </dsp:spPr>
      <dsp:style>
        <a:lnRef idx="0">
          <a:scrgbClr r="0" g="0" b="0"/>
        </a:lnRef>
        <a:fillRef idx="1">
          <a:scrgbClr r="0" g="0" b="0"/>
        </a:fillRef>
        <a:effectRef idx="0">
          <a:scrgbClr r="0" g="0" b="0"/>
        </a:effectRef>
        <a:fontRef idx="minor"/>
      </dsp:style>
    </dsp:sp>
    <dsp:sp modelId="{DF22F792-F2E4-402E-A408-C7F8D946EBCD}">
      <dsp:nvSpPr>
        <dsp:cNvPr id="0" name=""/>
        <dsp:cNvSpPr/>
      </dsp:nvSpPr>
      <dsp:spPr>
        <a:xfrm>
          <a:off x="2448"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Project s</a:t>
          </a:r>
          <a:r>
            <a:rPr lang="en-US" sz="1300" kern="1200" dirty="0" err="1"/>
            <a:t>tarted</a:t>
          </a:r>
          <a:r>
            <a:rPr lang="en-US" sz="1300" kern="1200" dirty="0"/>
            <a:t> in Q1 2017</a:t>
          </a:r>
        </a:p>
      </dsp:txBody>
      <dsp:txXfrm>
        <a:off x="2448" y="0"/>
        <a:ext cx="1425680" cy="1416685"/>
      </dsp:txXfrm>
    </dsp:sp>
    <dsp:sp modelId="{E93916E9-BA59-4ED4-8420-419C557ED426}">
      <dsp:nvSpPr>
        <dsp:cNvPr id="0" name=""/>
        <dsp:cNvSpPr/>
      </dsp:nvSpPr>
      <dsp:spPr>
        <a:xfrm>
          <a:off x="538203"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A1F05D-2CD8-4C12-81E6-BF99779C78AF}">
      <dsp:nvSpPr>
        <dsp:cNvPr id="0" name=""/>
        <dsp:cNvSpPr/>
      </dsp:nvSpPr>
      <dsp:spPr>
        <a:xfrm>
          <a:off x="1499412"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t>MVP stage called EOS Dawn 1.0</a:t>
          </a:r>
        </a:p>
      </dsp:txBody>
      <dsp:txXfrm>
        <a:off x="1499412" y="2125028"/>
        <a:ext cx="1425680" cy="1416685"/>
      </dsp:txXfrm>
    </dsp:sp>
    <dsp:sp modelId="{0311CEF9-D5E5-469E-B448-5D1CF2175DE9}">
      <dsp:nvSpPr>
        <dsp:cNvPr id="0" name=""/>
        <dsp:cNvSpPr/>
      </dsp:nvSpPr>
      <dsp:spPr>
        <a:xfrm>
          <a:off x="2035167"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A27CCD-34FC-482D-BA4F-E10C73ACF35F}">
      <dsp:nvSpPr>
        <dsp:cNvPr id="0" name=""/>
        <dsp:cNvSpPr/>
      </dsp:nvSpPr>
      <dsp:spPr>
        <a:xfrm>
          <a:off x="2996377"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December 2017</a:t>
          </a:r>
          <a:br>
            <a:rPr lang="pl-PL" sz="1300" kern="1200" dirty="0"/>
          </a:br>
          <a:r>
            <a:rPr lang="pl-PL" sz="1300" kern="1200" dirty="0"/>
            <a:t>public testnet</a:t>
          </a:r>
          <a:endParaRPr lang="en-US" sz="1300" kern="1200" dirty="0"/>
        </a:p>
      </dsp:txBody>
      <dsp:txXfrm>
        <a:off x="2996377" y="0"/>
        <a:ext cx="1425680" cy="1416685"/>
      </dsp:txXfrm>
    </dsp:sp>
    <dsp:sp modelId="{BB6AD89E-71DB-44AB-9048-A50792742314}">
      <dsp:nvSpPr>
        <dsp:cNvPr id="0" name=""/>
        <dsp:cNvSpPr/>
      </dsp:nvSpPr>
      <dsp:spPr>
        <a:xfrm>
          <a:off x="3532131"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FA99D-C423-46EC-A8F7-E1727BC921A4}">
      <dsp:nvSpPr>
        <dsp:cNvPr id="0" name=""/>
        <dsp:cNvSpPr/>
      </dsp:nvSpPr>
      <dsp:spPr>
        <a:xfrm>
          <a:off x="4493341"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pl-PL" sz="1300" kern="1200" dirty="0"/>
            <a:t>January 2018</a:t>
          </a:r>
          <a:br>
            <a:rPr lang="pl-PL" sz="1300" kern="1200" dirty="0"/>
          </a:br>
          <a:r>
            <a:rPr lang="en-US" sz="1300" kern="1200" dirty="0"/>
            <a:t>all major functionalities</a:t>
          </a:r>
          <a:r>
            <a:rPr lang="pl-PL" sz="1300" kern="1200" dirty="0"/>
            <a:t> deployed</a:t>
          </a:r>
          <a:endParaRPr lang="en-US" sz="1300" kern="1200" dirty="0"/>
        </a:p>
      </dsp:txBody>
      <dsp:txXfrm>
        <a:off x="4493341" y="2125028"/>
        <a:ext cx="1425680" cy="1416685"/>
      </dsp:txXfrm>
    </dsp:sp>
    <dsp:sp modelId="{19F71A84-AB68-49A6-B871-E9AAD718BA1A}">
      <dsp:nvSpPr>
        <dsp:cNvPr id="0" name=""/>
        <dsp:cNvSpPr/>
      </dsp:nvSpPr>
      <dsp:spPr>
        <a:xfrm>
          <a:off x="5029095"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5EC6EB-B182-4DD2-9F7A-A84DF64EE8EB}">
      <dsp:nvSpPr>
        <dsp:cNvPr id="0" name=""/>
        <dsp:cNvSpPr/>
      </dsp:nvSpPr>
      <dsp:spPr>
        <a:xfrm>
          <a:off x="5990305"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a:t>Q1 &amp; Q2 2018 devoted to testing and building development tools &amp; doc</a:t>
          </a:r>
          <a:r>
            <a:rPr lang="pl-PL" sz="1300" kern="1200"/>
            <a:t>s</a:t>
          </a:r>
          <a:endParaRPr lang="en-US" sz="1300" kern="1200"/>
        </a:p>
      </dsp:txBody>
      <dsp:txXfrm>
        <a:off x="5990305" y="0"/>
        <a:ext cx="1425680" cy="1416685"/>
      </dsp:txXfrm>
    </dsp:sp>
    <dsp:sp modelId="{FB36BF45-5C3F-4F87-A26F-3951DCC2C8A2}">
      <dsp:nvSpPr>
        <dsp:cNvPr id="0" name=""/>
        <dsp:cNvSpPr/>
      </dsp:nvSpPr>
      <dsp:spPr>
        <a:xfrm>
          <a:off x="6526060"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4526D8-ADD1-46CA-9026-1D145B851CBC}">
      <dsp:nvSpPr>
        <dsp:cNvPr id="0" name=""/>
        <dsp:cNvSpPr/>
      </dsp:nvSpPr>
      <dsp:spPr>
        <a:xfrm>
          <a:off x="7487270"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a:t>The EOS blockchain goes live in June 2018</a:t>
          </a:r>
          <a:r>
            <a:rPr lang="pl-PL" sz="1300" kern="1200"/>
            <a:t>, most probably with the parallel processing feature already enabled</a:t>
          </a:r>
          <a:endParaRPr lang="en-US" sz="1300" kern="1200"/>
        </a:p>
      </dsp:txBody>
      <dsp:txXfrm>
        <a:off x="7487270" y="2125028"/>
        <a:ext cx="1425680" cy="1416685"/>
      </dsp:txXfrm>
    </dsp:sp>
    <dsp:sp modelId="{0AD15C58-FC60-47F1-BC30-BBD28E638C6E}">
      <dsp:nvSpPr>
        <dsp:cNvPr id="0" name=""/>
        <dsp:cNvSpPr/>
      </dsp:nvSpPr>
      <dsp:spPr>
        <a:xfrm>
          <a:off x="8023024"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C8FD6-E17D-4B3C-BEC2-53048559D69E}">
      <dsp:nvSpPr>
        <dsp:cNvPr id="0" name=""/>
        <dsp:cNvSpPr/>
      </dsp:nvSpPr>
      <dsp:spPr>
        <a:xfrm rot="5400000">
          <a:off x="6542045" y="-2927075"/>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Enormous processing power: both sequential &amp; </a:t>
          </a:r>
          <a:r>
            <a:rPr lang="en-US" sz="1800" kern="1200" dirty="0">
              <a:solidFill>
                <a:schemeClr val="tx1"/>
              </a:solidFill>
            </a:rPr>
            <a:t>parallel</a:t>
          </a:r>
        </a:p>
      </dsp:txBody>
      <dsp:txXfrm rot="-5400000">
        <a:off x="3566159" y="67755"/>
        <a:ext cx="6320895" cy="350178"/>
      </dsp:txXfrm>
    </dsp:sp>
    <dsp:sp modelId="{156EF02A-9A1C-4920-A5E6-8992801DAAD4}">
      <dsp:nvSpPr>
        <dsp:cNvPr id="0" name=""/>
        <dsp:cNvSpPr/>
      </dsp:nvSpPr>
      <dsp:spPr>
        <a:xfrm>
          <a:off x="0" y="302"/>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Scalability</a:t>
          </a:r>
        </a:p>
      </dsp:txBody>
      <dsp:txXfrm>
        <a:off x="23680" y="23982"/>
        <a:ext cx="3518799" cy="437723"/>
      </dsp:txXfrm>
    </dsp:sp>
    <dsp:sp modelId="{B5357E30-1B38-402A-ABEF-0E97B011D6F2}">
      <dsp:nvSpPr>
        <dsp:cNvPr id="0" name=""/>
        <dsp:cNvSpPr/>
      </dsp:nvSpPr>
      <dsp:spPr>
        <a:xfrm rot="5400000">
          <a:off x="6542045" y="-2417737"/>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No transaction fees</a:t>
          </a:r>
          <a:endParaRPr lang="en-US" sz="1800" kern="1200" dirty="0">
            <a:solidFill>
              <a:schemeClr val="tx1"/>
            </a:solidFill>
          </a:endParaRPr>
        </a:p>
      </dsp:txBody>
      <dsp:txXfrm rot="-5400000">
        <a:off x="3566159" y="577093"/>
        <a:ext cx="6320895" cy="350178"/>
      </dsp:txXfrm>
    </dsp:sp>
    <dsp:sp modelId="{CC1DF063-E044-4438-8753-94359DDC1655}">
      <dsp:nvSpPr>
        <dsp:cNvPr id="0" name=""/>
        <dsp:cNvSpPr/>
      </dsp:nvSpPr>
      <dsp:spPr>
        <a:xfrm>
          <a:off x="0" y="509640"/>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pl-PL" sz="2100" kern="1200" dirty="0"/>
            <a:t>T</a:t>
          </a:r>
          <a:r>
            <a:rPr lang="en-US" sz="2100" kern="1200" dirty="0"/>
            <a:t>ransaction fees</a:t>
          </a:r>
        </a:p>
      </dsp:txBody>
      <dsp:txXfrm>
        <a:off x="23680" y="533320"/>
        <a:ext cx="3518799" cy="437723"/>
      </dsp:txXfrm>
    </dsp:sp>
    <dsp:sp modelId="{0CFC168B-613A-4419-8618-5E8EF48A716A}">
      <dsp:nvSpPr>
        <dsp:cNvPr id="0" name=""/>
        <dsp:cNvSpPr/>
      </dsp:nvSpPr>
      <dsp:spPr>
        <a:xfrm rot="5400000">
          <a:off x="6542045" y="-1908400"/>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Account recovery &amp; 2nd factor authentication built-in</a:t>
          </a:r>
          <a:endParaRPr lang="en-US" sz="1800" kern="1200" dirty="0">
            <a:solidFill>
              <a:schemeClr val="tx1"/>
            </a:solidFill>
          </a:endParaRPr>
        </a:p>
      </dsp:txBody>
      <dsp:txXfrm rot="-5400000">
        <a:off x="3566159" y="1086430"/>
        <a:ext cx="6320895" cy="350178"/>
      </dsp:txXfrm>
    </dsp:sp>
    <dsp:sp modelId="{2185D922-A5B8-47CD-ACDE-5F638449BBC9}">
      <dsp:nvSpPr>
        <dsp:cNvPr id="0" name=""/>
        <dsp:cNvSpPr/>
      </dsp:nvSpPr>
      <dsp:spPr>
        <a:xfrm>
          <a:off x="0" y="1018977"/>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Private key security</a:t>
          </a:r>
        </a:p>
      </dsp:txBody>
      <dsp:txXfrm>
        <a:off x="23680" y="1042657"/>
        <a:ext cx="3518799" cy="437723"/>
      </dsp:txXfrm>
    </dsp:sp>
    <dsp:sp modelId="{27391BAB-12FA-42F2-8846-3E8D0F3A37EE}">
      <dsp:nvSpPr>
        <dsp:cNvPr id="0" name=""/>
        <dsp:cNvSpPr/>
      </dsp:nvSpPr>
      <dsp:spPr>
        <a:xfrm rot="5400000">
          <a:off x="6542045" y="-1399062"/>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Implemented via reputation-based consensus mechanism</a:t>
          </a:r>
          <a:endParaRPr lang="en-US" sz="1800" kern="1200" dirty="0"/>
        </a:p>
      </dsp:txBody>
      <dsp:txXfrm rot="-5400000">
        <a:off x="3566159" y="1595768"/>
        <a:ext cx="6320895" cy="350178"/>
      </dsp:txXfrm>
    </dsp:sp>
    <dsp:sp modelId="{3DC2A4AF-C606-43A7-ADBC-F60F8ACB5ADB}">
      <dsp:nvSpPr>
        <dsp:cNvPr id="0" name=""/>
        <dsp:cNvSpPr/>
      </dsp:nvSpPr>
      <dsp:spPr>
        <a:xfrm>
          <a:off x="0" y="1528315"/>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Blockchain governance</a:t>
          </a:r>
        </a:p>
      </dsp:txBody>
      <dsp:txXfrm>
        <a:off x="23680" y="1551995"/>
        <a:ext cx="3518799" cy="437723"/>
      </dsp:txXfrm>
    </dsp:sp>
    <dsp:sp modelId="{841CB7A3-B621-44B6-B1F1-41D793F18250}">
      <dsp:nvSpPr>
        <dsp:cNvPr id="0" name=""/>
        <dsp:cNvSpPr/>
      </dsp:nvSpPr>
      <dsp:spPr>
        <a:xfrm rot="5400000">
          <a:off x="6542045" y="-889725"/>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Block producers able to f</a:t>
          </a:r>
          <a:r>
            <a:rPr lang="en-US" sz="1800" kern="1200" dirty="0">
              <a:solidFill>
                <a:schemeClr val="tx1"/>
              </a:solidFill>
            </a:rPr>
            <a:t>reeze &amp; fix broken apps</a:t>
          </a:r>
          <a:endParaRPr lang="en-US" sz="1800" kern="1200" dirty="0"/>
        </a:p>
      </dsp:txBody>
      <dsp:txXfrm rot="-5400000">
        <a:off x="3566159" y="2105105"/>
        <a:ext cx="6320895" cy="350178"/>
      </dsp:txXfrm>
    </dsp:sp>
    <dsp:sp modelId="{FA0D413E-1AE7-4D22-8871-854489E4FD28}">
      <dsp:nvSpPr>
        <dsp:cNvPr id="0" name=""/>
        <dsp:cNvSpPr/>
      </dsp:nvSpPr>
      <dsp:spPr>
        <a:xfrm>
          <a:off x="0" y="2037652"/>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Smart-contracts running amok</a:t>
          </a:r>
        </a:p>
      </dsp:txBody>
      <dsp:txXfrm>
        <a:off x="23680" y="2061332"/>
        <a:ext cx="3518799" cy="437723"/>
      </dsp:txXfrm>
    </dsp:sp>
    <dsp:sp modelId="{C42353D1-38EB-4AFC-9E46-BEADCFC3DEA9}">
      <dsp:nvSpPr>
        <dsp:cNvPr id="0" name=""/>
        <dsp:cNvSpPr/>
      </dsp:nvSpPr>
      <dsp:spPr>
        <a:xfrm rot="5400000">
          <a:off x="6542045" y="-380387"/>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All common features built-in, entire back-end infrastructure supplied</a:t>
          </a:r>
          <a:endParaRPr lang="en-US" sz="1800" kern="1200" dirty="0">
            <a:solidFill>
              <a:schemeClr val="tx1"/>
            </a:solidFill>
          </a:endParaRPr>
        </a:p>
      </dsp:txBody>
      <dsp:txXfrm rot="-5400000">
        <a:off x="3566159" y="2614443"/>
        <a:ext cx="6320895" cy="350178"/>
      </dsp:txXfrm>
    </dsp:sp>
    <dsp:sp modelId="{E9D08E9E-05B8-4D93-A034-195C893DB6EA}">
      <dsp:nvSpPr>
        <dsp:cNvPr id="0" name=""/>
        <dsp:cNvSpPr/>
      </dsp:nvSpPr>
      <dsp:spPr>
        <a:xfrm>
          <a:off x="0" y="2546990"/>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High cost of app development</a:t>
          </a:r>
        </a:p>
      </dsp:txBody>
      <dsp:txXfrm>
        <a:off x="23680" y="2570670"/>
        <a:ext cx="3518799" cy="437723"/>
      </dsp:txXfrm>
    </dsp:sp>
    <dsp:sp modelId="{40D28BFD-CDA9-46A3-B18D-A1B5EE69B160}">
      <dsp:nvSpPr>
        <dsp:cNvPr id="0" name=""/>
        <dsp:cNvSpPr/>
      </dsp:nvSpPr>
      <dsp:spPr>
        <a:xfrm rot="5400000">
          <a:off x="6542045" y="128949"/>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en-US" sz="1800" b="0" i="0" kern="1200" dirty="0">
              <a:solidFill>
                <a:schemeClr val="tx1"/>
              </a:solidFill>
            </a:rPr>
            <a:t>Asynchronous messaging built-in</a:t>
          </a:r>
          <a:endParaRPr lang="en-US" sz="1800" kern="1200" dirty="0">
            <a:solidFill>
              <a:schemeClr val="tx1"/>
            </a:solidFill>
          </a:endParaRPr>
        </a:p>
      </dsp:txBody>
      <dsp:txXfrm rot="-5400000">
        <a:off x="3566159" y="3123779"/>
        <a:ext cx="6320895" cy="350178"/>
      </dsp:txXfrm>
    </dsp:sp>
    <dsp:sp modelId="{633F6DDB-3AC6-4F2D-9884-79E018D22FF6}">
      <dsp:nvSpPr>
        <dsp:cNvPr id="0" name=""/>
        <dsp:cNvSpPr/>
      </dsp:nvSpPr>
      <dsp:spPr>
        <a:xfrm>
          <a:off x="0" y="3056327"/>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0" i="0" kern="1200" dirty="0"/>
            <a:t>Inter-blockchain communication</a:t>
          </a:r>
          <a:endParaRPr lang="en-US" sz="2100" kern="1200" dirty="0">
            <a:solidFill>
              <a:schemeClr val="tx1"/>
            </a:solidFill>
          </a:endParaRPr>
        </a:p>
      </dsp:txBody>
      <dsp:txXfrm>
        <a:off x="23680" y="3080007"/>
        <a:ext cx="3518799" cy="43772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EF4B3-8BA8-436A-B15B-C0F795B9ECAC}">
      <dsp:nvSpPr>
        <dsp:cNvPr id="0" name=""/>
        <dsp:cNvSpPr/>
      </dsp:nvSpPr>
      <dsp:spPr>
        <a:xfrm>
          <a:off x="8706" y="127190"/>
          <a:ext cx="2602259" cy="1561355"/>
        </a:xfrm>
        <a:prstGeom prst="roundRect">
          <a:avLst>
            <a:gd name="adj" fmla="val 10000"/>
          </a:avLst>
        </a:prstGeom>
        <a:solidFill>
          <a:schemeClr val="tx1">
            <a:lumMod val="75000"/>
            <a:alpha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a:t>P</a:t>
          </a:r>
          <a:r>
            <a:rPr lang="en-US" sz="2500" kern="1200"/>
            <a:t>ayment system</a:t>
          </a:r>
          <a:r>
            <a:rPr lang="pl-PL" sz="2500" kern="1200"/>
            <a:t> (Bitcoin)</a:t>
          </a:r>
          <a:endParaRPr lang="en-US" sz="2500" kern="1200"/>
        </a:p>
      </dsp:txBody>
      <dsp:txXfrm>
        <a:off x="54437" y="172921"/>
        <a:ext cx="2510797" cy="1469893"/>
      </dsp:txXfrm>
    </dsp:sp>
    <dsp:sp modelId="{C3550AE3-EAA5-4345-96A2-2D49ABF0C995}">
      <dsp:nvSpPr>
        <dsp:cNvPr id="0" name=""/>
        <dsp:cNvSpPr/>
      </dsp:nvSpPr>
      <dsp:spPr>
        <a:xfrm>
          <a:off x="2871191"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871191" y="714260"/>
        <a:ext cx="386175" cy="387216"/>
      </dsp:txXfrm>
    </dsp:sp>
    <dsp:sp modelId="{8D6DEFCB-1384-46AE-A406-C24CBCF29DBA}">
      <dsp:nvSpPr>
        <dsp:cNvPr id="0" name=""/>
        <dsp:cNvSpPr/>
      </dsp:nvSpPr>
      <dsp:spPr>
        <a:xfrm>
          <a:off x="3651869" y="127190"/>
          <a:ext cx="2602259" cy="1561355"/>
        </a:xfrm>
        <a:prstGeom prst="roundRect">
          <a:avLst>
            <a:gd name="adj" fmla="val 10000"/>
          </a:avLst>
        </a:prstGeom>
        <a:solidFill>
          <a:schemeClr val="tx2">
            <a:lumMod val="40000"/>
            <a:lumOff val="60000"/>
            <a:alpha val="5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S</a:t>
          </a:r>
          <a:r>
            <a:rPr lang="en-US" sz="2500" kern="1200" dirty="0"/>
            <a:t>mart-contract system</a:t>
          </a:r>
          <a:br>
            <a:rPr lang="pl-PL" sz="2500" kern="1200" dirty="0"/>
          </a:br>
          <a:r>
            <a:rPr lang="pl-PL" sz="2500" kern="1200" dirty="0"/>
            <a:t>(Ethereum)</a:t>
          </a:r>
          <a:endParaRPr lang="en-US" sz="2500" kern="1200" dirty="0"/>
        </a:p>
      </dsp:txBody>
      <dsp:txXfrm>
        <a:off x="3697600" y="172921"/>
        <a:ext cx="2510797" cy="1469893"/>
      </dsp:txXfrm>
    </dsp:sp>
    <dsp:sp modelId="{D9CD9F60-125D-422C-A4B2-7AB9DC41F197}">
      <dsp:nvSpPr>
        <dsp:cNvPr id="0" name=""/>
        <dsp:cNvSpPr/>
      </dsp:nvSpPr>
      <dsp:spPr>
        <a:xfrm>
          <a:off x="6514355"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514355" y="714260"/>
        <a:ext cx="386175" cy="387216"/>
      </dsp:txXfrm>
    </dsp:sp>
    <dsp:sp modelId="{904AA21A-6637-412F-8D19-6AEBE54B6CFC}">
      <dsp:nvSpPr>
        <dsp:cNvPr id="0" name=""/>
        <dsp:cNvSpPr/>
      </dsp:nvSpPr>
      <dsp:spPr>
        <a:xfrm>
          <a:off x="7295033" y="127190"/>
          <a:ext cx="2602259" cy="1561355"/>
        </a:xfrm>
        <a:prstGeom prst="roundRect">
          <a:avLst>
            <a:gd name="adj" fmla="val 10000"/>
          </a:avLst>
        </a:prstGeom>
        <a:solidFill>
          <a:schemeClr val="tx2">
            <a:lumMod val="50000"/>
            <a:alpha val="58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O</a:t>
          </a:r>
          <a:r>
            <a:rPr lang="en-US" sz="2500" kern="1200" dirty="0"/>
            <a:t>perating system for decentralized applications</a:t>
          </a:r>
          <a:r>
            <a:rPr lang="pl-PL" sz="2500" kern="1200" dirty="0"/>
            <a:t> (EOS)</a:t>
          </a:r>
          <a:endParaRPr lang="en-US" sz="2500" kern="1200" dirty="0"/>
        </a:p>
      </dsp:txBody>
      <dsp:txXfrm>
        <a:off x="7340764" y="172921"/>
        <a:ext cx="2510797" cy="14698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solidFill>
            </a:rPr>
            <a:t>T</a:t>
          </a:r>
          <a:r>
            <a:rPr lang="en-US" sz="2000" kern="1200" dirty="0">
              <a:solidFill>
                <a:schemeClr val="tx1"/>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High </a:t>
          </a:r>
          <a:r>
            <a:rPr lang="en-US" sz="2000" kern="1200" dirty="0"/>
            <a:t>difficulty</a:t>
          </a:r>
          <a:r>
            <a:rPr lang="en-US" sz="2000" kern="1200" dirty="0">
              <a:solidFill>
                <a:schemeClr val="tx1"/>
              </a:solidFill>
            </a:rPr>
            <a:t>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High difficulty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tx1"/>
              </a:solidFill>
            </a:rPr>
            <a:t>Inter-blockchain communication</a:t>
          </a:r>
          <a:endParaRPr lang="en-US" sz="2000" b="0" kern="1200" dirty="0">
            <a:solidFill>
              <a:schemeClr val="tx1"/>
            </a:solidFill>
          </a:endParaRPr>
        </a:p>
      </dsp:txBody>
      <dsp:txXfrm>
        <a:off x="4906247" y="1453561"/>
        <a:ext cx="1661126" cy="95533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12.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1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0.19595</cdr:x>
      <cdr:y>0.15978</cdr:y>
    </cdr:from>
    <cdr:to>
      <cdr:x>0.28826</cdr:x>
      <cdr:y>0.41796</cdr:y>
    </cdr:to>
    <cdr:sp macro="" textlink="">
      <cdr:nvSpPr>
        <cdr:cNvPr id="2" name="TextBox 1">
          <a:extLst xmlns:a="http://schemas.openxmlformats.org/drawingml/2006/main">
            <a:ext uri="{FF2B5EF4-FFF2-40B4-BE49-F238E27FC236}">
              <a16:creationId xmlns:a16="http://schemas.microsoft.com/office/drawing/2014/main" id="{E594160B-2ED9-40D8-9F27-47E91510EE4D}"/>
            </a:ext>
          </a:extLst>
        </cdr:cNvPr>
        <cdr:cNvSpPr txBox="1"/>
      </cdr:nvSpPr>
      <cdr:spPr>
        <a:xfrm xmlns:a="http://schemas.openxmlformats.org/drawingml/2006/main">
          <a:off x="1941095" y="565901"/>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0.18037</cdr:x>
      <cdr:y>0.07319</cdr:y>
    </cdr:from>
    <cdr:to>
      <cdr:x>0.36035</cdr:x>
      <cdr:y>0.27365</cdr:y>
    </cdr:to>
    <cdr:sp macro="" textlink="">
      <cdr:nvSpPr>
        <cdr:cNvPr id="3"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1786766" y="259234"/>
          <a:ext cx="1782860" cy="70993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dirty="0"/>
            <a:t>Bitcoin</a:t>
          </a:r>
          <a:br>
            <a:rPr lang="pl-PL" sz="2400" dirty="0"/>
          </a:br>
          <a:r>
            <a:rPr lang="pl-PL" sz="2400" dirty="0"/>
            <a:t>3.8 trxns/sec</a:t>
          </a:r>
          <a:endParaRPr lang="en-US" sz="2400" dirty="0"/>
        </a:p>
      </cdr:txBody>
    </cdr:sp>
  </cdr:relSizeAnchor>
  <cdr:relSizeAnchor xmlns:cdr="http://schemas.openxmlformats.org/drawingml/2006/chartDrawing">
    <cdr:from>
      <cdr:x>0.17902</cdr:x>
      <cdr:y>0.64992</cdr:y>
    </cdr:from>
    <cdr:to>
      <cdr:x>0.35899</cdr:x>
      <cdr:y>0.85037</cdr:y>
    </cdr:to>
    <cdr:sp macro="" textlink="">
      <cdr:nvSpPr>
        <cdr:cNvPr id="4"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1773341" y="2301826"/>
          <a:ext cx="1782860" cy="70993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dirty="0"/>
            <a:t>Ethereum</a:t>
          </a:r>
          <a:br>
            <a:rPr lang="pl-PL" sz="2400" dirty="0"/>
          </a:br>
          <a:r>
            <a:rPr lang="pl-PL" sz="2400" dirty="0"/>
            <a:t>5.2 trxns/sec</a:t>
          </a:r>
          <a:endParaRPr lang="en-US" sz="24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EE66E-0075-4EC7-AFEF-A844E5107398}" type="datetimeFigureOut">
              <a:rPr lang="en-US" smtClean="0"/>
              <a:t>17-Nov-17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8CEC6-6647-4E08-96EC-6F66E0D22DB5}" type="slidenum">
              <a:rPr lang="en-US" smtClean="0"/>
              <a:t>‹#›</a:t>
            </a:fld>
            <a:endParaRPr lang="en-US"/>
          </a:p>
        </p:txBody>
      </p:sp>
    </p:spTree>
    <p:extLst>
      <p:ext uri="{BB962C8B-B14F-4D97-AF65-F5344CB8AC3E}">
        <p14:creationId xmlns:p14="http://schemas.microsoft.com/office/powerpoint/2010/main" val="376259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6943AF-B946-47F7-8510-2C710F5C29B5}" type="datetimeFigureOut">
              <a:rPr lang="en-US" smtClean="0"/>
              <a:t>17-Nov-17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6596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17-Nov-17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268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17-Nov-17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27596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17-Nov-17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1" name="Picture 10" descr="A picture containing clipart&#10;&#10;Description generated with high confidence">
            <a:extLst>
              <a:ext uri="{FF2B5EF4-FFF2-40B4-BE49-F238E27FC236}">
                <a16:creationId xmlns:a16="http://schemas.microsoft.com/office/drawing/2014/main" id="{E5DF0A37-0DD6-44B2-8219-70877DEE77B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57954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17-Nov-17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2106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17-Nov-17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48177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17-Nov-17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20014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17-Nov-17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65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17-Nov-17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7207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17-Nov-17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pic>
        <p:nvPicPr>
          <p:cNvPr id="7" name="Picture 6" descr="A picture containing clipart&#10;&#10;Description generated with high confidence">
            <a:extLst>
              <a:ext uri="{FF2B5EF4-FFF2-40B4-BE49-F238E27FC236}">
                <a16:creationId xmlns:a16="http://schemas.microsoft.com/office/drawing/2014/main" id="{E6325FDC-4AF8-4D7B-B04C-6F0378017B96}"/>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2531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6943AF-B946-47F7-8510-2C710F5C29B5}" type="datetimeFigureOut">
              <a:rPr lang="en-US" smtClean="0"/>
              <a:t>17-Nov-17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164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943AF-B946-47F7-8510-2C710F5C29B5}" type="datetimeFigureOut">
              <a:rPr lang="en-US" smtClean="0"/>
              <a:t>17-Nov-17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9821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943AF-B946-47F7-8510-2C710F5C29B5}" type="datetimeFigureOut">
              <a:rPr lang="en-US" smtClean="0"/>
              <a:t>17-Nov-17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993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43AF-B946-47F7-8510-2C710F5C29B5}" type="datetimeFigureOut">
              <a:rPr lang="en-US" smtClean="0"/>
              <a:t>17-Nov-17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8432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43AF-B946-47F7-8510-2C710F5C29B5}" type="datetimeFigureOut">
              <a:rPr lang="en-US" smtClean="0"/>
              <a:t>17-Nov-17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4367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17-Nov-17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07202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17-Nov-17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2085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65000"/>
              <a:lumOff val="35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36175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175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726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943AF-B946-47F7-8510-2C710F5C29B5}" type="datetimeFigureOut">
              <a:rPr lang="en-US" smtClean="0"/>
              <a:t>17-Nov-17</a:t>
            </a:fld>
            <a:endParaRPr lang="en-US"/>
          </a:p>
        </p:txBody>
      </p:sp>
      <p:sp>
        <p:nvSpPr>
          <p:cNvPr id="5" name="Footer Placeholder 4"/>
          <p:cNvSpPr>
            <a:spLocks noGrp="1"/>
          </p:cNvSpPr>
          <p:nvPr>
            <p:ph type="ftr" sz="quarter" idx="3"/>
          </p:nvPr>
        </p:nvSpPr>
        <p:spPr>
          <a:xfrm>
            <a:off x="136175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9666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82FDE-5138-4BE7-9C49-BF078B65DCB0}" type="slidenum">
              <a:rPr lang="en-US" smtClean="0"/>
              <a:t>‹#›</a:t>
            </a:fld>
            <a:endParaRPr lang="en-US"/>
          </a:p>
        </p:txBody>
      </p:sp>
    </p:spTree>
    <p:extLst>
      <p:ext uri="{BB962C8B-B14F-4D97-AF65-F5344CB8AC3E}">
        <p14:creationId xmlns:p14="http://schemas.microsoft.com/office/powerpoint/2010/main" val="2662300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 in conventional business</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361753" y="2249487"/>
            <a:ext cx="10164762" cy="1179513"/>
          </a:xfrm>
        </p:spPr>
        <p:txBody>
          <a:bodyPr/>
          <a:lstStyle/>
          <a:p>
            <a:pPr marL="0" indent="0">
              <a:buNone/>
            </a:pPr>
            <a:r>
              <a:rPr lang="en-GB" dirty="0"/>
              <a:t>M</a:t>
            </a:r>
            <a:r>
              <a:rPr lang="en-US" dirty="0"/>
              <a:t>anufacturing industry, real-estate, FX trading, </a:t>
            </a:r>
            <a:r>
              <a:rPr lang="pl-PL" dirty="0"/>
              <a:t>university </a:t>
            </a:r>
            <a:r>
              <a:rPr lang="en-US" dirty="0"/>
              <a:t>education</a:t>
            </a:r>
          </a:p>
        </p:txBody>
      </p:sp>
      <p:pic>
        <p:nvPicPr>
          <p:cNvPr id="4" name="Picture 3" descr="A group of people in a room&#10;&#10;Description generated with high confidence">
            <a:extLst>
              <a:ext uri="{FF2B5EF4-FFF2-40B4-BE49-F238E27FC236}">
                <a16:creationId xmlns:a16="http://schemas.microsoft.com/office/drawing/2014/main" id="{08083A17-FCEB-436B-8E09-9BB43F645AF9}"/>
              </a:ext>
            </a:extLst>
          </p:cNvPr>
          <p:cNvPicPr>
            <a:picLocks noChangeAspect="1"/>
          </p:cNvPicPr>
          <p:nvPr/>
        </p:nvPicPr>
        <p:blipFill rotWithShape="1">
          <a:blip r:embed="rId2">
            <a:extLst>
              <a:ext uri="{28A0092B-C50C-407E-A947-70E740481C1C}">
                <a14:useLocalDpi xmlns:a14="http://schemas.microsoft.com/office/drawing/2010/main" val="0"/>
              </a:ext>
            </a:extLst>
          </a:blip>
          <a:srcRect l="7592" r="16462"/>
          <a:stretch/>
        </p:blipFill>
        <p:spPr>
          <a:xfrm>
            <a:off x="1361753" y="3429000"/>
            <a:ext cx="2835674" cy="2486025"/>
          </a:xfrm>
          <a:prstGeom prst="rect">
            <a:avLst/>
          </a:prstGeom>
          <a:ln>
            <a:solidFill>
              <a:schemeClr val="tx1"/>
            </a:solidFill>
          </a:ln>
        </p:spPr>
      </p:pic>
      <p:pic>
        <p:nvPicPr>
          <p:cNvPr id="5" name="Picture 4">
            <a:extLst>
              <a:ext uri="{FF2B5EF4-FFF2-40B4-BE49-F238E27FC236}">
                <a16:creationId xmlns:a16="http://schemas.microsoft.com/office/drawing/2014/main" id="{1FE5A5E9-E791-4FFC-AEC4-ED934054E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5854" y="3429000"/>
            <a:ext cx="1648439" cy="2486025"/>
          </a:xfrm>
          <a:prstGeom prst="rect">
            <a:avLst/>
          </a:prstGeom>
          <a:ln>
            <a:solidFill>
              <a:schemeClr val="tx1"/>
            </a:solidFill>
          </a:ln>
        </p:spPr>
      </p:pic>
    </p:spTree>
    <p:extLst>
      <p:ext uri="{BB962C8B-B14F-4D97-AF65-F5344CB8AC3E}">
        <p14:creationId xmlns:p14="http://schemas.microsoft.com/office/powerpoint/2010/main" val="2558415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660A-6281-4A1E-94CE-A16DF2BA106E}"/>
              </a:ext>
            </a:extLst>
          </p:cNvPr>
          <p:cNvSpPr>
            <a:spLocks noGrp="1"/>
          </p:cNvSpPr>
          <p:nvPr>
            <p:ph type="title"/>
          </p:nvPr>
        </p:nvSpPr>
        <p:spPr/>
        <p:txBody>
          <a:bodyPr/>
          <a:lstStyle/>
          <a:p>
            <a:r>
              <a:rPr lang="en-US" dirty="0"/>
              <a:t>Smart-contract vs. decentralized App</a:t>
            </a:r>
          </a:p>
        </p:txBody>
      </p:sp>
      <p:sp>
        <p:nvSpPr>
          <p:cNvPr id="3" name="Content Placeholder 2">
            <a:extLst>
              <a:ext uri="{FF2B5EF4-FFF2-40B4-BE49-F238E27FC236}">
                <a16:creationId xmlns:a16="http://schemas.microsoft.com/office/drawing/2014/main" id="{3BDFF7A0-BA47-4702-B6E0-01E65CAA0647}"/>
              </a:ext>
            </a:extLst>
          </p:cNvPr>
          <p:cNvSpPr>
            <a:spLocks noGrp="1"/>
          </p:cNvSpPr>
          <p:nvPr>
            <p:ph idx="1"/>
          </p:nvPr>
        </p:nvSpPr>
        <p:spPr/>
        <p:txBody>
          <a:bodyPr/>
          <a:lstStyle/>
          <a:p>
            <a:r>
              <a:rPr lang="en-US" dirty="0"/>
              <a:t>Smart-contract: a piece of interactive code hosted on a blockchain</a:t>
            </a:r>
          </a:p>
          <a:p>
            <a:r>
              <a:rPr lang="en-US" dirty="0"/>
              <a:t>Decentralized application: </a:t>
            </a:r>
          </a:p>
          <a:p>
            <a:pPr lvl="1"/>
            <a:r>
              <a:rPr lang="en-US" dirty="0"/>
              <a:t>An internet-based app which is constructed in such a way that it doesn't need any owner or administrator</a:t>
            </a:r>
          </a:p>
          <a:p>
            <a:pPr lvl="1"/>
            <a:r>
              <a:rPr lang="en-US" dirty="0"/>
              <a:t>Has its own blockchain or it’s made of a bunch of smart-contracts working together</a:t>
            </a:r>
          </a:p>
          <a:p>
            <a:pPr lvl="1"/>
            <a:r>
              <a:rPr lang="en-US" dirty="0"/>
              <a:t>Has a user interface and an economic model</a:t>
            </a:r>
          </a:p>
          <a:p>
            <a:endParaRPr lang="en-US" dirty="0"/>
          </a:p>
          <a:p>
            <a:endParaRPr lang="en-US" dirty="0"/>
          </a:p>
        </p:txBody>
      </p:sp>
    </p:spTree>
    <p:extLst>
      <p:ext uri="{BB962C8B-B14F-4D97-AF65-F5344CB8AC3E}">
        <p14:creationId xmlns:p14="http://schemas.microsoft.com/office/powerpoint/2010/main" val="71213971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614678413"/>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90641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1319350977"/>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4178500"/>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1813956805"/>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992133"/>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pl-PL" dirty="0"/>
              <a:t>WHAT’S NEEDED</a:t>
            </a:r>
            <a:r>
              <a:rPr lang="en-US" dirty="0"/>
              <a:t> Vs. WHAT’s Available</a:t>
            </a:r>
          </a:p>
        </p:txBody>
      </p:sp>
      <p:graphicFrame>
        <p:nvGraphicFramePr>
          <p:cNvPr id="7" name="Chart 6">
            <a:extLst>
              <a:ext uri="{FF2B5EF4-FFF2-40B4-BE49-F238E27FC236}">
                <a16:creationId xmlns:a16="http://schemas.microsoft.com/office/drawing/2014/main" id="{B9ABA3FC-6189-480E-ACA1-6B713DF7F09A}"/>
              </a:ext>
            </a:extLst>
          </p:cNvPr>
          <p:cNvGraphicFramePr/>
          <p:nvPr>
            <p:extLst>
              <p:ext uri="{D42A27DB-BD31-4B8C-83A1-F6EECF244321}">
                <p14:modId xmlns:p14="http://schemas.microsoft.com/office/powerpoint/2010/main" val="3304904978"/>
              </p:ext>
            </p:extLst>
          </p:nvPr>
        </p:nvGraphicFramePr>
        <p:xfrm>
          <a:off x="1361753" y="2364214"/>
          <a:ext cx="7820034" cy="1801923"/>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2">
            <a:extLst>
              <a:ext uri="{FF2B5EF4-FFF2-40B4-BE49-F238E27FC236}">
                <a16:creationId xmlns:a16="http://schemas.microsoft.com/office/drawing/2014/main" id="{350CF540-13E3-46A5-9253-0734ABDBD1E6}"/>
              </a:ext>
            </a:extLst>
          </p:cNvPr>
          <p:cNvSpPr>
            <a:spLocks noGrp="1"/>
          </p:cNvSpPr>
          <p:nvPr>
            <p:ph idx="1"/>
          </p:nvPr>
        </p:nvSpPr>
        <p:spPr>
          <a:xfrm>
            <a:off x="1361752" y="4784139"/>
            <a:ext cx="3460505" cy="1047166"/>
          </a:xfrm>
        </p:spPr>
        <p:txBody>
          <a:bodyPr>
            <a:normAutofit/>
          </a:bodyPr>
          <a:lstStyle/>
          <a:p>
            <a:pPr marL="0" lvl="1" indent="0">
              <a:lnSpc>
                <a:spcPct val="100000"/>
              </a:lnSpc>
              <a:spcBef>
                <a:spcPts val="0"/>
              </a:spcBef>
              <a:buNone/>
            </a:pPr>
            <a:r>
              <a:rPr lang="pl-PL" sz="2400" dirty="0"/>
              <a:t>BTC: </a:t>
            </a:r>
            <a:r>
              <a:rPr lang="pl-PL" sz="2400" dirty="0">
                <a:solidFill>
                  <a:schemeClr val="tx2"/>
                </a:solidFill>
              </a:rPr>
              <a:t>4 trxn/sec</a:t>
            </a:r>
          </a:p>
          <a:p>
            <a:pPr marL="0" lvl="1" indent="0">
              <a:lnSpc>
                <a:spcPct val="100000"/>
              </a:lnSpc>
              <a:spcBef>
                <a:spcPts val="0"/>
              </a:spcBef>
              <a:buNone/>
            </a:pPr>
            <a:r>
              <a:rPr lang="pl-PL" sz="2400" dirty="0"/>
              <a:t>ETH: </a:t>
            </a:r>
            <a:r>
              <a:rPr lang="en-US" sz="2400" dirty="0">
                <a:solidFill>
                  <a:schemeClr val="tx2"/>
                </a:solidFill>
              </a:rPr>
              <a:t>15-</a:t>
            </a:r>
            <a:r>
              <a:rPr lang="pl-PL" sz="2400" dirty="0">
                <a:solidFill>
                  <a:schemeClr val="tx2"/>
                </a:solidFill>
              </a:rPr>
              <a:t>30 trxn/sec</a:t>
            </a:r>
            <a:endParaRPr lang="en-US" dirty="0"/>
          </a:p>
        </p:txBody>
      </p:sp>
      <p:sp>
        <p:nvSpPr>
          <p:cNvPr id="5" name="Content Placeholder 2">
            <a:extLst>
              <a:ext uri="{FF2B5EF4-FFF2-40B4-BE49-F238E27FC236}">
                <a16:creationId xmlns:a16="http://schemas.microsoft.com/office/drawing/2014/main" id="{440F53C2-F0FA-4C97-B141-DF23752A7852}"/>
              </a:ext>
            </a:extLst>
          </p:cNvPr>
          <p:cNvSpPr txBox="1">
            <a:spLocks/>
          </p:cNvSpPr>
          <p:nvPr/>
        </p:nvSpPr>
        <p:spPr>
          <a:xfrm>
            <a:off x="4988872" y="4784139"/>
            <a:ext cx="5935802" cy="10471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lvl="1" indent="0">
              <a:lnSpc>
                <a:spcPct val="100000"/>
              </a:lnSpc>
              <a:spcBef>
                <a:spcPts val="0"/>
              </a:spcBef>
              <a:buFont typeface="Arial" panose="020B0604020202020204" pitchFamily="34" charset="0"/>
              <a:buNone/>
            </a:pPr>
            <a:r>
              <a:rPr lang="pl-PL" sz="2400" dirty="0"/>
              <a:t>BTC: </a:t>
            </a:r>
            <a:r>
              <a:rPr lang="en-US" sz="2400" dirty="0">
                <a:solidFill>
                  <a:schemeClr val="tx2"/>
                </a:solidFill>
              </a:rPr>
              <a:t>4</a:t>
            </a:r>
            <a:r>
              <a:rPr lang="pl-PL" sz="2400" dirty="0">
                <a:solidFill>
                  <a:schemeClr val="tx2"/>
                </a:solidFill>
              </a:rPr>
              <a:t> </a:t>
            </a:r>
            <a:r>
              <a:rPr lang="en-US" sz="2400" dirty="0">
                <a:solidFill>
                  <a:schemeClr val="tx2"/>
                </a:solidFill>
              </a:rPr>
              <a:t>bln USD</a:t>
            </a:r>
            <a:r>
              <a:rPr lang="pl-PL" sz="2400" dirty="0">
                <a:solidFill>
                  <a:schemeClr val="tx2"/>
                </a:solidFill>
              </a:rPr>
              <a:t>/</a:t>
            </a:r>
            <a:r>
              <a:rPr lang="en-US" sz="2400" dirty="0">
                <a:solidFill>
                  <a:schemeClr val="tx2"/>
                </a:solidFill>
              </a:rPr>
              <a:t>year (12 mln USD/day)</a:t>
            </a:r>
            <a:endParaRPr lang="pl-PL" sz="2400" dirty="0">
              <a:solidFill>
                <a:schemeClr val="tx2"/>
              </a:solidFill>
            </a:endParaRPr>
          </a:p>
          <a:p>
            <a:pPr marL="0" lvl="1" indent="0">
              <a:lnSpc>
                <a:spcPct val="100000"/>
              </a:lnSpc>
              <a:spcBef>
                <a:spcPts val="0"/>
              </a:spcBef>
              <a:buFont typeface="Arial" panose="020B0604020202020204" pitchFamily="34" charset="0"/>
              <a:buNone/>
            </a:pPr>
            <a:r>
              <a:rPr lang="pl-PL" sz="2400" dirty="0"/>
              <a:t>ETH: </a:t>
            </a:r>
            <a:r>
              <a:rPr lang="en-US" sz="2400" dirty="0">
                <a:solidFill>
                  <a:schemeClr val="tx2"/>
                </a:solidFill>
              </a:rPr>
              <a:t>2 bln USD/year (6 mln USD/day)</a:t>
            </a:r>
            <a:endParaRPr lang="en-US" dirty="0"/>
          </a:p>
        </p:txBody>
      </p:sp>
    </p:spTree>
    <p:extLst>
      <p:ext uri="{BB962C8B-B14F-4D97-AF65-F5344CB8AC3E}">
        <p14:creationId xmlns:p14="http://schemas.microsoft.com/office/powerpoint/2010/main" val="256603548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randombar(horizontal)">
                                      <p:cBhvr>
                                        <p:cTn id="7" dur="500"/>
                                        <p:tgtEl>
                                          <p:spTgt spid="7">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graphicEl>
                                              <a:chart seriesIdx="-4" categoryIdx="0" bldStep="category"/>
                                            </p:graphicEl>
                                          </p:spTgt>
                                        </p:tgtEl>
                                        <p:attrNameLst>
                                          <p:attrName>style.visibility</p:attrName>
                                        </p:attrNameLst>
                                      </p:cBhvr>
                                      <p:to>
                                        <p:strVal val="visible"/>
                                      </p:to>
                                    </p:set>
                                    <p:animEffect transition="in" filter="randombar(horizontal)">
                                      <p:cBhvr>
                                        <p:cTn id="12" dur="500"/>
                                        <p:tgtEl>
                                          <p:spTgt spid="7">
                                            <p:graphicEl>
                                              <a:chart seriesIdx="-4" categoryIdx="0" bldStep="category"/>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graphicEl>
                                              <a:chart seriesIdx="-4" categoryIdx="1" bldStep="category"/>
                                            </p:graphicEl>
                                          </p:spTgt>
                                        </p:tgtEl>
                                        <p:attrNameLst>
                                          <p:attrName>style.visibility</p:attrName>
                                        </p:attrNameLst>
                                      </p:cBhvr>
                                      <p:to>
                                        <p:strVal val="visible"/>
                                      </p:to>
                                    </p:set>
                                    <p:animEffect transition="in" filter="randombar(horizontal)">
                                      <p:cBhvr>
                                        <p:cTn id="17" dur="500"/>
                                        <p:tgtEl>
                                          <p:spTgt spid="7">
                                            <p:graphicEl>
                                              <a:chart seriesIdx="-4" categoryIdx="1" bldStep="category"/>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graphicEl>
                                              <a:chart seriesIdx="-4" categoryIdx="2" bldStep="category"/>
                                            </p:graphicEl>
                                          </p:spTgt>
                                        </p:tgtEl>
                                        <p:attrNameLst>
                                          <p:attrName>style.visibility</p:attrName>
                                        </p:attrNameLst>
                                      </p:cBhvr>
                                      <p:to>
                                        <p:strVal val="visible"/>
                                      </p:to>
                                    </p:set>
                                    <p:animEffect transition="in" filter="randombar(horizontal)">
                                      <p:cBhvr>
                                        <p:cTn id="22" dur="500"/>
                                        <p:tgtEl>
                                          <p:spTgt spid="7">
                                            <p:graphicEl>
                                              <a:chart seriesIdx="-4" categoryIdx="2" bldStep="category"/>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7" dur="500"/>
                                        <p:tgtEl>
                                          <p:spTgt spid="4">
                                            <p:txEl>
                                              <p:pRg st="0" end="0"/>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30" dur="500"/>
                                        <p:tgtEl>
                                          <p:spTgt spid="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Effect transition="in" filter="randombar(horizontal)">
                                      <p:cBhvr>
                                        <p:cTn id="35" dur="500"/>
                                        <p:tgtEl>
                                          <p:spTgt spid="5">
                                            <p:txEl>
                                              <p:pRg st="0" end="0"/>
                                            </p:tx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5">
                                            <p:txEl>
                                              <p:pRg st="1" end="1"/>
                                            </p:txEl>
                                          </p:spTgt>
                                        </p:tgtEl>
                                        <p:attrNameLst>
                                          <p:attrName>style.visibility</p:attrName>
                                        </p:attrNameLst>
                                      </p:cBhvr>
                                      <p:to>
                                        <p:strVal val="visible"/>
                                      </p:to>
                                    </p:set>
                                    <p:animEffect transition="in" filter="randombar(horizontal)">
                                      <p:cBhvr>
                                        <p:cTn id="38"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category"/>
        </p:bldSub>
      </p:bldGraphic>
      <p:bldP spid="4" grpId="0" uiExpand="1" build="p"/>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30B9-F32C-47D5-A4B7-B7CBA863B405}"/>
              </a:ext>
            </a:extLst>
          </p:cNvPr>
          <p:cNvSpPr>
            <a:spLocks noGrp="1"/>
          </p:cNvSpPr>
          <p:nvPr>
            <p:ph type="title"/>
          </p:nvPr>
        </p:nvSpPr>
        <p:spPr/>
        <p:txBody>
          <a:bodyPr/>
          <a:lstStyle/>
          <a:p>
            <a:r>
              <a:rPr lang="en-US" dirty="0"/>
              <a:t>Scaling solutions Available</a:t>
            </a:r>
          </a:p>
        </p:txBody>
      </p:sp>
      <p:sp>
        <p:nvSpPr>
          <p:cNvPr id="3" name="Content Placeholder 2">
            <a:extLst>
              <a:ext uri="{FF2B5EF4-FFF2-40B4-BE49-F238E27FC236}">
                <a16:creationId xmlns:a16="http://schemas.microsoft.com/office/drawing/2014/main" id="{7DF99D0F-5157-4FFB-8384-96EDACC58B59}"/>
              </a:ext>
            </a:extLst>
          </p:cNvPr>
          <p:cNvSpPr>
            <a:spLocks noGrp="1"/>
          </p:cNvSpPr>
          <p:nvPr>
            <p:ph idx="1"/>
          </p:nvPr>
        </p:nvSpPr>
        <p:spPr/>
        <p:txBody>
          <a:bodyPr/>
          <a:lstStyle/>
          <a:p>
            <a:r>
              <a:rPr lang="en-US" dirty="0"/>
              <a:t>Moving transactions off-chain: state channels</a:t>
            </a:r>
          </a:p>
          <a:p>
            <a:pPr lvl="1"/>
            <a:r>
              <a:rPr lang="en-US" dirty="0"/>
              <a:t>Lightening Network in Bitcoin</a:t>
            </a:r>
          </a:p>
          <a:p>
            <a:pPr lvl="1"/>
            <a:r>
              <a:rPr lang="en-US" dirty="0"/>
              <a:t>Raiden in Ethereum</a:t>
            </a:r>
          </a:p>
          <a:p>
            <a:r>
              <a:rPr lang="en-US" dirty="0"/>
              <a:t>Dividing the problem into sub-chains: </a:t>
            </a:r>
          </a:p>
          <a:p>
            <a:pPr lvl="1"/>
            <a:r>
              <a:rPr lang="en-US" dirty="0"/>
              <a:t>Sharding</a:t>
            </a:r>
          </a:p>
          <a:p>
            <a:pPr lvl="1"/>
            <a:r>
              <a:rPr lang="en-US" dirty="0"/>
              <a:t>Ethereum’s Plasma</a:t>
            </a:r>
          </a:p>
        </p:txBody>
      </p:sp>
    </p:spTree>
    <p:extLst>
      <p:ext uri="{BB962C8B-B14F-4D97-AF65-F5344CB8AC3E}">
        <p14:creationId xmlns:p14="http://schemas.microsoft.com/office/powerpoint/2010/main" val="8459398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637055257"/>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1115001"/>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3503181074"/>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879544"/>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693918638"/>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8920035"/>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383127984"/>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1072817"/>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 IN THE Blockchain SPACE</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141413" y="2249487"/>
            <a:ext cx="10164762" cy="3541714"/>
          </a:xfrm>
        </p:spPr>
        <p:txBody>
          <a:bodyPr/>
          <a:lstStyle/>
          <a:p>
            <a:r>
              <a:rPr lang="en-US" dirty="0"/>
              <a:t>We are blockchain long-term investors</a:t>
            </a:r>
            <a:r>
              <a:rPr lang="pl-PL" dirty="0"/>
              <a:t>:</a:t>
            </a:r>
            <a:br>
              <a:rPr lang="pl-PL" dirty="0"/>
            </a:br>
            <a:r>
              <a:rPr lang="en-US" dirty="0"/>
              <a:t>B</a:t>
            </a:r>
            <a:r>
              <a:rPr lang="pl-PL" dirty="0"/>
              <a:t>itcoin, </a:t>
            </a:r>
            <a:r>
              <a:rPr lang="en-US" dirty="0"/>
              <a:t>Ethereum, Polkadot, </a:t>
            </a:r>
            <a:r>
              <a:rPr lang="pl-PL" dirty="0"/>
              <a:t>MaidSafe, BitShares, Steem &amp; EOS</a:t>
            </a:r>
            <a:endParaRPr lang="en-US" dirty="0"/>
          </a:p>
          <a:p>
            <a:r>
              <a:rPr lang="en-US" dirty="0"/>
              <a:t>We actively participate in blockchain events</a:t>
            </a:r>
            <a:r>
              <a:rPr lang="pl-PL" dirty="0"/>
              <a:t>:</a:t>
            </a:r>
            <a:br>
              <a:rPr lang="pl-PL" dirty="0"/>
            </a:br>
            <a:r>
              <a:rPr lang="en-US" dirty="0"/>
              <a:t>FinTech Week in London</a:t>
            </a:r>
            <a:r>
              <a:rPr lang="pl-PL" dirty="0"/>
              <a:t> &amp; </a:t>
            </a:r>
            <a:r>
              <a:rPr lang="en-US" dirty="0"/>
              <a:t>Blockchain Summit in Shanghai</a:t>
            </a:r>
            <a:endParaRPr lang="pl-PL" dirty="0"/>
          </a:p>
        </p:txBody>
      </p:sp>
    </p:spTree>
    <p:extLst>
      <p:ext uri="{BB962C8B-B14F-4D97-AF65-F5344CB8AC3E}">
        <p14:creationId xmlns:p14="http://schemas.microsoft.com/office/powerpoint/2010/main" val="84460034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GB" dirty="0"/>
              <a:t>BUILD </a:t>
            </a:r>
            <a:r>
              <a:rPr lang="en-GB" dirty="0" err="1"/>
              <a:t>UNSTOPPAbLE</a:t>
            </a:r>
            <a:r>
              <a:rPr lang="en-GB" dirty="0"/>
              <a:t> APPS</a:t>
            </a:r>
            <a:endParaRPr lang="en-US" dirty="0"/>
          </a:p>
        </p:txBody>
      </p:sp>
      <p:pic>
        <p:nvPicPr>
          <p:cNvPr id="5" name="Content Placeholder 7" descr="A screenshot of a cell phone&#10;&#10;Description generated with very high confidence">
            <a:extLst>
              <a:ext uri="{FF2B5EF4-FFF2-40B4-BE49-F238E27FC236}">
                <a16:creationId xmlns:a16="http://schemas.microsoft.com/office/drawing/2014/main" id="{2D19E108-AD98-4794-9254-ACA06984346E}"/>
              </a:ext>
            </a:extLst>
          </p:cNvPr>
          <p:cNvPicPr>
            <a:picLocks noChangeAspect="1"/>
          </p:cNvPicPr>
          <p:nvPr/>
        </p:nvPicPr>
        <p:blipFill rotWithShape="1">
          <a:blip r:embed="rId2">
            <a:extLst>
              <a:ext uri="{28A0092B-C50C-407E-A947-70E740481C1C}">
                <a14:useLocalDpi xmlns:a14="http://schemas.microsoft.com/office/drawing/2010/main" val="0"/>
              </a:ext>
            </a:extLst>
          </a:blip>
          <a:srcRect t="13750" r="42669" b="35627"/>
          <a:stretch/>
        </p:blipFill>
        <p:spPr>
          <a:xfrm>
            <a:off x="1361753" y="2306972"/>
            <a:ext cx="7185024" cy="3335681"/>
          </a:xfrm>
          <a:prstGeom prst="rect">
            <a:avLst/>
          </a:prstGeom>
          <a:ln>
            <a:solidFill>
              <a:schemeClr val="tx1"/>
            </a:solidFill>
          </a:ln>
        </p:spPr>
      </p:pic>
    </p:spTree>
    <p:extLst>
      <p:ext uri="{BB962C8B-B14F-4D97-AF65-F5344CB8AC3E}">
        <p14:creationId xmlns:p14="http://schemas.microsoft.com/office/powerpoint/2010/main" val="1923475144"/>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558565655"/>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1584989"/>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3738333571"/>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3707474"/>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en-US" dirty="0"/>
              <a:t>What do decentralized apps require?</a:t>
            </a:r>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1208559905"/>
              </p:ext>
            </p:extLst>
          </p:nvPr>
        </p:nvGraphicFramePr>
        <p:xfrm>
          <a:off x="1361753" y="2154236"/>
          <a:ext cx="8029135" cy="3989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9245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FAE3A3C3-2327-4512-AC6F-633E4D8608D6}"/>
                                            </p:graphicEl>
                                          </p:spTgt>
                                        </p:tgtEl>
                                        <p:attrNameLst>
                                          <p:attrName>style.visibility</p:attrName>
                                        </p:attrNameLst>
                                      </p:cBhvr>
                                      <p:to>
                                        <p:strVal val="visible"/>
                                      </p:to>
                                    </p:set>
                                    <p:anim calcmode="lin" valueType="num">
                                      <p:cBhvr additive="base">
                                        <p:cTn id="7" dur="500" fill="hold"/>
                                        <p:tgtEl>
                                          <p:spTgt spid="5">
                                            <p:graphicEl>
                                              <a:dgm id="{FAE3A3C3-2327-4512-AC6F-633E4D8608D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FAE3A3C3-2327-4512-AC6F-633E4D8608D6}"/>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graphicEl>
                                              <a:dgm id="{890B3DBE-57DF-4C49-AC21-02E8C1540BD6}"/>
                                            </p:graphicEl>
                                          </p:spTgt>
                                        </p:tgtEl>
                                        <p:attrNameLst>
                                          <p:attrName>style.visibility</p:attrName>
                                        </p:attrNameLst>
                                      </p:cBhvr>
                                      <p:to>
                                        <p:strVal val="visible"/>
                                      </p:to>
                                    </p:set>
                                    <p:anim calcmode="lin" valueType="num">
                                      <p:cBhvr additive="base">
                                        <p:cTn id="11" dur="500" fill="hold"/>
                                        <p:tgtEl>
                                          <p:spTgt spid="5">
                                            <p:graphicEl>
                                              <a:dgm id="{890B3DBE-57DF-4C49-AC21-02E8C1540BD6}"/>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890B3DBE-57DF-4C49-AC21-02E8C1540BD6}"/>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graphicEl>
                                              <a:dgm id="{6995AB0E-9CF5-4E29-BFC5-5553C4C5E8CE}"/>
                                            </p:graphicEl>
                                          </p:spTgt>
                                        </p:tgtEl>
                                        <p:attrNameLst>
                                          <p:attrName>style.visibility</p:attrName>
                                        </p:attrNameLst>
                                      </p:cBhvr>
                                      <p:to>
                                        <p:strVal val="visible"/>
                                      </p:to>
                                    </p:set>
                                    <p:anim calcmode="lin" valueType="num">
                                      <p:cBhvr additive="base">
                                        <p:cTn id="17" dur="500" fill="hold"/>
                                        <p:tgtEl>
                                          <p:spTgt spid="5">
                                            <p:graphicEl>
                                              <a:dgm id="{6995AB0E-9CF5-4E29-BFC5-5553C4C5E8CE}"/>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graphicEl>
                                              <a:dgm id="{6995AB0E-9CF5-4E29-BFC5-5553C4C5E8CE}"/>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graphicEl>
                                              <a:dgm id="{EC224EF7-4A70-4FF6-A6E4-4AE5562BE7EA}"/>
                                            </p:graphicEl>
                                          </p:spTgt>
                                        </p:tgtEl>
                                        <p:attrNameLst>
                                          <p:attrName>style.visibility</p:attrName>
                                        </p:attrNameLst>
                                      </p:cBhvr>
                                      <p:to>
                                        <p:strVal val="visible"/>
                                      </p:to>
                                    </p:set>
                                    <p:anim calcmode="lin" valueType="num">
                                      <p:cBhvr additive="base">
                                        <p:cTn id="21" dur="500" fill="hold"/>
                                        <p:tgtEl>
                                          <p:spTgt spid="5">
                                            <p:graphicEl>
                                              <a:dgm id="{EC224EF7-4A70-4FF6-A6E4-4AE5562BE7EA}"/>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graphicEl>
                                              <a:dgm id="{EC224EF7-4A70-4FF6-A6E4-4AE5562BE7EA}"/>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graphicEl>
                                              <a:dgm id="{3064349A-06DB-4657-9FF2-5EF0466CE513}"/>
                                            </p:graphicEl>
                                          </p:spTgt>
                                        </p:tgtEl>
                                        <p:attrNameLst>
                                          <p:attrName>style.visibility</p:attrName>
                                        </p:attrNameLst>
                                      </p:cBhvr>
                                      <p:to>
                                        <p:strVal val="visible"/>
                                      </p:to>
                                    </p:set>
                                    <p:anim calcmode="lin" valueType="num">
                                      <p:cBhvr additive="base">
                                        <p:cTn id="27" dur="500" fill="hold"/>
                                        <p:tgtEl>
                                          <p:spTgt spid="5">
                                            <p:graphicEl>
                                              <a:dgm id="{3064349A-06DB-4657-9FF2-5EF0466CE513}"/>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graphicEl>
                                              <a:dgm id="{3064349A-06DB-4657-9FF2-5EF0466CE513}"/>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graphicEl>
                                              <a:dgm id="{FA211A98-D6F2-43DF-ACFD-97AAD15DF185}"/>
                                            </p:graphicEl>
                                          </p:spTgt>
                                        </p:tgtEl>
                                        <p:attrNameLst>
                                          <p:attrName>style.visibility</p:attrName>
                                        </p:attrNameLst>
                                      </p:cBhvr>
                                      <p:to>
                                        <p:strVal val="visible"/>
                                      </p:to>
                                    </p:set>
                                    <p:anim calcmode="lin" valueType="num">
                                      <p:cBhvr additive="base">
                                        <p:cTn id="31" dur="500" fill="hold"/>
                                        <p:tgtEl>
                                          <p:spTgt spid="5">
                                            <p:graphicEl>
                                              <a:dgm id="{FA211A98-D6F2-43DF-ACFD-97AAD15DF185}"/>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FA211A98-D6F2-43DF-ACFD-97AAD15DF185}"/>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C3CA01E7-7E76-4736-9412-AAAE203FBF27}"/>
                                            </p:graphicEl>
                                          </p:spTgt>
                                        </p:tgtEl>
                                        <p:attrNameLst>
                                          <p:attrName>style.visibility</p:attrName>
                                        </p:attrNameLst>
                                      </p:cBhvr>
                                      <p:to>
                                        <p:strVal val="visible"/>
                                      </p:to>
                                    </p:set>
                                    <p:anim calcmode="lin" valueType="num">
                                      <p:cBhvr additive="base">
                                        <p:cTn id="37" dur="500" fill="hold"/>
                                        <p:tgtEl>
                                          <p:spTgt spid="5">
                                            <p:graphicEl>
                                              <a:dgm id="{C3CA01E7-7E76-4736-9412-AAAE203FBF27}"/>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C3CA01E7-7E76-4736-9412-AAAE203FBF27}"/>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graphicEl>
                                              <a:dgm id="{7B70E375-5823-4B28-9CE2-2D542D51AC70}"/>
                                            </p:graphicEl>
                                          </p:spTgt>
                                        </p:tgtEl>
                                        <p:attrNameLst>
                                          <p:attrName>style.visibility</p:attrName>
                                        </p:attrNameLst>
                                      </p:cBhvr>
                                      <p:to>
                                        <p:strVal val="visible"/>
                                      </p:to>
                                    </p:set>
                                    <p:anim calcmode="lin" valueType="num">
                                      <p:cBhvr additive="base">
                                        <p:cTn id="41" dur="500" fill="hold"/>
                                        <p:tgtEl>
                                          <p:spTgt spid="5">
                                            <p:graphicEl>
                                              <a:dgm id="{7B70E375-5823-4B28-9CE2-2D542D51AC70}"/>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graphicEl>
                                              <a:dgm id="{7B70E375-5823-4B28-9CE2-2D542D51AC70}"/>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graphicEl>
                                              <a:dgm id="{59864DA4-75D9-4BEA-8E90-65D3E33CEC4E}"/>
                                            </p:graphicEl>
                                          </p:spTgt>
                                        </p:tgtEl>
                                        <p:attrNameLst>
                                          <p:attrName>style.visibility</p:attrName>
                                        </p:attrNameLst>
                                      </p:cBhvr>
                                      <p:to>
                                        <p:strVal val="visible"/>
                                      </p:to>
                                    </p:set>
                                    <p:anim calcmode="lin" valueType="num">
                                      <p:cBhvr additive="base">
                                        <p:cTn id="47" dur="500" fill="hold"/>
                                        <p:tgtEl>
                                          <p:spTgt spid="5">
                                            <p:graphicEl>
                                              <a:dgm id="{59864DA4-75D9-4BEA-8E90-65D3E33CEC4E}"/>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graphicEl>
                                              <a:dgm id="{59864DA4-75D9-4BEA-8E90-65D3E33CEC4E}"/>
                                            </p:graphic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
                                            <p:graphicEl>
                                              <a:dgm id="{7F5314EF-1E76-4F86-9FC0-8D4626C9A582}"/>
                                            </p:graphicEl>
                                          </p:spTgt>
                                        </p:tgtEl>
                                        <p:attrNameLst>
                                          <p:attrName>style.visibility</p:attrName>
                                        </p:attrNameLst>
                                      </p:cBhvr>
                                      <p:to>
                                        <p:strVal val="visible"/>
                                      </p:to>
                                    </p:set>
                                    <p:anim calcmode="lin" valueType="num">
                                      <p:cBhvr additive="base">
                                        <p:cTn id="51" dur="500" fill="hold"/>
                                        <p:tgtEl>
                                          <p:spTgt spid="5">
                                            <p:graphicEl>
                                              <a:dgm id="{7F5314EF-1E76-4F86-9FC0-8D4626C9A582}"/>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graphicEl>
                                              <a:dgm id="{7F5314EF-1E76-4F86-9FC0-8D4626C9A582}"/>
                                            </p:graphic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graphicEl>
                                              <a:dgm id="{F9F0C3B9-865A-4DE9-B35B-8DC35EC27779}"/>
                                            </p:graphicEl>
                                          </p:spTgt>
                                        </p:tgtEl>
                                        <p:attrNameLst>
                                          <p:attrName>style.visibility</p:attrName>
                                        </p:attrNameLst>
                                      </p:cBhvr>
                                      <p:to>
                                        <p:strVal val="visible"/>
                                      </p:to>
                                    </p:set>
                                    <p:anim calcmode="lin" valueType="num">
                                      <p:cBhvr additive="base">
                                        <p:cTn id="57" dur="500" fill="hold"/>
                                        <p:tgtEl>
                                          <p:spTgt spid="5">
                                            <p:graphicEl>
                                              <a:dgm id="{F9F0C3B9-865A-4DE9-B35B-8DC35EC27779}"/>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graphicEl>
                                              <a:dgm id="{F9F0C3B9-865A-4DE9-B35B-8DC35EC27779}"/>
                                            </p:graphic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
                                            <p:graphicEl>
                                              <a:dgm id="{979998E3-A6C3-4F24-8751-83EE8944A166}"/>
                                            </p:graphicEl>
                                          </p:spTgt>
                                        </p:tgtEl>
                                        <p:attrNameLst>
                                          <p:attrName>style.visibility</p:attrName>
                                        </p:attrNameLst>
                                      </p:cBhvr>
                                      <p:to>
                                        <p:strVal val="visible"/>
                                      </p:to>
                                    </p:set>
                                    <p:anim calcmode="lin" valueType="num">
                                      <p:cBhvr additive="base">
                                        <p:cTn id="61" dur="500" fill="hold"/>
                                        <p:tgtEl>
                                          <p:spTgt spid="5">
                                            <p:graphicEl>
                                              <a:dgm id="{979998E3-A6C3-4F24-8751-83EE8944A166}"/>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979998E3-A6C3-4F24-8751-83EE8944A166}"/>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graphicEl>
                                              <a:dgm id="{969258F5-0484-49E7-B3C7-8290A3EC09A4}"/>
                                            </p:graphicEl>
                                          </p:spTgt>
                                        </p:tgtEl>
                                        <p:attrNameLst>
                                          <p:attrName>style.visibility</p:attrName>
                                        </p:attrNameLst>
                                      </p:cBhvr>
                                      <p:to>
                                        <p:strVal val="visible"/>
                                      </p:to>
                                    </p:set>
                                    <p:anim calcmode="lin" valueType="num">
                                      <p:cBhvr additive="base">
                                        <p:cTn id="67" dur="500" fill="hold"/>
                                        <p:tgtEl>
                                          <p:spTgt spid="5">
                                            <p:graphicEl>
                                              <a:dgm id="{969258F5-0484-49E7-B3C7-8290A3EC09A4}"/>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graphicEl>
                                              <a:dgm id="{969258F5-0484-49E7-B3C7-8290A3EC09A4}"/>
                                            </p:graphic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5">
                                            <p:graphicEl>
                                              <a:dgm id="{164319CF-435F-403D-82DF-D509CC3BD6DE}"/>
                                            </p:graphicEl>
                                          </p:spTgt>
                                        </p:tgtEl>
                                        <p:attrNameLst>
                                          <p:attrName>style.visibility</p:attrName>
                                        </p:attrNameLst>
                                      </p:cBhvr>
                                      <p:to>
                                        <p:strVal val="visible"/>
                                      </p:to>
                                    </p:set>
                                    <p:anim calcmode="lin" valueType="num">
                                      <p:cBhvr additive="base">
                                        <p:cTn id="71" dur="500" fill="hold"/>
                                        <p:tgtEl>
                                          <p:spTgt spid="5">
                                            <p:graphicEl>
                                              <a:dgm id="{164319CF-435F-403D-82DF-D509CC3BD6DE}"/>
                                            </p:graphic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graphicEl>
                                              <a:dgm id="{164319CF-435F-403D-82DF-D509CC3BD6DE}"/>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a:t>
            </a:r>
            <a:r>
              <a:rPr lang="en-US" dirty="0"/>
              <a:t>general-purpose smart-contract platform, just like Ethereum</a:t>
            </a:r>
            <a:r>
              <a:rPr lang="pl-PL" dirty="0"/>
              <a:t>.</a:t>
            </a:r>
          </a:p>
        </p:txBody>
      </p:sp>
    </p:spTree>
    <p:extLst>
      <p:ext uri="{BB962C8B-B14F-4D97-AF65-F5344CB8AC3E}">
        <p14:creationId xmlns:p14="http://schemas.microsoft.com/office/powerpoint/2010/main" val="29515301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p:txBody>
          <a:bodyPr/>
          <a:lstStyle/>
          <a:p>
            <a:r>
              <a:rPr lang="en-US" dirty="0"/>
              <a:t>EOS is the blockchain for building commercial scale decentralized applications that are </a:t>
            </a:r>
            <a:r>
              <a:rPr lang="en-US" dirty="0">
                <a:solidFill>
                  <a:schemeClr val="tx2"/>
                </a:solidFill>
              </a:rPr>
              <a:t>indistinguishable</a:t>
            </a:r>
            <a:r>
              <a:rPr lang="en-US" dirty="0"/>
              <a:t> </a:t>
            </a:r>
            <a:r>
              <a:rPr lang="en-US" dirty="0">
                <a:solidFill>
                  <a:schemeClr val="tx2"/>
                </a:solidFill>
              </a:rPr>
              <a:t>from centralized alternatives</a:t>
            </a:r>
            <a:r>
              <a:rPr lang="en-US"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lstStyle/>
          <a:p>
            <a:r>
              <a:rPr lang="pl-PL" dirty="0"/>
              <a:t>Daniel Larimer, CTO of block.one</a:t>
            </a:r>
            <a:endParaRPr lang="en-US" dirty="0"/>
          </a:p>
        </p:txBody>
      </p:sp>
    </p:spTree>
    <p:extLst>
      <p:ext uri="{BB962C8B-B14F-4D97-AF65-F5344CB8AC3E}">
        <p14:creationId xmlns:p14="http://schemas.microsoft.com/office/powerpoint/2010/main" val="3793469434"/>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1">
              <a:lumMod val="75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Tree>
    <p:extLst>
      <p:ext uri="{BB962C8B-B14F-4D97-AF65-F5344CB8AC3E}">
        <p14:creationId xmlns:p14="http://schemas.microsoft.com/office/powerpoint/2010/main" val="13936080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features make EOS unique?</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178650341"/>
              </p:ext>
            </p:extLst>
          </p:nvPr>
        </p:nvGraphicFramePr>
        <p:xfrm>
          <a:off x="560560" y="2221832"/>
          <a:ext cx="9803552" cy="3729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821503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Processing power</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6"/>
            <a:ext cx="9905999" cy="1019503"/>
          </a:xfrm>
        </p:spPr>
        <p:txBody>
          <a:bodyPr>
            <a:normAutofit/>
          </a:bodyPr>
          <a:lstStyle/>
          <a:p>
            <a:pPr marL="0" indent="0">
              <a:buNone/>
            </a:pPr>
            <a:r>
              <a:rPr lang="en-US" dirty="0"/>
              <a:t>On day one: </a:t>
            </a:r>
            <a:r>
              <a:rPr lang="en-US" dirty="0">
                <a:solidFill>
                  <a:schemeClr val="tx2">
                    <a:lumMod val="75000"/>
                  </a:schemeClr>
                </a:solidFill>
              </a:rPr>
              <a:t>50,000 trxns per second</a:t>
            </a:r>
            <a:r>
              <a:rPr lang="en-US" dirty="0"/>
              <a:t> or more.</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graphicFrame>
        <p:nvGraphicFramePr>
          <p:cNvPr id="5" name="Chart 4">
            <a:extLst>
              <a:ext uri="{FF2B5EF4-FFF2-40B4-BE49-F238E27FC236}">
                <a16:creationId xmlns:a16="http://schemas.microsoft.com/office/drawing/2014/main" id="{AEBDF418-DEF3-4C12-B891-79D312EBB944}"/>
              </a:ext>
            </a:extLst>
          </p:cNvPr>
          <p:cNvGraphicFramePr/>
          <p:nvPr>
            <p:extLst>
              <p:ext uri="{D42A27DB-BD31-4B8C-83A1-F6EECF244321}">
                <p14:modId xmlns:p14="http://schemas.microsoft.com/office/powerpoint/2010/main" val="4061173918"/>
              </p:ext>
            </p:extLst>
          </p:nvPr>
        </p:nvGraphicFramePr>
        <p:xfrm>
          <a:off x="1361752" y="3268989"/>
          <a:ext cx="7820034" cy="26697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47547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Processing power</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6"/>
            <a:ext cx="9905999" cy="3766303"/>
          </a:xfrm>
        </p:spPr>
        <p:txBody>
          <a:bodyPr>
            <a:normAutofit/>
          </a:bodyPr>
          <a:lstStyle/>
          <a:p>
            <a:r>
              <a:rPr lang="pl-PL" dirty="0"/>
              <a:t>Sequential processing technology borrowed from LMAX </a:t>
            </a:r>
            <a:r>
              <a:rPr lang="en-US" dirty="0"/>
              <a:t>exchange</a:t>
            </a:r>
            <a:endParaRPr lang="pl-PL" dirty="0"/>
          </a:p>
          <a:p>
            <a:r>
              <a:rPr lang="pl-PL" dirty="0"/>
              <a:t>P</a:t>
            </a:r>
            <a:r>
              <a:rPr lang="en-US" dirty="0"/>
              <a:t>arallel processing</a:t>
            </a:r>
            <a:r>
              <a:rPr lang="pl-PL" dirty="0"/>
              <a:t> for horizontal scaling</a:t>
            </a:r>
          </a:p>
          <a:p>
            <a:r>
              <a:rPr lang="pl-PL" dirty="0"/>
              <a:t>N</a:t>
            </a:r>
            <a:r>
              <a:rPr lang="en-US" dirty="0"/>
              <a:t>o concept of gas</a:t>
            </a:r>
          </a:p>
          <a:p>
            <a:r>
              <a:rPr lang="pl-PL" dirty="0"/>
              <a:t>C</a:t>
            </a:r>
            <a:r>
              <a:rPr lang="en-US" dirty="0"/>
              <a:t>onsensus over events instead of consensus over state</a:t>
            </a:r>
            <a:endParaRPr lang="pl-PL" dirty="0"/>
          </a:p>
          <a:p>
            <a:pPr marL="0" indent="0">
              <a:buNone/>
            </a:pP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19589813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 IN THE </a:t>
            </a:r>
            <a:r>
              <a:rPr lang="en-US" dirty="0" err="1"/>
              <a:t>BLOCKCHaIN</a:t>
            </a:r>
            <a:r>
              <a:rPr lang="en-US" dirty="0"/>
              <a:t> SPACE</a:t>
            </a:r>
          </a:p>
        </p:txBody>
      </p:sp>
      <p:pic>
        <p:nvPicPr>
          <p:cNvPr id="11" name="Picture 10" descr="A group of people standing in a room&#10;&#10;Description generated with very high confidence">
            <a:extLst>
              <a:ext uri="{FF2B5EF4-FFF2-40B4-BE49-F238E27FC236}">
                <a16:creationId xmlns:a16="http://schemas.microsoft.com/office/drawing/2014/main" id="{2BB119D8-03D5-4851-B25D-67B5C6377739}"/>
              </a:ext>
            </a:extLst>
          </p:cNvPr>
          <p:cNvPicPr>
            <a:picLocks noChangeAspect="1"/>
          </p:cNvPicPr>
          <p:nvPr/>
        </p:nvPicPr>
        <p:blipFill rotWithShape="1">
          <a:blip r:embed="rId2">
            <a:extLst>
              <a:ext uri="{28A0092B-C50C-407E-A947-70E740481C1C}">
                <a14:useLocalDpi xmlns:a14="http://schemas.microsoft.com/office/drawing/2010/main" val="0"/>
              </a:ext>
            </a:extLst>
          </a:blip>
          <a:srcRect l="9633" r="23725" b="16879"/>
          <a:stretch/>
        </p:blipFill>
        <p:spPr>
          <a:xfrm>
            <a:off x="2875973" y="2058567"/>
            <a:ext cx="2237430" cy="2096338"/>
          </a:xfrm>
          <a:prstGeom prst="rect">
            <a:avLst/>
          </a:prstGeom>
          <a:ln>
            <a:solidFill>
              <a:schemeClr val="tx1"/>
            </a:solidFill>
          </a:ln>
        </p:spPr>
      </p:pic>
      <p:pic>
        <p:nvPicPr>
          <p:cNvPr id="15" name="Picture 14">
            <a:extLst>
              <a:ext uri="{FF2B5EF4-FFF2-40B4-BE49-F238E27FC236}">
                <a16:creationId xmlns:a16="http://schemas.microsoft.com/office/drawing/2014/main" id="{C54A17A7-1C04-43C2-A359-56D259E0A525}"/>
              </a:ext>
            </a:extLst>
          </p:cNvPr>
          <p:cNvPicPr>
            <a:picLocks noChangeAspect="1"/>
          </p:cNvPicPr>
          <p:nvPr/>
        </p:nvPicPr>
        <p:blipFill rotWithShape="1">
          <a:blip r:embed="rId3">
            <a:extLst>
              <a:ext uri="{28A0092B-C50C-407E-A947-70E740481C1C}">
                <a14:useLocalDpi xmlns:a14="http://schemas.microsoft.com/office/drawing/2010/main" val="0"/>
              </a:ext>
            </a:extLst>
          </a:blip>
          <a:srcRect r="14639" b="14437"/>
          <a:stretch/>
        </p:blipFill>
        <p:spPr>
          <a:xfrm>
            <a:off x="5058435" y="2294278"/>
            <a:ext cx="3309154" cy="2485718"/>
          </a:xfrm>
          <a:prstGeom prst="rect">
            <a:avLst/>
          </a:prstGeom>
          <a:ln>
            <a:solidFill>
              <a:schemeClr val="tx1"/>
            </a:solidFill>
          </a:ln>
        </p:spPr>
      </p:pic>
      <p:pic>
        <p:nvPicPr>
          <p:cNvPr id="9" name="Picture 8">
            <a:extLst>
              <a:ext uri="{FF2B5EF4-FFF2-40B4-BE49-F238E27FC236}">
                <a16:creationId xmlns:a16="http://schemas.microsoft.com/office/drawing/2014/main" id="{35AA3EB3-0492-4F02-8816-3BA800D439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3384" y="3961131"/>
            <a:ext cx="1787693" cy="1825409"/>
          </a:xfrm>
          <a:prstGeom prst="rect">
            <a:avLst/>
          </a:prstGeom>
          <a:ln>
            <a:solidFill>
              <a:schemeClr val="tx1"/>
            </a:solidFill>
          </a:ln>
        </p:spPr>
      </p:pic>
      <p:pic>
        <p:nvPicPr>
          <p:cNvPr id="6" name="Picture 5">
            <a:extLst>
              <a:ext uri="{FF2B5EF4-FFF2-40B4-BE49-F238E27FC236}">
                <a16:creationId xmlns:a16="http://schemas.microsoft.com/office/drawing/2014/main" id="{49CF353A-83A7-4219-8951-A6E06DE1CC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6895" y="4471563"/>
            <a:ext cx="3142968" cy="1767920"/>
          </a:xfrm>
          <a:prstGeom prst="rect">
            <a:avLst/>
          </a:prstGeom>
          <a:ln>
            <a:solidFill>
              <a:schemeClr val="tx1"/>
            </a:solidFill>
          </a:ln>
        </p:spPr>
      </p:pic>
    </p:spTree>
    <p:extLst>
      <p:ext uri="{BB962C8B-B14F-4D97-AF65-F5344CB8AC3E}">
        <p14:creationId xmlns:p14="http://schemas.microsoft.com/office/powerpoint/2010/main" val="2767537522"/>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#2 </a:t>
            </a:r>
            <a:r>
              <a:rPr lang="en-US" dirty="0"/>
              <a:t>Built-in governance</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989995"/>
          </a:xfrm>
        </p:spPr>
        <p:txBody>
          <a:bodyPr>
            <a:normAutofit/>
          </a:bodyPr>
          <a:lstStyle/>
          <a:p>
            <a:r>
              <a:rPr lang="en-US" dirty="0"/>
              <a:t>Consensus mechanism: Delegated Proof of Stake</a:t>
            </a:r>
          </a:p>
          <a:p>
            <a:r>
              <a:rPr lang="en-US" dirty="0"/>
              <a:t>B</a:t>
            </a:r>
            <a:r>
              <a:rPr lang="pl-PL" dirty="0"/>
              <a:t>lock producers able to f</a:t>
            </a:r>
            <a:r>
              <a:rPr lang="en-US" dirty="0"/>
              <a:t>reeze &amp; fix broken apps</a:t>
            </a:r>
            <a:endParaRPr lang="pl-PL" dirty="0"/>
          </a:p>
          <a:p>
            <a:r>
              <a:rPr lang="pl-PL" dirty="0"/>
              <a:t>Built-in governance mechanisms:</a:t>
            </a:r>
          </a:p>
          <a:p>
            <a:pPr lvl="1"/>
            <a:r>
              <a:rPr lang="pl-PL" dirty="0"/>
              <a:t>C</a:t>
            </a:r>
            <a:r>
              <a:rPr lang="en-US" dirty="0" err="1"/>
              <a:t>onstitution</a:t>
            </a:r>
            <a:r>
              <a:rPr lang="en-US" dirty="0"/>
              <a:t> encoded in the blockchain</a:t>
            </a:r>
            <a:r>
              <a:rPr lang="pl-PL" dirty="0"/>
              <a:t> (legally binding)</a:t>
            </a:r>
          </a:p>
          <a:p>
            <a:pPr lvl="1"/>
            <a:r>
              <a:rPr lang="pl-PL" dirty="0"/>
              <a:t>Arbitration for resolving disputes</a:t>
            </a:r>
          </a:p>
          <a:p>
            <a:pPr lvl="1"/>
            <a:r>
              <a:rPr lang="pl-PL" dirty="0"/>
              <a:t>Share</a:t>
            </a:r>
            <a:r>
              <a:rPr lang="en-US" dirty="0"/>
              <a:t>holders voting on important decisions</a:t>
            </a:r>
            <a:endParaRPr lang="pl-PL" dirty="0"/>
          </a:p>
          <a:p>
            <a:r>
              <a:rPr lang="en-US" dirty="0"/>
              <a:t>EOS as a decentralized app</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211656573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#3 infrastructure for apps</a:t>
            </a:r>
            <a:endParaRPr lang="en-US" dirty="0"/>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767265"/>
          </a:xfrm>
        </p:spPr>
        <p:txBody>
          <a:bodyPr/>
          <a:lstStyle/>
          <a:p>
            <a:r>
              <a:rPr lang="pl-PL" dirty="0"/>
              <a:t>Common/low-level </a:t>
            </a:r>
            <a:r>
              <a:rPr lang="en-US" dirty="0"/>
              <a:t>features </a:t>
            </a:r>
            <a:r>
              <a:rPr lang="pl-PL" dirty="0"/>
              <a:t>&amp;</a:t>
            </a:r>
            <a:r>
              <a:rPr lang="en-US" dirty="0"/>
              <a:t> services embedded in the blockchain</a:t>
            </a:r>
            <a:r>
              <a:rPr lang="pl-PL" dirty="0"/>
              <a:t>:</a:t>
            </a:r>
            <a:br>
              <a:rPr lang="pl-PL" dirty="0"/>
            </a:br>
            <a:r>
              <a:rPr lang="pl-PL" dirty="0">
                <a:solidFill>
                  <a:schemeClr val="tx2"/>
                </a:solidFill>
              </a:rPr>
              <a:t>a</a:t>
            </a:r>
            <a:r>
              <a:rPr lang="en-US" dirty="0" err="1">
                <a:solidFill>
                  <a:schemeClr val="tx2"/>
                </a:solidFill>
              </a:rPr>
              <a:t>ccount</a:t>
            </a:r>
            <a:r>
              <a:rPr lang="en-US" dirty="0">
                <a:solidFill>
                  <a:schemeClr val="tx2"/>
                </a:solidFill>
              </a:rPr>
              <a:t> permissions</a:t>
            </a:r>
            <a:r>
              <a:rPr lang="en-US" dirty="0"/>
              <a:t>, </a:t>
            </a:r>
            <a:r>
              <a:rPr lang="en-US" dirty="0">
                <a:solidFill>
                  <a:schemeClr val="tx2"/>
                </a:solidFill>
              </a:rPr>
              <a:t>account recovery</a:t>
            </a:r>
            <a:r>
              <a:rPr lang="en-US" dirty="0"/>
              <a:t>, </a:t>
            </a:r>
            <a:r>
              <a:rPr lang="en-US" dirty="0">
                <a:solidFill>
                  <a:schemeClr val="tx2"/>
                </a:solidFill>
              </a:rPr>
              <a:t>scheduling</a:t>
            </a:r>
            <a:r>
              <a:rPr lang="en-US" dirty="0"/>
              <a:t>, </a:t>
            </a:r>
            <a:r>
              <a:rPr lang="en-US" dirty="0">
                <a:solidFill>
                  <a:schemeClr val="tx2"/>
                </a:solidFill>
              </a:rPr>
              <a:t>authentication</a:t>
            </a:r>
            <a:r>
              <a:rPr lang="en-US" dirty="0"/>
              <a:t>,</a:t>
            </a:r>
            <a:br>
              <a:rPr lang="pl-PL" dirty="0"/>
            </a:br>
            <a:r>
              <a:rPr lang="en-US" dirty="0">
                <a:solidFill>
                  <a:schemeClr val="tx2"/>
                </a:solidFill>
              </a:rPr>
              <a:t>inter-app communication</a:t>
            </a:r>
            <a:r>
              <a:rPr lang="en-US" dirty="0"/>
              <a:t>, </a:t>
            </a:r>
            <a:r>
              <a:rPr lang="en-US" dirty="0">
                <a:solidFill>
                  <a:schemeClr val="tx2"/>
                </a:solidFill>
              </a:rPr>
              <a:t>biometric 2nd factor validation</a:t>
            </a:r>
            <a:endParaRPr lang="pl-PL" dirty="0">
              <a:solidFill>
                <a:schemeClr val="tx2"/>
              </a:solidFill>
            </a:endParaRPr>
          </a:p>
          <a:p>
            <a:r>
              <a:rPr lang="pl-PL" dirty="0"/>
              <a:t>Private databases on smart-contract level</a:t>
            </a:r>
          </a:p>
          <a:p>
            <a:r>
              <a:rPr lang="pl-PL" dirty="0"/>
              <a:t>Integrated s</a:t>
            </a:r>
            <a:r>
              <a:rPr lang="en-US" dirty="0" err="1"/>
              <a:t>torage</a:t>
            </a:r>
            <a:r>
              <a:rPr lang="en-US" dirty="0"/>
              <a:t> solution based on IPFS, free to use</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73725938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#4 </a:t>
            </a:r>
            <a:r>
              <a:rPr lang="en-US" dirty="0"/>
              <a:t>No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429418"/>
          </a:xfrm>
        </p:spPr>
        <p:txBody>
          <a:bodyPr>
            <a:normAutofit/>
          </a:bodyPr>
          <a:lstStyle/>
          <a:p>
            <a:r>
              <a:rPr lang="en-US" dirty="0"/>
              <a:t>EOS token is never consumed</a:t>
            </a:r>
            <a:r>
              <a:rPr lang="pl-PL" dirty="0"/>
              <a:t>,</a:t>
            </a:r>
            <a:r>
              <a:rPr lang="en-US" dirty="0"/>
              <a:t> no concept of gas</a:t>
            </a:r>
            <a:endParaRPr lang="pl-PL" dirty="0"/>
          </a:p>
          <a:p>
            <a:r>
              <a:rPr lang="en-US" dirty="0"/>
              <a:t>Spam protection achieved via rate limiting</a:t>
            </a:r>
            <a:endParaRPr lang="pl-PL" dirty="0"/>
          </a:p>
          <a:p>
            <a:r>
              <a:rPr lang="pl-PL" dirty="0"/>
              <a:t>I</a:t>
            </a:r>
            <a:r>
              <a:rPr lang="en-US" dirty="0"/>
              <a:t>f you own 1% of the tokens</a:t>
            </a:r>
            <a:r>
              <a:rPr lang="pl-PL" dirty="0"/>
              <a:t>,</a:t>
            </a:r>
            <a:r>
              <a:rPr lang="en-US" dirty="0"/>
              <a:t> you own 1% of the network</a:t>
            </a:r>
            <a:endParaRPr lang="pl-PL" dirty="0"/>
          </a:p>
          <a:p>
            <a:r>
              <a:rPr lang="pl-PL" dirty="0"/>
              <a:t>You can own blockchain resources or rent them on pay-as-you-go basis</a:t>
            </a:r>
          </a:p>
          <a:p>
            <a:r>
              <a:rPr lang="pl-PL" dirty="0"/>
              <a:t>M</a:t>
            </a:r>
            <a:r>
              <a:rPr lang="en-US" dirty="0"/>
              <a:t>onetization strategy</a:t>
            </a:r>
            <a:r>
              <a:rPr lang="pl-PL" dirty="0"/>
              <a:t> is the</a:t>
            </a:r>
            <a:r>
              <a:rPr lang="en-US" dirty="0"/>
              <a:t> application choice, not the platform it's running on</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18991639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#5 </a:t>
            </a:r>
            <a:r>
              <a:rPr lang="en-US" dirty="0"/>
              <a:t>Publish source code, not assembly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867945"/>
          </a:xfrm>
        </p:spPr>
        <p:txBody>
          <a:bodyPr/>
          <a:lstStyle/>
          <a:p>
            <a:r>
              <a:rPr lang="pl-PL" dirty="0"/>
              <a:t>Source code is sacred, as it captures human intentions </a:t>
            </a:r>
          </a:p>
          <a:p>
            <a:r>
              <a:rPr lang="pl-PL" dirty="0"/>
              <a:t>Source code can be recompiled in the future</a:t>
            </a:r>
          </a:p>
          <a:p>
            <a:r>
              <a:rPr lang="pl-PL" dirty="0"/>
              <a:t>Opens EOS up for multiple virtual machines</a:t>
            </a:r>
          </a:p>
          <a:p>
            <a:r>
              <a:rPr lang="pl-PL" dirty="0"/>
              <a:t>Upgradable smart-contracts become possible</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312616413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a:t>
            </a:r>
            <a:r>
              <a:rPr lang="en-US" dirty="0"/>
              <a:t>6</a:t>
            </a:r>
            <a:r>
              <a:rPr lang="pl-PL" dirty="0"/>
              <a:t> </a:t>
            </a:r>
            <a:r>
              <a:rPr lang="en-US" dirty="0"/>
              <a:t>Asynchronous communication</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867945"/>
          </a:xfrm>
        </p:spPr>
        <p:txBody>
          <a:bodyPr/>
          <a:lstStyle/>
          <a:p>
            <a:r>
              <a:rPr lang="en-US" dirty="0"/>
              <a:t>Everything is based on messages</a:t>
            </a:r>
          </a:p>
          <a:p>
            <a:r>
              <a:rPr lang="en-US" dirty="0"/>
              <a:t>Cross-blockchain communication becomes possible</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25097178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features make EOS unique?</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nvPr>
        </p:nvGraphicFramePr>
        <p:xfrm>
          <a:off x="560560" y="2221832"/>
          <a:ext cx="9803552" cy="3729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6126087"/>
      </p:ext>
    </p:extLst>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EB48-2301-42A7-B378-AD0F2D56CE0E}"/>
              </a:ext>
            </a:extLst>
          </p:cNvPr>
          <p:cNvSpPr>
            <a:spLocks noGrp="1"/>
          </p:cNvSpPr>
          <p:nvPr>
            <p:ph type="title"/>
          </p:nvPr>
        </p:nvSpPr>
        <p:spPr/>
        <p:txBody>
          <a:bodyPr/>
          <a:lstStyle/>
          <a:p>
            <a:r>
              <a:rPr lang="en-US" dirty="0"/>
              <a:t>Top-down vs. bottom-up</a:t>
            </a:r>
          </a:p>
        </p:txBody>
      </p:sp>
      <p:sp>
        <p:nvSpPr>
          <p:cNvPr id="3" name="Content Placeholder 2">
            <a:extLst>
              <a:ext uri="{FF2B5EF4-FFF2-40B4-BE49-F238E27FC236}">
                <a16:creationId xmlns:a16="http://schemas.microsoft.com/office/drawing/2014/main" id="{69947831-915A-4C59-8C09-4B63DB4CD52D}"/>
              </a:ext>
            </a:extLst>
          </p:cNvPr>
          <p:cNvSpPr>
            <a:spLocks noGrp="1"/>
          </p:cNvSpPr>
          <p:nvPr>
            <p:ph idx="1"/>
          </p:nvPr>
        </p:nvSpPr>
        <p:spPr>
          <a:xfrm>
            <a:off x="1361753" y="2249487"/>
            <a:ext cx="3086422" cy="2511426"/>
          </a:xfrm>
          <a:prstGeom prst="horizontalScroll">
            <a:avLst/>
          </a:prstGeom>
          <a:solidFill>
            <a:schemeClr val="tx1">
              <a:lumMod val="65000"/>
              <a:alpha val="60000"/>
            </a:schemeClr>
          </a:solidFill>
          <a:ln>
            <a:solidFill>
              <a:schemeClr val="tx1"/>
            </a:solidFill>
          </a:ln>
        </p:spPr>
        <p:txBody>
          <a:bodyPr anchor="ctr">
            <a:normAutofit fontScale="92500"/>
          </a:bodyPr>
          <a:lstStyle/>
          <a:p>
            <a:pPr marL="0" indent="0" algn="ctr">
              <a:buNone/>
            </a:pPr>
            <a:r>
              <a:rPr lang="pl-PL" dirty="0"/>
              <a:t>A</a:t>
            </a:r>
            <a:r>
              <a:rPr lang="en-US" dirty="0"/>
              <a:t>ttempt to generalize something that you have not figured out how to build yet</a:t>
            </a:r>
            <a:r>
              <a:rPr lang="pl-PL" dirty="0"/>
              <a:t>.</a:t>
            </a:r>
            <a:endParaRPr lang="en-US" dirty="0"/>
          </a:p>
        </p:txBody>
      </p:sp>
      <p:sp>
        <p:nvSpPr>
          <p:cNvPr id="4" name="Content Placeholder 2">
            <a:extLst>
              <a:ext uri="{FF2B5EF4-FFF2-40B4-BE49-F238E27FC236}">
                <a16:creationId xmlns:a16="http://schemas.microsoft.com/office/drawing/2014/main" id="{E83FF11B-E915-42A7-996F-4F1D29250706}"/>
              </a:ext>
            </a:extLst>
          </p:cNvPr>
          <p:cNvSpPr txBox="1">
            <a:spLocks/>
          </p:cNvSpPr>
          <p:nvPr/>
        </p:nvSpPr>
        <p:spPr>
          <a:xfrm>
            <a:off x="6800690" y="2249487"/>
            <a:ext cx="3086421" cy="2511426"/>
          </a:xfrm>
          <a:prstGeom prst="horizontalScroll">
            <a:avLst/>
          </a:prstGeom>
          <a:solidFill>
            <a:schemeClr val="tx1">
              <a:lumMod val="65000"/>
              <a:alpha val="60000"/>
            </a:schemeClr>
          </a:solidFill>
          <a:ln>
            <a:solidFill>
              <a:schemeClr val="tx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200" dirty="0"/>
              <a:t>Figure out how to build somet</a:t>
            </a:r>
            <a:r>
              <a:rPr lang="pl-PL" sz="2200" dirty="0"/>
              <a:t>h</a:t>
            </a:r>
            <a:r>
              <a:rPr lang="en-US" sz="2200" dirty="0"/>
              <a:t>ing first and then start generalizing it.</a:t>
            </a:r>
          </a:p>
        </p:txBody>
      </p:sp>
      <p:sp>
        <p:nvSpPr>
          <p:cNvPr id="5" name="Arrow: Left-Right 4">
            <a:extLst>
              <a:ext uri="{FF2B5EF4-FFF2-40B4-BE49-F238E27FC236}">
                <a16:creationId xmlns:a16="http://schemas.microsoft.com/office/drawing/2014/main" id="{676E251E-1CC0-462A-AE64-77A5F0B32D12}"/>
              </a:ext>
            </a:extLst>
          </p:cNvPr>
          <p:cNvSpPr/>
          <p:nvPr/>
        </p:nvSpPr>
        <p:spPr>
          <a:xfrm>
            <a:off x="4862432" y="3000375"/>
            <a:ext cx="1524000" cy="1009650"/>
          </a:xfrm>
          <a:prstGeom prst="leftRightArrow">
            <a:avLst/>
          </a:prstGeom>
          <a:solidFill>
            <a:schemeClr val="tx2">
              <a:lumMod val="50000"/>
              <a:alpha val="7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959140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827B-A31D-4678-97A3-63727438793F}"/>
              </a:ext>
            </a:extLst>
          </p:cNvPr>
          <p:cNvSpPr>
            <a:spLocks noGrp="1"/>
          </p:cNvSpPr>
          <p:nvPr>
            <p:ph type="title"/>
          </p:nvPr>
        </p:nvSpPr>
        <p:spPr/>
        <p:txBody>
          <a:bodyPr/>
          <a:lstStyle/>
          <a:p>
            <a:r>
              <a:rPr lang="en-US" dirty="0"/>
              <a:t>top four most used blockchains</a:t>
            </a:r>
          </a:p>
        </p:txBody>
      </p:sp>
      <p:graphicFrame>
        <p:nvGraphicFramePr>
          <p:cNvPr id="8" name="Content Placeholder 7">
            <a:extLst>
              <a:ext uri="{FF2B5EF4-FFF2-40B4-BE49-F238E27FC236}">
                <a16:creationId xmlns:a16="http://schemas.microsoft.com/office/drawing/2014/main" id="{187DEF5B-FBFA-4916-8F2F-814698DA464E}"/>
              </a:ext>
            </a:extLst>
          </p:cNvPr>
          <p:cNvGraphicFramePr>
            <a:graphicFrameLocks noGrp="1"/>
          </p:cNvGraphicFramePr>
          <p:nvPr>
            <p:ph idx="1"/>
            <p:extLst>
              <p:ext uri="{D42A27DB-BD31-4B8C-83A1-F6EECF244321}">
                <p14:modId xmlns:p14="http://schemas.microsoft.com/office/powerpoint/2010/main" val="3536274938"/>
              </p:ext>
            </p:extLst>
          </p:nvPr>
        </p:nvGraphicFramePr>
        <p:xfrm>
          <a:off x="1361753" y="2249488"/>
          <a:ext cx="9906000" cy="3541712"/>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B7FF7124-A7A2-48E0-8359-058EA860A536}"/>
              </a:ext>
            </a:extLst>
          </p:cNvPr>
          <p:cNvSpPr txBox="1"/>
          <p:nvPr/>
        </p:nvSpPr>
        <p:spPr>
          <a:xfrm>
            <a:off x="7996532" y="4533082"/>
            <a:ext cx="1782860" cy="709938"/>
          </a:xfrm>
          <a:prstGeom prst="rect">
            <a:avLst/>
          </a:prstGeom>
          <a:noFill/>
        </p:spPr>
        <p:txBody>
          <a:bodyPr wrap="none" rtlCol="0">
            <a:spAutoFit/>
          </a:bodyPr>
          <a:lstStyle/>
          <a:p>
            <a:pPr>
              <a:lnSpc>
                <a:spcPts val="2400"/>
              </a:lnSpc>
            </a:pPr>
            <a:r>
              <a:rPr lang="pl-PL" sz="2400" dirty="0">
                <a:solidFill>
                  <a:schemeClr val="tx2"/>
                </a:solidFill>
              </a:rPr>
              <a:t>Steem</a:t>
            </a:r>
            <a:br>
              <a:rPr lang="pl-PL" sz="2400" dirty="0">
                <a:solidFill>
                  <a:schemeClr val="tx2"/>
                </a:solidFill>
              </a:rPr>
            </a:br>
            <a:r>
              <a:rPr lang="pl-PL" sz="2400" dirty="0">
                <a:solidFill>
                  <a:schemeClr val="tx2"/>
                </a:solidFill>
              </a:rPr>
              <a:t>7.8 trxns/sec</a:t>
            </a:r>
            <a:endParaRPr lang="en-US" sz="2400" dirty="0">
              <a:solidFill>
                <a:schemeClr val="tx2"/>
              </a:solidFill>
            </a:endParaRPr>
          </a:p>
        </p:txBody>
      </p:sp>
      <p:sp>
        <p:nvSpPr>
          <p:cNvPr id="10" name="TextBox 9">
            <a:extLst>
              <a:ext uri="{FF2B5EF4-FFF2-40B4-BE49-F238E27FC236}">
                <a16:creationId xmlns:a16="http://schemas.microsoft.com/office/drawing/2014/main" id="{3983091A-BE2D-45C9-BFE3-30B8BA86B2CF}"/>
              </a:ext>
            </a:extLst>
          </p:cNvPr>
          <p:cNvSpPr txBox="1"/>
          <p:nvPr/>
        </p:nvSpPr>
        <p:spPr>
          <a:xfrm>
            <a:off x="7843710" y="2499197"/>
            <a:ext cx="1782860" cy="709938"/>
          </a:xfrm>
          <a:prstGeom prst="rect">
            <a:avLst/>
          </a:prstGeom>
          <a:noFill/>
        </p:spPr>
        <p:txBody>
          <a:bodyPr wrap="none" rtlCol="0">
            <a:spAutoFit/>
          </a:bodyPr>
          <a:lstStyle/>
          <a:p>
            <a:pPr>
              <a:lnSpc>
                <a:spcPts val="2400"/>
              </a:lnSpc>
            </a:pPr>
            <a:r>
              <a:rPr lang="pl-PL" sz="2400" dirty="0">
                <a:solidFill>
                  <a:schemeClr val="tx2"/>
                </a:solidFill>
              </a:rPr>
              <a:t>BitShares</a:t>
            </a:r>
            <a:br>
              <a:rPr lang="pl-PL" sz="2400" dirty="0">
                <a:solidFill>
                  <a:schemeClr val="tx2"/>
                </a:solidFill>
              </a:rPr>
            </a:br>
            <a:r>
              <a:rPr lang="pl-PL" sz="2400" dirty="0">
                <a:solidFill>
                  <a:schemeClr val="tx2"/>
                </a:solidFill>
              </a:rPr>
              <a:t>4.0 trxns/sec</a:t>
            </a:r>
            <a:endParaRPr lang="en-US" sz="2400" dirty="0">
              <a:solidFill>
                <a:schemeClr val="tx2"/>
              </a:solidFill>
            </a:endParaRPr>
          </a:p>
        </p:txBody>
      </p:sp>
    </p:spTree>
    <p:extLst>
      <p:ext uri="{BB962C8B-B14F-4D97-AF65-F5344CB8AC3E}">
        <p14:creationId xmlns:p14="http://schemas.microsoft.com/office/powerpoint/2010/main" val="1849566301"/>
      </p:ext>
    </p:extLst>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video game&#10;&#10;Description generated with high confidence">
            <a:extLst>
              <a:ext uri="{FF2B5EF4-FFF2-40B4-BE49-F238E27FC236}">
                <a16:creationId xmlns:a16="http://schemas.microsoft.com/office/drawing/2014/main" id="{E0ECE6D1-3AB1-41E5-80DD-9B74244BC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1774594" y="1400660"/>
            <a:ext cx="3900333" cy="4381252"/>
          </a:xfrm>
          <a:prstGeom prst="rect">
            <a:avLst/>
          </a:prstGeom>
          <a:ln>
            <a:solidFill>
              <a:schemeClr val="tx1"/>
            </a:solidFill>
          </a:ln>
        </p:spPr>
      </p:pic>
      <p:pic>
        <p:nvPicPr>
          <p:cNvPr id="5" name="Picture 4" descr="A screenshot of text&#10;&#10;Description generated with very high confidence">
            <a:extLst>
              <a:ext uri="{FF2B5EF4-FFF2-40B4-BE49-F238E27FC236}">
                <a16:creationId xmlns:a16="http://schemas.microsoft.com/office/drawing/2014/main" id="{7C6E5076-0EC9-4903-8C6C-3EDB98FDA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94231">
            <a:off x="1397271" y="859738"/>
            <a:ext cx="4197610" cy="4705350"/>
          </a:xfrm>
          <a:prstGeom prst="rect">
            <a:avLst/>
          </a:prstGeom>
          <a:ln>
            <a:solidFill>
              <a:schemeClr val="tx1"/>
            </a:solidFill>
          </a:ln>
        </p:spPr>
      </p:pic>
      <p:pic>
        <p:nvPicPr>
          <p:cNvPr id="12" name="Picture 11" descr="A screenshot of a cell phone&#10;&#10;Description generated with very high confidence">
            <a:extLst>
              <a:ext uri="{FF2B5EF4-FFF2-40B4-BE49-F238E27FC236}">
                <a16:creationId xmlns:a16="http://schemas.microsoft.com/office/drawing/2014/main" id="{903A4D08-851A-4A9A-A911-67B8A3FC0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80000">
            <a:off x="6717675" y="1371962"/>
            <a:ext cx="3867789" cy="4438650"/>
          </a:xfrm>
          <a:prstGeom prst="rect">
            <a:avLst/>
          </a:prstGeom>
          <a:ln>
            <a:solidFill>
              <a:schemeClr val="bg1"/>
            </a:solidFill>
          </a:ln>
        </p:spPr>
      </p:pic>
      <p:pic>
        <p:nvPicPr>
          <p:cNvPr id="10" name="Picture 9" descr="A screenshot of a cell phone&#10;&#10;Description generated with very high confidence">
            <a:extLst>
              <a:ext uri="{FF2B5EF4-FFF2-40B4-BE49-F238E27FC236}">
                <a16:creationId xmlns:a16="http://schemas.microsoft.com/office/drawing/2014/main" id="{DDCAE2FF-E824-4F7E-965A-8208BFD5B3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
            <a:off x="6443019" y="810056"/>
            <a:ext cx="4235309" cy="4831959"/>
          </a:xfrm>
          <a:prstGeom prst="rect">
            <a:avLst/>
          </a:prstGeom>
          <a:ln>
            <a:solidFill>
              <a:schemeClr val="bg1"/>
            </a:solidFill>
          </a:ln>
        </p:spPr>
      </p:pic>
      <p:pic>
        <p:nvPicPr>
          <p:cNvPr id="4" name="Picture 3" descr="A screen shot of a computer&#10;&#10;Description generated with very high confidence">
            <a:extLst>
              <a:ext uri="{FF2B5EF4-FFF2-40B4-BE49-F238E27FC236}">
                <a16:creationId xmlns:a16="http://schemas.microsoft.com/office/drawing/2014/main" id="{59A7F870-409C-4129-92E8-54C668446A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258" y="860829"/>
            <a:ext cx="4698360" cy="5287496"/>
          </a:xfrm>
          <a:prstGeom prst="rect">
            <a:avLst/>
          </a:prstGeom>
          <a:ln>
            <a:solidFill>
              <a:schemeClr val="tx1"/>
            </a:solidFill>
          </a:ln>
        </p:spPr>
      </p:pic>
      <p:pic>
        <p:nvPicPr>
          <p:cNvPr id="8" name="Picture 7" descr="A screenshot of a cell phone&#10;&#10;Description generated with very high confidence">
            <a:extLst>
              <a:ext uri="{FF2B5EF4-FFF2-40B4-BE49-F238E27FC236}">
                <a16:creationId xmlns:a16="http://schemas.microsoft.com/office/drawing/2014/main" id="{A03A6DC0-9A39-49DF-8522-AEEE5A8827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5540" y="860829"/>
            <a:ext cx="4627175" cy="5287496"/>
          </a:xfrm>
          <a:prstGeom prst="rect">
            <a:avLst/>
          </a:prstGeom>
          <a:ln>
            <a:solidFill>
              <a:schemeClr val="bg1"/>
            </a:solidFill>
          </a:ln>
        </p:spPr>
      </p:pic>
    </p:spTree>
    <p:extLst>
      <p:ext uri="{BB962C8B-B14F-4D97-AF65-F5344CB8AC3E}">
        <p14:creationId xmlns:p14="http://schemas.microsoft.com/office/powerpoint/2010/main" val="178872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1000" fill="hold"/>
                                        <p:tgtEl>
                                          <p:spTgt spid="12"/>
                                        </p:tgtEl>
                                        <p:attrNameLst>
                                          <p:attrName>ppt_w</p:attrName>
                                        </p:attrNameLst>
                                      </p:cBhvr>
                                      <p:tavLst>
                                        <p:tav tm="0">
                                          <p:val>
                                            <p:fltVal val="0"/>
                                          </p:val>
                                        </p:tav>
                                        <p:tav tm="100000">
                                          <p:val>
                                            <p:strVal val="#ppt_w"/>
                                          </p:val>
                                        </p:tav>
                                      </p:tavLst>
                                    </p:anim>
                                    <p:anim calcmode="lin" valueType="num">
                                      <p:cBhvr>
                                        <p:cTn id="29" dur="1000" fill="hold"/>
                                        <p:tgtEl>
                                          <p:spTgt spid="12"/>
                                        </p:tgtEl>
                                        <p:attrNameLst>
                                          <p:attrName>ppt_h</p:attrName>
                                        </p:attrNameLst>
                                      </p:cBhvr>
                                      <p:tavLst>
                                        <p:tav tm="0">
                                          <p:val>
                                            <p:fltVal val="0"/>
                                          </p:val>
                                        </p:tav>
                                        <p:tav tm="100000">
                                          <p:val>
                                            <p:strVal val="#ppt_h"/>
                                          </p:val>
                                        </p:tav>
                                      </p:tavLst>
                                    </p:anim>
                                    <p:anim calcmode="lin" valueType="num">
                                      <p:cBhvr>
                                        <p:cTn id="30" dur="1000" fill="hold"/>
                                        <p:tgtEl>
                                          <p:spTgt spid="12"/>
                                        </p:tgtEl>
                                        <p:attrNameLst>
                                          <p:attrName>style.rotation</p:attrName>
                                        </p:attrNameLst>
                                      </p:cBhvr>
                                      <p:tavLst>
                                        <p:tav tm="0">
                                          <p:val>
                                            <p:fltVal val="90"/>
                                          </p:val>
                                        </p:tav>
                                        <p:tav tm="100000">
                                          <p:val>
                                            <p:fltVal val="0"/>
                                          </p:val>
                                        </p:tav>
                                      </p:tavLst>
                                    </p:anim>
                                    <p:animEffect transition="in" filter="fade">
                                      <p:cBhvr>
                                        <p:cTn id="31" dur="1000"/>
                                        <p:tgtEl>
                                          <p:spTgt spid="12"/>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fltVal val="0"/>
                                          </p:val>
                                        </p:tav>
                                        <p:tav tm="100000">
                                          <p:val>
                                            <p:strVal val="#ppt_w"/>
                                          </p:val>
                                        </p:tav>
                                      </p:tavLst>
                                    </p:anim>
                                    <p:anim calcmode="lin" valueType="num">
                                      <p:cBhvr>
                                        <p:cTn id="43" dur="1000" fill="hold"/>
                                        <p:tgtEl>
                                          <p:spTgt spid="8"/>
                                        </p:tgtEl>
                                        <p:attrNameLst>
                                          <p:attrName>ppt_h</p:attrName>
                                        </p:attrNameLst>
                                      </p:cBhvr>
                                      <p:tavLst>
                                        <p:tav tm="0">
                                          <p:val>
                                            <p:fltVal val="0"/>
                                          </p:val>
                                        </p:tav>
                                        <p:tav tm="100000">
                                          <p:val>
                                            <p:strVal val="#ppt_h"/>
                                          </p:val>
                                        </p:tav>
                                      </p:tavLst>
                                    </p:anim>
                                    <p:anim calcmode="lin" valueType="num">
                                      <p:cBhvr>
                                        <p:cTn id="44" dur="1000" fill="hold"/>
                                        <p:tgtEl>
                                          <p:spTgt spid="8"/>
                                        </p:tgtEl>
                                        <p:attrNameLst>
                                          <p:attrName>style.rotation</p:attrName>
                                        </p:attrNameLst>
                                      </p:cBhvr>
                                      <p:tavLst>
                                        <p:tav tm="0">
                                          <p:val>
                                            <p:fltVal val="90"/>
                                          </p:val>
                                        </p:tav>
                                        <p:tav tm="100000">
                                          <p:val>
                                            <p:fltVal val="0"/>
                                          </p:val>
                                        </p:tav>
                                      </p:tavLst>
                                    </p:anim>
                                    <p:animEffect transition="in" filter="fade">
                                      <p:cBhvr>
                                        <p:cTn id="4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pl-PL" dirty="0">
                <a:solidFill>
                  <a:schemeClr val="tx2"/>
                </a:solidFill>
              </a:rPr>
              <a:t>strong</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7"/>
            <a:ext cx="9905999" cy="3373272"/>
          </a:xfrm>
        </p:spPr>
        <p:txBody>
          <a:bodyPr/>
          <a:lstStyle/>
          <a:p>
            <a:r>
              <a:rPr lang="pl-PL" dirty="0"/>
              <a:t>Very efficient team</a:t>
            </a:r>
            <a:r>
              <a:rPr lang="en-US" dirty="0"/>
              <a:t> implementing a concept proved in practice</a:t>
            </a:r>
            <a:endParaRPr lang="pl-PL" dirty="0"/>
          </a:p>
          <a:p>
            <a:r>
              <a:rPr lang="en-US" dirty="0"/>
              <a:t>Web Assembly as a virtual machine</a:t>
            </a:r>
            <a:endParaRPr lang="pl-PL" dirty="0"/>
          </a:p>
          <a:p>
            <a:r>
              <a:rPr lang="pl-PL" dirty="0"/>
              <a:t>S</a:t>
            </a:r>
            <a:r>
              <a:rPr lang="en-US" dirty="0"/>
              <a:t>trong financial backing</a:t>
            </a:r>
            <a:r>
              <a:rPr lang="pl-PL" dirty="0"/>
              <a:t>: </a:t>
            </a:r>
            <a:r>
              <a:rPr lang="en-US" dirty="0"/>
              <a:t>Bro</a:t>
            </a:r>
            <a:r>
              <a:rPr lang="pl-PL" dirty="0"/>
              <a:t>c</a:t>
            </a:r>
            <a:r>
              <a:rPr lang="en-US" dirty="0"/>
              <a:t>k Pierce </a:t>
            </a:r>
            <a:r>
              <a:rPr lang="pl-PL" dirty="0"/>
              <a:t>&amp;</a:t>
            </a:r>
            <a:r>
              <a:rPr lang="en-US" dirty="0"/>
              <a:t> Bo Shen </a:t>
            </a:r>
            <a:r>
              <a:rPr lang="pl-PL" dirty="0"/>
              <a:t>(</a:t>
            </a:r>
            <a:r>
              <a:rPr lang="en-US" dirty="0"/>
              <a:t>Fenbushi Capital</a:t>
            </a:r>
            <a:r>
              <a:rPr lang="pl-PL" dirty="0"/>
              <a:t>)</a:t>
            </a:r>
          </a:p>
          <a:p>
            <a:r>
              <a:rPr lang="pl-PL" dirty="0"/>
              <a:t>C</a:t>
            </a:r>
            <a:r>
              <a:rPr lang="en-US" dirty="0"/>
              <a:t>ommitment to spend 1 bln USD to boost the ecosystem</a:t>
            </a:r>
          </a:p>
        </p:txBody>
      </p:sp>
    </p:spTree>
    <p:extLst>
      <p:ext uri="{BB962C8B-B14F-4D97-AF65-F5344CB8AC3E}">
        <p14:creationId xmlns:p14="http://schemas.microsoft.com/office/powerpoint/2010/main" val="12623318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normAutofit/>
          </a:bodyPr>
          <a:lstStyle/>
          <a:p>
            <a:r>
              <a:rPr lang="pl-PL" dirty="0"/>
              <a:t>QUICK SURVEY - </a:t>
            </a:r>
            <a:r>
              <a:rPr lang="en-US" dirty="0"/>
              <a:t>State of the blockchain </a:t>
            </a:r>
            <a:r>
              <a:rPr lang="pl-PL" dirty="0"/>
              <a:t>2017</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p:txBody>
          <a:bodyPr>
            <a:normAutofit/>
          </a:bodyPr>
          <a:lstStyle/>
          <a:p>
            <a:pPr marL="457200" indent="-457200">
              <a:buFont typeface="+mj-lt"/>
              <a:buAutoNum type="arabicPeriod"/>
            </a:pPr>
            <a:r>
              <a:rPr lang="en-US" dirty="0"/>
              <a:t>What is the average transaction fee for a Bitcoin transfer?</a:t>
            </a:r>
            <a:br>
              <a:rPr lang="en-US" dirty="0"/>
            </a:br>
            <a:r>
              <a:rPr lang="en-US" dirty="0"/>
              <a:t>What about Ethereum?</a:t>
            </a:r>
            <a:endParaRPr lang="pl-PL" dirty="0"/>
          </a:p>
          <a:p>
            <a:pPr marL="457200" indent="-457200">
              <a:buFont typeface="+mj-lt"/>
              <a:buAutoNum type="arabicPeriod"/>
            </a:pPr>
            <a:r>
              <a:rPr lang="en-US" dirty="0"/>
              <a:t>How many transactions per second does Facebook require?</a:t>
            </a:r>
            <a:br>
              <a:rPr lang="en-GB" dirty="0"/>
            </a:br>
            <a:r>
              <a:rPr lang="pl-PL" dirty="0"/>
              <a:t>What about </a:t>
            </a:r>
            <a:r>
              <a:rPr lang="en-GB" dirty="0"/>
              <a:t>payment systems like </a:t>
            </a:r>
            <a:r>
              <a:rPr lang="pl-PL" dirty="0"/>
              <a:t>Visa/MasterCard?</a:t>
            </a:r>
          </a:p>
          <a:p>
            <a:pPr marL="457200" indent="-457200">
              <a:buFont typeface="+mj-lt"/>
              <a:buAutoNum type="arabicPeriod"/>
            </a:pPr>
            <a:r>
              <a:rPr lang="en-US" dirty="0"/>
              <a:t>How many transactions per second is Bitcoin able </a:t>
            </a:r>
            <a:r>
              <a:rPr lang="pl-PL" dirty="0"/>
              <a:t>to </a:t>
            </a:r>
            <a:r>
              <a:rPr lang="en-US" dirty="0"/>
              <a:t>process?</a:t>
            </a:r>
            <a:br>
              <a:rPr lang="en-US" dirty="0"/>
            </a:br>
            <a:r>
              <a:rPr lang="en-US" dirty="0"/>
              <a:t>What about Ethereum?</a:t>
            </a:r>
            <a:endParaRPr lang="pl-PL" dirty="0"/>
          </a:p>
        </p:txBody>
      </p:sp>
    </p:spTree>
    <p:extLst>
      <p:ext uri="{BB962C8B-B14F-4D97-AF65-F5344CB8AC3E}">
        <p14:creationId xmlns:p14="http://schemas.microsoft.com/office/powerpoint/2010/main" val="388253686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938273"/>
          </a:xfrm>
        </p:spPr>
        <p:txBody>
          <a:bodyPr>
            <a:normAutofit/>
          </a:bodyPr>
          <a:lstStyle/>
          <a:p>
            <a:r>
              <a:rPr lang="en-US" dirty="0"/>
              <a:t>EOS is </a:t>
            </a:r>
            <a:r>
              <a:rPr lang="en-US" dirty="0">
                <a:solidFill>
                  <a:schemeClr val="tx2"/>
                </a:solidFill>
              </a:rPr>
              <a:t>the most well</a:t>
            </a:r>
            <a:r>
              <a:rPr lang="pl-PL" dirty="0">
                <a:solidFill>
                  <a:schemeClr val="tx2"/>
                </a:solidFill>
              </a:rPr>
              <a:t>-</a:t>
            </a:r>
            <a:r>
              <a:rPr lang="en-US" dirty="0">
                <a:solidFill>
                  <a:schemeClr val="tx2"/>
                </a:solidFill>
              </a:rPr>
              <a:t>funded project in history </a:t>
            </a:r>
            <a:r>
              <a:rPr lang="en-US" dirty="0"/>
              <a:t>and we plan to soon announce a program for up to </a:t>
            </a:r>
            <a:r>
              <a:rPr lang="en-US" dirty="0">
                <a:solidFill>
                  <a:schemeClr val="tx2"/>
                </a:solidFill>
              </a:rPr>
              <a:t>one billion USD</a:t>
            </a:r>
            <a:r>
              <a:rPr lang="en-US" dirty="0"/>
              <a:t> of capital for EOS projects.</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412892"/>
            <a:ext cx="8752299" cy="548968"/>
          </a:xfrm>
        </p:spPr>
        <p:txBody>
          <a:bodyPr/>
          <a:lstStyle/>
          <a:p>
            <a:r>
              <a:rPr lang="pl-PL" dirty="0"/>
              <a:t>Brendan Blumer, CEO of block.one</a:t>
            </a:r>
            <a:endParaRPr lang="en-US" dirty="0"/>
          </a:p>
        </p:txBody>
      </p:sp>
    </p:spTree>
    <p:extLst>
      <p:ext uri="{BB962C8B-B14F-4D97-AF65-F5344CB8AC3E}">
        <p14:creationId xmlns:p14="http://schemas.microsoft.com/office/powerpoint/2010/main" val="4074648308"/>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en-US" dirty="0">
                <a:solidFill>
                  <a:schemeClr val="tx2"/>
                </a:solidFill>
              </a:rPr>
              <a:t>weak</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normAutofit/>
          </a:bodyPr>
          <a:lstStyle/>
          <a:p>
            <a:r>
              <a:rPr lang="en-US" dirty="0"/>
              <a:t>Negative (but undeserved) perception about DPOS</a:t>
            </a:r>
            <a:endParaRPr lang="pl-PL" dirty="0"/>
          </a:p>
        </p:txBody>
      </p:sp>
    </p:spTree>
    <p:extLst>
      <p:ext uri="{BB962C8B-B14F-4D97-AF65-F5344CB8AC3E}">
        <p14:creationId xmlns:p14="http://schemas.microsoft.com/office/powerpoint/2010/main" val="279009717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HOW </a:t>
            </a:r>
            <a:r>
              <a:rPr lang="en-US" dirty="0"/>
              <a:t>decentralized</a:t>
            </a:r>
            <a:r>
              <a:rPr lang="pl-PL" dirty="0"/>
              <a:t> IS IT?</a:t>
            </a:r>
            <a:endParaRPr lang="en-US" dirty="0"/>
          </a:p>
        </p:txBody>
      </p:sp>
      <p:pic>
        <p:nvPicPr>
          <p:cNvPr id="5" name="Content Placeholder 4" descr="A close up of graphics&#10;&#10;Description generated with high confidence">
            <a:extLst>
              <a:ext uri="{FF2B5EF4-FFF2-40B4-BE49-F238E27FC236}">
                <a16:creationId xmlns:a16="http://schemas.microsoft.com/office/drawing/2014/main" id="{06AF8572-B98B-4AB1-94C9-23DEAE205F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8348"/>
          <a:stretch/>
        </p:blipFill>
        <p:spPr>
          <a:xfrm>
            <a:off x="1515988" y="2097088"/>
            <a:ext cx="6310385" cy="3913900"/>
          </a:xfrm>
        </p:spPr>
      </p:pic>
    </p:spTree>
    <p:extLst>
      <p:ext uri="{BB962C8B-B14F-4D97-AF65-F5344CB8AC3E}">
        <p14:creationId xmlns:p14="http://schemas.microsoft.com/office/powerpoint/2010/main" val="2305166347"/>
      </p:ext>
    </p:extLst>
  </p:cSld>
  <p:clrMapOvr>
    <a:masterClrMapping/>
  </p:clrMapOvr>
  <p:transition spd="slow">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en-US" dirty="0">
                <a:solidFill>
                  <a:schemeClr val="tx2"/>
                </a:solidFill>
              </a:rPr>
              <a:t>weak</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en-US" dirty="0"/>
              <a:t>Negative (but undeserved) perception about DPOS</a:t>
            </a:r>
            <a:endParaRPr lang="pl-PL" dirty="0"/>
          </a:p>
          <a:p>
            <a:r>
              <a:rPr lang="en-US" dirty="0"/>
              <a:t>Almost non-existent ecosystem and very few developers</a:t>
            </a:r>
            <a:endParaRPr lang="pl-PL" dirty="0"/>
          </a:p>
          <a:p>
            <a:r>
              <a:rPr lang="en-US" dirty="0"/>
              <a:t>Track-record of poor documentation</a:t>
            </a:r>
          </a:p>
          <a:p>
            <a:r>
              <a:rPr lang="en-US" dirty="0"/>
              <a:t>C++</a:t>
            </a:r>
            <a:r>
              <a:rPr lang="pl-PL" dirty="0"/>
              <a:t> </a:t>
            </a:r>
            <a:r>
              <a:rPr lang="en-US" dirty="0"/>
              <a:t>has a very steep learning curve</a:t>
            </a:r>
            <a:endParaRPr lang="pl-PL" dirty="0"/>
          </a:p>
          <a:p>
            <a:r>
              <a:rPr lang="en-US" dirty="0"/>
              <a:t>Not live yet</a:t>
            </a:r>
          </a:p>
        </p:txBody>
      </p:sp>
    </p:spTree>
    <p:extLst>
      <p:ext uri="{BB962C8B-B14F-4D97-AF65-F5344CB8AC3E}">
        <p14:creationId xmlns:p14="http://schemas.microsoft.com/office/powerpoint/2010/main" val="410651271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roadmap</a:t>
            </a:r>
          </a:p>
        </p:txBody>
      </p:sp>
      <p:graphicFrame>
        <p:nvGraphicFramePr>
          <p:cNvPr id="4" name="Content Placeholder 3">
            <a:extLst>
              <a:ext uri="{FF2B5EF4-FFF2-40B4-BE49-F238E27FC236}">
                <a16:creationId xmlns:a16="http://schemas.microsoft.com/office/drawing/2014/main" id="{7B33C533-E262-4720-9FBE-35EAFB9D3179}"/>
              </a:ext>
            </a:extLst>
          </p:cNvPr>
          <p:cNvGraphicFramePr>
            <a:graphicFrameLocks noGrp="1"/>
          </p:cNvGraphicFramePr>
          <p:nvPr>
            <p:ph idx="1"/>
            <p:extLst>
              <p:ext uri="{D42A27DB-BD31-4B8C-83A1-F6EECF244321}">
                <p14:modId xmlns:p14="http://schemas.microsoft.com/office/powerpoint/2010/main" val="3182075836"/>
              </p:ext>
            </p:extLst>
          </p:nvPr>
        </p:nvGraphicFramePr>
        <p:xfrm>
          <a:off x="1361753" y="1783143"/>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843257"/>
      </p:ext>
    </p:extLst>
  </p:cSld>
  <p:clrMapOvr>
    <a:masterClrMapping/>
  </p:clrMapOvr>
  <p:transition spd="slow">
    <p:randomBa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D3407-C602-487F-B13F-1C5DA044A0F1}"/>
              </a:ext>
            </a:extLst>
          </p:cNvPr>
          <p:cNvSpPr>
            <a:spLocks noGrp="1"/>
          </p:cNvSpPr>
          <p:nvPr>
            <p:ph type="title"/>
          </p:nvPr>
        </p:nvSpPr>
        <p:spPr/>
        <p:txBody>
          <a:bodyPr/>
          <a:lstStyle/>
          <a:p>
            <a:r>
              <a:rPr lang="en-US" dirty="0"/>
              <a:t>EOS VS. decentralized apps requirements</a:t>
            </a:r>
          </a:p>
        </p:txBody>
      </p:sp>
      <p:graphicFrame>
        <p:nvGraphicFramePr>
          <p:cNvPr id="6" name="Content Placeholder 5">
            <a:extLst>
              <a:ext uri="{FF2B5EF4-FFF2-40B4-BE49-F238E27FC236}">
                <a16:creationId xmlns:a16="http://schemas.microsoft.com/office/drawing/2014/main" id="{AFF350B8-BFDF-4A72-977E-FD8243FDA56C}"/>
              </a:ext>
            </a:extLst>
          </p:cNvPr>
          <p:cNvGraphicFramePr>
            <a:graphicFrameLocks noGrp="1"/>
          </p:cNvGraphicFramePr>
          <p:nvPr>
            <p:ph idx="1"/>
            <p:extLst>
              <p:ext uri="{D42A27DB-BD31-4B8C-83A1-F6EECF244321}">
                <p14:modId xmlns:p14="http://schemas.microsoft.com/office/powerpoint/2010/main" val="881922389"/>
              </p:ext>
            </p:extLst>
          </p:nvPr>
        </p:nvGraphicFramePr>
        <p:xfrm>
          <a:off x="1362075" y="2538243"/>
          <a:ext cx="9906000" cy="2992120"/>
        </p:xfrm>
        <a:graphic>
          <a:graphicData uri="http://schemas.openxmlformats.org/drawingml/2006/table">
            <a:tbl>
              <a:tblPr firstRow="1" bandRow="1">
                <a:tableStyleId>{9D7B26C5-4107-4FEC-AEDC-1716B250A1EF}</a:tableStyleId>
              </a:tblPr>
              <a:tblGrid>
                <a:gridCol w="3302000">
                  <a:extLst>
                    <a:ext uri="{9D8B030D-6E8A-4147-A177-3AD203B41FA5}">
                      <a16:colId xmlns:a16="http://schemas.microsoft.com/office/drawing/2014/main" val="3001491971"/>
                    </a:ext>
                  </a:extLst>
                </a:gridCol>
                <a:gridCol w="3302000">
                  <a:extLst>
                    <a:ext uri="{9D8B030D-6E8A-4147-A177-3AD203B41FA5}">
                      <a16:colId xmlns:a16="http://schemas.microsoft.com/office/drawing/2014/main" val="2001903519"/>
                    </a:ext>
                  </a:extLst>
                </a:gridCol>
                <a:gridCol w="3302000">
                  <a:extLst>
                    <a:ext uri="{9D8B030D-6E8A-4147-A177-3AD203B41FA5}">
                      <a16:colId xmlns:a16="http://schemas.microsoft.com/office/drawing/2014/main" val="906213803"/>
                    </a:ext>
                  </a:extLst>
                </a:gridCol>
              </a:tblGrid>
              <a:tr h="370840">
                <a:tc>
                  <a:txBody>
                    <a:bodyPr/>
                    <a:lstStyle/>
                    <a:p>
                      <a:endParaRPr lang="en-US" dirty="0"/>
                    </a:p>
                  </a:txBody>
                  <a:tcPr/>
                </a:tc>
                <a:tc>
                  <a:txBody>
                    <a:bodyPr/>
                    <a:lstStyle/>
                    <a:p>
                      <a:pPr algn="ctr"/>
                      <a:r>
                        <a:rPr lang="en-US" sz="2000" b="0" dirty="0"/>
                        <a:t>Ethereum</a:t>
                      </a:r>
                    </a:p>
                  </a:txBody>
                  <a:tcPr/>
                </a:tc>
                <a:tc>
                  <a:txBody>
                    <a:bodyPr/>
                    <a:lstStyle/>
                    <a:p>
                      <a:pPr algn="ctr"/>
                      <a:r>
                        <a:rPr lang="en-US" sz="2000" b="0" dirty="0"/>
                        <a:t>EOS</a:t>
                      </a:r>
                    </a:p>
                  </a:txBody>
                  <a:tcPr/>
                </a:tc>
                <a:extLst>
                  <a:ext uri="{0D108BD9-81ED-4DB2-BD59-A6C34878D82A}">
                    <a16:rowId xmlns:a16="http://schemas.microsoft.com/office/drawing/2014/main" val="1870133424"/>
                  </a:ext>
                </a:extLst>
              </a:tr>
              <a:tr h="370840">
                <a:tc>
                  <a:txBody>
                    <a:bodyPr/>
                    <a:lstStyle/>
                    <a:p>
                      <a:pPr lvl="0"/>
                      <a:r>
                        <a:rPr lang="pl-PL" dirty="0"/>
                        <a:t>S</a:t>
                      </a:r>
                      <a:r>
                        <a:rPr lang="en-US" dirty="0"/>
                        <a:t>calable and cheap to run</a:t>
                      </a:r>
                    </a:p>
                  </a:txBody>
                  <a:tcPr/>
                </a:tc>
                <a:tc>
                  <a:txBody>
                    <a:bodyPr/>
                    <a:lstStyle/>
                    <a:p>
                      <a:pPr algn="ctr"/>
                      <a:endParaRPr lang="en-US" dirty="0">
                        <a:highlight>
                          <a:srgbClr val="FF0000"/>
                        </a:highlight>
                      </a:endParaRPr>
                    </a:p>
                  </a:txBody>
                  <a:tcPr/>
                </a:tc>
                <a:tc>
                  <a:txBody>
                    <a:bodyPr/>
                    <a:lstStyle/>
                    <a:p>
                      <a:pPr algn="ctr"/>
                      <a:endParaRPr lang="en-US" dirty="0">
                        <a:highlight>
                          <a:srgbClr val="00FF00"/>
                        </a:highlight>
                      </a:endParaRPr>
                    </a:p>
                  </a:txBody>
                  <a:tcPr/>
                </a:tc>
                <a:extLst>
                  <a:ext uri="{0D108BD9-81ED-4DB2-BD59-A6C34878D82A}">
                    <a16:rowId xmlns:a16="http://schemas.microsoft.com/office/drawing/2014/main" val="31203544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F</a:t>
                      </a:r>
                      <a:r>
                        <a:rPr lang="en-US" dirty="0"/>
                        <a:t>ree for </a:t>
                      </a:r>
                      <a:r>
                        <a:rPr lang="pl-PL" dirty="0"/>
                        <a:t>the</a:t>
                      </a:r>
                      <a:r>
                        <a:rPr lang="en-US" dirty="0"/>
                        <a:t> users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37778421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Easily accessible</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txBody>
                  <a:tcPr/>
                </a:tc>
                <a:tc>
                  <a:txBody>
                    <a:bodyPr/>
                    <a:lstStyle/>
                    <a:p>
                      <a:endParaRPr lang="en-US" dirty="0"/>
                    </a:p>
                  </a:txBody>
                  <a:tcPr/>
                </a:tc>
                <a:extLst>
                  <a:ext uri="{0D108BD9-81ED-4DB2-BD59-A6C34878D82A}">
                    <a16:rowId xmlns:a16="http://schemas.microsoft.com/office/drawing/2014/main" val="19126347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Privacy protection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10508558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No fancy cryptographic stuff</a:t>
                      </a: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0455163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Rich dev ecosystem</a:t>
                      </a:r>
                    </a:p>
                  </a:txBody>
                  <a:tcPr/>
                </a:tc>
                <a:tc>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37195292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Upgrad</a:t>
                      </a:r>
                      <a:r>
                        <a:rPr lang="en-US" dirty="0"/>
                        <a:t>ability &amp; b</a:t>
                      </a:r>
                      <a:r>
                        <a:rPr lang="pl-PL" dirty="0"/>
                        <a:t>ug recovery</a:t>
                      </a: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770918446"/>
                  </a:ext>
                </a:extLst>
              </a:tr>
            </a:tbl>
          </a:graphicData>
        </a:graphic>
      </p:graphicFrame>
      <p:pic>
        <p:nvPicPr>
          <p:cNvPr id="8" name="Graphic 7" descr="Checkmark">
            <a:extLst>
              <a:ext uri="{FF2B5EF4-FFF2-40B4-BE49-F238E27FC236}">
                <a16:creationId xmlns:a16="http://schemas.microsoft.com/office/drawing/2014/main" id="{489A67C5-0A7F-48DF-940D-FA168483FB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1529" y="3231680"/>
            <a:ext cx="457200" cy="457200"/>
          </a:xfrm>
          <a:prstGeom prst="rect">
            <a:avLst/>
          </a:prstGeom>
        </p:spPr>
      </p:pic>
      <p:pic>
        <p:nvPicPr>
          <p:cNvPr id="11" name="Graphic 10" descr="Close">
            <a:extLst>
              <a:ext uri="{FF2B5EF4-FFF2-40B4-BE49-F238E27FC236}">
                <a16:creationId xmlns:a16="http://schemas.microsoft.com/office/drawing/2014/main" id="{F90B0108-AD57-4B23-83C4-424389E331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22465" y="3281008"/>
            <a:ext cx="387417" cy="387417"/>
          </a:xfrm>
          <a:prstGeom prst="rect">
            <a:avLst/>
          </a:prstGeom>
        </p:spPr>
      </p:pic>
      <p:pic>
        <p:nvPicPr>
          <p:cNvPr id="13" name="Graphic 12" descr="Close">
            <a:extLst>
              <a:ext uri="{FF2B5EF4-FFF2-40B4-BE49-F238E27FC236}">
                <a16:creationId xmlns:a16="http://schemas.microsoft.com/office/drawing/2014/main" id="{3FF22801-84BC-44ED-9332-3E3B8CE8C2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26677" y="4400951"/>
            <a:ext cx="387417" cy="387417"/>
          </a:xfrm>
          <a:prstGeom prst="rect">
            <a:avLst/>
          </a:prstGeom>
        </p:spPr>
      </p:pic>
      <p:pic>
        <p:nvPicPr>
          <p:cNvPr id="14" name="Graphic 13" descr="Close">
            <a:extLst>
              <a:ext uri="{FF2B5EF4-FFF2-40B4-BE49-F238E27FC236}">
                <a16:creationId xmlns:a16="http://schemas.microsoft.com/office/drawing/2014/main" id="{CB18705A-E6E7-42F8-9A3B-A8108AD002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17248" y="5146721"/>
            <a:ext cx="387417" cy="387417"/>
          </a:xfrm>
          <a:prstGeom prst="rect">
            <a:avLst/>
          </a:prstGeom>
        </p:spPr>
      </p:pic>
      <p:pic>
        <p:nvPicPr>
          <p:cNvPr id="17" name="Graphic 16" descr="Close">
            <a:extLst>
              <a:ext uri="{FF2B5EF4-FFF2-40B4-BE49-F238E27FC236}">
                <a16:creationId xmlns:a16="http://schemas.microsoft.com/office/drawing/2014/main" id="{0B94622E-548F-490A-BEDD-19B896BE19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17249" y="2922802"/>
            <a:ext cx="387417" cy="387417"/>
          </a:xfrm>
          <a:prstGeom prst="rect">
            <a:avLst/>
          </a:prstGeom>
        </p:spPr>
      </p:pic>
      <p:pic>
        <p:nvPicPr>
          <p:cNvPr id="18" name="Graphic 17" descr="Checkmark">
            <a:extLst>
              <a:ext uri="{FF2B5EF4-FFF2-40B4-BE49-F238E27FC236}">
                <a16:creationId xmlns:a16="http://schemas.microsoft.com/office/drawing/2014/main" id="{21E95FBC-C7F4-47C0-BD01-AAA72A6CE8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104" y="3607583"/>
            <a:ext cx="457200" cy="457200"/>
          </a:xfrm>
          <a:prstGeom prst="rect">
            <a:avLst/>
          </a:prstGeom>
        </p:spPr>
      </p:pic>
      <p:pic>
        <p:nvPicPr>
          <p:cNvPr id="19" name="Graphic 18" descr="Checkmark">
            <a:extLst>
              <a:ext uri="{FF2B5EF4-FFF2-40B4-BE49-F238E27FC236}">
                <a16:creationId xmlns:a16="http://schemas.microsoft.com/office/drawing/2014/main" id="{3E78F74A-9F74-4CD5-8DC4-218D1AF23A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1528" y="2885988"/>
            <a:ext cx="457200" cy="457200"/>
          </a:xfrm>
          <a:prstGeom prst="rect">
            <a:avLst/>
          </a:prstGeom>
        </p:spPr>
      </p:pic>
      <p:pic>
        <p:nvPicPr>
          <p:cNvPr id="20" name="Graphic 19" descr="Checkmark">
            <a:extLst>
              <a:ext uri="{FF2B5EF4-FFF2-40B4-BE49-F238E27FC236}">
                <a16:creationId xmlns:a16="http://schemas.microsoft.com/office/drawing/2014/main" id="{7A330FD7-5960-4A2F-B106-2B5A3D7732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1529" y="4356435"/>
            <a:ext cx="457200" cy="457200"/>
          </a:xfrm>
          <a:prstGeom prst="rect">
            <a:avLst/>
          </a:prstGeom>
        </p:spPr>
      </p:pic>
      <p:pic>
        <p:nvPicPr>
          <p:cNvPr id="21" name="Graphic 20" descr="Checkmark">
            <a:extLst>
              <a:ext uri="{FF2B5EF4-FFF2-40B4-BE49-F238E27FC236}">
                <a16:creationId xmlns:a16="http://schemas.microsoft.com/office/drawing/2014/main" id="{2CF8B11C-2CF8-4C7E-940E-000C2FDD0C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86637" y="5097507"/>
            <a:ext cx="457200" cy="457200"/>
          </a:xfrm>
          <a:prstGeom prst="rect">
            <a:avLst/>
          </a:prstGeom>
        </p:spPr>
      </p:pic>
      <p:pic>
        <p:nvPicPr>
          <p:cNvPr id="22" name="Graphic 21" descr="Checkmark">
            <a:extLst>
              <a:ext uri="{FF2B5EF4-FFF2-40B4-BE49-F238E27FC236}">
                <a16:creationId xmlns:a16="http://schemas.microsoft.com/office/drawing/2014/main" id="{59F226F2-B2E3-45BF-93A3-E45B360C1E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82357" y="4739907"/>
            <a:ext cx="457200" cy="457200"/>
          </a:xfrm>
          <a:prstGeom prst="rect">
            <a:avLst/>
          </a:prstGeom>
        </p:spPr>
      </p:pic>
    </p:spTree>
    <p:extLst>
      <p:ext uri="{BB962C8B-B14F-4D97-AF65-F5344CB8AC3E}">
        <p14:creationId xmlns:p14="http://schemas.microsoft.com/office/powerpoint/2010/main" val="2860041878"/>
      </p:ext>
    </p:extLst>
  </p:cSld>
  <p:clrMapOvr>
    <a:masterClrMapping/>
  </p:clrMapOvr>
  <p:transition spd="slow">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EOS VS. Major problems IN THE Crypto-space</a:t>
            </a:r>
          </a:p>
        </p:txBody>
      </p:sp>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graphicFrame>
        <p:nvGraphicFramePr>
          <p:cNvPr id="5" name="Content Placeholder 4">
            <a:extLst>
              <a:ext uri="{FF2B5EF4-FFF2-40B4-BE49-F238E27FC236}">
                <a16:creationId xmlns:a16="http://schemas.microsoft.com/office/drawing/2014/main" id="{28C1D68B-8FB3-4A1A-A63F-635F90EFCE59}"/>
              </a:ext>
            </a:extLst>
          </p:cNvPr>
          <p:cNvGraphicFramePr>
            <a:graphicFrameLocks noGrp="1"/>
          </p:cNvGraphicFramePr>
          <p:nvPr>
            <p:ph idx="1"/>
            <p:extLst>
              <p:ext uri="{D42A27DB-BD31-4B8C-83A1-F6EECF244321}">
                <p14:modId xmlns:p14="http://schemas.microsoft.com/office/powerpoint/2010/main" val="565882167"/>
              </p:ext>
            </p:extLst>
          </p:nvPr>
        </p:nvGraphicFramePr>
        <p:xfrm>
          <a:off x="136175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4982123"/>
      </p:ext>
    </p:extLst>
  </p:cSld>
  <p:clrMapOvr>
    <a:masterClrMapping/>
  </p:clrMapOvr>
  <p:transition spd="slow">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Most important: </a:t>
            </a:r>
            <a:r>
              <a:rPr lang="en-US" dirty="0"/>
              <a:t>the way </a:t>
            </a:r>
            <a:r>
              <a:rPr lang="pl-PL" dirty="0"/>
              <a:t>EOS i</a:t>
            </a:r>
            <a:r>
              <a:rPr lang="en-US" dirty="0"/>
              <a:t>s going to operate</a:t>
            </a:r>
            <a:endParaRPr lang="pl-PL" dirty="0"/>
          </a:p>
          <a:p>
            <a:r>
              <a:rPr lang="pl-PL" dirty="0"/>
              <a:t>I</a:t>
            </a:r>
            <a:r>
              <a:rPr lang="en-US" dirty="0"/>
              <a:t>ncremental improvement to stuff that's already been proven to work</a:t>
            </a:r>
            <a:endParaRPr lang="pl-PL" dirty="0"/>
          </a:p>
          <a:p>
            <a:r>
              <a:rPr lang="en-US" dirty="0"/>
              <a:t>Extremely business oriented</a:t>
            </a:r>
            <a:endParaRPr lang="pl-PL" dirty="0"/>
          </a:p>
          <a:p>
            <a:r>
              <a:rPr lang="pl-PL" dirty="0"/>
              <a:t>Can other systems copy EOS solutions?</a:t>
            </a:r>
          </a:p>
        </p:txBody>
      </p:sp>
    </p:spTree>
    <p:extLst>
      <p:ext uri="{BB962C8B-B14F-4D97-AF65-F5344CB8AC3E}">
        <p14:creationId xmlns:p14="http://schemas.microsoft.com/office/powerpoint/2010/main" val="6069418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C6E-E7C0-4FEB-BB3A-5CD62A36F8E4}"/>
              </a:ext>
            </a:extLst>
          </p:cNvPr>
          <p:cNvSpPr>
            <a:spLocks noGrp="1"/>
          </p:cNvSpPr>
          <p:nvPr>
            <p:ph type="title"/>
          </p:nvPr>
        </p:nvSpPr>
        <p:spPr/>
        <p:txBody>
          <a:bodyPr/>
          <a:lstStyle/>
          <a:p>
            <a:r>
              <a:rPr lang="pl-PL" dirty="0"/>
              <a:t>BLOCKCHAIN Evolution</a:t>
            </a:r>
            <a:endParaRPr lang="en-US" dirty="0"/>
          </a:p>
        </p:txBody>
      </p:sp>
      <p:graphicFrame>
        <p:nvGraphicFramePr>
          <p:cNvPr id="5" name="Content Placeholder 4">
            <a:extLst>
              <a:ext uri="{FF2B5EF4-FFF2-40B4-BE49-F238E27FC236}">
                <a16:creationId xmlns:a16="http://schemas.microsoft.com/office/drawing/2014/main" id="{387A02C2-F0F7-49FD-9322-4259EF1AE786}"/>
              </a:ext>
            </a:extLst>
          </p:cNvPr>
          <p:cNvGraphicFramePr>
            <a:graphicFrameLocks noGrp="1"/>
          </p:cNvGraphicFramePr>
          <p:nvPr>
            <p:ph idx="1"/>
            <p:extLst>
              <p:ext uri="{D42A27DB-BD31-4B8C-83A1-F6EECF244321}">
                <p14:modId xmlns:p14="http://schemas.microsoft.com/office/powerpoint/2010/main" val="886856776"/>
              </p:ext>
            </p:extLst>
          </p:nvPr>
        </p:nvGraphicFramePr>
        <p:xfrm>
          <a:off x="1361752" y="2313655"/>
          <a:ext cx="9905999" cy="1815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020034"/>
      </p:ext>
    </p:extLst>
  </p:cSld>
  <p:clrMapOvr>
    <a:masterClrMapping/>
  </p:clrMapOvr>
  <p:transition spd="slow">
    <p:randomBa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About </a:t>
            </a:r>
            <a:r>
              <a:rPr lang="en-US" dirty="0">
                <a:solidFill>
                  <a:schemeClr val="tx2"/>
                </a:solidFill>
              </a:rPr>
              <a:t>Tokenika</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F</a:t>
            </a:r>
            <a:r>
              <a:rPr lang="en-US" dirty="0"/>
              <a:t>ocus on blockchain-based fundraising and digital asset management</a:t>
            </a:r>
            <a:r>
              <a:rPr lang="pl-PL" dirty="0"/>
              <a:t> solutions, e.g. Neufund, Melonport, Iconomi</a:t>
            </a:r>
          </a:p>
          <a:p>
            <a:r>
              <a:rPr lang="pl-PL" dirty="0"/>
              <a:t>S</a:t>
            </a:r>
            <a:r>
              <a:rPr lang="en-US" dirty="0"/>
              <a:t>oftware house for building dApps (both on EOS and Ethereum)</a:t>
            </a:r>
            <a:endParaRPr lang="pl-PL" dirty="0"/>
          </a:p>
          <a:p>
            <a:r>
              <a:rPr lang="pl-PL" dirty="0"/>
              <a:t>A</a:t>
            </a:r>
            <a:r>
              <a:rPr lang="en-US" dirty="0"/>
              <a:t>im</a:t>
            </a:r>
            <a:r>
              <a:rPr lang="pl-PL" dirty="0"/>
              <a:t>ing</a:t>
            </a:r>
            <a:r>
              <a:rPr lang="en-US" dirty="0"/>
              <a:t> to be</a:t>
            </a:r>
            <a:r>
              <a:rPr lang="pl-PL" dirty="0"/>
              <a:t> elected as</a:t>
            </a:r>
            <a:r>
              <a:rPr lang="en-US" dirty="0"/>
              <a:t> one of the 20 block producers </a:t>
            </a:r>
            <a:r>
              <a:rPr lang="pl-PL" dirty="0"/>
              <a:t>for EOS</a:t>
            </a:r>
            <a:r>
              <a:rPr lang="en-US" dirty="0"/>
              <a:t> </a:t>
            </a:r>
            <a:endParaRPr lang="pl-PL" dirty="0"/>
          </a:p>
        </p:txBody>
      </p:sp>
    </p:spTree>
    <p:extLst>
      <p:ext uri="{BB962C8B-B14F-4D97-AF65-F5344CB8AC3E}">
        <p14:creationId xmlns:p14="http://schemas.microsoft.com/office/powerpoint/2010/main" val="162439278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361752" y="2249486"/>
            <a:ext cx="9905999" cy="3989996"/>
          </a:xfrm>
        </p:spPr>
        <p:txBody>
          <a:bodyPr>
            <a:normAutofit/>
          </a:bodyPr>
          <a:lstStyle/>
          <a:p>
            <a:pPr marL="457200" indent="-457200">
              <a:buFont typeface="+mj-lt"/>
              <a:buAutoNum type="arabicPeriod"/>
            </a:pPr>
            <a:r>
              <a:rPr lang="en-GB" dirty="0"/>
              <a:t>What is the average transaction fee for a Bitcoin transfer?</a:t>
            </a:r>
            <a:br>
              <a:rPr lang="en-GB" dirty="0"/>
            </a:br>
            <a:r>
              <a:rPr lang="en-GB" dirty="0"/>
              <a:t>What about Ethereum</a:t>
            </a:r>
            <a:r>
              <a:rPr lang="pl-PL" dirty="0"/>
              <a:t>?</a:t>
            </a:r>
          </a:p>
          <a:p>
            <a:pPr marL="457200" lvl="1" indent="0">
              <a:spcBef>
                <a:spcPts val="1000"/>
              </a:spcBef>
              <a:buNone/>
            </a:pPr>
            <a:r>
              <a:rPr lang="pl-PL" sz="2400" dirty="0">
                <a:solidFill>
                  <a:schemeClr val="tx2"/>
                </a:solidFill>
              </a:rPr>
              <a:t>BTC: 3 USD</a:t>
            </a:r>
            <a:br>
              <a:rPr lang="en-GB" sz="2400" dirty="0">
                <a:solidFill>
                  <a:schemeClr val="tx2"/>
                </a:solidFill>
              </a:rPr>
            </a:br>
            <a:r>
              <a:rPr lang="pl-PL" sz="2400" dirty="0">
                <a:solidFill>
                  <a:schemeClr val="tx2"/>
                </a:solidFill>
              </a:rPr>
              <a:t>ETH: 0.30 USD</a:t>
            </a:r>
          </a:p>
        </p:txBody>
      </p:sp>
    </p:spTree>
    <p:custDataLst>
      <p:tags r:id="rId1"/>
    </p:custDataLst>
    <p:extLst>
      <p:ext uri="{BB962C8B-B14F-4D97-AF65-F5344CB8AC3E}">
        <p14:creationId xmlns:p14="http://schemas.microsoft.com/office/powerpoint/2010/main" val="228156669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t>
            </a:r>
            <a:r>
              <a:rPr lang="pl-PL" dirty="0"/>
              <a:t>DO </a:t>
            </a:r>
            <a:r>
              <a:rPr lang="en-US" dirty="0"/>
              <a:t>we need?</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N</a:t>
            </a:r>
            <a:r>
              <a:rPr lang="en-US" dirty="0" err="1"/>
              <a:t>ot</a:t>
            </a:r>
            <a:r>
              <a:rPr lang="en-US" dirty="0"/>
              <a:t> looking for </a:t>
            </a:r>
            <a:r>
              <a:rPr lang="pl-PL" dirty="0"/>
              <a:t>funding, </a:t>
            </a:r>
            <a:r>
              <a:rPr lang="en-US" dirty="0"/>
              <a:t>looking for ways to spend money</a:t>
            </a:r>
            <a:endParaRPr lang="pl-PL" dirty="0"/>
          </a:p>
          <a:p>
            <a:r>
              <a:rPr lang="en-US" dirty="0"/>
              <a:t>Looking for good ideas that can be converted into dApps</a:t>
            </a:r>
            <a:endParaRPr lang="pl-PL" dirty="0"/>
          </a:p>
          <a:p>
            <a:r>
              <a:rPr lang="en-US" dirty="0"/>
              <a:t>Hiring developers with background in C++ and/or Ethereum smart-contracts </a:t>
            </a:r>
            <a:endParaRPr lang="pl-PL" dirty="0"/>
          </a:p>
        </p:txBody>
      </p:sp>
    </p:spTree>
    <p:extLst>
      <p:ext uri="{BB962C8B-B14F-4D97-AF65-F5344CB8AC3E}">
        <p14:creationId xmlns:p14="http://schemas.microsoft.com/office/powerpoint/2010/main" val="4285310218"/>
      </p:ext>
    </p:extLst>
  </p:cSld>
  <p:clrMapOvr>
    <a:masterClrMapping/>
  </p:clrMapOvr>
  <p:transition spd="slow">
    <p:randomBar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5" y="720536"/>
            <a:ext cx="5855871" cy="2387600"/>
          </a:xfrm>
        </p:spPr>
        <p:txBody>
          <a:bodyPr>
            <a:normAutofit/>
          </a:bodyPr>
          <a:lstStyle/>
          <a:p>
            <a:r>
              <a:rPr lang="pl-PL" sz="5400" dirty="0"/>
              <a:t>Thank you</a:t>
            </a:r>
            <a:endParaRPr lang="en-US" sz="54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5" y="2895556"/>
            <a:ext cx="5855871" cy="566112"/>
          </a:xfrm>
        </p:spPr>
        <p:txBody>
          <a:bodyPr>
            <a:normAutofit/>
          </a:bodyPr>
          <a:lstStyle/>
          <a:p>
            <a:r>
              <a:rPr lang="pl-PL" sz="2400" dirty="0"/>
              <a:t>Any questions?</a:t>
            </a:r>
            <a:endParaRPr lang="en-US" sz="24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19732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49779" y="3915013"/>
            <a:ext cx="1692442" cy="276999"/>
          </a:xfrm>
          <a:prstGeom prst="rect">
            <a:avLst/>
          </a:prstGeom>
          <a:noFill/>
        </p:spPr>
        <p:txBody>
          <a:bodyPr wrap="square" rtlCol="0">
            <a:spAutoFit/>
          </a:bodyPr>
          <a:lstStyle/>
          <a:p>
            <a:r>
              <a:rPr lang="pl-PL" sz="1200" dirty="0"/>
              <a:t>Presented by</a:t>
            </a:r>
            <a:endParaRPr lang="en-US" sz="1200" dirty="0"/>
          </a:p>
        </p:txBody>
      </p:sp>
      <p:sp>
        <p:nvSpPr>
          <p:cNvPr id="4" name="TextBox 3">
            <a:extLst>
              <a:ext uri="{FF2B5EF4-FFF2-40B4-BE49-F238E27FC236}">
                <a16:creationId xmlns:a16="http://schemas.microsoft.com/office/drawing/2014/main" id="{6B1A7C7B-EDEE-48EA-ACE4-E9987509754D}"/>
              </a:ext>
            </a:extLst>
          </p:cNvPr>
          <p:cNvSpPr txBox="1"/>
          <p:nvPr/>
        </p:nvSpPr>
        <p:spPr>
          <a:xfrm>
            <a:off x="5229725" y="4530312"/>
            <a:ext cx="2050754" cy="646331"/>
          </a:xfrm>
          <a:prstGeom prst="rect">
            <a:avLst/>
          </a:prstGeom>
          <a:noFill/>
        </p:spPr>
        <p:txBody>
          <a:bodyPr wrap="none" rtlCol="0">
            <a:spAutoFit/>
          </a:bodyPr>
          <a:lstStyle/>
          <a:p>
            <a:r>
              <a:rPr lang="pl-PL" dirty="0">
                <a:solidFill>
                  <a:schemeClr val="tx2"/>
                </a:solidFill>
              </a:rPr>
              <a:t>www.tokenika.io</a:t>
            </a:r>
            <a:br>
              <a:rPr lang="pl-PL" dirty="0"/>
            </a:br>
            <a:r>
              <a:rPr lang="pl-PL" dirty="0"/>
              <a:t>contact@tokenika.io</a:t>
            </a:r>
            <a:endParaRPr lang="en-US" dirty="0"/>
          </a:p>
        </p:txBody>
      </p:sp>
      <p:sp>
        <p:nvSpPr>
          <p:cNvPr id="8" name="TextBox 7">
            <a:extLst>
              <a:ext uri="{FF2B5EF4-FFF2-40B4-BE49-F238E27FC236}">
                <a16:creationId xmlns:a16="http://schemas.microsoft.com/office/drawing/2014/main" id="{6A09958D-B459-4A5E-9A2D-C2772011B10C}"/>
              </a:ext>
            </a:extLst>
          </p:cNvPr>
          <p:cNvSpPr txBox="1"/>
          <p:nvPr/>
        </p:nvSpPr>
        <p:spPr>
          <a:xfrm>
            <a:off x="5229725" y="1161715"/>
            <a:ext cx="2230482" cy="646331"/>
          </a:xfrm>
          <a:prstGeom prst="rect">
            <a:avLst/>
          </a:prstGeom>
          <a:noFill/>
        </p:spPr>
        <p:txBody>
          <a:bodyPr wrap="none" rtlCol="0">
            <a:spAutoFit/>
          </a:bodyPr>
          <a:lstStyle/>
          <a:p>
            <a:r>
              <a:rPr lang="pl-PL" dirty="0"/>
              <a:t>EOS - official website</a:t>
            </a:r>
          </a:p>
          <a:p>
            <a:r>
              <a:rPr lang="pl-PL" dirty="0">
                <a:solidFill>
                  <a:schemeClr val="tx2"/>
                </a:solidFill>
              </a:rPr>
              <a:t>www.eos.io</a:t>
            </a:r>
          </a:p>
        </p:txBody>
      </p:sp>
    </p:spTree>
    <p:extLst>
      <p:ext uri="{BB962C8B-B14F-4D97-AF65-F5344CB8AC3E}">
        <p14:creationId xmlns:p14="http://schemas.microsoft.com/office/powerpoint/2010/main" val="2450005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361752" y="2249486"/>
            <a:ext cx="9905999" cy="3989996"/>
          </a:xfrm>
        </p:spPr>
        <p:txBody>
          <a:bodyPr>
            <a:normAutofit/>
          </a:bodyPr>
          <a:lstStyle/>
          <a:p>
            <a:pPr marL="457200" indent="-457200">
              <a:buFont typeface="+mj-lt"/>
              <a:buAutoNum type="arabicPeriod" startAt="2"/>
            </a:pPr>
            <a:r>
              <a:rPr lang="en-US" dirty="0"/>
              <a:t>How many transactions per second does Facebook require?</a:t>
            </a:r>
            <a:br>
              <a:rPr lang="en-GB" dirty="0"/>
            </a:br>
            <a:r>
              <a:rPr lang="pl-PL" dirty="0"/>
              <a:t>What about </a:t>
            </a:r>
            <a:r>
              <a:rPr lang="en-GB" dirty="0"/>
              <a:t>payment systems like </a:t>
            </a:r>
            <a:r>
              <a:rPr lang="pl-PL" dirty="0"/>
              <a:t>Visa/MasterCard?</a:t>
            </a:r>
          </a:p>
          <a:p>
            <a:pPr marL="457200" lvl="1" indent="0">
              <a:spcBef>
                <a:spcPts val="1000"/>
              </a:spcBef>
              <a:buNone/>
            </a:pPr>
            <a:r>
              <a:rPr lang="pl-PL" sz="2400" dirty="0">
                <a:solidFill>
                  <a:schemeClr val="tx2"/>
                </a:solidFill>
              </a:rPr>
              <a:t>Facebook: 50,000 trxn/sec</a:t>
            </a:r>
            <a:br>
              <a:rPr lang="pl-PL" sz="2400" dirty="0">
                <a:solidFill>
                  <a:schemeClr val="tx2"/>
                </a:solidFill>
              </a:rPr>
            </a:br>
            <a:r>
              <a:rPr lang="pl-PL" sz="2400" dirty="0">
                <a:solidFill>
                  <a:schemeClr val="tx2"/>
                </a:solidFill>
              </a:rPr>
              <a:t>Visa/MasterCard: 20,000 trxn/sec</a:t>
            </a:r>
            <a:endParaRPr lang="pl-PL" dirty="0"/>
          </a:p>
        </p:txBody>
      </p:sp>
    </p:spTree>
    <p:custDataLst>
      <p:tags r:id="rId1"/>
    </p:custDataLst>
    <p:extLst>
      <p:ext uri="{BB962C8B-B14F-4D97-AF65-F5344CB8AC3E}">
        <p14:creationId xmlns:p14="http://schemas.microsoft.com/office/powerpoint/2010/main" val="378569294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361752" y="2249486"/>
            <a:ext cx="9905999" cy="3989996"/>
          </a:xfrm>
        </p:spPr>
        <p:txBody>
          <a:bodyPr>
            <a:normAutofit/>
          </a:bodyPr>
          <a:lstStyle/>
          <a:p>
            <a:pPr marL="457200" indent="-457200">
              <a:buFont typeface="+mj-lt"/>
              <a:buAutoNum type="arabicPeriod" startAt="3"/>
            </a:pPr>
            <a:r>
              <a:rPr lang="en-US" dirty="0"/>
              <a:t>How many transactions per second is Bitcoin able </a:t>
            </a:r>
            <a:r>
              <a:rPr lang="pl-PL" dirty="0"/>
              <a:t>to </a:t>
            </a:r>
            <a:r>
              <a:rPr lang="en-US" dirty="0"/>
              <a:t>process?</a:t>
            </a:r>
            <a:br>
              <a:rPr lang="en-US" dirty="0"/>
            </a:br>
            <a:r>
              <a:rPr lang="en-US" dirty="0"/>
              <a:t>What about Ethereum?</a:t>
            </a:r>
            <a:endParaRPr lang="pl-PL" dirty="0"/>
          </a:p>
          <a:p>
            <a:pPr marL="457200" lvl="1" indent="0">
              <a:spcBef>
                <a:spcPts val="1000"/>
              </a:spcBef>
              <a:buNone/>
            </a:pPr>
            <a:r>
              <a:rPr lang="pl-PL" sz="2400" dirty="0">
                <a:solidFill>
                  <a:schemeClr val="tx2"/>
                </a:solidFill>
              </a:rPr>
              <a:t>BTC: 4 trxn/sec</a:t>
            </a:r>
            <a:br>
              <a:rPr lang="en-GB" sz="2400" dirty="0">
                <a:solidFill>
                  <a:schemeClr val="tx2"/>
                </a:solidFill>
              </a:rPr>
            </a:br>
            <a:r>
              <a:rPr lang="pl-PL" sz="2400" dirty="0">
                <a:solidFill>
                  <a:schemeClr val="tx2"/>
                </a:solidFill>
              </a:rPr>
              <a:t>ETH: 30 trxn/sec</a:t>
            </a:r>
          </a:p>
        </p:txBody>
      </p:sp>
    </p:spTree>
    <p:custDataLst>
      <p:tags r:id="rId1"/>
    </p:custDataLst>
    <p:extLst>
      <p:ext uri="{BB962C8B-B14F-4D97-AF65-F5344CB8AC3E}">
        <p14:creationId xmlns:p14="http://schemas.microsoft.com/office/powerpoint/2010/main" val="40757574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6" y="877972"/>
            <a:ext cx="5855871" cy="2387600"/>
          </a:xfrm>
        </p:spPr>
        <p:txBody>
          <a:bodyPr>
            <a:normAutofit/>
          </a:bodyPr>
          <a:lstStyle/>
          <a:p>
            <a:r>
              <a:rPr lang="pl-PL" sz="7200" dirty="0"/>
              <a:t>EOS</a:t>
            </a:r>
            <a:endParaRPr lang="en-US" sz="72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6" y="3090949"/>
            <a:ext cx="5855871" cy="791608"/>
          </a:xfrm>
        </p:spPr>
        <p:txBody>
          <a:bodyPr>
            <a:normAutofit fontScale="85000" lnSpcReduction="10000"/>
          </a:bodyPr>
          <a:lstStyle/>
          <a:p>
            <a:r>
              <a:rPr lang="en-US" sz="3200" dirty="0"/>
              <a:t>the next step in smart</a:t>
            </a:r>
            <a:r>
              <a:rPr lang="pl-PL" sz="3200" dirty="0"/>
              <a:t>-</a:t>
            </a:r>
            <a:r>
              <a:rPr lang="en-US" sz="3200" dirty="0"/>
              <a:t>contracts?</a:t>
            </a:r>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35774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060201"/>
            <a:ext cx="1692442" cy="276999"/>
          </a:xfrm>
          <a:prstGeom prst="rect">
            <a:avLst/>
          </a:prstGeom>
          <a:noFill/>
        </p:spPr>
        <p:txBody>
          <a:bodyPr wrap="square" rtlCol="0">
            <a:spAutoFit/>
          </a:bodyPr>
          <a:lstStyle/>
          <a:p>
            <a:r>
              <a:rPr lang="pl-PL" sz="1200" dirty="0"/>
              <a:t>Presented by</a:t>
            </a:r>
            <a:endParaRPr lang="en-US" sz="1200" dirty="0"/>
          </a:p>
        </p:txBody>
      </p:sp>
    </p:spTree>
    <p:extLst>
      <p:ext uri="{BB962C8B-B14F-4D97-AF65-F5344CB8AC3E}">
        <p14:creationId xmlns:p14="http://schemas.microsoft.com/office/powerpoint/2010/main" val="2347030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t>Disclaimer</a:t>
            </a:r>
            <a:endParaRPr lang="en-US" dirty="0"/>
          </a:p>
        </p:txBody>
      </p:sp>
      <p:sp>
        <p:nvSpPr>
          <p:cNvPr id="3" name="Content Placeholder 2">
            <a:extLst>
              <a:ext uri="{FF2B5EF4-FFF2-40B4-BE49-F238E27FC236}">
                <a16:creationId xmlns:a16="http://schemas.microsoft.com/office/drawing/2014/main" id="{EFA0EB4D-9A76-4CDC-93C8-0BE1162EEB8D}"/>
              </a:ext>
            </a:extLst>
          </p:cNvPr>
          <p:cNvSpPr>
            <a:spLocks noGrp="1"/>
          </p:cNvSpPr>
          <p:nvPr>
            <p:ph idx="1"/>
          </p:nvPr>
        </p:nvSpPr>
        <p:spPr/>
        <p:txBody>
          <a:bodyPr/>
          <a:lstStyle/>
          <a:p>
            <a:r>
              <a:rPr lang="pl-PL" dirty="0"/>
              <a:t>W</a:t>
            </a:r>
            <a:r>
              <a:rPr lang="en-US" dirty="0"/>
              <a:t>e are in no formal way associated with block.one, the company developing EOS code. We are just part of the emerging EOS community.</a:t>
            </a:r>
            <a:endParaRPr lang="pl-PL" dirty="0"/>
          </a:p>
          <a:p>
            <a:r>
              <a:rPr lang="en-US" dirty="0"/>
              <a:t>We have no interest in you buying EOS tokens, and this certainly should not be treated as financial advice. Our goal is to encourage you to take interest in the concept and possibly consider building businesses on top of EOS.</a:t>
            </a:r>
          </a:p>
        </p:txBody>
      </p:sp>
    </p:spTree>
    <p:extLst>
      <p:ext uri="{BB962C8B-B14F-4D97-AF65-F5344CB8AC3E}">
        <p14:creationId xmlns:p14="http://schemas.microsoft.com/office/powerpoint/2010/main" val="3001520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9|0.8|0.8"/>
</p:tagLst>
</file>

<file path=ppt/tags/tag2.xml><?xml version="1.0" encoding="utf-8"?>
<p:tagLst xmlns:a="http://schemas.openxmlformats.org/drawingml/2006/main" xmlns:r="http://schemas.openxmlformats.org/officeDocument/2006/relationships" xmlns:p="http://schemas.openxmlformats.org/presentationml/2006/main">
  <p:tag name="TIMING" val="|0.9|0.8|0.8"/>
</p:tagLst>
</file>

<file path=ppt/tags/tag3.xml><?xml version="1.0" encoding="utf-8"?>
<p:tagLst xmlns:a="http://schemas.openxmlformats.org/drawingml/2006/main" xmlns:r="http://schemas.openxmlformats.org/officeDocument/2006/relationships" xmlns:p="http://schemas.openxmlformats.org/presentationml/2006/main">
  <p:tag name="TIMING" val="|0.9|0.8|0.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3362</TotalTime>
  <Words>1332</Words>
  <Application>Microsoft Office PowerPoint</Application>
  <PresentationFormat>Widescreen</PresentationFormat>
  <Paragraphs>242</Paragraphs>
  <Slides>51</Slides>
  <Notes>0</Notes>
  <HiddenSlides>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Trebuchet MS</vt:lpstr>
      <vt:lpstr>Tw Cen MT</vt:lpstr>
      <vt:lpstr>Circuit</vt:lpstr>
      <vt:lpstr>Our background in conventional business</vt:lpstr>
      <vt:lpstr>Our background IN THE Blockchain SPACE</vt:lpstr>
      <vt:lpstr>Our background IN THE BLOCKCHaIN SPACE</vt:lpstr>
      <vt:lpstr>QUICK SURVEY - State of the blockchain 2017</vt:lpstr>
      <vt:lpstr>QUICK SURVEY - ResultS</vt:lpstr>
      <vt:lpstr>QUICK SURVEY - ResultS</vt:lpstr>
      <vt:lpstr>QUICK SURVEY - ResultS</vt:lpstr>
      <vt:lpstr>EOS</vt:lpstr>
      <vt:lpstr>Disclaimer</vt:lpstr>
      <vt:lpstr>Smart-contract vs. decentralized App</vt:lpstr>
      <vt:lpstr>Major problems facing the crypto-space</vt:lpstr>
      <vt:lpstr>Major problems facing the crypto-space</vt:lpstr>
      <vt:lpstr>Major problems facing the crypto-space</vt:lpstr>
      <vt:lpstr>WHAT’S NEEDED Vs. WHAT’s Available</vt:lpstr>
      <vt:lpstr>Scaling solutions Available</vt:lpstr>
      <vt:lpstr>Major problems facing the crypto-space</vt:lpstr>
      <vt:lpstr>Major problems facing the crypto-space</vt:lpstr>
      <vt:lpstr>Major problems facing the crypto-space</vt:lpstr>
      <vt:lpstr>Major problems facing the crypto-space</vt:lpstr>
      <vt:lpstr>BUILD UNSTOPPAbLE APPS</vt:lpstr>
      <vt:lpstr>Major problems facing the crypto-space</vt:lpstr>
      <vt:lpstr>Major problems facing the crypto-space</vt:lpstr>
      <vt:lpstr>What do decentralized apps require?</vt:lpstr>
      <vt:lpstr>What is EOS?</vt:lpstr>
      <vt:lpstr>EOS is the blockchain for building commercial scale decentralized applications that are indistinguishable from centralized alternatives.</vt:lpstr>
      <vt:lpstr>HOW DOES EOS WORK?</vt:lpstr>
      <vt:lpstr>What features make EOS unique?</vt:lpstr>
      <vt:lpstr>#1 Processing power</vt:lpstr>
      <vt:lpstr>#1 Processing power</vt:lpstr>
      <vt:lpstr>#2 Built-in governance</vt:lpstr>
      <vt:lpstr>#3 infrastructure for apps</vt:lpstr>
      <vt:lpstr>#4 No transaction fees</vt:lpstr>
      <vt:lpstr>#5 Publish source code, not assembly</vt:lpstr>
      <vt:lpstr>#6 Asynchronous communication</vt:lpstr>
      <vt:lpstr>What features make EOS unique?</vt:lpstr>
      <vt:lpstr>Top-down vs. bottom-up</vt:lpstr>
      <vt:lpstr>top four most used blockchains</vt:lpstr>
      <vt:lpstr>PowerPoint Presentation</vt:lpstr>
      <vt:lpstr>What are the strong points?</vt:lpstr>
      <vt:lpstr>EOS is the most well-funded project in history and we plan to soon announce a program for up to one billion USD of capital for EOS projects.</vt:lpstr>
      <vt:lpstr>What are the weak points?</vt:lpstr>
      <vt:lpstr>DPOS – HOW decentralized IS IT?</vt:lpstr>
      <vt:lpstr>What are the weak points?</vt:lpstr>
      <vt:lpstr>EOS roadmap</vt:lpstr>
      <vt:lpstr>EOS VS. decentralized apps requirements</vt:lpstr>
      <vt:lpstr>EOS VS. Major problems IN THE Crypto-space</vt:lpstr>
      <vt:lpstr>summary</vt:lpstr>
      <vt:lpstr>BLOCKCHAIN Evolution</vt:lpstr>
      <vt:lpstr>About Tokenika</vt:lpstr>
      <vt:lpstr>What DO we need?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dc:creator>
  <cp:lastModifiedBy>Mission Impossible</cp:lastModifiedBy>
  <cp:revision>283</cp:revision>
  <dcterms:created xsi:type="dcterms:W3CDTF">2017-11-07T09:57:11Z</dcterms:created>
  <dcterms:modified xsi:type="dcterms:W3CDTF">2017-11-17T08:10:19Z</dcterms:modified>
</cp:coreProperties>
</file>