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5" r:id="rId4"/>
    <p:sldId id="261" r:id="rId5"/>
    <p:sldId id="300" r:id="rId6"/>
    <p:sldId id="268" r:id="rId7"/>
    <p:sldId id="283" r:id="rId8"/>
    <p:sldId id="284" r:id="rId9"/>
    <p:sldId id="285" r:id="rId10"/>
    <p:sldId id="262" r:id="rId11"/>
    <p:sldId id="266" r:id="rId12"/>
    <p:sldId id="287" r:id="rId13"/>
    <p:sldId id="288" r:id="rId14"/>
    <p:sldId id="289" r:id="rId15"/>
    <p:sldId id="291" r:id="rId16"/>
    <p:sldId id="292" r:id="rId17"/>
    <p:sldId id="298" r:id="rId18"/>
    <p:sldId id="299" r:id="rId19"/>
    <p:sldId id="293" r:id="rId20"/>
    <p:sldId id="294" r:id="rId21"/>
    <p:sldId id="295" r:id="rId22"/>
    <p:sldId id="290" r:id="rId23"/>
    <p:sldId id="267" r:id="rId24"/>
    <p:sldId id="280" r:id="rId25"/>
    <p:sldId id="281" r:id="rId26"/>
    <p:sldId id="279" r:id="rId27"/>
    <p:sldId id="282" r:id="rId28"/>
    <p:sldId id="301" r:id="rId29"/>
    <p:sldId id="302" r:id="rId30"/>
    <p:sldId id="303" r:id="rId31"/>
    <p:sldId id="304" r:id="rId32"/>
    <p:sldId id="305" r:id="rId33"/>
    <p:sldId id="306" r:id="rId34"/>
    <p:sldId id="307" r:id="rId35"/>
    <p:sldId id="316" r:id="rId36"/>
    <p:sldId id="308" r:id="rId37"/>
    <p:sldId id="311" r:id="rId38"/>
    <p:sldId id="309" r:id="rId39"/>
    <p:sldId id="310" r:id="rId40"/>
    <p:sldId id="312" r:id="rId41"/>
    <p:sldId id="313" r:id="rId42"/>
    <p:sldId id="314" r:id="rId43"/>
    <p:sldId id="315" r:id="rId44"/>
    <p:sldId id="31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25" autoAdjust="0"/>
    <p:restoredTop sz="94660"/>
  </p:normalViewPr>
  <p:slideViewPr>
    <p:cSldViewPr snapToGrid="0">
      <p:cViewPr varScale="1">
        <p:scale>
          <a:sx n="105" d="100"/>
          <a:sy n="105" d="100"/>
        </p:scale>
        <p:origin x="120" y="6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10-Nov-17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10-Nov-17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10-Nov-17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10-Nov-17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10-Nov-17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10-Nov-17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10-Nov-17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624308"/>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103983"/>
            <a:ext cx="5855871" cy="791608"/>
          </a:xfrm>
        </p:spPr>
        <p:txBody>
          <a:bodyPr>
            <a:normAutofit/>
          </a:bodyPr>
          <a:lstStyle/>
          <a:p>
            <a:r>
              <a:rPr lang="pl-PL" sz="3200" dirty="0"/>
              <a:t>The next step after ethereum?</a:t>
            </a:r>
            <a:endParaRPr lang="en-US" sz="32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applications require?</a:t>
            </a:r>
          </a:p>
        </p:txBody>
      </p:sp>
      <p:sp>
        <p:nvSpPr>
          <p:cNvPr id="3" name="Content Placeholder 2">
            <a:extLst>
              <a:ext uri="{FF2B5EF4-FFF2-40B4-BE49-F238E27FC236}">
                <a16:creationId xmlns:a16="http://schemas.microsoft.com/office/drawing/2014/main" id="{3BFCB8C3-5828-4670-8CB4-DA5CD15121EF}"/>
              </a:ext>
            </a:extLst>
          </p:cNvPr>
          <p:cNvSpPr>
            <a:spLocks noGrp="1"/>
          </p:cNvSpPr>
          <p:nvPr>
            <p:ph idx="1"/>
          </p:nvPr>
        </p:nvSpPr>
        <p:spPr/>
        <p:txBody>
          <a:bodyPr/>
          <a:lstStyle/>
          <a:p>
            <a:r>
              <a:rPr lang="pl-PL" dirty="0"/>
              <a:t>S</a:t>
            </a:r>
            <a:r>
              <a:rPr lang="en-US" dirty="0" err="1"/>
              <a:t>calable</a:t>
            </a:r>
            <a:r>
              <a:rPr lang="en-US" dirty="0"/>
              <a:t> and cheap to run</a:t>
            </a:r>
            <a:endParaRPr lang="pl-PL" dirty="0"/>
          </a:p>
          <a:p>
            <a:r>
              <a:rPr lang="pl-PL" dirty="0"/>
              <a:t>F</a:t>
            </a:r>
            <a:r>
              <a:rPr lang="en-US" dirty="0" err="1"/>
              <a:t>ree</a:t>
            </a:r>
            <a:r>
              <a:rPr lang="en-US" dirty="0"/>
              <a:t> for </a:t>
            </a:r>
            <a:r>
              <a:rPr lang="pl-PL" dirty="0"/>
              <a:t>the</a:t>
            </a:r>
            <a:r>
              <a:rPr lang="en-US" dirty="0"/>
              <a:t> users</a:t>
            </a:r>
            <a:endParaRPr lang="pl-PL" dirty="0"/>
          </a:p>
          <a:p>
            <a:r>
              <a:rPr lang="pl-PL" dirty="0"/>
              <a:t>Available via mobile phones and web interfaces</a:t>
            </a:r>
          </a:p>
          <a:p>
            <a:r>
              <a:rPr lang="pl-PL" dirty="0"/>
              <a:t>No fancy cryptographic stuff</a:t>
            </a:r>
          </a:p>
          <a:p>
            <a:r>
              <a:rPr lang="pl-PL" dirty="0"/>
              <a:t>Upgradeable</a:t>
            </a:r>
          </a:p>
          <a:p>
            <a:r>
              <a:rPr lang="pl-PL" dirty="0"/>
              <a:t>Bug recovery</a:t>
            </a:r>
          </a:p>
          <a:p>
            <a:endParaRPr lang="en-US" dirty="0"/>
          </a:p>
        </p:txBody>
      </p:sp>
    </p:spTree>
    <p:extLst>
      <p:ext uri="{BB962C8B-B14F-4D97-AF65-F5344CB8AC3E}">
        <p14:creationId xmlns:p14="http://schemas.microsoft.com/office/powerpoint/2010/main" val="40926109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sp>
        <p:nvSpPr>
          <p:cNvPr id="3" name="Content Placeholder 2">
            <a:extLst>
              <a:ext uri="{FF2B5EF4-FFF2-40B4-BE49-F238E27FC236}">
                <a16:creationId xmlns:a16="http://schemas.microsoft.com/office/drawing/2014/main" id="{FCD1138E-2AB6-407F-ADD3-07E2CA02CB20}"/>
              </a:ext>
            </a:extLst>
          </p:cNvPr>
          <p:cNvSpPr>
            <a:spLocks noGrp="1"/>
          </p:cNvSpPr>
          <p:nvPr>
            <p:ph idx="1"/>
          </p:nvPr>
        </p:nvSpPr>
        <p:spPr>
          <a:xfrm>
            <a:off x="1361752" y="2249487"/>
            <a:ext cx="4344985" cy="3541714"/>
          </a:xfrm>
        </p:spPr>
        <p:txBody>
          <a:bodyPr/>
          <a:lstStyle/>
          <a:p>
            <a:r>
              <a:rPr lang="en-US" dirty="0"/>
              <a:t>Scalability</a:t>
            </a:r>
            <a:endParaRPr lang="pl-PL" dirty="0"/>
          </a:p>
          <a:p>
            <a:r>
              <a:rPr lang="pl-PL" dirty="0"/>
              <a:t>T</a:t>
            </a:r>
            <a:r>
              <a:rPr lang="en-US" dirty="0" err="1"/>
              <a:t>ransaction</a:t>
            </a:r>
            <a:r>
              <a:rPr lang="en-US" dirty="0"/>
              <a:t> fees</a:t>
            </a:r>
            <a:endParaRPr lang="pl-PL" dirty="0"/>
          </a:p>
          <a:p>
            <a:r>
              <a:rPr lang="en-US" dirty="0"/>
              <a:t>Private key security</a:t>
            </a:r>
            <a:endParaRPr lang="pl-PL" dirty="0"/>
          </a:p>
          <a:p>
            <a:r>
              <a:rPr lang="en-US" dirty="0"/>
              <a:t>Blockchain governance</a:t>
            </a:r>
            <a:endParaRPr lang="pl-PL"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Smart-contracts running amok</a:t>
            </a:r>
          </a:p>
          <a:p>
            <a:r>
              <a:rPr lang="en-US" dirty="0"/>
              <a:t>High cost of app development</a:t>
            </a:r>
            <a:endParaRPr lang="pl-PL" dirty="0"/>
          </a:p>
          <a:p>
            <a:r>
              <a:rPr lang="pl-PL" dirty="0"/>
              <a:t>Bad user experience</a:t>
            </a:r>
          </a:p>
          <a:p>
            <a:r>
              <a:rPr lang="en-US" dirty="0"/>
              <a:t>No bridges between blockchains</a:t>
            </a:r>
          </a:p>
        </p:txBody>
      </p:sp>
    </p:spTree>
    <p:extLst>
      <p:ext uri="{BB962C8B-B14F-4D97-AF65-F5344CB8AC3E}">
        <p14:creationId xmlns:p14="http://schemas.microsoft.com/office/powerpoint/2010/main" val="7922743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en-US" dirty="0"/>
              <a:t>What is high-performance?</a:t>
            </a:r>
            <a:endParaRPr lang="pl-PL" dirty="0"/>
          </a:p>
          <a:p>
            <a:r>
              <a:rPr lang="pl-PL" dirty="0"/>
              <a:t>H</a:t>
            </a:r>
            <a:r>
              <a:rPr lang="en-US" dirty="0" err="1"/>
              <a:t>uge</a:t>
            </a:r>
            <a:r>
              <a:rPr lang="en-US" dirty="0"/>
              <a:t> gap between what we can do and what we need to be able to do</a:t>
            </a:r>
            <a:endParaRPr lang="pl-PL" dirty="0"/>
          </a:p>
          <a:p>
            <a:r>
              <a:rPr lang="pl-PL" dirty="0"/>
              <a:t>S</a:t>
            </a:r>
            <a:r>
              <a:rPr lang="en-US" dirty="0" err="1"/>
              <a:t>econd</a:t>
            </a:r>
            <a:r>
              <a:rPr lang="en-US" dirty="0"/>
              <a:t> layer of transaction processing:</a:t>
            </a:r>
            <a:endParaRPr lang="pl-PL" dirty="0"/>
          </a:p>
          <a:p>
            <a:pPr lvl="1"/>
            <a:r>
              <a:rPr lang="en-US" dirty="0"/>
              <a:t>Lightening Network for Bitcoin</a:t>
            </a:r>
            <a:endParaRPr lang="pl-PL" dirty="0"/>
          </a:p>
          <a:p>
            <a:pPr lvl="1"/>
            <a:r>
              <a:rPr lang="en-US" dirty="0"/>
              <a:t>Raiden for Ethereum</a:t>
            </a:r>
            <a:endParaRPr lang="pl-PL" dirty="0"/>
          </a:p>
          <a:p>
            <a:r>
              <a:rPr lang="en-US" dirty="0"/>
              <a:t>Ethereum</a:t>
            </a:r>
            <a:r>
              <a:rPr lang="pl-PL" dirty="0"/>
              <a:t>’s </a:t>
            </a:r>
            <a:r>
              <a:rPr lang="en-US" dirty="0"/>
              <a:t>Plasma</a:t>
            </a:r>
            <a:r>
              <a:rPr lang="pl-PL" dirty="0"/>
              <a:t> - inherently less secure</a:t>
            </a:r>
            <a:endParaRPr lang="en-US" dirty="0"/>
          </a:p>
          <a:p>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3921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483728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High &amp; unpredictable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No </a:t>
            </a:r>
            <a:r>
              <a:rPr lang="en-US" dirty="0"/>
              <a:t>economic viability at the current level of transaction fees</a:t>
            </a:r>
            <a:endParaRPr lang="pl-PL" dirty="0"/>
          </a:p>
          <a:p>
            <a:r>
              <a:rPr lang="pl-PL" dirty="0"/>
              <a:t>Even if they become low, they are still unpredictable</a:t>
            </a:r>
          </a:p>
          <a:p>
            <a:r>
              <a:rPr lang="pl-PL" dirty="0"/>
              <a:t>Sometimes you need</a:t>
            </a:r>
            <a:r>
              <a:rPr lang="en-US" dirty="0"/>
              <a:t> no fees at all</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969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8139374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Private key security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Unsophisticated users: </a:t>
            </a:r>
          </a:p>
          <a:p>
            <a:pPr lvl="1"/>
            <a:r>
              <a:rPr lang="en-US" dirty="0"/>
              <a:t>get hacked</a:t>
            </a:r>
            <a:endParaRPr lang="pl-PL" dirty="0"/>
          </a:p>
          <a:p>
            <a:pPr lvl="1"/>
            <a:r>
              <a:rPr lang="en-US" dirty="0"/>
              <a:t>forget their passwords</a:t>
            </a:r>
            <a:endParaRPr lang="pl-PL" dirty="0"/>
          </a:p>
          <a:p>
            <a:pPr lvl="1"/>
            <a:r>
              <a:rPr lang="en-US" dirty="0"/>
              <a:t>lose their mobile phones</a:t>
            </a:r>
            <a:endParaRPr lang="pl-PL" dirty="0"/>
          </a:p>
          <a:p>
            <a:r>
              <a:rPr lang="pl-PL" dirty="0"/>
              <a:t>Not only money: also identity &amp; reputation</a:t>
            </a:r>
          </a:p>
          <a:p>
            <a:r>
              <a:rPr lang="pl-PL" dirty="0"/>
              <a:t>Inherent feature?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5445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33703199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Blockchain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Decentralized decision making: </a:t>
            </a:r>
          </a:p>
          <a:p>
            <a:pPr lvl="1"/>
            <a:r>
              <a:rPr lang="en-US" dirty="0"/>
              <a:t>business-as-usual situations</a:t>
            </a:r>
            <a:endParaRPr lang="pl-PL" dirty="0"/>
          </a:p>
          <a:p>
            <a:pPr lvl="1"/>
            <a:r>
              <a:rPr lang="en-US" dirty="0"/>
              <a:t>emergency situations</a:t>
            </a:r>
            <a:endParaRPr lang="pl-PL" dirty="0"/>
          </a:p>
          <a:p>
            <a:r>
              <a:rPr lang="pl-PL" dirty="0"/>
              <a:t>Different value systems = different expected outcomes</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41471519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a:t>
            </a:r>
          </a:p>
          <a:p>
            <a:r>
              <a:rPr lang="pl-PL" dirty="0"/>
              <a:t>Ethereum </a:t>
            </a:r>
            <a:r>
              <a:rPr lang="en-US" dirty="0"/>
              <a:t>: </a:t>
            </a:r>
            <a:r>
              <a:rPr lang="pl-PL" dirty="0"/>
              <a:t>„</a:t>
            </a:r>
            <a:r>
              <a:rPr lang="en-US" dirty="0"/>
              <a:t>Build </a:t>
            </a:r>
            <a:r>
              <a:rPr lang="en-US" dirty="0">
                <a:solidFill>
                  <a:schemeClr val="tx2"/>
                </a:solidFill>
              </a:rPr>
              <a:t>unstoppable</a:t>
            </a:r>
            <a:r>
              <a:rPr lang="en-US" dirty="0"/>
              <a:t> applications</a:t>
            </a:r>
            <a:r>
              <a:rPr lang="pl-PL" dirty="0"/>
              <a:t>”</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1710596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48774" cy="369332"/>
          </a:xfrm>
          <a:prstGeom prst="rect">
            <a:avLst/>
          </a:prstGeom>
          <a:noFill/>
        </p:spPr>
        <p:txBody>
          <a:bodyPr wrap="square" rtlCol="0">
            <a:spAutoFit/>
          </a:bodyPr>
          <a:lstStyle/>
          <a:p>
            <a:r>
              <a:rPr lang="pl-PL" u="sng" dirty="0"/>
              <a:t>MAJOR PROBLEMS</a:t>
            </a:r>
            <a:endParaRPr lang="en-US" u="sng" dirty="0"/>
          </a:p>
        </p:txBody>
      </p:sp>
      <p:pic>
        <p:nvPicPr>
          <p:cNvPr id="8" name="Content Placeholder 7" descr="A screenshot of a cell phone&#10;&#10;Description generated with very high confidence">
            <a:extLst>
              <a:ext uri="{FF2B5EF4-FFF2-40B4-BE49-F238E27FC236}">
                <a16:creationId xmlns:a16="http://schemas.microsoft.com/office/drawing/2014/main" id="{EA8460A5-6488-4D0E-A229-FE14AB4D3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752" y="1975902"/>
            <a:ext cx="8374074" cy="4402864"/>
          </a:xfrm>
        </p:spPr>
      </p:pic>
    </p:spTree>
    <p:extLst>
      <p:ext uri="{BB962C8B-B14F-4D97-AF65-F5344CB8AC3E}">
        <p14:creationId xmlns:p14="http://schemas.microsoft.com/office/powerpoint/2010/main" val="4120037534"/>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a:t>
            </a:r>
          </a:p>
          <a:p>
            <a:r>
              <a:rPr lang="pl-PL" dirty="0"/>
              <a:t>Ethereum </a:t>
            </a:r>
            <a:r>
              <a:rPr lang="en-US" dirty="0"/>
              <a:t>: </a:t>
            </a:r>
            <a:r>
              <a:rPr lang="pl-PL" dirty="0"/>
              <a:t>„</a:t>
            </a:r>
            <a:r>
              <a:rPr lang="en-US" dirty="0"/>
              <a:t>Build </a:t>
            </a:r>
            <a:r>
              <a:rPr lang="en-US" dirty="0">
                <a:solidFill>
                  <a:schemeClr val="tx2"/>
                </a:solidFill>
              </a:rPr>
              <a:t>unstoppable</a:t>
            </a:r>
            <a:r>
              <a:rPr lang="en-US" dirty="0"/>
              <a:t> applications</a:t>
            </a:r>
            <a:r>
              <a:rPr lang="pl-PL" dirty="0"/>
              <a:t>”</a:t>
            </a:r>
          </a:p>
          <a:p>
            <a:r>
              <a:rPr lang="pl-PL" dirty="0"/>
              <a:t>S</a:t>
            </a:r>
            <a:r>
              <a:rPr lang="en-US" dirty="0"/>
              <a:t>mart-contract</a:t>
            </a:r>
            <a:r>
              <a:rPr lang="pl-PL" dirty="0"/>
              <a:t>s</a:t>
            </a:r>
            <a:r>
              <a:rPr lang="en-US" dirty="0"/>
              <a:t> running amok </a:t>
            </a:r>
            <a:r>
              <a:rPr lang="pl-PL" dirty="0"/>
              <a:t>not handled by</a:t>
            </a:r>
            <a:r>
              <a:rPr lang="en-US" dirty="0"/>
              <a:t> </a:t>
            </a:r>
            <a:r>
              <a:rPr lang="pl-PL" dirty="0"/>
              <a:t>Ethereum</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04922"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663477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High cost of app development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a:t>
            </a:r>
            <a:r>
              <a:rPr lang="en-US" dirty="0" err="1"/>
              <a:t>othing</a:t>
            </a:r>
            <a:r>
              <a:rPr lang="en-US" dirty="0"/>
              <a:t> is coming to market</a:t>
            </a:r>
            <a:endParaRPr lang="pl-PL" dirty="0"/>
          </a:p>
          <a:p>
            <a:r>
              <a:rPr lang="pl-PL" dirty="0"/>
              <a:t>Devs </a:t>
            </a:r>
            <a:r>
              <a:rPr lang="en-US" dirty="0"/>
              <a:t>stuck </a:t>
            </a:r>
            <a:r>
              <a:rPr lang="pl-PL" dirty="0"/>
              <a:t>on </a:t>
            </a:r>
            <a:r>
              <a:rPr lang="en-US" dirty="0"/>
              <a:t>low-level stuff</a:t>
            </a:r>
            <a:endParaRPr lang="pl-PL" dirty="0"/>
          </a:p>
          <a:p>
            <a:r>
              <a:rPr lang="pl-PL" dirty="0"/>
              <a:t>Complex things attempted in inefficient scripting environment</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7336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0655029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Bad user experience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Way below centralized apps</a:t>
            </a:r>
          </a:p>
          <a:p>
            <a:r>
              <a:rPr lang="pl-PL" dirty="0"/>
              <a:t>Responsive</a:t>
            </a:r>
            <a:r>
              <a:rPr lang="en-US" dirty="0"/>
              <a:t> front-end </a:t>
            </a:r>
            <a:r>
              <a:rPr lang="pl-PL" dirty="0"/>
              <a:t>requires proper</a:t>
            </a:r>
            <a:r>
              <a:rPr lang="en-US" dirty="0"/>
              <a:t> back-end</a:t>
            </a:r>
            <a:endParaRPr lang="pl-PL" dirty="0"/>
          </a:p>
          <a:p>
            <a:r>
              <a:rPr lang="pl-PL" dirty="0"/>
              <a:t>Entire infrastructure around blockchain is needed</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12943"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296223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No bridges between blockchains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Impossible</a:t>
            </a:r>
            <a:r>
              <a:rPr lang="en-US" dirty="0"/>
              <a:t> to move value across blockchains</a:t>
            </a:r>
            <a:endParaRPr lang="pl-PL" dirty="0"/>
          </a:p>
          <a:p>
            <a:r>
              <a:rPr lang="pl-PL" dirty="0"/>
              <a:t>P</a:t>
            </a:r>
            <a:r>
              <a:rPr lang="en-US" dirty="0"/>
              <a:t>recondition</a:t>
            </a:r>
            <a:r>
              <a:rPr lang="pl-PL" dirty="0"/>
              <a:t>: </a:t>
            </a:r>
            <a:r>
              <a:rPr lang="en-US" dirty="0"/>
              <a:t>asynchronous communication</a:t>
            </a:r>
            <a:endParaRPr lang="pl-PL" dirty="0"/>
          </a:p>
          <a:p>
            <a:r>
              <a:rPr lang="pl-PL" dirty="0"/>
              <a:t>Several years away (e.g. Polkadot)</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4784732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recap</a:t>
            </a:r>
          </a:p>
        </p:txBody>
      </p:sp>
      <p:sp>
        <p:nvSpPr>
          <p:cNvPr id="3" name="Content Placeholder 2">
            <a:extLst>
              <a:ext uri="{FF2B5EF4-FFF2-40B4-BE49-F238E27FC236}">
                <a16:creationId xmlns:a16="http://schemas.microsoft.com/office/drawing/2014/main" id="{FCD1138E-2AB6-407F-ADD3-07E2CA02CB20}"/>
              </a:ext>
            </a:extLst>
          </p:cNvPr>
          <p:cNvSpPr>
            <a:spLocks noGrp="1"/>
          </p:cNvSpPr>
          <p:nvPr>
            <p:ph idx="1"/>
          </p:nvPr>
        </p:nvSpPr>
        <p:spPr>
          <a:xfrm>
            <a:off x="1361752" y="2249487"/>
            <a:ext cx="4344985" cy="3541714"/>
          </a:xfrm>
        </p:spPr>
        <p:txBody>
          <a:bodyPr/>
          <a:lstStyle/>
          <a:p>
            <a:r>
              <a:rPr lang="en-US" dirty="0"/>
              <a:t>Scalability</a:t>
            </a:r>
            <a:endParaRPr lang="pl-PL" dirty="0"/>
          </a:p>
          <a:p>
            <a:r>
              <a:rPr lang="pl-PL" dirty="0"/>
              <a:t>T</a:t>
            </a:r>
            <a:r>
              <a:rPr lang="en-US" dirty="0" err="1"/>
              <a:t>ransaction</a:t>
            </a:r>
            <a:r>
              <a:rPr lang="en-US" dirty="0"/>
              <a:t> fees</a:t>
            </a:r>
            <a:endParaRPr lang="pl-PL" dirty="0"/>
          </a:p>
          <a:p>
            <a:r>
              <a:rPr lang="en-US" dirty="0"/>
              <a:t>Private key security</a:t>
            </a:r>
            <a:endParaRPr lang="pl-PL" dirty="0"/>
          </a:p>
          <a:p>
            <a:r>
              <a:rPr lang="en-US" dirty="0"/>
              <a:t>Blockchain governance</a:t>
            </a:r>
            <a:endParaRPr lang="pl-PL"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Smart-contracts running amok</a:t>
            </a:r>
          </a:p>
          <a:p>
            <a:r>
              <a:rPr lang="en-US" dirty="0"/>
              <a:t>High cost of app development</a:t>
            </a:r>
            <a:endParaRPr lang="pl-PL" dirty="0"/>
          </a:p>
          <a:p>
            <a:r>
              <a:rPr lang="pl-PL" dirty="0"/>
              <a:t>Bad user experience</a:t>
            </a:r>
          </a:p>
          <a:p>
            <a:r>
              <a:rPr lang="en-US" dirty="0"/>
              <a:t>No bridges between blockchains</a:t>
            </a:r>
          </a:p>
        </p:txBody>
      </p:sp>
    </p:spTree>
    <p:extLst>
      <p:ext uri="{BB962C8B-B14F-4D97-AF65-F5344CB8AC3E}">
        <p14:creationId xmlns:p14="http://schemas.microsoft.com/office/powerpoint/2010/main" val="4147566314"/>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5F1D-CD84-4008-BE83-94498F640F23}"/>
              </a:ext>
            </a:extLst>
          </p:cNvPr>
          <p:cNvSpPr>
            <a:spLocks noGrp="1"/>
          </p:cNvSpPr>
          <p:nvPr>
            <p:ph type="title"/>
          </p:nvPr>
        </p:nvSpPr>
        <p:spPr/>
        <p:txBody>
          <a:bodyPr/>
          <a:lstStyle/>
          <a:p>
            <a:r>
              <a:rPr lang="en-US" dirty="0"/>
              <a:t>Introduction to EOS</a:t>
            </a:r>
          </a:p>
        </p:txBody>
      </p:sp>
      <p:sp>
        <p:nvSpPr>
          <p:cNvPr id="3" name="Content Placeholder 2">
            <a:extLst>
              <a:ext uri="{FF2B5EF4-FFF2-40B4-BE49-F238E27FC236}">
                <a16:creationId xmlns:a16="http://schemas.microsoft.com/office/drawing/2014/main" id="{8A74D704-6D4A-4B20-A00A-248A3E165CC8}"/>
              </a:ext>
            </a:extLst>
          </p:cNvPr>
          <p:cNvSpPr>
            <a:spLocks noGrp="1"/>
          </p:cNvSpPr>
          <p:nvPr>
            <p:ph idx="1"/>
          </p:nvPr>
        </p:nvSpPr>
        <p:spPr/>
        <p:txBody>
          <a:bodyPr/>
          <a:lstStyle/>
          <a:p>
            <a:pPr marL="457200" indent="-457200">
              <a:buFont typeface="+mj-lt"/>
              <a:buAutoNum type="arabicPeriod"/>
            </a:pPr>
            <a:r>
              <a:rPr lang="en-US" dirty="0"/>
              <a:t>What is EOS?</a:t>
            </a:r>
            <a:endParaRPr lang="pl-PL" dirty="0"/>
          </a:p>
          <a:p>
            <a:pPr marL="457200" indent="-457200">
              <a:buFont typeface="+mj-lt"/>
              <a:buAutoNum type="arabicPeriod"/>
            </a:pPr>
            <a:r>
              <a:rPr lang="en-US" dirty="0"/>
              <a:t>What features make EOS unique when compared to Ethereum?</a:t>
            </a:r>
            <a:endParaRPr lang="pl-PL" dirty="0"/>
          </a:p>
          <a:p>
            <a:pPr marL="457200" indent="-457200">
              <a:buFont typeface="+mj-lt"/>
              <a:buAutoNum type="arabicPeriod"/>
            </a:pPr>
            <a:r>
              <a:rPr lang="en-US" dirty="0"/>
              <a:t>What are </a:t>
            </a:r>
            <a:r>
              <a:rPr lang="pl-PL" dirty="0"/>
              <a:t>the</a:t>
            </a:r>
            <a:r>
              <a:rPr lang="en-US" dirty="0"/>
              <a:t> strong points?</a:t>
            </a:r>
            <a:endParaRPr lang="pl-PL" dirty="0"/>
          </a:p>
          <a:p>
            <a:pPr marL="457200" indent="-457200">
              <a:buFont typeface="+mj-lt"/>
              <a:buAutoNum type="arabicPeriod"/>
            </a:pPr>
            <a:r>
              <a:rPr lang="en-US" dirty="0"/>
              <a:t>What are </a:t>
            </a:r>
            <a:r>
              <a:rPr lang="pl-PL" dirty="0"/>
              <a:t>the </a:t>
            </a:r>
            <a:r>
              <a:rPr lang="en-US" dirty="0"/>
              <a:t>weak points?</a:t>
            </a:r>
            <a:endParaRPr lang="pl-PL" dirty="0"/>
          </a:p>
          <a:p>
            <a:pPr marL="457200" indent="-457200">
              <a:buFont typeface="+mj-lt"/>
              <a:buAutoNum type="arabicPeriod"/>
            </a:pPr>
            <a:r>
              <a:rPr lang="en-US" dirty="0"/>
              <a:t>EOS roadmap</a:t>
            </a:r>
            <a:endParaRPr lang="pl-PL" dirty="0"/>
          </a:p>
        </p:txBody>
      </p:sp>
    </p:spTree>
    <p:extLst>
      <p:ext uri="{BB962C8B-B14F-4D97-AF65-F5344CB8AC3E}">
        <p14:creationId xmlns:p14="http://schemas.microsoft.com/office/powerpoint/2010/main" val="318806641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g</a:t>
            </a:r>
            <a:r>
              <a:rPr lang="en-US" dirty="0" err="1"/>
              <a:t>eneral</a:t>
            </a:r>
            <a:r>
              <a:rPr lang="en-US" dirty="0"/>
              <a:t>-purpose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h</a:t>
            </a:r>
            <a:r>
              <a:rPr lang="en-US" dirty="0" err="1"/>
              <a:t>olistic</a:t>
            </a:r>
            <a:r>
              <a:rPr lang="en-US" dirty="0"/>
              <a:t> approach to high-performance general-purpose consensus</a:t>
            </a:r>
            <a:r>
              <a:rPr lang="pl-PL" dirty="0"/>
              <a:t>.</a:t>
            </a:r>
          </a:p>
        </p:txBody>
      </p:sp>
      <p:sp>
        <p:nvSpPr>
          <p:cNvPr id="4" name="Content Placeholder 2">
            <a:extLst>
              <a:ext uri="{FF2B5EF4-FFF2-40B4-BE49-F238E27FC236}">
                <a16:creationId xmlns:a16="http://schemas.microsoft.com/office/drawing/2014/main" id="{73DC6401-C793-4A48-A1FD-48A9692D6B31}"/>
              </a:ext>
            </a:extLst>
          </p:cNvPr>
          <p:cNvSpPr txBox="1">
            <a:spLocks/>
          </p:cNvSpPr>
          <p:nvPr/>
        </p:nvSpPr>
        <p:spPr>
          <a:xfrm>
            <a:off x="1141412" y="3117773"/>
            <a:ext cx="9905999" cy="8682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pl-PL" dirty="0"/>
          </a:p>
        </p:txBody>
      </p:sp>
      <p:sp>
        <p:nvSpPr>
          <p:cNvPr id="12" name="Content Placeholder 2">
            <a:extLst>
              <a:ext uri="{FF2B5EF4-FFF2-40B4-BE49-F238E27FC236}">
                <a16:creationId xmlns:a16="http://schemas.microsoft.com/office/drawing/2014/main" id="{F5FC6E7A-28CB-4BFB-A87C-FB79DE35B98F}"/>
              </a:ext>
            </a:extLst>
          </p:cNvPr>
          <p:cNvSpPr txBox="1">
            <a:spLocks/>
          </p:cNvSpPr>
          <p:nvPr/>
        </p:nvSpPr>
        <p:spPr>
          <a:xfrm>
            <a:off x="1163444" y="3133380"/>
            <a:ext cx="9905999" cy="24852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pl-PL" dirty="0">
              <a:solidFill>
                <a:schemeClr val="tx2"/>
              </a:solidFill>
            </a:endParaRPr>
          </a:p>
        </p:txBody>
      </p:sp>
    </p:spTree>
    <p:extLst>
      <p:ext uri="{BB962C8B-B14F-4D97-AF65-F5344CB8AC3E}">
        <p14:creationId xmlns:p14="http://schemas.microsoft.com/office/powerpoint/2010/main" val="78468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sp>
        <p:nvSpPr>
          <p:cNvPr id="3" name="Content Placeholder 2">
            <a:extLst>
              <a:ext uri="{FF2B5EF4-FFF2-40B4-BE49-F238E27FC236}">
                <a16:creationId xmlns:a16="http://schemas.microsoft.com/office/drawing/2014/main" id="{DF817F2A-65A9-4614-9237-B8F40A7F434A}"/>
              </a:ext>
            </a:extLst>
          </p:cNvPr>
          <p:cNvSpPr>
            <a:spLocks noGrp="1"/>
          </p:cNvSpPr>
          <p:nvPr>
            <p:ph idx="1"/>
          </p:nvPr>
        </p:nvSpPr>
        <p:spPr>
          <a:xfrm>
            <a:off x="1361752" y="2249487"/>
            <a:ext cx="9905999" cy="1815737"/>
          </a:xfrm>
        </p:spPr>
        <p:txBody>
          <a:bodyPr/>
          <a:lstStyle/>
          <a:p>
            <a:r>
              <a:rPr lang="en-US" dirty="0"/>
              <a:t>payment system</a:t>
            </a:r>
            <a:r>
              <a:rPr lang="pl-PL" dirty="0"/>
              <a:t> (Bitcoin)</a:t>
            </a:r>
          </a:p>
          <a:p>
            <a:r>
              <a:rPr lang="en-US" dirty="0"/>
              <a:t>smart-contract system</a:t>
            </a:r>
            <a:r>
              <a:rPr lang="pl-PL" dirty="0"/>
              <a:t> (Ethereum)</a:t>
            </a:r>
          </a:p>
          <a:p>
            <a:r>
              <a:rPr lang="en-US" dirty="0"/>
              <a:t>operating system for decentralized applications</a:t>
            </a:r>
            <a:r>
              <a:rPr lang="pl-PL" dirty="0"/>
              <a:t> (EOS?)</a:t>
            </a:r>
            <a:endParaRPr lang="en-US" dirty="0"/>
          </a:p>
        </p:txBody>
      </p:sp>
      <p:sp>
        <p:nvSpPr>
          <p:cNvPr id="4" name="Content Placeholder 2">
            <a:extLst>
              <a:ext uri="{FF2B5EF4-FFF2-40B4-BE49-F238E27FC236}">
                <a16:creationId xmlns:a16="http://schemas.microsoft.com/office/drawing/2014/main" id="{F193FB7F-CF74-4A61-9A57-2E7D556D18EC}"/>
              </a:ext>
            </a:extLst>
          </p:cNvPr>
          <p:cNvSpPr txBox="1">
            <a:spLocks/>
          </p:cNvSpPr>
          <p:nvPr/>
        </p:nvSpPr>
        <p:spPr>
          <a:xfrm>
            <a:off x="1361752" y="4406957"/>
            <a:ext cx="9905999" cy="10243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EOS is an </a:t>
            </a:r>
            <a:r>
              <a:rPr lang="en-US" dirty="0">
                <a:solidFill>
                  <a:schemeClr val="tx2"/>
                </a:solidFill>
              </a:rPr>
              <a:t>operating system </a:t>
            </a:r>
            <a:r>
              <a:rPr lang="en-US" dirty="0"/>
              <a:t>for building </a:t>
            </a:r>
            <a:r>
              <a:rPr lang="en-US" dirty="0">
                <a:solidFill>
                  <a:schemeClr val="tx2"/>
                </a:solidFill>
              </a:rPr>
              <a:t>decentralized applications</a:t>
            </a:r>
            <a:r>
              <a:rPr lang="en-US" dirty="0"/>
              <a:t>.</a:t>
            </a:r>
            <a:endParaRPr lang="pl-PL" dirty="0"/>
          </a:p>
        </p:txBody>
      </p:sp>
    </p:spTree>
    <p:extLst>
      <p:ext uri="{BB962C8B-B14F-4D97-AF65-F5344CB8AC3E}">
        <p14:creationId xmlns:p14="http://schemas.microsoft.com/office/powerpoint/2010/main" val="24720200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 when compared to Ethereum?</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Processing power</a:t>
            </a:r>
            <a:endParaRPr lang="pl-PL" dirty="0"/>
          </a:p>
          <a:p>
            <a:r>
              <a:rPr lang="en-US" dirty="0"/>
              <a:t>Much wider context</a:t>
            </a:r>
            <a:endParaRPr lang="pl-PL" dirty="0"/>
          </a:p>
          <a:p>
            <a:r>
              <a:rPr lang="en-US" dirty="0"/>
              <a:t>Blockchain governance</a:t>
            </a:r>
            <a:r>
              <a:rPr lang="pl-PL" dirty="0"/>
              <a:t> built-in</a:t>
            </a:r>
          </a:p>
          <a:p>
            <a:r>
              <a:rPr lang="en-US" dirty="0"/>
              <a:t>Complete operating system</a:t>
            </a:r>
            <a:endParaRPr lang="pl-PL" dirty="0"/>
          </a:p>
          <a:p>
            <a:r>
              <a:rPr lang="en-US" dirty="0"/>
              <a:t>No transaction fees</a:t>
            </a:r>
            <a:endParaRPr lang="pl-PL" dirty="0"/>
          </a:p>
          <a:p>
            <a:r>
              <a:rPr lang="en-US" dirty="0"/>
              <a:t>Asynchronous communication</a:t>
            </a:r>
          </a:p>
        </p:txBody>
      </p:sp>
    </p:spTree>
    <p:extLst>
      <p:ext uri="{BB962C8B-B14F-4D97-AF65-F5344CB8AC3E}">
        <p14:creationId xmlns:p14="http://schemas.microsoft.com/office/powerpoint/2010/main" val="29939669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F</a:t>
            </a:r>
            <a:r>
              <a:rPr lang="en-US" dirty="0" err="1"/>
              <a:t>ixed</a:t>
            </a:r>
            <a:r>
              <a:rPr lang="en-US" dirty="0"/>
              <a:t> number of block producers</a:t>
            </a:r>
            <a:endParaRPr lang="pl-PL" dirty="0"/>
          </a:p>
          <a:p>
            <a:r>
              <a:rPr lang="pl-PL" dirty="0"/>
              <a:t>Blocks produced exactly every 3 seconds (or even 500 ms)</a:t>
            </a:r>
          </a:p>
          <a:p>
            <a:r>
              <a:rPr lang="pl-PL" dirty="0"/>
              <a:t>C</a:t>
            </a:r>
            <a:r>
              <a:rPr lang="en-US" dirty="0" err="1"/>
              <a:t>onsensus</a:t>
            </a:r>
            <a:r>
              <a:rPr lang="en-US" dirty="0"/>
              <a:t> over events (or messages) instead of consensus over state</a:t>
            </a:r>
            <a:endParaRPr lang="pl-PL" dirty="0"/>
          </a:p>
          <a:p>
            <a:r>
              <a:rPr lang="pl-PL" dirty="0"/>
              <a:t>P</a:t>
            </a:r>
            <a:r>
              <a:rPr lang="en-US" dirty="0" err="1"/>
              <a:t>arallel</a:t>
            </a:r>
            <a:r>
              <a:rPr lang="en-US" dirty="0"/>
              <a:t> processing</a:t>
            </a:r>
            <a:endParaRPr lang="pl-PL" dirty="0"/>
          </a:p>
          <a:p>
            <a:r>
              <a:rPr lang="pl-PL" dirty="0"/>
              <a:t>N</a:t>
            </a:r>
            <a:r>
              <a:rPr lang="en-US" dirty="0"/>
              <a:t>o concept of gas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
        <p:nvSpPr>
          <p:cNvPr id="5" name="Content Placeholder 2">
            <a:extLst>
              <a:ext uri="{FF2B5EF4-FFF2-40B4-BE49-F238E27FC236}">
                <a16:creationId xmlns:a16="http://schemas.microsoft.com/office/drawing/2014/main" id="{22418F8F-44AD-4F13-A22E-8C7F5CA872CC}"/>
              </a:ext>
            </a:extLst>
          </p:cNvPr>
          <p:cNvSpPr txBox="1">
            <a:spLocks/>
          </p:cNvSpPr>
          <p:nvPr/>
        </p:nvSpPr>
        <p:spPr>
          <a:xfrm>
            <a:off x="1361751" y="5467646"/>
            <a:ext cx="9905999" cy="10243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l-PL" dirty="0"/>
              <a:t>End result: at least </a:t>
            </a:r>
            <a:r>
              <a:rPr lang="pl-PL" dirty="0">
                <a:solidFill>
                  <a:schemeClr val="tx2"/>
                </a:solidFill>
              </a:rPr>
              <a:t>50,000 txns / second </a:t>
            </a:r>
            <a:r>
              <a:rPr lang="pl-PL" dirty="0"/>
              <a:t>on day one.</a:t>
            </a:r>
          </a:p>
        </p:txBody>
      </p:sp>
    </p:spTree>
    <p:extLst>
      <p:ext uri="{BB962C8B-B14F-4D97-AF65-F5344CB8AC3E}">
        <p14:creationId xmlns:p14="http://schemas.microsoft.com/office/powerpoint/2010/main" val="17146311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charRg st="89" end="157"/>
                                            </p:txEl>
                                          </p:spTgt>
                                        </p:tgtEl>
                                        <p:attrNameLst>
                                          <p:attrName>style.visibility</p:attrName>
                                        </p:attrNameLst>
                                      </p:cBhvr>
                                      <p:to>
                                        <p:strVal val="visible"/>
                                      </p:to>
                                    </p:set>
                                    <p:anim calcmode="lin" valueType="num">
                                      <p:cBhvr additive="base">
                                        <p:cTn id="19" dur="500" fill="hold"/>
                                        <p:tgtEl>
                                          <p:spTgt spid="3">
                                            <p:txEl>
                                              <p:charRg st="89" end="15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89" end="15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charRg st="157" end="177"/>
                                            </p:txEl>
                                          </p:spTgt>
                                        </p:tgtEl>
                                        <p:attrNameLst>
                                          <p:attrName>style.visibility</p:attrName>
                                        </p:attrNameLst>
                                      </p:cBhvr>
                                      <p:to>
                                        <p:strVal val="visible"/>
                                      </p:to>
                                    </p:set>
                                    <p:anim calcmode="lin" valueType="num">
                                      <p:cBhvr additive="base">
                                        <p:cTn id="25" dur="500" fill="hold"/>
                                        <p:tgtEl>
                                          <p:spTgt spid="3">
                                            <p:txEl>
                                              <p:charRg st="157" end="17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charRg st="157" end="17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charRg st="177" end="195"/>
                                            </p:txEl>
                                          </p:spTgt>
                                        </p:tgtEl>
                                        <p:attrNameLst>
                                          <p:attrName>style.visibility</p:attrName>
                                        </p:attrNameLst>
                                      </p:cBhvr>
                                      <p:to>
                                        <p:strVal val="visible"/>
                                      </p:to>
                                    </p:set>
                                    <p:anim calcmode="lin" valueType="num">
                                      <p:cBhvr additive="base">
                                        <p:cTn id="31" dur="500" fill="hold"/>
                                        <p:tgtEl>
                                          <p:spTgt spid="3">
                                            <p:txEl>
                                              <p:charRg st="177" end="19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charRg st="177" end="19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AA8-23D9-442C-9285-442CA06647DF}"/>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8508F0E0-E03B-4876-B52C-FBA1526F3780}"/>
              </a:ext>
            </a:extLst>
          </p:cNvPr>
          <p:cNvSpPr>
            <a:spLocks noGrp="1"/>
          </p:cNvSpPr>
          <p:nvPr>
            <p:ph idx="1"/>
          </p:nvPr>
        </p:nvSpPr>
        <p:spPr>
          <a:xfrm>
            <a:off x="1361752" y="2249486"/>
            <a:ext cx="9905999" cy="3989995"/>
          </a:xfrm>
        </p:spPr>
        <p:txBody>
          <a:bodyPr>
            <a:normAutofit/>
          </a:bodyPr>
          <a:lstStyle/>
          <a:p>
            <a:pPr marL="457200" indent="-457200">
              <a:buFont typeface="+mj-lt"/>
              <a:buAutoNum type="arabicPeriod"/>
            </a:pPr>
            <a:r>
              <a:rPr lang="pl-PL" dirty="0"/>
              <a:t>Our background</a:t>
            </a:r>
          </a:p>
          <a:p>
            <a:pPr marL="457200" indent="-457200">
              <a:buFont typeface="+mj-lt"/>
              <a:buAutoNum type="arabicPeriod"/>
            </a:pPr>
            <a:r>
              <a:rPr lang="en-US" dirty="0"/>
              <a:t>Quick survey</a:t>
            </a:r>
            <a:endParaRPr lang="pl-PL" dirty="0"/>
          </a:p>
          <a:p>
            <a:pPr marL="457200" indent="-457200">
              <a:buFont typeface="+mj-lt"/>
              <a:buAutoNum type="arabicPeriod"/>
            </a:pPr>
            <a:r>
              <a:rPr lang="en-US" dirty="0"/>
              <a:t>What do decentralized applications require?</a:t>
            </a:r>
            <a:endParaRPr lang="pl-PL" dirty="0"/>
          </a:p>
          <a:p>
            <a:pPr marL="457200" indent="-457200">
              <a:buFont typeface="+mj-lt"/>
              <a:buAutoNum type="arabicPeriod"/>
            </a:pPr>
            <a:r>
              <a:rPr lang="en-US" dirty="0"/>
              <a:t>Major problems facing the crypto-space</a:t>
            </a:r>
            <a:endParaRPr lang="pl-PL" dirty="0"/>
          </a:p>
          <a:p>
            <a:pPr marL="457200" indent="-457200">
              <a:buFont typeface="+mj-lt"/>
              <a:buAutoNum type="arabicPeriod"/>
            </a:pPr>
            <a:r>
              <a:rPr lang="pl-PL" dirty="0"/>
              <a:t>Introduction to EOS</a:t>
            </a:r>
          </a:p>
          <a:p>
            <a:pPr marL="457200" indent="-457200">
              <a:buFont typeface="+mj-lt"/>
              <a:buAutoNum type="arabicPeriod"/>
            </a:pPr>
            <a:r>
              <a:rPr lang="en-US" dirty="0"/>
              <a:t>About </a:t>
            </a:r>
            <a:r>
              <a:rPr lang="en-US" dirty="0" err="1"/>
              <a:t>Tokenika</a:t>
            </a:r>
            <a:endParaRPr lang="pl-PL" dirty="0"/>
          </a:p>
          <a:p>
            <a:pPr marL="457200" indent="-457200">
              <a:buFont typeface="+mj-lt"/>
              <a:buAutoNum type="arabicPeriod"/>
            </a:pPr>
            <a:r>
              <a:rPr lang="en-US" dirty="0"/>
              <a:t>QAs</a:t>
            </a:r>
          </a:p>
        </p:txBody>
      </p:sp>
    </p:spTree>
    <p:extLst>
      <p:ext uri="{BB962C8B-B14F-4D97-AF65-F5344CB8AC3E}">
        <p14:creationId xmlns:p14="http://schemas.microsoft.com/office/powerpoint/2010/main" val="21500867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Much wider context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E</a:t>
            </a:r>
            <a:r>
              <a:rPr lang="en-US" dirty="0" err="1"/>
              <a:t>rrors</a:t>
            </a:r>
            <a:r>
              <a:rPr lang="en-US" dirty="0"/>
              <a:t> in smart-contracts are unavoidable</a:t>
            </a:r>
            <a:endParaRPr lang="pl-PL" dirty="0"/>
          </a:p>
          <a:p>
            <a:r>
              <a:rPr lang="pl-PL" dirty="0"/>
              <a:t>Built-in governance mechanisms:</a:t>
            </a:r>
          </a:p>
          <a:p>
            <a:pPr lvl="1"/>
            <a:r>
              <a:rPr lang="en-US" dirty="0"/>
              <a:t>a constitution encoded in the blockchain</a:t>
            </a:r>
            <a:endParaRPr lang="pl-PL" dirty="0"/>
          </a:p>
          <a:p>
            <a:pPr lvl="1"/>
            <a:r>
              <a:rPr lang="pl-PL" dirty="0"/>
              <a:t>arbitration for resolving disputes</a:t>
            </a:r>
          </a:p>
          <a:p>
            <a:pPr lvl="1"/>
            <a:r>
              <a:rPr lang="en-US" dirty="0"/>
              <a:t>stakeholders voting on important decisions</a:t>
            </a:r>
            <a:endParaRPr lang="pl-PL" dirty="0"/>
          </a:p>
          <a:p>
            <a:r>
              <a:rPr lang="pl-PL" dirty="0"/>
              <a:t>D</a:t>
            </a:r>
            <a:r>
              <a:rPr lang="en-US" dirty="0" err="1"/>
              <a:t>esigned</a:t>
            </a:r>
            <a:r>
              <a:rPr lang="en-US" dirty="0"/>
              <a:t> with the needs of serious businesses in mind</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Blockchain governance built-in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EOS consensus mechanism: Delegated Proof of Stake (DPOS)</a:t>
            </a:r>
          </a:p>
          <a:p>
            <a:r>
              <a:rPr lang="pl-PL" dirty="0"/>
              <a:t>Efficient decision making by block producers (a.k.a. witnesses)</a:t>
            </a:r>
          </a:p>
          <a:p>
            <a:r>
              <a:rPr lang="pl-PL" dirty="0"/>
              <a:t>Powered by reputation: hard to earn, easy to lose</a:t>
            </a:r>
          </a:p>
          <a:p>
            <a:r>
              <a:rPr lang="pl-PL" dirty="0"/>
              <a:t>U</a:t>
            </a:r>
            <a:r>
              <a:rPr lang="en-US" dirty="0" err="1"/>
              <a:t>ltimate</a:t>
            </a:r>
            <a:r>
              <a:rPr lang="en-US" dirty="0"/>
              <a:t> power </a:t>
            </a:r>
            <a:r>
              <a:rPr lang="pl-PL" dirty="0"/>
              <a:t>always </a:t>
            </a:r>
            <a:r>
              <a:rPr lang="en-US" dirty="0"/>
              <a:t>rests with the shareholders</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735219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Complete operating system</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Low-level </a:t>
            </a:r>
            <a:r>
              <a:rPr lang="en-US" dirty="0"/>
              <a:t>features and services embedded in the blockchain</a:t>
            </a:r>
            <a:r>
              <a:rPr lang="pl-PL" dirty="0"/>
              <a:t>: </a:t>
            </a: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 </a:t>
            </a: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for every contract</a:t>
            </a:r>
          </a:p>
          <a:p>
            <a:r>
              <a:rPr lang="pl-PL" dirty="0"/>
              <a:t>Integrated s</a:t>
            </a:r>
            <a:r>
              <a:rPr lang="en-US" dirty="0" err="1"/>
              <a:t>torage</a:t>
            </a:r>
            <a:r>
              <a:rPr lang="en-US" dirty="0"/>
              <a:t> solution based on IPFS, free to use</a:t>
            </a:r>
            <a:endParaRPr lang="pl-PL" dirty="0"/>
          </a:p>
          <a:p>
            <a:r>
              <a:rPr lang="pl-PL" dirty="0"/>
              <a:t>App devs only n</a:t>
            </a:r>
            <a:r>
              <a:rPr lang="en-US" dirty="0" err="1"/>
              <a:t>eed</a:t>
            </a:r>
            <a:r>
              <a:rPr lang="en-US" dirty="0"/>
              <a:t> to write code for what's unique for their application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charRg st="221" end="276"/>
                                            </p:txEl>
                                          </p:spTgt>
                                        </p:tgtEl>
                                        <p:attrNameLst>
                                          <p:attrName>style.visibility</p:attrName>
                                        </p:attrNameLst>
                                      </p:cBhvr>
                                      <p:to>
                                        <p:strVal val="visible"/>
                                      </p:to>
                                    </p:set>
                                    <p:anim calcmode="lin" valueType="num">
                                      <p:cBhvr additive="base">
                                        <p:cTn id="19" dur="500" fill="hold"/>
                                        <p:tgtEl>
                                          <p:spTgt spid="3">
                                            <p:txEl>
                                              <p:charRg st="221" end="27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221" end="27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charRg st="276" end="349"/>
                                            </p:txEl>
                                          </p:spTgt>
                                        </p:tgtEl>
                                        <p:attrNameLst>
                                          <p:attrName>style.visibility</p:attrName>
                                        </p:attrNameLst>
                                      </p:cBhvr>
                                      <p:to>
                                        <p:strVal val="visible"/>
                                      </p:to>
                                    </p:set>
                                    <p:anim calcmode="lin" valueType="num">
                                      <p:cBhvr additive="base">
                                        <p:cTn id="25" dur="500" fill="hold"/>
                                        <p:tgtEl>
                                          <p:spTgt spid="3">
                                            <p:txEl>
                                              <p:charRg st="276" end="34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charRg st="276" end="34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en-US" dirty="0"/>
              <a:t>EOS token is never consumed</a:t>
            </a:r>
            <a:r>
              <a:rPr lang="pl-PL" dirty="0"/>
              <a:t>,</a:t>
            </a:r>
            <a:r>
              <a:rPr lang="en-US" dirty="0"/>
              <a:t> no concept of gas</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A</a:t>
            </a:r>
            <a:r>
              <a:rPr lang="en-US" dirty="0"/>
              <a:t>synchronous communication from the start</a:t>
            </a:r>
            <a:endParaRPr lang="pl-PL" dirty="0"/>
          </a:p>
          <a:p>
            <a:r>
              <a:rPr lang="pl-PL" dirty="0"/>
              <a:t>I</a:t>
            </a:r>
            <a:r>
              <a:rPr lang="en-US" dirty="0" err="1"/>
              <a:t>nternal</a:t>
            </a:r>
            <a:r>
              <a:rPr lang="en-US" dirty="0"/>
              <a:t> communication with local applications</a:t>
            </a:r>
            <a:r>
              <a:rPr lang="pl-PL" dirty="0"/>
              <a:t>,</a:t>
            </a:r>
            <a:r>
              <a:rPr lang="en-US" dirty="0"/>
              <a:t> as well as external communication with other blockchains</a:t>
            </a:r>
            <a:endParaRPr lang="pl-PL" dirty="0"/>
          </a:p>
          <a:p>
            <a:r>
              <a:rPr lang="pl-PL" dirty="0"/>
              <a:t>P</a:t>
            </a:r>
            <a:r>
              <a:rPr lang="en-US" dirty="0" err="1"/>
              <a:t>rivate</a:t>
            </a:r>
            <a:r>
              <a:rPr lang="en-US" dirty="0"/>
              <a:t> enterprise chains can communicate with a public chain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66707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Unique</a:t>
            </a:r>
            <a:r>
              <a:rPr lang="pl-PL" dirty="0"/>
              <a:t> </a:t>
            </a:r>
            <a:r>
              <a:rPr lang="en-US" dirty="0"/>
              <a:t>features</a:t>
            </a:r>
            <a:r>
              <a:rPr lang="pl-PL" dirty="0"/>
              <a:t> - RECAP</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Processing power</a:t>
            </a:r>
            <a:endParaRPr lang="pl-PL" dirty="0"/>
          </a:p>
          <a:p>
            <a:r>
              <a:rPr lang="en-US" dirty="0"/>
              <a:t>Much wider context</a:t>
            </a:r>
            <a:endParaRPr lang="pl-PL" dirty="0"/>
          </a:p>
          <a:p>
            <a:r>
              <a:rPr lang="en-US" dirty="0"/>
              <a:t>Blockchain governance</a:t>
            </a:r>
            <a:r>
              <a:rPr lang="pl-PL" dirty="0"/>
              <a:t> built-in</a:t>
            </a:r>
          </a:p>
          <a:p>
            <a:r>
              <a:rPr lang="en-US" dirty="0"/>
              <a:t>Complete operating system</a:t>
            </a:r>
            <a:endParaRPr lang="pl-PL" dirty="0"/>
          </a:p>
          <a:p>
            <a:r>
              <a:rPr lang="en-US" dirty="0"/>
              <a:t>No transaction fees</a:t>
            </a:r>
            <a:endParaRPr lang="pl-PL" dirty="0"/>
          </a:p>
          <a:p>
            <a:r>
              <a:rPr lang="en-US" dirty="0"/>
              <a:t>Asynchronous communication</a:t>
            </a:r>
          </a:p>
        </p:txBody>
      </p:sp>
    </p:spTree>
    <p:extLst>
      <p:ext uri="{BB962C8B-B14F-4D97-AF65-F5344CB8AC3E}">
        <p14:creationId xmlns:p14="http://schemas.microsoft.com/office/powerpoint/2010/main" val="3328215038"/>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4160457"/>
          </a:xfrm>
        </p:spPr>
        <p:txBody>
          <a:bodyPr/>
          <a:lstStyle/>
          <a:p>
            <a:r>
              <a:rPr lang="en-US" dirty="0"/>
              <a:t>Small yet very efficient &amp; experienced team</a:t>
            </a:r>
            <a:endParaRPr lang="pl-PL" dirty="0"/>
          </a:p>
          <a:p>
            <a:r>
              <a:rPr lang="en-US" dirty="0"/>
              <a:t>Rare </a:t>
            </a:r>
            <a:r>
              <a:rPr lang="pl-PL" dirty="0"/>
              <a:t>mix</a:t>
            </a:r>
            <a:r>
              <a:rPr lang="en-US" dirty="0"/>
              <a:t> of the top talents, entrepreneurial skills, and strong financial backing</a:t>
            </a:r>
            <a:endParaRPr lang="pl-PL" dirty="0"/>
          </a:p>
          <a:p>
            <a:r>
              <a:rPr lang="en-US" dirty="0"/>
              <a:t>Web Assembly as a virtual machine</a:t>
            </a:r>
            <a:endParaRPr lang="pl-PL" dirty="0"/>
          </a:p>
          <a:p>
            <a:r>
              <a:rPr lang="en-US" dirty="0"/>
              <a:t>DPOS - the most decentralized &amp; resilient consensus system out there</a:t>
            </a:r>
            <a:endParaRPr lang="pl-PL" dirty="0"/>
          </a:p>
          <a:p>
            <a:r>
              <a:rPr lang="en-US" dirty="0"/>
              <a:t>Concept proved in practice</a:t>
            </a:r>
            <a:endParaRPr lang="pl-PL" dirty="0"/>
          </a:p>
          <a:p>
            <a:r>
              <a:rPr lang="en-US" dirty="0"/>
              <a:t>Commitment to spend 1 </a:t>
            </a:r>
            <a:r>
              <a:rPr lang="en-US" dirty="0" err="1"/>
              <a:t>bln</a:t>
            </a:r>
            <a:r>
              <a:rPr lang="en-US" dirty="0"/>
              <a:t> USD to boost the ecosystem</a:t>
            </a:r>
          </a:p>
        </p:txBody>
      </p:sp>
    </p:spTree>
    <p:extLst>
      <p:ext uri="{BB962C8B-B14F-4D97-AF65-F5344CB8AC3E}">
        <p14:creationId xmlns:p14="http://schemas.microsoft.com/office/powerpoint/2010/main" val="247014853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 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the most decentralized &amp; resilient consensus system out there</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4270185"/>
          </a:xfrm>
        </p:spPr>
        <p:txBody>
          <a:bodyPr>
            <a:normAutofit/>
          </a:bodyPr>
          <a:lstStyle/>
          <a:p>
            <a:r>
              <a:rPr lang="pl-PL" dirty="0"/>
              <a:t>Stands for Deleagted Proof of Stake</a:t>
            </a:r>
          </a:p>
          <a:p>
            <a:r>
              <a:rPr lang="pl-PL" dirty="0"/>
              <a:t>T</a:t>
            </a:r>
            <a:r>
              <a:rPr lang="en-US" dirty="0"/>
              <a:t>he most decentralized system in existence</a:t>
            </a:r>
            <a:endParaRPr lang="pl-PL" dirty="0"/>
          </a:p>
          <a:p>
            <a:r>
              <a:rPr lang="en-US" dirty="0"/>
              <a:t>DPOS confirms transactions with </a:t>
            </a:r>
            <a:r>
              <a:rPr lang="en-US" dirty="0">
                <a:solidFill>
                  <a:schemeClr val="tx2"/>
                </a:solidFill>
              </a:rPr>
              <a:t>99.9%</a:t>
            </a:r>
            <a:r>
              <a:rPr lang="en-US" dirty="0"/>
              <a:t> certainty in an average of just </a:t>
            </a:r>
            <a:r>
              <a:rPr lang="en-US" dirty="0">
                <a:solidFill>
                  <a:schemeClr val="tx2"/>
                </a:solidFill>
              </a:rPr>
              <a:t>1.5 sec </a:t>
            </a:r>
            <a:r>
              <a:rPr lang="en-US" dirty="0"/>
              <a:t>while degrading in a graceful, detectable manner that is trivial to recover from</a:t>
            </a:r>
            <a:endParaRPr lang="pl-PL" dirty="0"/>
          </a:p>
          <a:p>
            <a:r>
              <a:rPr lang="en-US" dirty="0"/>
              <a:t>The system can continue to function </a:t>
            </a:r>
            <a:r>
              <a:rPr lang="pl-PL" dirty="0"/>
              <a:t>even </a:t>
            </a:r>
            <a:r>
              <a:rPr lang="en-US" dirty="0"/>
              <a:t>when a majority of producers fail</a:t>
            </a:r>
            <a:r>
              <a:rPr lang="pl-PL" dirty="0"/>
              <a:t>, or a large minority of producers go rouge</a:t>
            </a:r>
            <a:br>
              <a:rPr lang="en-US" dirty="0"/>
            </a:br>
            <a:endParaRPr lang="pl-PL" dirty="0"/>
          </a:p>
        </p:txBody>
      </p:sp>
    </p:spTree>
    <p:extLst>
      <p:ext uri="{BB962C8B-B14F-4D97-AF65-F5344CB8AC3E}">
        <p14:creationId xmlns:p14="http://schemas.microsoft.com/office/powerpoint/2010/main" val="9496417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weak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Low awareness and quite a lot of negative (undeserved?) perception</a:t>
            </a:r>
            <a:endParaRPr lang="pl-PL" dirty="0"/>
          </a:p>
          <a:p>
            <a:r>
              <a:rPr lang="en-US" dirty="0"/>
              <a:t>Almost non-existent ecosystem and very few developers</a:t>
            </a:r>
            <a:endParaRPr lang="pl-PL" dirty="0"/>
          </a:p>
          <a:p>
            <a:r>
              <a:rPr lang="en-US" dirty="0"/>
              <a:t>C++</a:t>
            </a:r>
            <a:r>
              <a:rPr lang="pl-PL" dirty="0"/>
              <a:t> </a:t>
            </a:r>
            <a:r>
              <a:rPr lang="en-US" dirty="0"/>
              <a:t>has a very steep learning curve</a:t>
            </a:r>
          </a:p>
        </p:txBody>
      </p:sp>
    </p:spTree>
    <p:extLst>
      <p:ext uri="{BB962C8B-B14F-4D97-AF65-F5344CB8AC3E}">
        <p14:creationId xmlns:p14="http://schemas.microsoft.com/office/powerpoint/2010/main" val="279009717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Manufacturing industry, real-estate, education and public agencies</a:t>
            </a:r>
          </a:p>
          <a:p>
            <a:r>
              <a:rPr lang="en-US" dirty="0"/>
              <a:t>We are blockchain veterans</a:t>
            </a:r>
            <a:endParaRPr lang="pl-PL" dirty="0"/>
          </a:p>
          <a:p>
            <a:pPr lvl="1"/>
            <a:r>
              <a:rPr lang="en-US" dirty="0"/>
              <a:t>started with B</a:t>
            </a:r>
            <a:r>
              <a:rPr lang="pl-PL" dirty="0"/>
              <a:t>itcoin</a:t>
            </a:r>
          </a:p>
          <a:p>
            <a:pPr lvl="1"/>
            <a:r>
              <a:rPr lang="en-US" dirty="0"/>
              <a:t>Ethereum</a:t>
            </a:r>
            <a:r>
              <a:rPr lang="pl-PL" dirty="0"/>
              <a:t>, BitShares, Steem</a:t>
            </a:r>
            <a:endParaRPr lang="en-US" dirty="0"/>
          </a:p>
          <a:p>
            <a:r>
              <a:rPr lang="en-US" dirty="0"/>
              <a:t>We actively participate in the blockchain space</a:t>
            </a:r>
            <a:endParaRPr lang="pl-PL" dirty="0"/>
          </a:p>
          <a:p>
            <a:pPr lvl="1"/>
            <a:r>
              <a:rPr lang="en-US" dirty="0"/>
              <a:t>FinTech Week in London </a:t>
            </a:r>
            <a:r>
              <a:rPr lang="pl-PL" dirty="0"/>
              <a:t>&amp;</a:t>
            </a:r>
            <a:r>
              <a:rPr lang="en-US" dirty="0"/>
              <a:t> Blockchain Summit in </a:t>
            </a:r>
            <a:r>
              <a:rPr lang="en-US" dirty="0" err="1"/>
              <a:t>Shangha</a:t>
            </a:r>
            <a:r>
              <a:rPr lang="pl-PL" dirty="0"/>
              <a:t>i</a:t>
            </a:r>
          </a:p>
          <a:p>
            <a:pPr lvl="1"/>
            <a:r>
              <a:rPr lang="en-US" dirty="0"/>
              <a:t>Ethereum, Iota, </a:t>
            </a:r>
            <a:r>
              <a:rPr lang="en-US" dirty="0" err="1"/>
              <a:t>Factom</a:t>
            </a:r>
            <a:r>
              <a:rPr lang="en-US" dirty="0"/>
              <a:t>, Gnosis</a:t>
            </a:r>
            <a:r>
              <a:rPr lang="pl-PL" dirty="0"/>
              <a:t> &amp; EOS</a:t>
            </a:r>
            <a:endParaRPr lang="en-US" dirty="0"/>
          </a:p>
        </p:txBody>
      </p:sp>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100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S</a:t>
            </a:r>
            <a:r>
              <a:rPr lang="en-US" dirty="0" err="1"/>
              <a:t>tarted</a:t>
            </a:r>
            <a:r>
              <a:rPr lang="en-US" dirty="0"/>
              <a:t> in Q1 2017</a:t>
            </a:r>
            <a:endParaRPr lang="pl-PL" dirty="0"/>
          </a:p>
          <a:p>
            <a:r>
              <a:rPr lang="en-US" dirty="0"/>
              <a:t>MVP stage called EOS Dawn 1.0</a:t>
            </a:r>
            <a:endParaRPr lang="pl-PL" dirty="0"/>
          </a:p>
          <a:p>
            <a:r>
              <a:rPr lang="pl-PL" dirty="0"/>
              <a:t>By January 2018 </a:t>
            </a:r>
            <a:r>
              <a:rPr lang="en-US" dirty="0"/>
              <a:t>all major functionalities</a:t>
            </a:r>
            <a:r>
              <a:rPr lang="pl-PL" dirty="0"/>
              <a:t> deployed</a:t>
            </a:r>
          </a:p>
          <a:p>
            <a:r>
              <a:rPr lang="en-US" dirty="0"/>
              <a:t>Q1 &amp; Q2 2018 devoted to testing and building development tools &amp; doc</a:t>
            </a:r>
            <a:r>
              <a:rPr lang="pl-PL" dirty="0"/>
              <a:t>s</a:t>
            </a:r>
          </a:p>
          <a:p>
            <a:r>
              <a:rPr lang="en-US" dirty="0"/>
              <a:t>The EOS blockchain goes live in June 2018</a:t>
            </a:r>
            <a:r>
              <a:rPr lang="pl-PL" dirty="0"/>
              <a:t>, most probably with the </a:t>
            </a:r>
            <a:r>
              <a:rPr lang="pl-PL" dirty="0">
                <a:solidFill>
                  <a:schemeClr val="tx2"/>
                </a:solidFill>
              </a:rPr>
              <a:t>parallel processing</a:t>
            </a:r>
            <a:r>
              <a:rPr lang="pl-PL" dirty="0"/>
              <a:t> feature already enabled</a:t>
            </a:r>
            <a:endParaRPr lang="en-US" dirty="0"/>
          </a:p>
        </p:txBody>
      </p:sp>
    </p:spTree>
    <p:extLst>
      <p:ext uri="{BB962C8B-B14F-4D97-AF65-F5344CB8AC3E}">
        <p14:creationId xmlns:p14="http://schemas.microsoft.com/office/powerpoint/2010/main" val="323984325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en-US" dirty="0"/>
              <a:t>Extremely business oriented</a:t>
            </a:r>
            <a:endParaRPr lang="pl-PL" dirty="0"/>
          </a:p>
          <a:p>
            <a:r>
              <a:rPr lang="pl-PL" dirty="0"/>
              <a:t>I</a:t>
            </a:r>
            <a:r>
              <a:rPr lang="en-US" dirty="0" err="1"/>
              <a:t>ncremental</a:t>
            </a:r>
            <a:r>
              <a:rPr lang="en-US" dirty="0"/>
              <a:t> improvement to stuff that's already been proven to work</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err="1"/>
              <a:t>Tokenika</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err="1"/>
              <a:t>ocus</a:t>
            </a:r>
            <a:r>
              <a:rPr lang="en-US" dirty="0"/>
              <a:t> on blockchain-based fundraising and digital asset management</a:t>
            </a:r>
            <a:r>
              <a:rPr lang="pl-PL" dirty="0"/>
              <a:t> solutions, e.g. Neufund, Melonport, Iconomi</a:t>
            </a:r>
          </a:p>
          <a:p>
            <a:r>
              <a:rPr lang="pl-PL" dirty="0"/>
              <a:t>S</a:t>
            </a:r>
            <a:r>
              <a:rPr lang="en-US" dirty="0" err="1"/>
              <a:t>oftware</a:t>
            </a:r>
            <a:r>
              <a:rPr lang="en-US" dirty="0"/>
              <a:t> house dedicated to building </a:t>
            </a:r>
            <a:r>
              <a:rPr lang="en-US" dirty="0" err="1"/>
              <a:t>dApps</a:t>
            </a:r>
            <a:r>
              <a:rPr lang="en-US" dirty="0"/>
              <a:t> (both on EOS and ETH)</a:t>
            </a:r>
            <a:endParaRPr lang="pl-PL" dirty="0"/>
          </a:p>
          <a:p>
            <a:r>
              <a:rPr lang="pl-PL" dirty="0"/>
              <a:t>A</a:t>
            </a:r>
            <a:r>
              <a:rPr lang="en-US" dirty="0" err="1"/>
              <a:t>im</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charRg st="111" end="176"/>
                                            </p:txEl>
                                          </p:spTgt>
                                        </p:tgtEl>
                                        <p:attrNameLst>
                                          <p:attrName>style.visibility</p:attrName>
                                        </p:attrNameLst>
                                      </p:cBhvr>
                                      <p:to>
                                        <p:strVal val="visible"/>
                                      </p:to>
                                    </p:set>
                                    <p:anim calcmode="lin" valueType="num">
                                      <p:cBhvr additive="base">
                                        <p:cTn id="13" dur="500" fill="hold"/>
                                        <p:tgtEl>
                                          <p:spTgt spid="3">
                                            <p:txEl>
                                              <p:charRg st="111" end="17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charRg st="111" end="17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charRg st="176" end="236"/>
                                            </p:txEl>
                                          </p:spTgt>
                                        </p:tgtEl>
                                        <p:attrNameLst>
                                          <p:attrName>style.visibility</p:attrName>
                                        </p:attrNameLst>
                                      </p:cBhvr>
                                      <p:to>
                                        <p:strVal val="visible"/>
                                      </p:to>
                                    </p:set>
                                    <p:anim calcmode="lin" valueType="num">
                                      <p:cBhvr additive="base">
                                        <p:cTn id="19" dur="500" fill="hold"/>
                                        <p:tgtEl>
                                          <p:spTgt spid="3">
                                            <p:txEl>
                                              <p:charRg st="176" end="23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176" end="2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a:t>
            </a:r>
            <a:r>
              <a:rPr lang="en-US" dirty="0" err="1"/>
              <a:t>dApps</a:t>
            </a:r>
            <a:endParaRPr lang="pl-PL" dirty="0"/>
          </a:p>
          <a:p>
            <a:r>
              <a:rPr lang="en-US" dirty="0"/>
              <a:t>Hiring developers with background in C++ and/or ETH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88095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3011908"/>
            <a:ext cx="5855871" cy="791608"/>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pic>
        <p:nvPicPr>
          <p:cNvPr id="7" name="Picture 6" descr="A group of people in a room&#10;&#10;Description generated with high confidence">
            <a:extLst>
              <a:ext uri="{FF2B5EF4-FFF2-40B4-BE49-F238E27FC236}">
                <a16:creationId xmlns:a16="http://schemas.microsoft.com/office/drawing/2014/main" id="{BA4A4674-39F9-4788-899D-2AA206CDA4BC}"/>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2527511"/>
            <a:ext cx="2835674" cy="2486025"/>
          </a:xfrm>
          <a:prstGeom prst="rect">
            <a:avLst/>
          </a:prstGeom>
        </p:spPr>
      </p:pic>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3">
            <a:extLst>
              <a:ext uri="{28A0092B-C50C-407E-A947-70E740481C1C}">
                <a14:useLocalDpi xmlns:a14="http://schemas.microsoft.com/office/drawing/2010/main" val="0"/>
              </a:ext>
            </a:extLst>
          </a:blip>
          <a:srcRect l="9633" r="23725" b="16879"/>
          <a:stretch/>
        </p:blipFill>
        <p:spPr>
          <a:xfrm>
            <a:off x="4374573" y="2527510"/>
            <a:ext cx="2653344" cy="2486025"/>
          </a:xfrm>
          <a:prstGeom prst="rect">
            <a:avLst/>
          </a:prstGeom>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4">
            <a:extLst>
              <a:ext uri="{28A0092B-C50C-407E-A947-70E740481C1C}">
                <a14:useLocalDpi xmlns:a14="http://schemas.microsoft.com/office/drawing/2010/main" val="0"/>
              </a:ext>
            </a:extLst>
          </a:blip>
          <a:srcRect r="14639" b="14437"/>
          <a:stretch/>
        </p:blipFill>
        <p:spPr>
          <a:xfrm>
            <a:off x="7205063" y="2530571"/>
            <a:ext cx="3309154" cy="2485718"/>
          </a:xfrm>
          <a:prstGeom prst="rect">
            <a:avLst/>
          </a:prstGeom>
        </p:spPr>
      </p:pic>
    </p:spTree>
    <p:extLst>
      <p:ext uri="{BB962C8B-B14F-4D97-AF65-F5344CB8AC3E}">
        <p14:creationId xmlns:p14="http://schemas.microsoft.com/office/powerpoint/2010/main" val="15013339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fltVal val="0"/>
                                          </p:val>
                                        </p:tav>
                                        <p:tav tm="100000">
                                          <p:val>
                                            <p:strVal val="#ppt_w"/>
                                          </p:val>
                                        </p:tav>
                                      </p:tavLst>
                                    </p:anim>
                                    <p:anim calcmode="lin" valueType="num">
                                      <p:cBhvr>
                                        <p:cTn id="15" dur="1000" fill="hold"/>
                                        <p:tgtEl>
                                          <p:spTgt spid="11"/>
                                        </p:tgtEl>
                                        <p:attrNameLst>
                                          <p:attrName>ppt_h</p:attrName>
                                        </p:attrNameLst>
                                      </p:cBhvr>
                                      <p:tavLst>
                                        <p:tav tm="0">
                                          <p:val>
                                            <p:fltVal val="0"/>
                                          </p:val>
                                        </p:tav>
                                        <p:tav tm="100000">
                                          <p:val>
                                            <p:strVal val="#ppt_h"/>
                                          </p:val>
                                        </p:tav>
                                      </p:tavLst>
                                    </p:anim>
                                    <p:anim calcmode="lin" valueType="num">
                                      <p:cBhvr>
                                        <p:cTn id="16" dur="1000" fill="hold"/>
                                        <p:tgtEl>
                                          <p:spTgt spid="11"/>
                                        </p:tgtEl>
                                        <p:attrNameLst>
                                          <p:attrName>style.rotation</p:attrName>
                                        </p:attrNameLst>
                                      </p:cBhvr>
                                      <p:tavLst>
                                        <p:tav tm="0">
                                          <p:val>
                                            <p:fltVal val="90"/>
                                          </p:val>
                                        </p:tav>
                                        <p:tav tm="100000">
                                          <p:val>
                                            <p:fltVal val="0"/>
                                          </p:val>
                                        </p:tav>
                                      </p:tavLst>
                                    </p:anim>
                                    <p:animEffect transition="in" filter="fade">
                                      <p:cBhvr>
                                        <p:cTn id="17" dur="1000"/>
                                        <p:tgtEl>
                                          <p:spTgt spid="11"/>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How much </a:t>
            </a:r>
            <a:r>
              <a:rPr lang="pl-PL" dirty="0"/>
              <a:t>in total </a:t>
            </a:r>
            <a:r>
              <a:rPr lang="en-US" dirty="0"/>
              <a:t>are we spending on BTC and ETH mining per year?</a:t>
            </a:r>
            <a:endParaRPr lang="pl-PL" dirty="0"/>
          </a:p>
          <a:p>
            <a:pPr marL="457200" indent="-457200">
              <a:buFont typeface="+mj-lt"/>
              <a:buAutoNum type="arabicPeriod"/>
            </a:pPr>
            <a:r>
              <a:rPr lang="en-US" dirty="0"/>
              <a:t>What is BTC average transaction fee? What about ETH?</a:t>
            </a:r>
            <a:endParaRPr lang="pl-PL" dirty="0"/>
          </a:p>
          <a:p>
            <a:pPr marL="457200" indent="-457200">
              <a:buFont typeface="+mj-lt"/>
              <a:buAutoNum type="arabicPeriod"/>
            </a:pPr>
            <a:r>
              <a:rPr lang="en-US" dirty="0"/>
              <a:t>How many transactions per second does Facebook require?</a:t>
            </a:r>
            <a:endParaRPr lang="pl-PL" dirty="0"/>
          </a:p>
          <a:p>
            <a:pPr marL="457200" indent="-457200">
              <a:buFont typeface="+mj-lt"/>
              <a:buAutoNum type="arabicPeriod"/>
            </a:pPr>
            <a:r>
              <a:rPr lang="en-US" dirty="0"/>
              <a:t>How many transactions per second is BTC able </a:t>
            </a:r>
            <a:r>
              <a:rPr lang="pl-PL" dirty="0"/>
              <a:t>to </a:t>
            </a:r>
            <a:r>
              <a:rPr lang="en-US" dirty="0"/>
              <a:t>process? What about ETH?</a:t>
            </a:r>
            <a:endParaRPr lang="pl-PL" dirty="0"/>
          </a:p>
          <a:p>
            <a:pPr marL="457200" indent="-457200">
              <a:buFont typeface="+mj-lt"/>
              <a:buAutoNum type="arabicPeriod"/>
            </a:pPr>
            <a:r>
              <a:rPr lang="en-US" dirty="0"/>
              <a:t>Which are the four top blockchains currently in production which handle the biggest number of transactions?</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a:pPr>
            <a:r>
              <a:rPr lang="en-US" dirty="0"/>
              <a:t>How much </a:t>
            </a:r>
            <a:r>
              <a:rPr lang="pl-PL" dirty="0"/>
              <a:t>in total </a:t>
            </a:r>
            <a:r>
              <a:rPr lang="en-US" dirty="0"/>
              <a:t>are we spending on BTC and ETH mining per year?</a:t>
            </a:r>
            <a:endParaRPr lang="pl-PL" dirty="0"/>
          </a:p>
          <a:p>
            <a:pPr marL="457200" lvl="1" indent="0">
              <a:spcBef>
                <a:spcPts val="0"/>
              </a:spcBef>
              <a:buNone/>
            </a:pPr>
            <a:r>
              <a:rPr lang="pl-PL" sz="2400" dirty="0">
                <a:solidFill>
                  <a:schemeClr val="tx2"/>
                </a:solidFill>
              </a:rPr>
              <a:t>5 bln USD / year, 12 mln USD / day</a:t>
            </a:r>
            <a:br>
              <a:rPr lang="pl-PL" sz="2400" dirty="0">
                <a:solidFill>
                  <a:schemeClr val="tx2"/>
                </a:solidFill>
              </a:rPr>
            </a:br>
            <a:r>
              <a:rPr lang="pl-PL" sz="2400" dirty="0">
                <a:solidFill>
                  <a:schemeClr val="tx2"/>
                </a:solidFill>
              </a:rPr>
              <a:t>T</a:t>
            </a:r>
            <a:r>
              <a:rPr lang="en-US" sz="2400" dirty="0" err="1">
                <a:solidFill>
                  <a:schemeClr val="tx2"/>
                </a:solidFill>
              </a:rPr>
              <a:t>otal</a:t>
            </a:r>
            <a:r>
              <a:rPr lang="en-US" sz="2400" dirty="0">
                <a:solidFill>
                  <a:schemeClr val="tx2"/>
                </a:solidFill>
              </a:rPr>
              <a:t> raised by all ICOs so far: 3 </a:t>
            </a:r>
            <a:r>
              <a:rPr lang="en-US" sz="2400" dirty="0" err="1">
                <a:solidFill>
                  <a:schemeClr val="tx2"/>
                </a:solidFill>
              </a:rPr>
              <a:t>bln</a:t>
            </a:r>
            <a:r>
              <a:rPr lang="en-US" sz="2400" dirty="0">
                <a:solidFill>
                  <a:schemeClr val="tx2"/>
                </a:solidFill>
              </a:rPr>
              <a:t> USD</a:t>
            </a:r>
            <a:endParaRPr lang="pl-PL" dirty="0"/>
          </a:p>
          <a:p>
            <a:pPr marL="457200" indent="-457200">
              <a:buFont typeface="+mj-lt"/>
              <a:buAutoNum type="arabicPeriod"/>
            </a:pPr>
            <a:r>
              <a:rPr lang="en-US" dirty="0"/>
              <a:t>What is BTC average transaction fee? What about ETH?</a:t>
            </a:r>
            <a:endParaRPr lang="pl-PL" dirty="0"/>
          </a:p>
          <a:p>
            <a:pPr marL="457200" lvl="1" indent="0">
              <a:spcBef>
                <a:spcPts val="0"/>
              </a:spcBef>
              <a:buNone/>
            </a:pPr>
            <a:r>
              <a:rPr lang="pl-PL" sz="2400" dirty="0">
                <a:solidFill>
                  <a:schemeClr val="tx2"/>
                </a:solidFill>
              </a:rPr>
              <a:t>BTC: 3 USD</a:t>
            </a:r>
          </a:p>
          <a:p>
            <a:pPr marL="457200" lvl="1" indent="0">
              <a:spcBef>
                <a:spcPts val="0"/>
              </a:spcBef>
              <a:buNone/>
            </a:pPr>
            <a:r>
              <a:rPr lang="pl-PL" sz="2400" dirty="0">
                <a:solidFill>
                  <a:schemeClr val="tx2"/>
                </a:solidFill>
              </a:rPr>
              <a:t>ETH: 0.30 USD</a:t>
            </a:r>
          </a:p>
          <a:p>
            <a:pPr marL="457200" lvl="1" indent="0">
              <a:buNone/>
            </a:pPr>
            <a:endParaRPr lang="pl-PL" dirty="0"/>
          </a:p>
        </p:txBody>
      </p:sp>
    </p:spTree>
    <p:extLst>
      <p:ext uri="{BB962C8B-B14F-4D97-AF65-F5344CB8AC3E}">
        <p14:creationId xmlns:p14="http://schemas.microsoft.com/office/powerpoint/2010/main" val="24775158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3"/>
            </a:pPr>
            <a:r>
              <a:rPr lang="en-US" dirty="0"/>
              <a:t>How many transactions per second does Facebook require?</a:t>
            </a:r>
            <a:endParaRPr lang="pl-PL" dirty="0"/>
          </a:p>
          <a:p>
            <a:pPr marL="457200" lvl="1" indent="0">
              <a:spcBef>
                <a:spcPts val="0"/>
              </a:spcBef>
              <a:buNone/>
            </a:pPr>
            <a:r>
              <a:rPr lang="pl-PL" sz="2400" dirty="0">
                <a:solidFill>
                  <a:schemeClr val="tx2"/>
                </a:solidFill>
              </a:rPr>
              <a:t>50,000 trxn/sec</a:t>
            </a:r>
            <a:endParaRPr lang="pl-PL" dirty="0"/>
          </a:p>
          <a:p>
            <a:pPr marL="457200" indent="-457200">
              <a:buFont typeface="+mj-lt"/>
              <a:buAutoNum type="arabicPeriod" startAt="3"/>
            </a:pPr>
            <a:r>
              <a:rPr lang="en-US" dirty="0"/>
              <a:t>How many transactions per second is BTC able </a:t>
            </a:r>
            <a:r>
              <a:rPr lang="pl-PL" dirty="0"/>
              <a:t>to </a:t>
            </a:r>
            <a:r>
              <a:rPr lang="en-US" dirty="0"/>
              <a:t>process? What about ETH?</a:t>
            </a:r>
            <a:endParaRPr lang="pl-PL" dirty="0"/>
          </a:p>
          <a:p>
            <a:pPr marL="457200" lvl="1" indent="0">
              <a:spcBef>
                <a:spcPts val="0"/>
              </a:spcBef>
              <a:buNone/>
            </a:pPr>
            <a:r>
              <a:rPr lang="pl-PL" sz="2400" dirty="0">
                <a:solidFill>
                  <a:schemeClr val="tx2"/>
                </a:solidFill>
              </a:rPr>
              <a:t>BTC: 4 trxn/sec</a:t>
            </a:r>
          </a:p>
          <a:p>
            <a:pPr marL="457200" lvl="1" indent="0">
              <a:spcBef>
                <a:spcPts val="0"/>
              </a:spcBef>
              <a:buNone/>
            </a:pPr>
            <a:r>
              <a:rPr lang="pl-PL" sz="2400" dirty="0">
                <a:solidFill>
                  <a:schemeClr val="tx2"/>
                </a:solidFill>
              </a:rPr>
              <a:t>ETH: 30 trxn/sec</a:t>
            </a:r>
          </a:p>
        </p:txBody>
      </p:sp>
    </p:spTree>
    <p:extLst>
      <p:ext uri="{BB962C8B-B14F-4D97-AF65-F5344CB8AC3E}">
        <p14:creationId xmlns:p14="http://schemas.microsoft.com/office/powerpoint/2010/main" val="22815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5"/>
            </a:pPr>
            <a:r>
              <a:rPr lang="en-US" dirty="0"/>
              <a:t>Which are the four top blockchains currently in production which handle the biggest number of transactions?</a:t>
            </a:r>
            <a:endParaRPr lang="pl-PL" dirty="0"/>
          </a:p>
          <a:p>
            <a:pPr marL="457200" lvl="1" indent="0">
              <a:spcBef>
                <a:spcPts val="1500"/>
              </a:spcBef>
              <a:buNone/>
            </a:pPr>
            <a:r>
              <a:rPr lang="pl-PL" sz="2400" dirty="0">
                <a:solidFill>
                  <a:schemeClr val="tx2"/>
                </a:solidFill>
              </a:rPr>
              <a:t>STEEM &gt; BITSHARES &gt; BTC &gt; ETH</a:t>
            </a:r>
          </a:p>
        </p:txBody>
      </p:sp>
    </p:spTree>
    <p:extLst>
      <p:ext uri="{BB962C8B-B14F-4D97-AF65-F5344CB8AC3E}">
        <p14:creationId xmlns:p14="http://schemas.microsoft.com/office/powerpoint/2010/main" val="164508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728</TotalTime>
  <Words>1487</Words>
  <Application>Microsoft Office PowerPoint</Application>
  <PresentationFormat>Widescreen</PresentationFormat>
  <Paragraphs>230</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Trebuchet MS</vt:lpstr>
      <vt:lpstr>Tw Cen MT</vt:lpstr>
      <vt:lpstr>Circuit</vt:lpstr>
      <vt:lpstr>EOS</vt:lpstr>
      <vt:lpstr>Disclaimer</vt:lpstr>
      <vt:lpstr>content</vt:lpstr>
      <vt:lpstr>Our background</vt:lpstr>
      <vt:lpstr>Our background</vt:lpstr>
      <vt:lpstr>QUICK SURVEY - State of the blockchain 2017</vt:lpstr>
      <vt:lpstr>QUICK SURVEY - ANSWERS</vt:lpstr>
      <vt:lpstr>QUICK SURVEY - ANSWERS</vt:lpstr>
      <vt:lpstr>QUICK SURVEY - ANSWERS</vt:lpstr>
      <vt:lpstr>What do decentralized applications require?</vt:lpstr>
      <vt:lpstr>Major problems facing the crypto-space</vt:lpstr>
      <vt:lpstr>Scalability</vt:lpstr>
      <vt:lpstr>High &amp; unpredictable transaction fees</vt:lpstr>
      <vt:lpstr>Private key security</vt:lpstr>
      <vt:lpstr>Blockchain governance</vt:lpstr>
      <vt:lpstr>Smart-contracts running amok</vt:lpstr>
      <vt:lpstr>Smart-contracts running amok</vt:lpstr>
      <vt:lpstr>Smart-contracts running amok</vt:lpstr>
      <vt:lpstr>High cost of app development</vt:lpstr>
      <vt:lpstr>Bad user experience</vt:lpstr>
      <vt:lpstr>No bridges between blockchains</vt:lpstr>
      <vt:lpstr>Major problems - recap</vt:lpstr>
      <vt:lpstr>Introduction to EOS</vt:lpstr>
      <vt:lpstr>What is EOS?</vt:lpstr>
      <vt:lpstr>What is EOS?</vt:lpstr>
      <vt:lpstr>EOS is the blockchain for building commercial scale decentralized applications that are indistinguishable from centralized alternatives.</vt:lpstr>
      <vt:lpstr>BLOCKCHAIN Evolution</vt:lpstr>
      <vt:lpstr>What features make EOS unique when compared to Ethereum?</vt:lpstr>
      <vt:lpstr>Processing power</vt:lpstr>
      <vt:lpstr>Much wider context</vt:lpstr>
      <vt:lpstr>Blockchain governance built-in</vt:lpstr>
      <vt:lpstr>Complete operating system</vt:lpstr>
      <vt:lpstr>No transaction fees</vt:lpstr>
      <vt:lpstr>Asynchronous communication</vt:lpstr>
      <vt:lpstr>Unique features - RECAP</vt:lpstr>
      <vt:lpstr>What are the strong points?</vt:lpstr>
      <vt:lpstr>EOS is the most well funded project in history and we plan to soon announce a program for up to one billion USD of capital for EOS projects.</vt:lpstr>
      <vt:lpstr>DPOS - the most decentralized &amp; resilient consensus system out there</vt:lpstr>
      <vt:lpstr>What are the weak points?</vt:lpstr>
      <vt:lpstr>EOS roadmap</vt:lpstr>
      <vt:lpstr>EOS Wrap-up</vt:lpstr>
      <vt:lpstr>About Tokenika</vt:lpstr>
      <vt:lpstr>What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Robin</cp:lastModifiedBy>
  <cp:revision>73</cp:revision>
  <dcterms:created xsi:type="dcterms:W3CDTF">2017-11-07T09:57:11Z</dcterms:created>
  <dcterms:modified xsi:type="dcterms:W3CDTF">2017-11-11T01:22:29Z</dcterms:modified>
</cp:coreProperties>
</file>