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347" r:id="rId4"/>
    <p:sldId id="379" r:id="rId5"/>
    <p:sldId id="260" r:id="rId6"/>
    <p:sldId id="375" r:id="rId7"/>
    <p:sldId id="339" r:id="rId8"/>
    <p:sldId id="360" r:id="rId9"/>
    <p:sldId id="280" r:id="rId10"/>
    <p:sldId id="279" r:id="rId11"/>
    <p:sldId id="333" r:id="rId12"/>
    <p:sldId id="369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36" r:id="rId22"/>
    <p:sldId id="329" r:id="rId23"/>
    <p:sldId id="338" r:id="rId24"/>
    <p:sldId id="377" r:id="rId25"/>
    <p:sldId id="323" r:id="rId26"/>
    <p:sldId id="378" r:id="rId27"/>
    <p:sldId id="328" r:id="rId28"/>
    <p:sldId id="311" r:id="rId29"/>
    <p:sldId id="373" r:id="rId30"/>
    <p:sldId id="312" r:id="rId31"/>
    <p:sldId id="363" r:id="rId32"/>
    <p:sldId id="313" r:id="rId33"/>
    <p:sldId id="282" r:id="rId34"/>
    <p:sldId id="314" r:id="rId35"/>
    <p:sldId id="315" r:id="rId36"/>
    <p:sldId id="31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4243" autoAdjust="0"/>
  </p:normalViewPr>
  <p:slideViewPr>
    <p:cSldViewPr snapToGrid="0">
      <p:cViewPr varScale="1">
        <p:scale>
          <a:sx n="99" d="100"/>
          <a:sy n="99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cat>
            <c:strRef>
              <c:f>Sheet1!$A$2:$A$5</c:f>
              <c:strCache>
                <c:ptCount val="4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7.8</c:v>
                </c:pt>
                <c:pt idx="2">
                  <c:v>5.2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 &amp; multiple VMs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 err="1"/>
            <a:t>tarted</a:t>
          </a:r>
          <a:r>
            <a:rPr lang="en-US" dirty="0"/>
            <a:t>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  <a:br>
            <a:rPr lang="pl-PL" dirty="0"/>
          </a:br>
          <a:r>
            <a:rPr lang="en-US" dirty="0"/>
            <a:t>all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/>
            <a:t>Q1 &amp; Q2 2018 devoted to testing and building development tools &amp; doc</a:t>
          </a:r>
          <a:r>
            <a:rPr lang="pl-PL"/>
            <a:t>s</a:t>
          </a:r>
          <a:endParaRPr lang="en-US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1">
            <a:lumMod val="85000"/>
          </a:schemeClr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85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/>
            <a:t>P</a:t>
          </a:r>
          <a:r>
            <a:rPr lang="en-US"/>
            <a:t>ayment system</a:t>
          </a:r>
          <a:r>
            <a:rPr lang="pl-PL"/>
            <a:t> (Bitcoin)</a:t>
          </a:r>
          <a:endParaRPr lang="en-US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O</a:t>
          </a:r>
          <a:r>
            <a:rPr lang="en-US" dirty="0"/>
            <a:t>perating system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 &amp; multiple VMs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 err="1"/>
            <a:t>tarted</a:t>
          </a:r>
          <a:r>
            <a:rPr lang="en-US" sz="1300" kern="1200" dirty="0"/>
            <a:t>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  <a:br>
            <a:rPr lang="pl-PL" sz="1300" kern="1200" dirty="0"/>
          </a:br>
          <a:r>
            <a:rPr lang="en-US" sz="1300" kern="1200" dirty="0"/>
            <a:t>all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</a:t>
          </a:r>
          <a:r>
            <a:rPr lang="en-US" sz="2500" kern="1200"/>
            <a:t>ayment system</a:t>
          </a:r>
          <a:r>
            <a:rPr lang="pl-PL" sz="2500" kern="1200"/>
            <a:t> (Bitcoin)</a:t>
          </a:r>
          <a:endParaRPr lang="en-US" sz="2500" kern="120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</a:t>
          </a:r>
          <a:r>
            <a:rPr lang="en-US" sz="2500" kern="1200" dirty="0"/>
            <a:t>mart-contract system</a:t>
          </a:r>
          <a:br>
            <a:rPr lang="pl-PL" sz="2500" kern="1200" dirty="0"/>
          </a:br>
          <a:r>
            <a:rPr lang="pl-PL" sz="2500" kern="1200" dirty="0"/>
            <a:t>(Ethereum)</a:t>
          </a:r>
          <a:endParaRPr lang="en-US" sz="25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</a:t>
          </a:r>
          <a:r>
            <a:rPr lang="en-US" sz="2500" kern="1200" dirty="0"/>
            <a:t>perating system for decentralized applications</a:t>
          </a:r>
          <a:r>
            <a:rPr lang="pl-PL" sz="2500" kern="1200" dirty="0"/>
            <a:t> (EOS)</a:t>
          </a:r>
          <a:endParaRPr lang="en-US" sz="25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3.8 trxns/sec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5.2 trxns/sec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r>
              <a:rPr lang="pl-PL" dirty="0"/>
              <a:t>C</a:t>
            </a:r>
            <a:r>
              <a:rPr lang="en-US" dirty="0"/>
              <a:t>onsensus over events instead of consensus over state</a:t>
            </a:r>
            <a:endParaRPr lang="pl-PL" dirty="0"/>
          </a:p>
          <a:p>
            <a:r>
              <a:rPr lang="pl-PL" dirty="0"/>
              <a:t>No</a:t>
            </a:r>
            <a:r>
              <a:rPr lang="en-US" dirty="0"/>
              <a:t> </a:t>
            </a:r>
            <a:r>
              <a:rPr lang="pl-PL" dirty="0"/>
              <a:t>need to count CPU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Delegated Proof of Stake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pl-PL" dirty="0"/>
              <a:t>Built-in governance mechanisms:</a:t>
            </a:r>
          </a:p>
          <a:p>
            <a:pPr lvl="1"/>
            <a:r>
              <a:rPr lang="pl-PL" dirty="0"/>
              <a:t>C</a:t>
            </a:r>
            <a:r>
              <a:rPr lang="en-US" dirty="0" err="1"/>
              <a:t>onstitution</a:t>
            </a:r>
            <a:r>
              <a:rPr lang="en-US" dirty="0"/>
              <a:t>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embedded in the blockchain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 err="1">
                <a:solidFill>
                  <a:schemeClr val="tx2"/>
                </a:solidFill>
              </a:rPr>
              <a:t>ccount</a:t>
            </a:r>
            <a:r>
              <a:rPr lang="en-US" dirty="0">
                <a:solidFill>
                  <a:schemeClr val="tx2"/>
                </a:solidFill>
              </a:rPr>
              <a:t>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 err="1"/>
              <a:t>torage</a:t>
            </a:r>
            <a:r>
              <a:rPr lang="en-US" dirty="0"/>
              <a:t> solution based on IPFS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concept of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pl-PL" dirty="0"/>
              <a:t>You can own blockchain resources or rent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 &amp; multiple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assembly</a:t>
            </a:r>
            <a:endParaRPr lang="pl-PL" dirty="0"/>
          </a:p>
          <a:p>
            <a:r>
              <a:rPr lang="pl-PL" dirty="0"/>
              <a:t>Upgradable smart-contracts</a:t>
            </a:r>
          </a:p>
          <a:p>
            <a:r>
              <a:rPr lang="pl-PL" dirty="0"/>
              <a:t>Multiple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61C8FFB-D7F6-4A1A-9D7E-2AFD6F78C2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88" name="Group 150">
            <a:extLst>
              <a:ext uri="{FF2B5EF4-FFF2-40B4-BE49-F238E27FC236}">
                <a16:creationId xmlns:a16="http://schemas.microsoft.com/office/drawing/2014/main" id="{B63FC8BF-EB08-477E-9DBC-241BD99A0F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89" name="Group 206">
            <a:extLst>
              <a:ext uri="{FF2B5EF4-FFF2-40B4-BE49-F238E27FC236}">
                <a16:creationId xmlns:a16="http://schemas.microsoft.com/office/drawing/2014/main" id="{73A9026F-3341-4CFC-8508-550130D4EE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8" name="Rectangle 207">
              <a:extLst>
                <a:ext uri="{FF2B5EF4-FFF2-40B4-BE49-F238E27FC236}">
                  <a16:creationId xmlns:a16="http://schemas.microsoft.com/office/drawing/2014/main" id="{451CEFFB-E69A-4666-A5BB-C4BECF3810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FE0B59-C265-45C1-9914-99925244E729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0" name="Group 210">
            <a:extLst>
              <a:ext uri="{FF2B5EF4-FFF2-40B4-BE49-F238E27FC236}">
                <a16:creationId xmlns:a16="http://schemas.microsoft.com/office/drawing/2014/main" id="{AEA49757-C87A-4B11-866D-095A09F61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2" name="Rectangle 5">
              <a:extLst>
                <a:ext uri="{FF2B5EF4-FFF2-40B4-BE49-F238E27FC236}">
                  <a16:creationId xmlns:a16="http://schemas.microsoft.com/office/drawing/2014/main" id="{BA38362A-2AB2-470B-90A0-44CEFC1D242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F67787A1-E9CD-4A06-848B-43F24A0602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A93A382-A879-4FDD-B46E-D08E3BD8D8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8">
              <a:extLst>
                <a:ext uri="{FF2B5EF4-FFF2-40B4-BE49-F238E27FC236}">
                  <a16:creationId xmlns:a16="http://schemas.microsoft.com/office/drawing/2014/main" id="{6D252C1B-E4D3-458B-9022-94CE8E1060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06757FD4-E70F-4495-A522-C1BE8B839E0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26594858-00D8-4AB5-9EAC-C27E468184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3F015DFD-CEC3-4E4D-A0EA-42AD5E6BC1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52A8E0EE-B0DB-4A5A-B3F8-72A23CA72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CA49EDB7-A5F4-4FDD-B3F1-FDABE04E9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18023196-B5E5-483B-AA8A-5BF2CC1CF8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708CE1E1-C7CA-4C95-8346-E83278DD39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6E19A2B7-03BB-46FA-B9A1-8D787A28D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EB024F32-A5F9-483A-BCF7-2BB4CAB0A8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8AFE0689-E1B1-412C-88DF-0FB9A67CC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4DB4889B-0A8D-45E8-A369-DFFA7503D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819CEF98-9696-4B3B-9B5E-2979C91FE3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8F37311F-C42E-43F7-A317-DD972246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A797A965-3614-4488-8C01-86B88500A5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B8874D5D-BA13-40CC-8BFA-34FC75E39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027DEBBA-6D90-401A-B3C8-F2503D5121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8C9B602A-9CDC-43E0-96DD-486491DE75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EB6EBEB6-0173-42CB-BCEE-C3EFFE7E95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C095548F-FE63-4463-9BBA-5E02599481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2623F6C0-9F4F-43B0-828A-DEDF9E3D81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879E8FE7-9522-4CCC-AF08-196AD5E3D7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C007B80C-0925-41B6-B85C-C53B5683FF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CFF3B373-24D9-4496-8678-02D131E0D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AB4DDFA4-CEBF-4EB5-948C-365442FA5A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Rectangle 33">
              <a:extLst>
                <a:ext uri="{FF2B5EF4-FFF2-40B4-BE49-F238E27FC236}">
                  <a16:creationId xmlns:a16="http://schemas.microsoft.com/office/drawing/2014/main" id="{23066CD3-D53C-4A03-9842-69A99CFB47A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A264A071-AE4F-484E-871A-A78C36A00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FFF25B1A-8B57-47C9-AE25-AF65140C14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A7FCC1CA-3FA2-4CEF-9FD9-7417116CDD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AB2F4727-8A1B-436F-9EE1-A3FF8ACFF8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16F1E15A-213F-4007-86A7-56D6AFA1EA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46FFD73F-BEB5-4285-A789-46709C985B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F7324922-525C-43D1-9B7B-81FF7E983D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E98E57B0-739B-4954-9BED-444474449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9E3CA993-CA6A-4DC4-AAFB-3B03387952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B62EC0C5-B0D5-49BA-BB70-97C701621E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9DEEC877-2077-4062-BDD0-5953B07BCD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45">
              <a:extLst>
                <a:ext uri="{FF2B5EF4-FFF2-40B4-BE49-F238E27FC236}">
                  <a16:creationId xmlns:a16="http://schemas.microsoft.com/office/drawing/2014/main" id="{0EC25B90-6B6C-4A41-A385-4166F10F59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4879FAC2-EC37-4FB3-AA0A-8B22D6EC37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A4B8C647-7403-415E-A129-9253F56030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6358FBF5-5DD2-41D3-8A45-F981937CC2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0171667E-BD31-486B-B330-8966F1EFBF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584562A-DC13-4A70-B155-5D142D8DC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75DF297C-1611-4B32-8F3D-D44EA521E3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2945A582-E515-436C-8757-8391122F45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5AD1BE8C-349E-4003-8DC6-8846453C70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22715DA2-27AF-40C9-A2F3-23A4DDC2E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41385FDC-4E07-4707-88E2-BA2F9EC13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2442AE7B-F76D-4FA2-A5C6-378A3CAA84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3027889D-A123-4188-9DE0-5A35AAA99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4B0CC8BF-4804-4FE6-AC8E-15BDE7ADEF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64B21C11-DD51-4340-8FA7-5073B9CB95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19171"/>
          <a:stretch/>
        </p:blipFill>
        <p:spPr>
          <a:xfrm>
            <a:off x="1" y="-4"/>
            <a:ext cx="3741788" cy="3429004"/>
          </a:xfrm>
          <a:prstGeom prst="rect">
            <a:avLst/>
          </a:prstGeom>
        </p:spPr>
      </p:pic>
      <p:pic>
        <p:nvPicPr>
          <p:cNvPr id="4" name="Picture 3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08083A17-FCEB-436B-8E09-9BB43F645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r="19100"/>
          <a:stretch/>
        </p:blipFill>
        <p:spPr>
          <a:xfrm>
            <a:off x="2351217" y="3429001"/>
            <a:ext cx="3749040" cy="3429000"/>
          </a:xfrm>
          <a:prstGeom prst="rect">
            <a:avLst/>
          </a:prstGeom>
        </p:spPr>
      </p:pic>
      <p:pic>
        <p:nvPicPr>
          <p:cNvPr id="5" name="Picture 4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1FE5A5E9-E791-4FFC-AEC4-ED934054E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5" b="1882"/>
          <a:stretch/>
        </p:blipFill>
        <p:spPr>
          <a:xfrm>
            <a:off x="20" y="3407681"/>
            <a:ext cx="2343766" cy="3450317"/>
          </a:xfrm>
          <a:prstGeom prst="rect">
            <a:avLst/>
          </a:prstGeom>
        </p:spPr>
      </p:pic>
      <p:pic>
        <p:nvPicPr>
          <p:cNvPr id="8" name="Picture 7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843F7399-FE3E-4265-9BB9-81A44C1826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r="32799" b="1"/>
          <a:stretch/>
        </p:blipFill>
        <p:spPr>
          <a:xfrm>
            <a:off x="3756471" y="1"/>
            <a:ext cx="2343786" cy="3439886"/>
          </a:xfrm>
          <a:prstGeom prst="rect">
            <a:avLst/>
          </a:prstGeom>
        </p:spPr>
      </p:pic>
      <p:grpSp>
        <p:nvGrpSpPr>
          <p:cNvPr id="291" name="Group 266">
            <a:extLst>
              <a:ext uri="{FF2B5EF4-FFF2-40B4-BE49-F238E27FC236}">
                <a16:creationId xmlns:a16="http://schemas.microsoft.com/office/drawing/2014/main" id="{57E9E346-88CE-4066-89F6-5D7B1FA9B3D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C5231848-B4BF-4681-BD66-66E55BF72F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33">
              <a:extLst>
                <a:ext uri="{FF2B5EF4-FFF2-40B4-BE49-F238E27FC236}">
                  <a16:creationId xmlns:a16="http://schemas.microsoft.com/office/drawing/2014/main" id="{AD7BCE35-E3A6-4F86-99CE-3F242FCB5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34">
              <a:extLst>
                <a:ext uri="{FF2B5EF4-FFF2-40B4-BE49-F238E27FC236}">
                  <a16:creationId xmlns:a16="http://schemas.microsoft.com/office/drawing/2014/main" id="{AC036012-1151-41EF-93E0-08BA4CE0F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5">
              <a:extLst>
                <a:ext uri="{FF2B5EF4-FFF2-40B4-BE49-F238E27FC236}">
                  <a16:creationId xmlns:a16="http://schemas.microsoft.com/office/drawing/2014/main" id="{D6108764-A37F-4E19-8E09-D43EE1E210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6">
              <a:extLst>
                <a:ext uri="{FF2B5EF4-FFF2-40B4-BE49-F238E27FC236}">
                  <a16:creationId xmlns:a16="http://schemas.microsoft.com/office/drawing/2014/main" id="{D683220F-21DF-45FE-97BD-D2D3E154A4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7">
              <a:extLst>
                <a:ext uri="{FF2B5EF4-FFF2-40B4-BE49-F238E27FC236}">
                  <a16:creationId xmlns:a16="http://schemas.microsoft.com/office/drawing/2014/main" id="{FE617E53-521D-4879-9F9A-6139A6F80B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85AA9557-F099-450C-A67F-9C03485C98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9">
              <a:extLst>
                <a:ext uri="{FF2B5EF4-FFF2-40B4-BE49-F238E27FC236}">
                  <a16:creationId xmlns:a16="http://schemas.microsoft.com/office/drawing/2014/main" id="{0185CE89-CFBE-440F-B3B0-EE15D0B8AB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0">
              <a:extLst>
                <a:ext uri="{FF2B5EF4-FFF2-40B4-BE49-F238E27FC236}">
                  <a16:creationId xmlns:a16="http://schemas.microsoft.com/office/drawing/2014/main" id="{76A20E7F-4A92-472E-93CB-7B75866004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Rectangle 41">
              <a:extLst>
                <a:ext uri="{FF2B5EF4-FFF2-40B4-BE49-F238E27FC236}">
                  <a16:creationId xmlns:a16="http://schemas.microsoft.com/office/drawing/2014/main" id="{5A6607C8-A531-4256-9FAE-969A59838D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292" name="Straight Connector 278">
            <a:extLst>
              <a:ext uri="{FF2B5EF4-FFF2-40B4-BE49-F238E27FC236}">
                <a16:creationId xmlns:a16="http://schemas.microsoft.com/office/drawing/2014/main" id="{112FA77A-57E0-4BEE-AF50-F0AA01D082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93" name="Straight Connector 280">
            <a:extLst>
              <a:ext uri="{FF2B5EF4-FFF2-40B4-BE49-F238E27FC236}">
                <a16:creationId xmlns:a16="http://schemas.microsoft.com/office/drawing/2014/main" id="{5CD44136-9F0A-4817-B753-F0DC75CEB2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55570" y="342900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94" name="Straight Connector 282">
            <a:extLst>
              <a:ext uri="{FF2B5EF4-FFF2-40B4-BE49-F238E27FC236}">
                <a16:creationId xmlns:a16="http://schemas.microsoft.com/office/drawing/2014/main" id="{FC0EB2FE-3433-457D-B1EB-53D7810D6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1789" y="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295" name="Straight Connector 284">
            <a:extLst>
              <a:ext uri="{FF2B5EF4-FFF2-40B4-BE49-F238E27FC236}">
                <a16:creationId xmlns:a16="http://schemas.microsoft.com/office/drawing/2014/main" id="{1EC86256-05BD-4205-9CB8-F484684D69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040380" y="388620"/>
            <a:ext cx="0" cy="608076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Our background in conventional business</a:t>
            </a:r>
          </a:p>
        </p:txBody>
      </p:sp>
    </p:spTree>
    <p:extLst>
      <p:ext uri="{BB962C8B-B14F-4D97-AF65-F5344CB8AC3E}">
        <p14:creationId xmlns:p14="http://schemas.microsoft.com/office/powerpoint/2010/main" val="2558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 BackGround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FF11B-E915-42A7-996F-4F1D29250706}"/>
              </a:ext>
            </a:extLst>
          </p:cNvPr>
          <p:cNvSpPr txBox="1">
            <a:spLocks/>
          </p:cNvSpPr>
          <p:nvPr/>
        </p:nvSpPr>
        <p:spPr>
          <a:xfrm>
            <a:off x="6800690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Figure out how to build somet</a:t>
            </a:r>
            <a:r>
              <a:rPr lang="pl-PL" sz="1800" dirty="0"/>
              <a:t>h</a:t>
            </a:r>
            <a:r>
              <a:rPr lang="en-US" sz="1800" dirty="0" err="1"/>
              <a:t>ing</a:t>
            </a:r>
            <a:r>
              <a:rPr lang="en-US" sz="1800" dirty="0"/>
              <a:t> first and then start generalizing it.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6E251E-1CC0-462A-AE64-77A5F0B32D12}"/>
              </a:ext>
            </a:extLst>
          </p:cNvPr>
          <p:cNvSpPr/>
          <p:nvPr/>
        </p:nvSpPr>
        <p:spPr>
          <a:xfrm>
            <a:off x="4862432" y="3521740"/>
            <a:ext cx="1524000" cy="1009650"/>
          </a:xfrm>
          <a:prstGeom prst="leftRightArrow">
            <a:avLst/>
          </a:prstGeom>
          <a:solidFill>
            <a:schemeClr val="tx2">
              <a:lumMod val="50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70891C2-E67C-45FD-A93A-60C50E160DB3}"/>
              </a:ext>
            </a:extLst>
          </p:cNvPr>
          <p:cNvSpPr txBox="1"/>
          <p:nvPr/>
        </p:nvSpPr>
        <p:spPr>
          <a:xfrm>
            <a:off x="1361753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Top-down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38A053C-68DA-4603-95D6-D24589591FA0}"/>
              </a:ext>
            </a:extLst>
          </p:cNvPr>
          <p:cNvSpPr txBox="1"/>
          <p:nvPr/>
        </p:nvSpPr>
        <p:spPr>
          <a:xfrm>
            <a:off x="6800690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Bottom-up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03E64-0551-4D4E-AE4A-55EFFD50CC1B}"/>
              </a:ext>
            </a:extLst>
          </p:cNvPr>
          <p:cNvSpPr txBox="1">
            <a:spLocks/>
          </p:cNvSpPr>
          <p:nvPr/>
        </p:nvSpPr>
        <p:spPr>
          <a:xfrm>
            <a:off x="1361753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800" dirty="0"/>
              <a:t>A</a:t>
            </a:r>
            <a:r>
              <a:rPr lang="en-US" sz="1800" dirty="0" err="1"/>
              <a:t>ttempt</a:t>
            </a:r>
            <a:r>
              <a:rPr lang="en-US" sz="1800" dirty="0"/>
              <a:t> to generalize something that you have not figured out how to build yet</a:t>
            </a:r>
            <a:r>
              <a:rPr lang="pl-PL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95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four most used blockchains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84268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7.8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4.0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</a:t>
            </a:r>
            <a:r>
              <a:rPr lang="en-US" dirty="0"/>
              <a:t>ow many </a:t>
            </a:r>
            <a:r>
              <a:rPr lang="en-US" dirty="0">
                <a:solidFill>
                  <a:schemeClr val="tx2"/>
                </a:solidFill>
              </a:rPr>
              <a:t>unique entities</a:t>
            </a:r>
            <a:r>
              <a:rPr lang="en-US" dirty="0"/>
              <a:t> are involved in producing </a:t>
            </a:r>
            <a:r>
              <a:rPr lang="en-US" dirty="0">
                <a:solidFill>
                  <a:schemeClr val="tx2"/>
                </a:solidFill>
              </a:rPr>
              <a:t>80%</a:t>
            </a:r>
            <a:r>
              <a:rPr lang="en-US" dirty="0"/>
              <a:t> of the blocks?</a:t>
            </a:r>
          </a:p>
        </p:txBody>
      </p:sp>
    </p:spTree>
    <p:extLst>
      <p:ext uri="{BB962C8B-B14F-4D97-AF65-F5344CB8AC3E}">
        <p14:creationId xmlns:p14="http://schemas.microsoft.com/office/powerpoint/2010/main" val="108019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09708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B75D-D4FC-45EA-A47F-0CFF0418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>
                <a:solidFill>
                  <a:schemeClr val="tx2"/>
                </a:solidFill>
              </a:rPr>
              <a:t>resilient</a:t>
            </a:r>
            <a:r>
              <a:rPr lang="en-US" dirty="0"/>
              <a:t> </a:t>
            </a:r>
            <a:r>
              <a:rPr lang="pl-PL" dirty="0"/>
              <a:t>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E7E7-4A9B-4DA6-8FDD-912C041C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</a:t>
            </a:r>
            <a:r>
              <a:rPr lang="en-US" dirty="0" err="1"/>
              <a:t>ery</a:t>
            </a:r>
            <a:r>
              <a:rPr lang="en-US" dirty="0"/>
              <a:t> easy to replace non-performing block producers</a:t>
            </a:r>
            <a:endParaRPr lang="pl-PL" dirty="0"/>
          </a:p>
          <a:p>
            <a:r>
              <a:rPr lang="en-US" dirty="0"/>
              <a:t>When in trouble, the system degrades in a graceful, detectable manner that is trivial to recover from</a:t>
            </a:r>
          </a:p>
          <a:p>
            <a:r>
              <a:rPr lang="en-US" dirty="0"/>
              <a:t>Continues to function even when a majority of producers fail, or a large minority of producers go rouge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96893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  <a:endParaRPr lang="pl-PL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61C8FFB-D7F6-4A1A-9D7E-2AFD6F78C2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FC8BF-EB08-477E-9DBC-241BD99A0F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A9026F-3341-4CFC-8508-550130D4EE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451CEFFB-E69A-4666-A5BB-C4BECF3810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FE0B59-C265-45C1-9914-99925244E729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A49757-C87A-4B11-866D-095A09F61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BA38362A-2AB2-470B-90A0-44CEFC1D242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67787A1-E9CD-4A06-848B-43F24A0602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AA93A382-A879-4FDD-B46E-D08E3BD8D8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6D252C1B-E4D3-458B-9022-94CE8E10603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06757FD4-E70F-4495-A522-C1BE8B839E0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26594858-00D8-4AB5-9EAC-C27E468184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3F015DFD-CEC3-4E4D-A0EA-42AD5E6BC1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52A8E0EE-B0DB-4A5A-B3F8-72A23CA72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CA49EDB7-A5F4-4FDD-B3F1-FDABE04E9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18023196-B5E5-483B-AA8A-5BF2CC1CF8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708CE1E1-C7CA-4C95-8346-E83278DD39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6E19A2B7-03BB-46FA-B9A1-8D787A28D0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EB024F32-A5F9-483A-BCF7-2BB4CAB0A8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8AFE0689-E1B1-412C-88DF-0FB9A67CC7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DB4889B-0A8D-45E8-A369-DFFA7503D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19CEF98-9696-4B3B-9B5E-2979C91FE3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8F37311F-C42E-43F7-A317-DD972246CD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A797A965-3614-4488-8C01-86B88500A5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B8874D5D-BA13-40CC-8BFA-34FC75E39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027DEBBA-6D90-401A-B3C8-F2503D5121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8C9B602A-9CDC-43E0-96DD-486491DE75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EB6EBEB6-0173-42CB-BCEE-C3EFFE7E95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095548F-FE63-4463-9BBA-5E02599481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2623F6C0-9F4F-43B0-828A-DEDF9E3D81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879E8FE7-9522-4CCC-AF08-196AD5E3D7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C007B80C-0925-41B6-B85C-C53B5683FF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CFF3B373-24D9-4496-8678-02D131E0D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AB4DDFA4-CEBF-4EB5-948C-365442FA5A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23066CD3-D53C-4A03-9842-69A99CFB47A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A264A071-AE4F-484E-871A-A78C36A00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FF25B1A-8B57-47C9-AE25-AF65140C14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A7FCC1CA-3FA2-4CEF-9FD9-7417116CDD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AB2F4727-8A1B-436F-9EE1-A3FF8ACFF8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16F1E15A-213F-4007-86A7-56D6AFA1EA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46FFD73F-BEB5-4285-A789-46709C985B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F7324922-525C-43D1-9B7B-81FF7E983D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E98E57B0-739B-4954-9BED-444474449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9E3CA993-CA6A-4DC4-AAFB-3B03387952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B62EC0C5-B0D5-49BA-BB70-97C701621E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9DEEC877-2077-4062-BDD0-5953B07BCD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45">
              <a:extLst>
                <a:ext uri="{FF2B5EF4-FFF2-40B4-BE49-F238E27FC236}">
                  <a16:creationId xmlns:a16="http://schemas.microsoft.com/office/drawing/2014/main" id="{0EC25B90-6B6C-4A41-A385-4166F10F598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4879FAC2-EC37-4FB3-AA0A-8B22D6EC37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A4B8C647-7403-415E-A129-9253F56030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6358FBF5-5DD2-41D3-8A45-F981937CC2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0171667E-BD31-486B-B330-8966F1EFBF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E584562A-DC13-4A70-B155-5D142D8DC2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75DF297C-1611-4B32-8F3D-D44EA521E3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2945A582-E515-436C-8757-8391122F45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5AD1BE8C-349E-4003-8DC6-8846453C70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22715DA2-27AF-40C9-A2F3-23A4DDC2E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41385FDC-4E07-4707-88E2-BA2F9EC13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2442AE7B-F76D-4FA2-A5C6-378A3CAA84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3027889D-A123-4188-9DE0-5A35AAA99E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4B0CC8BF-4804-4FE6-AC8E-15BDE7ADEF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4A17A7-1C04-43C2-A359-56D259E0A5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r="16851"/>
          <a:stretch/>
        </p:blipFill>
        <p:spPr>
          <a:xfrm>
            <a:off x="1" y="-4"/>
            <a:ext cx="3741788" cy="3429004"/>
          </a:xfrm>
          <a:prstGeom prst="rect">
            <a:avLst/>
          </a:prstGeom>
        </p:spPr>
      </p:pic>
      <p:pic>
        <p:nvPicPr>
          <p:cNvPr id="6" name="Picture 5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49CF353A-83A7-4219-8951-A6E06DE1C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r="14188"/>
          <a:stretch/>
        </p:blipFill>
        <p:spPr>
          <a:xfrm>
            <a:off x="2351217" y="3429001"/>
            <a:ext cx="3749040" cy="3429000"/>
          </a:xfrm>
          <a:prstGeom prst="rect">
            <a:avLst/>
          </a:prstGeom>
        </p:spPr>
      </p:pic>
      <p:pic>
        <p:nvPicPr>
          <p:cNvPr id="9" name="Picture 8" descr="A close up of a camera&#10;&#10;Description generated with high confidence">
            <a:extLst>
              <a:ext uri="{FF2B5EF4-FFF2-40B4-BE49-F238E27FC236}">
                <a16:creationId xmlns:a16="http://schemas.microsoft.com/office/drawing/2014/main" id="{35AA3EB3-0492-4F02-8816-3BA800D439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4" r="2" b="2"/>
          <a:stretch/>
        </p:blipFill>
        <p:spPr>
          <a:xfrm>
            <a:off x="20" y="3407681"/>
            <a:ext cx="2343766" cy="3450317"/>
          </a:xfrm>
          <a:prstGeom prst="rect">
            <a:avLst/>
          </a:prstGeom>
        </p:spPr>
      </p:pic>
      <p:pic>
        <p:nvPicPr>
          <p:cNvPr id="11" name="Picture 10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2BB119D8-03D5-4851-B25D-67B5C63777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r="34423" b="-3"/>
          <a:stretch/>
        </p:blipFill>
        <p:spPr>
          <a:xfrm>
            <a:off x="3756471" y="1"/>
            <a:ext cx="2343786" cy="3439886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E9E346-88CE-4066-89F6-5D7B1FA9B3D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C5231848-B4BF-4681-BD66-66E55BF72F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AD7BCE35-E3A6-4F86-99CE-3F242FCB5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AC036012-1151-41EF-93E0-08BA4CE0FE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D6108764-A37F-4E19-8E09-D43EE1E210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D683220F-21DF-45FE-97BD-D2D3E154A4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FE617E53-521D-4879-9F9A-6139A6F80B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85AA9557-F099-450C-A67F-9C03485C98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0185CE89-CFBE-440F-B3B0-EE15D0B8AB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76A20E7F-4A92-472E-93CB-7B75866004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41">
              <a:extLst>
                <a:ext uri="{FF2B5EF4-FFF2-40B4-BE49-F238E27FC236}">
                  <a16:creationId xmlns:a16="http://schemas.microsoft.com/office/drawing/2014/main" id="{5A6607C8-A531-4256-9FAE-969A59838D1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12FA77A-57E0-4BEE-AF50-F0AA01D082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60" name="Straight Connector 151">
            <a:extLst>
              <a:ext uri="{FF2B5EF4-FFF2-40B4-BE49-F238E27FC236}">
                <a16:creationId xmlns:a16="http://schemas.microsoft.com/office/drawing/2014/main" id="{5CD44136-9F0A-4817-B753-F0DC75CEB2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55570" y="342900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61" name="Straight Connector 153">
            <a:extLst>
              <a:ext uri="{FF2B5EF4-FFF2-40B4-BE49-F238E27FC236}">
                <a16:creationId xmlns:a16="http://schemas.microsoft.com/office/drawing/2014/main" id="{FC0EB2FE-3433-457D-B1EB-53D7810D6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1789" y="0"/>
            <a:ext cx="0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EC86256-05BD-4205-9CB8-F484684D69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040380" y="388620"/>
            <a:ext cx="0" cy="608076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Our background IN </a:t>
            </a:r>
            <a:r>
              <a:rPr lang="pl-PL" sz="4100" dirty="0"/>
              <a:t>the </a:t>
            </a:r>
            <a:r>
              <a:rPr lang="en-US" sz="4100" dirty="0" err="1"/>
              <a:t>BLOCKCHaIN</a:t>
            </a:r>
            <a:r>
              <a:rPr lang="en-US" sz="4100" dirty="0"/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2767537522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75836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84592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B18705A-E6E7-42F8-9A3B-A8108AD00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3" y="494669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71A07F99-0B08-45C3-9796-95A877662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312077"/>
            <a:ext cx="387417" cy="387417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/>
              <a:t>ncremental improvement to stuff that's already been proven to work</a:t>
            </a:r>
            <a:endParaRPr lang="pl-PL" dirty="0"/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solutions?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677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 err="1"/>
              <a:t>ot</a:t>
            </a:r>
            <a:r>
              <a:rPr lang="en-US" dirty="0"/>
              <a:t>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83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decentralized apps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NEEDED</a:t>
            </a:r>
            <a:r>
              <a:rPr lang="en-US" dirty="0"/>
              <a:t> Vs. WHAT’s Available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solutions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 err="1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Hierachy of s</a:t>
            </a:r>
            <a:r>
              <a:rPr lang="en-US" dirty="0" err="1"/>
              <a:t>ub</a:t>
            </a:r>
            <a:r>
              <a:rPr lang="en-US" dirty="0"/>
              <a:t>-chains </a:t>
            </a:r>
            <a:r>
              <a:rPr lang="pl-PL" dirty="0"/>
              <a:t>(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4593</TotalTime>
  <Words>1020</Words>
  <Application>Microsoft Office PowerPoint</Application>
  <PresentationFormat>Widescreen</PresentationFormat>
  <Paragraphs>178</Paragraphs>
  <Slides>36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Circuit</vt:lpstr>
      <vt:lpstr>EOS</vt:lpstr>
      <vt:lpstr>Our background in conventional business</vt:lpstr>
      <vt:lpstr>Our background IN the BLOCKCHaIN SPACE</vt:lpstr>
      <vt:lpstr>EOS</vt:lpstr>
      <vt:lpstr>Disclaimer</vt:lpstr>
      <vt:lpstr>What do decentralized apps require?</vt:lpstr>
      <vt:lpstr>WHAT’S NEEDED Vs. WHAT’s Available</vt:lpstr>
      <vt:lpstr>Scaling solutions Available</vt:lpstr>
      <vt:lpstr>What is EOS?</vt:lpstr>
      <vt:lpstr>EOS is the blockchain for building commercial scale decentralized applications that are indistinguishable from centralized alternatives.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 &amp; multiple VMs</vt:lpstr>
      <vt:lpstr>#6 Asynchronous communication</vt:lpstr>
      <vt:lpstr>What are eos main features?</vt:lpstr>
      <vt:lpstr>EOS BackGround</vt:lpstr>
      <vt:lpstr>top four most used blockchains</vt:lpstr>
      <vt:lpstr>PowerPoint Presentation</vt:lpstr>
      <vt:lpstr>Delegated proof of stake (DPOS) HOW decentralized IS IT?</vt:lpstr>
      <vt:lpstr>Delegated proof of stake (DPOS) HOW decentralized IS IT?</vt:lpstr>
      <vt:lpstr>Delegated proof of stake (DPOS) HOW resilient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339</cp:revision>
  <dcterms:created xsi:type="dcterms:W3CDTF">2017-11-07T09:57:11Z</dcterms:created>
  <dcterms:modified xsi:type="dcterms:W3CDTF">2017-11-19T10:49:21Z</dcterms:modified>
</cp:coreProperties>
</file>