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60" r:id="rId3"/>
    <p:sldId id="265" r:id="rId4"/>
    <p:sldId id="261" r:id="rId5"/>
    <p:sldId id="300" r:id="rId6"/>
    <p:sldId id="268" r:id="rId7"/>
    <p:sldId id="283" r:id="rId8"/>
    <p:sldId id="284" r:id="rId9"/>
    <p:sldId id="285" r:id="rId10"/>
    <p:sldId id="326" r:id="rId11"/>
    <p:sldId id="318" r:id="rId12"/>
    <p:sldId id="266" r:id="rId13"/>
    <p:sldId id="287" r:id="rId14"/>
    <p:sldId id="288" r:id="rId15"/>
    <p:sldId id="289" r:id="rId16"/>
    <p:sldId id="291" r:id="rId17"/>
    <p:sldId id="292" r:id="rId18"/>
    <p:sldId id="298" r:id="rId19"/>
    <p:sldId id="299" r:id="rId20"/>
    <p:sldId id="293" r:id="rId21"/>
    <p:sldId id="294" r:id="rId22"/>
    <p:sldId id="295" r:id="rId23"/>
    <p:sldId id="320" r:id="rId24"/>
    <p:sldId id="280" r:id="rId25"/>
    <p:sldId id="281" r:id="rId26"/>
    <p:sldId id="279" r:id="rId27"/>
    <p:sldId id="282" r:id="rId28"/>
    <p:sldId id="301" r:id="rId29"/>
    <p:sldId id="302" r:id="rId30"/>
    <p:sldId id="303" r:id="rId31"/>
    <p:sldId id="304" r:id="rId32"/>
    <p:sldId id="305" r:id="rId33"/>
    <p:sldId id="306" r:id="rId34"/>
    <p:sldId id="307" r:id="rId35"/>
    <p:sldId id="324" r:id="rId36"/>
    <p:sldId id="316" r:id="rId37"/>
    <p:sldId id="308" r:id="rId38"/>
    <p:sldId id="311" r:id="rId39"/>
    <p:sldId id="309" r:id="rId40"/>
    <p:sldId id="323" r:id="rId41"/>
    <p:sldId id="322" r:id="rId42"/>
    <p:sldId id="310" r:id="rId43"/>
    <p:sldId id="312" r:id="rId44"/>
    <p:sldId id="313" r:id="rId45"/>
    <p:sldId id="319" r:id="rId46"/>
    <p:sldId id="321" r:id="rId47"/>
    <p:sldId id="314" r:id="rId48"/>
    <p:sldId id="315" r:id="rId49"/>
    <p:sldId id="31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p:scale>
        <a:sx n="134" d="100"/>
        <a:sy n="13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1">
                  <a:lumMod val="75000"/>
                </a:schemeClr>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1">
                  <a:lumMod val="75000"/>
                </a:schemeClr>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1">
                  <a:lumMod val="75000"/>
                </a:schemeClr>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Exchanges/PMs</c:v>
                </c:pt>
                <c:pt idx="1">
                  <c:v>Social media</c:v>
                </c:pt>
                <c:pt idx="2">
                  <c:v>Debit cards</c:v>
                </c:pt>
                <c:pt idx="3">
                  <c:v>BitShares/Steem</c:v>
                </c:pt>
                <c:pt idx="4">
                  <c:v>Ethereum</c:v>
                </c:pt>
                <c:pt idx="5">
                  <c:v>Bitcoin</c:v>
                </c:pt>
              </c:strCache>
            </c:strRef>
          </c:cat>
          <c:val>
            <c:numRef>
              <c:f>Sheet1!$B$2:$B$7</c:f>
              <c:numCache>
                <c:formatCode>#,##0</c:formatCode>
                <c:ptCount val="6"/>
                <c:pt idx="0">
                  <c:v>100000</c:v>
                </c:pt>
                <c:pt idx="1">
                  <c:v>50000</c:v>
                </c:pt>
                <c:pt idx="2">
                  <c:v>20000</c:v>
                </c:pt>
                <c:pt idx="3">
                  <c:v>30000</c:v>
                </c:pt>
                <c:pt idx="4">
                  <c:v>30</c:v>
                </c:pt>
                <c:pt idx="5"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tx2">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tx2">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1">
            <a:lumMod val="65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1">
            <a:lumMod val="65000"/>
            <a:alpha val="50000"/>
          </a:schemeClr>
        </a:solidFill>
      </dgm:spPr>
      <dgm:t>
        <a:bodyPr/>
        <a:lstStyle/>
        <a:p>
          <a:r>
            <a:rPr lang="en-US" dirty="0"/>
            <a:t>Much wider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92A43F59-79BF-4B09-BF8E-0EBB299C4F86}">
      <dgm:prSet/>
      <dgm:spPr>
        <a:solidFill>
          <a:schemeClr val="tx1">
            <a:lumMod val="65000"/>
            <a:alpha val="50000"/>
          </a:schemeClr>
        </a:solidFill>
      </dgm:spPr>
      <dgm:t>
        <a:bodyPr/>
        <a:lstStyle/>
        <a:p>
          <a:r>
            <a:rPr lang="en-US" dirty="0"/>
            <a:t>Blockchain governance</a:t>
          </a:r>
          <a:r>
            <a:rPr lang="pl-PL" dirty="0"/>
            <a:t> built-in</a:t>
          </a:r>
          <a:endParaRPr lang="en-US" dirty="0"/>
        </a:p>
      </dgm:t>
    </dgm:pt>
    <dgm:pt modelId="{EDBA3D5E-A6FF-4202-826A-28E6C66B6419}" type="parTrans" cxnId="{0917B9C8-DA68-46B3-AE59-6F77BCD4EA53}">
      <dgm:prSet/>
      <dgm:spPr/>
      <dgm:t>
        <a:bodyPr/>
        <a:lstStyle/>
        <a:p>
          <a:endParaRPr lang="en-US"/>
        </a:p>
      </dgm:t>
    </dgm:pt>
    <dgm:pt modelId="{09354AAE-AD96-4D2B-A375-17052F31C312}" type="sibTrans" cxnId="{0917B9C8-DA68-46B3-AE59-6F77BCD4EA53}">
      <dgm:prSet/>
      <dgm:spPr/>
      <dgm:t>
        <a:bodyPr/>
        <a:lstStyle/>
        <a:p>
          <a:endParaRPr lang="en-US"/>
        </a:p>
      </dgm:t>
    </dgm:pt>
    <dgm:pt modelId="{3FE485AC-205C-40B1-B5AD-C74537E67A56}">
      <dgm:prSet/>
      <dgm:spPr>
        <a:solidFill>
          <a:schemeClr val="tx1">
            <a:lumMod val="65000"/>
            <a:alpha val="50000"/>
          </a:schemeClr>
        </a:solidFill>
      </dgm:spPr>
      <dgm:t>
        <a:bodyPr/>
        <a:lstStyle/>
        <a:p>
          <a:r>
            <a:rPr lang="en-US" dirty="0"/>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1">
            <a:lumMod val="65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F1208B11-3E12-48C2-9289-6302C730E925}">
      <dgm:prSet/>
      <dgm:spPr>
        <a:solidFill>
          <a:schemeClr val="tx1">
            <a:lumMod val="65000"/>
            <a:alpha val="50000"/>
          </a:schemeClr>
        </a:solidFill>
      </dgm:spPr>
      <dgm:t>
        <a:bodyPr/>
        <a:lstStyle/>
        <a:p>
          <a:r>
            <a:rPr lang="en-US" dirty="0"/>
            <a:t>Asynchronous communication</a:t>
          </a:r>
        </a:p>
      </dgm:t>
    </dgm:pt>
    <dgm:pt modelId="{1ADD33B0-DE19-434A-BD50-355ACDAAF85B}" type="parTrans" cxnId="{D9EE021F-9B38-42BE-8924-E9D5399DA16B}">
      <dgm:prSet/>
      <dgm:spPr/>
      <dgm:t>
        <a:bodyPr/>
        <a:lstStyle/>
        <a:p>
          <a:endParaRPr lang="en-US"/>
        </a:p>
      </dgm:t>
    </dgm:pt>
    <dgm:pt modelId="{44EFF81B-0CFD-4CCF-B796-66BC73243C06}" type="sibTrans" cxnId="{D9EE021F-9B38-42BE-8924-E9D5399DA16B}">
      <dgm:prSet/>
      <dgm:spPr/>
      <dgm:t>
        <a:bodyPr/>
        <a:lstStyle/>
        <a:p>
          <a:endParaRPr lang="en-US"/>
        </a:p>
      </dgm:t>
    </dgm:pt>
    <dgm:pt modelId="{09704DF0-8D21-443B-B81C-C6BEE5238C8F}">
      <dgm:prSet/>
      <dgm:spPr>
        <a:solidFill>
          <a:schemeClr val="tx1">
            <a:lumMod val="65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7">
        <dgm:presLayoutVars>
          <dgm:bulletEnabled val="1"/>
        </dgm:presLayoutVars>
      </dgm:prSet>
      <dgm:spPr/>
    </dgm:pt>
    <dgm:pt modelId="{062453FE-EDEA-4C84-9233-70A92D462FF0}" type="pres">
      <dgm:prSet presAssocID="{F533CACE-0D31-4C84-B714-15662A3F88B8}" presName="ellipse2" presStyleLbl="vennNode1" presStyleIdx="1" presStyleCnt="7">
        <dgm:presLayoutVars>
          <dgm:bulletEnabled val="1"/>
        </dgm:presLayoutVars>
      </dgm:prSet>
      <dgm:spPr/>
    </dgm:pt>
    <dgm:pt modelId="{F7B26D34-2D04-469F-82D1-4A0D0280E6B0}" type="pres">
      <dgm:prSet presAssocID="{F533CACE-0D31-4C84-B714-15662A3F88B8}" presName="ellipse3" presStyleLbl="vennNode1" presStyleIdx="2" presStyleCnt="7">
        <dgm:presLayoutVars>
          <dgm:bulletEnabled val="1"/>
        </dgm:presLayoutVars>
      </dgm:prSet>
      <dgm:spPr/>
    </dgm:pt>
    <dgm:pt modelId="{A5DECE46-47E0-48AC-A48C-E9C8DD7015C8}" type="pres">
      <dgm:prSet presAssocID="{F533CACE-0D31-4C84-B714-15662A3F88B8}" presName="ellipse4" presStyleLbl="vennNode1" presStyleIdx="3" presStyleCnt="7">
        <dgm:presLayoutVars>
          <dgm:bulletEnabled val="1"/>
        </dgm:presLayoutVars>
      </dgm:prSet>
      <dgm:spPr/>
    </dgm:pt>
    <dgm:pt modelId="{D9FD2E53-69D4-4D8E-8D84-8F751C1148A2}" type="pres">
      <dgm:prSet presAssocID="{F533CACE-0D31-4C84-B714-15662A3F88B8}" presName="ellipse5" presStyleLbl="vennNode1" presStyleIdx="4" presStyleCnt="7">
        <dgm:presLayoutVars>
          <dgm:bulletEnabled val="1"/>
        </dgm:presLayoutVars>
      </dgm:prSet>
      <dgm:spPr/>
    </dgm:pt>
    <dgm:pt modelId="{DD0A50F6-542D-4166-895D-559D411BCAD2}" type="pres">
      <dgm:prSet presAssocID="{F533CACE-0D31-4C84-B714-15662A3F88B8}" presName="ellipse6" presStyleLbl="vennNode1" presStyleIdx="5" presStyleCnt="7">
        <dgm:presLayoutVars>
          <dgm:bulletEnabled val="1"/>
        </dgm:presLayoutVars>
      </dgm:prSet>
      <dgm:spPr/>
    </dgm:pt>
    <dgm:pt modelId="{D7532578-3D75-4785-8D8F-9E892E4B2246}" type="pres">
      <dgm:prSet presAssocID="{F533CACE-0D31-4C84-B714-15662A3F88B8}" presName="ellipse7" presStyleLbl="vennNode1" presStyleIdx="6" presStyleCnt="7">
        <dgm:presLayoutVars>
          <dgm:bulletEnabled val="1"/>
        </dgm:presLayoutVars>
      </dgm:prSet>
      <dgm:spPr/>
    </dgm:pt>
  </dgm:ptLst>
  <dgm:cxnLst>
    <dgm:cxn modelId="{D9EE021F-9B38-42BE-8924-E9D5399DA16B}" srcId="{F533CACE-0D31-4C84-B714-15662A3F88B8}" destId="{F1208B11-3E12-48C2-9289-6302C730E925}" srcOrd="5" destOrd="0" parTransId="{1ADD33B0-DE19-434A-BD50-355ACDAAF85B}" sibTransId="{44EFF81B-0CFD-4CCF-B796-66BC73243C06}"/>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6" destOrd="0" parTransId="{BB48C75E-32DC-415D-876C-2970A4B3C0F5}" sibTransId="{BF02F04C-4DC9-42B7-9FDB-CF681DD1329A}"/>
    <dgm:cxn modelId="{AB0FB798-9C61-4545-B139-DB8959791C5C}" srcId="{F533CACE-0D31-4C84-B714-15662A3F88B8}" destId="{D35F5E83-DE2E-41A3-81E0-630E259D080C}" srcOrd="4"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B4A7D79F-8FAF-43D1-9FA8-EBB7AB6C416B}" type="presOf" srcId="{09704DF0-8D21-443B-B81C-C6BEE5238C8F}" destId="{D7532578-3D75-4785-8D8F-9E892E4B2246}"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DB8108B5-982F-41B5-A56A-951B8ADAF28E}" type="presOf" srcId="{92A43F59-79BF-4B09-BF8E-0EBB299C4F86}" destId="{F7B26D34-2D04-469F-82D1-4A0D0280E6B0}" srcOrd="0" destOrd="0" presId="urn:microsoft.com/office/officeart/2005/8/layout/rings+Icon"/>
    <dgm:cxn modelId="{BEC7D0BC-A4DD-4AE3-AC71-CD3CDB8CB220}" type="presOf" srcId="{F1208B11-3E12-48C2-9289-6302C730E925}" destId="{DD0A50F6-542D-4166-895D-559D411BCAD2}" srcOrd="0" destOrd="0" presId="urn:microsoft.com/office/officeart/2005/8/layout/rings+Icon"/>
    <dgm:cxn modelId="{965D0CC1-FC1C-46B8-BE84-43C7E5F16B1A}" type="presOf" srcId="{D35F5E83-DE2E-41A3-81E0-630E259D080C}" destId="{D9FD2E53-69D4-4D8E-8D84-8F751C1148A2}"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3" destOrd="0" parTransId="{83BF40A1-16E8-478B-B044-D5E2D2925EC2}" sibTransId="{4CB716D3-7945-4632-A90C-FE4241F99444}"/>
    <dgm:cxn modelId="{0917B9C8-DA68-46B3-AE59-6F77BCD4EA53}" srcId="{F533CACE-0D31-4C84-B714-15662A3F88B8}" destId="{92A43F59-79BF-4B09-BF8E-0EBB299C4F86}" srcOrd="2" destOrd="0" parTransId="{EDBA3D5E-A6FF-4202-826A-28E6C66B6419}" sibTransId="{09354AAE-AD96-4D2B-A375-17052F31C312}"/>
    <dgm:cxn modelId="{B6E58BF5-6864-4FBE-8B12-612A19116ED2}" type="presOf" srcId="{3FE485AC-205C-40B1-B5AD-C74537E67A56}"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 modelId="{7DBB59FA-A857-475D-8CCF-988E482A2820}" type="presParOf" srcId="{B8CA67DA-F871-4842-B367-6AD954C5A380}" destId="{DD0A50F6-542D-4166-895D-559D411BCAD2}" srcOrd="5" destOrd="0" presId="urn:microsoft.com/office/officeart/2005/8/layout/rings+Icon"/>
    <dgm:cxn modelId="{984BEAB6-3C43-42DC-8E6C-7555DF6380C6}" type="presParOf" srcId="{B8CA67DA-F871-4842-B367-6AD954C5A380}" destId="{D7532578-3D75-4785-8D8F-9E892E4B2246}" srcOrd="6"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D4F4E89A-7265-4A14-B9A8-ADBA0033C1FD}">
      <dgm:prSet/>
      <dgm:spPr/>
      <dgm:t>
        <a:bodyPr/>
        <a:lstStyle/>
        <a:p>
          <a:r>
            <a:rPr lang="pl-PL"/>
            <a:t>S</a:t>
          </a:r>
          <a:r>
            <a:rPr lang="en-US"/>
            <a:t>tarted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a:t>By January 2018 </a:t>
          </a:r>
          <a:r>
            <a:rPr lang="en-US"/>
            <a:t>all major functionalities</a:t>
          </a:r>
          <a:r>
            <a:rPr lang="pl-PL"/>
            <a:t> deployed</a:t>
          </a:r>
          <a:endParaRPr lang="en-US"/>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5">
        <dgm:presLayoutVars>
          <dgm:bulletEnabled val="1"/>
        </dgm:presLayoutVars>
      </dgm:prSet>
      <dgm:spPr/>
    </dgm:pt>
    <dgm:pt modelId="{E93916E9-BA59-4ED4-8420-419C557ED426}" type="pres">
      <dgm:prSet presAssocID="{D4F4E89A-7265-4A14-B9A8-ADBA0033C1FD}" presName="circleA" presStyleLbl="node1" presStyleIdx="0" presStyleCnt="5"/>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5">
        <dgm:presLayoutVars>
          <dgm:bulletEnabled val="1"/>
        </dgm:presLayoutVars>
      </dgm:prSet>
      <dgm:spPr/>
    </dgm:pt>
    <dgm:pt modelId="{0311CEF9-D5E5-469E-B448-5D1CF2175DE9}" type="pres">
      <dgm:prSet presAssocID="{EEFBC11B-F469-4659-9916-C2B5BCE9C2F1}" presName="circleB" presStyleLbl="node1" presStyleIdx="1" presStyleCnt="5"/>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B3758D37-C2AF-46E6-99D3-0866F45BF98D}" type="pres">
      <dgm:prSet presAssocID="{49D8506A-8780-49E3-BCBB-1704C48967C0}" presName="compositeA" presStyleCnt="0"/>
      <dgm:spPr/>
    </dgm:pt>
    <dgm:pt modelId="{553C732B-D7ED-4D21-BDF5-F9150088836B}" type="pres">
      <dgm:prSet presAssocID="{49D8506A-8780-49E3-BCBB-1704C48967C0}" presName="textA" presStyleLbl="revTx" presStyleIdx="2" presStyleCnt="5">
        <dgm:presLayoutVars>
          <dgm:bulletEnabled val="1"/>
        </dgm:presLayoutVars>
      </dgm:prSet>
      <dgm:spPr/>
    </dgm:pt>
    <dgm:pt modelId="{F1506D41-2FF7-4599-A3BC-E604FD092663}" type="pres">
      <dgm:prSet presAssocID="{49D8506A-8780-49E3-BCBB-1704C48967C0}" presName="circleA" presStyleLbl="node1" presStyleIdx="2" presStyleCnt="5"/>
      <dgm:spPr>
        <a:solidFill>
          <a:schemeClr val="bg1">
            <a:lumMod val="50000"/>
            <a:lumOff val="50000"/>
          </a:schemeClr>
        </a:solidFill>
      </dgm:spPr>
    </dgm:pt>
    <dgm:pt modelId="{78ED2E79-4C70-4F3C-AA03-B1FE23B72ABA}" type="pres">
      <dgm:prSet presAssocID="{49D8506A-8780-49E3-BCBB-1704C48967C0}" presName="spaceA" presStyleCnt="0"/>
      <dgm:spPr/>
    </dgm:pt>
    <dgm:pt modelId="{E0E1E689-E783-416F-AF3D-381BC8BDEE17}" type="pres">
      <dgm:prSet presAssocID="{83EA84DE-B509-48F0-B49F-D539DAD6A348}" presName="space" presStyleCnt="0"/>
      <dgm:spPr/>
    </dgm:pt>
    <dgm:pt modelId="{F1B1758D-99E1-4E4C-A689-A5346EDCE92E}" type="pres">
      <dgm:prSet presAssocID="{A3FECF2C-2A05-4569-8AE6-1808DB4355FC}" presName="compositeB" presStyleCnt="0"/>
      <dgm:spPr/>
    </dgm:pt>
    <dgm:pt modelId="{B50D38E4-5E4A-4DF2-BE55-8BEE8E58A32D}" type="pres">
      <dgm:prSet presAssocID="{A3FECF2C-2A05-4569-8AE6-1808DB4355FC}" presName="textB" presStyleLbl="revTx" presStyleIdx="3" presStyleCnt="5">
        <dgm:presLayoutVars>
          <dgm:bulletEnabled val="1"/>
        </dgm:presLayoutVars>
      </dgm:prSet>
      <dgm:spPr/>
    </dgm:pt>
    <dgm:pt modelId="{FABAC0BE-23DE-4FC0-8F6D-779F067CED8D}" type="pres">
      <dgm:prSet presAssocID="{A3FECF2C-2A05-4569-8AE6-1808DB4355FC}" presName="circleB" presStyleLbl="node1" presStyleIdx="3" presStyleCnt="5"/>
      <dgm:spPr>
        <a:solidFill>
          <a:schemeClr val="bg1">
            <a:lumMod val="50000"/>
            <a:lumOff val="50000"/>
          </a:schemeClr>
        </a:solidFill>
      </dgm:spPr>
    </dgm:pt>
    <dgm:pt modelId="{0276C319-626B-4D80-AF8C-B9BAD9EB68C2}" type="pres">
      <dgm:prSet presAssocID="{A3FECF2C-2A05-4569-8AE6-1808DB4355FC}" presName="spaceB" presStyleCnt="0"/>
      <dgm:spPr/>
    </dgm:pt>
    <dgm:pt modelId="{8681D1F4-2F4F-45B5-94FC-6D6ABDB92D01}" type="pres">
      <dgm:prSet presAssocID="{67D9E731-13C2-41AD-A35B-BCD0A7C2B73D}" presName="space" presStyleCnt="0"/>
      <dgm:spPr/>
    </dgm:pt>
    <dgm:pt modelId="{9CA10B72-049A-4FBD-A24E-33EA319D615B}" type="pres">
      <dgm:prSet presAssocID="{F8518836-DF0E-4018-9AF7-547989D04880}" presName="compositeA" presStyleCnt="0"/>
      <dgm:spPr/>
    </dgm:pt>
    <dgm:pt modelId="{764D24FD-DE8E-448D-87D5-BBB95BD908DA}" type="pres">
      <dgm:prSet presAssocID="{F8518836-DF0E-4018-9AF7-547989D04880}" presName="textA" presStyleLbl="revTx" presStyleIdx="4" presStyleCnt="5">
        <dgm:presLayoutVars>
          <dgm:bulletEnabled val="1"/>
        </dgm:presLayoutVars>
      </dgm:prSet>
      <dgm:spPr/>
    </dgm:pt>
    <dgm:pt modelId="{C9DA1BCD-3496-4854-98D3-8C77CDC29B86}" type="pres">
      <dgm:prSet presAssocID="{F8518836-DF0E-4018-9AF7-547989D04880}" presName="circleA" presStyleLbl="node1" presStyleIdx="4" presStyleCnt="5"/>
      <dgm:spPr>
        <a:solidFill>
          <a:schemeClr val="bg1">
            <a:lumMod val="50000"/>
            <a:lumOff val="50000"/>
          </a:schemeClr>
        </a:solidFill>
      </dgm:spPr>
    </dgm:pt>
    <dgm:pt modelId="{33FD708C-71E3-4250-B569-8CBDDB635389}" type="pres">
      <dgm:prSet presAssocID="{F8518836-DF0E-4018-9AF7-547989D04880}" presName="spaceA" presStyleCnt="0"/>
      <dgm:spPr/>
    </dgm:pt>
  </dgm:ptLst>
  <dgm:cxnLst>
    <dgm:cxn modelId="{F685F411-FE76-4AE0-AB3A-CDB2D3E9F36E}" type="presOf" srcId="{F8518836-DF0E-4018-9AF7-547989D04880}" destId="{764D24FD-DE8E-448D-87D5-BBB95BD908DA}" srcOrd="0" destOrd="0" presId="urn:microsoft.com/office/officeart/2005/8/layout/hProcess11"/>
    <dgm:cxn modelId="{CE998F1A-E2E1-4271-89A0-183C9605ACE1}" srcId="{502A7D0C-66DB-443A-855A-52D79E06068D}" destId="{49D8506A-8780-49E3-BCBB-1704C48967C0}" srcOrd="2" destOrd="0" parTransId="{536DD751-8D5E-411B-B979-EB236F7667D9}" sibTransId="{83EA84DE-B509-48F0-B49F-D539DAD6A348}"/>
    <dgm:cxn modelId="{C628B637-541F-421E-A932-EEE351D4A95C}" srcId="{502A7D0C-66DB-443A-855A-52D79E06068D}" destId="{D4F4E89A-7265-4A14-B9A8-ADBA0033C1FD}" srcOrd="0" destOrd="0" parTransId="{ECF6651C-761A-406A-8125-03D4E643635D}" sibTransId="{E2FB5876-CBA1-49F0-9DDE-4AC6DAF31DA5}"/>
    <dgm:cxn modelId="{FCA6C439-5D52-4C30-AEAA-B1440358B9AF}" type="presOf" srcId="{A3FECF2C-2A05-4569-8AE6-1808DB4355FC}" destId="{B50D38E4-5E4A-4DF2-BE55-8BEE8E58A32D}" srcOrd="0" destOrd="0" presId="urn:microsoft.com/office/officeart/2005/8/layout/hProcess11"/>
    <dgm:cxn modelId="{8F66AB5E-2CB5-4B24-AD91-F5E412A1F451}" type="presOf" srcId="{49D8506A-8780-49E3-BCBB-1704C48967C0}" destId="{553C732B-D7ED-4D21-BDF5-F9150088836B}" srcOrd="0" destOrd="0" presId="urn:microsoft.com/office/officeart/2005/8/layout/hProcess11"/>
    <dgm:cxn modelId="{E15B3267-6DDF-490B-9B1D-BB5843A630D1}" srcId="{502A7D0C-66DB-443A-855A-52D79E06068D}" destId="{EEFBC11B-F469-4659-9916-C2B5BCE9C2F1}" srcOrd="1" destOrd="0" parTransId="{FF3D0BC0-554E-472E-96B6-A51977707779}" sibTransId="{01B3A768-ADB8-4A68-ABF8-89F96AB0F8AF}"/>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3" destOrd="0" parTransId="{6D2A8C2F-82DF-48E8-B33C-AD7841780AA0}" sibTransId="{67D9E731-13C2-41AD-A35B-BCD0A7C2B73D}"/>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4"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36585027-CE37-45DF-BE00-06C2013A9ACE}" type="presParOf" srcId="{A87FAC9E-10E8-41C4-B44F-A6D85DFECEA5}" destId="{B3758D37-C2AF-46E6-99D3-0866F45BF98D}" srcOrd="4" destOrd="0" presId="urn:microsoft.com/office/officeart/2005/8/layout/hProcess11"/>
    <dgm:cxn modelId="{5FD125C6-8B9C-459A-93C0-645EED9E7D17}" type="presParOf" srcId="{B3758D37-C2AF-46E6-99D3-0866F45BF98D}" destId="{553C732B-D7ED-4D21-BDF5-F9150088836B}" srcOrd="0" destOrd="0" presId="urn:microsoft.com/office/officeart/2005/8/layout/hProcess11"/>
    <dgm:cxn modelId="{0016925B-F74C-4B63-B707-60C2F629A76B}" type="presParOf" srcId="{B3758D37-C2AF-46E6-99D3-0866F45BF98D}" destId="{F1506D41-2FF7-4599-A3BC-E604FD092663}" srcOrd="1" destOrd="0" presId="urn:microsoft.com/office/officeart/2005/8/layout/hProcess11"/>
    <dgm:cxn modelId="{20C36D0A-0815-4C73-AED1-CA72F896728D}" type="presParOf" srcId="{B3758D37-C2AF-46E6-99D3-0866F45BF98D}" destId="{78ED2E79-4C70-4F3C-AA03-B1FE23B72ABA}" srcOrd="2" destOrd="0" presId="urn:microsoft.com/office/officeart/2005/8/layout/hProcess11"/>
    <dgm:cxn modelId="{750CBB9A-61F0-447D-99D8-E2A25FA0402C}" type="presParOf" srcId="{A87FAC9E-10E8-41C4-B44F-A6D85DFECEA5}" destId="{E0E1E689-E783-416F-AF3D-381BC8BDEE17}" srcOrd="5" destOrd="0" presId="urn:microsoft.com/office/officeart/2005/8/layout/hProcess11"/>
    <dgm:cxn modelId="{96374F3F-4F3B-4F3F-94DB-4EE621F7D2A9}" type="presParOf" srcId="{A87FAC9E-10E8-41C4-B44F-A6D85DFECEA5}" destId="{F1B1758D-99E1-4E4C-A689-A5346EDCE92E}" srcOrd="6" destOrd="0" presId="urn:microsoft.com/office/officeart/2005/8/layout/hProcess11"/>
    <dgm:cxn modelId="{F721B845-DF4D-4B57-B131-78AC897087F0}" type="presParOf" srcId="{F1B1758D-99E1-4E4C-A689-A5346EDCE92E}" destId="{B50D38E4-5E4A-4DF2-BE55-8BEE8E58A32D}" srcOrd="0" destOrd="0" presId="urn:microsoft.com/office/officeart/2005/8/layout/hProcess11"/>
    <dgm:cxn modelId="{78052C4E-DB1B-4AF0-9D32-D3862F385B7E}" type="presParOf" srcId="{F1B1758D-99E1-4E4C-A689-A5346EDCE92E}" destId="{FABAC0BE-23DE-4FC0-8F6D-779F067CED8D}" srcOrd="1" destOrd="0" presId="urn:microsoft.com/office/officeart/2005/8/layout/hProcess11"/>
    <dgm:cxn modelId="{94A7C731-E676-4E77-BF30-84BAAE8BC174}" type="presParOf" srcId="{F1B1758D-99E1-4E4C-A689-A5346EDCE92E}" destId="{0276C319-626B-4D80-AF8C-B9BAD9EB68C2}" srcOrd="2" destOrd="0" presId="urn:microsoft.com/office/officeart/2005/8/layout/hProcess11"/>
    <dgm:cxn modelId="{864328A1-4EC4-449F-948E-393AD1D07BEF}" type="presParOf" srcId="{A87FAC9E-10E8-41C4-B44F-A6D85DFECEA5}" destId="{8681D1F4-2F4F-45B5-94FC-6D6ABDB92D01}" srcOrd="7" destOrd="0" presId="urn:microsoft.com/office/officeart/2005/8/layout/hProcess11"/>
    <dgm:cxn modelId="{BDB5238C-E290-4006-8470-B914B3019DF8}" type="presParOf" srcId="{A87FAC9E-10E8-41C4-B44F-A6D85DFECEA5}" destId="{9CA10B72-049A-4FBD-A24E-33EA319D615B}" srcOrd="8" destOrd="0" presId="urn:microsoft.com/office/officeart/2005/8/layout/hProcess11"/>
    <dgm:cxn modelId="{2E1BBE48-1174-4771-82EA-304C8DA2ACBD}" type="presParOf" srcId="{9CA10B72-049A-4FBD-A24E-33EA319D615B}" destId="{764D24FD-DE8E-448D-87D5-BBB95BD908DA}" srcOrd="0" destOrd="0" presId="urn:microsoft.com/office/officeart/2005/8/layout/hProcess11"/>
    <dgm:cxn modelId="{65CA78CF-1B94-4F1E-83CD-AB0F43A64B25}" type="presParOf" srcId="{9CA10B72-049A-4FBD-A24E-33EA319D615B}" destId="{C9DA1BCD-3496-4854-98D3-8C77CDC29B86}" srcOrd="1" destOrd="0" presId="urn:microsoft.com/office/officeart/2005/8/layout/hProcess11"/>
    <dgm:cxn modelId="{33B890F0-763F-43E4-9E08-9453C82C4132}" type="presParOf" srcId="{9CA10B72-049A-4FBD-A24E-33EA319D615B}" destId="{33FD708C-71E3-4250-B569-8CBDDB63538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Processing power &amp; s</a:t>
          </a:r>
          <a:r>
            <a:rPr lang="en-US" dirty="0" err="1">
              <a:solidFill>
                <a:schemeClr val="tx1"/>
              </a:solidFill>
            </a:rPr>
            <a:t>eparation</a:t>
          </a:r>
          <a:r>
            <a:rPr lang="en-US" dirty="0">
              <a:solidFill>
                <a:schemeClr val="tx1"/>
              </a:solidFill>
            </a:rPr>
            <a:t> of authentication from action</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a:t>T</a:t>
          </a:r>
          <a:r>
            <a:rPr lang="en-US"/>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Operating system (account recovery)</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Operating system (low-level features built-in)</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accessable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Scalability</a:t>
          </a:r>
        </a:p>
      </dsp:txBody>
      <dsp:txXfrm>
        <a:off x="2224" y="166739"/>
        <a:ext cx="1764488" cy="1058692"/>
      </dsp:txXfrm>
    </dsp:sp>
    <dsp:sp modelId="{2ADACAE6-81CC-470C-A881-0016EA0C3571}">
      <dsp:nvSpPr>
        <dsp:cNvPr id="0" name=""/>
        <dsp:cNvSpPr/>
      </dsp:nvSpPr>
      <dsp:spPr>
        <a:xfrm>
          <a:off x="1943161"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T</a:t>
          </a:r>
          <a:r>
            <a:rPr lang="en-US" sz="2300" kern="1200" dirty="0" err="1"/>
            <a:t>ransaction</a:t>
          </a:r>
          <a:r>
            <a:rPr lang="en-US" sz="2300" kern="1200" dirty="0"/>
            <a:t> fees</a:t>
          </a:r>
        </a:p>
      </dsp:txBody>
      <dsp:txXfrm>
        <a:off x="1943161" y="166739"/>
        <a:ext cx="1764488" cy="1058692"/>
      </dsp:txXfrm>
    </dsp:sp>
    <dsp:sp modelId="{2AF97EFE-1CE6-4A59-9547-8FBF08E684A4}">
      <dsp:nvSpPr>
        <dsp:cNvPr id="0" name=""/>
        <dsp:cNvSpPr/>
      </dsp:nvSpPr>
      <dsp:spPr>
        <a:xfrm>
          <a:off x="3884098"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Private key security</a:t>
          </a:r>
        </a:p>
      </dsp:txBody>
      <dsp:txXfrm>
        <a:off x="3884098" y="166739"/>
        <a:ext cx="1764488" cy="1058692"/>
      </dsp:txXfrm>
    </dsp:sp>
    <dsp:sp modelId="{A557E60F-571B-4F1E-B3A2-F72BE3BB2F74}">
      <dsp:nvSpPr>
        <dsp:cNvPr id="0" name=""/>
        <dsp:cNvSpPr/>
      </dsp:nvSpPr>
      <dsp:spPr>
        <a:xfrm>
          <a:off x="5825035"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Blockchain governance</a:t>
          </a:r>
        </a:p>
      </dsp:txBody>
      <dsp:txXfrm>
        <a:off x="5825035" y="166739"/>
        <a:ext cx="1764488" cy="1058692"/>
      </dsp:txXfrm>
    </dsp:sp>
    <dsp:sp modelId="{9DDFA782-2F6B-42EA-A143-392ED057D9C6}">
      <dsp:nvSpPr>
        <dsp:cNvPr id="0" name=""/>
        <dsp:cNvSpPr/>
      </dsp:nvSpPr>
      <dsp:spPr>
        <a:xfrm>
          <a:off x="2224"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Smart-contracts running amok</a:t>
          </a:r>
        </a:p>
      </dsp:txBody>
      <dsp:txXfrm>
        <a:off x="2224" y="1401880"/>
        <a:ext cx="1764488" cy="1058692"/>
      </dsp:txXfrm>
    </dsp:sp>
    <dsp:sp modelId="{1E2F0D8B-DA0D-4B42-A90D-8F70C0B31531}">
      <dsp:nvSpPr>
        <dsp:cNvPr id="0" name=""/>
        <dsp:cNvSpPr/>
      </dsp:nvSpPr>
      <dsp:spPr>
        <a:xfrm>
          <a:off x="1943161"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High cost of app development</a:t>
          </a:r>
        </a:p>
      </dsp:txBody>
      <dsp:txXfrm>
        <a:off x="1943161" y="1401880"/>
        <a:ext cx="1764488" cy="1058692"/>
      </dsp:txXfrm>
    </dsp:sp>
    <dsp:sp modelId="{A6B5A6D7-589D-434A-B50F-34D0DBD5C949}">
      <dsp:nvSpPr>
        <dsp:cNvPr id="0" name=""/>
        <dsp:cNvSpPr/>
      </dsp:nvSpPr>
      <dsp:spPr>
        <a:xfrm>
          <a:off x="3884098"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a:t>Bad user experience</a:t>
          </a:r>
          <a:endParaRPr lang="en-US" sz="2300" kern="1200"/>
        </a:p>
      </dsp:txBody>
      <dsp:txXfrm>
        <a:off x="3884098" y="1401880"/>
        <a:ext cx="1764488" cy="1058692"/>
      </dsp:txXfrm>
    </dsp:sp>
    <dsp:sp modelId="{1849C429-F299-4E9E-89E8-8AEDB87B78F3}">
      <dsp:nvSpPr>
        <dsp:cNvPr id="0" name=""/>
        <dsp:cNvSpPr/>
      </dsp:nvSpPr>
      <dsp:spPr>
        <a:xfrm>
          <a:off x="5825035"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No bridges between blockchains</a:t>
          </a:r>
        </a:p>
      </dsp:txBody>
      <dsp:txXfrm>
        <a:off x="5825035" y="1401880"/>
        <a:ext cx="1764488" cy="1058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0"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Processing power</a:t>
          </a:r>
        </a:p>
      </dsp:txBody>
      <dsp:txXfrm>
        <a:off x="282751" y="377881"/>
        <a:ext cx="1365243" cy="1365265"/>
      </dsp:txXfrm>
    </dsp:sp>
    <dsp:sp modelId="{062453FE-EDEA-4C84-9233-70A92D462FF0}">
      <dsp:nvSpPr>
        <dsp:cNvPr id="0" name=""/>
        <dsp:cNvSpPr/>
      </dsp:nvSpPr>
      <dsp:spPr>
        <a:xfrm>
          <a:off x="988573"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Much wider context</a:t>
          </a:r>
        </a:p>
      </dsp:txBody>
      <dsp:txXfrm>
        <a:off x="1271324" y="1798566"/>
        <a:ext cx="1365243" cy="1365265"/>
      </dsp:txXfrm>
    </dsp:sp>
    <dsp:sp modelId="{F7B26D34-2D04-469F-82D1-4A0D0280E6B0}">
      <dsp:nvSpPr>
        <dsp:cNvPr id="0" name=""/>
        <dsp:cNvSpPr/>
      </dsp:nvSpPr>
      <dsp:spPr>
        <a:xfrm>
          <a:off x="1977932"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Blockchain governance</a:t>
          </a:r>
          <a:r>
            <a:rPr lang="pl-PL" sz="1700" kern="1200" dirty="0"/>
            <a:t> built-in</a:t>
          </a:r>
          <a:endParaRPr lang="en-US" sz="1700" kern="1200" dirty="0"/>
        </a:p>
      </dsp:txBody>
      <dsp:txXfrm>
        <a:off x="2260683" y="377881"/>
        <a:ext cx="1365243" cy="1365265"/>
      </dsp:txXfrm>
    </dsp:sp>
    <dsp:sp modelId="{A5DECE46-47E0-48AC-A48C-E9C8DD7015C8}">
      <dsp:nvSpPr>
        <dsp:cNvPr id="0" name=""/>
        <dsp:cNvSpPr/>
      </dsp:nvSpPr>
      <dsp:spPr>
        <a:xfrm>
          <a:off x="2966505"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Complete operating system</a:t>
          </a:r>
        </a:p>
      </dsp:txBody>
      <dsp:txXfrm>
        <a:off x="3249256" y="1798566"/>
        <a:ext cx="1365243" cy="1365265"/>
      </dsp:txXfrm>
    </dsp:sp>
    <dsp:sp modelId="{D9FD2E53-69D4-4D8E-8D84-8F751C1148A2}">
      <dsp:nvSpPr>
        <dsp:cNvPr id="0" name=""/>
        <dsp:cNvSpPr/>
      </dsp:nvSpPr>
      <dsp:spPr>
        <a:xfrm>
          <a:off x="3955865"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No transaction fees</a:t>
          </a:r>
        </a:p>
      </dsp:txBody>
      <dsp:txXfrm>
        <a:off x="4238616" y="377881"/>
        <a:ext cx="1365243" cy="1365265"/>
      </dsp:txXfrm>
    </dsp:sp>
    <dsp:sp modelId="{DD0A50F6-542D-4166-895D-559D411BCAD2}">
      <dsp:nvSpPr>
        <dsp:cNvPr id="0" name=""/>
        <dsp:cNvSpPr/>
      </dsp:nvSpPr>
      <dsp:spPr>
        <a:xfrm>
          <a:off x="4944438"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Asynchronous communication</a:t>
          </a:r>
        </a:p>
      </dsp:txBody>
      <dsp:txXfrm>
        <a:off x="5227189" y="1798566"/>
        <a:ext cx="1365243" cy="1365265"/>
      </dsp:txXfrm>
    </dsp:sp>
    <dsp:sp modelId="{D7532578-3D75-4785-8D8F-9E892E4B2246}">
      <dsp:nvSpPr>
        <dsp:cNvPr id="0" name=""/>
        <dsp:cNvSpPr/>
      </dsp:nvSpPr>
      <dsp:spPr>
        <a:xfrm>
          <a:off x="5933797"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Publish source code, not assembly</a:t>
          </a:r>
          <a:endParaRPr lang="en-US" sz="1700" kern="1200" dirty="0"/>
        </a:p>
      </dsp:txBody>
      <dsp:txXfrm>
        <a:off x="6216548" y="377881"/>
        <a:ext cx="1365243" cy="1365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3917"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S</a:t>
          </a:r>
          <a:r>
            <a:rPr lang="en-US" sz="1400" kern="1200"/>
            <a:t>tarted in Q1 2017</a:t>
          </a:r>
        </a:p>
      </dsp:txBody>
      <dsp:txXfrm>
        <a:off x="3917" y="0"/>
        <a:ext cx="1712992" cy="1416685"/>
      </dsp:txXfrm>
    </dsp:sp>
    <dsp:sp modelId="{E93916E9-BA59-4ED4-8420-419C557ED426}">
      <dsp:nvSpPr>
        <dsp:cNvPr id="0" name=""/>
        <dsp:cNvSpPr/>
      </dsp:nvSpPr>
      <dsp:spPr>
        <a:xfrm>
          <a:off x="683328"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802560"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MVP stage called EOS Dawn 1.0</a:t>
          </a:r>
        </a:p>
      </dsp:txBody>
      <dsp:txXfrm>
        <a:off x="1802560" y="2125028"/>
        <a:ext cx="1712992" cy="1416685"/>
      </dsp:txXfrm>
    </dsp:sp>
    <dsp:sp modelId="{0311CEF9-D5E5-469E-B448-5D1CF2175DE9}">
      <dsp:nvSpPr>
        <dsp:cNvPr id="0" name=""/>
        <dsp:cNvSpPr/>
      </dsp:nvSpPr>
      <dsp:spPr>
        <a:xfrm>
          <a:off x="2481971"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C732B-D7ED-4D21-BDF5-F9150088836B}">
      <dsp:nvSpPr>
        <dsp:cNvPr id="0" name=""/>
        <dsp:cNvSpPr/>
      </dsp:nvSpPr>
      <dsp:spPr>
        <a:xfrm>
          <a:off x="3601203"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a:t>By January 2018 </a:t>
          </a:r>
          <a:r>
            <a:rPr lang="en-US" sz="1400" kern="1200"/>
            <a:t>all major functionalities</a:t>
          </a:r>
          <a:r>
            <a:rPr lang="pl-PL" sz="1400" kern="1200"/>
            <a:t> deployed</a:t>
          </a:r>
          <a:endParaRPr lang="en-US" sz="1400" kern="1200"/>
        </a:p>
      </dsp:txBody>
      <dsp:txXfrm>
        <a:off x="3601203" y="0"/>
        <a:ext cx="1712992" cy="1416685"/>
      </dsp:txXfrm>
    </dsp:sp>
    <dsp:sp modelId="{F1506D41-2FF7-4599-A3BC-E604FD092663}">
      <dsp:nvSpPr>
        <dsp:cNvPr id="0" name=""/>
        <dsp:cNvSpPr/>
      </dsp:nvSpPr>
      <dsp:spPr>
        <a:xfrm>
          <a:off x="4280613"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D38E4-5E4A-4DF2-BE55-8BEE8E58A32D}">
      <dsp:nvSpPr>
        <dsp:cNvPr id="0" name=""/>
        <dsp:cNvSpPr/>
      </dsp:nvSpPr>
      <dsp:spPr>
        <a:xfrm>
          <a:off x="5399845" y="2125028"/>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Q1 &amp; Q2 2018 devoted to testing and building development tools &amp; doc</a:t>
          </a:r>
          <a:r>
            <a:rPr lang="pl-PL" sz="1400" kern="1200"/>
            <a:t>s</a:t>
          </a:r>
          <a:endParaRPr lang="en-US" sz="1400" kern="1200"/>
        </a:p>
      </dsp:txBody>
      <dsp:txXfrm>
        <a:off x="5399845" y="2125028"/>
        <a:ext cx="1712992" cy="1416685"/>
      </dsp:txXfrm>
    </dsp:sp>
    <dsp:sp modelId="{FABAC0BE-23DE-4FC0-8F6D-779F067CED8D}">
      <dsp:nvSpPr>
        <dsp:cNvPr id="0" name=""/>
        <dsp:cNvSpPr/>
      </dsp:nvSpPr>
      <dsp:spPr>
        <a:xfrm>
          <a:off x="6079256"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24FD-DE8E-448D-87D5-BBB95BD908DA}">
      <dsp:nvSpPr>
        <dsp:cNvPr id="0" name=""/>
        <dsp:cNvSpPr/>
      </dsp:nvSpPr>
      <dsp:spPr>
        <a:xfrm>
          <a:off x="7198488" y="0"/>
          <a:ext cx="1712992"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a:t>The EOS blockchain goes live in June 2018</a:t>
          </a:r>
          <a:r>
            <a:rPr lang="pl-PL" sz="1400" kern="1200"/>
            <a:t>, most probably with the parallel processing feature already enabled</a:t>
          </a:r>
          <a:endParaRPr lang="en-US" sz="1400" kern="1200"/>
        </a:p>
      </dsp:txBody>
      <dsp:txXfrm>
        <a:off x="7198488" y="0"/>
        <a:ext cx="1712992" cy="1416685"/>
      </dsp:txXfrm>
    </dsp:sp>
    <dsp:sp modelId="{C9DA1BCD-3496-4854-98D3-8C77CDC29B86}">
      <dsp:nvSpPr>
        <dsp:cNvPr id="0" name=""/>
        <dsp:cNvSpPr/>
      </dsp:nvSpPr>
      <dsp:spPr>
        <a:xfrm>
          <a:off x="7877899" y="1593771"/>
          <a:ext cx="354171" cy="354171"/>
        </a:xfrm>
        <a:prstGeom prst="ellipse">
          <a:avLst/>
        </a:prstGeom>
        <a:solidFill>
          <a:schemeClr val="bg1">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accessable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No fancy cryptographic stuff</a:t>
          </a:r>
          <a:endParaRPr lang="en-US" sz="1900" kern="120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Upgradeable</a:t>
          </a:r>
          <a:endParaRPr lang="en-US" sz="1900" kern="120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Processing power &amp; s</a:t>
          </a:r>
          <a:r>
            <a:rPr lang="en-US" sz="1800" kern="1200" dirty="0" err="1">
              <a:solidFill>
                <a:schemeClr val="tx1"/>
              </a:solidFill>
            </a:rPr>
            <a:t>eparation</a:t>
          </a:r>
          <a:r>
            <a:rPr lang="en-US" sz="1800" kern="1200" dirty="0">
              <a:solidFill>
                <a:schemeClr val="tx1"/>
              </a:solidFill>
            </a:rPr>
            <a:t> of authentication from action</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T</a:t>
          </a:r>
          <a:r>
            <a:rPr lang="en-US" sz="2000" kern="1200"/>
            <a:t>ransaction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(account recovery)</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(low-level features built-in)</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12-Nov-17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12-Nov-17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12-Nov-17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12-Nov-17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723084144"/>
              </p:ext>
            </p:extLst>
          </p:nvPr>
        </p:nvGraphicFramePr>
        <p:xfrm>
          <a:off x="1279899" y="2186150"/>
          <a:ext cx="7820034" cy="3190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01856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52184612"/>
              </p:ext>
            </p:extLst>
          </p:nvPr>
        </p:nvGraphicFramePr>
        <p:xfrm>
          <a:off x="1361753" y="224948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i="1" dirty="0"/>
              <a:t>Lightening Network</a:t>
            </a:r>
            <a:r>
              <a:rPr lang="en-US" dirty="0"/>
              <a:t> for Bitcoin</a:t>
            </a:r>
            <a:endParaRPr lang="pl-PL" dirty="0"/>
          </a:p>
          <a:p>
            <a:pPr lvl="1"/>
            <a:r>
              <a:rPr lang="en-US" i="1" dirty="0"/>
              <a:t>Raiden</a:t>
            </a:r>
            <a:r>
              <a:rPr lang="en-US" dirty="0"/>
              <a:t> for Ethereum</a:t>
            </a:r>
            <a:endParaRPr lang="pl-PL" dirty="0"/>
          </a:p>
          <a:p>
            <a:r>
              <a:rPr lang="en-US" dirty="0"/>
              <a:t>Ethereum</a:t>
            </a:r>
            <a:r>
              <a:rPr lang="pl-PL" dirty="0"/>
              <a:t>’s </a:t>
            </a:r>
            <a:r>
              <a:rPr lang="en-US" i="1"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91890252"/>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4371650"/>
          </a:xfrm>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endParaRPr lang="pl-PL" dirty="0"/>
          </a:p>
          <a:p>
            <a:r>
              <a:rPr lang="en-US" dirty="0"/>
              <a:t>Publish source code, not assembly</a:t>
            </a:r>
            <a:endParaRPr lang="pl-PL" dirty="0"/>
          </a:p>
          <a:p>
            <a:endParaRPr lang="en-US" dirty="0"/>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txns/sec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a:t>
            </a:r>
            <a:r>
              <a:rPr lang="en-US" dirty="0"/>
              <a:t>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 (legally binding)</a:t>
            </a:r>
          </a:p>
          <a:p>
            <a:pPr lvl="1"/>
            <a:r>
              <a:rPr lang="en-US" dirty="0"/>
              <a:t>stakeholders voting on important decisions</a:t>
            </a:r>
            <a:endParaRPr lang="pl-PL" dirty="0"/>
          </a:p>
          <a:p>
            <a:r>
              <a:rPr lang="en-US" dirty="0"/>
              <a:t>Freeze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Elected block producers (a.k.a. witnesses)</a:t>
            </a:r>
          </a:p>
          <a:p>
            <a:r>
              <a:rPr lang="pl-PL" dirty="0"/>
              <a:t>Efficient decision making</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a:p>
            <a:r>
              <a:rPr lang="pl-PL" dirty="0"/>
              <a:t>Self-funded community benefit apps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5931921"/>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78DE1FD1-1749-4002-8964-D5124367D79B}"/>
                                            </p:graphicEl>
                                          </p:spTgt>
                                        </p:tgtEl>
                                        <p:attrNameLst>
                                          <p:attrName>style.visibility</p:attrName>
                                        </p:attrNameLst>
                                      </p:cBhvr>
                                      <p:to>
                                        <p:strVal val="visible"/>
                                      </p:to>
                                    </p:set>
                                    <p:animEffect transition="in" filter="randombar(horizontal)">
                                      <p:cBhvr>
                                        <p:cTn id="7" dur="500"/>
                                        <p:tgtEl>
                                          <p:spTgt spid="4">
                                            <p:graphicEl>
                                              <a:dgm id="{78DE1FD1-1749-4002-8964-D5124367D79B}"/>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062453FE-EDEA-4C84-9233-70A92D462FF0}"/>
                                            </p:graphicEl>
                                          </p:spTgt>
                                        </p:tgtEl>
                                        <p:attrNameLst>
                                          <p:attrName>style.visibility</p:attrName>
                                        </p:attrNameLst>
                                      </p:cBhvr>
                                      <p:to>
                                        <p:strVal val="visible"/>
                                      </p:to>
                                    </p:set>
                                    <p:animEffect transition="in" filter="randombar(horizontal)">
                                      <p:cBhvr>
                                        <p:cTn id="11" dur="500"/>
                                        <p:tgtEl>
                                          <p:spTgt spid="4">
                                            <p:graphicEl>
                                              <a:dgm id="{062453FE-EDEA-4C84-9233-70A92D462FF0}"/>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graphicEl>
                                              <a:dgm id="{F7B26D34-2D04-469F-82D1-4A0D0280E6B0}"/>
                                            </p:graphicEl>
                                          </p:spTgt>
                                        </p:tgtEl>
                                        <p:attrNameLst>
                                          <p:attrName>style.visibility</p:attrName>
                                        </p:attrNameLst>
                                      </p:cBhvr>
                                      <p:to>
                                        <p:strVal val="visible"/>
                                      </p:to>
                                    </p:set>
                                    <p:animEffect transition="in" filter="randombar(horizontal)">
                                      <p:cBhvr>
                                        <p:cTn id="15" dur="500"/>
                                        <p:tgtEl>
                                          <p:spTgt spid="4">
                                            <p:graphicEl>
                                              <a:dgm id="{F7B26D34-2D04-469F-82D1-4A0D0280E6B0}"/>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graphicEl>
                                              <a:dgm id="{A5DECE46-47E0-48AC-A48C-E9C8DD7015C8}"/>
                                            </p:graphicEl>
                                          </p:spTgt>
                                        </p:tgtEl>
                                        <p:attrNameLst>
                                          <p:attrName>style.visibility</p:attrName>
                                        </p:attrNameLst>
                                      </p:cBhvr>
                                      <p:to>
                                        <p:strVal val="visible"/>
                                      </p:to>
                                    </p:set>
                                    <p:animEffect transition="in" filter="randombar(horizontal)">
                                      <p:cBhvr>
                                        <p:cTn id="19" dur="500"/>
                                        <p:tgtEl>
                                          <p:spTgt spid="4">
                                            <p:graphicEl>
                                              <a:dgm id="{A5DECE46-47E0-48AC-A48C-E9C8DD7015C8}"/>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4">
                                            <p:graphicEl>
                                              <a:dgm id="{D9FD2E53-69D4-4D8E-8D84-8F751C1148A2}"/>
                                            </p:graphicEl>
                                          </p:spTgt>
                                        </p:tgtEl>
                                        <p:attrNameLst>
                                          <p:attrName>style.visibility</p:attrName>
                                        </p:attrNameLst>
                                      </p:cBhvr>
                                      <p:to>
                                        <p:strVal val="visible"/>
                                      </p:to>
                                    </p:set>
                                    <p:animEffect transition="in" filter="randombar(horizontal)">
                                      <p:cBhvr>
                                        <p:cTn id="23" dur="500"/>
                                        <p:tgtEl>
                                          <p:spTgt spid="4">
                                            <p:graphicEl>
                                              <a:dgm id="{D9FD2E53-69D4-4D8E-8D84-8F751C1148A2}"/>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4">
                                            <p:graphicEl>
                                              <a:dgm id="{DD0A50F6-542D-4166-895D-559D411BCAD2}"/>
                                            </p:graphicEl>
                                          </p:spTgt>
                                        </p:tgtEl>
                                        <p:attrNameLst>
                                          <p:attrName>style.visibility</p:attrName>
                                        </p:attrNameLst>
                                      </p:cBhvr>
                                      <p:to>
                                        <p:strVal val="visible"/>
                                      </p:to>
                                    </p:set>
                                    <p:animEffect transition="in" filter="randombar(horizontal)">
                                      <p:cBhvr>
                                        <p:cTn id="27" dur="500"/>
                                        <p:tgtEl>
                                          <p:spTgt spid="4">
                                            <p:graphicEl>
                                              <a:dgm id="{DD0A50F6-542D-4166-895D-559D411BCAD2}"/>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4">
                                            <p:graphicEl>
                                              <a:dgm id="{D7532578-3D75-4785-8D8F-9E892E4B2246}"/>
                                            </p:graphicEl>
                                          </p:spTgt>
                                        </p:tgtEl>
                                        <p:attrNameLst>
                                          <p:attrName>style.visibility</p:attrName>
                                        </p:attrNameLst>
                                      </p:cBhvr>
                                      <p:to>
                                        <p:strVal val="visible"/>
                                      </p:to>
                                    </p:set>
                                    <p:animEffect transition="in" filter="randombar(horizontal)">
                                      <p:cBhvr>
                                        <p:cTn id="31" dur="500"/>
                                        <p:tgtEl>
                                          <p:spTgt spid="4">
                                            <p:graphicEl>
                                              <a:dgm id="{D7532578-3D75-4785-8D8F-9E892E4B22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Concept proved in practice</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Commitment to spend 1 bln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 and now EOS</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solidFill>
                <a:schemeClr val="tx2"/>
              </a:solidFill>
            </a:endParaRPr>
          </a:p>
          <a:p>
            <a:r>
              <a:rPr lang="pl-PL" dirty="0"/>
              <a:t>When in trouble,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29312179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F1506D41-2FF7-4599-A3BC-E604FD092663}"/>
                                            </p:graphicEl>
                                          </p:spTgt>
                                        </p:tgtEl>
                                        <p:attrNameLst>
                                          <p:attrName>style.visibility</p:attrName>
                                        </p:attrNameLst>
                                      </p:cBhvr>
                                      <p:to>
                                        <p:strVal val="visible"/>
                                      </p:to>
                                    </p:set>
                                    <p:animEffect transition="in" filter="randombar(horizontal)">
                                      <p:cBhvr>
                                        <p:cTn id="27" dur="500"/>
                                        <p:tgtEl>
                                          <p:spTgt spid="4">
                                            <p:graphicEl>
                                              <a:dgm id="{F1506D41-2FF7-4599-A3BC-E604FD092663}"/>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553C732B-D7ED-4D21-BDF5-F9150088836B}"/>
                                            </p:graphicEl>
                                          </p:spTgt>
                                        </p:tgtEl>
                                        <p:attrNameLst>
                                          <p:attrName>style.visibility</p:attrName>
                                        </p:attrNameLst>
                                      </p:cBhvr>
                                      <p:to>
                                        <p:strVal val="visible"/>
                                      </p:to>
                                    </p:set>
                                    <p:animEffect transition="in" filter="randombar(horizontal)">
                                      <p:cBhvr>
                                        <p:cTn id="30" dur="500"/>
                                        <p:tgtEl>
                                          <p:spTgt spid="4">
                                            <p:graphicEl>
                                              <a:dgm id="{553C732B-D7ED-4D21-BDF5-F9150088836B}"/>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FABAC0BE-23DE-4FC0-8F6D-779F067CED8D}"/>
                                            </p:graphicEl>
                                          </p:spTgt>
                                        </p:tgtEl>
                                        <p:attrNameLst>
                                          <p:attrName>style.visibility</p:attrName>
                                        </p:attrNameLst>
                                      </p:cBhvr>
                                      <p:to>
                                        <p:strVal val="visible"/>
                                      </p:to>
                                    </p:set>
                                    <p:animEffect transition="in" filter="randombar(horizontal)">
                                      <p:cBhvr>
                                        <p:cTn id="35" dur="500"/>
                                        <p:tgtEl>
                                          <p:spTgt spid="4">
                                            <p:graphicEl>
                                              <a:dgm id="{FABAC0BE-23DE-4FC0-8F6D-779F067CED8D}"/>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B50D38E4-5E4A-4DF2-BE55-8BEE8E58A32D}"/>
                                            </p:graphicEl>
                                          </p:spTgt>
                                        </p:tgtEl>
                                        <p:attrNameLst>
                                          <p:attrName>style.visibility</p:attrName>
                                        </p:attrNameLst>
                                      </p:cBhvr>
                                      <p:to>
                                        <p:strVal val="visible"/>
                                      </p:to>
                                    </p:set>
                                    <p:animEffect transition="in" filter="randombar(horizontal)">
                                      <p:cBhvr>
                                        <p:cTn id="38" dur="500"/>
                                        <p:tgtEl>
                                          <p:spTgt spid="4">
                                            <p:graphicEl>
                                              <a:dgm id="{B50D38E4-5E4A-4DF2-BE55-8BEE8E58A32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C9DA1BCD-3496-4854-98D3-8C77CDC29B86}"/>
                                            </p:graphicEl>
                                          </p:spTgt>
                                        </p:tgtEl>
                                        <p:attrNameLst>
                                          <p:attrName>style.visibility</p:attrName>
                                        </p:attrNameLst>
                                      </p:cBhvr>
                                      <p:to>
                                        <p:strVal val="visible"/>
                                      </p:to>
                                    </p:set>
                                    <p:animEffect transition="in" filter="randombar(horizontal)">
                                      <p:cBhvr>
                                        <p:cTn id="43" dur="500"/>
                                        <p:tgtEl>
                                          <p:spTgt spid="4">
                                            <p:graphicEl>
                                              <a:dgm id="{C9DA1BCD-3496-4854-98D3-8C77CDC29B86}"/>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764D24FD-DE8E-448D-87D5-BBB95BD908DA}"/>
                                            </p:graphicEl>
                                          </p:spTgt>
                                        </p:tgtEl>
                                        <p:attrNameLst>
                                          <p:attrName>style.visibility</p:attrName>
                                        </p:attrNameLst>
                                      </p:cBhvr>
                                      <p:to>
                                        <p:strVal val="visible"/>
                                      </p:to>
                                    </p:set>
                                    <p:animEffect transition="in" filter="randombar(horizontal)">
                                      <p:cBhvr>
                                        <p:cTn id="46" dur="500"/>
                                        <p:tgtEl>
                                          <p:spTgt spid="4">
                                            <p:graphicEl>
                                              <a:dgm id="{764D24FD-DE8E-448D-87D5-BBB95BD908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Scalable, flexible &amp; usable</a:t>
            </a:r>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576877390"/>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8015443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247297"/>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422317"/>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3724085"/>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3426542"/>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057073"/>
            <a:ext cx="2050754" cy="646331"/>
          </a:xfrm>
          <a:prstGeom prst="rect">
            <a:avLst/>
          </a:prstGeom>
          <a:noFill/>
        </p:spPr>
        <p:txBody>
          <a:bodyPr wrap="none" rtlCol="0">
            <a:spAutoFit/>
          </a:bodyPr>
          <a:lstStyle/>
          <a:p>
            <a:r>
              <a:rPr lang="pl-PL" dirty="0"/>
              <a:t>www.tokenika.io</a:t>
            </a:r>
            <a:br>
              <a:rPr lang="pl-PL" dirty="0"/>
            </a:br>
            <a:r>
              <a:rPr lang="pl-PL" dirty="0"/>
              <a:t>contact@tokenika.io</a:t>
            </a:r>
            <a:endParaRPr lang="en-US"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are we spending on BTC mining 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a:p>
            <a:pPr marL="457200" indent="-457200">
              <a:buFont typeface="+mj-lt"/>
              <a:buAutoNum type="arabicPeriod"/>
            </a:pPr>
            <a:r>
              <a:rPr lang="en-US" dirty="0"/>
              <a:t>Which are the </a:t>
            </a:r>
            <a:r>
              <a:rPr lang="pl-PL" dirty="0"/>
              <a:t>top </a:t>
            </a:r>
            <a:r>
              <a:rPr lang="en-US" dirty="0"/>
              <a:t>four </a:t>
            </a:r>
            <a:r>
              <a:rPr lang="pl-PL" dirty="0"/>
              <a:t>most used </a:t>
            </a:r>
            <a:r>
              <a:rPr lang="en-US" dirty="0"/>
              <a:t>blockchains currently in production</a:t>
            </a:r>
            <a:r>
              <a:rPr lang="pl-PL" dirty="0"/>
              <a:t>?</a:t>
            </a:r>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are we spending on BTC mining per day? 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1283</TotalTime>
  <Words>1586</Words>
  <Application>Microsoft Office PowerPoint</Application>
  <PresentationFormat>Widescreen</PresentationFormat>
  <Paragraphs>262</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QUICK SURVEY - ANSWERS</vt:lpstr>
      <vt:lpstr>WHAT’s POSSIBLE VS. WHAT’S NEEDED</vt:lpstr>
      <vt:lpstr>What do decentralized apps require?</vt:lpstr>
      <vt:lpstr>Major problems facing the crypto-space</vt:lpstr>
      <vt:lpstr>Scalability</vt:lpstr>
      <vt:lpstr>High &amp; unpredictable transaction fees</vt:lpstr>
      <vt:lpstr>Private key security</vt:lpstr>
      <vt:lpstr>Blockchain governance</vt:lpstr>
      <vt:lpstr>Smart-contracts running amok</vt:lpstr>
      <vt:lpstr>Smart-contracts running amok</vt:lpstr>
      <vt:lpstr>Smart-contracts running amok</vt:lpstr>
      <vt:lpstr>High cost of app development</vt:lpstr>
      <vt:lpstr>Bad user experience</vt:lpstr>
      <vt:lpstr>No bridges between blockchains</vt:lpstr>
      <vt:lpstr>Major problems - recap</vt:lpstr>
      <vt:lpstr>What is EOS?</vt:lpstr>
      <vt:lpstr>What is EOS?</vt:lpstr>
      <vt:lpstr>EOS is the blockchain for building commercial scale decentralized applications that are indistinguishable from centralized alternatives.</vt:lpstr>
      <vt:lpstr>BLOCKCHAIN Evolution</vt:lpstr>
      <vt:lpstr>What features make EOS unique when compared to Ethereum?</vt:lpstr>
      <vt:lpstr>Processing power</vt:lpstr>
      <vt:lpstr>Much wider context</vt:lpstr>
      <vt:lpstr>Blockchain governance built-in</vt:lpstr>
      <vt:lpstr>Complete operating system</vt:lpstr>
      <vt:lpstr>No transaction fees</vt:lpstr>
      <vt:lpstr>Asynchronous communication</vt:lpstr>
      <vt:lpstr>Publish source code, not assembly</vt:lpstr>
      <vt:lpstr>Unique features - RECAP</vt:lpstr>
      <vt:lpstr>What are the strong points?</vt:lpstr>
      <vt:lpstr>EOS is the most well funded project in history and we plan to soon announce a program for up to one billion USD of capital for EOS projects.</vt:lpstr>
      <vt:lpstr>DPOS – Delegated proof of stake</vt:lpstr>
      <vt:lpstr>DPOS – Delegated proof of stake</vt:lpstr>
      <vt:lpstr>DPOS – Delegated proof of stake</vt:lpstr>
      <vt:lpstr>What are the weak points?</vt:lpstr>
      <vt:lpstr>EOS roadmap</vt:lpstr>
      <vt:lpstr>EOS Wrap-up</vt:lpstr>
      <vt:lpstr>EOS VS. decentralized apps REQUIREMENTS</vt:lpstr>
      <vt:lpstr>Major problems - revisited</vt:lpstr>
      <vt:lpstr>About Tokenika</vt:lpstr>
      <vt:lpstr>What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127</cp:revision>
  <dcterms:created xsi:type="dcterms:W3CDTF">2017-11-07T09:57:11Z</dcterms:created>
  <dcterms:modified xsi:type="dcterms:W3CDTF">2017-11-12T13:11:25Z</dcterms:modified>
</cp:coreProperties>
</file>