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0" r:id="rId3"/>
    <p:sldId id="265" r:id="rId4"/>
    <p:sldId id="261" r:id="rId5"/>
    <p:sldId id="300" r:id="rId6"/>
    <p:sldId id="268" r:id="rId7"/>
    <p:sldId id="283" r:id="rId8"/>
    <p:sldId id="284" r:id="rId9"/>
    <p:sldId id="326" r:id="rId10"/>
    <p:sldId id="320" r:id="rId11"/>
    <p:sldId id="287" r:id="rId12"/>
    <p:sldId id="288" r:id="rId13"/>
    <p:sldId id="289" r:id="rId14"/>
    <p:sldId id="291" r:id="rId15"/>
    <p:sldId id="292" r:id="rId16"/>
    <p:sldId id="293" r:id="rId17"/>
    <p:sldId id="294" r:id="rId18"/>
    <p:sldId id="295" r:id="rId19"/>
    <p:sldId id="334" r:id="rId20"/>
    <p:sldId id="280" r:id="rId21"/>
    <p:sldId id="281" r:id="rId22"/>
    <p:sldId id="279" r:id="rId23"/>
    <p:sldId id="331" r:id="rId24"/>
    <p:sldId id="318" r:id="rId25"/>
    <p:sldId id="332" r:id="rId26"/>
    <p:sldId id="333" r:id="rId27"/>
    <p:sldId id="282" r:id="rId28"/>
    <p:sldId id="316" r:id="rId29"/>
    <p:sldId id="302" r:id="rId30"/>
    <p:sldId id="303" r:id="rId31"/>
    <p:sldId id="305" r:id="rId32"/>
    <p:sldId id="306" r:id="rId33"/>
    <p:sldId id="324" r:id="rId34"/>
    <p:sldId id="335" r:id="rId35"/>
    <p:sldId id="336" r:id="rId36"/>
    <p:sldId id="329" r:id="rId37"/>
    <p:sldId id="338" r:id="rId38"/>
    <p:sldId id="304" r:id="rId39"/>
    <p:sldId id="323" r:id="rId40"/>
    <p:sldId id="322" r:id="rId41"/>
    <p:sldId id="328" r:id="rId42"/>
    <p:sldId id="311" r:id="rId43"/>
    <p:sldId id="310" r:id="rId44"/>
    <p:sldId id="312" r:id="rId45"/>
    <p:sldId id="321" r:id="rId46"/>
    <p:sldId id="313" r:id="rId47"/>
    <p:sldId id="314" r:id="rId48"/>
    <p:sldId id="315" r:id="rId49"/>
    <p:sldId id="317" r:id="rId50"/>
    <p:sldId id="285" r:id="rId51"/>
    <p:sldId id="327" r:id="rId52"/>
    <p:sldId id="307" r:id="rId53"/>
    <p:sldId id="319" r:id="rId54"/>
    <p:sldId id="298" r:id="rId55"/>
    <p:sldId id="33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102" y="348"/>
      </p:cViewPr>
      <p:guideLst/>
    </p:cSldViewPr>
  </p:slideViewPr>
  <p:notesTextViewPr>
    <p:cViewPr>
      <p:scale>
        <a:sx n="1" d="1"/>
        <a:sy n="1" d="1"/>
      </p:scale>
      <p:origin x="0" y="0"/>
    </p:cViewPr>
  </p:notesTextViewPr>
  <p:sorterViewPr>
    <p:cViewPr varScale="1">
      <p:scale>
        <a:sx n="1" d="1"/>
        <a:sy n="1" d="1"/>
      </p:scale>
      <p:origin x="0" y="-93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baseline="0" dirty="0"/>
              <a:t>Transactions per second</a:t>
            </a:r>
            <a:endParaRPr lang="en-US" sz="2000" baseline="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2-F560-4991-A3E2-79161A89B4C1}"/>
              </c:ext>
            </c:extLst>
          </c:dPt>
          <c:dPt>
            <c:idx val="1"/>
            <c:invertIfNegative val="0"/>
            <c:bubble3D val="0"/>
            <c:spPr>
              <a:solidFill>
                <a:schemeClr val="tx2"/>
              </a:solidFill>
              <a:ln>
                <a:noFill/>
              </a:ln>
              <a:effectLst/>
            </c:spPr>
            <c:extLst>
              <c:ext xmlns:c16="http://schemas.microsoft.com/office/drawing/2014/chart" uri="{C3380CC4-5D6E-409C-BE32-E72D297353CC}">
                <c16:uniqueId val="{00000001-F560-4991-A3E2-79161A89B4C1}"/>
              </c:ext>
            </c:extLst>
          </c:dPt>
          <c:dPt>
            <c:idx val="2"/>
            <c:invertIfNegative val="0"/>
            <c:bubble3D val="0"/>
            <c:spPr>
              <a:solidFill>
                <a:schemeClr val="tx2"/>
              </a:solidFill>
              <a:ln>
                <a:noFill/>
              </a:ln>
              <a:effectLst/>
            </c:spPr>
            <c:extLst>
              <c:ext xmlns:c16="http://schemas.microsoft.com/office/drawing/2014/chart" uri="{C3380CC4-5D6E-409C-BE32-E72D297353CC}">
                <c16:uniqueId val="{00000000-F560-4991-A3E2-79161A89B4C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Exchanges/PMs</c:v>
                </c:pt>
                <c:pt idx="1">
                  <c:v>Social media</c:v>
                </c:pt>
                <c:pt idx="2">
                  <c:v>Debit cards</c:v>
                </c:pt>
                <c:pt idx="3">
                  <c:v>Ethereum</c:v>
                </c:pt>
                <c:pt idx="4">
                  <c:v>Bitcoin</c:v>
                </c:pt>
              </c:strCache>
            </c:strRef>
          </c:cat>
          <c:val>
            <c:numRef>
              <c:f>Sheet1!$B$2:$B$6</c:f>
              <c:numCache>
                <c:formatCode>#,##0</c:formatCode>
                <c:ptCount val="5"/>
                <c:pt idx="0">
                  <c:v>100000</c:v>
                </c:pt>
                <c:pt idx="1">
                  <c:v>50000</c:v>
                </c:pt>
                <c:pt idx="2">
                  <c:v>20000</c:v>
                </c:pt>
                <c:pt idx="3">
                  <c:v>30</c:v>
                </c:pt>
                <c:pt idx="4" formatCode="General">
                  <c:v>4</c:v>
                </c:pt>
              </c:numCache>
            </c:numRef>
          </c:val>
          <c:extLst>
            <c:ext xmlns:c16="http://schemas.microsoft.com/office/drawing/2014/chart" uri="{C3380CC4-5D6E-409C-BE32-E72D297353CC}">
              <c16:uniqueId val="{00000000-162E-4ADF-971E-EA5D18A29341}"/>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Series1</c:v>
                </c:pt>
              </c:strCache>
            </c:strRef>
          </c:tx>
          <c:dPt>
            <c:idx val="0"/>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3-FE45-44FD-8CE6-FE180E31B4E0}"/>
              </c:ext>
            </c:extLst>
          </c:dPt>
          <c:dPt>
            <c:idx val="1"/>
            <c:bubble3D val="0"/>
            <c:spPr>
              <a:solidFill>
                <a:schemeClr val="tx2">
                  <a:alpha val="60000"/>
                </a:schemeClr>
              </a:solidFill>
              <a:ln w="19050">
                <a:solidFill>
                  <a:schemeClr val="lt1"/>
                </a:solidFill>
              </a:ln>
              <a:effectLst/>
            </c:spPr>
            <c:extLst>
              <c:ext xmlns:c16="http://schemas.microsoft.com/office/drawing/2014/chart" uri="{C3380CC4-5D6E-409C-BE32-E72D297353CC}">
                <c16:uniqueId val="{00000004-FE45-44FD-8CE6-FE180E31B4E0}"/>
              </c:ext>
            </c:extLst>
          </c:dPt>
          <c:dPt>
            <c:idx val="2"/>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2-FE45-44FD-8CE6-FE180E31B4E0}"/>
              </c:ext>
            </c:extLst>
          </c:dPt>
          <c:dPt>
            <c:idx val="3"/>
            <c:bubble3D val="0"/>
            <c:spPr>
              <a:solidFill>
                <a:schemeClr val="tx1">
                  <a:lumMod val="85000"/>
                  <a:alpha val="60000"/>
                </a:schemeClr>
              </a:solidFill>
              <a:ln w="19050">
                <a:solidFill>
                  <a:schemeClr val="lt1"/>
                </a:solidFill>
              </a:ln>
              <a:effectLst/>
            </c:spPr>
            <c:extLst>
              <c:ext xmlns:c16="http://schemas.microsoft.com/office/drawing/2014/chart" uri="{C3380CC4-5D6E-409C-BE32-E72D297353CC}">
                <c16:uniqueId val="{00000001-FE45-44FD-8CE6-FE180E31B4E0}"/>
              </c:ext>
            </c:extLst>
          </c:dPt>
          <c:cat>
            <c:strRef>
              <c:f>Sheet1!$A$2:$A$5</c:f>
              <c:strCache>
                <c:ptCount val="4"/>
                <c:pt idx="0">
                  <c:v>BitShares</c:v>
                </c:pt>
                <c:pt idx="1">
                  <c:v>Steem</c:v>
                </c:pt>
                <c:pt idx="2">
                  <c:v>Ethereum</c:v>
                </c:pt>
                <c:pt idx="3">
                  <c:v>Bitcoin</c:v>
                </c:pt>
              </c:strCache>
            </c:strRef>
          </c:cat>
          <c:val>
            <c:numRef>
              <c:f>Sheet1!$B$2:$B$5</c:f>
              <c:numCache>
                <c:formatCode>General</c:formatCode>
                <c:ptCount val="4"/>
                <c:pt idx="0">
                  <c:v>4</c:v>
                </c:pt>
                <c:pt idx="1">
                  <c:v>7.8</c:v>
                </c:pt>
                <c:pt idx="2">
                  <c:v>5.2</c:v>
                </c:pt>
                <c:pt idx="3">
                  <c:v>3.8</c:v>
                </c:pt>
              </c:numCache>
            </c:numRef>
          </c:val>
          <c:extLst>
            <c:ext xmlns:c16="http://schemas.microsoft.com/office/drawing/2014/chart" uri="{C3380CC4-5D6E-409C-BE32-E72D297353CC}">
              <c16:uniqueId val="{00000000-FE45-44FD-8CE6-FE180E31B4E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Avg transactions per second</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l-PL" sz="2000" dirty="0"/>
              <a:t>Average</a:t>
            </a:r>
            <a:r>
              <a:rPr lang="pl-PL" sz="2000" baseline="0" dirty="0"/>
              <a:t> number of</a:t>
            </a:r>
            <a:r>
              <a:rPr lang="pl-PL" sz="2000" dirty="0"/>
              <a:t> actual trxns per sec</a:t>
            </a:r>
            <a:endParaRPr lang="en-US" sz="20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tx2"/>
            </a:solidFill>
            <a:ln>
              <a:noFill/>
            </a:ln>
            <a:effectLst/>
          </c:spPr>
          <c:invertIfNegative val="0"/>
          <c:dPt>
            <c:idx val="0"/>
            <c:invertIfNegative val="0"/>
            <c:bubble3D val="0"/>
            <c:spPr>
              <a:solidFill>
                <a:schemeClr val="tx1">
                  <a:lumMod val="65000"/>
                </a:schemeClr>
              </a:solidFill>
              <a:ln>
                <a:noFill/>
              </a:ln>
              <a:effectLst/>
            </c:spPr>
            <c:extLst>
              <c:ext xmlns:c16="http://schemas.microsoft.com/office/drawing/2014/chart" uri="{C3380CC4-5D6E-409C-BE32-E72D297353CC}">
                <c16:uniqueId val="{00000001-6BB3-4336-ACCA-3803E646D564}"/>
              </c:ext>
            </c:extLst>
          </c:dPt>
          <c:dPt>
            <c:idx val="2"/>
            <c:invertIfNegative val="0"/>
            <c:bubble3D val="0"/>
            <c:spPr>
              <a:solidFill>
                <a:schemeClr val="tx1">
                  <a:lumMod val="65000"/>
                </a:schemeClr>
              </a:solidFill>
              <a:ln>
                <a:noFill/>
              </a:ln>
              <a:effectLst/>
            </c:spPr>
            <c:extLst>
              <c:ext xmlns:c16="http://schemas.microsoft.com/office/drawing/2014/chart" uri="{C3380CC4-5D6E-409C-BE32-E72D297353CC}">
                <c16:uniqueId val="{00000002-6BB3-4336-ACCA-3803E646D564}"/>
              </c:ext>
            </c:extLst>
          </c:dPt>
          <c:cat>
            <c:strRef>
              <c:f>Sheet1!$A$2:$A$5</c:f>
              <c:strCache>
                <c:ptCount val="4"/>
                <c:pt idx="0">
                  <c:v>Bitcoin</c:v>
                </c:pt>
                <c:pt idx="1">
                  <c:v>BitShares</c:v>
                </c:pt>
                <c:pt idx="2">
                  <c:v>Ethereum</c:v>
                </c:pt>
                <c:pt idx="3">
                  <c:v>Steem</c:v>
                </c:pt>
              </c:strCache>
            </c:strRef>
          </c:cat>
          <c:val>
            <c:numRef>
              <c:f>Sheet1!$B$2:$B$5</c:f>
              <c:numCache>
                <c:formatCode>General</c:formatCode>
                <c:ptCount val="4"/>
                <c:pt idx="0">
                  <c:v>3.8</c:v>
                </c:pt>
                <c:pt idx="1">
                  <c:v>4</c:v>
                </c:pt>
                <c:pt idx="2">
                  <c:v>5.2</c:v>
                </c:pt>
                <c:pt idx="3">
                  <c:v>7.8</c:v>
                </c:pt>
              </c:numCache>
            </c:numRef>
          </c:val>
          <c:extLst>
            <c:ext xmlns:c16="http://schemas.microsoft.com/office/drawing/2014/chart" uri="{C3380CC4-5D6E-409C-BE32-E72D297353CC}">
              <c16:uniqueId val="{00000000-40F8-4AB9-B4FA-B2A70C4107F2}"/>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1780497376"/>
        <c:crosses val="autoZero"/>
        <c:auto val="1"/>
        <c:lblAlgn val="ctr"/>
        <c:lblOffset val="100"/>
        <c:noMultiLvlLbl val="0"/>
      </c:catAx>
      <c:valAx>
        <c:axId val="1780497376"/>
        <c:scaling>
          <c:orientation val="minMax"/>
        </c:scaling>
        <c:delete val="0"/>
        <c:axPos val="b"/>
        <c:majorGridlines>
          <c:spPr>
            <a:ln w="9525" cap="flat" cmpd="sng" algn="ctr">
              <a:solidFill>
                <a:schemeClr val="tx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71BEA5-7E61-46FB-AC75-D8927D3AEE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29817B3-474D-4D9A-8239-C9228E091D1F}">
      <dgm:prSet/>
      <dgm:spPr>
        <a:solidFill>
          <a:schemeClr val="accent3">
            <a:lumMod val="75000"/>
            <a:alpha val="50000"/>
          </a:schemeClr>
        </a:solidFill>
      </dgm:spPr>
      <dgm:t>
        <a:bodyPr/>
        <a:lstStyle/>
        <a:p>
          <a:r>
            <a:rPr lang="en-US"/>
            <a:t>Scalability</a:t>
          </a:r>
        </a:p>
      </dgm:t>
    </dgm:pt>
    <dgm:pt modelId="{76AF1E4C-A84B-4E76-8279-C8BE1964BA2B}" type="parTrans" cxnId="{EFE6D809-776E-4CEC-9536-DABA8E3C8103}">
      <dgm:prSet/>
      <dgm:spPr/>
      <dgm:t>
        <a:bodyPr/>
        <a:lstStyle/>
        <a:p>
          <a:endParaRPr lang="en-US"/>
        </a:p>
      </dgm:t>
    </dgm:pt>
    <dgm:pt modelId="{67745BF9-7FA0-4DC6-AD09-67FC3969AF79}" type="sibTrans" cxnId="{EFE6D809-776E-4CEC-9536-DABA8E3C8103}">
      <dgm:prSet/>
      <dgm:spPr/>
      <dgm:t>
        <a:bodyPr/>
        <a:lstStyle/>
        <a:p>
          <a:endParaRPr lang="en-US"/>
        </a:p>
      </dgm:t>
    </dgm:pt>
    <dgm:pt modelId="{E1303100-D97B-427E-A9C0-629DD33A9FA4}">
      <dgm:prSet/>
      <dgm:spPr>
        <a:solidFill>
          <a:schemeClr val="accent3">
            <a:lumMod val="75000"/>
            <a:alpha val="50000"/>
          </a:schemeClr>
        </a:solidFill>
      </dgm:spPr>
      <dgm:t>
        <a:bodyPr/>
        <a:lstStyle/>
        <a:p>
          <a:r>
            <a:rPr lang="pl-PL" dirty="0"/>
            <a:t>T</a:t>
          </a:r>
          <a:r>
            <a:rPr lang="en-US" dirty="0" err="1"/>
            <a:t>ransaction</a:t>
          </a:r>
          <a:r>
            <a:rPr lang="en-US" dirty="0"/>
            <a:t> fees</a:t>
          </a:r>
        </a:p>
      </dgm:t>
    </dgm:pt>
    <dgm:pt modelId="{BC47E706-766A-4F90-B094-4C4C8E6C7FCB}" type="parTrans" cxnId="{A4EEB98E-8ED6-43E9-9409-373A54ED30AC}">
      <dgm:prSet/>
      <dgm:spPr/>
      <dgm:t>
        <a:bodyPr/>
        <a:lstStyle/>
        <a:p>
          <a:endParaRPr lang="en-US"/>
        </a:p>
      </dgm:t>
    </dgm:pt>
    <dgm:pt modelId="{C71319BD-DA26-46AE-944D-E66D8BB9F42C}" type="sibTrans" cxnId="{A4EEB98E-8ED6-43E9-9409-373A54ED30AC}">
      <dgm:prSet/>
      <dgm:spPr/>
      <dgm:t>
        <a:bodyPr/>
        <a:lstStyle/>
        <a:p>
          <a:endParaRPr lang="en-US"/>
        </a:p>
      </dgm:t>
    </dgm:pt>
    <dgm:pt modelId="{AE13BB9E-BB4A-4A5F-B71E-5BC3D96420A1}">
      <dgm:prSet/>
      <dgm:spPr>
        <a:solidFill>
          <a:schemeClr val="accent3">
            <a:lumMod val="75000"/>
            <a:alpha val="50000"/>
          </a:schemeClr>
        </a:solidFill>
      </dgm:spPr>
      <dgm:t>
        <a:bodyPr/>
        <a:lstStyle/>
        <a:p>
          <a:r>
            <a:rPr lang="en-US"/>
            <a:t>Private key security</a:t>
          </a:r>
        </a:p>
      </dgm:t>
    </dgm:pt>
    <dgm:pt modelId="{04F50D54-2716-448D-87EF-EAF02277191F}" type="parTrans" cxnId="{0ADEC4C7-D381-463C-9BA4-EF348E3B70AB}">
      <dgm:prSet/>
      <dgm:spPr/>
      <dgm:t>
        <a:bodyPr/>
        <a:lstStyle/>
        <a:p>
          <a:endParaRPr lang="en-US"/>
        </a:p>
      </dgm:t>
    </dgm:pt>
    <dgm:pt modelId="{804BB09C-3D45-4511-9FD6-D7D95F1042EA}" type="sibTrans" cxnId="{0ADEC4C7-D381-463C-9BA4-EF348E3B70AB}">
      <dgm:prSet/>
      <dgm:spPr/>
      <dgm:t>
        <a:bodyPr/>
        <a:lstStyle/>
        <a:p>
          <a:endParaRPr lang="en-US"/>
        </a:p>
      </dgm:t>
    </dgm:pt>
    <dgm:pt modelId="{E505B2DC-C44C-4F83-BF1D-9B3BDF2595AA}">
      <dgm:prSet/>
      <dgm:spPr>
        <a:solidFill>
          <a:schemeClr val="accent3">
            <a:lumMod val="75000"/>
            <a:alpha val="50000"/>
          </a:schemeClr>
        </a:solidFill>
      </dgm:spPr>
      <dgm:t>
        <a:bodyPr/>
        <a:lstStyle/>
        <a:p>
          <a:r>
            <a:rPr lang="en-US" dirty="0"/>
            <a:t>Blockchain governance</a:t>
          </a:r>
        </a:p>
      </dgm:t>
    </dgm:pt>
    <dgm:pt modelId="{E73E13F6-02E3-4E42-B409-43DB24B4E6A4}" type="parTrans" cxnId="{9B5DB443-453C-43D7-94EB-B4CEB78306B6}">
      <dgm:prSet/>
      <dgm:spPr/>
      <dgm:t>
        <a:bodyPr/>
        <a:lstStyle/>
        <a:p>
          <a:endParaRPr lang="en-US"/>
        </a:p>
      </dgm:t>
    </dgm:pt>
    <dgm:pt modelId="{5BE20D16-D145-4416-8244-F79A495E9F97}" type="sibTrans" cxnId="{9B5DB443-453C-43D7-94EB-B4CEB78306B6}">
      <dgm:prSet/>
      <dgm:spPr/>
      <dgm:t>
        <a:bodyPr/>
        <a:lstStyle/>
        <a:p>
          <a:endParaRPr lang="en-US"/>
        </a:p>
      </dgm:t>
    </dgm:pt>
    <dgm:pt modelId="{A725A541-70AE-4BEA-8B9D-5D3D06322212}">
      <dgm:prSet/>
      <dgm:spPr>
        <a:solidFill>
          <a:schemeClr val="accent3">
            <a:lumMod val="75000"/>
            <a:alpha val="50000"/>
          </a:schemeClr>
        </a:solidFill>
      </dgm:spPr>
      <dgm:t>
        <a:bodyPr/>
        <a:lstStyle/>
        <a:p>
          <a:r>
            <a:rPr lang="en-US" dirty="0"/>
            <a:t>Smart-contracts running amok</a:t>
          </a:r>
        </a:p>
      </dgm:t>
    </dgm:pt>
    <dgm:pt modelId="{11389EAB-A163-4CCC-9994-CFCC9CAF5077}" type="parTrans" cxnId="{67A77BBE-C1F6-443B-8235-82BCF306D4B6}">
      <dgm:prSet/>
      <dgm:spPr/>
      <dgm:t>
        <a:bodyPr/>
        <a:lstStyle/>
        <a:p>
          <a:endParaRPr lang="en-US"/>
        </a:p>
      </dgm:t>
    </dgm:pt>
    <dgm:pt modelId="{535DAE04-768A-4F6A-AA16-C8D077F59BFB}" type="sibTrans" cxnId="{67A77BBE-C1F6-443B-8235-82BCF306D4B6}">
      <dgm:prSet/>
      <dgm:spPr/>
      <dgm:t>
        <a:bodyPr/>
        <a:lstStyle/>
        <a:p>
          <a:endParaRPr lang="en-US"/>
        </a:p>
      </dgm:t>
    </dgm:pt>
    <dgm:pt modelId="{9335CD9B-AC48-4923-87D3-395F8BF82CDB}">
      <dgm:prSet/>
      <dgm:spPr>
        <a:solidFill>
          <a:schemeClr val="accent3">
            <a:lumMod val="75000"/>
            <a:alpha val="50000"/>
          </a:schemeClr>
        </a:solidFill>
      </dgm:spPr>
      <dgm:t>
        <a:bodyPr/>
        <a:lstStyle/>
        <a:p>
          <a:r>
            <a:rPr lang="en-US"/>
            <a:t>High cost of app development</a:t>
          </a:r>
        </a:p>
      </dgm:t>
    </dgm:pt>
    <dgm:pt modelId="{45FA4316-85B7-4B5F-BAC7-C2393F1C9589}" type="parTrans" cxnId="{39682D22-1657-474F-B7A2-7E47F5F76363}">
      <dgm:prSet/>
      <dgm:spPr/>
      <dgm:t>
        <a:bodyPr/>
        <a:lstStyle/>
        <a:p>
          <a:endParaRPr lang="en-US"/>
        </a:p>
      </dgm:t>
    </dgm:pt>
    <dgm:pt modelId="{F15FAEFE-15C1-4328-AA7A-8086C7D3B56D}" type="sibTrans" cxnId="{39682D22-1657-474F-B7A2-7E47F5F76363}">
      <dgm:prSet/>
      <dgm:spPr/>
      <dgm:t>
        <a:bodyPr/>
        <a:lstStyle/>
        <a:p>
          <a:endParaRPr lang="en-US"/>
        </a:p>
      </dgm:t>
    </dgm:pt>
    <dgm:pt modelId="{20442860-AEC3-4152-BDAB-7E66E14B96EC}">
      <dgm:prSet/>
      <dgm:spPr>
        <a:solidFill>
          <a:schemeClr val="accent3">
            <a:lumMod val="75000"/>
            <a:alpha val="50000"/>
          </a:schemeClr>
        </a:solidFill>
      </dgm:spPr>
      <dgm:t>
        <a:bodyPr/>
        <a:lstStyle/>
        <a:p>
          <a:r>
            <a:rPr lang="pl-PL"/>
            <a:t>Bad user experience</a:t>
          </a:r>
          <a:endParaRPr lang="en-US"/>
        </a:p>
      </dgm:t>
    </dgm:pt>
    <dgm:pt modelId="{08C1AB04-0BEC-4365-AE26-5D16307B1269}" type="parTrans" cxnId="{32D57E37-563E-4D79-B346-7A4A7C031654}">
      <dgm:prSet/>
      <dgm:spPr/>
      <dgm:t>
        <a:bodyPr/>
        <a:lstStyle/>
        <a:p>
          <a:endParaRPr lang="en-US"/>
        </a:p>
      </dgm:t>
    </dgm:pt>
    <dgm:pt modelId="{3791D273-9D59-4ADF-88F7-D3B93CAE968E}" type="sibTrans" cxnId="{32D57E37-563E-4D79-B346-7A4A7C031654}">
      <dgm:prSet/>
      <dgm:spPr/>
      <dgm:t>
        <a:bodyPr/>
        <a:lstStyle/>
        <a:p>
          <a:endParaRPr lang="en-US"/>
        </a:p>
      </dgm:t>
    </dgm:pt>
    <dgm:pt modelId="{7962E1CE-FCCE-466F-A930-C91F1AE70C42}">
      <dgm:prSet/>
      <dgm:spPr>
        <a:solidFill>
          <a:schemeClr val="accent3">
            <a:lumMod val="75000"/>
            <a:alpha val="50000"/>
          </a:schemeClr>
        </a:solidFill>
      </dgm:spPr>
      <dgm:t>
        <a:bodyPr/>
        <a:lstStyle/>
        <a:p>
          <a:r>
            <a:rPr lang="en-US"/>
            <a:t>No bridges between blockchains</a:t>
          </a:r>
        </a:p>
      </dgm:t>
    </dgm:pt>
    <dgm:pt modelId="{1F17153D-8419-427C-A366-3BA449E31B24}" type="parTrans" cxnId="{FB12573B-F9B7-4CD9-B9AA-8781C1E1FE0D}">
      <dgm:prSet/>
      <dgm:spPr/>
      <dgm:t>
        <a:bodyPr/>
        <a:lstStyle/>
        <a:p>
          <a:endParaRPr lang="en-US"/>
        </a:p>
      </dgm:t>
    </dgm:pt>
    <dgm:pt modelId="{D3011B4B-439A-485B-866A-2B8F12D1136D}" type="sibTrans" cxnId="{FB12573B-F9B7-4CD9-B9AA-8781C1E1FE0D}">
      <dgm:prSet/>
      <dgm:spPr/>
      <dgm:t>
        <a:bodyPr/>
        <a:lstStyle/>
        <a:p>
          <a:endParaRPr lang="en-US"/>
        </a:p>
      </dgm:t>
    </dgm:pt>
    <dgm:pt modelId="{A9BC4408-7B37-4519-B9E4-2CCE3C94F8AF}" type="pres">
      <dgm:prSet presAssocID="{F471BEA5-7E61-46FB-AC75-D8927D3AEEB0}" presName="diagram" presStyleCnt="0">
        <dgm:presLayoutVars>
          <dgm:dir/>
          <dgm:resizeHandles val="exact"/>
        </dgm:presLayoutVars>
      </dgm:prSet>
      <dgm:spPr/>
    </dgm:pt>
    <dgm:pt modelId="{A905012C-D8FE-4BBB-9465-76928F74AD67}" type="pres">
      <dgm:prSet presAssocID="{929817B3-474D-4D9A-8239-C9228E091D1F}" presName="node" presStyleLbl="node1" presStyleIdx="0" presStyleCnt="8">
        <dgm:presLayoutVars>
          <dgm:bulletEnabled val="1"/>
        </dgm:presLayoutVars>
      </dgm:prSet>
      <dgm:spPr>
        <a:prstGeom prst="roundRect">
          <a:avLst/>
        </a:prstGeom>
      </dgm:spPr>
    </dgm:pt>
    <dgm:pt modelId="{2D2D869F-F27F-4624-87F9-2D0625876B37}" type="pres">
      <dgm:prSet presAssocID="{67745BF9-7FA0-4DC6-AD09-67FC3969AF79}" presName="sibTrans" presStyleCnt="0"/>
      <dgm:spPr/>
    </dgm:pt>
    <dgm:pt modelId="{2ADACAE6-81CC-470C-A881-0016EA0C3571}" type="pres">
      <dgm:prSet presAssocID="{E1303100-D97B-427E-A9C0-629DD33A9FA4}" presName="node" presStyleLbl="node1" presStyleIdx="1" presStyleCnt="8">
        <dgm:presLayoutVars>
          <dgm:bulletEnabled val="1"/>
        </dgm:presLayoutVars>
      </dgm:prSet>
      <dgm:spPr>
        <a:prstGeom prst="roundRect">
          <a:avLst/>
        </a:prstGeom>
      </dgm:spPr>
    </dgm:pt>
    <dgm:pt modelId="{B12EFD56-D5D3-43FF-99FB-98BFA8E09E6E}" type="pres">
      <dgm:prSet presAssocID="{C71319BD-DA26-46AE-944D-E66D8BB9F42C}" presName="sibTrans" presStyleCnt="0"/>
      <dgm:spPr/>
    </dgm:pt>
    <dgm:pt modelId="{2AF97EFE-1CE6-4A59-9547-8FBF08E684A4}" type="pres">
      <dgm:prSet presAssocID="{AE13BB9E-BB4A-4A5F-B71E-5BC3D96420A1}" presName="node" presStyleLbl="node1" presStyleIdx="2" presStyleCnt="8">
        <dgm:presLayoutVars>
          <dgm:bulletEnabled val="1"/>
        </dgm:presLayoutVars>
      </dgm:prSet>
      <dgm:spPr>
        <a:prstGeom prst="roundRect">
          <a:avLst/>
        </a:prstGeom>
      </dgm:spPr>
    </dgm:pt>
    <dgm:pt modelId="{651678A7-9B9D-4699-A1FE-3917987C800E}" type="pres">
      <dgm:prSet presAssocID="{804BB09C-3D45-4511-9FD6-D7D95F1042EA}" presName="sibTrans" presStyleCnt="0"/>
      <dgm:spPr/>
    </dgm:pt>
    <dgm:pt modelId="{A557E60F-571B-4F1E-B3A2-F72BE3BB2F74}" type="pres">
      <dgm:prSet presAssocID="{E505B2DC-C44C-4F83-BF1D-9B3BDF2595AA}" presName="node" presStyleLbl="node1" presStyleIdx="3" presStyleCnt="8">
        <dgm:presLayoutVars>
          <dgm:bulletEnabled val="1"/>
        </dgm:presLayoutVars>
      </dgm:prSet>
      <dgm:spPr>
        <a:prstGeom prst="roundRect">
          <a:avLst/>
        </a:prstGeom>
      </dgm:spPr>
    </dgm:pt>
    <dgm:pt modelId="{9274C650-B350-4619-AD8B-10533D7BC65D}" type="pres">
      <dgm:prSet presAssocID="{5BE20D16-D145-4416-8244-F79A495E9F97}" presName="sibTrans" presStyleCnt="0"/>
      <dgm:spPr/>
    </dgm:pt>
    <dgm:pt modelId="{9DDFA782-2F6B-42EA-A143-392ED057D9C6}" type="pres">
      <dgm:prSet presAssocID="{A725A541-70AE-4BEA-8B9D-5D3D06322212}" presName="node" presStyleLbl="node1" presStyleIdx="4" presStyleCnt="8">
        <dgm:presLayoutVars>
          <dgm:bulletEnabled val="1"/>
        </dgm:presLayoutVars>
      </dgm:prSet>
      <dgm:spPr>
        <a:prstGeom prst="roundRect">
          <a:avLst/>
        </a:prstGeom>
      </dgm:spPr>
    </dgm:pt>
    <dgm:pt modelId="{DCC5752C-45CE-4DB0-833E-E5F693641402}" type="pres">
      <dgm:prSet presAssocID="{535DAE04-768A-4F6A-AA16-C8D077F59BFB}" presName="sibTrans" presStyleCnt="0"/>
      <dgm:spPr/>
    </dgm:pt>
    <dgm:pt modelId="{1E2F0D8B-DA0D-4B42-A90D-8F70C0B31531}" type="pres">
      <dgm:prSet presAssocID="{9335CD9B-AC48-4923-87D3-395F8BF82CDB}" presName="node" presStyleLbl="node1" presStyleIdx="5" presStyleCnt="8">
        <dgm:presLayoutVars>
          <dgm:bulletEnabled val="1"/>
        </dgm:presLayoutVars>
      </dgm:prSet>
      <dgm:spPr>
        <a:prstGeom prst="roundRect">
          <a:avLst/>
        </a:prstGeom>
      </dgm:spPr>
    </dgm:pt>
    <dgm:pt modelId="{351C1E10-444B-49DC-B511-9EAAB3CB3A06}" type="pres">
      <dgm:prSet presAssocID="{F15FAEFE-15C1-4328-AA7A-8086C7D3B56D}" presName="sibTrans" presStyleCnt="0"/>
      <dgm:spPr/>
    </dgm:pt>
    <dgm:pt modelId="{A6B5A6D7-589D-434A-B50F-34D0DBD5C949}" type="pres">
      <dgm:prSet presAssocID="{20442860-AEC3-4152-BDAB-7E66E14B96EC}" presName="node" presStyleLbl="node1" presStyleIdx="6" presStyleCnt="8">
        <dgm:presLayoutVars>
          <dgm:bulletEnabled val="1"/>
        </dgm:presLayoutVars>
      </dgm:prSet>
      <dgm:spPr>
        <a:prstGeom prst="roundRect">
          <a:avLst/>
        </a:prstGeom>
      </dgm:spPr>
    </dgm:pt>
    <dgm:pt modelId="{2FDCE809-80D8-4E47-A57F-CDD97735EA34}" type="pres">
      <dgm:prSet presAssocID="{3791D273-9D59-4ADF-88F7-D3B93CAE968E}" presName="sibTrans" presStyleCnt="0"/>
      <dgm:spPr/>
    </dgm:pt>
    <dgm:pt modelId="{1849C429-F299-4E9E-89E8-8AEDB87B78F3}" type="pres">
      <dgm:prSet presAssocID="{7962E1CE-FCCE-466F-A930-C91F1AE70C42}" presName="node" presStyleLbl="node1" presStyleIdx="7" presStyleCnt="8">
        <dgm:presLayoutVars>
          <dgm:bulletEnabled val="1"/>
        </dgm:presLayoutVars>
      </dgm:prSet>
      <dgm:spPr>
        <a:prstGeom prst="roundRect">
          <a:avLst/>
        </a:prstGeom>
      </dgm:spPr>
    </dgm:pt>
  </dgm:ptLst>
  <dgm:cxnLst>
    <dgm:cxn modelId="{EFE6D809-776E-4CEC-9536-DABA8E3C8103}" srcId="{F471BEA5-7E61-46FB-AC75-D8927D3AEEB0}" destId="{929817B3-474D-4D9A-8239-C9228E091D1F}" srcOrd="0" destOrd="0" parTransId="{76AF1E4C-A84B-4E76-8279-C8BE1964BA2B}" sibTransId="{67745BF9-7FA0-4DC6-AD09-67FC3969AF79}"/>
    <dgm:cxn modelId="{EC895B0A-F221-4B12-988F-9C90DD72320F}" type="presOf" srcId="{AE13BB9E-BB4A-4A5F-B71E-5BC3D96420A1}" destId="{2AF97EFE-1CE6-4A59-9547-8FBF08E684A4}" srcOrd="0" destOrd="0" presId="urn:microsoft.com/office/officeart/2005/8/layout/default"/>
    <dgm:cxn modelId="{A286600E-8A0E-42A0-9E5B-C5049EEA794C}" type="presOf" srcId="{E1303100-D97B-427E-A9C0-629DD33A9FA4}" destId="{2ADACAE6-81CC-470C-A881-0016EA0C3571}" srcOrd="0" destOrd="0" presId="urn:microsoft.com/office/officeart/2005/8/layout/default"/>
    <dgm:cxn modelId="{0ECBB819-78D8-4C83-B5EE-42DE56AC7F1F}" type="presOf" srcId="{9335CD9B-AC48-4923-87D3-395F8BF82CDB}" destId="{1E2F0D8B-DA0D-4B42-A90D-8F70C0B31531}" srcOrd="0" destOrd="0" presId="urn:microsoft.com/office/officeart/2005/8/layout/default"/>
    <dgm:cxn modelId="{39682D22-1657-474F-B7A2-7E47F5F76363}" srcId="{F471BEA5-7E61-46FB-AC75-D8927D3AEEB0}" destId="{9335CD9B-AC48-4923-87D3-395F8BF82CDB}" srcOrd="5" destOrd="0" parTransId="{45FA4316-85B7-4B5F-BAC7-C2393F1C9589}" sibTransId="{F15FAEFE-15C1-4328-AA7A-8086C7D3B56D}"/>
    <dgm:cxn modelId="{32D57E37-563E-4D79-B346-7A4A7C031654}" srcId="{F471BEA5-7E61-46FB-AC75-D8927D3AEEB0}" destId="{20442860-AEC3-4152-BDAB-7E66E14B96EC}" srcOrd="6" destOrd="0" parTransId="{08C1AB04-0BEC-4365-AE26-5D16307B1269}" sibTransId="{3791D273-9D59-4ADF-88F7-D3B93CAE968E}"/>
    <dgm:cxn modelId="{5147F13A-4746-473D-ABC5-55ED4A328458}" type="presOf" srcId="{7962E1CE-FCCE-466F-A930-C91F1AE70C42}" destId="{1849C429-F299-4E9E-89E8-8AEDB87B78F3}" srcOrd="0" destOrd="0" presId="urn:microsoft.com/office/officeart/2005/8/layout/default"/>
    <dgm:cxn modelId="{FB12573B-F9B7-4CD9-B9AA-8781C1E1FE0D}" srcId="{F471BEA5-7E61-46FB-AC75-D8927D3AEEB0}" destId="{7962E1CE-FCCE-466F-A930-C91F1AE70C42}" srcOrd="7" destOrd="0" parTransId="{1F17153D-8419-427C-A366-3BA449E31B24}" sibTransId="{D3011B4B-439A-485B-866A-2B8F12D1136D}"/>
    <dgm:cxn modelId="{9B5DB443-453C-43D7-94EB-B4CEB78306B6}" srcId="{F471BEA5-7E61-46FB-AC75-D8927D3AEEB0}" destId="{E505B2DC-C44C-4F83-BF1D-9B3BDF2595AA}" srcOrd="3" destOrd="0" parTransId="{E73E13F6-02E3-4E42-B409-43DB24B4E6A4}" sibTransId="{5BE20D16-D145-4416-8244-F79A495E9F97}"/>
    <dgm:cxn modelId="{E18EC44C-1F88-443B-ABA2-8009AC3570BE}" type="presOf" srcId="{E505B2DC-C44C-4F83-BF1D-9B3BDF2595AA}" destId="{A557E60F-571B-4F1E-B3A2-F72BE3BB2F74}" srcOrd="0" destOrd="0" presId="urn:microsoft.com/office/officeart/2005/8/layout/default"/>
    <dgm:cxn modelId="{3DEC0979-6F0B-417F-8659-BA98ECB7C08C}" type="presOf" srcId="{F471BEA5-7E61-46FB-AC75-D8927D3AEEB0}" destId="{A9BC4408-7B37-4519-B9E4-2CCE3C94F8AF}" srcOrd="0" destOrd="0" presId="urn:microsoft.com/office/officeart/2005/8/layout/default"/>
    <dgm:cxn modelId="{A4EEB98E-8ED6-43E9-9409-373A54ED30AC}" srcId="{F471BEA5-7E61-46FB-AC75-D8927D3AEEB0}" destId="{E1303100-D97B-427E-A9C0-629DD33A9FA4}" srcOrd="1" destOrd="0" parTransId="{BC47E706-766A-4F90-B094-4C4C8E6C7FCB}" sibTransId="{C71319BD-DA26-46AE-944D-E66D8BB9F42C}"/>
    <dgm:cxn modelId="{42A4C992-F33E-4554-9A03-DFF98186E240}" type="presOf" srcId="{929817B3-474D-4D9A-8239-C9228E091D1F}" destId="{A905012C-D8FE-4BBB-9465-76928F74AD67}" srcOrd="0" destOrd="0" presId="urn:microsoft.com/office/officeart/2005/8/layout/default"/>
    <dgm:cxn modelId="{CECC2995-E4B1-403B-945F-A06682118982}" type="presOf" srcId="{20442860-AEC3-4152-BDAB-7E66E14B96EC}" destId="{A6B5A6D7-589D-434A-B50F-34D0DBD5C949}" srcOrd="0" destOrd="0" presId="urn:microsoft.com/office/officeart/2005/8/layout/default"/>
    <dgm:cxn modelId="{C95A89AE-794F-47D1-8F8B-BAC375231B48}" type="presOf" srcId="{A725A541-70AE-4BEA-8B9D-5D3D06322212}" destId="{9DDFA782-2F6B-42EA-A143-392ED057D9C6}" srcOrd="0" destOrd="0" presId="urn:microsoft.com/office/officeart/2005/8/layout/default"/>
    <dgm:cxn modelId="{67A77BBE-C1F6-443B-8235-82BCF306D4B6}" srcId="{F471BEA5-7E61-46FB-AC75-D8927D3AEEB0}" destId="{A725A541-70AE-4BEA-8B9D-5D3D06322212}" srcOrd="4" destOrd="0" parTransId="{11389EAB-A163-4CCC-9994-CFCC9CAF5077}" sibTransId="{535DAE04-768A-4F6A-AA16-C8D077F59BFB}"/>
    <dgm:cxn modelId="{0ADEC4C7-D381-463C-9BA4-EF348E3B70AB}" srcId="{F471BEA5-7E61-46FB-AC75-D8927D3AEEB0}" destId="{AE13BB9E-BB4A-4A5F-B71E-5BC3D96420A1}" srcOrd="2" destOrd="0" parTransId="{04F50D54-2716-448D-87EF-EAF02277191F}" sibTransId="{804BB09C-3D45-4511-9FD6-D7D95F1042EA}"/>
    <dgm:cxn modelId="{307FBD74-A3DE-4DC1-A564-DB7C18095085}" type="presParOf" srcId="{A9BC4408-7B37-4519-B9E4-2CCE3C94F8AF}" destId="{A905012C-D8FE-4BBB-9465-76928F74AD67}" srcOrd="0" destOrd="0" presId="urn:microsoft.com/office/officeart/2005/8/layout/default"/>
    <dgm:cxn modelId="{F1E8B125-4F4B-4D95-BD66-2523DB1AE4B6}" type="presParOf" srcId="{A9BC4408-7B37-4519-B9E4-2CCE3C94F8AF}" destId="{2D2D869F-F27F-4624-87F9-2D0625876B37}" srcOrd="1" destOrd="0" presId="urn:microsoft.com/office/officeart/2005/8/layout/default"/>
    <dgm:cxn modelId="{5F66F8B5-917A-4124-B3E7-E76A86BB3DDE}" type="presParOf" srcId="{A9BC4408-7B37-4519-B9E4-2CCE3C94F8AF}" destId="{2ADACAE6-81CC-470C-A881-0016EA0C3571}" srcOrd="2" destOrd="0" presId="urn:microsoft.com/office/officeart/2005/8/layout/default"/>
    <dgm:cxn modelId="{89C91435-8B1A-4D29-ABEB-CF92F3E56143}" type="presParOf" srcId="{A9BC4408-7B37-4519-B9E4-2CCE3C94F8AF}" destId="{B12EFD56-D5D3-43FF-99FB-98BFA8E09E6E}" srcOrd="3" destOrd="0" presId="urn:microsoft.com/office/officeart/2005/8/layout/default"/>
    <dgm:cxn modelId="{944BACBC-EB7C-42C4-8033-94DD52671332}" type="presParOf" srcId="{A9BC4408-7B37-4519-B9E4-2CCE3C94F8AF}" destId="{2AF97EFE-1CE6-4A59-9547-8FBF08E684A4}" srcOrd="4" destOrd="0" presId="urn:microsoft.com/office/officeart/2005/8/layout/default"/>
    <dgm:cxn modelId="{DC06CEA9-06B9-48F7-AF8E-C285C725AD39}" type="presParOf" srcId="{A9BC4408-7B37-4519-B9E4-2CCE3C94F8AF}" destId="{651678A7-9B9D-4699-A1FE-3917987C800E}" srcOrd="5" destOrd="0" presId="urn:microsoft.com/office/officeart/2005/8/layout/default"/>
    <dgm:cxn modelId="{221705B0-A995-497B-B262-162EE8F9CD1C}" type="presParOf" srcId="{A9BC4408-7B37-4519-B9E4-2CCE3C94F8AF}" destId="{A557E60F-571B-4F1E-B3A2-F72BE3BB2F74}" srcOrd="6" destOrd="0" presId="urn:microsoft.com/office/officeart/2005/8/layout/default"/>
    <dgm:cxn modelId="{3243E439-228F-4ADA-8A10-51414BD40AF9}" type="presParOf" srcId="{A9BC4408-7B37-4519-B9E4-2CCE3C94F8AF}" destId="{9274C650-B350-4619-AD8B-10533D7BC65D}" srcOrd="7" destOrd="0" presId="urn:microsoft.com/office/officeart/2005/8/layout/default"/>
    <dgm:cxn modelId="{B8AD9DF1-536E-41E2-B4B5-8C117D106366}" type="presParOf" srcId="{A9BC4408-7B37-4519-B9E4-2CCE3C94F8AF}" destId="{9DDFA782-2F6B-42EA-A143-392ED057D9C6}" srcOrd="8" destOrd="0" presId="urn:microsoft.com/office/officeart/2005/8/layout/default"/>
    <dgm:cxn modelId="{41F76206-C467-4350-ACBB-7DD85864F7F3}" type="presParOf" srcId="{A9BC4408-7B37-4519-B9E4-2CCE3C94F8AF}" destId="{DCC5752C-45CE-4DB0-833E-E5F693641402}" srcOrd="9" destOrd="0" presId="urn:microsoft.com/office/officeart/2005/8/layout/default"/>
    <dgm:cxn modelId="{AA8C3D9B-E05D-44BF-95D1-2BB00E456EBF}" type="presParOf" srcId="{A9BC4408-7B37-4519-B9E4-2CCE3C94F8AF}" destId="{1E2F0D8B-DA0D-4B42-A90D-8F70C0B31531}" srcOrd="10" destOrd="0" presId="urn:microsoft.com/office/officeart/2005/8/layout/default"/>
    <dgm:cxn modelId="{F6280FC1-E1F8-4BB6-9A58-6C66BFA71B26}" type="presParOf" srcId="{A9BC4408-7B37-4519-B9E4-2CCE3C94F8AF}" destId="{351C1E10-444B-49DC-B511-9EAAB3CB3A06}" srcOrd="11" destOrd="0" presId="urn:microsoft.com/office/officeart/2005/8/layout/default"/>
    <dgm:cxn modelId="{C2A91F7D-12DC-4D5D-8483-D4B1A736FEDC}" type="presParOf" srcId="{A9BC4408-7B37-4519-B9E4-2CCE3C94F8AF}" destId="{A6B5A6D7-589D-434A-B50F-34D0DBD5C949}" srcOrd="12" destOrd="0" presId="urn:microsoft.com/office/officeart/2005/8/layout/default"/>
    <dgm:cxn modelId="{1EC22E93-E1AF-4F30-8177-192D84E2EA30}" type="presParOf" srcId="{A9BC4408-7B37-4519-B9E4-2CCE3C94F8AF}" destId="{2FDCE809-80D8-4E47-A57F-CDD97735EA34}" srcOrd="13" destOrd="0" presId="urn:microsoft.com/office/officeart/2005/8/layout/default"/>
    <dgm:cxn modelId="{60A174C8-8934-4829-8499-7C32F547CECD}" type="presParOf" srcId="{A9BC4408-7B37-4519-B9E4-2CCE3C94F8AF}" destId="{1849C429-F299-4E9E-89E8-8AEDB87B78F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A8D19-9928-444A-9473-F4FCCE20ED5C}"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dgm:t>
        <a:bodyPr/>
        <a:lstStyle/>
        <a:p>
          <a:r>
            <a:rPr lang="pl-PL"/>
            <a:t>No fancy cryptographic stuff</a:t>
          </a:r>
          <a:endParaRPr lang="en-US"/>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dgm:t>
        <a:bodyPr/>
        <a:lstStyle/>
        <a:p>
          <a:r>
            <a:rPr lang="pl-PL"/>
            <a:t>Upgradeable</a:t>
          </a:r>
          <a:endParaRPr lang="en-US"/>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4D2338F6-7E0F-4E3D-904A-D6CA2FF02452}" type="pres">
      <dgm:prSet presAssocID="{3F3A8D19-9928-444A-9473-F4FCCE20ED5C}" presName="compositeShape" presStyleCnt="0">
        <dgm:presLayoutVars>
          <dgm:chMax val="7"/>
          <dgm:dir/>
          <dgm:resizeHandles val="exact"/>
        </dgm:presLayoutVars>
      </dgm:prSet>
      <dgm:spPr/>
    </dgm:pt>
    <dgm:pt modelId="{FAE3A3C3-2327-4512-AC6F-633E4D8608D6}" type="pres">
      <dgm:prSet presAssocID="{BFC3607B-AF2B-4756-A212-8CF7813D3627}" presName="circ1" presStyleLbl="vennNode1" presStyleIdx="0" presStyleCnt="6"/>
      <dgm:spPr>
        <a:solidFill>
          <a:schemeClr val="tx2">
            <a:alpha val="50000"/>
          </a:schemeClr>
        </a:solidFill>
      </dgm:spPr>
    </dgm:pt>
    <dgm:pt modelId="{890B3DBE-57DF-4C49-AC21-02E8C1540BD6}" type="pres">
      <dgm:prSet presAssocID="{BFC3607B-AF2B-4756-A212-8CF7813D3627}" presName="circ1Tx" presStyleLbl="revTx" presStyleIdx="0" presStyleCnt="0">
        <dgm:presLayoutVars>
          <dgm:chMax val="0"/>
          <dgm:chPref val="0"/>
          <dgm:bulletEnabled val="1"/>
        </dgm:presLayoutVars>
      </dgm:prSet>
      <dgm:spPr/>
    </dgm:pt>
    <dgm:pt modelId="{6995AB0E-9CF5-4E29-BFC5-5553C4C5E8CE}" type="pres">
      <dgm:prSet presAssocID="{45C94CEC-4E4F-4078-90AD-FB536F6C8BEE}" presName="circ2" presStyleLbl="vennNode1" presStyleIdx="1" presStyleCnt="6"/>
      <dgm:spPr>
        <a:solidFill>
          <a:schemeClr val="tx2">
            <a:alpha val="50000"/>
          </a:schemeClr>
        </a:solidFill>
      </dgm:spPr>
    </dgm:pt>
    <dgm:pt modelId="{EC224EF7-4A70-4FF6-A6E4-4AE5562BE7EA}" type="pres">
      <dgm:prSet presAssocID="{45C94CEC-4E4F-4078-90AD-FB536F6C8BEE}" presName="circ2Tx" presStyleLbl="revTx" presStyleIdx="0" presStyleCnt="0">
        <dgm:presLayoutVars>
          <dgm:chMax val="0"/>
          <dgm:chPref val="0"/>
          <dgm:bulletEnabled val="1"/>
        </dgm:presLayoutVars>
      </dgm:prSet>
      <dgm:spPr/>
    </dgm:pt>
    <dgm:pt modelId="{3064349A-06DB-4657-9FF2-5EF0466CE513}" type="pres">
      <dgm:prSet presAssocID="{D2F9CCCA-5B48-4173-902B-343D6BAEA9EA}" presName="circ3" presStyleLbl="vennNode1" presStyleIdx="2" presStyleCnt="6"/>
      <dgm:spPr>
        <a:solidFill>
          <a:schemeClr val="tx2">
            <a:alpha val="50000"/>
          </a:schemeClr>
        </a:solidFill>
      </dgm:spPr>
    </dgm:pt>
    <dgm:pt modelId="{FA211A98-D6F2-43DF-ACFD-97AAD15DF185}" type="pres">
      <dgm:prSet presAssocID="{D2F9CCCA-5B48-4173-902B-343D6BAEA9EA}" presName="circ3Tx" presStyleLbl="revTx" presStyleIdx="0" presStyleCnt="0">
        <dgm:presLayoutVars>
          <dgm:chMax val="0"/>
          <dgm:chPref val="0"/>
          <dgm:bulletEnabled val="1"/>
        </dgm:presLayoutVars>
      </dgm:prSet>
      <dgm:spPr/>
    </dgm:pt>
    <dgm:pt modelId="{C26CA9F3-F875-4CF7-A8A1-F33DE2FC5AF4}" type="pres">
      <dgm:prSet presAssocID="{9D473485-C142-4564-BBCD-4EF7A3D1B037}" presName="circ4" presStyleLbl="vennNode1" presStyleIdx="3" presStyleCnt="6"/>
      <dgm:spPr>
        <a:solidFill>
          <a:schemeClr val="tx2">
            <a:alpha val="50000"/>
          </a:schemeClr>
        </a:solidFill>
      </dgm:spPr>
    </dgm:pt>
    <dgm:pt modelId="{AF8BEC67-4300-4ECA-8590-0CC54F44DA2B}" type="pres">
      <dgm:prSet presAssocID="{9D473485-C142-4564-BBCD-4EF7A3D1B037}" presName="circ4Tx" presStyleLbl="revTx" presStyleIdx="0" presStyleCnt="0">
        <dgm:presLayoutVars>
          <dgm:chMax val="0"/>
          <dgm:chPref val="0"/>
          <dgm:bulletEnabled val="1"/>
        </dgm:presLayoutVars>
      </dgm:prSet>
      <dgm:spPr/>
    </dgm:pt>
    <dgm:pt modelId="{017C5185-E076-4EF8-A928-104BF3684D3E}" type="pres">
      <dgm:prSet presAssocID="{09AF070C-DE89-454B-B19D-31147DBE84E0}" presName="circ5" presStyleLbl="vennNode1" presStyleIdx="4" presStyleCnt="6"/>
      <dgm:spPr>
        <a:solidFill>
          <a:schemeClr val="tx2">
            <a:alpha val="50000"/>
          </a:schemeClr>
        </a:solidFill>
      </dgm:spPr>
    </dgm:pt>
    <dgm:pt modelId="{F658304D-536B-4584-9944-AD238AFB32B6}" type="pres">
      <dgm:prSet presAssocID="{09AF070C-DE89-454B-B19D-31147DBE84E0}" presName="circ5Tx" presStyleLbl="revTx" presStyleIdx="0" presStyleCnt="0">
        <dgm:presLayoutVars>
          <dgm:chMax val="0"/>
          <dgm:chPref val="0"/>
          <dgm:bulletEnabled val="1"/>
        </dgm:presLayoutVars>
      </dgm:prSet>
      <dgm:spPr/>
    </dgm:pt>
    <dgm:pt modelId="{3F8E9280-2D9D-4C96-B3D8-67D0285DCBDD}" type="pres">
      <dgm:prSet presAssocID="{B20D94E7-EFE6-499E-BDE9-E19C83A97BC4}" presName="circ6" presStyleLbl="vennNode1" presStyleIdx="5" presStyleCnt="6"/>
      <dgm:spPr>
        <a:solidFill>
          <a:schemeClr val="tx2">
            <a:alpha val="50000"/>
          </a:schemeClr>
        </a:solidFill>
      </dgm:spPr>
    </dgm:pt>
    <dgm:pt modelId="{F6CB274A-81D6-4E24-AD71-1970653FD7A4}" type="pres">
      <dgm:prSet presAssocID="{B20D94E7-EFE6-499E-BDE9-E19C83A97BC4}" presName="circ6Tx" presStyleLbl="revTx" presStyleIdx="0" presStyleCnt="0">
        <dgm:presLayoutVars>
          <dgm:chMax val="0"/>
          <dgm:chPref val="0"/>
          <dgm:bulletEnabled val="1"/>
        </dgm:presLayoutVars>
      </dgm:prSet>
      <dgm:spPr/>
    </dgm:pt>
  </dgm:ptLst>
  <dgm:cxnLst>
    <dgm:cxn modelId="{8B95E22E-3F03-4071-9010-FAEDB375A818}" srcId="{3F3A8D19-9928-444A-9473-F4FCCE20ED5C}" destId="{B20D94E7-EFE6-499E-BDE9-E19C83A97BC4}" srcOrd="5" destOrd="0" parTransId="{5F42E583-B15A-40C8-938F-A6C6D07D071E}" sibTransId="{A2C6B44C-1A29-4F18-B125-0AB5FCA6B0D0}"/>
    <dgm:cxn modelId="{FDD0A339-0C48-40AB-8B0C-D5D09BCB26D1}" type="presOf" srcId="{3F3A8D19-9928-444A-9473-F4FCCE20ED5C}" destId="{4D2338F6-7E0F-4E3D-904A-D6CA2FF02452}" srcOrd="0" destOrd="0" presId="urn:microsoft.com/office/officeart/2005/8/layout/venn1"/>
    <dgm:cxn modelId="{CE83F05F-24F3-491C-9250-57AEB647A1A1}" type="presOf" srcId="{B20D94E7-EFE6-499E-BDE9-E19C83A97BC4}" destId="{F6CB274A-81D6-4E24-AD71-1970653FD7A4}" srcOrd="0" destOrd="0" presId="urn:microsoft.com/office/officeart/2005/8/layout/venn1"/>
    <dgm:cxn modelId="{231FC76B-CF7C-407C-BD0B-BD3B14A94E8B}" srcId="{3F3A8D19-9928-444A-9473-F4FCCE20ED5C}" destId="{45C94CEC-4E4F-4078-90AD-FB536F6C8BEE}" srcOrd="1" destOrd="0" parTransId="{7DF26F7C-C473-441E-A924-561085575A06}" sibTransId="{A24EDE21-8967-49DF-A552-52026F0283BE}"/>
    <dgm:cxn modelId="{6F82E44B-6451-4122-B773-2E6B9460C9C7}" type="presOf" srcId="{09AF070C-DE89-454B-B19D-31147DBE84E0}" destId="{F658304D-536B-4584-9944-AD238AFB32B6}" srcOrd="0" destOrd="0" presId="urn:microsoft.com/office/officeart/2005/8/layout/venn1"/>
    <dgm:cxn modelId="{04D61954-BA67-4F10-A0CE-7102C5F0524B}" type="presOf" srcId="{9D473485-C142-4564-BBCD-4EF7A3D1B037}" destId="{AF8BEC67-4300-4ECA-8590-0CC54F44DA2B}" srcOrd="0" destOrd="0" presId="urn:microsoft.com/office/officeart/2005/8/layout/venn1"/>
    <dgm:cxn modelId="{29778977-44D5-4582-B8EF-15203F29E02E}" srcId="{3F3A8D19-9928-444A-9473-F4FCCE20ED5C}" destId="{9D473485-C142-4564-BBCD-4EF7A3D1B037}" srcOrd="3" destOrd="0" parTransId="{5148B9DC-A9F9-48DC-AE64-CCB7766F1FAE}" sibTransId="{3E3FE5B7-608E-4DC4-98E8-BB1D140C7CBF}"/>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E4F684C1-A1EE-42E1-858E-EB63A5B5AA0E}" type="presOf" srcId="{D2F9CCCA-5B48-4173-902B-343D6BAEA9EA}" destId="{FA211A98-D6F2-43DF-ACFD-97AAD15DF185}" srcOrd="0" destOrd="0" presId="urn:microsoft.com/office/officeart/2005/8/layout/venn1"/>
    <dgm:cxn modelId="{0C7E34C2-4BE2-478A-A12B-72B123455B4F}" srcId="{3F3A8D19-9928-444A-9473-F4FCCE20ED5C}" destId="{09AF070C-DE89-454B-B19D-31147DBE84E0}" srcOrd="4" destOrd="0" parTransId="{4E06E9FC-E79B-439D-B868-2067228A9893}" sibTransId="{6DEECC23-8184-4A0D-AFB2-BBC6BF0B4E3A}"/>
    <dgm:cxn modelId="{D07168DE-858E-4D70-93F1-FF08BAADBE20}" type="presOf" srcId="{45C94CEC-4E4F-4078-90AD-FB536F6C8BEE}" destId="{EC224EF7-4A70-4FF6-A6E4-4AE5562BE7EA}" srcOrd="0" destOrd="0" presId="urn:microsoft.com/office/officeart/2005/8/layout/venn1"/>
    <dgm:cxn modelId="{D77B27F8-FCE2-4C82-8A78-79E1EEAE982D}" type="presOf" srcId="{BFC3607B-AF2B-4756-A212-8CF7813D3627}" destId="{890B3DBE-57DF-4C49-AC21-02E8C1540BD6}" srcOrd="0" destOrd="0" presId="urn:microsoft.com/office/officeart/2005/8/layout/venn1"/>
    <dgm:cxn modelId="{679AE14F-EF50-476F-B648-5EAFD15BBC19}" type="presParOf" srcId="{4D2338F6-7E0F-4E3D-904A-D6CA2FF02452}" destId="{FAE3A3C3-2327-4512-AC6F-633E4D8608D6}" srcOrd="0" destOrd="0" presId="urn:microsoft.com/office/officeart/2005/8/layout/venn1"/>
    <dgm:cxn modelId="{8B7BCF0A-A1D3-43A5-B987-E6F28C61AA1C}" type="presParOf" srcId="{4D2338F6-7E0F-4E3D-904A-D6CA2FF02452}" destId="{890B3DBE-57DF-4C49-AC21-02E8C1540BD6}" srcOrd="1" destOrd="0" presId="urn:microsoft.com/office/officeart/2005/8/layout/venn1"/>
    <dgm:cxn modelId="{BF29C0D8-7EFC-430B-8665-884EE43A2162}" type="presParOf" srcId="{4D2338F6-7E0F-4E3D-904A-D6CA2FF02452}" destId="{6995AB0E-9CF5-4E29-BFC5-5553C4C5E8CE}" srcOrd="2" destOrd="0" presId="urn:microsoft.com/office/officeart/2005/8/layout/venn1"/>
    <dgm:cxn modelId="{75F7A43B-7760-478D-BD5D-708AA4DF104F}" type="presParOf" srcId="{4D2338F6-7E0F-4E3D-904A-D6CA2FF02452}" destId="{EC224EF7-4A70-4FF6-A6E4-4AE5562BE7EA}" srcOrd="3" destOrd="0" presId="urn:microsoft.com/office/officeart/2005/8/layout/venn1"/>
    <dgm:cxn modelId="{F0F1628A-29E6-4242-B070-1C0A9C28C6C4}" type="presParOf" srcId="{4D2338F6-7E0F-4E3D-904A-D6CA2FF02452}" destId="{3064349A-06DB-4657-9FF2-5EF0466CE513}" srcOrd="4" destOrd="0" presId="urn:microsoft.com/office/officeart/2005/8/layout/venn1"/>
    <dgm:cxn modelId="{2536FF14-9E0A-4003-B964-343A44D3A34A}" type="presParOf" srcId="{4D2338F6-7E0F-4E3D-904A-D6CA2FF02452}" destId="{FA211A98-D6F2-43DF-ACFD-97AAD15DF185}" srcOrd="5" destOrd="0" presId="urn:microsoft.com/office/officeart/2005/8/layout/venn1"/>
    <dgm:cxn modelId="{2C359897-AE0B-453B-BBE1-00FED8A413A8}" type="presParOf" srcId="{4D2338F6-7E0F-4E3D-904A-D6CA2FF02452}" destId="{C26CA9F3-F875-4CF7-A8A1-F33DE2FC5AF4}" srcOrd="6" destOrd="0" presId="urn:microsoft.com/office/officeart/2005/8/layout/venn1"/>
    <dgm:cxn modelId="{3C42469F-A3F9-4D7C-9C63-1A00C2567AD8}" type="presParOf" srcId="{4D2338F6-7E0F-4E3D-904A-D6CA2FF02452}" destId="{AF8BEC67-4300-4ECA-8590-0CC54F44DA2B}" srcOrd="7" destOrd="0" presId="urn:microsoft.com/office/officeart/2005/8/layout/venn1"/>
    <dgm:cxn modelId="{5394069B-9873-4720-8248-684BA601DDD6}" type="presParOf" srcId="{4D2338F6-7E0F-4E3D-904A-D6CA2FF02452}" destId="{017C5185-E076-4EF8-A928-104BF3684D3E}" srcOrd="8" destOrd="0" presId="urn:microsoft.com/office/officeart/2005/8/layout/venn1"/>
    <dgm:cxn modelId="{D37450A6-7BFB-4D1D-B5E1-58AEC7154AC0}" type="presParOf" srcId="{4D2338F6-7E0F-4E3D-904A-D6CA2FF02452}" destId="{F658304D-536B-4584-9944-AD238AFB32B6}" srcOrd="9" destOrd="0" presId="urn:microsoft.com/office/officeart/2005/8/layout/venn1"/>
    <dgm:cxn modelId="{BD94AC43-F9A8-491A-BB54-9B692E7F8E90}" type="presParOf" srcId="{4D2338F6-7E0F-4E3D-904A-D6CA2FF02452}" destId="{3F8E9280-2D9D-4C96-B3D8-67D0285DCBDD}" srcOrd="10" destOrd="0" presId="urn:microsoft.com/office/officeart/2005/8/layout/venn1"/>
    <dgm:cxn modelId="{09931EB4-A8CF-4A0C-B3FA-B04EB15DAAF7}" type="presParOf" srcId="{4D2338F6-7E0F-4E3D-904A-D6CA2FF02452}" destId="{F6CB274A-81D6-4E24-AD71-1970653FD7A4}"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a:t>P</a:t>
          </a:r>
          <a:r>
            <a:rPr lang="en-US"/>
            <a:t>ayment system</a:t>
          </a:r>
          <a:r>
            <a:rPr lang="pl-PL"/>
            <a:t> (Bitcoin)</a:t>
          </a:r>
          <a:endParaRPr lang="en-US"/>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a:p>
      </dgm:t>
    </dgm:pt>
    <dgm:pt modelId="{1FDF550B-9390-4B29-8B86-86D9DA6B6739}">
      <dgm:prSet/>
      <dgm:spPr>
        <a:solidFill>
          <a:schemeClr val="tx2">
            <a:lumMod val="40000"/>
            <a:lumOff val="60000"/>
            <a:alpha val="56000"/>
          </a:schemeClr>
        </a:solidFill>
      </dgm:spPr>
      <dgm:t>
        <a:bodyPr/>
        <a:lstStyle/>
        <a:p>
          <a:r>
            <a:rPr lang="pl-PL" dirty="0"/>
            <a:t>S</a:t>
          </a:r>
          <a:r>
            <a:rPr lang="en-US" dirty="0"/>
            <a:t>mart-contract system</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a:p>
      </dgm:t>
    </dgm:pt>
    <dgm:pt modelId="{B37E1A67-30E4-439C-BA90-062466E68D9C}">
      <dgm:prSet/>
      <dgm:spPr>
        <a:solidFill>
          <a:schemeClr val="tx2">
            <a:lumMod val="50000"/>
            <a:alpha val="58000"/>
          </a:schemeClr>
        </a:solidFill>
      </dgm:spPr>
      <dgm:t>
        <a:bodyPr/>
        <a:lstStyle/>
        <a:p>
          <a:r>
            <a:rPr lang="pl-PL" dirty="0"/>
            <a:t>O</a:t>
          </a:r>
          <a:r>
            <a:rPr lang="en-US" dirty="0" err="1"/>
            <a:t>perating</a:t>
          </a:r>
          <a:r>
            <a:rPr lang="en-US" dirty="0"/>
            <a:t> system for decentralized applications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3CACE-0D31-4C84-B714-15662A3F88B8}"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7F5F6C20-C038-400E-86E0-4DFFD0287A32}">
      <dgm:prSet/>
      <dgm:spPr>
        <a:solidFill>
          <a:schemeClr val="tx2">
            <a:lumMod val="50000"/>
            <a:alpha val="50000"/>
          </a:schemeClr>
        </a:solidFill>
      </dgm:spPr>
      <dgm:t>
        <a:bodyPr/>
        <a:lstStyle/>
        <a:p>
          <a:r>
            <a:rPr lang="en-US" dirty="0"/>
            <a:t>Processing power</a:t>
          </a:r>
        </a:p>
      </dgm:t>
    </dgm:pt>
    <dgm:pt modelId="{1C6C3434-7E60-4425-B02B-FD9B7F6AE40E}" type="parTrans" cxnId="{566B7CB1-F7EC-492A-B972-C4A677C71845}">
      <dgm:prSet/>
      <dgm:spPr/>
      <dgm:t>
        <a:bodyPr/>
        <a:lstStyle/>
        <a:p>
          <a:endParaRPr lang="en-US"/>
        </a:p>
      </dgm:t>
    </dgm:pt>
    <dgm:pt modelId="{BFD83FF4-412F-40E2-9674-ED386B0073E4}" type="sibTrans" cxnId="{566B7CB1-F7EC-492A-B972-C4A677C71845}">
      <dgm:prSet/>
      <dgm:spPr/>
      <dgm:t>
        <a:bodyPr/>
        <a:lstStyle/>
        <a:p>
          <a:endParaRPr lang="en-US"/>
        </a:p>
      </dgm:t>
    </dgm:pt>
    <dgm:pt modelId="{A16AC7F3-8783-4357-B6A9-596057B997B9}">
      <dgm:prSet/>
      <dgm:spPr>
        <a:solidFill>
          <a:schemeClr val="tx2">
            <a:lumMod val="50000"/>
            <a:alpha val="50000"/>
          </a:schemeClr>
        </a:solidFill>
      </dgm:spPr>
      <dgm:t>
        <a:bodyPr/>
        <a:lstStyle/>
        <a:p>
          <a:r>
            <a:rPr lang="pl-PL" dirty="0"/>
            <a:t>W</a:t>
          </a:r>
          <a:r>
            <a:rPr lang="en-US" dirty="0"/>
            <a:t>ide context</a:t>
          </a:r>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a:solidFill>
          <a:schemeClr val="tx2">
            <a:lumMod val="50000"/>
            <a:alpha val="50000"/>
          </a:schemeClr>
        </a:solidFill>
      </dgm:spPr>
      <dgm:t>
        <a:bodyPr/>
        <a:lstStyle/>
        <a:p>
          <a:r>
            <a:rPr lang="pl-PL" dirty="0"/>
            <a:t>Infrastructure for apps</a:t>
          </a:r>
          <a:endParaRPr lang="en-US" dirty="0"/>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a:solidFill>
          <a:schemeClr val="tx2">
            <a:lumMod val="50000"/>
            <a:alpha val="50000"/>
          </a:schemeClr>
        </a:solidFill>
      </dgm:spPr>
      <dgm:t>
        <a:bodyPr/>
        <a:lstStyle/>
        <a:p>
          <a:r>
            <a:rPr lang="en-US" dirty="0"/>
            <a:t>No transaction fees</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a:solidFill>
          <a:schemeClr val="tx2">
            <a:lumMod val="50000"/>
            <a:alpha val="50000"/>
          </a:schemeClr>
        </a:solidFill>
      </dgm:spPr>
      <dgm:t>
        <a:bodyPr/>
        <a:lstStyle/>
        <a:p>
          <a:r>
            <a:rPr lang="en-US"/>
            <a:t>Publish source code, not assembly</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B8CA67DA-F871-4842-B367-6AD954C5A380}" type="pres">
      <dgm:prSet presAssocID="{F533CACE-0D31-4C84-B714-15662A3F88B8}" presName="Name0" presStyleCnt="0">
        <dgm:presLayoutVars>
          <dgm:chMax val="7"/>
          <dgm:dir/>
          <dgm:resizeHandles val="exact"/>
        </dgm:presLayoutVars>
      </dgm:prSet>
      <dgm:spPr/>
    </dgm:pt>
    <dgm:pt modelId="{78DE1FD1-1749-4002-8964-D5124367D79B}" type="pres">
      <dgm:prSet presAssocID="{F533CACE-0D31-4C84-B714-15662A3F88B8}" presName="ellipse1" presStyleLbl="vennNode1" presStyleIdx="0" presStyleCnt="5">
        <dgm:presLayoutVars>
          <dgm:bulletEnabled val="1"/>
        </dgm:presLayoutVars>
      </dgm:prSet>
      <dgm:spPr/>
    </dgm:pt>
    <dgm:pt modelId="{062453FE-EDEA-4C84-9233-70A92D462FF0}" type="pres">
      <dgm:prSet presAssocID="{F533CACE-0D31-4C84-B714-15662A3F88B8}" presName="ellipse2" presStyleLbl="vennNode1" presStyleIdx="1" presStyleCnt="5">
        <dgm:presLayoutVars>
          <dgm:bulletEnabled val="1"/>
        </dgm:presLayoutVars>
      </dgm:prSet>
      <dgm:spPr/>
    </dgm:pt>
    <dgm:pt modelId="{F7B26D34-2D04-469F-82D1-4A0D0280E6B0}" type="pres">
      <dgm:prSet presAssocID="{F533CACE-0D31-4C84-B714-15662A3F88B8}" presName="ellipse3" presStyleLbl="vennNode1" presStyleIdx="2" presStyleCnt="5">
        <dgm:presLayoutVars>
          <dgm:bulletEnabled val="1"/>
        </dgm:presLayoutVars>
      </dgm:prSet>
      <dgm:spPr/>
    </dgm:pt>
    <dgm:pt modelId="{A5DECE46-47E0-48AC-A48C-E9C8DD7015C8}" type="pres">
      <dgm:prSet presAssocID="{F533CACE-0D31-4C84-B714-15662A3F88B8}" presName="ellipse4" presStyleLbl="vennNode1" presStyleIdx="3" presStyleCnt="5">
        <dgm:presLayoutVars>
          <dgm:bulletEnabled val="1"/>
        </dgm:presLayoutVars>
      </dgm:prSet>
      <dgm:spPr/>
    </dgm:pt>
    <dgm:pt modelId="{D9FD2E53-69D4-4D8E-8D84-8F751C1148A2}" type="pres">
      <dgm:prSet presAssocID="{F533CACE-0D31-4C84-B714-15662A3F88B8}" presName="ellipse5" presStyleLbl="vennNode1" presStyleIdx="4" presStyleCnt="5">
        <dgm:presLayoutVars>
          <dgm:bulletEnabled val="1"/>
        </dgm:presLayoutVars>
      </dgm:prSet>
      <dgm:spPr/>
    </dgm:pt>
  </dgm:ptLst>
  <dgm:cxnLst>
    <dgm:cxn modelId="{14B2990C-F296-4F20-9E21-137F49CE58AE}" type="presOf" srcId="{3FE485AC-205C-40B1-B5AD-C74537E67A56}" destId="{F7B26D34-2D04-469F-82D1-4A0D0280E6B0}" srcOrd="0" destOrd="0" presId="urn:microsoft.com/office/officeart/2005/8/layout/rings+Icon"/>
    <dgm:cxn modelId="{6BF0AF4B-FDB4-41E8-96DA-FF94DF2DE73D}" type="presOf" srcId="{F533CACE-0D31-4C84-B714-15662A3F88B8}" destId="{B8CA67DA-F871-4842-B367-6AD954C5A380}" srcOrd="0" destOrd="0" presId="urn:microsoft.com/office/officeart/2005/8/layout/rings+Icon"/>
    <dgm:cxn modelId="{B529A46D-9591-44E3-B04E-F6AA042EDEDB}" srcId="{F533CACE-0D31-4C84-B714-15662A3F88B8}" destId="{09704DF0-8D21-443B-B81C-C6BEE5238C8F}" srcOrd="4" destOrd="0" parTransId="{BB48C75E-32DC-415D-876C-2970A4B3C0F5}" sibTransId="{BF02F04C-4DC9-42B7-9FDB-CF681DD1329A}"/>
    <dgm:cxn modelId="{F7EBA86F-081E-4473-A1CE-B3C6F73CAF9D}" type="presOf" srcId="{09704DF0-8D21-443B-B81C-C6BEE5238C8F}" destId="{D9FD2E53-69D4-4D8E-8D84-8F751C1148A2}" srcOrd="0" destOrd="0" presId="urn:microsoft.com/office/officeart/2005/8/layout/rings+Icon"/>
    <dgm:cxn modelId="{AB0FB798-9C61-4545-B139-DB8959791C5C}" srcId="{F533CACE-0D31-4C84-B714-15662A3F88B8}" destId="{D35F5E83-DE2E-41A3-81E0-630E259D080C}" srcOrd="3" destOrd="0" parTransId="{C7FDA902-A864-446C-B909-16C608FB1620}" sibTransId="{C6DFE011-7D57-48DB-AFB0-ADEAE2C19C88}"/>
    <dgm:cxn modelId="{3DE5799A-463E-4433-9D29-81DA9F4F3D1E}" type="presOf" srcId="{A16AC7F3-8783-4357-B6A9-596057B997B9}" destId="{062453FE-EDEA-4C84-9233-70A92D462FF0}" srcOrd="0" destOrd="0" presId="urn:microsoft.com/office/officeart/2005/8/layout/rings+Icon"/>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6B7DDCC3-24AA-4779-A08B-080FDC4E0051}" type="presOf" srcId="{7F5F6C20-C038-400E-86E0-4DFFD0287A32}" destId="{78DE1FD1-1749-4002-8964-D5124367D79B}" srcOrd="0" destOrd="0" presId="urn:microsoft.com/office/officeart/2005/8/layout/rings+Icon"/>
    <dgm:cxn modelId="{E2B59CC6-E4EE-4F57-A92D-234FD894E74D}" srcId="{F533CACE-0D31-4C84-B714-15662A3F88B8}" destId="{3FE485AC-205C-40B1-B5AD-C74537E67A56}" srcOrd="2" destOrd="0" parTransId="{83BF40A1-16E8-478B-B044-D5E2D2925EC2}" sibTransId="{4CB716D3-7945-4632-A90C-FE4241F99444}"/>
    <dgm:cxn modelId="{9E1C80D6-858E-4775-8A09-B3B43957374F}" type="presOf" srcId="{D35F5E83-DE2E-41A3-81E0-630E259D080C}" destId="{A5DECE46-47E0-48AC-A48C-E9C8DD7015C8}" srcOrd="0" destOrd="0" presId="urn:microsoft.com/office/officeart/2005/8/layout/rings+Icon"/>
    <dgm:cxn modelId="{1AD315E0-7090-4173-9BC0-DAC1A108B6E7}" type="presParOf" srcId="{B8CA67DA-F871-4842-B367-6AD954C5A380}" destId="{78DE1FD1-1749-4002-8964-D5124367D79B}" srcOrd="0" destOrd="0" presId="urn:microsoft.com/office/officeart/2005/8/layout/rings+Icon"/>
    <dgm:cxn modelId="{E28B020F-F7E8-4B1E-BD90-FF93BC580C97}" type="presParOf" srcId="{B8CA67DA-F871-4842-B367-6AD954C5A380}" destId="{062453FE-EDEA-4C84-9233-70A92D462FF0}" srcOrd="1" destOrd="0" presId="urn:microsoft.com/office/officeart/2005/8/layout/rings+Icon"/>
    <dgm:cxn modelId="{60E0A9C8-C603-48D7-9810-4084C9DC3DF6}" type="presParOf" srcId="{B8CA67DA-F871-4842-B367-6AD954C5A380}" destId="{F7B26D34-2D04-469F-82D1-4A0D0280E6B0}" srcOrd="2" destOrd="0" presId="urn:microsoft.com/office/officeart/2005/8/layout/rings+Icon"/>
    <dgm:cxn modelId="{72623ECD-41B8-4DF5-9647-F0856A96905C}" type="presParOf" srcId="{B8CA67DA-F871-4842-B367-6AD954C5A380}" destId="{A5DECE46-47E0-48AC-A48C-E9C8DD7015C8}" srcOrd="3" destOrd="0" presId="urn:microsoft.com/office/officeart/2005/8/layout/rings+Icon"/>
    <dgm:cxn modelId="{405A4643-D354-4ED5-ACFF-65BA60EB6FBB}" type="presParOf" srcId="{B8CA67DA-F871-4842-B367-6AD954C5A380}" destId="{D9FD2E53-69D4-4D8E-8D84-8F751C1148A2}" srcOrd="4"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2A7D0C-66DB-443A-855A-52D79E06068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D4F4E89A-7265-4A14-B9A8-ADBA0033C1FD}">
      <dgm:prSet/>
      <dgm:spPr/>
      <dgm:t>
        <a:bodyPr/>
        <a:lstStyle/>
        <a:p>
          <a:r>
            <a:rPr lang="pl-PL" dirty="0"/>
            <a:t>Project s</a:t>
          </a:r>
          <a:r>
            <a:rPr lang="en-US" dirty="0" err="1"/>
            <a:t>tarted</a:t>
          </a:r>
          <a:r>
            <a:rPr lang="en-US" dirty="0"/>
            <a:t> in Q1 2017</a:t>
          </a:r>
        </a:p>
      </dgm:t>
    </dgm:pt>
    <dgm:pt modelId="{ECF6651C-761A-406A-8125-03D4E643635D}" type="parTrans" cxnId="{C628B637-541F-421E-A932-EEE351D4A95C}">
      <dgm:prSet/>
      <dgm:spPr/>
      <dgm:t>
        <a:bodyPr/>
        <a:lstStyle/>
        <a:p>
          <a:endParaRPr lang="en-US"/>
        </a:p>
      </dgm:t>
    </dgm:pt>
    <dgm:pt modelId="{E2FB5876-CBA1-49F0-9DDE-4AC6DAF31DA5}" type="sibTrans" cxnId="{C628B637-541F-421E-A932-EEE351D4A95C}">
      <dgm:prSet/>
      <dgm:spPr/>
      <dgm:t>
        <a:bodyPr/>
        <a:lstStyle/>
        <a:p>
          <a:endParaRPr lang="en-US"/>
        </a:p>
      </dgm:t>
    </dgm:pt>
    <dgm:pt modelId="{EEFBC11B-F469-4659-9916-C2B5BCE9C2F1}">
      <dgm:prSet/>
      <dgm:spPr/>
      <dgm:t>
        <a:bodyPr/>
        <a:lstStyle/>
        <a:p>
          <a:r>
            <a:rPr lang="en-US" dirty="0"/>
            <a:t>MVP stage called EOS Dawn 1.0</a:t>
          </a:r>
        </a:p>
      </dgm:t>
    </dgm:pt>
    <dgm:pt modelId="{FF3D0BC0-554E-472E-96B6-A51977707779}" type="parTrans" cxnId="{E15B3267-6DDF-490B-9B1D-BB5843A630D1}">
      <dgm:prSet/>
      <dgm:spPr/>
      <dgm:t>
        <a:bodyPr/>
        <a:lstStyle/>
        <a:p>
          <a:endParaRPr lang="en-US"/>
        </a:p>
      </dgm:t>
    </dgm:pt>
    <dgm:pt modelId="{01B3A768-ADB8-4A68-ABF8-89F96AB0F8AF}" type="sibTrans" cxnId="{E15B3267-6DDF-490B-9B1D-BB5843A630D1}">
      <dgm:prSet/>
      <dgm:spPr/>
      <dgm:t>
        <a:bodyPr/>
        <a:lstStyle/>
        <a:p>
          <a:endParaRPr lang="en-US"/>
        </a:p>
      </dgm:t>
    </dgm:pt>
    <dgm:pt modelId="{49D8506A-8780-49E3-BCBB-1704C48967C0}">
      <dgm:prSet/>
      <dgm:spPr/>
      <dgm:t>
        <a:bodyPr/>
        <a:lstStyle/>
        <a:p>
          <a:r>
            <a:rPr lang="pl-PL" dirty="0"/>
            <a:t>January 2018</a:t>
          </a:r>
          <a:br>
            <a:rPr lang="pl-PL" dirty="0"/>
          </a:br>
          <a:r>
            <a:rPr lang="en-US" dirty="0"/>
            <a:t>all major functionalities</a:t>
          </a:r>
          <a:r>
            <a:rPr lang="pl-PL" dirty="0"/>
            <a:t> deployed</a:t>
          </a:r>
          <a:endParaRPr lang="en-US" dirty="0"/>
        </a:p>
      </dgm:t>
    </dgm:pt>
    <dgm:pt modelId="{536DD751-8D5E-411B-B979-EB236F7667D9}" type="parTrans" cxnId="{CE998F1A-E2E1-4271-89A0-183C9605ACE1}">
      <dgm:prSet/>
      <dgm:spPr/>
      <dgm:t>
        <a:bodyPr/>
        <a:lstStyle/>
        <a:p>
          <a:endParaRPr lang="en-US"/>
        </a:p>
      </dgm:t>
    </dgm:pt>
    <dgm:pt modelId="{83EA84DE-B509-48F0-B49F-D539DAD6A348}" type="sibTrans" cxnId="{CE998F1A-E2E1-4271-89A0-183C9605ACE1}">
      <dgm:prSet/>
      <dgm:spPr/>
      <dgm:t>
        <a:bodyPr/>
        <a:lstStyle/>
        <a:p>
          <a:endParaRPr lang="en-US"/>
        </a:p>
      </dgm:t>
    </dgm:pt>
    <dgm:pt modelId="{A3FECF2C-2A05-4569-8AE6-1808DB4355FC}">
      <dgm:prSet/>
      <dgm:spPr/>
      <dgm:t>
        <a:bodyPr/>
        <a:lstStyle/>
        <a:p>
          <a:r>
            <a:rPr lang="en-US"/>
            <a:t>Q1 &amp; Q2 2018 devoted to testing and building development tools &amp; doc</a:t>
          </a:r>
          <a:r>
            <a:rPr lang="pl-PL"/>
            <a:t>s</a:t>
          </a:r>
          <a:endParaRPr lang="en-US"/>
        </a:p>
      </dgm:t>
    </dgm:pt>
    <dgm:pt modelId="{6D2A8C2F-82DF-48E8-B33C-AD7841780AA0}" type="parTrans" cxnId="{F0885A98-B712-474F-9402-F0DF3EACC853}">
      <dgm:prSet/>
      <dgm:spPr/>
      <dgm:t>
        <a:bodyPr/>
        <a:lstStyle/>
        <a:p>
          <a:endParaRPr lang="en-US"/>
        </a:p>
      </dgm:t>
    </dgm:pt>
    <dgm:pt modelId="{67D9E731-13C2-41AD-A35B-BCD0A7C2B73D}" type="sibTrans" cxnId="{F0885A98-B712-474F-9402-F0DF3EACC853}">
      <dgm:prSet/>
      <dgm:spPr/>
      <dgm:t>
        <a:bodyPr/>
        <a:lstStyle/>
        <a:p>
          <a:endParaRPr lang="en-US"/>
        </a:p>
      </dgm:t>
    </dgm:pt>
    <dgm:pt modelId="{F8518836-DF0E-4018-9AF7-547989D04880}">
      <dgm:prSet/>
      <dgm:spPr/>
      <dgm:t>
        <a:bodyPr/>
        <a:lstStyle/>
        <a:p>
          <a:r>
            <a:rPr lang="en-US"/>
            <a:t>The EOS blockchain goes live in June 2018</a:t>
          </a:r>
          <a:r>
            <a:rPr lang="pl-PL"/>
            <a:t>, most probably with the parallel processing feature already enabled</a:t>
          </a:r>
          <a:endParaRPr lang="en-US"/>
        </a:p>
      </dgm:t>
    </dgm:pt>
    <dgm:pt modelId="{18B00C93-D64C-4FD6-BD7B-306ED1A18980}" type="parTrans" cxnId="{79C49ACD-05C7-4D32-BDF2-D505BEED256A}">
      <dgm:prSet/>
      <dgm:spPr/>
      <dgm:t>
        <a:bodyPr/>
        <a:lstStyle/>
        <a:p>
          <a:endParaRPr lang="en-US"/>
        </a:p>
      </dgm:t>
    </dgm:pt>
    <dgm:pt modelId="{C06EDD6C-FAEF-401E-8CAD-6F8521FA7297}" type="sibTrans" cxnId="{79C49ACD-05C7-4D32-BDF2-D505BEED256A}">
      <dgm:prSet/>
      <dgm:spPr/>
      <dgm:t>
        <a:bodyPr/>
        <a:lstStyle/>
        <a:p>
          <a:endParaRPr lang="en-US"/>
        </a:p>
      </dgm:t>
    </dgm:pt>
    <dgm:pt modelId="{96A30872-F0F1-47D2-931C-64B93E948880}">
      <dgm:prSet/>
      <dgm:spPr/>
      <dgm:t>
        <a:bodyPr/>
        <a:lstStyle/>
        <a:p>
          <a:r>
            <a:rPr lang="pl-PL" dirty="0"/>
            <a:t>December 2017</a:t>
          </a:r>
          <a:br>
            <a:rPr lang="pl-PL" dirty="0"/>
          </a:br>
          <a:r>
            <a:rPr lang="pl-PL" dirty="0"/>
            <a:t>public testnet</a:t>
          </a:r>
          <a:endParaRPr lang="en-US" dirty="0"/>
        </a:p>
      </dgm:t>
    </dgm:pt>
    <dgm:pt modelId="{4AC8C2BB-6D55-414C-8C45-7DADA7101197}" type="parTrans" cxnId="{E36A0C62-9BB3-46BE-BD31-07C1574A5346}">
      <dgm:prSet/>
      <dgm:spPr/>
      <dgm:t>
        <a:bodyPr/>
        <a:lstStyle/>
        <a:p>
          <a:endParaRPr lang="en-US"/>
        </a:p>
      </dgm:t>
    </dgm:pt>
    <dgm:pt modelId="{DCBFB3AF-61BA-44A8-979C-74C45CC1B22D}" type="sibTrans" cxnId="{E36A0C62-9BB3-46BE-BD31-07C1574A5346}">
      <dgm:prSet/>
      <dgm:spPr/>
      <dgm:t>
        <a:bodyPr/>
        <a:lstStyle/>
        <a:p>
          <a:endParaRPr lang="en-US"/>
        </a:p>
      </dgm:t>
    </dgm:pt>
    <dgm:pt modelId="{F397CDE8-00FD-4AEA-8A97-D50E5B2A1EB8}" type="pres">
      <dgm:prSet presAssocID="{502A7D0C-66DB-443A-855A-52D79E06068D}" presName="Name0" presStyleCnt="0">
        <dgm:presLayoutVars>
          <dgm:dir/>
          <dgm:resizeHandles val="exact"/>
        </dgm:presLayoutVars>
      </dgm:prSet>
      <dgm:spPr/>
    </dgm:pt>
    <dgm:pt modelId="{34438E9B-4157-409F-BB42-E7DE1931121F}" type="pres">
      <dgm:prSet presAssocID="{502A7D0C-66DB-443A-855A-52D79E06068D}" presName="arrow" presStyleLbl="bgShp" presStyleIdx="0" presStyleCnt="1"/>
      <dgm:spPr>
        <a:solidFill>
          <a:schemeClr val="tx1">
            <a:lumMod val="65000"/>
          </a:schemeClr>
        </a:solidFill>
      </dgm:spPr>
    </dgm:pt>
    <dgm:pt modelId="{A87FAC9E-10E8-41C4-B44F-A6D85DFECEA5}" type="pres">
      <dgm:prSet presAssocID="{502A7D0C-66DB-443A-855A-52D79E06068D}" presName="points" presStyleCnt="0"/>
      <dgm:spPr/>
    </dgm:pt>
    <dgm:pt modelId="{0AE8108B-5D3C-48F6-8B40-3278FB539411}" type="pres">
      <dgm:prSet presAssocID="{D4F4E89A-7265-4A14-B9A8-ADBA0033C1FD}" presName="compositeA" presStyleCnt="0"/>
      <dgm:spPr/>
    </dgm:pt>
    <dgm:pt modelId="{DF22F792-F2E4-402E-A408-C7F8D946EBCD}" type="pres">
      <dgm:prSet presAssocID="{D4F4E89A-7265-4A14-B9A8-ADBA0033C1FD}" presName="textA" presStyleLbl="revTx" presStyleIdx="0" presStyleCnt="6">
        <dgm:presLayoutVars>
          <dgm:bulletEnabled val="1"/>
        </dgm:presLayoutVars>
      </dgm:prSet>
      <dgm:spPr/>
    </dgm:pt>
    <dgm:pt modelId="{E93916E9-BA59-4ED4-8420-419C557ED426}" type="pres">
      <dgm:prSet presAssocID="{D4F4E89A-7265-4A14-B9A8-ADBA0033C1FD}" presName="circleA" presStyleLbl="node1" presStyleIdx="0" presStyleCnt="6"/>
      <dgm:spPr>
        <a:solidFill>
          <a:schemeClr val="tx2"/>
        </a:solidFill>
      </dgm:spPr>
    </dgm:pt>
    <dgm:pt modelId="{04162C2C-5987-44B3-AADB-3D6A72758EE2}" type="pres">
      <dgm:prSet presAssocID="{D4F4E89A-7265-4A14-B9A8-ADBA0033C1FD}" presName="spaceA" presStyleCnt="0"/>
      <dgm:spPr/>
    </dgm:pt>
    <dgm:pt modelId="{3155BF36-E111-4F77-B4E0-945A5E5002E9}" type="pres">
      <dgm:prSet presAssocID="{E2FB5876-CBA1-49F0-9DDE-4AC6DAF31DA5}" presName="space" presStyleCnt="0"/>
      <dgm:spPr/>
    </dgm:pt>
    <dgm:pt modelId="{0288BC11-98B4-4108-BEA3-5D33D29E9381}" type="pres">
      <dgm:prSet presAssocID="{EEFBC11B-F469-4659-9916-C2B5BCE9C2F1}" presName="compositeB" presStyleCnt="0"/>
      <dgm:spPr/>
    </dgm:pt>
    <dgm:pt modelId="{C7A1F05D-2CD8-4C12-81E6-BF99779C78AF}" type="pres">
      <dgm:prSet presAssocID="{EEFBC11B-F469-4659-9916-C2B5BCE9C2F1}" presName="textB" presStyleLbl="revTx" presStyleIdx="1" presStyleCnt="6">
        <dgm:presLayoutVars>
          <dgm:bulletEnabled val="1"/>
        </dgm:presLayoutVars>
      </dgm:prSet>
      <dgm:spPr/>
    </dgm:pt>
    <dgm:pt modelId="{0311CEF9-D5E5-469E-B448-5D1CF2175DE9}" type="pres">
      <dgm:prSet presAssocID="{EEFBC11B-F469-4659-9916-C2B5BCE9C2F1}" presName="circleB" presStyleLbl="node1" presStyleIdx="1" presStyleCnt="6"/>
      <dgm:spPr>
        <a:solidFill>
          <a:schemeClr val="tx2"/>
        </a:solidFill>
      </dgm:spPr>
    </dgm:pt>
    <dgm:pt modelId="{286A284C-EDB9-4DE7-B763-F355CAF52628}" type="pres">
      <dgm:prSet presAssocID="{EEFBC11B-F469-4659-9916-C2B5BCE9C2F1}" presName="spaceB" presStyleCnt="0"/>
      <dgm:spPr/>
    </dgm:pt>
    <dgm:pt modelId="{35887CB3-03B4-4EA1-A0D4-9335884AFF1D}" type="pres">
      <dgm:prSet presAssocID="{01B3A768-ADB8-4A68-ABF8-89F96AB0F8AF}" presName="space" presStyleCnt="0"/>
      <dgm:spPr/>
    </dgm:pt>
    <dgm:pt modelId="{53B24694-E47C-43EE-8968-C856FACEB088}" type="pres">
      <dgm:prSet presAssocID="{96A30872-F0F1-47D2-931C-64B93E948880}" presName="compositeA" presStyleCnt="0"/>
      <dgm:spPr/>
    </dgm:pt>
    <dgm:pt modelId="{E6A27CCD-34FC-482D-BA4F-E10C73ACF35F}" type="pres">
      <dgm:prSet presAssocID="{96A30872-F0F1-47D2-931C-64B93E948880}" presName="textA" presStyleLbl="revTx" presStyleIdx="2" presStyleCnt="6">
        <dgm:presLayoutVars>
          <dgm:bulletEnabled val="1"/>
        </dgm:presLayoutVars>
      </dgm:prSet>
      <dgm:spPr/>
    </dgm:pt>
    <dgm:pt modelId="{BB6AD89E-71DB-44AB-9048-A50792742314}" type="pres">
      <dgm:prSet presAssocID="{96A30872-F0F1-47D2-931C-64B93E948880}" presName="circleA" presStyleLbl="node1" presStyleIdx="2" presStyleCnt="6"/>
      <dgm:spPr>
        <a:solidFill>
          <a:schemeClr val="tx1">
            <a:lumMod val="85000"/>
          </a:schemeClr>
        </a:solidFill>
      </dgm:spPr>
    </dgm:pt>
    <dgm:pt modelId="{519FF8F7-13B1-462F-92E8-9D1FFF68A6C6}" type="pres">
      <dgm:prSet presAssocID="{96A30872-F0F1-47D2-931C-64B93E948880}" presName="spaceA" presStyleCnt="0"/>
      <dgm:spPr/>
    </dgm:pt>
    <dgm:pt modelId="{47BA20C8-BD2B-4452-AF7D-2AA8F81B650A}" type="pres">
      <dgm:prSet presAssocID="{DCBFB3AF-61BA-44A8-979C-74C45CC1B22D}" presName="space" presStyleCnt="0"/>
      <dgm:spPr/>
    </dgm:pt>
    <dgm:pt modelId="{92AA6023-7E2D-4920-B4F6-625AB5B95DE0}" type="pres">
      <dgm:prSet presAssocID="{49D8506A-8780-49E3-BCBB-1704C48967C0}" presName="compositeB" presStyleCnt="0"/>
      <dgm:spPr/>
    </dgm:pt>
    <dgm:pt modelId="{013FA99D-C423-46EC-A8F7-E1727BC921A4}" type="pres">
      <dgm:prSet presAssocID="{49D8506A-8780-49E3-BCBB-1704C48967C0}" presName="textB" presStyleLbl="revTx" presStyleIdx="3" presStyleCnt="6">
        <dgm:presLayoutVars>
          <dgm:bulletEnabled val="1"/>
        </dgm:presLayoutVars>
      </dgm:prSet>
      <dgm:spPr/>
    </dgm:pt>
    <dgm:pt modelId="{19F71A84-AB68-49A6-B871-E9AAD718BA1A}" type="pres">
      <dgm:prSet presAssocID="{49D8506A-8780-49E3-BCBB-1704C48967C0}" presName="circleB" presStyleLbl="node1" presStyleIdx="3" presStyleCnt="6"/>
      <dgm:spPr>
        <a:solidFill>
          <a:schemeClr val="tx1">
            <a:lumMod val="85000"/>
          </a:schemeClr>
        </a:solidFill>
      </dgm:spPr>
    </dgm:pt>
    <dgm:pt modelId="{19250020-EF83-482E-A1E9-847A4B1A3169}" type="pres">
      <dgm:prSet presAssocID="{49D8506A-8780-49E3-BCBB-1704C48967C0}" presName="spaceB" presStyleCnt="0"/>
      <dgm:spPr/>
    </dgm:pt>
    <dgm:pt modelId="{E0E1E689-E783-416F-AF3D-381BC8BDEE17}" type="pres">
      <dgm:prSet presAssocID="{83EA84DE-B509-48F0-B49F-D539DAD6A348}" presName="space" presStyleCnt="0"/>
      <dgm:spPr/>
    </dgm:pt>
    <dgm:pt modelId="{4B4C7875-F706-4E3F-A82B-7952AF8C6F3E}" type="pres">
      <dgm:prSet presAssocID="{A3FECF2C-2A05-4569-8AE6-1808DB4355FC}" presName="compositeA" presStyleCnt="0"/>
      <dgm:spPr/>
    </dgm:pt>
    <dgm:pt modelId="{955EC6EB-B182-4DD2-9F7A-A84DF64EE8EB}" type="pres">
      <dgm:prSet presAssocID="{A3FECF2C-2A05-4569-8AE6-1808DB4355FC}" presName="textA" presStyleLbl="revTx" presStyleIdx="4" presStyleCnt="6">
        <dgm:presLayoutVars>
          <dgm:bulletEnabled val="1"/>
        </dgm:presLayoutVars>
      </dgm:prSet>
      <dgm:spPr/>
    </dgm:pt>
    <dgm:pt modelId="{FB36BF45-5C3F-4F87-A26F-3951DCC2C8A2}" type="pres">
      <dgm:prSet presAssocID="{A3FECF2C-2A05-4569-8AE6-1808DB4355FC}" presName="circleA" presStyleLbl="node1" presStyleIdx="4" presStyleCnt="6"/>
      <dgm:spPr>
        <a:solidFill>
          <a:schemeClr val="tx1">
            <a:lumMod val="85000"/>
          </a:schemeClr>
        </a:solidFill>
      </dgm:spPr>
    </dgm:pt>
    <dgm:pt modelId="{5B9951B2-E8BF-4F42-A907-AFCAFF24CA03}" type="pres">
      <dgm:prSet presAssocID="{A3FECF2C-2A05-4569-8AE6-1808DB4355FC}" presName="spaceA" presStyleCnt="0"/>
      <dgm:spPr/>
    </dgm:pt>
    <dgm:pt modelId="{8681D1F4-2F4F-45B5-94FC-6D6ABDB92D01}" type="pres">
      <dgm:prSet presAssocID="{67D9E731-13C2-41AD-A35B-BCD0A7C2B73D}" presName="space" presStyleCnt="0"/>
      <dgm:spPr/>
    </dgm:pt>
    <dgm:pt modelId="{9FC4F535-F2DF-4BB0-A12B-544B575A6C94}" type="pres">
      <dgm:prSet presAssocID="{F8518836-DF0E-4018-9AF7-547989D04880}" presName="compositeB" presStyleCnt="0"/>
      <dgm:spPr/>
    </dgm:pt>
    <dgm:pt modelId="{1E4526D8-ADD1-46CA-9026-1D145B851CBC}" type="pres">
      <dgm:prSet presAssocID="{F8518836-DF0E-4018-9AF7-547989D04880}" presName="textB" presStyleLbl="revTx" presStyleIdx="5" presStyleCnt="6">
        <dgm:presLayoutVars>
          <dgm:bulletEnabled val="1"/>
        </dgm:presLayoutVars>
      </dgm:prSet>
      <dgm:spPr/>
    </dgm:pt>
    <dgm:pt modelId="{0AD15C58-FC60-47F1-BC30-BBD28E638C6E}" type="pres">
      <dgm:prSet presAssocID="{F8518836-DF0E-4018-9AF7-547989D04880}" presName="circleB" presStyleLbl="node1" presStyleIdx="5" presStyleCnt="6"/>
      <dgm:spPr>
        <a:solidFill>
          <a:schemeClr val="tx1">
            <a:lumMod val="85000"/>
          </a:schemeClr>
        </a:solidFill>
      </dgm:spPr>
    </dgm:pt>
    <dgm:pt modelId="{556F670D-924C-474A-B81D-3E9244F3732C}" type="pres">
      <dgm:prSet presAssocID="{F8518836-DF0E-4018-9AF7-547989D04880}" presName="spaceB" presStyleCnt="0"/>
      <dgm:spPr/>
    </dgm:pt>
  </dgm:ptLst>
  <dgm:cxnLst>
    <dgm:cxn modelId="{F849AB19-4B1C-4CE9-A84C-DDE73F8D5305}" type="presOf" srcId="{A3FECF2C-2A05-4569-8AE6-1808DB4355FC}" destId="{955EC6EB-B182-4DD2-9F7A-A84DF64EE8EB}" srcOrd="0" destOrd="0" presId="urn:microsoft.com/office/officeart/2005/8/layout/hProcess11"/>
    <dgm:cxn modelId="{CE998F1A-E2E1-4271-89A0-183C9605ACE1}" srcId="{502A7D0C-66DB-443A-855A-52D79E06068D}" destId="{49D8506A-8780-49E3-BCBB-1704C48967C0}" srcOrd="3" destOrd="0" parTransId="{536DD751-8D5E-411B-B979-EB236F7667D9}" sibTransId="{83EA84DE-B509-48F0-B49F-D539DAD6A348}"/>
    <dgm:cxn modelId="{FA273E32-72F6-4639-ADE4-BF839A64C7E7}" type="presOf" srcId="{96A30872-F0F1-47D2-931C-64B93E948880}" destId="{E6A27CCD-34FC-482D-BA4F-E10C73ACF35F}" srcOrd="0" destOrd="0" presId="urn:microsoft.com/office/officeart/2005/8/layout/hProcess11"/>
    <dgm:cxn modelId="{C628B637-541F-421E-A932-EEE351D4A95C}" srcId="{502A7D0C-66DB-443A-855A-52D79E06068D}" destId="{D4F4E89A-7265-4A14-B9A8-ADBA0033C1FD}" srcOrd="0" destOrd="0" parTransId="{ECF6651C-761A-406A-8125-03D4E643635D}" sibTransId="{E2FB5876-CBA1-49F0-9DDE-4AC6DAF31DA5}"/>
    <dgm:cxn modelId="{E36A0C62-9BB3-46BE-BD31-07C1574A5346}" srcId="{502A7D0C-66DB-443A-855A-52D79E06068D}" destId="{96A30872-F0F1-47D2-931C-64B93E948880}" srcOrd="2" destOrd="0" parTransId="{4AC8C2BB-6D55-414C-8C45-7DADA7101197}" sibTransId="{DCBFB3AF-61BA-44A8-979C-74C45CC1B22D}"/>
    <dgm:cxn modelId="{E15B3267-6DDF-490B-9B1D-BB5843A630D1}" srcId="{502A7D0C-66DB-443A-855A-52D79E06068D}" destId="{EEFBC11B-F469-4659-9916-C2B5BCE9C2F1}" srcOrd="1" destOrd="0" parTransId="{FF3D0BC0-554E-472E-96B6-A51977707779}" sibTransId="{01B3A768-ADB8-4A68-ABF8-89F96AB0F8AF}"/>
    <dgm:cxn modelId="{5C8DEC50-EE47-45CD-B7EE-B05D818AE833}" type="presOf" srcId="{F8518836-DF0E-4018-9AF7-547989D04880}" destId="{1E4526D8-ADD1-46CA-9026-1D145B851CBC}" srcOrd="0" destOrd="0" presId="urn:microsoft.com/office/officeart/2005/8/layout/hProcess11"/>
    <dgm:cxn modelId="{D3989355-B64B-4181-82C7-FBF32B17C3C9}" type="presOf" srcId="{502A7D0C-66DB-443A-855A-52D79E06068D}" destId="{F397CDE8-00FD-4AEA-8A97-D50E5B2A1EB8}" srcOrd="0" destOrd="0" presId="urn:microsoft.com/office/officeart/2005/8/layout/hProcess11"/>
    <dgm:cxn modelId="{F0885A98-B712-474F-9402-F0DF3EACC853}" srcId="{502A7D0C-66DB-443A-855A-52D79E06068D}" destId="{A3FECF2C-2A05-4569-8AE6-1808DB4355FC}" srcOrd="4" destOrd="0" parTransId="{6D2A8C2F-82DF-48E8-B33C-AD7841780AA0}" sibTransId="{67D9E731-13C2-41AD-A35B-BCD0A7C2B73D}"/>
    <dgm:cxn modelId="{3038E3B2-F9A2-4A67-9869-BFEB9D9515CA}" type="presOf" srcId="{49D8506A-8780-49E3-BCBB-1704C48967C0}" destId="{013FA99D-C423-46EC-A8F7-E1727BC921A4}" srcOrd="0" destOrd="0" presId="urn:microsoft.com/office/officeart/2005/8/layout/hProcess11"/>
    <dgm:cxn modelId="{C34796C2-7DBB-4424-80DF-76F5E47D93D1}" type="presOf" srcId="{D4F4E89A-7265-4A14-B9A8-ADBA0033C1FD}" destId="{DF22F792-F2E4-402E-A408-C7F8D946EBCD}" srcOrd="0" destOrd="0" presId="urn:microsoft.com/office/officeart/2005/8/layout/hProcess11"/>
    <dgm:cxn modelId="{C180E5C8-2756-4129-BCEF-A821F798784D}" type="presOf" srcId="{EEFBC11B-F469-4659-9916-C2B5BCE9C2F1}" destId="{C7A1F05D-2CD8-4C12-81E6-BF99779C78AF}" srcOrd="0" destOrd="0" presId="urn:microsoft.com/office/officeart/2005/8/layout/hProcess11"/>
    <dgm:cxn modelId="{79C49ACD-05C7-4D32-BDF2-D505BEED256A}" srcId="{502A7D0C-66DB-443A-855A-52D79E06068D}" destId="{F8518836-DF0E-4018-9AF7-547989D04880}" srcOrd="5" destOrd="0" parTransId="{18B00C93-D64C-4FD6-BD7B-306ED1A18980}" sibTransId="{C06EDD6C-FAEF-401E-8CAD-6F8521FA7297}"/>
    <dgm:cxn modelId="{C82A7832-36F3-4C98-971E-7AD8E10DDB96}" type="presParOf" srcId="{F397CDE8-00FD-4AEA-8A97-D50E5B2A1EB8}" destId="{34438E9B-4157-409F-BB42-E7DE1931121F}" srcOrd="0" destOrd="0" presId="urn:microsoft.com/office/officeart/2005/8/layout/hProcess11"/>
    <dgm:cxn modelId="{9BC74279-718E-41E0-A7B8-D359E1B88D87}" type="presParOf" srcId="{F397CDE8-00FD-4AEA-8A97-D50E5B2A1EB8}" destId="{A87FAC9E-10E8-41C4-B44F-A6D85DFECEA5}" srcOrd="1" destOrd="0" presId="urn:microsoft.com/office/officeart/2005/8/layout/hProcess11"/>
    <dgm:cxn modelId="{465C9740-2662-47E4-BC3A-6B79BD638F61}" type="presParOf" srcId="{A87FAC9E-10E8-41C4-B44F-A6D85DFECEA5}" destId="{0AE8108B-5D3C-48F6-8B40-3278FB539411}" srcOrd="0" destOrd="0" presId="urn:microsoft.com/office/officeart/2005/8/layout/hProcess11"/>
    <dgm:cxn modelId="{76C1F682-E1F8-424C-88BA-5AE72D307310}" type="presParOf" srcId="{0AE8108B-5D3C-48F6-8B40-3278FB539411}" destId="{DF22F792-F2E4-402E-A408-C7F8D946EBCD}" srcOrd="0" destOrd="0" presId="urn:microsoft.com/office/officeart/2005/8/layout/hProcess11"/>
    <dgm:cxn modelId="{C6AC286A-879F-4884-8007-B1E99F7D471C}" type="presParOf" srcId="{0AE8108B-5D3C-48F6-8B40-3278FB539411}" destId="{E93916E9-BA59-4ED4-8420-419C557ED426}" srcOrd="1" destOrd="0" presId="urn:microsoft.com/office/officeart/2005/8/layout/hProcess11"/>
    <dgm:cxn modelId="{A241E4AB-663E-438B-A80D-7A1FBDC655A5}" type="presParOf" srcId="{0AE8108B-5D3C-48F6-8B40-3278FB539411}" destId="{04162C2C-5987-44B3-AADB-3D6A72758EE2}" srcOrd="2" destOrd="0" presId="urn:microsoft.com/office/officeart/2005/8/layout/hProcess11"/>
    <dgm:cxn modelId="{58409A65-D11A-4702-BEB3-3F4337BF2461}" type="presParOf" srcId="{A87FAC9E-10E8-41C4-B44F-A6D85DFECEA5}" destId="{3155BF36-E111-4F77-B4E0-945A5E5002E9}" srcOrd="1" destOrd="0" presId="urn:microsoft.com/office/officeart/2005/8/layout/hProcess11"/>
    <dgm:cxn modelId="{C55EBBB9-7367-4F0B-BA74-DA194594C26C}" type="presParOf" srcId="{A87FAC9E-10E8-41C4-B44F-A6D85DFECEA5}" destId="{0288BC11-98B4-4108-BEA3-5D33D29E9381}" srcOrd="2" destOrd="0" presId="urn:microsoft.com/office/officeart/2005/8/layout/hProcess11"/>
    <dgm:cxn modelId="{6DDBBC62-2923-4BA1-AE17-FFFB251F4051}" type="presParOf" srcId="{0288BC11-98B4-4108-BEA3-5D33D29E9381}" destId="{C7A1F05D-2CD8-4C12-81E6-BF99779C78AF}" srcOrd="0" destOrd="0" presId="urn:microsoft.com/office/officeart/2005/8/layout/hProcess11"/>
    <dgm:cxn modelId="{0BCB73CC-9F8B-4781-AF69-B9D9F40FFCE3}" type="presParOf" srcId="{0288BC11-98B4-4108-BEA3-5D33D29E9381}" destId="{0311CEF9-D5E5-469E-B448-5D1CF2175DE9}" srcOrd="1" destOrd="0" presId="urn:microsoft.com/office/officeart/2005/8/layout/hProcess11"/>
    <dgm:cxn modelId="{D73BB6D6-E1D6-4437-960C-BEF13C344178}" type="presParOf" srcId="{0288BC11-98B4-4108-BEA3-5D33D29E9381}" destId="{286A284C-EDB9-4DE7-B763-F355CAF52628}" srcOrd="2" destOrd="0" presId="urn:microsoft.com/office/officeart/2005/8/layout/hProcess11"/>
    <dgm:cxn modelId="{4CDF12B2-3DFB-46DE-A95C-C48AB4EF9407}" type="presParOf" srcId="{A87FAC9E-10E8-41C4-B44F-A6D85DFECEA5}" destId="{35887CB3-03B4-4EA1-A0D4-9335884AFF1D}" srcOrd="3" destOrd="0" presId="urn:microsoft.com/office/officeart/2005/8/layout/hProcess11"/>
    <dgm:cxn modelId="{D8A6CB04-74E8-4617-8AF3-7C39FE9C3D71}" type="presParOf" srcId="{A87FAC9E-10E8-41C4-B44F-A6D85DFECEA5}" destId="{53B24694-E47C-43EE-8968-C856FACEB088}" srcOrd="4" destOrd="0" presId="urn:microsoft.com/office/officeart/2005/8/layout/hProcess11"/>
    <dgm:cxn modelId="{AC365B34-493A-4FEA-B934-EAEBE28B0F3F}" type="presParOf" srcId="{53B24694-E47C-43EE-8968-C856FACEB088}" destId="{E6A27CCD-34FC-482D-BA4F-E10C73ACF35F}" srcOrd="0" destOrd="0" presId="urn:microsoft.com/office/officeart/2005/8/layout/hProcess11"/>
    <dgm:cxn modelId="{4A5AD27D-188D-43D1-96E8-74D78CD151C2}" type="presParOf" srcId="{53B24694-E47C-43EE-8968-C856FACEB088}" destId="{BB6AD89E-71DB-44AB-9048-A50792742314}" srcOrd="1" destOrd="0" presId="urn:microsoft.com/office/officeart/2005/8/layout/hProcess11"/>
    <dgm:cxn modelId="{45A38F86-A3EE-4448-8F97-1AEB52165762}" type="presParOf" srcId="{53B24694-E47C-43EE-8968-C856FACEB088}" destId="{519FF8F7-13B1-462F-92E8-9D1FFF68A6C6}" srcOrd="2" destOrd="0" presId="urn:microsoft.com/office/officeart/2005/8/layout/hProcess11"/>
    <dgm:cxn modelId="{C94B5077-9B33-4718-A044-3FFBED02978A}" type="presParOf" srcId="{A87FAC9E-10E8-41C4-B44F-A6D85DFECEA5}" destId="{47BA20C8-BD2B-4452-AF7D-2AA8F81B650A}" srcOrd="5" destOrd="0" presId="urn:microsoft.com/office/officeart/2005/8/layout/hProcess11"/>
    <dgm:cxn modelId="{17ACE48A-1C0B-4469-B663-F35F26BD3068}" type="presParOf" srcId="{A87FAC9E-10E8-41C4-B44F-A6D85DFECEA5}" destId="{92AA6023-7E2D-4920-B4F6-625AB5B95DE0}" srcOrd="6" destOrd="0" presId="urn:microsoft.com/office/officeart/2005/8/layout/hProcess11"/>
    <dgm:cxn modelId="{939D2AAF-A007-4134-AC35-15CF5B52D4BE}" type="presParOf" srcId="{92AA6023-7E2D-4920-B4F6-625AB5B95DE0}" destId="{013FA99D-C423-46EC-A8F7-E1727BC921A4}" srcOrd="0" destOrd="0" presId="urn:microsoft.com/office/officeart/2005/8/layout/hProcess11"/>
    <dgm:cxn modelId="{586E7000-8429-4594-B6A2-5E71237FE2CD}" type="presParOf" srcId="{92AA6023-7E2D-4920-B4F6-625AB5B95DE0}" destId="{19F71A84-AB68-49A6-B871-E9AAD718BA1A}" srcOrd="1" destOrd="0" presId="urn:microsoft.com/office/officeart/2005/8/layout/hProcess11"/>
    <dgm:cxn modelId="{A657CFEA-A821-46FE-9EB2-D3112E444BB6}" type="presParOf" srcId="{92AA6023-7E2D-4920-B4F6-625AB5B95DE0}" destId="{19250020-EF83-482E-A1E9-847A4B1A3169}" srcOrd="2" destOrd="0" presId="urn:microsoft.com/office/officeart/2005/8/layout/hProcess11"/>
    <dgm:cxn modelId="{750CBB9A-61F0-447D-99D8-E2A25FA0402C}" type="presParOf" srcId="{A87FAC9E-10E8-41C4-B44F-A6D85DFECEA5}" destId="{E0E1E689-E783-416F-AF3D-381BC8BDEE17}" srcOrd="7" destOrd="0" presId="urn:microsoft.com/office/officeart/2005/8/layout/hProcess11"/>
    <dgm:cxn modelId="{F8B68168-D114-4535-A129-C09A5776EB28}" type="presParOf" srcId="{A87FAC9E-10E8-41C4-B44F-A6D85DFECEA5}" destId="{4B4C7875-F706-4E3F-A82B-7952AF8C6F3E}" srcOrd="8" destOrd="0" presId="urn:microsoft.com/office/officeart/2005/8/layout/hProcess11"/>
    <dgm:cxn modelId="{A91521AB-36F8-42C8-93DB-4A7BD37E52CF}" type="presParOf" srcId="{4B4C7875-F706-4E3F-A82B-7952AF8C6F3E}" destId="{955EC6EB-B182-4DD2-9F7A-A84DF64EE8EB}" srcOrd="0" destOrd="0" presId="urn:microsoft.com/office/officeart/2005/8/layout/hProcess11"/>
    <dgm:cxn modelId="{A0C81235-0A40-4B39-A4A1-84539C8821CE}" type="presParOf" srcId="{4B4C7875-F706-4E3F-A82B-7952AF8C6F3E}" destId="{FB36BF45-5C3F-4F87-A26F-3951DCC2C8A2}" srcOrd="1" destOrd="0" presId="urn:microsoft.com/office/officeart/2005/8/layout/hProcess11"/>
    <dgm:cxn modelId="{C5592A0B-5884-427B-B0B7-F2688C7DDDC1}" type="presParOf" srcId="{4B4C7875-F706-4E3F-A82B-7952AF8C6F3E}" destId="{5B9951B2-E8BF-4F42-A907-AFCAFF24CA03}" srcOrd="2" destOrd="0" presId="urn:microsoft.com/office/officeart/2005/8/layout/hProcess11"/>
    <dgm:cxn modelId="{864328A1-4EC4-449F-948E-393AD1D07BEF}" type="presParOf" srcId="{A87FAC9E-10E8-41C4-B44F-A6D85DFECEA5}" destId="{8681D1F4-2F4F-45B5-94FC-6D6ABDB92D01}" srcOrd="9" destOrd="0" presId="urn:microsoft.com/office/officeart/2005/8/layout/hProcess11"/>
    <dgm:cxn modelId="{6C23DD42-1980-470D-9A9C-6E195D8BE1E6}" type="presParOf" srcId="{A87FAC9E-10E8-41C4-B44F-A6D85DFECEA5}" destId="{9FC4F535-F2DF-4BB0-A12B-544B575A6C94}" srcOrd="10" destOrd="0" presId="urn:microsoft.com/office/officeart/2005/8/layout/hProcess11"/>
    <dgm:cxn modelId="{86F04C89-8ED9-44A0-94E7-2A4CA5890F70}" type="presParOf" srcId="{9FC4F535-F2DF-4BB0-A12B-544B575A6C94}" destId="{1E4526D8-ADD1-46CA-9026-1D145B851CBC}" srcOrd="0" destOrd="0" presId="urn:microsoft.com/office/officeart/2005/8/layout/hProcess11"/>
    <dgm:cxn modelId="{41988CDE-9412-4670-B74C-A261142E7BED}" type="presParOf" srcId="{9FC4F535-F2DF-4BB0-A12B-544B575A6C94}" destId="{0AD15C58-FC60-47F1-BC30-BBD28E638C6E}" srcOrd="1" destOrd="0" presId="urn:microsoft.com/office/officeart/2005/8/layout/hProcess11"/>
    <dgm:cxn modelId="{1F6F69CB-F865-4177-9B7E-80F9599FDD65}" type="presParOf" srcId="{9FC4F535-F2DF-4BB0-A12B-544B575A6C94}" destId="{556F670D-924C-474A-B81D-3E9244F3732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7C8ECC-2A79-45E8-947C-6D91ECBDDE2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BA46BAC6-7076-48DC-A7B0-9237D3446F3F}">
      <dgm:prSet/>
      <dgm:spPr>
        <a:solidFill>
          <a:schemeClr val="tx1">
            <a:lumMod val="50000"/>
            <a:alpha val="50000"/>
          </a:schemeClr>
        </a:solidFill>
      </dgm:spPr>
      <dgm:t>
        <a:bodyPr/>
        <a:lstStyle/>
        <a:p>
          <a:r>
            <a:rPr lang="en-US" dirty="0"/>
            <a:t>Scalability</a:t>
          </a:r>
        </a:p>
      </dgm:t>
    </dgm:pt>
    <dgm:pt modelId="{DD52AF58-3DE6-45B2-8EAD-4A8F81B3A9ED}" type="parTrans" cxnId="{B5E92C14-AB0D-4E07-B96C-7D8AF84FC7B9}">
      <dgm:prSet/>
      <dgm:spPr/>
      <dgm:t>
        <a:bodyPr/>
        <a:lstStyle/>
        <a:p>
          <a:endParaRPr lang="en-US"/>
        </a:p>
      </dgm:t>
    </dgm:pt>
    <dgm:pt modelId="{2A389AA5-F910-479A-AC6A-B8F9C82994B1}" type="sibTrans" cxnId="{B5E92C14-AB0D-4E07-B96C-7D8AF84FC7B9}">
      <dgm:prSet/>
      <dgm:spPr/>
      <dgm:t>
        <a:bodyPr/>
        <a:lstStyle/>
        <a:p>
          <a:endParaRPr lang="en-US"/>
        </a:p>
      </dgm:t>
    </dgm:pt>
    <dgm:pt modelId="{2CF5B13B-AFFB-457B-BC25-80D5C1D69166}">
      <dgm:prSet/>
      <dgm:spPr>
        <a:solidFill>
          <a:schemeClr val="tx2">
            <a:alpha val="50000"/>
          </a:schemeClr>
        </a:solidFill>
      </dgm:spPr>
      <dgm:t>
        <a:bodyPr/>
        <a:lstStyle/>
        <a:p>
          <a:pPr>
            <a:buNone/>
          </a:pPr>
          <a:r>
            <a:rPr lang="pl-PL" dirty="0">
              <a:solidFill>
                <a:schemeClr val="tx1"/>
              </a:solidFill>
            </a:rPr>
            <a:t>Enormous processing power: both sequential &amp; </a:t>
          </a:r>
          <a:r>
            <a:rPr lang="en-US" dirty="0">
              <a:solidFill>
                <a:schemeClr val="tx1"/>
              </a:solidFill>
            </a:rPr>
            <a:t>parallel</a:t>
          </a:r>
        </a:p>
      </dgm:t>
    </dgm:pt>
    <dgm:pt modelId="{6E1CBD7A-C972-47D4-8AEE-2F33AF27F417}" type="parTrans" cxnId="{5C5AAF49-D6DC-42C2-A055-43BAAB80AA6C}">
      <dgm:prSet/>
      <dgm:spPr/>
      <dgm:t>
        <a:bodyPr/>
        <a:lstStyle/>
        <a:p>
          <a:endParaRPr lang="en-US"/>
        </a:p>
      </dgm:t>
    </dgm:pt>
    <dgm:pt modelId="{757A0CC9-5DA1-481B-B111-83ACF35544BA}" type="sibTrans" cxnId="{5C5AAF49-D6DC-42C2-A055-43BAAB80AA6C}">
      <dgm:prSet/>
      <dgm:spPr/>
      <dgm:t>
        <a:bodyPr/>
        <a:lstStyle/>
        <a:p>
          <a:endParaRPr lang="en-US"/>
        </a:p>
      </dgm:t>
    </dgm:pt>
    <dgm:pt modelId="{96D13E05-8015-4AE0-B279-CD5F634EE125}">
      <dgm:prSet/>
      <dgm:spPr>
        <a:solidFill>
          <a:schemeClr val="tx1">
            <a:lumMod val="50000"/>
            <a:alpha val="50000"/>
          </a:schemeClr>
        </a:solidFill>
      </dgm:spPr>
      <dgm:t>
        <a:bodyPr/>
        <a:lstStyle/>
        <a:p>
          <a:r>
            <a:rPr lang="pl-PL" dirty="0"/>
            <a:t>T</a:t>
          </a:r>
          <a:r>
            <a:rPr lang="en-US" dirty="0" err="1"/>
            <a:t>ransaction</a:t>
          </a:r>
          <a:r>
            <a:rPr lang="en-US" dirty="0"/>
            <a:t> fees</a:t>
          </a:r>
        </a:p>
      </dgm:t>
    </dgm:pt>
    <dgm:pt modelId="{2C562F62-547E-4441-B26A-780BE8605AAF}" type="parTrans" cxnId="{C5F7E308-FEC4-4D67-AB00-879A2878E2F6}">
      <dgm:prSet/>
      <dgm:spPr/>
      <dgm:t>
        <a:bodyPr/>
        <a:lstStyle/>
        <a:p>
          <a:endParaRPr lang="en-US"/>
        </a:p>
      </dgm:t>
    </dgm:pt>
    <dgm:pt modelId="{8D150884-5FAE-41D7-B616-FF1E02F18CE8}" type="sibTrans" cxnId="{C5F7E308-FEC4-4D67-AB00-879A2878E2F6}">
      <dgm:prSet/>
      <dgm:spPr/>
      <dgm:t>
        <a:bodyPr/>
        <a:lstStyle/>
        <a:p>
          <a:endParaRPr lang="en-US"/>
        </a:p>
      </dgm:t>
    </dgm:pt>
    <dgm:pt modelId="{65F84CBC-E3F5-4FAF-9C0D-BBAD895D2377}">
      <dgm:prSet/>
      <dgm:spPr>
        <a:solidFill>
          <a:schemeClr val="tx2">
            <a:alpha val="50000"/>
          </a:schemeClr>
        </a:solidFill>
      </dgm:spPr>
      <dgm:t>
        <a:bodyPr/>
        <a:lstStyle/>
        <a:p>
          <a:pPr>
            <a:buNone/>
          </a:pPr>
          <a:r>
            <a:rPr lang="pl-PL" dirty="0">
              <a:solidFill>
                <a:schemeClr val="tx1"/>
              </a:solidFill>
            </a:rPr>
            <a:t>No transaction fees</a:t>
          </a:r>
          <a:endParaRPr lang="en-US" dirty="0">
            <a:solidFill>
              <a:schemeClr val="tx1"/>
            </a:solidFill>
          </a:endParaRPr>
        </a:p>
      </dgm:t>
    </dgm:pt>
    <dgm:pt modelId="{DD952F01-7E2D-467E-B658-8A5DF60060FF}" type="parTrans" cxnId="{89C34C33-0E29-4B02-92FB-150EBC66DDF6}">
      <dgm:prSet/>
      <dgm:spPr/>
      <dgm:t>
        <a:bodyPr/>
        <a:lstStyle/>
        <a:p>
          <a:endParaRPr lang="en-US"/>
        </a:p>
      </dgm:t>
    </dgm:pt>
    <dgm:pt modelId="{9BF144B2-C499-42BE-AE5A-BBB58BBE9774}" type="sibTrans" cxnId="{89C34C33-0E29-4B02-92FB-150EBC66DDF6}">
      <dgm:prSet/>
      <dgm:spPr/>
      <dgm:t>
        <a:bodyPr/>
        <a:lstStyle/>
        <a:p>
          <a:endParaRPr lang="en-US"/>
        </a:p>
      </dgm:t>
    </dgm:pt>
    <dgm:pt modelId="{B2CB0514-FD5B-4E1B-9A44-C0B0A31172B1}">
      <dgm:prSet/>
      <dgm:spPr>
        <a:solidFill>
          <a:schemeClr val="tx1">
            <a:lumMod val="50000"/>
            <a:alpha val="50000"/>
          </a:schemeClr>
        </a:solidFill>
      </dgm:spPr>
      <dgm:t>
        <a:bodyPr/>
        <a:lstStyle/>
        <a:p>
          <a:r>
            <a:rPr lang="en-US"/>
            <a:t>Private key security</a:t>
          </a:r>
        </a:p>
      </dgm:t>
    </dgm:pt>
    <dgm:pt modelId="{0E6B3048-907A-470E-8BFC-A8E019F33C45}" type="parTrans" cxnId="{2B10607D-EA05-4651-88DC-92D45D69AD3B}">
      <dgm:prSet/>
      <dgm:spPr/>
      <dgm:t>
        <a:bodyPr/>
        <a:lstStyle/>
        <a:p>
          <a:endParaRPr lang="en-US"/>
        </a:p>
      </dgm:t>
    </dgm:pt>
    <dgm:pt modelId="{18222090-1B7F-4292-96BC-22BE9264D999}" type="sibTrans" cxnId="{2B10607D-EA05-4651-88DC-92D45D69AD3B}">
      <dgm:prSet/>
      <dgm:spPr/>
      <dgm:t>
        <a:bodyPr/>
        <a:lstStyle/>
        <a:p>
          <a:endParaRPr lang="en-US"/>
        </a:p>
      </dgm:t>
    </dgm:pt>
    <dgm:pt modelId="{9908F62B-350A-49E4-BB1F-6B0F00BBC6A5}">
      <dgm:prSet/>
      <dgm:spPr>
        <a:solidFill>
          <a:schemeClr val="tx2">
            <a:alpha val="50000"/>
          </a:schemeClr>
        </a:solidFill>
      </dgm:spPr>
      <dgm:t>
        <a:bodyPr/>
        <a:lstStyle/>
        <a:p>
          <a:pPr>
            <a:buNone/>
          </a:pPr>
          <a:r>
            <a:rPr lang="pl-PL" dirty="0">
              <a:solidFill>
                <a:schemeClr val="tx1"/>
              </a:solidFill>
            </a:rPr>
            <a:t>Account recovery &amp; 2nd factor authentication built-in</a:t>
          </a:r>
          <a:endParaRPr lang="en-US" dirty="0">
            <a:solidFill>
              <a:schemeClr val="tx1"/>
            </a:solidFill>
          </a:endParaRPr>
        </a:p>
      </dgm:t>
    </dgm:pt>
    <dgm:pt modelId="{CB64AD16-53E0-4639-8CB7-8E142F892268}" type="parTrans" cxnId="{95CAE8B5-243B-4402-9453-402246A4159B}">
      <dgm:prSet/>
      <dgm:spPr/>
      <dgm:t>
        <a:bodyPr/>
        <a:lstStyle/>
        <a:p>
          <a:endParaRPr lang="en-US"/>
        </a:p>
      </dgm:t>
    </dgm:pt>
    <dgm:pt modelId="{A24D3740-1B07-478D-AC35-A9687E19AC52}" type="sibTrans" cxnId="{95CAE8B5-243B-4402-9453-402246A4159B}">
      <dgm:prSet/>
      <dgm:spPr/>
      <dgm:t>
        <a:bodyPr/>
        <a:lstStyle/>
        <a:p>
          <a:endParaRPr lang="en-US"/>
        </a:p>
      </dgm:t>
    </dgm:pt>
    <dgm:pt modelId="{DC7308D3-C861-464B-A46F-0B350453068F}">
      <dgm:prSet/>
      <dgm:spPr>
        <a:solidFill>
          <a:schemeClr val="tx1">
            <a:lumMod val="50000"/>
            <a:alpha val="50000"/>
          </a:schemeClr>
        </a:solidFill>
      </dgm:spPr>
      <dgm:t>
        <a:bodyPr/>
        <a:lstStyle/>
        <a:p>
          <a:r>
            <a:rPr lang="en-US"/>
            <a:t>Blockchain governance</a:t>
          </a:r>
        </a:p>
      </dgm:t>
    </dgm:pt>
    <dgm:pt modelId="{637921A7-14F1-4425-89F1-8B5A572231D4}" type="parTrans" cxnId="{D8FF9A63-CAEC-42E2-BB38-56FEEEB8158E}">
      <dgm:prSet/>
      <dgm:spPr/>
      <dgm:t>
        <a:bodyPr/>
        <a:lstStyle/>
        <a:p>
          <a:endParaRPr lang="en-US"/>
        </a:p>
      </dgm:t>
    </dgm:pt>
    <dgm:pt modelId="{046C194A-633A-4CF9-97D5-8D881C07434B}" type="sibTrans" cxnId="{D8FF9A63-CAEC-42E2-BB38-56FEEEB8158E}">
      <dgm:prSet/>
      <dgm:spPr/>
      <dgm:t>
        <a:bodyPr/>
        <a:lstStyle/>
        <a:p>
          <a:endParaRPr lang="en-US"/>
        </a:p>
      </dgm:t>
    </dgm:pt>
    <dgm:pt modelId="{FE34E599-451E-43F1-9994-05EC605E8E6B}">
      <dgm:prSet/>
      <dgm:spPr>
        <a:solidFill>
          <a:schemeClr val="tx2">
            <a:alpha val="50000"/>
          </a:schemeClr>
        </a:solidFill>
      </dgm:spPr>
      <dgm:t>
        <a:bodyPr/>
        <a:lstStyle/>
        <a:p>
          <a:pPr>
            <a:buNone/>
          </a:pPr>
          <a:r>
            <a:rPr lang="pl-PL" dirty="0">
              <a:solidFill>
                <a:schemeClr val="tx1"/>
              </a:solidFill>
            </a:rPr>
            <a:t>Implemented via reputation-based consensus mechanism</a:t>
          </a:r>
          <a:endParaRPr lang="en-US" dirty="0"/>
        </a:p>
      </dgm:t>
    </dgm:pt>
    <dgm:pt modelId="{64A416A6-A38B-4707-8773-79B6C37C3E6F}" type="parTrans" cxnId="{CB1A706B-039E-42FA-B6F4-57EB45B09703}">
      <dgm:prSet/>
      <dgm:spPr/>
      <dgm:t>
        <a:bodyPr/>
        <a:lstStyle/>
        <a:p>
          <a:endParaRPr lang="en-US"/>
        </a:p>
      </dgm:t>
    </dgm:pt>
    <dgm:pt modelId="{F975A2FE-5752-45D2-84BE-F97F396DA3B4}" type="sibTrans" cxnId="{CB1A706B-039E-42FA-B6F4-57EB45B09703}">
      <dgm:prSet/>
      <dgm:spPr/>
      <dgm:t>
        <a:bodyPr/>
        <a:lstStyle/>
        <a:p>
          <a:endParaRPr lang="en-US"/>
        </a:p>
      </dgm:t>
    </dgm:pt>
    <dgm:pt modelId="{86252DD3-AB9C-489C-992B-48E6B124818F}">
      <dgm:prSet/>
      <dgm:spPr>
        <a:solidFill>
          <a:schemeClr val="tx1">
            <a:lumMod val="50000"/>
            <a:alpha val="50000"/>
          </a:schemeClr>
        </a:solidFill>
      </dgm:spPr>
      <dgm:t>
        <a:bodyPr/>
        <a:lstStyle/>
        <a:p>
          <a:r>
            <a:rPr lang="en-US"/>
            <a:t>Smart-contracts running amok</a:t>
          </a:r>
        </a:p>
      </dgm:t>
    </dgm:pt>
    <dgm:pt modelId="{C02EBCB4-83F5-4BA2-8477-FC330C914033}" type="parTrans" cxnId="{64E907F4-1FF0-4ABF-912C-192F872CEC7D}">
      <dgm:prSet/>
      <dgm:spPr/>
      <dgm:t>
        <a:bodyPr/>
        <a:lstStyle/>
        <a:p>
          <a:endParaRPr lang="en-US"/>
        </a:p>
      </dgm:t>
    </dgm:pt>
    <dgm:pt modelId="{12018D91-F690-4D76-99F2-4FF0D7B96027}" type="sibTrans" cxnId="{64E907F4-1FF0-4ABF-912C-192F872CEC7D}">
      <dgm:prSet/>
      <dgm:spPr/>
      <dgm:t>
        <a:bodyPr/>
        <a:lstStyle/>
        <a:p>
          <a:endParaRPr lang="en-US"/>
        </a:p>
      </dgm:t>
    </dgm:pt>
    <dgm:pt modelId="{A432D118-D9BA-4C53-A90A-1527DC05D5C8}">
      <dgm:prSet/>
      <dgm:spPr>
        <a:solidFill>
          <a:schemeClr val="tx2">
            <a:alpha val="50000"/>
          </a:schemeClr>
        </a:solidFill>
      </dgm:spPr>
      <dgm:t>
        <a:bodyPr/>
        <a:lstStyle/>
        <a:p>
          <a:pPr>
            <a:buNone/>
          </a:pPr>
          <a:r>
            <a:rPr lang="pl-PL" dirty="0">
              <a:solidFill>
                <a:schemeClr val="tx1"/>
              </a:solidFill>
            </a:rPr>
            <a:t>Block producers able to f</a:t>
          </a:r>
          <a:r>
            <a:rPr lang="en-US" dirty="0" err="1">
              <a:solidFill>
                <a:schemeClr val="tx1"/>
              </a:solidFill>
            </a:rPr>
            <a:t>reeze</a:t>
          </a:r>
          <a:r>
            <a:rPr lang="en-US" dirty="0">
              <a:solidFill>
                <a:schemeClr val="tx1"/>
              </a:solidFill>
            </a:rPr>
            <a:t> &amp; fix broken apps</a:t>
          </a:r>
          <a:endParaRPr lang="en-US" dirty="0"/>
        </a:p>
      </dgm:t>
    </dgm:pt>
    <dgm:pt modelId="{364E191E-8157-43A0-AA6C-D1EFB8751052}" type="parTrans" cxnId="{8D0E0C53-32E1-4620-A13F-67F3B93549D1}">
      <dgm:prSet/>
      <dgm:spPr/>
      <dgm:t>
        <a:bodyPr/>
        <a:lstStyle/>
        <a:p>
          <a:endParaRPr lang="en-US"/>
        </a:p>
      </dgm:t>
    </dgm:pt>
    <dgm:pt modelId="{EC061254-DE3B-44F9-B91C-64438DE4C274}" type="sibTrans" cxnId="{8D0E0C53-32E1-4620-A13F-67F3B93549D1}">
      <dgm:prSet/>
      <dgm:spPr/>
      <dgm:t>
        <a:bodyPr/>
        <a:lstStyle/>
        <a:p>
          <a:endParaRPr lang="en-US"/>
        </a:p>
      </dgm:t>
    </dgm:pt>
    <dgm:pt modelId="{AE7E6CA7-8DE5-4D41-873F-9B34E68ABE25}">
      <dgm:prSet/>
      <dgm:spPr>
        <a:solidFill>
          <a:schemeClr val="tx1">
            <a:lumMod val="50000"/>
            <a:alpha val="50000"/>
          </a:schemeClr>
        </a:solidFill>
      </dgm:spPr>
      <dgm:t>
        <a:bodyPr/>
        <a:lstStyle/>
        <a:p>
          <a:r>
            <a:rPr lang="en-US"/>
            <a:t>High cost of app development</a:t>
          </a:r>
        </a:p>
      </dgm:t>
    </dgm:pt>
    <dgm:pt modelId="{9F387334-65AD-4E12-A11B-B78A41E0C349}" type="parTrans" cxnId="{6F0EEAB6-F634-4F1A-98F9-890024EBCD2B}">
      <dgm:prSet/>
      <dgm:spPr/>
      <dgm:t>
        <a:bodyPr/>
        <a:lstStyle/>
        <a:p>
          <a:endParaRPr lang="en-US"/>
        </a:p>
      </dgm:t>
    </dgm:pt>
    <dgm:pt modelId="{2A230D38-16DC-4F8A-9048-CF9D7082965B}" type="sibTrans" cxnId="{6F0EEAB6-F634-4F1A-98F9-890024EBCD2B}">
      <dgm:prSet/>
      <dgm:spPr/>
      <dgm:t>
        <a:bodyPr/>
        <a:lstStyle/>
        <a:p>
          <a:endParaRPr lang="en-US"/>
        </a:p>
      </dgm:t>
    </dgm:pt>
    <dgm:pt modelId="{0761F449-9566-434C-9EF8-C965DC06A23F}">
      <dgm:prSet/>
      <dgm:spPr>
        <a:solidFill>
          <a:schemeClr val="tx2">
            <a:alpha val="50000"/>
          </a:schemeClr>
        </a:solidFill>
      </dgm:spPr>
      <dgm:t>
        <a:bodyPr/>
        <a:lstStyle/>
        <a:p>
          <a:pPr>
            <a:buNone/>
          </a:pPr>
          <a:r>
            <a:rPr lang="pl-PL" dirty="0">
              <a:solidFill>
                <a:schemeClr val="tx1"/>
              </a:solidFill>
            </a:rPr>
            <a:t>All common features built-in, entire back-end infrastructure supplied</a:t>
          </a:r>
          <a:endParaRPr lang="en-US" dirty="0">
            <a:solidFill>
              <a:schemeClr val="tx1"/>
            </a:solidFill>
          </a:endParaRPr>
        </a:p>
      </dgm:t>
    </dgm:pt>
    <dgm:pt modelId="{F285713B-5BFC-4F84-9004-208DAF2DBF55}" type="parTrans" cxnId="{E323539F-F66D-4A70-956C-456269EE0C75}">
      <dgm:prSet/>
      <dgm:spPr/>
      <dgm:t>
        <a:bodyPr/>
        <a:lstStyle/>
        <a:p>
          <a:endParaRPr lang="en-US"/>
        </a:p>
      </dgm:t>
    </dgm:pt>
    <dgm:pt modelId="{305E6641-8597-42DE-B63A-4BC7A12CB6B7}" type="sibTrans" cxnId="{E323539F-F66D-4A70-956C-456269EE0C75}">
      <dgm:prSet/>
      <dgm:spPr/>
      <dgm:t>
        <a:bodyPr/>
        <a:lstStyle/>
        <a:p>
          <a:endParaRPr lang="en-US"/>
        </a:p>
      </dgm:t>
    </dgm:pt>
    <dgm:pt modelId="{C83D28BB-574D-4F8D-887E-02B4B2B563E3}">
      <dgm:prSet/>
      <dgm:spPr>
        <a:solidFill>
          <a:schemeClr val="tx1">
            <a:lumMod val="50000"/>
            <a:alpha val="50000"/>
          </a:schemeClr>
        </a:solidFill>
      </dgm:spPr>
      <dgm:t>
        <a:bodyPr/>
        <a:lstStyle/>
        <a:p>
          <a:r>
            <a:rPr lang="pl-PL"/>
            <a:t>Bad user experience</a:t>
          </a:r>
          <a:endParaRPr lang="en-US"/>
        </a:p>
      </dgm:t>
    </dgm:pt>
    <dgm:pt modelId="{7B2DF321-4E66-4DB3-BD14-5E563991DA86}" type="parTrans" cxnId="{ED266F36-B0A0-4260-8746-C18DB28E2F7C}">
      <dgm:prSet/>
      <dgm:spPr/>
      <dgm:t>
        <a:bodyPr/>
        <a:lstStyle/>
        <a:p>
          <a:endParaRPr lang="en-US"/>
        </a:p>
      </dgm:t>
    </dgm:pt>
    <dgm:pt modelId="{C9677CBB-CD5C-4705-8574-F5BFA87DE56C}" type="sibTrans" cxnId="{ED266F36-B0A0-4260-8746-C18DB28E2F7C}">
      <dgm:prSet/>
      <dgm:spPr/>
      <dgm:t>
        <a:bodyPr/>
        <a:lstStyle/>
        <a:p>
          <a:endParaRPr lang="en-US"/>
        </a:p>
      </dgm:t>
    </dgm:pt>
    <dgm:pt modelId="{103472BB-B100-4697-91B4-8799A4944CC6}">
      <dgm:prSet/>
      <dgm:spPr>
        <a:solidFill>
          <a:schemeClr val="tx2">
            <a:alpha val="50000"/>
          </a:schemeClr>
        </a:solidFill>
      </dgm:spPr>
      <dgm:t>
        <a:bodyPr/>
        <a:lstStyle/>
        <a:p>
          <a:pPr>
            <a:buNone/>
          </a:pPr>
          <a:r>
            <a:rPr lang="pl-PL" baseline="0" dirty="0">
              <a:solidFill>
                <a:schemeClr val="tx1"/>
              </a:solidFill>
            </a:rPr>
            <a:t>Back-end support for responsive front-end &amp; web toolkit for UI</a:t>
          </a:r>
          <a:endParaRPr lang="en-US" dirty="0">
            <a:solidFill>
              <a:schemeClr val="tx1"/>
            </a:solidFill>
          </a:endParaRPr>
        </a:p>
      </dgm:t>
    </dgm:pt>
    <dgm:pt modelId="{BF33CDA6-57F0-4292-95EE-A7FE4C920A73}" type="parTrans" cxnId="{270E9270-96E4-498B-A7B2-4CDB7139538A}">
      <dgm:prSet/>
      <dgm:spPr/>
      <dgm:t>
        <a:bodyPr/>
        <a:lstStyle/>
        <a:p>
          <a:endParaRPr lang="en-US"/>
        </a:p>
      </dgm:t>
    </dgm:pt>
    <dgm:pt modelId="{552F1599-927D-4A5E-9513-766B8D7E7C2D}" type="sibTrans" cxnId="{270E9270-96E4-498B-A7B2-4CDB7139538A}">
      <dgm:prSet/>
      <dgm:spPr/>
      <dgm:t>
        <a:bodyPr/>
        <a:lstStyle/>
        <a:p>
          <a:endParaRPr lang="en-US"/>
        </a:p>
      </dgm:t>
    </dgm:pt>
    <dgm:pt modelId="{67B71C66-D7B2-4ADC-AF9B-B0A2B63D16FD}">
      <dgm:prSet/>
      <dgm:spPr>
        <a:solidFill>
          <a:schemeClr val="tx1">
            <a:lumMod val="50000"/>
            <a:alpha val="50000"/>
          </a:schemeClr>
        </a:solidFill>
      </dgm:spPr>
      <dgm:t>
        <a:bodyPr/>
        <a:lstStyle/>
        <a:p>
          <a:r>
            <a:rPr lang="en-US"/>
            <a:t>No bridges between blockchains</a:t>
          </a:r>
        </a:p>
      </dgm:t>
    </dgm:pt>
    <dgm:pt modelId="{9E890673-F530-42A3-8FCA-CAD3E8E21B73}" type="parTrans" cxnId="{791B2059-FAE1-4D84-826F-77EB64D30263}">
      <dgm:prSet/>
      <dgm:spPr/>
      <dgm:t>
        <a:bodyPr/>
        <a:lstStyle/>
        <a:p>
          <a:endParaRPr lang="en-US"/>
        </a:p>
      </dgm:t>
    </dgm:pt>
    <dgm:pt modelId="{960D324E-DDEC-4BC1-9431-48963DBA0E5D}" type="sibTrans" cxnId="{791B2059-FAE1-4D84-826F-77EB64D30263}">
      <dgm:prSet/>
      <dgm:spPr/>
      <dgm:t>
        <a:bodyPr/>
        <a:lstStyle/>
        <a:p>
          <a:endParaRPr lang="en-US"/>
        </a:p>
      </dgm:t>
    </dgm:pt>
    <dgm:pt modelId="{9CFE5282-2682-49A9-A282-D71F757C8D18}">
      <dgm:prSet/>
      <dgm:spPr>
        <a:solidFill>
          <a:schemeClr val="tx2">
            <a:alpha val="50000"/>
          </a:schemeClr>
        </a:solidFill>
      </dgm:spPr>
      <dgm:t>
        <a:bodyPr/>
        <a:lstStyle/>
        <a:p>
          <a:pPr>
            <a:buNone/>
          </a:pPr>
          <a:r>
            <a:rPr lang="en-US" dirty="0">
              <a:solidFill>
                <a:schemeClr val="tx1"/>
              </a:solidFill>
            </a:rPr>
            <a:t>Asynchronous communication</a:t>
          </a:r>
          <a:r>
            <a:rPr lang="pl-PL" dirty="0">
              <a:solidFill>
                <a:schemeClr val="tx1"/>
              </a:solidFill>
            </a:rPr>
            <a:t> built-in</a:t>
          </a:r>
          <a:endParaRPr lang="en-US" dirty="0">
            <a:solidFill>
              <a:schemeClr val="tx1"/>
            </a:solidFill>
          </a:endParaRPr>
        </a:p>
      </dgm:t>
    </dgm:pt>
    <dgm:pt modelId="{774E04FC-7E05-4ACC-9D84-2DA211644D96}" type="parTrans" cxnId="{63DBB135-DDBF-4784-8B87-7A05F3EF6417}">
      <dgm:prSet/>
      <dgm:spPr/>
      <dgm:t>
        <a:bodyPr/>
        <a:lstStyle/>
        <a:p>
          <a:endParaRPr lang="en-US"/>
        </a:p>
      </dgm:t>
    </dgm:pt>
    <dgm:pt modelId="{65D4F018-1936-4C97-AA77-641A9A777BDD}" type="sibTrans" cxnId="{63DBB135-DDBF-4784-8B87-7A05F3EF6417}">
      <dgm:prSet/>
      <dgm:spPr/>
      <dgm:t>
        <a:bodyPr/>
        <a:lstStyle/>
        <a:p>
          <a:endParaRPr lang="en-US"/>
        </a:p>
      </dgm:t>
    </dgm:pt>
    <dgm:pt modelId="{FB08BC51-AA87-4749-BA4A-1D0E523ACD56}" type="pres">
      <dgm:prSet presAssocID="{6D7C8ECC-2A79-45E8-947C-6D91ECBDDE20}" presName="Name0" presStyleCnt="0">
        <dgm:presLayoutVars>
          <dgm:dir/>
          <dgm:animLvl val="lvl"/>
          <dgm:resizeHandles val="exact"/>
        </dgm:presLayoutVars>
      </dgm:prSet>
      <dgm:spPr/>
    </dgm:pt>
    <dgm:pt modelId="{80075AF3-81A6-49C3-8537-FF7359EADFEC}" type="pres">
      <dgm:prSet presAssocID="{BA46BAC6-7076-48DC-A7B0-9237D3446F3F}" presName="linNode" presStyleCnt="0"/>
      <dgm:spPr/>
    </dgm:pt>
    <dgm:pt modelId="{156EF02A-9A1C-4920-A5E6-8992801DAAD4}" type="pres">
      <dgm:prSet presAssocID="{BA46BAC6-7076-48DC-A7B0-9237D3446F3F}" presName="parentText" presStyleLbl="node1" presStyleIdx="0" presStyleCnt="8">
        <dgm:presLayoutVars>
          <dgm:chMax val="1"/>
          <dgm:bulletEnabled val="1"/>
        </dgm:presLayoutVars>
      </dgm:prSet>
      <dgm:spPr/>
    </dgm:pt>
    <dgm:pt modelId="{1EBC8FD6-E17D-4B3C-BEC2-53048559D69E}" type="pres">
      <dgm:prSet presAssocID="{BA46BAC6-7076-48DC-A7B0-9237D3446F3F}" presName="descendantText" presStyleLbl="alignAccFollowNode1" presStyleIdx="0" presStyleCnt="8" custLinFactNeighborX="0" custLinFactNeighborY="0">
        <dgm:presLayoutVars>
          <dgm:bulletEnabled val="1"/>
        </dgm:presLayoutVars>
      </dgm:prSet>
      <dgm:spPr/>
    </dgm:pt>
    <dgm:pt modelId="{B5701D06-D88F-4184-8445-39B69C93A32F}" type="pres">
      <dgm:prSet presAssocID="{2A389AA5-F910-479A-AC6A-B8F9C82994B1}" presName="sp" presStyleCnt="0"/>
      <dgm:spPr/>
    </dgm:pt>
    <dgm:pt modelId="{B38A04C4-BF5E-4333-8C9F-5D976A428BDC}" type="pres">
      <dgm:prSet presAssocID="{96D13E05-8015-4AE0-B279-CD5F634EE125}" presName="linNode" presStyleCnt="0"/>
      <dgm:spPr/>
    </dgm:pt>
    <dgm:pt modelId="{CC1DF063-E044-4438-8753-94359DDC1655}" type="pres">
      <dgm:prSet presAssocID="{96D13E05-8015-4AE0-B279-CD5F634EE125}" presName="parentText" presStyleLbl="node1" presStyleIdx="1" presStyleCnt="8">
        <dgm:presLayoutVars>
          <dgm:chMax val="1"/>
          <dgm:bulletEnabled val="1"/>
        </dgm:presLayoutVars>
      </dgm:prSet>
      <dgm:spPr/>
    </dgm:pt>
    <dgm:pt modelId="{B5357E30-1B38-402A-ABEF-0E97B011D6F2}" type="pres">
      <dgm:prSet presAssocID="{96D13E05-8015-4AE0-B279-CD5F634EE125}" presName="descendantText" presStyleLbl="alignAccFollowNode1" presStyleIdx="1" presStyleCnt="8">
        <dgm:presLayoutVars>
          <dgm:bulletEnabled val="1"/>
        </dgm:presLayoutVars>
      </dgm:prSet>
      <dgm:spPr/>
    </dgm:pt>
    <dgm:pt modelId="{E74431A4-1EDE-45C9-9E31-9607DA9803DB}" type="pres">
      <dgm:prSet presAssocID="{8D150884-5FAE-41D7-B616-FF1E02F18CE8}" presName="sp" presStyleCnt="0"/>
      <dgm:spPr/>
    </dgm:pt>
    <dgm:pt modelId="{B4E667B0-B7C5-4242-A2FB-3D8C83A4FBD9}" type="pres">
      <dgm:prSet presAssocID="{B2CB0514-FD5B-4E1B-9A44-C0B0A31172B1}" presName="linNode" presStyleCnt="0"/>
      <dgm:spPr/>
    </dgm:pt>
    <dgm:pt modelId="{2185D922-A5B8-47CD-ACDE-5F638449BBC9}" type="pres">
      <dgm:prSet presAssocID="{B2CB0514-FD5B-4E1B-9A44-C0B0A31172B1}" presName="parentText" presStyleLbl="node1" presStyleIdx="2" presStyleCnt="8">
        <dgm:presLayoutVars>
          <dgm:chMax val="1"/>
          <dgm:bulletEnabled val="1"/>
        </dgm:presLayoutVars>
      </dgm:prSet>
      <dgm:spPr/>
    </dgm:pt>
    <dgm:pt modelId="{0CFC168B-613A-4419-8618-5E8EF48A716A}" type="pres">
      <dgm:prSet presAssocID="{B2CB0514-FD5B-4E1B-9A44-C0B0A31172B1}" presName="descendantText" presStyleLbl="alignAccFollowNode1" presStyleIdx="2" presStyleCnt="8">
        <dgm:presLayoutVars>
          <dgm:bulletEnabled val="1"/>
        </dgm:presLayoutVars>
      </dgm:prSet>
      <dgm:spPr/>
    </dgm:pt>
    <dgm:pt modelId="{94CDC7DA-80AE-4F46-AB7E-6FFF254B4F65}" type="pres">
      <dgm:prSet presAssocID="{18222090-1B7F-4292-96BC-22BE9264D999}" presName="sp" presStyleCnt="0"/>
      <dgm:spPr/>
    </dgm:pt>
    <dgm:pt modelId="{6EADFCAE-B2AB-49D1-B149-6312EBB69DA6}" type="pres">
      <dgm:prSet presAssocID="{DC7308D3-C861-464B-A46F-0B350453068F}" presName="linNode" presStyleCnt="0"/>
      <dgm:spPr/>
    </dgm:pt>
    <dgm:pt modelId="{3DC2A4AF-C606-43A7-ADBC-F60F8ACB5ADB}" type="pres">
      <dgm:prSet presAssocID="{DC7308D3-C861-464B-A46F-0B350453068F}" presName="parentText" presStyleLbl="node1" presStyleIdx="3" presStyleCnt="8">
        <dgm:presLayoutVars>
          <dgm:chMax val="1"/>
          <dgm:bulletEnabled val="1"/>
        </dgm:presLayoutVars>
      </dgm:prSet>
      <dgm:spPr/>
    </dgm:pt>
    <dgm:pt modelId="{27391BAB-12FA-42F2-8846-3E8D0F3A37EE}" type="pres">
      <dgm:prSet presAssocID="{DC7308D3-C861-464B-A46F-0B350453068F}" presName="descendantText" presStyleLbl="alignAccFollowNode1" presStyleIdx="3" presStyleCnt="8">
        <dgm:presLayoutVars>
          <dgm:bulletEnabled val="1"/>
        </dgm:presLayoutVars>
      </dgm:prSet>
      <dgm:spPr/>
    </dgm:pt>
    <dgm:pt modelId="{1261509F-C6AC-4C86-AA12-2B628F450348}" type="pres">
      <dgm:prSet presAssocID="{046C194A-633A-4CF9-97D5-8D881C07434B}" presName="sp" presStyleCnt="0"/>
      <dgm:spPr/>
    </dgm:pt>
    <dgm:pt modelId="{0D13F1FD-CD12-45ED-A4B1-E5F7BD3E016E}" type="pres">
      <dgm:prSet presAssocID="{86252DD3-AB9C-489C-992B-48E6B124818F}" presName="linNode" presStyleCnt="0"/>
      <dgm:spPr/>
    </dgm:pt>
    <dgm:pt modelId="{FA0D413E-1AE7-4D22-8871-854489E4FD28}" type="pres">
      <dgm:prSet presAssocID="{86252DD3-AB9C-489C-992B-48E6B124818F}" presName="parentText" presStyleLbl="node1" presStyleIdx="4" presStyleCnt="8">
        <dgm:presLayoutVars>
          <dgm:chMax val="1"/>
          <dgm:bulletEnabled val="1"/>
        </dgm:presLayoutVars>
      </dgm:prSet>
      <dgm:spPr/>
    </dgm:pt>
    <dgm:pt modelId="{841CB7A3-B621-44B6-B1F1-41D793F18250}" type="pres">
      <dgm:prSet presAssocID="{86252DD3-AB9C-489C-992B-48E6B124818F}" presName="descendantText" presStyleLbl="alignAccFollowNode1" presStyleIdx="4" presStyleCnt="8" custLinFactNeighborY="0">
        <dgm:presLayoutVars>
          <dgm:bulletEnabled val="1"/>
        </dgm:presLayoutVars>
      </dgm:prSet>
      <dgm:spPr/>
    </dgm:pt>
    <dgm:pt modelId="{79B95A5E-EF28-4530-B25F-C1D1701B2B5E}" type="pres">
      <dgm:prSet presAssocID="{12018D91-F690-4D76-99F2-4FF0D7B96027}" presName="sp" presStyleCnt="0"/>
      <dgm:spPr/>
    </dgm:pt>
    <dgm:pt modelId="{0FF40D7E-B79D-448A-A0DB-5C6B97C427F9}" type="pres">
      <dgm:prSet presAssocID="{AE7E6CA7-8DE5-4D41-873F-9B34E68ABE25}" presName="linNode" presStyleCnt="0"/>
      <dgm:spPr/>
    </dgm:pt>
    <dgm:pt modelId="{E9D08E9E-05B8-4D93-A034-195C893DB6EA}" type="pres">
      <dgm:prSet presAssocID="{AE7E6CA7-8DE5-4D41-873F-9B34E68ABE25}" presName="parentText" presStyleLbl="node1" presStyleIdx="5" presStyleCnt="8">
        <dgm:presLayoutVars>
          <dgm:chMax val="1"/>
          <dgm:bulletEnabled val="1"/>
        </dgm:presLayoutVars>
      </dgm:prSet>
      <dgm:spPr/>
    </dgm:pt>
    <dgm:pt modelId="{C42353D1-38EB-4AFC-9E46-BEADCFC3DEA9}" type="pres">
      <dgm:prSet presAssocID="{AE7E6CA7-8DE5-4D41-873F-9B34E68ABE25}" presName="descendantText" presStyleLbl="alignAccFollowNode1" presStyleIdx="5" presStyleCnt="8">
        <dgm:presLayoutVars>
          <dgm:bulletEnabled val="1"/>
        </dgm:presLayoutVars>
      </dgm:prSet>
      <dgm:spPr/>
    </dgm:pt>
    <dgm:pt modelId="{6C921FA0-F7A7-4985-964C-C10537B6B62D}" type="pres">
      <dgm:prSet presAssocID="{2A230D38-16DC-4F8A-9048-CF9D7082965B}" presName="sp" presStyleCnt="0"/>
      <dgm:spPr/>
    </dgm:pt>
    <dgm:pt modelId="{5DEEC3C9-D576-47A9-ABC2-CD49484DFB97}" type="pres">
      <dgm:prSet presAssocID="{C83D28BB-574D-4F8D-887E-02B4B2B563E3}" presName="linNode" presStyleCnt="0"/>
      <dgm:spPr/>
    </dgm:pt>
    <dgm:pt modelId="{727AADF0-FB20-4F3D-A3EE-F14A54333A8A}" type="pres">
      <dgm:prSet presAssocID="{C83D28BB-574D-4F8D-887E-02B4B2B563E3}" presName="parentText" presStyleLbl="node1" presStyleIdx="6" presStyleCnt="8">
        <dgm:presLayoutVars>
          <dgm:chMax val="1"/>
          <dgm:bulletEnabled val="1"/>
        </dgm:presLayoutVars>
      </dgm:prSet>
      <dgm:spPr/>
    </dgm:pt>
    <dgm:pt modelId="{8C28FA31-A66B-4964-B1BF-E71274CFC565}" type="pres">
      <dgm:prSet presAssocID="{C83D28BB-574D-4F8D-887E-02B4B2B563E3}" presName="descendantText" presStyleLbl="alignAccFollowNode1" presStyleIdx="6" presStyleCnt="8" custLinFactNeighborY="0">
        <dgm:presLayoutVars>
          <dgm:bulletEnabled val="1"/>
        </dgm:presLayoutVars>
      </dgm:prSet>
      <dgm:spPr/>
    </dgm:pt>
    <dgm:pt modelId="{D98DE1DF-9CAB-458E-BEBC-8119797E9BAD}" type="pres">
      <dgm:prSet presAssocID="{C9677CBB-CD5C-4705-8574-F5BFA87DE56C}" presName="sp" presStyleCnt="0"/>
      <dgm:spPr/>
    </dgm:pt>
    <dgm:pt modelId="{6606B139-08A1-4B9F-8137-B0CBA7259E91}" type="pres">
      <dgm:prSet presAssocID="{67B71C66-D7B2-4ADC-AF9B-B0A2B63D16FD}" presName="linNode" presStyleCnt="0"/>
      <dgm:spPr/>
    </dgm:pt>
    <dgm:pt modelId="{42767BCC-736B-45B2-98BF-63DAAB1180A1}" type="pres">
      <dgm:prSet presAssocID="{67B71C66-D7B2-4ADC-AF9B-B0A2B63D16FD}" presName="parentText" presStyleLbl="node1" presStyleIdx="7" presStyleCnt="8">
        <dgm:presLayoutVars>
          <dgm:chMax val="1"/>
          <dgm:bulletEnabled val="1"/>
        </dgm:presLayoutVars>
      </dgm:prSet>
      <dgm:spPr/>
    </dgm:pt>
    <dgm:pt modelId="{E8FD7DB4-2C90-48A5-90AB-6A4F20EA932A}" type="pres">
      <dgm:prSet presAssocID="{67B71C66-D7B2-4ADC-AF9B-B0A2B63D16FD}" presName="descendantText" presStyleLbl="alignAccFollowNode1" presStyleIdx="7" presStyleCnt="8">
        <dgm:presLayoutVars>
          <dgm:bulletEnabled val="1"/>
        </dgm:presLayoutVars>
      </dgm:prSet>
      <dgm:spPr/>
    </dgm:pt>
  </dgm:ptLst>
  <dgm:cxnLst>
    <dgm:cxn modelId="{C5F7E308-FEC4-4D67-AB00-879A2878E2F6}" srcId="{6D7C8ECC-2A79-45E8-947C-6D91ECBDDE20}" destId="{96D13E05-8015-4AE0-B279-CD5F634EE125}" srcOrd="1" destOrd="0" parTransId="{2C562F62-547E-4441-B26A-780BE8605AAF}" sibTransId="{8D150884-5FAE-41D7-B616-FF1E02F18CE8}"/>
    <dgm:cxn modelId="{B5E92C14-AB0D-4E07-B96C-7D8AF84FC7B9}" srcId="{6D7C8ECC-2A79-45E8-947C-6D91ECBDDE20}" destId="{BA46BAC6-7076-48DC-A7B0-9237D3446F3F}" srcOrd="0" destOrd="0" parTransId="{DD52AF58-3DE6-45B2-8EAD-4A8F81B3A9ED}" sibTransId="{2A389AA5-F910-479A-AC6A-B8F9C82994B1}"/>
    <dgm:cxn modelId="{CBFB321A-FC21-4879-9FF5-E31EE046B292}" type="presOf" srcId="{FE34E599-451E-43F1-9994-05EC605E8E6B}" destId="{27391BAB-12FA-42F2-8846-3E8D0F3A37EE}" srcOrd="0" destOrd="0" presId="urn:microsoft.com/office/officeart/2005/8/layout/vList5"/>
    <dgm:cxn modelId="{D806491D-28CE-4560-A82E-C8C06B4E7907}" type="presOf" srcId="{67B71C66-D7B2-4ADC-AF9B-B0A2B63D16FD}" destId="{42767BCC-736B-45B2-98BF-63DAAB1180A1}" srcOrd="0" destOrd="0" presId="urn:microsoft.com/office/officeart/2005/8/layout/vList5"/>
    <dgm:cxn modelId="{99863C2D-2E16-47A7-BA4C-F9ACCD9C9908}" type="presOf" srcId="{0761F449-9566-434C-9EF8-C965DC06A23F}" destId="{C42353D1-38EB-4AFC-9E46-BEADCFC3DEA9}" srcOrd="0" destOrd="0" presId="urn:microsoft.com/office/officeart/2005/8/layout/vList5"/>
    <dgm:cxn modelId="{35E48830-8BD8-4DC5-AA11-999B04CE61FA}" type="presOf" srcId="{A432D118-D9BA-4C53-A90A-1527DC05D5C8}" destId="{841CB7A3-B621-44B6-B1F1-41D793F18250}" srcOrd="0" destOrd="0" presId="urn:microsoft.com/office/officeart/2005/8/layout/vList5"/>
    <dgm:cxn modelId="{B805BC32-7170-484F-A4F4-3A4695DBCC07}" type="presOf" srcId="{65F84CBC-E3F5-4FAF-9C0D-BBAD895D2377}" destId="{B5357E30-1B38-402A-ABEF-0E97B011D6F2}" srcOrd="0" destOrd="0" presId="urn:microsoft.com/office/officeart/2005/8/layout/vList5"/>
    <dgm:cxn modelId="{89C34C33-0E29-4B02-92FB-150EBC66DDF6}" srcId="{96D13E05-8015-4AE0-B279-CD5F634EE125}" destId="{65F84CBC-E3F5-4FAF-9C0D-BBAD895D2377}" srcOrd="0" destOrd="0" parTransId="{DD952F01-7E2D-467E-B658-8A5DF60060FF}" sibTransId="{9BF144B2-C499-42BE-AE5A-BBB58BBE9774}"/>
    <dgm:cxn modelId="{63DBB135-DDBF-4784-8B87-7A05F3EF6417}" srcId="{67B71C66-D7B2-4ADC-AF9B-B0A2B63D16FD}" destId="{9CFE5282-2682-49A9-A282-D71F757C8D18}" srcOrd="0" destOrd="0" parTransId="{774E04FC-7E05-4ACC-9D84-2DA211644D96}" sibTransId="{65D4F018-1936-4C97-AA77-641A9A777BDD}"/>
    <dgm:cxn modelId="{ED266F36-B0A0-4260-8746-C18DB28E2F7C}" srcId="{6D7C8ECC-2A79-45E8-947C-6D91ECBDDE20}" destId="{C83D28BB-574D-4F8D-887E-02B4B2B563E3}" srcOrd="6" destOrd="0" parTransId="{7B2DF321-4E66-4DB3-BD14-5E563991DA86}" sibTransId="{C9677CBB-CD5C-4705-8574-F5BFA87DE56C}"/>
    <dgm:cxn modelId="{5388973F-9A0F-4FE9-84EB-C9C9A75B03C3}" type="presOf" srcId="{AE7E6CA7-8DE5-4D41-873F-9B34E68ABE25}" destId="{E9D08E9E-05B8-4D93-A034-195C893DB6EA}" srcOrd="0" destOrd="0" presId="urn:microsoft.com/office/officeart/2005/8/layout/vList5"/>
    <dgm:cxn modelId="{B5497342-3CBF-46AA-AF68-88DE8F7C499E}" type="presOf" srcId="{B2CB0514-FD5B-4E1B-9A44-C0B0A31172B1}" destId="{2185D922-A5B8-47CD-ACDE-5F638449BBC9}" srcOrd="0" destOrd="0" presId="urn:microsoft.com/office/officeart/2005/8/layout/vList5"/>
    <dgm:cxn modelId="{D8FF9A63-CAEC-42E2-BB38-56FEEEB8158E}" srcId="{6D7C8ECC-2A79-45E8-947C-6D91ECBDDE20}" destId="{DC7308D3-C861-464B-A46F-0B350453068F}" srcOrd="3" destOrd="0" parTransId="{637921A7-14F1-4425-89F1-8B5A572231D4}" sibTransId="{046C194A-633A-4CF9-97D5-8D881C07434B}"/>
    <dgm:cxn modelId="{5C5AAF49-D6DC-42C2-A055-43BAAB80AA6C}" srcId="{BA46BAC6-7076-48DC-A7B0-9237D3446F3F}" destId="{2CF5B13B-AFFB-457B-BC25-80D5C1D69166}" srcOrd="0" destOrd="0" parTransId="{6E1CBD7A-C972-47D4-8AEE-2F33AF27F417}" sibTransId="{757A0CC9-5DA1-481B-B111-83ACF35544BA}"/>
    <dgm:cxn modelId="{C9D6E76A-66FB-4E38-B785-1F143691375F}" type="presOf" srcId="{86252DD3-AB9C-489C-992B-48E6B124818F}" destId="{FA0D413E-1AE7-4D22-8871-854489E4FD28}" srcOrd="0" destOrd="0" presId="urn:microsoft.com/office/officeart/2005/8/layout/vList5"/>
    <dgm:cxn modelId="{CB1A706B-039E-42FA-B6F4-57EB45B09703}" srcId="{DC7308D3-C861-464B-A46F-0B350453068F}" destId="{FE34E599-451E-43F1-9994-05EC605E8E6B}" srcOrd="0" destOrd="0" parTransId="{64A416A6-A38B-4707-8773-79B6C37C3E6F}" sibTransId="{F975A2FE-5752-45D2-84BE-F97F396DA3B4}"/>
    <dgm:cxn modelId="{97FFBE4E-4BAC-420C-9EA1-C7BAC055E3DA}" type="presOf" srcId="{9CFE5282-2682-49A9-A282-D71F757C8D18}" destId="{E8FD7DB4-2C90-48A5-90AB-6A4F20EA932A}" srcOrd="0" destOrd="0" presId="urn:microsoft.com/office/officeart/2005/8/layout/vList5"/>
    <dgm:cxn modelId="{270E9270-96E4-498B-A7B2-4CDB7139538A}" srcId="{C83D28BB-574D-4F8D-887E-02B4B2B563E3}" destId="{103472BB-B100-4697-91B4-8799A4944CC6}" srcOrd="0" destOrd="0" parTransId="{BF33CDA6-57F0-4292-95EE-A7FE4C920A73}" sibTransId="{552F1599-927D-4A5E-9513-766B8D7E7C2D}"/>
    <dgm:cxn modelId="{8D0E0C53-32E1-4620-A13F-67F3B93549D1}" srcId="{86252DD3-AB9C-489C-992B-48E6B124818F}" destId="{A432D118-D9BA-4C53-A90A-1527DC05D5C8}" srcOrd="0" destOrd="0" parTransId="{364E191E-8157-43A0-AA6C-D1EFB8751052}" sibTransId="{EC061254-DE3B-44F9-B91C-64438DE4C274}"/>
    <dgm:cxn modelId="{D7136E55-F04E-4FFC-8895-E03E58FDD26A}" type="presOf" srcId="{6D7C8ECC-2A79-45E8-947C-6D91ECBDDE20}" destId="{FB08BC51-AA87-4749-BA4A-1D0E523ACD56}" srcOrd="0" destOrd="0" presId="urn:microsoft.com/office/officeart/2005/8/layout/vList5"/>
    <dgm:cxn modelId="{8BF8A958-FA62-4D93-BC5D-953A17CB2D47}" type="presOf" srcId="{DC7308D3-C861-464B-A46F-0B350453068F}" destId="{3DC2A4AF-C606-43A7-ADBC-F60F8ACB5ADB}" srcOrd="0" destOrd="0" presId="urn:microsoft.com/office/officeart/2005/8/layout/vList5"/>
    <dgm:cxn modelId="{791B2059-FAE1-4D84-826F-77EB64D30263}" srcId="{6D7C8ECC-2A79-45E8-947C-6D91ECBDDE20}" destId="{67B71C66-D7B2-4ADC-AF9B-B0A2B63D16FD}" srcOrd="7" destOrd="0" parTransId="{9E890673-F530-42A3-8FCA-CAD3E8E21B73}" sibTransId="{960D324E-DDEC-4BC1-9431-48963DBA0E5D}"/>
    <dgm:cxn modelId="{9351F75A-748C-4502-AEB4-CDD6E3FA0964}" type="presOf" srcId="{103472BB-B100-4697-91B4-8799A4944CC6}" destId="{8C28FA31-A66B-4964-B1BF-E71274CFC565}" srcOrd="0" destOrd="0" presId="urn:microsoft.com/office/officeart/2005/8/layout/vList5"/>
    <dgm:cxn modelId="{2B10607D-EA05-4651-88DC-92D45D69AD3B}" srcId="{6D7C8ECC-2A79-45E8-947C-6D91ECBDDE20}" destId="{B2CB0514-FD5B-4E1B-9A44-C0B0A31172B1}" srcOrd="2" destOrd="0" parTransId="{0E6B3048-907A-470E-8BFC-A8E019F33C45}" sibTransId="{18222090-1B7F-4292-96BC-22BE9264D999}"/>
    <dgm:cxn modelId="{B39C948D-7DE3-4AD5-809A-45DFBCD05B88}" type="presOf" srcId="{BA46BAC6-7076-48DC-A7B0-9237D3446F3F}" destId="{156EF02A-9A1C-4920-A5E6-8992801DAAD4}" srcOrd="0" destOrd="0" presId="urn:microsoft.com/office/officeart/2005/8/layout/vList5"/>
    <dgm:cxn modelId="{E323539F-F66D-4A70-956C-456269EE0C75}" srcId="{AE7E6CA7-8DE5-4D41-873F-9B34E68ABE25}" destId="{0761F449-9566-434C-9EF8-C965DC06A23F}" srcOrd="0" destOrd="0" parTransId="{F285713B-5BFC-4F84-9004-208DAF2DBF55}" sibTransId="{305E6641-8597-42DE-B63A-4BC7A12CB6B7}"/>
    <dgm:cxn modelId="{95CAE8B5-243B-4402-9453-402246A4159B}" srcId="{B2CB0514-FD5B-4E1B-9A44-C0B0A31172B1}" destId="{9908F62B-350A-49E4-BB1F-6B0F00BBC6A5}" srcOrd="0" destOrd="0" parTransId="{CB64AD16-53E0-4639-8CB7-8E142F892268}" sibTransId="{A24D3740-1B07-478D-AC35-A9687E19AC52}"/>
    <dgm:cxn modelId="{6F0EEAB6-F634-4F1A-98F9-890024EBCD2B}" srcId="{6D7C8ECC-2A79-45E8-947C-6D91ECBDDE20}" destId="{AE7E6CA7-8DE5-4D41-873F-9B34E68ABE25}" srcOrd="5" destOrd="0" parTransId="{9F387334-65AD-4E12-A11B-B78A41E0C349}" sibTransId="{2A230D38-16DC-4F8A-9048-CF9D7082965B}"/>
    <dgm:cxn modelId="{69603BC3-415B-4657-A755-71ED3857B21A}" type="presOf" srcId="{2CF5B13B-AFFB-457B-BC25-80D5C1D69166}" destId="{1EBC8FD6-E17D-4B3C-BEC2-53048559D69E}" srcOrd="0" destOrd="0" presId="urn:microsoft.com/office/officeart/2005/8/layout/vList5"/>
    <dgm:cxn modelId="{FBD50CC4-BC06-48DE-A4D5-524269DEE12F}" type="presOf" srcId="{96D13E05-8015-4AE0-B279-CD5F634EE125}" destId="{CC1DF063-E044-4438-8753-94359DDC1655}" srcOrd="0" destOrd="0" presId="urn:microsoft.com/office/officeart/2005/8/layout/vList5"/>
    <dgm:cxn modelId="{9FDFE1C5-ED98-46E5-A12C-601FD7F33BD2}" type="presOf" srcId="{9908F62B-350A-49E4-BB1F-6B0F00BBC6A5}" destId="{0CFC168B-613A-4419-8618-5E8EF48A716A}" srcOrd="0" destOrd="0" presId="urn:microsoft.com/office/officeart/2005/8/layout/vList5"/>
    <dgm:cxn modelId="{64E907F4-1FF0-4ABF-912C-192F872CEC7D}" srcId="{6D7C8ECC-2A79-45E8-947C-6D91ECBDDE20}" destId="{86252DD3-AB9C-489C-992B-48E6B124818F}" srcOrd="4" destOrd="0" parTransId="{C02EBCB4-83F5-4BA2-8477-FC330C914033}" sibTransId="{12018D91-F690-4D76-99F2-4FF0D7B96027}"/>
    <dgm:cxn modelId="{348FD7F9-BDF9-4D80-9E11-AF7C3FDF91EA}" type="presOf" srcId="{C83D28BB-574D-4F8D-887E-02B4B2B563E3}" destId="{727AADF0-FB20-4F3D-A3EE-F14A54333A8A}" srcOrd="0" destOrd="0" presId="urn:microsoft.com/office/officeart/2005/8/layout/vList5"/>
    <dgm:cxn modelId="{D091E90B-4FFD-4CE1-854C-5B60F02DE8F8}" type="presParOf" srcId="{FB08BC51-AA87-4749-BA4A-1D0E523ACD56}" destId="{80075AF3-81A6-49C3-8537-FF7359EADFEC}" srcOrd="0" destOrd="0" presId="urn:microsoft.com/office/officeart/2005/8/layout/vList5"/>
    <dgm:cxn modelId="{6C5362BF-F67F-4D8E-9D23-8D5EF6149E94}" type="presParOf" srcId="{80075AF3-81A6-49C3-8537-FF7359EADFEC}" destId="{156EF02A-9A1C-4920-A5E6-8992801DAAD4}" srcOrd="0" destOrd="0" presId="urn:microsoft.com/office/officeart/2005/8/layout/vList5"/>
    <dgm:cxn modelId="{DFCCCC6F-DFB0-4C8A-92B3-C424E68582C0}" type="presParOf" srcId="{80075AF3-81A6-49C3-8537-FF7359EADFEC}" destId="{1EBC8FD6-E17D-4B3C-BEC2-53048559D69E}" srcOrd="1" destOrd="0" presId="urn:microsoft.com/office/officeart/2005/8/layout/vList5"/>
    <dgm:cxn modelId="{998662D2-48B9-4FB1-BF38-50E739ED482B}" type="presParOf" srcId="{FB08BC51-AA87-4749-BA4A-1D0E523ACD56}" destId="{B5701D06-D88F-4184-8445-39B69C93A32F}" srcOrd="1" destOrd="0" presId="urn:microsoft.com/office/officeart/2005/8/layout/vList5"/>
    <dgm:cxn modelId="{A2C9BEF8-BAC2-471F-8748-70B8150A98B8}" type="presParOf" srcId="{FB08BC51-AA87-4749-BA4A-1D0E523ACD56}" destId="{B38A04C4-BF5E-4333-8C9F-5D976A428BDC}" srcOrd="2" destOrd="0" presId="urn:microsoft.com/office/officeart/2005/8/layout/vList5"/>
    <dgm:cxn modelId="{AB2CD1F9-B245-45FE-ABFB-9FA9ED5FE3D3}" type="presParOf" srcId="{B38A04C4-BF5E-4333-8C9F-5D976A428BDC}" destId="{CC1DF063-E044-4438-8753-94359DDC1655}" srcOrd="0" destOrd="0" presId="urn:microsoft.com/office/officeart/2005/8/layout/vList5"/>
    <dgm:cxn modelId="{53AFC358-36D0-4E29-AC84-4AFF6DDE3996}" type="presParOf" srcId="{B38A04C4-BF5E-4333-8C9F-5D976A428BDC}" destId="{B5357E30-1B38-402A-ABEF-0E97B011D6F2}" srcOrd="1" destOrd="0" presId="urn:microsoft.com/office/officeart/2005/8/layout/vList5"/>
    <dgm:cxn modelId="{37F21340-80D3-475C-8EF3-6D27A1F5D3FC}" type="presParOf" srcId="{FB08BC51-AA87-4749-BA4A-1D0E523ACD56}" destId="{E74431A4-1EDE-45C9-9E31-9607DA9803DB}" srcOrd="3" destOrd="0" presId="urn:microsoft.com/office/officeart/2005/8/layout/vList5"/>
    <dgm:cxn modelId="{A386E92F-E661-42D3-B716-FC59B053DD1A}" type="presParOf" srcId="{FB08BC51-AA87-4749-BA4A-1D0E523ACD56}" destId="{B4E667B0-B7C5-4242-A2FB-3D8C83A4FBD9}" srcOrd="4" destOrd="0" presId="urn:microsoft.com/office/officeart/2005/8/layout/vList5"/>
    <dgm:cxn modelId="{B85CF0BC-076F-4903-83F7-0D749F745752}" type="presParOf" srcId="{B4E667B0-B7C5-4242-A2FB-3D8C83A4FBD9}" destId="{2185D922-A5B8-47CD-ACDE-5F638449BBC9}" srcOrd="0" destOrd="0" presId="urn:microsoft.com/office/officeart/2005/8/layout/vList5"/>
    <dgm:cxn modelId="{032A6A19-4843-4C2C-B327-0BBA13274880}" type="presParOf" srcId="{B4E667B0-B7C5-4242-A2FB-3D8C83A4FBD9}" destId="{0CFC168B-613A-4419-8618-5E8EF48A716A}" srcOrd="1" destOrd="0" presId="urn:microsoft.com/office/officeart/2005/8/layout/vList5"/>
    <dgm:cxn modelId="{700EB082-FAF9-46DB-8AD8-E7B2528DDAB6}" type="presParOf" srcId="{FB08BC51-AA87-4749-BA4A-1D0E523ACD56}" destId="{94CDC7DA-80AE-4F46-AB7E-6FFF254B4F65}" srcOrd="5" destOrd="0" presId="urn:microsoft.com/office/officeart/2005/8/layout/vList5"/>
    <dgm:cxn modelId="{83878083-55DD-4FCF-B7D1-3F4968CD1447}" type="presParOf" srcId="{FB08BC51-AA87-4749-BA4A-1D0E523ACD56}" destId="{6EADFCAE-B2AB-49D1-B149-6312EBB69DA6}" srcOrd="6" destOrd="0" presId="urn:microsoft.com/office/officeart/2005/8/layout/vList5"/>
    <dgm:cxn modelId="{A5E01C74-A22F-4875-8345-6097D1AF0314}" type="presParOf" srcId="{6EADFCAE-B2AB-49D1-B149-6312EBB69DA6}" destId="{3DC2A4AF-C606-43A7-ADBC-F60F8ACB5ADB}" srcOrd="0" destOrd="0" presId="urn:microsoft.com/office/officeart/2005/8/layout/vList5"/>
    <dgm:cxn modelId="{B0D54324-6A3B-4614-9DFF-F0687757DC16}" type="presParOf" srcId="{6EADFCAE-B2AB-49D1-B149-6312EBB69DA6}" destId="{27391BAB-12FA-42F2-8846-3E8D0F3A37EE}" srcOrd="1" destOrd="0" presId="urn:microsoft.com/office/officeart/2005/8/layout/vList5"/>
    <dgm:cxn modelId="{439C1E4A-6F98-4BD5-A1CB-2B2767D098E7}" type="presParOf" srcId="{FB08BC51-AA87-4749-BA4A-1D0E523ACD56}" destId="{1261509F-C6AC-4C86-AA12-2B628F450348}" srcOrd="7" destOrd="0" presId="urn:microsoft.com/office/officeart/2005/8/layout/vList5"/>
    <dgm:cxn modelId="{392E55A1-178F-4184-B052-9CD15F2D45B8}" type="presParOf" srcId="{FB08BC51-AA87-4749-BA4A-1D0E523ACD56}" destId="{0D13F1FD-CD12-45ED-A4B1-E5F7BD3E016E}" srcOrd="8" destOrd="0" presId="urn:microsoft.com/office/officeart/2005/8/layout/vList5"/>
    <dgm:cxn modelId="{DD174673-65AB-484A-B0EF-D5406AA01DB8}" type="presParOf" srcId="{0D13F1FD-CD12-45ED-A4B1-E5F7BD3E016E}" destId="{FA0D413E-1AE7-4D22-8871-854489E4FD28}" srcOrd="0" destOrd="0" presId="urn:microsoft.com/office/officeart/2005/8/layout/vList5"/>
    <dgm:cxn modelId="{6B80AE41-10C3-4724-854E-241AED868DAD}" type="presParOf" srcId="{0D13F1FD-CD12-45ED-A4B1-E5F7BD3E016E}" destId="{841CB7A3-B621-44B6-B1F1-41D793F18250}" srcOrd="1" destOrd="0" presId="urn:microsoft.com/office/officeart/2005/8/layout/vList5"/>
    <dgm:cxn modelId="{BC46F2BD-6B32-4EB2-A7EF-57BE85D1063E}" type="presParOf" srcId="{FB08BC51-AA87-4749-BA4A-1D0E523ACD56}" destId="{79B95A5E-EF28-4530-B25F-C1D1701B2B5E}" srcOrd="9" destOrd="0" presId="urn:microsoft.com/office/officeart/2005/8/layout/vList5"/>
    <dgm:cxn modelId="{6637593A-52B7-4DE0-AD13-CDE26883FB83}" type="presParOf" srcId="{FB08BC51-AA87-4749-BA4A-1D0E523ACD56}" destId="{0FF40D7E-B79D-448A-A0DB-5C6B97C427F9}" srcOrd="10" destOrd="0" presId="urn:microsoft.com/office/officeart/2005/8/layout/vList5"/>
    <dgm:cxn modelId="{358452A0-DD54-481C-9CBE-BA397FA9F995}" type="presParOf" srcId="{0FF40D7E-B79D-448A-A0DB-5C6B97C427F9}" destId="{E9D08E9E-05B8-4D93-A034-195C893DB6EA}" srcOrd="0" destOrd="0" presId="urn:microsoft.com/office/officeart/2005/8/layout/vList5"/>
    <dgm:cxn modelId="{F008130B-5876-443C-BFBB-345FF6D4948C}" type="presParOf" srcId="{0FF40D7E-B79D-448A-A0DB-5C6B97C427F9}" destId="{C42353D1-38EB-4AFC-9E46-BEADCFC3DEA9}" srcOrd="1" destOrd="0" presId="urn:microsoft.com/office/officeart/2005/8/layout/vList5"/>
    <dgm:cxn modelId="{4A11DF71-9148-4777-AB6D-079B7D04E6E2}" type="presParOf" srcId="{FB08BC51-AA87-4749-BA4A-1D0E523ACD56}" destId="{6C921FA0-F7A7-4985-964C-C10537B6B62D}" srcOrd="11" destOrd="0" presId="urn:microsoft.com/office/officeart/2005/8/layout/vList5"/>
    <dgm:cxn modelId="{86C0FC09-C123-4B2C-97DE-4A4A8D6F2BB7}" type="presParOf" srcId="{FB08BC51-AA87-4749-BA4A-1D0E523ACD56}" destId="{5DEEC3C9-D576-47A9-ABC2-CD49484DFB97}" srcOrd="12" destOrd="0" presId="urn:microsoft.com/office/officeart/2005/8/layout/vList5"/>
    <dgm:cxn modelId="{B35867EF-25B3-489D-8380-3D61E40EE9E6}" type="presParOf" srcId="{5DEEC3C9-D576-47A9-ABC2-CD49484DFB97}" destId="{727AADF0-FB20-4F3D-A3EE-F14A54333A8A}" srcOrd="0" destOrd="0" presId="urn:microsoft.com/office/officeart/2005/8/layout/vList5"/>
    <dgm:cxn modelId="{31BCC12B-7572-4607-AA57-DE4271C45D32}" type="presParOf" srcId="{5DEEC3C9-D576-47A9-ABC2-CD49484DFB97}" destId="{8C28FA31-A66B-4964-B1BF-E71274CFC565}" srcOrd="1" destOrd="0" presId="urn:microsoft.com/office/officeart/2005/8/layout/vList5"/>
    <dgm:cxn modelId="{3153FABD-7FDE-43EE-A2A6-D6F34AB4047B}" type="presParOf" srcId="{FB08BC51-AA87-4749-BA4A-1D0E523ACD56}" destId="{D98DE1DF-9CAB-458E-BEBC-8119797E9BAD}" srcOrd="13" destOrd="0" presId="urn:microsoft.com/office/officeart/2005/8/layout/vList5"/>
    <dgm:cxn modelId="{BA787F9B-2862-40D1-9213-32F1E535FDDF}" type="presParOf" srcId="{FB08BC51-AA87-4749-BA4A-1D0E523ACD56}" destId="{6606B139-08A1-4B9F-8137-B0CBA7259E91}" srcOrd="14" destOrd="0" presId="urn:microsoft.com/office/officeart/2005/8/layout/vList5"/>
    <dgm:cxn modelId="{1891BD24-E007-4682-8871-F94B0C10E3C4}" type="presParOf" srcId="{6606B139-08A1-4B9F-8137-B0CBA7259E91}" destId="{42767BCC-736B-45B2-98BF-63DAAB1180A1}" srcOrd="0" destOrd="0" presId="urn:microsoft.com/office/officeart/2005/8/layout/vList5"/>
    <dgm:cxn modelId="{C28816A3-1E72-4C6F-AC3D-E63C83CB4CC8}" type="presParOf" srcId="{6606B139-08A1-4B9F-8137-B0CBA7259E91}" destId="{E8FD7DB4-2C90-48A5-90AB-6A4F20EA93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F3A8D19-9928-444A-9473-F4FCCE20ED5C}"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1">
            <a:lumMod val="65000"/>
            <a:alpha val="50000"/>
          </a:schemeClr>
        </a:solidFill>
      </dgm:spPr>
      <dgm:t>
        <a:bodyPr/>
        <a:lstStyle/>
        <a:p>
          <a:r>
            <a:rPr lang="pl-PL" dirty="0"/>
            <a:t>S</a:t>
          </a:r>
          <a:r>
            <a:rPr lang="en-US" dirty="0" err="1"/>
            <a:t>calable</a:t>
          </a:r>
          <a:r>
            <a:rPr lang="en-US" dirty="0"/>
            <a:t> and cheap to run</a:t>
          </a:r>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1">
            <a:lumMod val="65000"/>
            <a:alpha val="50000"/>
          </a:schemeClr>
        </a:solidFill>
      </dgm:spPr>
      <dgm:t>
        <a:bodyPr/>
        <a:lstStyle/>
        <a:p>
          <a:r>
            <a:rPr lang="pl-PL" dirty="0"/>
            <a:t>F</a:t>
          </a:r>
          <a:r>
            <a:rPr lang="en-US" dirty="0" err="1"/>
            <a:t>ree</a:t>
          </a:r>
          <a:r>
            <a:rPr lang="en-US" dirty="0"/>
            <a:t>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1">
            <a:lumMod val="65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1">
            <a:lumMod val="65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1">
            <a:lumMod val="65000"/>
            <a:alpha val="50000"/>
          </a:schemeClr>
        </a:solidFill>
      </dgm:spPr>
      <dgm:t>
        <a:bodyPr/>
        <a:lstStyle/>
        <a:p>
          <a:r>
            <a:rPr lang="pl-PL" dirty="0"/>
            <a:t>Upgradeable</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B20D94E7-EFE6-499E-BDE9-E19C83A97BC4}">
      <dgm:prSet/>
      <dgm:spPr>
        <a:solidFill>
          <a:schemeClr val="tx1">
            <a:lumMod val="65000"/>
            <a:alpha val="50000"/>
          </a:schemeClr>
        </a:solidFill>
      </dgm:spPr>
      <dgm:t>
        <a:bodyPr/>
        <a:lstStyle/>
        <a:p>
          <a:r>
            <a:rPr lang="pl-PL"/>
            <a:t>Bug recovery</a:t>
          </a:r>
          <a:endParaRPr lang="en-US"/>
        </a:p>
      </dgm:t>
    </dgm:pt>
    <dgm:pt modelId="{5F42E583-B15A-40C8-938F-A6C6D07D071E}" type="parTrans" cxnId="{8B95E22E-3F03-4071-9010-FAEDB375A818}">
      <dgm:prSet/>
      <dgm:spPr/>
      <dgm:t>
        <a:bodyPr/>
        <a:lstStyle/>
        <a:p>
          <a:endParaRPr lang="en-US"/>
        </a:p>
      </dgm:t>
    </dgm:pt>
    <dgm:pt modelId="{A2C6B44C-1A29-4F18-B125-0AB5FCA6B0D0}" type="sibTrans" cxnId="{8B95E22E-3F03-4071-9010-FAEDB375A818}">
      <dgm:prSet/>
      <dgm:spPr/>
      <dgm:t>
        <a:bodyPr/>
        <a:lstStyle/>
        <a:p>
          <a:endParaRPr lang="en-US"/>
        </a:p>
      </dgm:t>
    </dgm:pt>
    <dgm:pt modelId="{F9E69475-275A-4911-B973-B025F789E9D6}" type="pres">
      <dgm:prSet presAssocID="{3F3A8D19-9928-444A-9473-F4FCCE20ED5C}" presName="Name0" presStyleCnt="0">
        <dgm:presLayoutVars>
          <dgm:chMax val="7"/>
          <dgm:dir/>
          <dgm:resizeHandles val="exact"/>
        </dgm:presLayoutVars>
      </dgm:prSet>
      <dgm:spPr/>
    </dgm:pt>
    <dgm:pt modelId="{05E1C331-ADFE-44B6-826C-8530AF418064}" type="pres">
      <dgm:prSet presAssocID="{3F3A8D19-9928-444A-9473-F4FCCE20ED5C}" presName="ellipse1" presStyleLbl="vennNode1" presStyleIdx="0" presStyleCnt="6">
        <dgm:presLayoutVars>
          <dgm:bulletEnabled val="1"/>
        </dgm:presLayoutVars>
      </dgm:prSet>
      <dgm:spPr/>
    </dgm:pt>
    <dgm:pt modelId="{2780F2CC-6CFD-4E87-9563-8E6C7DC34356}" type="pres">
      <dgm:prSet presAssocID="{3F3A8D19-9928-444A-9473-F4FCCE20ED5C}" presName="ellipse2" presStyleLbl="vennNode1" presStyleIdx="1" presStyleCnt="6">
        <dgm:presLayoutVars>
          <dgm:bulletEnabled val="1"/>
        </dgm:presLayoutVars>
      </dgm:prSet>
      <dgm:spPr/>
    </dgm:pt>
    <dgm:pt modelId="{7FD7B9EC-67C9-42DF-ABAD-9DCC12DD231B}" type="pres">
      <dgm:prSet presAssocID="{3F3A8D19-9928-444A-9473-F4FCCE20ED5C}" presName="ellipse3" presStyleLbl="vennNode1" presStyleIdx="2" presStyleCnt="6">
        <dgm:presLayoutVars>
          <dgm:bulletEnabled val="1"/>
        </dgm:presLayoutVars>
      </dgm:prSet>
      <dgm:spPr/>
    </dgm:pt>
    <dgm:pt modelId="{8192608D-2C53-4305-85C1-2039076D1B6E}" type="pres">
      <dgm:prSet presAssocID="{3F3A8D19-9928-444A-9473-F4FCCE20ED5C}" presName="ellipse4" presStyleLbl="vennNode1" presStyleIdx="3" presStyleCnt="6">
        <dgm:presLayoutVars>
          <dgm:bulletEnabled val="1"/>
        </dgm:presLayoutVars>
      </dgm:prSet>
      <dgm:spPr/>
    </dgm:pt>
    <dgm:pt modelId="{3932F664-DE2A-4ACE-9E12-50B9E032ABFF}" type="pres">
      <dgm:prSet presAssocID="{3F3A8D19-9928-444A-9473-F4FCCE20ED5C}" presName="ellipse5" presStyleLbl="vennNode1" presStyleIdx="4" presStyleCnt="6">
        <dgm:presLayoutVars>
          <dgm:bulletEnabled val="1"/>
        </dgm:presLayoutVars>
      </dgm:prSet>
      <dgm:spPr/>
    </dgm:pt>
    <dgm:pt modelId="{0F190A74-66AE-45AC-9D29-61B3B8D4D093}" type="pres">
      <dgm:prSet presAssocID="{3F3A8D19-9928-444A-9473-F4FCCE20ED5C}" presName="ellipse6" presStyleLbl="vennNode1" presStyleIdx="5" presStyleCnt="6">
        <dgm:presLayoutVars>
          <dgm:bulletEnabled val="1"/>
        </dgm:presLayoutVars>
      </dgm:prSet>
      <dgm:spPr/>
    </dgm:pt>
  </dgm:ptLst>
  <dgm:cxnLst>
    <dgm:cxn modelId="{4D2C9F10-2DD8-4F1D-8E83-24189730531E}" type="presOf" srcId="{BFC3607B-AF2B-4756-A212-8CF7813D3627}" destId="{05E1C331-ADFE-44B6-826C-8530AF418064}" srcOrd="0" destOrd="0" presId="urn:microsoft.com/office/officeart/2005/8/layout/rings+Icon"/>
    <dgm:cxn modelId="{8B95E22E-3F03-4071-9010-FAEDB375A818}" srcId="{3F3A8D19-9928-444A-9473-F4FCCE20ED5C}" destId="{B20D94E7-EFE6-499E-BDE9-E19C83A97BC4}" srcOrd="5" destOrd="0" parTransId="{5F42E583-B15A-40C8-938F-A6C6D07D071E}" sibTransId="{A2C6B44C-1A29-4F18-B125-0AB5FCA6B0D0}"/>
    <dgm:cxn modelId="{2E1B0A4A-F703-44DE-AD1E-319884BC0119}" type="presOf" srcId="{09AF070C-DE89-454B-B19D-31147DBE84E0}" destId="{3932F664-DE2A-4ACE-9E12-50B9E032ABFF}" srcOrd="0" destOrd="0" presId="urn:microsoft.com/office/officeart/2005/8/layout/rings+Icon"/>
    <dgm:cxn modelId="{231FC76B-CF7C-407C-BD0B-BD3B14A94E8B}" srcId="{3F3A8D19-9928-444A-9473-F4FCCE20ED5C}" destId="{45C94CEC-4E4F-4078-90AD-FB536F6C8BEE}" srcOrd="1" destOrd="0" parTransId="{7DF26F7C-C473-441E-A924-561085575A06}" sibTransId="{A24EDE21-8967-49DF-A552-52026F0283BE}"/>
    <dgm:cxn modelId="{E26E8877-19D3-4A0D-B1A3-CCEE3B34B113}" type="presOf" srcId="{B20D94E7-EFE6-499E-BDE9-E19C83A97BC4}" destId="{0F190A74-66AE-45AC-9D29-61B3B8D4D093}" srcOrd="0" destOrd="0" presId="urn:microsoft.com/office/officeart/2005/8/layout/rings+Icon"/>
    <dgm:cxn modelId="{29778977-44D5-4582-B8EF-15203F29E02E}" srcId="{3F3A8D19-9928-444A-9473-F4FCCE20ED5C}" destId="{9D473485-C142-4564-BBCD-4EF7A3D1B037}" srcOrd="3" destOrd="0" parTransId="{5148B9DC-A9F9-48DC-AE64-CCB7766F1FAE}" sibTransId="{3E3FE5B7-608E-4DC4-98E8-BB1D140C7CBF}"/>
    <dgm:cxn modelId="{FDAA325A-F75A-4160-9953-75F5333C8B05}" type="presOf" srcId="{9D473485-C142-4564-BBCD-4EF7A3D1B037}" destId="{8192608D-2C53-4305-85C1-2039076D1B6E}" srcOrd="0" destOrd="0" presId="urn:microsoft.com/office/officeart/2005/8/layout/rings+Icon"/>
    <dgm:cxn modelId="{0C31E082-ED31-4706-BF08-E0664042B2F5}" type="presOf" srcId="{3F3A8D19-9928-444A-9473-F4FCCE20ED5C}" destId="{F9E69475-275A-4911-B973-B025F789E9D6}" srcOrd="0" destOrd="0" presId="urn:microsoft.com/office/officeart/2005/8/layout/rings+Icon"/>
    <dgm:cxn modelId="{D0B77C8E-44E6-40E4-863D-6D735BDB449A}" type="presOf" srcId="{D2F9CCCA-5B48-4173-902B-343D6BAEA9EA}" destId="{7FD7B9EC-67C9-42DF-ABAD-9DCC12DD231B}" srcOrd="0" destOrd="0" presId="urn:microsoft.com/office/officeart/2005/8/layout/rings+Icon"/>
    <dgm:cxn modelId="{AD93A18E-E674-4538-B082-C4B0A01B819E}" type="presOf" srcId="{45C94CEC-4E4F-4078-90AD-FB536F6C8BEE}" destId="{2780F2CC-6CFD-4E87-9563-8E6C7DC34356}" srcOrd="0" destOrd="0" presId="urn:microsoft.com/office/officeart/2005/8/layout/rings+Icon"/>
    <dgm:cxn modelId="{6721379D-F13A-4C3D-BC2D-FA57A4BD2EF7}" srcId="{3F3A8D19-9928-444A-9473-F4FCCE20ED5C}" destId="{BFC3607B-AF2B-4756-A212-8CF7813D3627}" srcOrd="0" destOrd="0" parTransId="{109C30FF-9E75-4803-8CF3-ED5669D6B4C8}" sibTransId="{8C39233E-D192-43C5-93E7-BDDFAD7D2124}"/>
    <dgm:cxn modelId="{6576D4B9-5FAB-49D2-8B10-797DBC071446}" srcId="{3F3A8D19-9928-444A-9473-F4FCCE20ED5C}" destId="{D2F9CCCA-5B48-4173-902B-343D6BAEA9EA}" srcOrd="2" destOrd="0" parTransId="{79DAEE0E-5573-4DC0-8883-BAEFB4393104}" sibTransId="{42A4BE2C-B62F-4A7D-B5D0-F541F3B790AC}"/>
    <dgm:cxn modelId="{0C7E34C2-4BE2-478A-A12B-72B123455B4F}" srcId="{3F3A8D19-9928-444A-9473-F4FCCE20ED5C}" destId="{09AF070C-DE89-454B-B19D-31147DBE84E0}" srcOrd="4" destOrd="0" parTransId="{4E06E9FC-E79B-439D-B868-2067228A9893}" sibTransId="{6DEECC23-8184-4A0D-AFB2-BBC6BF0B4E3A}"/>
    <dgm:cxn modelId="{245BC28D-FA3C-4570-BF49-38B523789CA9}" type="presParOf" srcId="{F9E69475-275A-4911-B973-B025F789E9D6}" destId="{05E1C331-ADFE-44B6-826C-8530AF418064}" srcOrd="0" destOrd="0" presId="urn:microsoft.com/office/officeart/2005/8/layout/rings+Icon"/>
    <dgm:cxn modelId="{AE1073C7-02B9-4171-A92A-83718F2F1D32}" type="presParOf" srcId="{F9E69475-275A-4911-B973-B025F789E9D6}" destId="{2780F2CC-6CFD-4E87-9563-8E6C7DC34356}" srcOrd="1" destOrd="0" presId="urn:microsoft.com/office/officeart/2005/8/layout/rings+Icon"/>
    <dgm:cxn modelId="{E5F667E4-E796-476D-B270-F17F67230EF6}" type="presParOf" srcId="{F9E69475-275A-4911-B973-B025F789E9D6}" destId="{7FD7B9EC-67C9-42DF-ABAD-9DCC12DD231B}" srcOrd="2" destOrd="0" presId="urn:microsoft.com/office/officeart/2005/8/layout/rings+Icon"/>
    <dgm:cxn modelId="{5C812BE6-2E36-4DE5-8877-F99C6C404CE3}" type="presParOf" srcId="{F9E69475-275A-4911-B973-B025F789E9D6}" destId="{8192608D-2C53-4305-85C1-2039076D1B6E}" srcOrd="3" destOrd="0" presId="urn:microsoft.com/office/officeart/2005/8/layout/rings+Icon"/>
    <dgm:cxn modelId="{28E13D39-FAA0-4016-A213-7C9F729CFC0D}" type="presParOf" srcId="{F9E69475-275A-4911-B973-B025F789E9D6}" destId="{3932F664-DE2A-4ACE-9E12-50B9E032ABFF}" srcOrd="4" destOrd="0" presId="urn:microsoft.com/office/officeart/2005/8/layout/rings+Icon"/>
    <dgm:cxn modelId="{4E24FD6E-2A48-4771-B39C-7E6B84B524D6}" type="presParOf" srcId="{F9E69475-275A-4911-B973-B025F789E9D6}" destId="{0F190A74-66AE-45AC-9D29-61B3B8D4D093}" srcOrd="5"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12C-D8FE-4BBB-9465-76928F74AD67}">
      <dsp:nvSpPr>
        <dsp:cNvPr id="0" name=""/>
        <dsp:cNvSpPr/>
      </dsp:nvSpPr>
      <dsp:spPr>
        <a:xfrm>
          <a:off x="2224"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Scalability</a:t>
          </a:r>
        </a:p>
      </dsp:txBody>
      <dsp:txXfrm>
        <a:off x="53905" y="218420"/>
        <a:ext cx="1661126" cy="955330"/>
      </dsp:txXfrm>
    </dsp:sp>
    <dsp:sp modelId="{2ADACAE6-81CC-470C-A881-0016EA0C3571}">
      <dsp:nvSpPr>
        <dsp:cNvPr id="0" name=""/>
        <dsp:cNvSpPr/>
      </dsp:nvSpPr>
      <dsp:spPr>
        <a:xfrm>
          <a:off x="1943161"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dirty="0"/>
            <a:t>T</a:t>
          </a:r>
          <a:r>
            <a:rPr lang="en-US" sz="2100" kern="1200" dirty="0" err="1"/>
            <a:t>ransaction</a:t>
          </a:r>
          <a:r>
            <a:rPr lang="en-US" sz="2100" kern="1200" dirty="0"/>
            <a:t> fees</a:t>
          </a:r>
        </a:p>
      </dsp:txBody>
      <dsp:txXfrm>
        <a:off x="1994842" y="218420"/>
        <a:ext cx="1661126" cy="955330"/>
      </dsp:txXfrm>
    </dsp:sp>
    <dsp:sp modelId="{2AF97EFE-1CE6-4A59-9547-8FBF08E684A4}">
      <dsp:nvSpPr>
        <dsp:cNvPr id="0" name=""/>
        <dsp:cNvSpPr/>
      </dsp:nvSpPr>
      <dsp:spPr>
        <a:xfrm>
          <a:off x="3884098"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Private key security</a:t>
          </a:r>
        </a:p>
      </dsp:txBody>
      <dsp:txXfrm>
        <a:off x="3935779" y="218420"/>
        <a:ext cx="1661126" cy="955330"/>
      </dsp:txXfrm>
    </dsp:sp>
    <dsp:sp modelId="{A557E60F-571B-4F1E-B3A2-F72BE3BB2F74}">
      <dsp:nvSpPr>
        <dsp:cNvPr id="0" name=""/>
        <dsp:cNvSpPr/>
      </dsp:nvSpPr>
      <dsp:spPr>
        <a:xfrm>
          <a:off x="5825035" y="166739"/>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Blockchain governance</a:t>
          </a:r>
        </a:p>
      </dsp:txBody>
      <dsp:txXfrm>
        <a:off x="5876716" y="218420"/>
        <a:ext cx="1661126" cy="955330"/>
      </dsp:txXfrm>
    </dsp:sp>
    <dsp:sp modelId="{9DDFA782-2F6B-42EA-A143-392ED057D9C6}">
      <dsp:nvSpPr>
        <dsp:cNvPr id="0" name=""/>
        <dsp:cNvSpPr/>
      </dsp:nvSpPr>
      <dsp:spPr>
        <a:xfrm>
          <a:off x="2224"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Smart-contracts running amok</a:t>
          </a:r>
        </a:p>
      </dsp:txBody>
      <dsp:txXfrm>
        <a:off x="53905" y="1453561"/>
        <a:ext cx="1661126" cy="955330"/>
      </dsp:txXfrm>
    </dsp:sp>
    <dsp:sp modelId="{1E2F0D8B-DA0D-4B42-A90D-8F70C0B31531}">
      <dsp:nvSpPr>
        <dsp:cNvPr id="0" name=""/>
        <dsp:cNvSpPr/>
      </dsp:nvSpPr>
      <dsp:spPr>
        <a:xfrm>
          <a:off x="1943161"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High cost of app development</a:t>
          </a:r>
        </a:p>
      </dsp:txBody>
      <dsp:txXfrm>
        <a:off x="1994842" y="1453561"/>
        <a:ext cx="1661126" cy="955330"/>
      </dsp:txXfrm>
    </dsp:sp>
    <dsp:sp modelId="{A6B5A6D7-589D-434A-B50F-34D0DBD5C949}">
      <dsp:nvSpPr>
        <dsp:cNvPr id="0" name=""/>
        <dsp:cNvSpPr/>
      </dsp:nvSpPr>
      <dsp:spPr>
        <a:xfrm>
          <a:off x="3884098"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pl-PL" sz="2100" kern="1200"/>
            <a:t>Bad user experience</a:t>
          </a:r>
          <a:endParaRPr lang="en-US" sz="2100" kern="1200"/>
        </a:p>
      </dsp:txBody>
      <dsp:txXfrm>
        <a:off x="3935779" y="1453561"/>
        <a:ext cx="1661126" cy="955330"/>
      </dsp:txXfrm>
    </dsp:sp>
    <dsp:sp modelId="{1849C429-F299-4E9E-89E8-8AEDB87B78F3}">
      <dsp:nvSpPr>
        <dsp:cNvPr id="0" name=""/>
        <dsp:cNvSpPr/>
      </dsp:nvSpPr>
      <dsp:spPr>
        <a:xfrm>
          <a:off x="5825035" y="1401880"/>
          <a:ext cx="1764488" cy="1058692"/>
        </a:xfrm>
        <a:prstGeom prst="roundRect">
          <a:avLst/>
        </a:prstGeom>
        <a:solidFill>
          <a:schemeClr val="accent3">
            <a:lumMod val="7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No bridges between blockchains</a:t>
          </a:r>
        </a:p>
      </dsp:txBody>
      <dsp:txXfrm>
        <a:off x="5876716" y="1453561"/>
        <a:ext cx="1661126" cy="955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A3C3-2327-4512-AC6F-633E4D8608D6}">
      <dsp:nvSpPr>
        <dsp:cNvPr id="0" name=""/>
        <dsp:cNvSpPr/>
      </dsp:nvSpPr>
      <dsp:spPr>
        <a:xfrm>
          <a:off x="3399310" y="918496"/>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0B3DBE-57DF-4C49-AC21-02E8C1540BD6}">
      <dsp:nvSpPr>
        <dsp:cNvPr id="0" name=""/>
        <dsp:cNvSpPr/>
      </dsp:nvSpPr>
      <dsp:spPr>
        <a:xfrm>
          <a:off x="3245495" y="0"/>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S</a:t>
          </a:r>
          <a:r>
            <a:rPr lang="en-US" sz="2100" kern="1200" dirty="0" err="1"/>
            <a:t>calable</a:t>
          </a:r>
          <a:r>
            <a:rPr lang="en-US" sz="2100" kern="1200" dirty="0"/>
            <a:t> and cheap to run</a:t>
          </a:r>
        </a:p>
      </dsp:txBody>
      <dsp:txXfrm>
        <a:off x="3245495" y="0"/>
        <a:ext cx="1538143" cy="837898"/>
      </dsp:txXfrm>
    </dsp:sp>
    <dsp:sp modelId="{6995AB0E-9CF5-4E29-BFC5-5553C4C5E8CE}">
      <dsp:nvSpPr>
        <dsp:cNvPr id="0" name=""/>
        <dsp:cNvSpPr/>
      </dsp:nvSpPr>
      <dsp:spPr>
        <a:xfrm>
          <a:off x="3798714"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C224EF7-4A70-4FF6-A6E4-4AE5562BE7EA}">
      <dsp:nvSpPr>
        <dsp:cNvPr id="0" name=""/>
        <dsp:cNvSpPr/>
      </dsp:nvSpPr>
      <dsp:spPr>
        <a:xfrm>
          <a:off x="5120492" y="797999"/>
          <a:ext cx="1457646" cy="9176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F</a:t>
          </a:r>
          <a:r>
            <a:rPr lang="en-US" sz="2100" kern="1200" dirty="0" err="1"/>
            <a:t>ree</a:t>
          </a:r>
          <a:r>
            <a:rPr lang="en-US" sz="2100" kern="1200" dirty="0"/>
            <a:t> for </a:t>
          </a:r>
          <a:r>
            <a:rPr lang="pl-PL" sz="2100" kern="1200" dirty="0"/>
            <a:t>the</a:t>
          </a:r>
          <a:r>
            <a:rPr lang="en-US" sz="2100" kern="1200" dirty="0"/>
            <a:t> users</a:t>
          </a:r>
        </a:p>
      </dsp:txBody>
      <dsp:txXfrm>
        <a:off x="5120492" y="797999"/>
        <a:ext cx="1457646" cy="917698"/>
      </dsp:txXfrm>
    </dsp:sp>
    <dsp:sp modelId="{3064349A-06DB-4657-9FF2-5EF0466CE513}">
      <dsp:nvSpPr>
        <dsp:cNvPr id="0" name=""/>
        <dsp:cNvSpPr/>
      </dsp:nvSpPr>
      <dsp:spPr>
        <a:xfrm>
          <a:off x="3798714"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A211A98-D6F2-43DF-ACFD-97AAD15DF185}">
      <dsp:nvSpPr>
        <dsp:cNvPr id="0" name=""/>
        <dsp:cNvSpPr/>
      </dsp:nvSpPr>
      <dsp:spPr>
        <a:xfrm>
          <a:off x="5120492"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Easily accessible</a:t>
          </a:r>
          <a:endParaRPr lang="en-US" sz="2100" kern="1200" dirty="0"/>
        </a:p>
      </dsp:txBody>
      <dsp:txXfrm>
        <a:off x="5120492" y="2166567"/>
        <a:ext cx="1457646" cy="1025428"/>
      </dsp:txXfrm>
    </dsp:sp>
    <dsp:sp modelId="{C26CA9F3-F875-4CF7-A8A1-F33DE2FC5AF4}">
      <dsp:nvSpPr>
        <dsp:cNvPr id="0" name=""/>
        <dsp:cNvSpPr/>
      </dsp:nvSpPr>
      <dsp:spPr>
        <a:xfrm>
          <a:off x="3399310" y="1841382"/>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F8BEC67-4300-4ECA-8590-0CC54F44DA2B}">
      <dsp:nvSpPr>
        <dsp:cNvPr id="0" name=""/>
        <dsp:cNvSpPr/>
      </dsp:nvSpPr>
      <dsp:spPr>
        <a:xfrm>
          <a:off x="3245495" y="3152096"/>
          <a:ext cx="1538143" cy="83789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No fancy cryptographic stuff</a:t>
          </a:r>
          <a:endParaRPr lang="en-US" sz="2100" kern="1200"/>
        </a:p>
      </dsp:txBody>
      <dsp:txXfrm>
        <a:off x="3245495" y="3152096"/>
        <a:ext cx="1538143" cy="837898"/>
      </dsp:txXfrm>
    </dsp:sp>
    <dsp:sp modelId="{017C5185-E076-4EF8-A928-104BF3684D3E}">
      <dsp:nvSpPr>
        <dsp:cNvPr id="0" name=""/>
        <dsp:cNvSpPr/>
      </dsp:nvSpPr>
      <dsp:spPr>
        <a:xfrm>
          <a:off x="2999905" y="1610361"/>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58304D-536B-4584-9944-AD238AFB32B6}">
      <dsp:nvSpPr>
        <dsp:cNvPr id="0" name=""/>
        <dsp:cNvSpPr/>
      </dsp:nvSpPr>
      <dsp:spPr>
        <a:xfrm>
          <a:off x="1450995" y="2166567"/>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Upgradeable</a:t>
          </a:r>
          <a:endParaRPr lang="en-US" sz="2100" kern="1200"/>
        </a:p>
      </dsp:txBody>
      <dsp:txXfrm>
        <a:off x="1450995" y="2166567"/>
        <a:ext cx="1457646" cy="1025428"/>
      </dsp:txXfrm>
    </dsp:sp>
    <dsp:sp modelId="{3F8E9280-2D9D-4C96-B3D8-67D0285DCBDD}">
      <dsp:nvSpPr>
        <dsp:cNvPr id="0" name=""/>
        <dsp:cNvSpPr/>
      </dsp:nvSpPr>
      <dsp:spPr>
        <a:xfrm>
          <a:off x="2999905" y="1149118"/>
          <a:ext cx="1230514" cy="1230514"/>
        </a:xfrm>
        <a:prstGeom prst="ellipse">
          <a:avLst/>
        </a:prstGeom>
        <a:solidFill>
          <a:schemeClr val="tx2">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6CB274A-81D6-4E24-AD71-1970653FD7A4}">
      <dsp:nvSpPr>
        <dsp:cNvPr id="0" name=""/>
        <dsp:cNvSpPr/>
      </dsp:nvSpPr>
      <dsp:spPr>
        <a:xfrm>
          <a:off x="1450995" y="797999"/>
          <a:ext cx="1457646" cy="102542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a:t>Bug recovery</a:t>
          </a:r>
          <a:endParaRPr lang="en-US" sz="2100" kern="1200"/>
        </a:p>
      </dsp:txBody>
      <dsp:txXfrm>
        <a:off x="1450995" y="797999"/>
        <a:ext cx="1457646" cy="10254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a:t>P</a:t>
          </a:r>
          <a:r>
            <a:rPr lang="en-US" sz="2500" kern="1200"/>
            <a:t>ayment system</a:t>
          </a:r>
          <a:r>
            <a:rPr lang="pl-PL" sz="2500" kern="1200"/>
            <a:t> (Bitcoin)</a:t>
          </a:r>
          <a:endParaRPr lang="en-US" sz="2500" kern="120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S</a:t>
          </a:r>
          <a:r>
            <a:rPr lang="en-US" sz="2500" kern="1200" dirty="0"/>
            <a:t>mart-contract system</a:t>
          </a:r>
          <a:br>
            <a:rPr lang="pl-PL" sz="2500" kern="1200" dirty="0"/>
          </a:br>
          <a:r>
            <a:rPr lang="pl-PL" sz="2500" kern="1200" dirty="0"/>
            <a:t>(Ethereum)</a:t>
          </a:r>
          <a:endParaRPr lang="en-US" sz="25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l-PL" sz="2500" kern="1200" dirty="0"/>
            <a:t>O</a:t>
          </a:r>
          <a:r>
            <a:rPr lang="en-US" sz="2500" kern="1200" dirty="0" err="1"/>
            <a:t>perating</a:t>
          </a:r>
          <a:r>
            <a:rPr lang="en-US" sz="2500" kern="1200" dirty="0"/>
            <a:t> system for decentralized applications</a:t>
          </a:r>
          <a:r>
            <a:rPr lang="pl-PL" sz="2500" kern="1200" dirty="0"/>
            <a:t> (EOS)</a:t>
          </a:r>
          <a:endParaRPr lang="en-US" sz="2500" kern="1200" dirty="0"/>
        </a:p>
      </dsp:txBody>
      <dsp:txXfrm>
        <a:off x="7340764" y="172921"/>
        <a:ext cx="2510797" cy="14698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E1FD1-1749-4002-8964-D5124367D79B}">
      <dsp:nvSpPr>
        <dsp:cNvPr id="0" name=""/>
        <dsp:cNvSpPr/>
      </dsp:nvSpPr>
      <dsp:spPr>
        <a:xfrm>
          <a:off x="684519"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Processing power</a:t>
          </a:r>
        </a:p>
      </dsp:txBody>
      <dsp:txXfrm>
        <a:off x="995671" y="311151"/>
        <a:ext cx="1502375" cy="1502372"/>
      </dsp:txXfrm>
    </dsp:sp>
    <dsp:sp modelId="{062453FE-EDEA-4C84-9233-70A92D462FF0}">
      <dsp:nvSpPr>
        <dsp:cNvPr id="0" name=""/>
        <dsp:cNvSpPr/>
      </dsp:nvSpPr>
      <dsp:spPr>
        <a:xfrm>
          <a:off x="1777063"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W</a:t>
          </a:r>
          <a:r>
            <a:rPr lang="en-US" sz="2000" kern="1200" dirty="0"/>
            <a:t>ide context</a:t>
          </a:r>
        </a:p>
      </dsp:txBody>
      <dsp:txXfrm>
        <a:off x="2088215" y="1728190"/>
        <a:ext cx="1502375" cy="1502372"/>
      </dsp:txXfrm>
    </dsp:sp>
    <dsp:sp modelId="{F7B26D34-2D04-469F-82D1-4A0D0280E6B0}">
      <dsp:nvSpPr>
        <dsp:cNvPr id="0" name=""/>
        <dsp:cNvSpPr/>
      </dsp:nvSpPr>
      <dsp:spPr>
        <a:xfrm>
          <a:off x="2870256"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l-PL" sz="2000" kern="1200" dirty="0"/>
            <a:t>Infrastructure for apps</a:t>
          </a:r>
          <a:endParaRPr lang="en-US" sz="2000" kern="1200" dirty="0"/>
        </a:p>
      </dsp:txBody>
      <dsp:txXfrm>
        <a:off x="3181408" y="311151"/>
        <a:ext cx="1502375" cy="1502372"/>
      </dsp:txXfrm>
    </dsp:sp>
    <dsp:sp modelId="{A5DECE46-47E0-48AC-A48C-E9C8DD7015C8}">
      <dsp:nvSpPr>
        <dsp:cNvPr id="0" name=""/>
        <dsp:cNvSpPr/>
      </dsp:nvSpPr>
      <dsp:spPr>
        <a:xfrm>
          <a:off x="3962800" y="1417039"/>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 transaction fees</a:t>
          </a:r>
        </a:p>
      </dsp:txBody>
      <dsp:txXfrm>
        <a:off x="4273952" y="1728190"/>
        <a:ext cx="1502375" cy="1502372"/>
      </dsp:txXfrm>
    </dsp:sp>
    <dsp:sp modelId="{D9FD2E53-69D4-4D8E-8D84-8F751C1148A2}">
      <dsp:nvSpPr>
        <dsp:cNvPr id="0" name=""/>
        <dsp:cNvSpPr/>
      </dsp:nvSpPr>
      <dsp:spPr>
        <a:xfrm>
          <a:off x="5055344" y="0"/>
          <a:ext cx="2124679" cy="2124674"/>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Publish source code, not assembly</a:t>
          </a:r>
          <a:endParaRPr lang="en-US" sz="2000" kern="1200" dirty="0"/>
        </a:p>
      </dsp:txBody>
      <dsp:txXfrm>
        <a:off x="5366496" y="311151"/>
        <a:ext cx="1502375" cy="1502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38E9B-4157-409F-BB42-E7DE1931121F}">
      <dsp:nvSpPr>
        <dsp:cNvPr id="0" name=""/>
        <dsp:cNvSpPr/>
      </dsp:nvSpPr>
      <dsp:spPr>
        <a:xfrm>
          <a:off x="0" y="1062514"/>
          <a:ext cx="9905999" cy="1416685"/>
        </a:xfrm>
        <a:prstGeom prst="notchedRightArrow">
          <a:avLst/>
        </a:prstGeom>
        <a:solidFill>
          <a:schemeClr val="tx1">
            <a:lumMod val="65000"/>
          </a:schemeClr>
        </a:solidFill>
        <a:ln>
          <a:noFill/>
        </a:ln>
        <a:effectLst/>
      </dsp:spPr>
      <dsp:style>
        <a:lnRef idx="0">
          <a:scrgbClr r="0" g="0" b="0"/>
        </a:lnRef>
        <a:fillRef idx="1">
          <a:scrgbClr r="0" g="0" b="0"/>
        </a:fillRef>
        <a:effectRef idx="0">
          <a:scrgbClr r="0" g="0" b="0"/>
        </a:effectRef>
        <a:fontRef idx="minor"/>
      </dsp:style>
    </dsp:sp>
    <dsp:sp modelId="{DF22F792-F2E4-402E-A408-C7F8D946EBCD}">
      <dsp:nvSpPr>
        <dsp:cNvPr id="0" name=""/>
        <dsp:cNvSpPr/>
      </dsp:nvSpPr>
      <dsp:spPr>
        <a:xfrm>
          <a:off x="2448"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Project s</a:t>
          </a:r>
          <a:r>
            <a:rPr lang="en-US" sz="1300" kern="1200" dirty="0" err="1"/>
            <a:t>tarted</a:t>
          </a:r>
          <a:r>
            <a:rPr lang="en-US" sz="1300" kern="1200" dirty="0"/>
            <a:t> in Q1 2017</a:t>
          </a:r>
        </a:p>
      </dsp:txBody>
      <dsp:txXfrm>
        <a:off x="2448" y="0"/>
        <a:ext cx="1425680" cy="1416685"/>
      </dsp:txXfrm>
    </dsp:sp>
    <dsp:sp modelId="{E93916E9-BA59-4ED4-8420-419C557ED426}">
      <dsp:nvSpPr>
        <dsp:cNvPr id="0" name=""/>
        <dsp:cNvSpPr/>
      </dsp:nvSpPr>
      <dsp:spPr>
        <a:xfrm>
          <a:off x="538203"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1F05D-2CD8-4C12-81E6-BF99779C78AF}">
      <dsp:nvSpPr>
        <dsp:cNvPr id="0" name=""/>
        <dsp:cNvSpPr/>
      </dsp:nvSpPr>
      <dsp:spPr>
        <a:xfrm>
          <a:off x="1499412"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t>MVP stage called EOS Dawn 1.0</a:t>
          </a:r>
        </a:p>
      </dsp:txBody>
      <dsp:txXfrm>
        <a:off x="1499412" y="2125028"/>
        <a:ext cx="1425680" cy="1416685"/>
      </dsp:txXfrm>
    </dsp:sp>
    <dsp:sp modelId="{0311CEF9-D5E5-469E-B448-5D1CF2175DE9}">
      <dsp:nvSpPr>
        <dsp:cNvPr id="0" name=""/>
        <dsp:cNvSpPr/>
      </dsp:nvSpPr>
      <dsp:spPr>
        <a:xfrm>
          <a:off x="2035167" y="1593771"/>
          <a:ext cx="354171" cy="354171"/>
        </a:xfrm>
        <a:prstGeom prst="ellipse">
          <a:avLst/>
        </a:prstGeom>
        <a:solidFill>
          <a:schemeClr val="tx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27CCD-34FC-482D-BA4F-E10C73ACF35F}">
      <dsp:nvSpPr>
        <dsp:cNvPr id="0" name=""/>
        <dsp:cNvSpPr/>
      </dsp:nvSpPr>
      <dsp:spPr>
        <a:xfrm>
          <a:off x="2996377"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pl-PL" sz="1300" kern="1200" dirty="0"/>
            <a:t>December 2017</a:t>
          </a:r>
          <a:br>
            <a:rPr lang="pl-PL" sz="1300" kern="1200" dirty="0"/>
          </a:br>
          <a:r>
            <a:rPr lang="pl-PL" sz="1300" kern="1200" dirty="0"/>
            <a:t>public testnet</a:t>
          </a:r>
          <a:endParaRPr lang="en-US" sz="1300" kern="1200" dirty="0"/>
        </a:p>
      </dsp:txBody>
      <dsp:txXfrm>
        <a:off x="2996377" y="0"/>
        <a:ext cx="1425680" cy="1416685"/>
      </dsp:txXfrm>
    </dsp:sp>
    <dsp:sp modelId="{BB6AD89E-71DB-44AB-9048-A50792742314}">
      <dsp:nvSpPr>
        <dsp:cNvPr id="0" name=""/>
        <dsp:cNvSpPr/>
      </dsp:nvSpPr>
      <dsp:spPr>
        <a:xfrm>
          <a:off x="3532131"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FA99D-C423-46EC-A8F7-E1727BC921A4}">
      <dsp:nvSpPr>
        <dsp:cNvPr id="0" name=""/>
        <dsp:cNvSpPr/>
      </dsp:nvSpPr>
      <dsp:spPr>
        <a:xfrm>
          <a:off x="4493341"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pl-PL" sz="1300" kern="1200" dirty="0"/>
            <a:t>January 2018</a:t>
          </a:r>
          <a:br>
            <a:rPr lang="pl-PL" sz="1300" kern="1200" dirty="0"/>
          </a:br>
          <a:r>
            <a:rPr lang="en-US" sz="1300" kern="1200" dirty="0"/>
            <a:t>all major functionalities</a:t>
          </a:r>
          <a:r>
            <a:rPr lang="pl-PL" sz="1300" kern="1200" dirty="0"/>
            <a:t> deployed</a:t>
          </a:r>
          <a:endParaRPr lang="en-US" sz="1300" kern="1200" dirty="0"/>
        </a:p>
      </dsp:txBody>
      <dsp:txXfrm>
        <a:off x="4493341" y="2125028"/>
        <a:ext cx="1425680" cy="1416685"/>
      </dsp:txXfrm>
    </dsp:sp>
    <dsp:sp modelId="{19F71A84-AB68-49A6-B871-E9AAD718BA1A}">
      <dsp:nvSpPr>
        <dsp:cNvPr id="0" name=""/>
        <dsp:cNvSpPr/>
      </dsp:nvSpPr>
      <dsp:spPr>
        <a:xfrm>
          <a:off x="5029095"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EC6EB-B182-4DD2-9F7A-A84DF64EE8EB}">
      <dsp:nvSpPr>
        <dsp:cNvPr id="0" name=""/>
        <dsp:cNvSpPr/>
      </dsp:nvSpPr>
      <dsp:spPr>
        <a:xfrm>
          <a:off x="5990305" y="0"/>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a:t>Q1 &amp; Q2 2018 devoted to testing and building development tools &amp; doc</a:t>
          </a:r>
          <a:r>
            <a:rPr lang="pl-PL" sz="1300" kern="1200"/>
            <a:t>s</a:t>
          </a:r>
          <a:endParaRPr lang="en-US" sz="1300" kern="1200"/>
        </a:p>
      </dsp:txBody>
      <dsp:txXfrm>
        <a:off x="5990305" y="0"/>
        <a:ext cx="1425680" cy="1416685"/>
      </dsp:txXfrm>
    </dsp:sp>
    <dsp:sp modelId="{FB36BF45-5C3F-4F87-A26F-3951DCC2C8A2}">
      <dsp:nvSpPr>
        <dsp:cNvPr id="0" name=""/>
        <dsp:cNvSpPr/>
      </dsp:nvSpPr>
      <dsp:spPr>
        <a:xfrm>
          <a:off x="6526060"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526D8-ADD1-46CA-9026-1D145B851CBC}">
      <dsp:nvSpPr>
        <dsp:cNvPr id="0" name=""/>
        <dsp:cNvSpPr/>
      </dsp:nvSpPr>
      <dsp:spPr>
        <a:xfrm>
          <a:off x="7487270" y="2125028"/>
          <a:ext cx="1425680" cy="1416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a:t>The EOS blockchain goes live in June 2018</a:t>
          </a:r>
          <a:r>
            <a:rPr lang="pl-PL" sz="1300" kern="1200"/>
            <a:t>, most probably with the parallel processing feature already enabled</a:t>
          </a:r>
          <a:endParaRPr lang="en-US" sz="1300" kern="1200"/>
        </a:p>
      </dsp:txBody>
      <dsp:txXfrm>
        <a:off x="7487270" y="2125028"/>
        <a:ext cx="1425680" cy="1416685"/>
      </dsp:txXfrm>
    </dsp:sp>
    <dsp:sp modelId="{0AD15C58-FC60-47F1-BC30-BBD28E638C6E}">
      <dsp:nvSpPr>
        <dsp:cNvPr id="0" name=""/>
        <dsp:cNvSpPr/>
      </dsp:nvSpPr>
      <dsp:spPr>
        <a:xfrm>
          <a:off x="8023024" y="1593771"/>
          <a:ext cx="354171" cy="354171"/>
        </a:xfrm>
        <a:prstGeom prst="ellipse">
          <a:avLst/>
        </a:prstGeom>
        <a:solidFill>
          <a:schemeClr val="tx1">
            <a:lumMod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8FD6-E17D-4B3C-BEC2-53048559D69E}">
      <dsp:nvSpPr>
        <dsp:cNvPr id="0" name=""/>
        <dsp:cNvSpPr/>
      </dsp:nvSpPr>
      <dsp:spPr>
        <a:xfrm rot="5400000">
          <a:off x="6566429" y="-295771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Enormous processing power: both sequential &amp; </a:t>
          </a:r>
          <a:r>
            <a:rPr lang="en-US" sz="1800" kern="1200" dirty="0">
              <a:solidFill>
                <a:schemeClr val="tx1"/>
              </a:solidFill>
            </a:rPr>
            <a:t>parallel</a:t>
          </a:r>
        </a:p>
      </dsp:txBody>
      <dsp:txXfrm rot="-5400000">
        <a:off x="3566159" y="59116"/>
        <a:ext cx="6323276" cy="306172"/>
      </dsp:txXfrm>
    </dsp:sp>
    <dsp:sp modelId="{156EF02A-9A1C-4920-A5E6-8992801DAAD4}">
      <dsp:nvSpPr>
        <dsp:cNvPr id="0" name=""/>
        <dsp:cNvSpPr/>
      </dsp:nvSpPr>
      <dsp:spPr>
        <a:xfrm>
          <a:off x="0" y="14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Scalability</a:t>
          </a:r>
        </a:p>
      </dsp:txBody>
      <dsp:txXfrm>
        <a:off x="20704" y="20844"/>
        <a:ext cx="3524751" cy="382715"/>
      </dsp:txXfrm>
    </dsp:sp>
    <dsp:sp modelId="{B5357E30-1B38-402A-ABEF-0E97B011D6F2}">
      <dsp:nvSpPr>
        <dsp:cNvPr id="0" name=""/>
        <dsp:cNvSpPr/>
      </dsp:nvSpPr>
      <dsp:spPr>
        <a:xfrm rot="5400000">
          <a:off x="6566429" y="-251238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No transaction fees</a:t>
          </a:r>
          <a:endParaRPr lang="en-US" sz="1800" kern="1200" dirty="0">
            <a:solidFill>
              <a:schemeClr val="tx1"/>
            </a:solidFill>
          </a:endParaRPr>
        </a:p>
      </dsp:txBody>
      <dsp:txXfrm rot="-5400000">
        <a:off x="3566159" y="504446"/>
        <a:ext cx="6323276" cy="306172"/>
      </dsp:txXfrm>
    </dsp:sp>
    <dsp:sp modelId="{CC1DF063-E044-4438-8753-94359DDC1655}">
      <dsp:nvSpPr>
        <dsp:cNvPr id="0" name=""/>
        <dsp:cNvSpPr/>
      </dsp:nvSpPr>
      <dsp:spPr>
        <a:xfrm>
          <a:off x="0" y="44547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dirty="0"/>
            <a:t>T</a:t>
          </a:r>
          <a:r>
            <a:rPr lang="en-US" sz="2000" kern="1200" dirty="0" err="1"/>
            <a:t>ransaction</a:t>
          </a:r>
          <a:r>
            <a:rPr lang="en-US" sz="2000" kern="1200" dirty="0"/>
            <a:t> fees</a:t>
          </a:r>
        </a:p>
      </dsp:txBody>
      <dsp:txXfrm>
        <a:off x="20704" y="466174"/>
        <a:ext cx="3524751" cy="382715"/>
      </dsp:txXfrm>
    </dsp:sp>
    <dsp:sp modelId="{0CFC168B-613A-4419-8618-5E8EF48A716A}">
      <dsp:nvSpPr>
        <dsp:cNvPr id="0" name=""/>
        <dsp:cNvSpPr/>
      </dsp:nvSpPr>
      <dsp:spPr>
        <a:xfrm rot="5400000">
          <a:off x="6566429" y="-206705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Account recovery &amp; 2nd factor authentication built-in</a:t>
          </a:r>
          <a:endParaRPr lang="en-US" sz="1800" kern="1200" dirty="0">
            <a:solidFill>
              <a:schemeClr val="tx1"/>
            </a:solidFill>
          </a:endParaRPr>
        </a:p>
      </dsp:txBody>
      <dsp:txXfrm rot="-5400000">
        <a:off x="3566159" y="949776"/>
        <a:ext cx="6323276" cy="306172"/>
      </dsp:txXfrm>
    </dsp:sp>
    <dsp:sp modelId="{2185D922-A5B8-47CD-ACDE-5F638449BBC9}">
      <dsp:nvSpPr>
        <dsp:cNvPr id="0" name=""/>
        <dsp:cNvSpPr/>
      </dsp:nvSpPr>
      <dsp:spPr>
        <a:xfrm>
          <a:off x="0" y="89080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Private key security</a:t>
          </a:r>
        </a:p>
      </dsp:txBody>
      <dsp:txXfrm>
        <a:off x="20704" y="911504"/>
        <a:ext cx="3524751" cy="382715"/>
      </dsp:txXfrm>
    </dsp:sp>
    <dsp:sp modelId="{27391BAB-12FA-42F2-8846-3E8D0F3A37EE}">
      <dsp:nvSpPr>
        <dsp:cNvPr id="0" name=""/>
        <dsp:cNvSpPr/>
      </dsp:nvSpPr>
      <dsp:spPr>
        <a:xfrm rot="5400000">
          <a:off x="6566429" y="-162172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Implemented via reputation-based consensus mechanism</a:t>
          </a:r>
          <a:endParaRPr lang="en-US" sz="1800" kern="1200" dirty="0"/>
        </a:p>
      </dsp:txBody>
      <dsp:txXfrm rot="-5400000">
        <a:off x="3566159" y="1395106"/>
        <a:ext cx="6323276" cy="306172"/>
      </dsp:txXfrm>
    </dsp:sp>
    <dsp:sp modelId="{3DC2A4AF-C606-43A7-ADBC-F60F8ACB5ADB}">
      <dsp:nvSpPr>
        <dsp:cNvPr id="0" name=""/>
        <dsp:cNvSpPr/>
      </dsp:nvSpPr>
      <dsp:spPr>
        <a:xfrm>
          <a:off x="0" y="133613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Blockchain governance</a:t>
          </a:r>
        </a:p>
      </dsp:txBody>
      <dsp:txXfrm>
        <a:off x="20704" y="1356834"/>
        <a:ext cx="3524751" cy="382715"/>
      </dsp:txXfrm>
    </dsp:sp>
    <dsp:sp modelId="{841CB7A3-B621-44B6-B1F1-41D793F18250}">
      <dsp:nvSpPr>
        <dsp:cNvPr id="0" name=""/>
        <dsp:cNvSpPr/>
      </dsp:nvSpPr>
      <dsp:spPr>
        <a:xfrm rot="5400000">
          <a:off x="6566429" y="-117639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Block producers able to f</a:t>
          </a:r>
          <a:r>
            <a:rPr lang="en-US" sz="1800" kern="1200" dirty="0" err="1">
              <a:solidFill>
                <a:schemeClr val="tx1"/>
              </a:solidFill>
            </a:rPr>
            <a:t>reeze</a:t>
          </a:r>
          <a:r>
            <a:rPr lang="en-US" sz="1800" kern="1200" dirty="0">
              <a:solidFill>
                <a:schemeClr val="tx1"/>
              </a:solidFill>
            </a:rPr>
            <a:t> &amp; fix broken apps</a:t>
          </a:r>
          <a:endParaRPr lang="en-US" sz="1800" kern="1200" dirty="0"/>
        </a:p>
      </dsp:txBody>
      <dsp:txXfrm rot="-5400000">
        <a:off x="3566159" y="1840436"/>
        <a:ext cx="6323276" cy="306172"/>
      </dsp:txXfrm>
    </dsp:sp>
    <dsp:sp modelId="{FA0D413E-1AE7-4D22-8871-854489E4FD28}">
      <dsp:nvSpPr>
        <dsp:cNvPr id="0" name=""/>
        <dsp:cNvSpPr/>
      </dsp:nvSpPr>
      <dsp:spPr>
        <a:xfrm>
          <a:off x="0" y="1781460"/>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Smart-contracts running amok</a:t>
          </a:r>
        </a:p>
      </dsp:txBody>
      <dsp:txXfrm>
        <a:off x="20704" y="1802164"/>
        <a:ext cx="3524751" cy="382715"/>
      </dsp:txXfrm>
    </dsp:sp>
    <dsp:sp modelId="{C42353D1-38EB-4AFC-9E46-BEADCFC3DEA9}">
      <dsp:nvSpPr>
        <dsp:cNvPr id="0" name=""/>
        <dsp:cNvSpPr/>
      </dsp:nvSpPr>
      <dsp:spPr>
        <a:xfrm rot="5400000">
          <a:off x="6566429" y="-73106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dirty="0">
              <a:solidFill>
                <a:schemeClr val="tx1"/>
              </a:solidFill>
            </a:rPr>
            <a:t>All common features built-in, entire back-end infrastructure supplied</a:t>
          </a:r>
          <a:endParaRPr lang="en-US" sz="1800" kern="1200" dirty="0">
            <a:solidFill>
              <a:schemeClr val="tx1"/>
            </a:solidFill>
          </a:endParaRPr>
        </a:p>
      </dsp:txBody>
      <dsp:txXfrm rot="-5400000">
        <a:off x="3566159" y="2285766"/>
        <a:ext cx="6323276" cy="306172"/>
      </dsp:txXfrm>
    </dsp:sp>
    <dsp:sp modelId="{E9D08E9E-05B8-4D93-A034-195C893DB6EA}">
      <dsp:nvSpPr>
        <dsp:cNvPr id="0" name=""/>
        <dsp:cNvSpPr/>
      </dsp:nvSpPr>
      <dsp:spPr>
        <a:xfrm>
          <a:off x="0" y="222678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High cost of app development</a:t>
          </a:r>
        </a:p>
      </dsp:txBody>
      <dsp:txXfrm>
        <a:off x="20704" y="2247493"/>
        <a:ext cx="3524751" cy="382715"/>
      </dsp:txXfrm>
    </dsp:sp>
    <dsp:sp modelId="{8C28FA31-A66B-4964-B1BF-E71274CFC565}">
      <dsp:nvSpPr>
        <dsp:cNvPr id="0" name=""/>
        <dsp:cNvSpPr/>
      </dsp:nvSpPr>
      <dsp:spPr>
        <a:xfrm rot="5400000">
          <a:off x="6566429" y="-285737"/>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pl-PL" sz="1800" kern="1200" baseline="0" dirty="0">
              <a:solidFill>
                <a:schemeClr val="tx1"/>
              </a:solidFill>
            </a:rPr>
            <a:t>Back-end support for responsive front-end &amp; web toolkit for UI</a:t>
          </a:r>
          <a:endParaRPr lang="en-US" sz="1800" kern="1200" dirty="0">
            <a:solidFill>
              <a:schemeClr val="tx1"/>
            </a:solidFill>
          </a:endParaRPr>
        </a:p>
      </dsp:txBody>
      <dsp:txXfrm rot="-5400000">
        <a:off x="3566159" y="2731096"/>
        <a:ext cx="6323276" cy="306172"/>
      </dsp:txXfrm>
    </dsp:sp>
    <dsp:sp modelId="{727AADF0-FB20-4F3D-A3EE-F14A54333A8A}">
      <dsp:nvSpPr>
        <dsp:cNvPr id="0" name=""/>
        <dsp:cNvSpPr/>
      </dsp:nvSpPr>
      <dsp:spPr>
        <a:xfrm>
          <a:off x="0" y="267211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kern="1200"/>
            <a:t>Bad user experience</a:t>
          </a:r>
          <a:endParaRPr lang="en-US" sz="2000" kern="1200"/>
        </a:p>
      </dsp:txBody>
      <dsp:txXfrm>
        <a:off x="20704" y="2692823"/>
        <a:ext cx="3524751" cy="382715"/>
      </dsp:txXfrm>
    </dsp:sp>
    <dsp:sp modelId="{E8FD7DB4-2C90-48A5-90AB-6A4F20EA932A}">
      <dsp:nvSpPr>
        <dsp:cNvPr id="0" name=""/>
        <dsp:cNvSpPr/>
      </dsp:nvSpPr>
      <dsp:spPr>
        <a:xfrm rot="5400000">
          <a:off x="6566429" y="159591"/>
          <a:ext cx="339298" cy="6339839"/>
        </a:xfrm>
        <a:prstGeom prst="round2SameRect">
          <a:avLst/>
        </a:prstGeom>
        <a:solidFill>
          <a:schemeClr val="tx2">
            <a:alpha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Asynchronous communication</a:t>
          </a:r>
          <a:r>
            <a:rPr lang="pl-PL" sz="1800" kern="1200" dirty="0">
              <a:solidFill>
                <a:schemeClr val="tx1"/>
              </a:solidFill>
            </a:rPr>
            <a:t> built-in</a:t>
          </a:r>
          <a:endParaRPr lang="en-US" sz="1800" kern="1200" dirty="0">
            <a:solidFill>
              <a:schemeClr val="tx1"/>
            </a:solidFill>
          </a:endParaRPr>
        </a:p>
      </dsp:txBody>
      <dsp:txXfrm rot="-5400000">
        <a:off x="3566159" y="3176425"/>
        <a:ext cx="6323276" cy="306172"/>
      </dsp:txXfrm>
    </dsp:sp>
    <dsp:sp modelId="{42767BCC-736B-45B2-98BF-63DAAB1180A1}">
      <dsp:nvSpPr>
        <dsp:cNvPr id="0" name=""/>
        <dsp:cNvSpPr/>
      </dsp:nvSpPr>
      <dsp:spPr>
        <a:xfrm>
          <a:off x="0" y="3117449"/>
          <a:ext cx="3566159" cy="424123"/>
        </a:xfrm>
        <a:prstGeom prst="roundRect">
          <a:avLst/>
        </a:prstGeom>
        <a:solidFill>
          <a:schemeClr val="tx1">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No bridges between blockchains</a:t>
          </a:r>
        </a:p>
      </dsp:txBody>
      <dsp:txXfrm>
        <a:off x="20704" y="3138153"/>
        <a:ext cx="3524751" cy="3827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C331-ADFE-44B6-826C-8530AF418064}">
      <dsp:nvSpPr>
        <dsp:cNvPr id="0" name=""/>
        <dsp:cNvSpPr/>
      </dsp:nvSpPr>
      <dsp:spPr>
        <a:xfrm>
          <a:off x="41063"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S</a:t>
          </a:r>
          <a:r>
            <a:rPr lang="en-US" sz="1900" kern="1200" dirty="0" err="1"/>
            <a:t>calable</a:t>
          </a:r>
          <a:r>
            <a:rPr lang="en-US" sz="1900" kern="1200" dirty="0"/>
            <a:t> and cheap to run</a:t>
          </a:r>
        </a:p>
      </dsp:txBody>
      <dsp:txXfrm>
        <a:off x="354551" y="313504"/>
        <a:ext cx="1513657" cy="1513733"/>
      </dsp:txXfrm>
    </dsp:sp>
    <dsp:sp modelId="{2780F2CC-6CFD-4E87-9563-8E6C7DC34356}">
      <dsp:nvSpPr>
        <dsp:cNvPr id="0" name=""/>
        <dsp:cNvSpPr/>
      </dsp:nvSpPr>
      <dsp:spPr>
        <a:xfrm>
          <a:off x="115296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F</a:t>
          </a:r>
          <a:r>
            <a:rPr lang="en-US" sz="1900" kern="1200" dirty="0" err="1"/>
            <a:t>ree</a:t>
          </a:r>
          <a:r>
            <a:rPr lang="en-US" sz="1900" kern="1200" dirty="0"/>
            <a:t> for </a:t>
          </a:r>
          <a:r>
            <a:rPr lang="pl-PL" sz="1900" kern="1200" dirty="0"/>
            <a:t>the</a:t>
          </a:r>
          <a:r>
            <a:rPr lang="en-US" sz="1900" kern="1200" dirty="0"/>
            <a:t> users</a:t>
          </a:r>
        </a:p>
      </dsp:txBody>
      <dsp:txXfrm>
        <a:off x="1466448" y="1693139"/>
        <a:ext cx="1513657" cy="1513733"/>
      </dsp:txXfrm>
    </dsp:sp>
    <dsp:sp modelId="{7FD7B9EC-67C9-42DF-ABAD-9DCC12DD231B}">
      <dsp:nvSpPr>
        <dsp:cNvPr id="0" name=""/>
        <dsp:cNvSpPr/>
      </dsp:nvSpPr>
      <dsp:spPr>
        <a:xfrm>
          <a:off x="2264858"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Easily accessible</a:t>
          </a:r>
          <a:endParaRPr lang="en-US" sz="1900" kern="1200" dirty="0"/>
        </a:p>
      </dsp:txBody>
      <dsp:txXfrm>
        <a:off x="2578346" y="313504"/>
        <a:ext cx="1513657" cy="1513733"/>
      </dsp:txXfrm>
    </dsp:sp>
    <dsp:sp modelId="{8192608D-2C53-4305-85C1-2039076D1B6E}">
      <dsp:nvSpPr>
        <dsp:cNvPr id="0" name=""/>
        <dsp:cNvSpPr/>
      </dsp:nvSpPr>
      <dsp:spPr>
        <a:xfrm>
          <a:off x="3376755"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No fancy cryptographic stuff</a:t>
          </a:r>
          <a:endParaRPr lang="en-US" sz="1900" kern="1200" dirty="0"/>
        </a:p>
      </dsp:txBody>
      <dsp:txXfrm>
        <a:off x="3690243" y="1693139"/>
        <a:ext cx="1513657" cy="1513733"/>
      </dsp:txXfrm>
    </dsp:sp>
    <dsp:sp modelId="{3932F664-DE2A-4ACE-9E12-50B9E032ABFF}">
      <dsp:nvSpPr>
        <dsp:cNvPr id="0" name=""/>
        <dsp:cNvSpPr/>
      </dsp:nvSpPr>
      <dsp:spPr>
        <a:xfrm>
          <a:off x="4488652" y="0"/>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dirty="0"/>
            <a:t>Upgradeable</a:t>
          </a:r>
          <a:endParaRPr lang="en-US" sz="1900" kern="1200" dirty="0"/>
        </a:p>
      </dsp:txBody>
      <dsp:txXfrm>
        <a:off x="4802140" y="313504"/>
        <a:ext cx="1513657" cy="1513733"/>
      </dsp:txXfrm>
    </dsp:sp>
    <dsp:sp modelId="{0F190A74-66AE-45AC-9D29-61B3B8D4D093}">
      <dsp:nvSpPr>
        <dsp:cNvPr id="0" name=""/>
        <dsp:cNvSpPr/>
      </dsp:nvSpPr>
      <dsp:spPr>
        <a:xfrm>
          <a:off x="5600550" y="1379635"/>
          <a:ext cx="2140633" cy="2140741"/>
        </a:xfrm>
        <a:prstGeom prst="ellipse">
          <a:avLst/>
        </a:prstGeom>
        <a:solidFill>
          <a:schemeClr val="tx1">
            <a:lumMod val="65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pl-PL" sz="1900" kern="1200"/>
            <a:t>Bug recovery</a:t>
          </a:r>
          <a:endParaRPr lang="en-US" sz="1900" kern="1200"/>
        </a:p>
      </dsp:txBody>
      <dsp:txXfrm>
        <a:off x="5914038" y="1693139"/>
        <a:ext cx="1513657" cy="15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6.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0.19595</cdr:x>
      <cdr:y>0.15978</cdr:y>
    </cdr:from>
    <cdr:to>
      <cdr:x>0.28826</cdr:x>
      <cdr:y>0.41796</cdr:y>
    </cdr:to>
    <cdr:sp macro="" textlink="">
      <cdr:nvSpPr>
        <cdr:cNvPr id="2" name="TextBox 1">
          <a:extLst xmlns:a="http://schemas.openxmlformats.org/drawingml/2006/main">
            <a:ext uri="{FF2B5EF4-FFF2-40B4-BE49-F238E27FC236}">
              <a16:creationId xmlns:a16="http://schemas.microsoft.com/office/drawing/2014/main" id="{E594160B-2ED9-40D8-9F27-47E91510EE4D}"/>
            </a:ext>
          </a:extLst>
        </cdr:cNvPr>
        <cdr:cNvSpPr txBox="1"/>
      </cdr:nvSpPr>
      <cdr:spPr>
        <a:xfrm xmlns:a="http://schemas.openxmlformats.org/drawingml/2006/main">
          <a:off x="1941095" y="5659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0.18037</cdr:x>
      <cdr:y>0.07319</cdr:y>
    </cdr:from>
    <cdr:to>
      <cdr:x>0.36035</cdr:x>
      <cdr:y>0.27365</cdr:y>
    </cdr:to>
    <cdr:sp macro="" textlink="">
      <cdr:nvSpPr>
        <cdr:cNvPr id="3"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86766" y="259234"/>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Bitcoin</a:t>
          </a:r>
          <a:br>
            <a:rPr lang="pl-PL" sz="2400" dirty="0"/>
          </a:br>
          <a:r>
            <a:rPr lang="pl-PL" sz="2400" dirty="0"/>
            <a:t>3.8 trxns/sec</a:t>
          </a:r>
          <a:endParaRPr lang="en-US" sz="2400" dirty="0"/>
        </a:p>
      </cdr:txBody>
    </cdr:sp>
  </cdr:relSizeAnchor>
  <cdr:relSizeAnchor xmlns:cdr="http://schemas.openxmlformats.org/drawingml/2006/chartDrawing">
    <cdr:from>
      <cdr:x>0.17902</cdr:x>
      <cdr:y>0.64992</cdr:y>
    </cdr:from>
    <cdr:to>
      <cdr:x>0.35899</cdr:x>
      <cdr:y>0.85037</cdr:y>
    </cdr:to>
    <cdr:sp macro="" textlink="">
      <cdr:nvSpPr>
        <cdr:cNvPr id="4" name="TextBox 8">
          <a:extLst xmlns:a="http://schemas.openxmlformats.org/drawingml/2006/main">
            <a:ext uri="{FF2B5EF4-FFF2-40B4-BE49-F238E27FC236}">
              <a16:creationId xmlns:a16="http://schemas.microsoft.com/office/drawing/2014/main" id="{B7FF7124-A7A2-48E0-8359-058EA860A536}"/>
            </a:ext>
          </a:extLst>
        </cdr:cNvPr>
        <cdr:cNvSpPr txBox="1"/>
      </cdr:nvSpPr>
      <cdr:spPr>
        <a:xfrm xmlns:a="http://schemas.openxmlformats.org/drawingml/2006/main">
          <a:off x="1773341" y="2301826"/>
          <a:ext cx="1782860" cy="70993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nSpc>
              <a:spcPts val="2400"/>
            </a:lnSpc>
          </a:pPr>
          <a:r>
            <a:rPr lang="pl-PL" sz="2400" dirty="0"/>
            <a:t>Ethereum</a:t>
          </a:r>
          <a:br>
            <a:rPr lang="pl-PL" sz="2400" dirty="0"/>
          </a:br>
          <a:r>
            <a:rPr lang="pl-PL" sz="2400" dirty="0"/>
            <a:t>5.2 trxns/sec</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14-Nov-17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14-Nov-17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14-Nov-17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pic>
        <p:nvPicPr>
          <p:cNvPr id="7" name="Picture 6" descr="A picture containing clipart&#10;&#10;Description generated with high confidence">
            <a:extLst>
              <a:ext uri="{FF2B5EF4-FFF2-40B4-BE49-F238E27FC236}">
                <a16:creationId xmlns:a16="http://schemas.microsoft.com/office/drawing/2014/main" id="{E6325FDC-4AF8-4D7B-B04C-6F0378017B96}"/>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14-Nov-17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14-Nov-17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14-Nov-17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14-Nov-17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14-Nov-17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14-Nov-17</a:t>
            </a:fld>
            <a:endParaRPr lang="en-US"/>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877972"/>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6" y="3090949"/>
            <a:ext cx="5855871" cy="791608"/>
          </a:xfrm>
        </p:spPr>
        <p:txBody>
          <a:bodyPr>
            <a:normAutofit fontScale="85000" lnSpcReduction="10000"/>
          </a:bodyPr>
          <a:lstStyle/>
          <a:p>
            <a:r>
              <a:rPr lang="en-US" sz="3200" dirty="0"/>
              <a:t>the next step in smart</a:t>
            </a:r>
            <a:r>
              <a:rPr lang="pl-PL" sz="3200" dirty="0"/>
              <a:t>-</a:t>
            </a:r>
            <a:r>
              <a:rPr lang="en-US" sz="3200" dirty="0"/>
              <a:t>contracts?</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35774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060201"/>
            <a:ext cx="1692442" cy="276999"/>
          </a:xfrm>
          <a:prstGeom prst="rect">
            <a:avLst/>
          </a:prstGeom>
          <a:noFill/>
        </p:spPr>
        <p:txBody>
          <a:bodyPr wrap="square" rtlCol="0">
            <a:spAutoFit/>
          </a:bodyPr>
          <a:lstStyle/>
          <a:p>
            <a:r>
              <a:rPr lang="pl-PL" sz="1200" dirty="0"/>
              <a:t>Presented by</a:t>
            </a:r>
            <a:endParaRPr lang="en-US" sz="1200" dirty="0"/>
          </a:p>
        </p:txBody>
      </p:sp>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12226490"/>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09921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Scalability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4183397"/>
          </a:xfrm>
        </p:spPr>
        <p:txBody>
          <a:bodyPr>
            <a:normAutofit/>
          </a:bodyPr>
          <a:lstStyle/>
          <a:p>
            <a:r>
              <a:rPr lang="en-US" dirty="0"/>
              <a:t>What is high-performance?</a:t>
            </a:r>
            <a:endParaRPr lang="pl-PL" dirty="0"/>
          </a:p>
          <a:p>
            <a:r>
              <a:rPr lang="pl-PL" dirty="0"/>
              <a:t>H</a:t>
            </a:r>
            <a:r>
              <a:rPr lang="en-US" dirty="0" err="1"/>
              <a:t>uge</a:t>
            </a:r>
            <a:r>
              <a:rPr lang="en-US" dirty="0"/>
              <a:t> gap between what we can do and what we need to be able to do</a:t>
            </a:r>
            <a:endParaRPr lang="pl-PL" dirty="0"/>
          </a:p>
          <a:p>
            <a:r>
              <a:rPr lang="pl-PL" dirty="0"/>
              <a:t>S</a:t>
            </a:r>
            <a:r>
              <a:rPr lang="en-US" dirty="0" err="1"/>
              <a:t>econd</a:t>
            </a:r>
            <a:r>
              <a:rPr lang="en-US" dirty="0"/>
              <a:t> layer </a:t>
            </a:r>
            <a:r>
              <a:rPr lang="pl-PL" dirty="0"/>
              <a:t>solutions:</a:t>
            </a:r>
          </a:p>
          <a:p>
            <a:pPr lvl="1"/>
            <a:r>
              <a:rPr lang="pl-PL" dirty="0"/>
              <a:t>State channels: </a:t>
            </a:r>
            <a:r>
              <a:rPr lang="en-US" dirty="0"/>
              <a:t>Lightening Network </a:t>
            </a:r>
            <a:r>
              <a:rPr lang="pl-PL" dirty="0"/>
              <a:t>/ </a:t>
            </a:r>
            <a:r>
              <a:rPr lang="en-US" dirty="0"/>
              <a:t>Raiden</a:t>
            </a:r>
            <a:endParaRPr lang="pl-PL" dirty="0"/>
          </a:p>
          <a:p>
            <a:pPr lvl="1"/>
            <a:r>
              <a:rPr lang="pl-PL" dirty="0"/>
              <a:t>Spliting into subchains: Ethereum’s sharding &amp; </a:t>
            </a:r>
            <a:r>
              <a:rPr lang="en-US" dirty="0"/>
              <a:t>Plasma</a:t>
            </a:r>
            <a:endParaRPr lang="pl-PL" dirty="0"/>
          </a:p>
          <a:p>
            <a:r>
              <a:rPr lang="pl-PL" dirty="0"/>
              <a:t>But none is any good if you need very fast sequential processing</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3921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4837285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High &amp; unpredictable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No </a:t>
            </a:r>
            <a:r>
              <a:rPr lang="en-US" dirty="0"/>
              <a:t>economic viability at the current level of transaction fees</a:t>
            </a:r>
            <a:endParaRPr lang="pl-PL" dirty="0"/>
          </a:p>
          <a:p>
            <a:r>
              <a:rPr lang="pl-PL" dirty="0"/>
              <a:t>Even if fees become low, they are still unpredictable</a:t>
            </a:r>
          </a:p>
          <a:p>
            <a:r>
              <a:rPr lang="pl-PL" dirty="0"/>
              <a:t>Sometimes you need</a:t>
            </a:r>
            <a:r>
              <a:rPr lang="en-US" dirty="0"/>
              <a:t> no fees at all</a:t>
            </a:r>
            <a:r>
              <a:rPr lang="pl-PL" dirty="0"/>
              <a:t> (e.g. social media)</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969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81393742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a:t>
            </a:r>
            <a:r>
              <a:rPr lang="en-US" dirty="0"/>
              <a:t>Private key security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Increasing number of unsophisticated users </a:t>
            </a:r>
          </a:p>
          <a:p>
            <a:r>
              <a:rPr lang="pl-PL" dirty="0"/>
              <a:t>Losing not only money: also identity &amp; reputation</a:t>
            </a:r>
          </a:p>
          <a:p>
            <a:r>
              <a:rPr lang="pl-PL" dirty="0"/>
              <a:t>Is this vulnerability an inherent blockchain feature?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544501"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337031996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Blockchain governance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Decentralized decision making: </a:t>
            </a:r>
          </a:p>
          <a:p>
            <a:pPr lvl="1"/>
            <a:r>
              <a:rPr lang="en-US" dirty="0"/>
              <a:t>business-as-usual situations</a:t>
            </a:r>
            <a:endParaRPr lang="pl-PL" dirty="0"/>
          </a:p>
          <a:p>
            <a:pPr lvl="1"/>
            <a:r>
              <a:rPr lang="en-US" dirty="0"/>
              <a:t>emergency situations</a:t>
            </a:r>
            <a:endParaRPr lang="pl-PL" dirty="0"/>
          </a:p>
          <a:p>
            <a:r>
              <a:rPr lang="pl-PL" dirty="0"/>
              <a:t>Value systems cannot be encoded, blockchain is not a self-contained entity</a:t>
            </a:r>
          </a:p>
          <a:p>
            <a:r>
              <a:rPr lang="pl-PL" dirty="0"/>
              <a:t>Different value systems = different people expect different outcomes</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spTree>
    <p:extLst>
      <p:ext uri="{BB962C8B-B14F-4D97-AF65-F5344CB8AC3E}">
        <p14:creationId xmlns:p14="http://schemas.microsoft.com/office/powerpoint/2010/main" val="414715190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Formal verification is hard &amp; never fully reliable</a:t>
            </a:r>
          </a:p>
          <a:p>
            <a:r>
              <a:rPr lang="pl-PL" dirty="0"/>
              <a:t>S</a:t>
            </a:r>
            <a:r>
              <a:rPr lang="en-US" dirty="0"/>
              <a:t>mart-contract</a:t>
            </a:r>
            <a:r>
              <a:rPr lang="pl-PL" dirty="0"/>
              <a:t>s</a:t>
            </a:r>
            <a:r>
              <a:rPr lang="en-US" dirty="0"/>
              <a:t> running </a:t>
            </a:r>
            <a:r>
              <a:rPr lang="pl-PL" dirty="0"/>
              <a:t>out-of-control</a:t>
            </a:r>
            <a:r>
              <a:rPr lang="en-US" dirty="0"/>
              <a:t> </a:t>
            </a:r>
            <a:r>
              <a:rPr lang="pl-PL" dirty="0"/>
              <a:t>not part of</a:t>
            </a:r>
            <a:r>
              <a:rPr lang="en-US" dirty="0"/>
              <a:t> </a:t>
            </a:r>
            <a:r>
              <a:rPr lang="pl-PL" dirty="0"/>
              <a:t>Ethereum business model</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1954381" cy="369332"/>
          </a:xfrm>
          <a:prstGeom prst="rect">
            <a:avLst/>
          </a:prstGeom>
          <a:noFill/>
        </p:spPr>
        <p:txBody>
          <a:bodyPr wrap="none" rtlCol="0">
            <a:spAutoFit/>
          </a:bodyPr>
          <a:lstStyle/>
          <a:p>
            <a:r>
              <a:rPr lang="pl-PL" u="sng" dirty="0"/>
              <a:t>MAJOR PROBLEMS</a:t>
            </a:r>
            <a:endParaRPr lang="en-US" u="sng" dirty="0"/>
          </a:p>
        </p:txBody>
      </p:sp>
      <p:pic>
        <p:nvPicPr>
          <p:cNvPr id="5" name="Content Placeholder 7" descr="A screenshot of a cell phone&#10;&#10;Description generated with very high confidence">
            <a:extLst>
              <a:ext uri="{FF2B5EF4-FFF2-40B4-BE49-F238E27FC236}">
                <a16:creationId xmlns:a16="http://schemas.microsoft.com/office/drawing/2014/main" id="{2D19E108-AD98-4794-9254-ACA06984346E}"/>
              </a:ext>
            </a:extLst>
          </p:cNvPr>
          <p:cNvPicPr>
            <a:picLocks noChangeAspect="1"/>
          </p:cNvPicPr>
          <p:nvPr/>
        </p:nvPicPr>
        <p:blipFill rotWithShape="1">
          <a:blip r:embed="rId2">
            <a:extLst>
              <a:ext uri="{28A0092B-C50C-407E-A947-70E740481C1C}">
                <a14:useLocalDpi xmlns:a14="http://schemas.microsoft.com/office/drawing/2010/main" val="0"/>
              </a:ext>
            </a:extLst>
          </a:blip>
          <a:srcRect t="13750" r="42669" b="35627"/>
          <a:stretch/>
        </p:blipFill>
        <p:spPr>
          <a:xfrm>
            <a:off x="3316133" y="3858419"/>
            <a:ext cx="4800923" cy="2228851"/>
          </a:xfrm>
          <a:prstGeom prst="rect">
            <a:avLst/>
          </a:prstGeom>
          <a:ln>
            <a:solidFill>
              <a:schemeClr val="tx1"/>
            </a:solidFill>
          </a:ln>
        </p:spPr>
      </p:pic>
    </p:spTree>
    <p:extLst>
      <p:ext uri="{BB962C8B-B14F-4D97-AF65-F5344CB8AC3E}">
        <p14:creationId xmlns:p14="http://schemas.microsoft.com/office/powerpoint/2010/main" val="1710596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High cost of app development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N</a:t>
            </a:r>
            <a:r>
              <a:rPr lang="en-US" dirty="0" err="1"/>
              <a:t>othing</a:t>
            </a:r>
            <a:r>
              <a:rPr lang="en-US" dirty="0"/>
              <a:t> is coming to market</a:t>
            </a:r>
            <a:endParaRPr lang="pl-PL" dirty="0"/>
          </a:p>
          <a:p>
            <a:r>
              <a:rPr lang="pl-PL" dirty="0"/>
              <a:t>Devs </a:t>
            </a:r>
            <a:r>
              <a:rPr lang="en-US" dirty="0"/>
              <a:t>stuck </a:t>
            </a:r>
            <a:r>
              <a:rPr lang="pl-PL" dirty="0"/>
              <a:t>on </a:t>
            </a:r>
            <a:r>
              <a:rPr lang="en-US" dirty="0"/>
              <a:t>low-level stuff</a:t>
            </a:r>
            <a:endParaRPr lang="pl-PL" dirty="0"/>
          </a:p>
          <a:p>
            <a:r>
              <a:rPr lang="pl-PL" dirty="0"/>
              <a:t>Complex things attempted in inefficient scripting environment</a:t>
            </a:r>
          </a:p>
          <a:p>
            <a:r>
              <a:rPr lang="pl-PL" dirty="0"/>
              <a:t>Generic solutions built with smart-contracts will be expensive to use</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7336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206550294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#7 </a:t>
            </a:r>
            <a:r>
              <a:rPr lang="en-US" dirty="0"/>
              <a:t>Bad user experience</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p:txBody>
          <a:bodyPr/>
          <a:lstStyle/>
          <a:p>
            <a:r>
              <a:rPr lang="pl-PL" dirty="0"/>
              <a:t>UX way below centralized apps</a:t>
            </a:r>
          </a:p>
          <a:p>
            <a:r>
              <a:rPr lang="pl-PL" dirty="0"/>
              <a:t>B</a:t>
            </a:r>
            <a:r>
              <a:rPr lang="en-US" dirty="0" err="1"/>
              <a:t>lockchain</a:t>
            </a:r>
            <a:r>
              <a:rPr lang="en-US" dirty="0"/>
              <a:t>-based apps need to be indistinguishable from conventional apps</a:t>
            </a:r>
            <a:endParaRPr lang="pl-PL" dirty="0"/>
          </a:p>
          <a:p>
            <a:r>
              <a:rPr lang="pl-PL" dirty="0"/>
              <a:t>Responsive</a:t>
            </a:r>
            <a:r>
              <a:rPr lang="en-US" dirty="0"/>
              <a:t> front-end </a:t>
            </a:r>
            <a:r>
              <a:rPr lang="pl-PL" dirty="0"/>
              <a:t>requires proper</a:t>
            </a:r>
            <a:r>
              <a:rPr lang="en-US" dirty="0"/>
              <a:t> back-end</a:t>
            </a:r>
            <a:r>
              <a:rPr lang="pl-PL" dirty="0"/>
              <a:t> infrastructure</a:t>
            </a:r>
          </a:p>
          <a:p>
            <a:r>
              <a:rPr lang="pl-PL" dirty="0"/>
              <a:t>Devs still stuck on low-level stuff</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712943"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29622368"/>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#8 </a:t>
            </a:r>
            <a:r>
              <a:rPr lang="en-US" dirty="0"/>
              <a:t>No bridges between blockchains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012324"/>
          </a:xfrm>
        </p:spPr>
        <p:txBody>
          <a:bodyPr/>
          <a:lstStyle/>
          <a:p>
            <a:r>
              <a:rPr lang="pl-PL" dirty="0"/>
              <a:t>Blockchains operate in their own silos</a:t>
            </a:r>
          </a:p>
          <a:p>
            <a:r>
              <a:rPr lang="pl-PL" dirty="0"/>
              <a:t>(Almost) impossible</a:t>
            </a:r>
            <a:r>
              <a:rPr lang="en-US" dirty="0"/>
              <a:t> to move value across blockchains</a:t>
            </a:r>
            <a:endParaRPr lang="pl-PL" dirty="0"/>
          </a:p>
          <a:p>
            <a:r>
              <a:rPr lang="pl-PL" dirty="0"/>
              <a:t>Potential solutions are several years away (e.g. Polkadot, Cosmos)</a:t>
            </a:r>
          </a:p>
          <a:p>
            <a:r>
              <a:rPr lang="pl-PL" dirty="0"/>
              <a:t>They’ll require asynchronous communication</a:t>
            </a:r>
            <a:endParaRPr lang="en-US"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MAJOR PROBLEMS</a:t>
            </a:r>
            <a:endParaRPr lang="en-US" u="sng" dirty="0"/>
          </a:p>
        </p:txBody>
      </p:sp>
    </p:spTree>
    <p:extLst>
      <p:ext uri="{BB962C8B-B14F-4D97-AF65-F5344CB8AC3E}">
        <p14:creationId xmlns:p14="http://schemas.microsoft.com/office/powerpoint/2010/main" val="147847327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facing the crypto-space</a:t>
            </a:r>
          </a:p>
        </p:txBody>
      </p:sp>
      <p:graphicFrame>
        <p:nvGraphicFramePr>
          <p:cNvPr id="8" name="Content Placeholder 7">
            <a:extLst>
              <a:ext uri="{FF2B5EF4-FFF2-40B4-BE49-F238E27FC236}">
                <a16:creationId xmlns:a16="http://schemas.microsoft.com/office/drawing/2014/main" id="{C83CB5D7-9081-4148-AFC8-8D69305D95D7}"/>
              </a:ext>
            </a:extLst>
          </p:cNvPr>
          <p:cNvGraphicFramePr>
            <a:graphicFrameLocks noGrp="1"/>
          </p:cNvGraphicFramePr>
          <p:nvPr>
            <p:ph idx="1"/>
            <p:extLst>
              <p:ext uri="{D42A27DB-BD31-4B8C-83A1-F6EECF244321}">
                <p14:modId xmlns:p14="http://schemas.microsoft.com/office/powerpoint/2010/main" val="2607271037"/>
              </p:ext>
            </p:extLst>
          </p:nvPr>
        </p:nvGraphicFramePr>
        <p:xfrm>
          <a:off x="1361753" y="2249487"/>
          <a:ext cx="7591748" cy="262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068444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t>Disclaimer</a:t>
            </a:r>
            <a:endParaRPr lang="en-US" dirty="0"/>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in no formal way associated with block.one, the company developing EOS code. We are just part of the emerging EOS community.</a:t>
            </a:r>
            <a:endParaRPr lang="pl-PL" dirty="0"/>
          </a:p>
          <a:p>
            <a:r>
              <a:rPr lang="en-US" dirty="0"/>
              <a:t>We have no interest in you buying EOS tokens, and this certainly should not be treated as financial advice. 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g</a:t>
            </a:r>
            <a:r>
              <a:rPr lang="en-US" dirty="0" err="1"/>
              <a:t>eneral</a:t>
            </a:r>
            <a:r>
              <a:rPr lang="en-US" dirty="0"/>
              <a:t>-purpose smart-contract platform, just like Ethereum</a:t>
            </a:r>
            <a:r>
              <a:rPr lang="pl-PL" dirty="0"/>
              <a:t>.</a:t>
            </a:r>
          </a:p>
        </p:txBody>
      </p:sp>
    </p:spTree>
    <p:extLst>
      <p:ext uri="{BB962C8B-B14F-4D97-AF65-F5344CB8AC3E}">
        <p14:creationId xmlns:p14="http://schemas.microsoft.com/office/powerpoint/2010/main" val="29515301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2ABC-955A-458D-9C5D-91339CC155FE}"/>
              </a:ext>
            </a:extLst>
          </p:cNvPr>
          <p:cNvSpPr>
            <a:spLocks noGrp="1"/>
          </p:cNvSpPr>
          <p:nvPr>
            <p:ph type="title"/>
          </p:nvPr>
        </p:nvSpPr>
        <p:spPr/>
        <p:txBody>
          <a:bodyPr/>
          <a:lstStyle/>
          <a:p>
            <a:r>
              <a:rPr lang="en-US" dirty="0"/>
              <a:t>What is EOS?</a:t>
            </a:r>
          </a:p>
        </p:txBody>
      </p:sp>
      <p:sp>
        <p:nvSpPr>
          <p:cNvPr id="3" name="Content Placeholder 2">
            <a:extLst>
              <a:ext uri="{FF2B5EF4-FFF2-40B4-BE49-F238E27FC236}">
                <a16:creationId xmlns:a16="http://schemas.microsoft.com/office/drawing/2014/main" id="{81C1B3C6-4F82-49D0-8035-A844F0AE9D4B}"/>
              </a:ext>
            </a:extLst>
          </p:cNvPr>
          <p:cNvSpPr>
            <a:spLocks noGrp="1"/>
          </p:cNvSpPr>
          <p:nvPr>
            <p:ph idx="1"/>
          </p:nvPr>
        </p:nvSpPr>
        <p:spPr>
          <a:xfrm>
            <a:off x="1361752" y="2249487"/>
            <a:ext cx="9905999" cy="2025058"/>
          </a:xfrm>
        </p:spPr>
        <p:txBody>
          <a:bodyPr/>
          <a:lstStyle/>
          <a:p>
            <a:pPr marL="0" indent="0">
              <a:buNone/>
            </a:pPr>
            <a:r>
              <a:rPr lang="pl-PL" dirty="0"/>
              <a:t>EOS is a </a:t>
            </a:r>
            <a:r>
              <a:rPr lang="pl-PL" dirty="0">
                <a:solidFill>
                  <a:schemeClr val="tx2"/>
                </a:solidFill>
              </a:rPr>
              <a:t>h</a:t>
            </a:r>
            <a:r>
              <a:rPr lang="en-US" dirty="0" err="1">
                <a:solidFill>
                  <a:schemeClr val="tx2"/>
                </a:solidFill>
              </a:rPr>
              <a:t>olistic</a:t>
            </a:r>
            <a:r>
              <a:rPr lang="en-US" dirty="0"/>
              <a:t> approach to </a:t>
            </a:r>
            <a:r>
              <a:rPr lang="en-US" dirty="0">
                <a:solidFill>
                  <a:schemeClr val="tx2"/>
                </a:solidFill>
              </a:rPr>
              <a:t>high-performance</a:t>
            </a:r>
            <a:r>
              <a:rPr lang="en-US" dirty="0"/>
              <a:t> general-purpose consensus</a:t>
            </a:r>
            <a:r>
              <a:rPr lang="pl-PL" dirty="0"/>
              <a:t>.</a:t>
            </a:r>
          </a:p>
        </p:txBody>
      </p:sp>
      <p:sp>
        <p:nvSpPr>
          <p:cNvPr id="4" name="Content Placeholder 2">
            <a:extLst>
              <a:ext uri="{FF2B5EF4-FFF2-40B4-BE49-F238E27FC236}">
                <a16:creationId xmlns:a16="http://schemas.microsoft.com/office/drawing/2014/main" id="{73DC6401-C793-4A48-A1FD-48A9692D6B31}"/>
              </a:ext>
            </a:extLst>
          </p:cNvPr>
          <p:cNvSpPr txBox="1">
            <a:spLocks/>
          </p:cNvSpPr>
          <p:nvPr/>
        </p:nvSpPr>
        <p:spPr>
          <a:xfrm>
            <a:off x="1141412" y="3117773"/>
            <a:ext cx="9905999" cy="86828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pl-PL" dirty="0"/>
          </a:p>
        </p:txBody>
      </p:sp>
      <p:sp>
        <p:nvSpPr>
          <p:cNvPr id="12" name="Content Placeholder 2">
            <a:extLst>
              <a:ext uri="{FF2B5EF4-FFF2-40B4-BE49-F238E27FC236}">
                <a16:creationId xmlns:a16="http://schemas.microsoft.com/office/drawing/2014/main" id="{F5FC6E7A-28CB-4BFB-A87C-FB79DE35B98F}"/>
              </a:ext>
            </a:extLst>
          </p:cNvPr>
          <p:cNvSpPr txBox="1">
            <a:spLocks/>
          </p:cNvSpPr>
          <p:nvPr/>
        </p:nvSpPr>
        <p:spPr>
          <a:xfrm>
            <a:off x="1163444" y="3133380"/>
            <a:ext cx="9905999" cy="2485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pl-PL" dirty="0">
              <a:solidFill>
                <a:schemeClr val="tx2"/>
              </a:solidFill>
            </a:endParaRPr>
          </a:p>
        </p:txBody>
      </p:sp>
    </p:spTree>
    <p:extLst>
      <p:ext uri="{BB962C8B-B14F-4D97-AF65-F5344CB8AC3E}">
        <p14:creationId xmlns:p14="http://schemas.microsoft.com/office/powerpoint/2010/main" val="78468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p:txBody>
          <a:bodyPr/>
          <a:lstStyle/>
          <a:p>
            <a:r>
              <a:rPr lang="en-US" dirty="0"/>
              <a:t>EOS is the blockchain for building commercial scale decentralized applications that are </a:t>
            </a:r>
            <a:r>
              <a:rPr lang="en-US" dirty="0">
                <a:solidFill>
                  <a:schemeClr val="tx2"/>
                </a:solidFill>
              </a:rPr>
              <a:t>indistinguishable</a:t>
            </a:r>
            <a:r>
              <a:rPr lang="en-US" dirty="0"/>
              <a:t> </a:t>
            </a:r>
            <a:r>
              <a:rPr lang="en-US" dirty="0">
                <a:solidFill>
                  <a:schemeClr val="tx2"/>
                </a:solidFill>
              </a:rPr>
              <a:t>from centralized alternatives</a:t>
            </a:r>
            <a:r>
              <a:rPr lang="en-US"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lstStyle/>
          <a:p>
            <a:r>
              <a:rPr lang="pl-PL" dirty="0"/>
              <a:t>Daniel Larimer, CTO of block.one</a:t>
            </a:r>
            <a:endParaRPr lang="en-US"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1194-7347-4327-A463-CD1AAAC7C538}"/>
              </a:ext>
            </a:extLst>
          </p:cNvPr>
          <p:cNvSpPr>
            <a:spLocks noGrp="1"/>
          </p:cNvSpPr>
          <p:nvPr>
            <p:ph type="title"/>
          </p:nvPr>
        </p:nvSpPr>
        <p:spPr/>
        <p:txBody>
          <a:bodyPr/>
          <a:lstStyle/>
          <a:p>
            <a:r>
              <a:rPr lang="pl-PL" dirty="0"/>
              <a:t>WHAT is a decentrzlized app?</a:t>
            </a:r>
            <a:endParaRPr lang="en-US" dirty="0"/>
          </a:p>
        </p:txBody>
      </p:sp>
      <p:sp>
        <p:nvSpPr>
          <p:cNvPr id="3" name="Content Placeholder 2">
            <a:extLst>
              <a:ext uri="{FF2B5EF4-FFF2-40B4-BE49-F238E27FC236}">
                <a16:creationId xmlns:a16="http://schemas.microsoft.com/office/drawing/2014/main" id="{D7562965-A0A6-48BF-B749-B950E2E565BF}"/>
              </a:ext>
            </a:extLst>
          </p:cNvPr>
          <p:cNvSpPr>
            <a:spLocks noGrp="1"/>
          </p:cNvSpPr>
          <p:nvPr>
            <p:ph idx="1"/>
          </p:nvPr>
        </p:nvSpPr>
        <p:spPr/>
        <p:txBody>
          <a:bodyPr/>
          <a:lstStyle/>
          <a:p>
            <a:r>
              <a:rPr lang="pl-PL" dirty="0"/>
              <a:t>Decentralized Uber</a:t>
            </a:r>
          </a:p>
          <a:p>
            <a:r>
              <a:rPr lang="pl-PL" dirty="0"/>
              <a:t>Decentralized exchange</a:t>
            </a:r>
          </a:p>
          <a:p>
            <a:r>
              <a:rPr lang="pl-PL" dirty="0"/>
              <a:t>Decentralized prediction market</a:t>
            </a:r>
          </a:p>
          <a:p>
            <a:r>
              <a:rPr lang="pl-PL" dirty="0"/>
              <a:t>Decentralized investment fund</a:t>
            </a:r>
          </a:p>
        </p:txBody>
      </p:sp>
    </p:spTree>
    <p:extLst>
      <p:ext uri="{BB962C8B-B14F-4D97-AF65-F5344CB8AC3E}">
        <p14:creationId xmlns:p14="http://schemas.microsoft.com/office/powerpoint/2010/main" val="2348141618"/>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do decentralized apps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4018409616"/>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9245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FAE3A3C3-2327-4512-AC6F-633E4D8608D6}"/>
                                            </p:graphicEl>
                                          </p:spTgt>
                                        </p:tgtEl>
                                        <p:attrNameLst>
                                          <p:attrName>style.visibility</p:attrName>
                                        </p:attrNameLst>
                                      </p:cBhvr>
                                      <p:to>
                                        <p:strVal val="visible"/>
                                      </p:to>
                                    </p:set>
                                    <p:anim calcmode="lin" valueType="num">
                                      <p:cBhvr additive="base">
                                        <p:cTn id="7" dur="500" fill="hold"/>
                                        <p:tgtEl>
                                          <p:spTgt spid="5">
                                            <p:graphicEl>
                                              <a:dgm id="{FAE3A3C3-2327-4512-AC6F-633E4D8608D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FAE3A3C3-2327-4512-AC6F-633E4D8608D6}"/>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graphicEl>
                                              <a:dgm id="{890B3DBE-57DF-4C49-AC21-02E8C1540BD6}"/>
                                            </p:graphicEl>
                                          </p:spTgt>
                                        </p:tgtEl>
                                        <p:attrNameLst>
                                          <p:attrName>style.visibility</p:attrName>
                                        </p:attrNameLst>
                                      </p:cBhvr>
                                      <p:to>
                                        <p:strVal val="visible"/>
                                      </p:to>
                                    </p:set>
                                    <p:anim calcmode="lin" valueType="num">
                                      <p:cBhvr additive="base">
                                        <p:cTn id="11" dur="500" fill="hold"/>
                                        <p:tgtEl>
                                          <p:spTgt spid="5">
                                            <p:graphicEl>
                                              <a:dgm id="{890B3DBE-57DF-4C49-AC21-02E8C1540BD6}"/>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graphicEl>
                                              <a:dgm id="{890B3DBE-57DF-4C49-AC21-02E8C1540BD6}"/>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graphicEl>
                                              <a:dgm id="{6995AB0E-9CF5-4E29-BFC5-5553C4C5E8CE}"/>
                                            </p:graphicEl>
                                          </p:spTgt>
                                        </p:tgtEl>
                                        <p:attrNameLst>
                                          <p:attrName>style.visibility</p:attrName>
                                        </p:attrNameLst>
                                      </p:cBhvr>
                                      <p:to>
                                        <p:strVal val="visible"/>
                                      </p:to>
                                    </p:set>
                                    <p:anim calcmode="lin" valueType="num">
                                      <p:cBhvr additive="base">
                                        <p:cTn id="17" dur="500" fill="hold"/>
                                        <p:tgtEl>
                                          <p:spTgt spid="5">
                                            <p:graphicEl>
                                              <a:dgm id="{6995AB0E-9CF5-4E29-BFC5-5553C4C5E8CE}"/>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graphicEl>
                                              <a:dgm id="{6995AB0E-9CF5-4E29-BFC5-5553C4C5E8CE}"/>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graphicEl>
                                              <a:dgm id="{EC224EF7-4A70-4FF6-A6E4-4AE5562BE7EA}"/>
                                            </p:graphicEl>
                                          </p:spTgt>
                                        </p:tgtEl>
                                        <p:attrNameLst>
                                          <p:attrName>style.visibility</p:attrName>
                                        </p:attrNameLst>
                                      </p:cBhvr>
                                      <p:to>
                                        <p:strVal val="visible"/>
                                      </p:to>
                                    </p:set>
                                    <p:anim calcmode="lin" valueType="num">
                                      <p:cBhvr additive="base">
                                        <p:cTn id="21" dur="500" fill="hold"/>
                                        <p:tgtEl>
                                          <p:spTgt spid="5">
                                            <p:graphicEl>
                                              <a:dgm id="{EC224EF7-4A70-4FF6-A6E4-4AE5562BE7EA}"/>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graphicEl>
                                              <a:dgm id="{EC224EF7-4A70-4FF6-A6E4-4AE5562BE7EA}"/>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graphicEl>
                                              <a:dgm id="{3064349A-06DB-4657-9FF2-5EF0466CE513}"/>
                                            </p:graphicEl>
                                          </p:spTgt>
                                        </p:tgtEl>
                                        <p:attrNameLst>
                                          <p:attrName>style.visibility</p:attrName>
                                        </p:attrNameLst>
                                      </p:cBhvr>
                                      <p:to>
                                        <p:strVal val="visible"/>
                                      </p:to>
                                    </p:set>
                                    <p:anim calcmode="lin" valueType="num">
                                      <p:cBhvr additive="base">
                                        <p:cTn id="27" dur="500" fill="hold"/>
                                        <p:tgtEl>
                                          <p:spTgt spid="5">
                                            <p:graphicEl>
                                              <a:dgm id="{3064349A-06DB-4657-9FF2-5EF0466CE51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graphicEl>
                                              <a:dgm id="{3064349A-06DB-4657-9FF2-5EF0466CE51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graphicEl>
                                              <a:dgm id="{FA211A98-D6F2-43DF-ACFD-97AAD15DF185}"/>
                                            </p:graphicEl>
                                          </p:spTgt>
                                        </p:tgtEl>
                                        <p:attrNameLst>
                                          <p:attrName>style.visibility</p:attrName>
                                        </p:attrNameLst>
                                      </p:cBhvr>
                                      <p:to>
                                        <p:strVal val="visible"/>
                                      </p:to>
                                    </p:set>
                                    <p:anim calcmode="lin" valueType="num">
                                      <p:cBhvr additive="base">
                                        <p:cTn id="31" dur="500" fill="hold"/>
                                        <p:tgtEl>
                                          <p:spTgt spid="5">
                                            <p:graphicEl>
                                              <a:dgm id="{FA211A98-D6F2-43DF-ACFD-97AAD15DF18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FA211A98-D6F2-43DF-ACFD-97AAD15DF18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26CA9F3-F875-4CF7-A8A1-F33DE2FC5AF4}"/>
                                            </p:graphicEl>
                                          </p:spTgt>
                                        </p:tgtEl>
                                        <p:attrNameLst>
                                          <p:attrName>style.visibility</p:attrName>
                                        </p:attrNameLst>
                                      </p:cBhvr>
                                      <p:to>
                                        <p:strVal val="visible"/>
                                      </p:to>
                                    </p:set>
                                    <p:anim calcmode="lin" valueType="num">
                                      <p:cBhvr additive="base">
                                        <p:cTn id="37" dur="500" fill="hold"/>
                                        <p:tgtEl>
                                          <p:spTgt spid="5">
                                            <p:graphicEl>
                                              <a:dgm id="{C26CA9F3-F875-4CF7-A8A1-F33DE2FC5AF4}"/>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26CA9F3-F875-4CF7-A8A1-F33DE2FC5AF4}"/>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graphicEl>
                                              <a:dgm id="{AF8BEC67-4300-4ECA-8590-0CC54F44DA2B}"/>
                                            </p:graphicEl>
                                          </p:spTgt>
                                        </p:tgtEl>
                                        <p:attrNameLst>
                                          <p:attrName>style.visibility</p:attrName>
                                        </p:attrNameLst>
                                      </p:cBhvr>
                                      <p:to>
                                        <p:strVal val="visible"/>
                                      </p:to>
                                    </p:set>
                                    <p:anim calcmode="lin" valueType="num">
                                      <p:cBhvr additive="base">
                                        <p:cTn id="41" dur="500" fill="hold"/>
                                        <p:tgtEl>
                                          <p:spTgt spid="5">
                                            <p:graphicEl>
                                              <a:dgm id="{AF8BEC67-4300-4ECA-8590-0CC54F44DA2B}"/>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graphicEl>
                                              <a:dgm id="{AF8BEC67-4300-4ECA-8590-0CC54F44DA2B}"/>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graphicEl>
                                              <a:dgm id="{017C5185-E076-4EF8-A928-104BF3684D3E}"/>
                                            </p:graphicEl>
                                          </p:spTgt>
                                        </p:tgtEl>
                                        <p:attrNameLst>
                                          <p:attrName>style.visibility</p:attrName>
                                        </p:attrNameLst>
                                      </p:cBhvr>
                                      <p:to>
                                        <p:strVal val="visible"/>
                                      </p:to>
                                    </p:set>
                                    <p:anim calcmode="lin" valueType="num">
                                      <p:cBhvr additive="base">
                                        <p:cTn id="47" dur="500" fill="hold"/>
                                        <p:tgtEl>
                                          <p:spTgt spid="5">
                                            <p:graphicEl>
                                              <a:dgm id="{017C5185-E076-4EF8-A928-104BF3684D3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graphicEl>
                                              <a:dgm id="{017C5185-E076-4EF8-A928-104BF3684D3E}"/>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graphicEl>
                                              <a:dgm id="{F658304D-536B-4584-9944-AD238AFB32B6}"/>
                                            </p:graphicEl>
                                          </p:spTgt>
                                        </p:tgtEl>
                                        <p:attrNameLst>
                                          <p:attrName>style.visibility</p:attrName>
                                        </p:attrNameLst>
                                      </p:cBhvr>
                                      <p:to>
                                        <p:strVal val="visible"/>
                                      </p:to>
                                    </p:set>
                                    <p:anim calcmode="lin" valueType="num">
                                      <p:cBhvr additive="base">
                                        <p:cTn id="51" dur="500" fill="hold"/>
                                        <p:tgtEl>
                                          <p:spTgt spid="5">
                                            <p:graphicEl>
                                              <a:dgm id="{F658304D-536B-4584-9944-AD238AFB32B6}"/>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graphicEl>
                                              <a:dgm id="{F658304D-536B-4584-9944-AD238AFB32B6}"/>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graphicEl>
                                              <a:dgm id="{3F8E9280-2D9D-4C96-B3D8-67D0285DCBDD}"/>
                                            </p:graphicEl>
                                          </p:spTgt>
                                        </p:tgtEl>
                                        <p:attrNameLst>
                                          <p:attrName>style.visibility</p:attrName>
                                        </p:attrNameLst>
                                      </p:cBhvr>
                                      <p:to>
                                        <p:strVal val="visible"/>
                                      </p:to>
                                    </p:set>
                                    <p:anim calcmode="lin" valueType="num">
                                      <p:cBhvr additive="base">
                                        <p:cTn id="57" dur="500" fill="hold"/>
                                        <p:tgtEl>
                                          <p:spTgt spid="5">
                                            <p:graphicEl>
                                              <a:dgm id="{3F8E9280-2D9D-4C96-B3D8-67D0285DCBDD}"/>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graphicEl>
                                              <a:dgm id="{3F8E9280-2D9D-4C96-B3D8-67D0285DCBDD}"/>
                                            </p:graphic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graphicEl>
                                              <a:dgm id="{F6CB274A-81D6-4E24-AD71-1970653FD7A4}"/>
                                            </p:graphicEl>
                                          </p:spTgt>
                                        </p:tgtEl>
                                        <p:attrNameLst>
                                          <p:attrName>style.visibility</p:attrName>
                                        </p:attrNameLst>
                                      </p:cBhvr>
                                      <p:to>
                                        <p:strVal val="visible"/>
                                      </p:to>
                                    </p:set>
                                    <p:anim calcmode="lin" valueType="num">
                                      <p:cBhvr additive="base">
                                        <p:cTn id="61" dur="500" fill="hold"/>
                                        <p:tgtEl>
                                          <p:spTgt spid="5">
                                            <p:graphicEl>
                                              <a:dgm id="{F6CB274A-81D6-4E24-AD71-1970653FD7A4}"/>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F6CB274A-81D6-4E24-AD71-1970653FD7A4}"/>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3" name="Content Placeholder 2">
            <a:extLst>
              <a:ext uri="{FF2B5EF4-FFF2-40B4-BE49-F238E27FC236}">
                <a16:creationId xmlns:a16="http://schemas.microsoft.com/office/drawing/2014/main" id="{E42428F7-F5E5-41A4-8974-009F8D9B4EF6}"/>
              </a:ext>
            </a:extLst>
          </p:cNvPr>
          <p:cNvSpPr>
            <a:spLocks noGrp="1"/>
          </p:cNvSpPr>
          <p:nvPr>
            <p:ph idx="1"/>
          </p:nvPr>
        </p:nvSpPr>
        <p:spPr>
          <a:xfrm>
            <a:off x="1361752" y="2249487"/>
            <a:ext cx="9905999" cy="855663"/>
          </a:xfrm>
        </p:spPr>
        <p:txBody>
          <a:bodyPr/>
          <a:lstStyle/>
          <a:p>
            <a:pPr marL="0" indent="0">
              <a:buNone/>
            </a:pPr>
            <a:r>
              <a:rPr lang="en-US" dirty="0"/>
              <a:t>EOS </a:t>
            </a:r>
            <a:r>
              <a:rPr lang="pl-PL" dirty="0"/>
              <a:t>acts</a:t>
            </a:r>
            <a:r>
              <a:rPr lang="en-US" dirty="0"/>
              <a:t> an </a:t>
            </a:r>
            <a:r>
              <a:rPr lang="en-US" dirty="0">
                <a:solidFill>
                  <a:schemeClr val="tx2"/>
                </a:solidFill>
              </a:rPr>
              <a:t>operating system </a:t>
            </a:r>
            <a:r>
              <a:rPr lang="en-US" dirty="0"/>
              <a:t>for </a:t>
            </a:r>
            <a:r>
              <a:rPr lang="pl-PL" dirty="0"/>
              <a:t>running</a:t>
            </a:r>
            <a:r>
              <a:rPr lang="en-US" dirty="0"/>
              <a:t> </a:t>
            </a:r>
            <a:r>
              <a:rPr lang="en-US" dirty="0">
                <a:solidFill>
                  <a:schemeClr val="tx2"/>
                </a:solidFill>
              </a:rPr>
              <a:t>decentralized applications</a:t>
            </a:r>
            <a:r>
              <a:rPr lang="en-US" dirty="0"/>
              <a:t>.</a:t>
            </a:r>
            <a:endParaRPr lang="pl-PL" dirty="0"/>
          </a:p>
          <a:p>
            <a:endParaRPr lang="en-US" dirty="0"/>
          </a:p>
        </p:txBody>
      </p:sp>
    </p:spTree>
    <p:extLst>
      <p:ext uri="{BB962C8B-B14F-4D97-AF65-F5344CB8AC3E}">
        <p14:creationId xmlns:p14="http://schemas.microsoft.com/office/powerpoint/2010/main" val="39362883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13936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355038130"/>
              </p:ext>
            </p:extLst>
          </p:nvPr>
        </p:nvGraphicFramePr>
        <p:xfrm>
          <a:off x="1361752" y="2249487"/>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randombar(horizontal)">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randombar(horizontal)">
                                      <p:cBhvr>
                                        <p:cTn id="12" dur="500"/>
                                        <p:tgtEl>
                                          <p:spTgt spid="5">
                                            <p:graphicEl>
                                              <a:dgm id="{C3550AE3-EAA5-4345-96A2-2D49ABF0C995}"/>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randombar(horizontal)">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randombar(horizontal)">
                                      <p:cBhvr>
                                        <p:cTn id="20" dur="500"/>
                                        <p:tgtEl>
                                          <p:spTgt spid="5">
                                            <p:graphicEl>
                                              <a:dgm id="{D9CD9F60-125D-422C-A4B2-7AB9DC41F197}"/>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randombar(horizontal)">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1063905289"/>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82150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#1 </a:t>
            </a:r>
            <a:r>
              <a:rPr lang="en-US" dirty="0"/>
              <a:t>Processing </a:t>
            </a:r>
            <a:r>
              <a:rPr lang="en-US" dirty="0" err="1"/>
              <a:t>powe</a:t>
            </a:r>
            <a:r>
              <a:rPr lang="pl-PL" dirty="0"/>
              <a:t>R</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6"/>
            <a:ext cx="9905999" cy="3766303"/>
          </a:xfrm>
        </p:spPr>
        <p:txBody>
          <a:bodyPr>
            <a:normAutofit/>
          </a:bodyPr>
          <a:lstStyle/>
          <a:p>
            <a:r>
              <a:rPr lang="pl-PL" dirty="0"/>
              <a:t>Blocks produced exactly every 3 seconds (or even 500 ms)</a:t>
            </a:r>
          </a:p>
          <a:p>
            <a:r>
              <a:rPr lang="pl-PL" dirty="0"/>
              <a:t>C</a:t>
            </a:r>
            <a:r>
              <a:rPr lang="en-US" dirty="0" err="1"/>
              <a:t>onsensus</a:t>
            </a:r>
            <a:r>
              <a:rPr lang="en-US" dirty="0"/>
              <a:t> over events (or messages) instead of consensus over state</a:t>
            </a:r>
            <a:endParaRPr lang="pl-PL" dirty="0"/>
          </a:p>
          <a:p>
            <a:r>
              <a:rPr lang="pl-PL" dirty="0"/>
              <a:t>Seqential processing technology borrowed from LMAX </a:t>
            </a:r>
            <a:r>
              <a:rPr lang="en-US" dirty="0"/>
              <a:t>exchange which processes</a:t>
            </a:r>
            <a:r>
              <a:rPr lang="pl-PL" dirty="0"/>
              <a:t> </a:t>
            </a:r>
            <a:r>
              <a:rPr lang="en-US" dirty="0"/>
              <a:t>millions of transactions on a single</a:t>
            </a:r>
            <a:r>
              <a:rPr lang="pl-PL" dirty="0"/>
              <a:t> </a:t>
            </a:r>
            <a:r>
              <a:rPr lang="en-US" dirty="0"/>
              <a:t>thread</a:t>
            </a:r>
            <a:endParaRPr lang="pl-PL" dirty="0"/>
          </a:p>
          <a:p>
            <a:r>
              <a:rPr lang="pl-PL" dirty="0"/>
              <a:t>P</a:t>
            </a:r>
            <a:r>
              <a:rPr lang="en-US" dirty="0" err="1"/>
              <a:t>arallel</a:t>
            </a:r>
            <a:r>
              <a:rPr lang="en-US" dirty="0"/>
              <a:t> processing</a:t>
            </a:r>
            <a:r>
              <a:rPr lang="pl-PL" dirty="0"/>
              <a:t> via </a:t>
            </a:r>
            <a:r>
              <a:rPr lang="en-US" dirty="0"/>
              <a:t>separation of authentication from action</a:t>
            </a:r>
            <a:endParaRPr lang="pl-PL" dirty="0"/>
          </a:p>
          <a:p>
            <a:r>
              <a:rPr lang="pl-PL" dirty="0"/>
              <a:t>N</a:t>
            </a:r>
            <a:r>
              <a:rPr lang="en-US" dirty="0"/>
              <a:t>o concept of gas</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71463110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AA8-23D9-442C-9285-442CA06647DF}"/>
              </a:ext>
            </a:extLst>
          </p:cNvPr>
          <p:cNvSpPr>
            <a:spLocks noGrp="1"/>
          </p:cNvSpPr>
          <p:nvPr>
            <p:ph type="title"/>
          </p:nvPr>
        </p:nvSpPr>
        <p:spPr/>
        <p:txBody>
          <a:bodyPr/>
          <a:lstStyle/>
          <a:p>
            <a:r>
              <a:rPr lang="pl-PL" dirty="0"/>
              <a:t>content</a:t>
            </a:r>
            <a:endParaRPr lang="en-US" dirty="0"/>
          </a:p>
        </p:txBody>
      </p:sp>
      <p:sp>
        <p:nvSpPr>
          <p:cNvPr id="3" name="Content Placeholder 2">
            <a:extLst>
              <a:ext uri="{FF2B5EF4-FFF2-40B4-BE49-F238E27FC236}">
                <a16:creationId xmlns:a16="http://schemas.microsoft.com/office/drawing/2014/main" id="{8508F0E0-E03B-4876-B52C-FBA1526F3780}"/>
              </a:ext>
            </a:extLst>
          </p:cNvPr>
          <p:cNvSpPr>
            <a:spLocks noGrp="1"/>
          </p:cNvSpPr>
          <p:nvPr>
            <p:ph idx="1"/>
          </p:nvPr>
        </p:nvSpPr>
        <p:spPr>
          <a:xfrm>
            <a:off x="1361752" y="2249486"/>
            <a:ext cx="9905999" cy="3989995"/>
          </a:xfrm>
        </p:spPr>
        <p:txBody>
          <a:bodyPr>
            <a:normAutofit/>
          </a:bodyPr>
          <a:lstStyle/>
          <a:p>
            <a:pPr marL="457200" indent="-457200">
              <a:buFont typeface="+mj-lt"/>
              <a:buAutoNum type="arabicPeriod"/>
            </a:pPr>
            <a:r>
              <a:rPr lang="pl-PL" dirty="0"/>
              <a:t>Our background</a:t>
            </a:r>
          </a:p>
          <a:p>
            <a:pPr marL="457200" indent="-457200">
              <a:buFont typeface="+mj-lt"/>
              <a:buAutoNum type="arabicPeriod"/>
            </a:pPr>
            <a:r>
              <a:rPr lang="en-US" dirty="0"/>
              <a:t>Quick survey</a:t>
            </a:r>
            <a:endParaRPr lang="pl-PL" dirty="0"/>
          </a:p>
          <a:p>
            <a:pPr marL="457200" indent="-457200">
              <a:buFont typeface="+mj-lt"/>
              <a:buAutoNum type="arabicPeriod"/>
            </a:pPr>
            <a:r>
              <a:rPr lang="en-US" dirty="0"/>
              <a:t>Major problems facing the crypto-space</a:t>
            </a:r>
            <a:endParaRPr lang="pl-PL" dirty="0"/>
          </a:p>
          <a:p>
            <a:pPr marL="457200" indent="-457200">
              <a:buFont typeface="+mj-lt"/>
              <a:buAutoNum type="arabicPeriod"/>
            </a:pPr>
            <a:r>
              <a:rPr lang="pl-PL" dirty="0"/>
              <a:t>Introduction to EOS</a:t>
            </a:r>
          </a:p>
          <a:p>
            <a:pPr marL="457200" indent="-457200">
              <a:buFont typeface="+mj-lt"/>
              <a:buAutoNum type="arabicPeriod"/>
            </a:pPr>
            <a:r>
              <a:rPr lang="en-US" dirty="0"/>
              <a:t>About Tokenika</a:t>
            </a:r>
            <a:endParaRPr lang="pl-PL" dirty="0"/>
          </a:p>
        </p:txBody>
      </p:sp>
    </p:spTree>
    <p:extLst>
      <p:ext uri="{BB962C8B-B14F-4D97-AF65-F5344CB8AC3E}">
        <p14:creationId xmlns:p14="http://schemas.microsoft.com/office/powerpoint/2010/main" val="215008677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#2 </a:t>
            </a:r>
            <a:r>
              <a:rPr lang="en-US" dirty="0"/>
              <a:t>wide context</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989995"/>
          </a:xfrm>
        </p:spPr>
        <p:txBody>
          <a:bodyPr>
            <a:normAutofit/>
          </a:bodyPr>
          <a:lstStyle/>
          <a:p>
            <a:r>
              <a:rPr lang="pl-PL" dirty="0"/>
              <a:t>E</a:t>
            </a:r>
            <a:r>
              <a:rPr lang="en-US" dirty="0" err="1"/>
              <a:t>rrors</a:t>
            </a:r>
            <a:r>
              <a:rPr lang="en-US" dirty="0"/>
              <a:t> in smart-contracts </a:t>
            </a:r>
            <a:r>
              <a:rPr lang="pl-PL" dirty="0"/>
              <a:t>&amp; conflicts between people </a:t>
            </a:r>
            <a:r>
              <a:rPr lang="en-US" dirty="0"/>
              <a:t>are unavoidable</a:t>
            </a:r>
            <a:endParaRPr lang="pl-PL" dirty="0"/>
          </a:p>
          <a:p>
            <a:r>
              <a:rPr lang="pl-PL" dirty="0"/>
              <a:t>Built-in governance mechanisms:</a:t>
            </a:r>
          </a:p>
          <a:p>
            <a:pPr lvl="1"/>
            <a:r>
              <a:rPr lang="pl-PL" dirty="0"/>
              <a:t>C</a:t>
            </a:r>
            <a:r>
              <a:rPr lang="en-US" dirty="0" err="1"/>
              <a:t>onstitution</a:t>
            </a:r>
            <a:r>
              <a:rPr lang="en-US" dirty="0"/>
              <a:t> encoded in the blockchain</a:t>
            </a:r>
            <a:r>
              <a:rPr lang="pl-PL" dirty="0"/>
              <a:t> (legally binding)</a:t>
            </a:r>
          </a:p>
          <a:p>
            <a:pPr lvl="1"/>
            <a:r>
              <a:rPr lang="pl-PL" dirty="0"/>
              <a:t>Arbitration for resolving disputes</a:t>
            </a:r>
          </a:p>
          <a:p>
            <a:pPr lvl="1"/>
            <a:r>
              <a:rPr lang="pl-PL" dirty="0"/>
              <a:t>Share</a:t>
            </a:r>
            <a:r>
              <a:rPr lang="en-US" dirty="0"/>
              <a:t>holders voting on important decisions</a:t>
            </a:r>
            <a:r>
              <a:rPr lang="pl-PL" dirty="0"/>
              <a:t> (e.g. self-funded community benefit apps)</a:t>
            </a:r>
          </a:p>
          <a:p>
            <a:r>
              <a:rPr lang="pl-PL" dirty="0"/>
              <a:t>Block producers able to f</a:t>
            </a:r>
            <a:r>
              <a:rPr lang="en-US" dirty="0" err="1"/>
              <a:t>reeze</a:t>
            </a:r>
            <a:r>
              <a:rPr lang="en-US" dirty="0"/>
              <a:t> &amp; fix broken apps</a:t>
            </a:r>
            <a:endParaRPr lang="pl-PL" dirty="0"/>
          </a:p>
          <a:p>
            <a:r>
              <a:rPr lang="pl-PL" dirty="0"/>
              <a:t>D</a:t>
            </a:r>
            <a:r>
              <a:rPr lang="en-US" dirty="0" err="1"/>
              <a:t>esigned</a:t>
            </a:r>
            <a:r>
              <a:rPr lang="en-US" dirty="0"/>
              <a:t> with the needs of serious businesses in mind </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211656573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#3 infrastructure for apps</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767265"/>
          </a:xfrm>
        </p:spPr>
        <p:txBody>
          <a:bodyPr/>
          <a:lstStyle/>
          <a:p>
            <a:r>
              <a:rPr lang="pl-PL" dirty="0"/>
              <a:t>Common/low-level </a:t>
            </a:r>
            <a:r>
              <a:rPr lang="en-US" dirty="0"/>
              <a:t>features </a:t>
            </a:r>
            <a:r>
              <a:rPr lang="pl-PL" dirty="0"/>
              <a:t>&amp;</a:t>
            </a:r>
            <a:r>
              <a:rPr lang="en-US" dirty="0"/>
              <a:t> services embedded in the blockchain</a:t>
            </a:r>
            <a:r>
              <a:rPr lang="pl-PL" dirty="0"/>
              <a:t>:</a:t>
            </a:r>
            <a:br>
              <a:rPr lang="pl-PL" dirty="0"/>
            </a:br>
            <a:r>
              <a:rPr lang="pl-PL" dirty="0">
                <a:solidFill>
                  <a:schemeClr val="tx2"/>
                </a:solidFill>
              </a:rPr>
              <a:t>a</a:t>
            </a:r>
            <a:r>
              <a:rPr lang="en-US" dirty="0" err="1">
                <a:solidFill>
                  <a:schemeClr val="tx2"/>
                </a:solidFill>
              </a:rPr>
              <a:t>ccount</a:t>
            </a:r>
            <a:r>
              <a:rPr lang="en-US" dirty="0">
                <a:solidFill>
                  <a:schemeClr val="tx2"/>
                </a:solidFill>
              </a:rPr>
              <a:t> permissions</a:t>
            </a:r>
            <a:r>
              <a:rPr lang="en-US" dirty="0"/>
              <a:t>, </a:t>
            </a:r>
            <a:r>
              <a:rPr lang="en-US" dirty="0">
                <a:solidFill>
                  <a:schemeClr val="tx2"/>
                </a:solidFill>
              </a:rPr>
              <a:t>account recovery</a:t>
            </a:r>
            <a:r>
              <a:rPr lang="en-US" dirty="0"/>
              <a:t>, </a:t>
            </a:r>
            <a:r>
              <a:rPr lang="en-US" dirty="0">
                <a:solidFill>
                  <a:schemeClr val="tx2"/>
                </a:solidFill>
              </a:rPr>
              <a:t>scheduling</a:t>
            </a:r>
            <a:r>
              <a:rPr lang="en-US" dirty="0"/>
              <a:t>, </a:t>
            </a:r>
            <a:r>
              <a:rPr lang="en-US" dirty="0">
                <a:solidFill>
                  <a:schemeClr val="tx2"/>
                </a:solidFill>
              </a:rPr>
              <a:t>authentication</a:t>
            </a:r>
            <a:r>
              <a:rPr lang="en-US" dirty="0"/>
              <a:t>,</a:t>
            </a:r>
            <a:br>
              <a:rPr lang="pl-PL" dirty="0"/>
            </a:br>
            <a:r>
              <a:rPr lang="en-US" dirty="0">
                <a:solidFill>
                  <a:schemeClr val="tx2"/>
                </a:solidFill>
              </a:rPr>
              <a:t>inter-app communication</a:t>
            </a:r>
            <a:r>
              <a:rPr lang="en-US" dirty="0"/>
              <a:t>, </a:t>
            </a:r>
            <a:r>
              <a:rPr lang="en-US" dirty="0">
                <a:solidFill>
                  <a:schemeClr val="tx2"/>
                </a:solidFill>
              </a:rPr>
              <a:t>biometric 2nd factor validation</a:t>
            </a:r>
            <a:endParaRPr lang="pl-PL" dirty="0">
              <a:solidFill>
                <a:schemeClr val="tx2"/>
              </a:solidFill>
            </a:endParaRPr>
          </a:p>
          <a:p>
            <a:r>
              <a:rPr lang="pl-PL" dirty="0"/>
              <a:t>Private databases on smart-contract level</a:t>
            </a:r>
          </a:p>
          <a:p>
            <a:r>
              <a:rPr lang="pl-PL" dirty="0"/>
              <a:t>Integrated s</a:t>
            </a:r>
            <a:r>
              <a:rPr lang="en-US" dirty="0" err="1"/>
              <a:t>torage</a:t>
            </a:r>
            <a:r>
              <a:rPr lang="en-US" dirty="0"/>
              <a:t> solution based on IPFS, free to use</a:t>
            </a:r>
            <a:endParaRPr lang="pl-PL" dirty="0"/>
          </a:p>
          <a:p>
            <a:r>
              <a:rPr lang="pl-PL" dirty="0"/>
              <a:t>App devs only n</a:t>
            </a:r>
            <a:r>
              <a:rPr lang="en-US" dirty="0" err="1"/>
              <a:t>eed</a:t>
            </a:r>
            <a:r>
              <a:rPr lang="en-US" dirty="0"/>
              <a:t> to write code for what's unique for their application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73725938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#4 </a:t>
            </a:r>
            <a:r>
              <a:rPr lang="en-US" dirty="0"/>
              <a:t>No transaction fees</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429418"/>
          </a:xfrm>
        </p:spPr>
        <p:txBody>
          <a:bodyPr>
            <a:normAutofit/>
          </a:bodyPr>
          <a:lstStyle/>
          <a:p>
            <a:r>
              <a:rPr lang="en-US" dirty="0"/>
              <a:t>EOS token is never consumed</a:t>
            </a:r>
            <a:r>
              <a:rPr lang="pl-PL" dirty="0"/>
              <a:t>,</a:t>
            </a:r>
            <a:r>
              <a:rPr lang="en-US" dirty="0"/>
              <a:t> no concept of gas</a:t>
            </a:r>
            <a:endParaRPr lang="pl-PL" dirty="0"/>
          </a:p>
          <a:p>
            <a:r>
              <a:rPr lang="en-US" dirty="0"/>
              <a:t>Spam protection achieved via rate limiting</a:t>
            </a:r>
            <a:endParaRPr lang="pl-PL" dirty="0"/>
          </a:p>
          <a:p>
            <a:r>
              <a:rPr lang="pl-PL" dirty="0"/>
              <a:t>I</a:t>
            </a:r>
            <a:r>
              <a:rPr lang="en-US" dirty="0"/>
              <a:t>f you own 1% of the tokens</a:t>
            </a:r>
            <a:r>
              <a:rPr lang="pl-PL" dirty="0"/>
              <a:t>,</a:t>
            </a:r>
            <a:r>
              <a:rPr lang="en-US" dirty="0"/>
              <a:t> you own 1% of the network</a:t>
            </a:r>
            <a:endParaRPr lang="pl-PL" dirty="0"/>
          </a:p>
          <a:p>
            <a:r>
              <a:rPr lang="pl-PL" dirty="0"/>
              <a:t>You can own blockchain resources or rent them on pay-as-you-go basis</a:t>
            </a:r>
          </a:p>
          <a:p>
            <a:r>
              <a:rPr lang="pl-PL" dirty="0"/>
              <a:t>M</a:t>
            </a:r>
            <a:r>
              <a:rPr lang="en-US" dirty="0" err="1"/>
              <a:t>onetization</a:t>
            </a:r>
            <a:r>
              <a:rPr lang="en-US" dirty="0"/>
              <a:t> </a:t>
            </a:r>
            <a:r>
              <a:rPr lang="en-US" dirty="0" err="1"/>
              <a:t>strateg</a:t>
            </a:r>
            <a:r>
              <a:rPr lang="pl-PL" dirty="0"/>
              <a:t>y is the</a:t>
            </a:r>
            <a:r>
              <a:rPr lang="en-US" dirty="0"/>
              <a:t> application choice, not the platform it's running on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1899163945"/>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Publish source code, not assembly</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867945"/>
          </a:xfrm>
        </p:spPr>
        <p:txBody>
          <a:bodyPr/>
          <a:lstStyle/>
          <a:p>
            <a:r>
              <a:rPr lang="pl-PL" dirty="0"/>
              <a:t>Source code is sacred, as it captures human intentions </a:t>
            </a:r>
          </a:p>
          <a:p>
            <a:r>
              <a:rPr lang="pl-PL" dirty="0"/>
              <a:t>Source code can be recompiled in the future</a:t>
            </a:r>
          </a:p>
          <a:p>
            <a:r>
              <a:rPr lang="pl-PL" dirty="0"/>
              <a:t>Opens up EOS for multiple virtual machines</a:t>
            </a:r>
          </a:p>
          <a:p>
            <a:r>
              <a:rPr lang="pl-PL" dirty="0"/>
              <a:t>Upgradable smart-contracts become possible</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3126164133"/>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features make EOS unique?</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3161700022"/>
              </p:ext>
            </p:extLst>
          </p:nvPr>
        </p:nvGraphicFramePr>
        <p:xfrm>
          <a:off x="1361753" y="2249487"/>
          <a:ext cx="7864543"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964769"/>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p:txBody>
          <a:bodyPr/>
          <a:lstStyle/>
          <a:p>
            <a:r>
              <a:rPr lang="pl-PL" dirty="0"/>
              <a:t>CONCRETE  VS. ABSTRACT</a:t>
            </a:r>
            <a:endParaRPr lang="en-US" dirty="0"/>
          </a:p>
        </p:txBody>
      </p:sp>
      <p:sp>
        <p:nvSpPr>
          <p:cNvPr id="3" name="Content Placeholder 2">
            <a:extLst>
              <a:ext uri="{FF2B5EF4-FFF2-40B4-BE49-F238E27FC236}">
                <a16:creationId xmlns:a16="http://schemas.microsoft.com/office/drawing/2014/main" id="{69947831-915A-4C59-8C09-4B63DB4CD52D}"/>
              </a:ext>
            </a:extLst>
          </p:cNvPr>
          <p:cNvSpPr>
            <a:spLocks noGrp="1"/>
          </p:cNvSpPr>
          <p:nvPr>
            <p:ph idx="1"/>
          </p:nvPr>
        </p:nvSpPr>
        <p:spPr>
          <a:xfrm>
            <a:off x="1361753" y="2249487"/>
            <a:ext cx="3086422" cy="2511426"/>
          </a:xfrm>
          <a:prstGeom prst="horizontalScroll">
            <a:avLst/>
          </a:prstGeom>
          <a:solidFill>
            <a:schemeClr val="tx1">
              <a:lumMod val="65000"/>
              <a:alpha val="60000"/>
            </a:schemeClr>
          </a:solidFill>
          <a:ln>
            <a:solidFill>
              <a:schemeClr val="tx1"/>
            </a:solidFill>
          </a:ln>
        </p:spPr>
        <p:txBody>
          <a:bodyPr anchor="ctr">
            <a:normAutofit fontScale="92500"/>
          </a:bodyPr>
          <a:lstStyle/>
          <a:p>
            <a:pPr marL="0" indent="0" algn="ctr">
              <a:buNone/>
            </a:pPr>
            <a:r>
              <a:rPr lang="pl-PL" dirty="0"/>
              <a:t>A</a:t>
            </a:r>
            <a:r>
              <a:rPr lang="en-US" dirty="0" err="1"/>
              <a:t>ttempt</a:t>
            </a:r>
            <a:r>
              <a:rPr lang="en-US" dirty="0"/>
              <a:t> to generalize something that you have not figured out how to build yet</a:t>
            </a:r>
            <a:r>
              <a:rPr lang="pl-PL" dirty="0"/>
              <a:t>.</a:t>
            </a:r>
            <a:endParaRPr lang="en-US" dirty="0"/>
          </a:p>
        </p:txBody>
      </p:sp>
      <p:sp>
        <p:nvSpPr>
          <p:cNvPr id="4" name="Content Placeholder 2">
            <a:extLst>
              <a:ext uri="{FF2B5EF4-FFF2-40B4-BE49-F238E27FC236}">
                <a16:creationId xmlns:a16="http://schemas.microsoft.com/office/drawing/2014/main" id="{E83FF11B-E915-42A7-996F-4F1D29250706}"/>
              </a:ext>
            </a:extLst>
          </p:cNvPr>
          <p:cNvSpPr txBox="1">
            <a:spLocks/>
          </p:cNvSpPr>
          <p:nvPr/>
        </p:nvSpPr>
        <p:spPr>
          <a:xfrm>
            <a:off x="6800690" y="2249487"/>
            <a:ext cx="3086421" cy="2511426"/>
          </a:xfrm>
          <a:prstGeom prst="horizontalScroll">
            <a:avLst/>
          </a:prstGeom>
          <a:solidFill>
            <a:schemeClr val="tx1">
              <a:lumMod val="65000"/>
              <a:alpha val="60000"/>
            </a:schemeClr>
          </a:solidFill>
          <a:ln>
            <a:solidFill>
              <a:schemeClr val="tx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200" dirty="0"/>
              <a:t>Figure out how to build </a:t>
            </a:r>
            <a:r>
              <a:rPr lang="en-US" sz="2200" dirty="0" err="1"/>
              <a:t>somet</a:t>
            </a:r>
            <a:r>
              <a:rPr lang="pl-PL" sz="2200" dirty="0"/>
              <a:t>h</a:t>
            </a:r>
            <a:r>
              <a:rPr lang="en-US" sz="2200" dirty="0" err="1"/>
              <a:t>ing</a:t>
            </a:r>
            <a:r>
              <a:rPr lang="en-US" sz="2200" dirty="0"/>
              <a:t> first and then start generalizing it.</a:t>
            </a:r>
          </a:p>
        </p:txBody>
      </p:sp>
      <p:sp>
        <p:nvSpPr>
          <p:cNvPr id="5" name="Arrow: Left-Right 4">
            <a:extLst>
              <a:ext uri="{FF2B5EF4-FFF2-40B4-BE49-F238E27FC236}">
                <a16:creationId xmlns:a16="http://schemas.microsoft.com/office/drawing/2014/main" id="{676E251E-1CC0-462A-AE64-77A5F0B32D12}"/>
              </a:ext>
            </a:extLst>
          </p:cNvPr>
          <p:cNvSpPr/>
          <p:nvPr/>
        </p:nvSpPr>
        <p:spPr>
          <a:xfrm>
            <a:off x="4862432" y="3000375"/>
            <a:ext cx="1524000" cy="1009650"/>
          </a:xfrm>
          <a:prstGeom prst="leftRightArrow">
            <a:avLst/>
          </a:prstGeom>
          <a:solidFill>
            <a:schemeClr val="tx2">
              <a:lumMod val="50000"/>
              <a:alpha val="7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5914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top four most used blockchains</a:t>
            </a:r>
          </a:p>
        </p:txBody>
      </p:sp>
      <p:graphicFrame>
        <p:nvGraphicFramePr>
          <p:cNvPr id="8" name="Content Placeholder 7">
            <a:extLst>
              <a:ext uri="{FF2B5EF4-FFF2-40B4-BE49-F238E27FC236}">
                <a16:creationId xmlns:a16="http://schemas.microsoft.com/office/drawing/2014/main" id="{187DEF5B-FBFA-4916-8F2F-814698DA464E}"/>
              </a:ext>
            </a:extLst>
          </p:cNvPr>
          <p:cNvGraphicFramePr>
            <a:graphicFrameLocks noGrp="1"/>
          </p:cNvGraphicFramePr>
          <p:nvPr>
            <p:ph idx="1"/>
            <p:extLst>
              <p:ext uri="{D42A27DB-BD31-4B8C-83A1-F6EECF244321}">
                <p14:modId xmlns:p14="http://schemas.microsoft.com/office/powerpoint/2010/main" val="3536274938"/>
              </p:ext>
            </p:extLst>
          </p:nvPr>
        </p:nvGraphicFramePr>
        <p:xfrm>
          <a:off x="1361753" y="2249488"/>
          <a:ext cx="9906000" cy="354171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7FF7124-A7A2-48E0-8359-058EA860A536}"/>
              </a:ext>
            </a:extLst>
          </p:cNvPr>
          <p:cNvSpPr txBox="1"/>
          <p:nvPr/>
        </p:nvSpPr>
        <p:spPr>
          <a:xfrm>
            <a:off x="7996532" y="4533082"/>
            <a:ext cx="1782860" cy="709938"/>
          </a:xfrm>
          <a:prstGeom prst="rect">
            <a:avLst/>
          </a:prstGeom>
          <a:noFill/>
        </p:spPr>
        <p:txBody>
          <a:bodyPr wrap="none" rtlCol="0">
            <a:spAutoFit/>
          </a:bodyPr>
          <a:lstStyle/>
          <a:p>
            <a:pPr>
              <a:lnSpc>
                <a:spcPts val="2400"/>
              </a:lnSpc>
            </a:pPr>
            <a:r>
              <a:rPr lang="pl-PL" sz="2400" dirty="0">
                <a:solidFill>
                  <a:schemeClr val="tx2"/>
                </a:solidFill>
              </a:rPr>
              <a:t>Steem</a:t>
            </a:r>
            <a:br>
              <a:rPr lang="pl-PL" sz="2400" dirty="0">
                <a:solidFill>
                  <a:schemeClr val="tx2"/>
                </a:solidFill>
              </a:rPr>
            </a:br>
            <a:r>
              <a:rPr lang="pl-PL" sz="2400" dirty="0">
                <a:solidFill>
                  <a:schemeClr val="tx2"/>
                </a:solidFill>
              </a:rPr>
              <a:t>7.8 trxns/sec</a:t>
            </a:r>
            <a:endParaRPr lang="en-US" sz="2400" dirty="0">
              <a:solidFill>
                <a:schemeClr val="tx2"/>
              </a:solidFill>
            </a:endParaRPr>
          </a:p>
        </p:txBody>
      </p:sp>
      <p:sp>
        <p:nvSpPr>
          <p:cNvPr id="10" name="TextBox 9">
            <a:extLst>
              <a:ext uri="{FF2B5EF4-FFF2-40B4-BE49-F238E27FC236}">
                <a16:creationId xmlns:a16="http://schemas.microsoft.com/office/drawing/2014/main" id="{3983091A-BE2D-45C9-BFE3-30B8BA86B2CF}"/>
              </a:ext>
            </a:extLst>
          </p:cNvPr>
          <p:cNvSpPr txBox="1"/>
          <p:nvPr/>
        </p:nvSpPr>
        <p:spPr>
          <a:xfrm>
            <a:off x="7843710" y="2499197"/>
            <a:ext cx="1782860" cy="709938"/>
          </a:xfrm>
          <a:prstGeom prst="rect">
            <a:avLst/>
          </a:prstGeom>
          <a:noFill/>
        </p:spPr>
        <p:txBody>
          <a:bodyPr wrap="none" rtlCol="0">
            <a:spAutoFit/>
          </a:bodyPr>
          <a:lstStyle/>
          <a:p>
            <a:pPr>
              <a:lnSpc>
                <a:spcPts val="2400"/>
              </a:lnSpc>
            </a:pPr>
            <a:r>
              <a:rPr lang="pl-PL" sz="2400" dirty="0">
                <a:solidFill>
                  <a:schemeClr val="tx2"/>
                </a:solidFill>
              </a:rPr>
              <a:t>BitShares</a:t>
            </a:r>
            <a:br>
              <a:rPr lang="pl-PL" sz="2400" dirty="0">
                <a:solidFill>
                  <a:schemeClr val="tx2"/>
                </a:solidFill>
              </a:rPr>
            </a:br>
            <a:r>
              <a:rPr lang="pl-PL" sz="2400" dirty="0">
                <a:solidFill>
                  <a:schemeClr val="tx2"/>
                </a:solidFill>
              </a:rPr>
              <a:t>4.0 trxns/sec</a:t>
            </a:r>
            <a:endParaRPr lang="en-US" sz="2400" dirty="0">
              <a:solidFill>
                <a:schemeClr val="tx2"/>
              </a:solidFill>
            </a:endParaRPr>
          </a:p>
        </p:txBody>
      </p:sp>
    </p:spTree>
    <p:extLst>
      <p:ext uri="{BB962C8B-B14F-4D97-AF65-F5344CB8AC3E}">
        <p14:creationId xmlns:p14="http://schemas.microsoft.com/office/powerpoint/2010/main" val="1849566301"/>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DPOS </a:t>
            </a:r>
            <a:r>
              <a:rPr lang="en-US" dirty="0"/>
              <a:t>–</a:t>
            </a:r>
            <a:r>
              <a:rPr lang="pl-PL" dirty="0"/>
              <a:t> Delegated proof of stake</a:t>
            </a:r>
            <a:endParaRPr lang="en-US" dirty="0"/>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3246438"/>
          </a:xfrm>
        </p:spPr>
        <p:txBody>
          <a:bodyPr>
            <a:normAutofit/>
          </a:bodyPr>
          <a:lstStyle/>
          <a:p>
            <a:r>
              <a:rPr lang="pl-PL" dirty="0"/>
              <a:t>Elected block producers (a.k.a. witnesses)</a:t>
            </a:r>
          </a:p>
          <a:p>
            <a:r>
              <a:rPr lang="pl-PL" dirty="0"/>
              <a:t>Powered by reputation: hard to earn, easy to lose</a:t>
            </a:r>
          </a:p>
          <a:p>
            <a:r>
              <a:rPr lang="pl-PL" dirty="0"/>
              <a:t>C</a:t>
            </a:r>
            <a:r>
              <a:rPr lang="en-US" dirty="0" err="1"/>
              <a:t>onfirms</a:t>
            </a:r>
            <a:r>
              <a:rPr lang="en-US" dirty="0"/>
              <a:t> transactions with </a:t>
            </a:r>
            <a:r>
              <a:rPr lang="en-US" dirty="0">
                <a:solidFill>
                  <a:schemeClr val="tx2"/>
                </a:solidFill>
              </a:rPr>
              <a:t>99.9%</a:t>
            </a:r>
            <a:r>
              <a:rPr lang="en-US" dirty="0"/>
              <a:t> certainty in an average of just </a:t>
            </a:r>
            <a:r>
              <a:rPr lang="en-US" dirty="0">
                <a:solidFill>
                  <a:schemeClr val="tx2"/>
                </a:solidFill>
              </a:rPr>
              <a:t>1.5 sec</a:t>
            </a:r>
            <a:endParaRPr lang="pl-PL" dirty="0"/>
          </a:p>
          <a:p>
            <a:r>
              <a:rPr lang="pl-PL" dirty="0"/>
              <a:t>Efficient decision making, yet u</a:t>
            </a:r>
            <a:r>
              <a:rPr lang="en-US" dirty="0" err="1"/>
              <a:t>ltimate</a:t>
            </a:r>
            <a:r>
              <a:rPr lang="en-US" dirty="0"/>
              <a:t> power </a:t>
            </a:r>
            <a:r>
              <a:rPr lang="pl-PL" dirty="0"/>
              <a:t>always </a:t>
            </a:r>
            <a:r>
              <a:rPr lang="en-US" dirty="0"/>
              <a:t>rests with the shareholders</a:t>
            </a:r>
            <a:endParaRPr lang="pl-PL" dirty="0"/>
          </a:p>
        </p:txBody>
      </p:sp>
    </p:spTree>
    <p:extLst>
      <p:ext uri="{BB962C8B-B14F-4D97-AF65-F5344CB8AC3E}">
        <p14:creationId xmlns:p14="http://schemas.microsoft.com/office/powerpoint/2010/main" val="21735219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348"/>
          <a:stretch/>
        </p:blipFill>
        <p:spPr>
          <a:xfrm>
            <a:off x="1515988" y="2097088"/>
            <a:ext cx="6310385" cy="3913900"/>
          </a:xfrm>
        </p:spPr>
      </p:pic>
    </p:spTree>
    <p:extLst>
      <p:ext uri="{BB962C8B-B14F-4D97-AF65-F5344CB8AC3E}">
        <p14:creationId xmlns:p14="http://schemas.microsoft.com/office/powerpoint/2010/main" val="230516634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sp>
        <p:nvSpPr>
          <p:cNvPr id="3" name="Content Placeholder 2">
            <a:extLst>
              <a:ext uri="{FF2B5EF4-FFF2-40B4-BE49-F238E27FC236}">
                <a16:creationId xmlns:a16="http://schemas.microsoft.com/office/drawing/2014/main" id="{CABE623F-3527-4F94-A6FA-43328AC1C480}"/>
              </a:ext>
            </a:extLst>
          </p:cNvPr>
          <p:cNvSpPr>
            <a:spLocks noGrp="1"/>
          </p:cNvSpPr>
          <p:nvPr>
            <p:ph idx="1"/>
          </p:nvPr>
        </p:nvSpPr>
        <p:spPr>
          <a:xfrm>
            <a:off x="1141413" y="2249487"/>
            <a:ext cx="10164762" cy="3541714"/>
          </a:xfrm>
        </p:spPr>
        <p:txBody>
          <a:bodyPr/>
          <a:lstStyle/>
          <a:p>
            <a:r>
              <a:rPr lang="pl-PL" dirty="0"/>
              <a:t>S</a:t>
            </a:r>
            <a:r>
              <a:rPr lang="en-US" dirty="0" err="1"/>
              <a:t>trongly</a:t>
            </a:r>
            <a:r>
              <a:rPr lang="en-US" dirty="0"/>
              <a:t> based in real</a:t>
            </a:r>
            <a:r>
              <a:rPr lang="pl-PL" dirty="0"/>
              <a:t>-life businesses:</a:t>
            </a:r>
            <a:br>
              <a:rPr lang="pl-PL" dirty="0"/>
            </a:br>
            <a:r>
              <a:rPr lang="pl-PL" dirty="0"/>
              <a:t>m</a:t>
            </a:r>
            <a:r>
              <a:rPr lang="en-US" dirty="0" err="1"/>
              <a:t>anufacturing</a:t>
            </a:r>
            <a:r>
              <a:rPr lang="en-US" dirty="0"/>
              <a:t> industry, real-estate, </a:t>
            </a:r>
            <a:r>
              <a:rPr lang="pl-PL" dirty="0"/>
              <a:t>university </a:t>
            </a:r>
            <a:r>
              <a:rPr lang="en-US" dirty="0"/>
              <a:t>education </a:t>
            </a:r>
            <a:r>
              <a:rPr lang="pl-PL" dirty="0"/>
              <a:t>&amp;</a:t>
            </a:r>
            <a:r>
              <a:rPr lang="en-US" dirty="0"/>
              <a:t> public agencies</a:t>
            </a:r>
          </a:p>
          <a:p>
            <a:r>
              <a:rPr lang="en-US" dirty="0"/>
              <a:t>We are blockchain veterans</a:t>
            </a:r>
            <a:r>
              <a:rPr lang="pl-PL" dirty="0"/>
              <a:t>:</a:t>
            </a:r>
            <a:br>
              <a:rPr lang="pl-PL" dirty="0"/>
            </a:br>
            <a:r>
              <a:rPr lang="en-US" dirty="0"/>
              <a:t>B</a:t>
            </a:r>
            <a:r>
              <a:rPr lang="pl-PL" dirty="0"/>
              <a:t>itcoin, MaidSafe, BitShares, </a:t>
            </a:r>
            <a:r>
              <a:rPr lang="en-US" dirty="0"/>
              <a:t>Ethereum</a:t>
            </a:r>
            <a:r>
              <a:rPr lang="pl-PL" dirty="0"/>
              <a:t>, Steem &amp; EOS</a:t>
            </a:r>
            <a:endParaRPr lang="en-US" dirty="0"/>
          </a:p>
          <a:p>
            <a:r>
              <a:rPr lang="en-US" dirty="0"/>
              <a:t>We actively participate in the blockchain space</a:t>
            </a:r>
            <a:r>
              <a:rPr lang="pl-PL" dirty="0"/>
              <a:t>:</a:t>
            </a:r>
            <a:br>
              <a:rPr lang="pl-PL" dirty="0"/>
            </a:br>
            <a:r>
              <a:rPr lang="en-US" dirty="0"/>
              <a:t>FinTech Week in London</a:t>
            </a:r>
            <a:r>
              <a:rPr lang="pl-PL" dirty="0"/>
              <a:t> &amp; </a:t>
            </a:r>
            <a:r>
              <a:rPr lang="en-US" dirty="0"/>
              <a:t>Blockchain Summit in </a:t>
            </a:r>
            <a:r>
              <a:rPr lang="en-US" dirty="0" err="1"/>
              <a:t>Shangha</a:t>
            </a:r>
            <a:r>
              <a:rPr lang="pl-PL" dirty="0"/>
              <a:t>i</a:t>
            </a:r>
          </a:p>
        </p:txBody>
      </p:sp>
    </p:spTree>
    <p:extLst>
      <p:ext uri="{BB962C8B-B14F-4D97-AF65-F5344CB8AC3E}">
        <p14:creationId xmlns:p14="http://schemas.microsoft.com/office/powerpoint/2010/main" val="255841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DPOS – </a:t>
            </a:r>
            <a:r>
              <a:rPr lang="pl-PL" dirty="0"/>
              <a:t>HOW </a:t>
            </a:r>
            <a:r>
              <a:rPr lang="en-US" dirty="0"/>
              <a:t>resilient</a:t>
            </a:r>
            <a:r>
              <a:rPr lang="pl-PL" dirty="0"/>
              <a:t> IS IT?</a:t>
            </a:r>
            <a:endParaRPr lang="en-US" dirty="0"/>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6"/>
            <a:ext cx="9905999" cy="3732673"/>
          </a:xfrm>
        </p:spPr>
        <p:txBody>
          <a:bodyPr>
            <a:normAutofit/>
          </a:bodyPr>
          <a:lstStyle/>
          <a:p>
            <a:r>
              <a:rPr lang="en-US" dirty="0"/>
              <a:t>Someone with even 50% of the active voting power is unable to select even a single producer on their own</a:t>
            </a:r>
            <a:endParaRPr lang="pl-PL" dirty="0"/>
          </a:p>
          <a:p>
            <a:r>
              <a:rPr lang="pl-PL" dirty="0"/>
              <a:t>When in trouble, the system </a:t>
            </a:r>
            <a:r>
              <a:rPr lang="en-US" dirty="0" err="1"/>
              <a:t>degrad</a:t>
            </a:r>
            <a:r>
              <a:rPr lang="pl-PL" dirty="0"/>
              <a:t>es</a:t>
            </a:r>
            <a:r>
              <a:rPr lang="en-US" dirty="0"/>
              <a:t> in a graceful, detectable manner that is trivial to recover from</a:t>
            </a:r>
            <a:endParaRPr lang="pl-PL" dirty="0"/>
          </a:p>
          <a:p>
            <a:r>
              <a:rPr lang="pl-PL" dirty="0"/>
              <a:t>C</a:t>
            </a:r>
            <a:r>
              <a:rPr lang="en-US" dirty="0" err="1"/>
              <a:t>ontinue</a:t>
            </a:r>
            <a:r>
              <a:rPr lang="pl-PL" dirty="0"/>
              <a:t>s</a:t>
            </a:r>
            <a:r>
              <a:rPr lang="en-US" dirty="0"/>
              <a:t> to function </a:t>
            </a:r>
            <a:r>
              <a:rPr lang="pl-PL" dirty="0"/>
              <a:t>even </a:t>
            </a:r>
            <a:r>
              <a:rPr lang="en-US" dirty="0"/>
              <a:t>when a majority of producers fail</a:t>
            </a:r>
            <a:r>
              <a:rPr lang="pl-PL" dirty="0"/>
              <a:t>, or a large minority of producers go rouge</a:t>
            </a:r>
          </a:p>
        </p:txBody>
      </p:sp>
    </p:spTree>
    <p:extLst>
      <p:ext uri="{BB962C8B-B14F-4D97-AF65-F5344CB8AC3E}">
        <p14:creationId xmlns:p14="http://schemas.microsoft.com/office/powerpoint/2010/main" val="3613899399"/>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pl-PL" dirty="0">
                <a:solidFill>
                  <a:schemeClr val="tx2"/>
                </a:solidFill>
              </a:rPr>
              <a:t>strong</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a:xfrm>
            <a:off x="1361752" y="2249487"/>
            <a:ext cx="9905999" cy="3373272"/>
          </a:xfrm>
        </p:spPr>
        <p:txBody>
          <a:bodyPr/>
          <a:lstStyle/>
          <a:p>
            <a:r>
              <a:rPr lang="en-US" dirty="0"/>
              <a:t>Concept proved in practice</a:t>
            </a:r>
            <a:endParaRPr lang="pl-PL" dirty="0"/>
          </a:p>
          <a:p>
            <a:r>
              <a:rPr lang="en-US" dirty="0"/>
              <a:t>Web Assembly as a virtual machine</a:t>
            </a:r>
            <a:endParaRPr lang="pl-PL" dirty="0"/>
          </a:p>
          <a:p>
            <a:r>
              <a:rPr lang="pl-PL" dirty="0"/>
              <a:t>S</a:t>
            </a:r>
            <a:r>
              <a:rPr lang="en-US" dirty="0" err="1"/>
              <a:t>trong</a:t>
            </a:r>
            <a:r>
              <a:rPr lang="en-US" dirty="0"/>
              <a:t> financial backing</a:t>
            </a:r>
            <a:r>
              <a:rPr lang="pl-PL" dirty="0"/>
              <a:t>: </a:t>
            </a:r>
            <a:r>
              <a:rPr lang="en-US" dirty="0"/>
              <a:t>Bro</a:t>
            </a:r>
            <a:r>
              <a:rPr lang="pl-PL" dirty="0"/>
              <a:t>c</a:t>
            </a:r>
            <a:r>
              <a:rPr lang="en-US" dirty="0"/>
              <a:t>k Pierce </a:t>
            </a:r>
            <a:r>
              <a:rPr lang="pl-PL" dirty="0"/>
              <a:t>&amp;</a:t>
            </a:r>
            <a:r>
              <a:rPr lang="en-US" dirty="0"/>
              <a:t> Bo Shen </a:t>
            </a:r>
            <a:r>
              <a:rPr lang="pl-PL" dirty="0"/>
              <a:t>(</a:t>
            </a:r>
            <a:r>
              <a:rPr lang="en-US" dirty="0"/>
              <a:t>Fenbushi Capital</a:t>
            </a:r>
            <a:r>
              <a:rPr lang="pl-PL" dirty="0"/>
              <a:t>)</a:t>
            </a:r>
          </a:p>
          <a:p>
            <a:r>
              <a:rPr lang="pl-PL" dirty="0"/>
              <a:t>C</a:t>
            </a:r>
            <a:r>
              <a:rPr lang="en-US" dirty="0" err="1"/>
              <a:t>ommitment</a:t>
            </a:r>
            <a:r>
              <a:rPr lang="en-US" dirty="0"/>
              <a:t> to spend 1 bln USD to boost the ecosystem</a:t>
            </a:r>
          </a:p>
        </p:txBody>
      </p:sp>
    </p:spTree>
    <p:extLst>
      <p:ext uri="{BB962C8B-B14F-4D97-AF65-F5344CB8AC3E}">
        <p14:creationId xmlns:p14="http://schemas.microsoft.com/office/powerpoint/2010/main" val="12623318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938273"/>
          </a:xfrm>
        </p:spPr>
        <p:txBody>
          <a:bodyPr>
            <a:normAutofit/>
          </a:bodyPr>
          <a:lstStyle/>
          <a:p>
            <a:r>
              <a:rPr lang="en-US" dirty="0"/>
              <a:t>EOS is </a:t>
            </a:r>
            <a:r>
              <a:rPr lang="en-US" dirty="0">
                <a:solidFill>
                  <a:schemeClr val="tx2"/>
                </a:solidFill>
              </a:rPr>
              <a:t>the most well funded project in history </a:t>
            </a:r>
            <a:r>
              <a:rPr lang="en-US" dirty="0"/>
              <a:t>and we plan to soon announce a program for up to </a:t>
            </a:r>
            <a:r>
              <a:rPr lang="en-US" dirty="0">
                <a:solidFill>
                  <a:schemeClr val="tx2"/>
                </a:solidFill>
              </a:rPr>
              <a:t>one billion USD</a:t>
            </a:r>
            <a:r>
              <a:rPr lang="en-US" dirty="0"/>
              <a:t> of capital for EOS projects.</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412892"/>
            <a:ext cx="8752299" cy="548968"/>
          </a:xfrm>
        </p:spPr>
        <p:txBody>
          <a:bodyPr/>
          <a:lstStyle/>
          <a:p>
            <a:r>
              <a:rPr lang="pl-PL" dirty="0"/>
              <a:t>Brendan Blumer, CEO of block.one</a:t>
            </a:r>
            <a:endParaRPr lang="en-US" dirty="0"/>
          </a:p>
        </p:txBody>
      </p:sp>
    </p:spTree>
    <p:extLst>
      <p:ext uri="{BB962C8B-B14F-4D97-AF65-F5344CB8AC3E}">
        <p14:creationId xmlns:p14="http://schemas.microsoft.com/office/powerpoint/2010/main" val="4074648308"/>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are </a:t>
            </a:r>
            <a:r>
              <a:rPr lang="pl-PL" dirty="0"/>
              <a:t>the</a:t>
            </a:r>
            <a:r>
              <a:rPr lang="en-US" dirty="0"/>
              <a:t> </a:t>
            </a:r>
            <a:r>
              <a:rPr lang="en-US" dirty="0">
                <a:solidFill>
                  <a:schemeClr val="tx2"/>
                </a:solidFill>
              </a:rPr>
              <a:t>weak</a:t>
            </a:r>
            <a:r>
              <a:rPr lang="en-US" dirty="0"/>
              <a:t> points?</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en-US" dirty="0"/>
              <a:t>Low awareness and quite a lot of negative (undeserved?) perception</a:t>
            </a:r>
            <a:endParaRPr lang="pl-PL" dirty="0"/>
          </a:p>
          <a:p>
            <a:r>
              <a:rPr lang="en-US" dirty="0"/>
              <a:t>Almost non-existent ecosystem and very few developers</a:t>
            </a:r>
            <a:endParaRPr lang="pl-PL" dirty="0"/>
          </a:p>
          <a:p>
            <a:r>
              <a:rPr lang="en-US" dirty="0"/>
              <a:t>C++</a:t>
            </a:r>
            <a:r>
              <a:rPr lang="pl-PL" dirty="0"/>
              <a:t> </a:t>
            </a:r>
            <a:r>
              <a:rPr lang="en-US" dirty="0"/>
              <a:t>has a very steep learning curve</a:t>
            </a:r>
            <a:endParaRPr lang="pl-PL" dirty="0"/>
          </a:p>
          <a:p>
            <a:r>
              <a:rPr lang="en-US" dirty="0"/>
              <a:t>Not live yet</a:t>
            </a:r>
          </a:p>
        </p:txBody>
      </p:sp>
    </p:spTree>
    <p:extLst>
      <p:ext uri="{BB962C8B-B14F-4D97-AF65-F5344CB8AC3E}">
        <p14:creationId xmlns:p14="http://schemas.microsoft.com/office/powerpoint/2010/main" val="279009717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roadmap</a:t>
            </a:r>
          </a:p>
        </p:txBody>
      </p:sp>
      <p:graphicFrame>
        <p:nvGraphicFramePr>
          <p:cNvPr id="4" name="Content Placeholder 3">
            <a:extLst>
              <a:ext uri="{FF2B5EF4-FFF2-40B4-BE49-F238E27FC236}">
                <a16:creationId xmlns:a16="http://schemas.microsoft.com/office/drawing/2014/main" id="{7B33C533-E262-4720-9FBE-35EAFB9D3179}"/>
              </a:ext>
            </a:extLst>
          </p:cNvPr>
          <p:cNvGraphicFramePr>
            <a:graphicFrameLocks noGrp="1"/>
          </p:cNvGraphicFramePr>
          <p:nvPr>
            <p:ph idx="1"/>
            <p:extLst>
              <p:ext uri="{D42A27DB-BD31-4B8C-83A1-F6EECF244321}">
                <p14:modId xmlns:p14="http://schemas.microsoft.com/office/powerpoint/2010/main" val="3182075836"/>
              </p:ext>
            </p:extLst>
          </p:nvPr>
        </p:nvGraphicFramePr>
        <p:xfrm>
          <a:off x="1361753" y="1783143"/>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843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graphicEl>
                                              <a:dgm id="{34438E9B-4157-409F-BB42-E7DE1931121F}"/>
                                            </p:graphicEl>
                                          </p:spTgt>
                                        </p:tgtEl>
                                        <p:attrNameLst>
                                          <p:attrName>style.visibility</p:attrName>
                                        </p:attrNameLst>
                                      </p:cBhvr>
                                      <p:to>
                                        <p:strVal val="visible"/>
                                      </p:to>
                                    </p:set>
                                    <p:animEffect transition="in" filter="randombar(horizontal)">
                                      <p:cBhvr>
                                        <p:cTn id="7" dur="500"/>
                                        <p:tgtEl>
                                          <p:spTgt spid="4">
                                            <p:graphicEl>
                                              <a:dgm id="{34438E9B-4157-409F-BB42-E7DE1931121F}"/>
                                            </p:graphic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graphicEl>
                                              <a:dgm id="{E93916E9-BA59-4ED4-8420-419C557ED426}"/>
                                            </p:graphicEl>
                                          </p:spTgt>
                                        </p:tgtEl>
                                        <p:attrNameLst>
                                          <p:attrName>style.visibility</p:attrName>
                                        </p:attrNameLst>
                                      </p:cBhvr>
                                      <p:to>
                                        <p:strVal val="visible"/>
                                      </p:to>
                                    </p:set>
                                    <p:animEffect transition="in" filter="randombar(horizontal)">
                                      <p:cBhvr>
                                        <p:cTn id="11" dur="500"/>
                                        <p:tgtEl>
                                          <p:spTgt spid="4">
                                            <p:graphicEl>
                                              <a:dgm id="{E93916E9-BA59-4ED4-8420-419C557ED426}"/>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
                                            <p:graphicEl>
                                              <a:dgm id="{DF22F792-F2E4-402E-A408-C7F8D946EBCD}"/>
                                            </p:graphicEl>
                                          </p:spTgt>
                                        </p:tgtEl>
                                        <p:attrNameLst>
                                          <p:attrName>style.visibility</p:attrName>
                                        </p:attrNameLst>
                                      </p:cBhvr>
                                      <p:to>
                                        <p:strVal val="visible"/>
                                      </p:to>
                                    </p:set>
                                    <p:animEffect transition="in" filter="randombar(horizontal)">
                                      <p:cBhvr>
                                        <p:cTn id="14" dur="500"/>
                                        <p:tgtEl>
                                          <p:spTgt spid="4">
                                            <p:graphicEl>
                                              <a:dgm id="{DF22F792-F2E4-402E-A408-C7F8D946EBCD}"/>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graphicEl>
                                              <a:dgm id="{0311CEF9-D5E5-469E-B448-5D1CF2175DE9}"/>
                                            </p:graphicEl>
                                          </p:spTgt>
                                        </p:tgtEl>
                                        <p:attrNameLst>
                                          <p:attrName>style.visibility</p:attrName>
                                        </p:attrNameLst>
                                      </p:cBhvr>
                                      <p:to>
                                        <p:strVal val="visible"/>
                                      </p:to>
                                    </p:set>
                                    <p:animEffect transition="in" filter="randombar(horizontal)">
                                      <p:cBhvr>
                                        <p:cTn id="19" dur="500"/>
                                        <p:tgtEl>
                                          <p:spTgt spid="4">
                                            <p:graphicEl>
                                              <a:dgm id="{0311CEF9-D5E5-469E-B448-5D1CF2175DE9}"/>
                                            </p:graphic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graphicEl>
                                              <a:dgm id="{C7A1F05D-2CD8-4C12-81E6-BF99779C78AF}"/>
                                            </p:graphicEl>
                                          </p:spTgt>
                                        </p:tgtEl>
                                        <p:attrNameLst>
                                          <p:attrName>style.visibility</p:attrName>
                                        </p:attrNameLst>
                                      </p:cBhvr>
                                      <p:to>
                                        <p:strVal val="visible"/>
                                      </p:to>
                                    </p:set>
                                    <p:animEffect transition="in" filter="randombar(horizontal)">
                                      <p:cBhvr>
                                        <p:cTn id="22" dur="500"/>
                                        <p:tgtEl>
                                          <p:spTgt spid="4">
                                            <p:graphicEl>
                                              <a:dgm id="{C7A1F05D-2CD8-4C12-81E6-BF99779C78A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graphicEl>
                                              <a:dgm id="{BB6AD89E-71DB-44AB-9048-A50792742314}"/>
                                            </p:graphicEl>
                                          </p:spTgt>
                                        </p:tgtEl>
                                        <p:attrNameLst>
                                          <p:attrName>style.visibility</p:attrName>
                                        </p:attrNameLst>
                                      </p:cBhvr>
                                      <p:to>
                                        <p:strVal val="visible"/>
                                      </p:to>
                                    </p:set>
                                    <p:animEffect transition="in" filter="randombar(horizontal)">
                                      <p:cBhvr>
                                        <p:cTn id="27" dur="500"/>
                                        <p:tgtEl>
                                          <p:spTgt spid="4">
                                            <p:graphicEl>
                                              <a:dgm id="{BB6AD89E-71DB-44AB-9048-A50792742314}"/>
                                            </p:graphic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4">
                                            <p:graphicEl>
                                              <a:dgm id="{E6A27CCD-34FC-482D-BA4F-E10C73ACF35F}"/>
                                            </p:graphicEl>
                                          </p:spTgt>
                                        </p:tgtEl>
                                        <p:attrNameLst>
                                          <p:attrName>style.visibility</p:attrName>
                                        </p:attrNameLst>
                                      </p:cBhvr>
                                      <p:to>
                                        <p:strVal val="visible"/>
                                      </p:to>
                                    </p:set>
                                    <p:animEffect transition="in" filter="randombar(horizontal)">
                                      <p:cBhvr>
                                        <p:cTn id="30" dur="500"/>
                                        <p:tgtEl>
                                          <p:spTgt spid="4">
                                            <p:graphicEl>
                                              <a:dgm id="{E6A27CCD-34FC-482D-BA4F-E10C73ACF35F}"/>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
                                            <p:graphicEl>
                                              <a:dgm id="{19F71A84-AB68-49A6-B871-E9AAD718BA1A}"/>
                                            </p:graphicEl>
                                          </p:spTgt>
                                        </p:tgtEl>
                                        <p:attrNameLst>
                                          <p:attrName>style.visibility</p:attrName>
                                        </p:attrNameLst>
                                      </p:cBhvr>
                                      <p:to>
                                        <p:strVal val="visible"/>
                                      </p:to>
                                    </p:set>
                                    <p:animEffect transition="in" filter="randombar(horizontal)">
                                      <p:cBhvr>
                                        <p:cTn id="35" dur="500"/>
                                        <p:tgtEl>
                                          <p:spTgt spid="4">
                                            <p:graphicEl>
                                              <a:dgm id="{19F71A84-AB68-49A6-B871-E9AAD718BA1A}"/>
                                            </p:graphic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
                                            <p:graphicEl>
                                              <a:dgm id="{013FA99D-C423-46EC-A8F7-E1727BC921A4}"/>
                                            </p:graphicEl>
                                          </p:spTgt>
                                        </p:tgtEl>
                                        <p:attrNameLst>
                                          <p:attrName>style.visibility</p:attrName>
                                        </p:attrNameLst>
                                      </p:cBhvr>
                                      <p:to>
                                        <p:strVal val="visible"/>
                                      </p:to>
                                    </p:set>
                                    <p:animEffect transition="in" filter="randombar(horizontal)">
                                      <p:cBhvr>
                                        <p:cTn id="38" dur="500"/>
                                        <p:tgtEl>
                                          <p:spTgt spid="4">
                                            <p:graphicEl>
                                              <a:dgm id="{013FA99D-C423-46EC-A8F7-E1727BC921A4}"/>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4">
                                            <p:graphicEl>
                                              <a:dgm id="{FB36BF45-5C3F-4F87-A26F-3951DCC2C8A2}"/>
                                            </p:graphicEl>
                                          </p:spTgt>
                                        </p:tgtEl>
                                        <p:attrNameLst>
                                          <p:attrName>style.visibility</p:attrName>
                                        </p:attrNameLst>
                                      </p:cBhvr>
                                      <p:to>
                                        <p:strVal val="visible"/>
                                      </p:to>
                                    </p:set>
                                    <p:animEffect transition="in" filter="randombar(horizontal)">
                                      <p:cBhvr>
                                        <p:cTn id="43" dur="500"/>
                                        <p:tgtEl>
                                          <p:spTgt spid="4">
                                            <p:graphicEl>
                                              <a:dgm id="{FB36BF45-5C3F-4F87-A26F-3951DCC2C8A2}"/>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
                                            <p:graphicEl>
                                              <a:dgm id="{955EC6EB-B182-4DD2-9F7A-A84DF64EE8EB}"/>
                                            </p:graphicEl>
                                          </p:spTgt>
                                        </p:tgtEl>
                                        <p:attrNameLst>
                                          <p:attrName>style.visibility</p:attrName>
                                        </p:attrNameLst>
                                      </p:cBhvr>
                                      <p:to>
                                        <p:strVal val="visible"/>
                                      </p:to>
                                    </p:set>
                                    <p:animEffect transition="in" filter="randombar(horizontal)">
                                      <p:cBhvr>
                                        <p:cTn id="46" dur="500"/>
                                        <p:tgtEl>
                                          <p:spTgt spid="4">
                                            <p:graphicEl>
                                              <a:dgm id="{955EC6EB-B182-4DD2-9F7A-A84DF64EE8EB}"/>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
                                            <p:graphicEl>
                                              <a:dgm id="{0AD15C58-FC60-47F1-BC30-BBD28E638C6E}"/>
                                            </p:graphicEl>
                                          </p:spTgt>
                                        </p:tgtEl>
                                        <p:attrNameLst>
                                          <p:attrName>style.visibility</p:attrName>
                                        </p:attrNameLst>
                                      </p:cBhvr>
                                      <p:to>
                                        <p:strVal val="visible"/>
                                      </p:to>
                                    </p:set>
                                    <p:animEffect transition="in" filter="randombar(horizontal)">
                                      <p:cBhvr>
                                        <p:cTn id="51" dur="500"/>
                                        <p:tgtEl>
                                          <p:spTgt spid="4">
                                            <p:graphicEl>
                                              <a:dgm id="{0AD15C58-FC60-47F1-BC30-BBD28E638C6E}"/>
                                            </p:graphicEl>
                                          </p:spTgt>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4">
                                            <p:graphicEl>
                                              <a:dgm id="{1E4526D8-ADD1-46CA-9026-1D145B851CBC}"/>
                                            </p:graphicEl>
                                          </p:spTgt>
                                        </p:tgtEl>
                                        <p:attrNameLst>
                                          <p:attrName>style.visibility</p:attrName>
                                        </p:attrNameLst>
                                      </p:cBhvr>
                                      <p:to>
                                        <p:strVal val="visible"/>
                                      </p:to>
                                    </p:set>
                                    <p:animEffect transition="in" filter="randombar(horizontal)">
                                      <p:cBhvr>
                                        <p:cTn id="54" dur="500"/>
                                        <p:tgtEl>
                                          <p:spTgt spid="4">
                                            <p:graphicEl>
                                              <a:dgm id="{1E4526D8-ADD1-46CA-9026-1D145B851C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56E-3724-40B8-9E7C-4F738267E13F}"/>
              </a:ext>
            </a:extLst>
          </p:cNvPr>
          <p:cNvSpPr>
            <a:spLocks noGrp="1"/>
          </p:cNvSpPr>
          <p:nvPr>
            <p:ph type="title"/>
          </p:nvPr>
        </p:nvSpPr>
        <p:spPr/>
        <p:txBody>
          <a:bodyPr/>
          <a:lstStyle/>
          <a:p>
            <a:r>
              <a:rPr lang="en-US" dirty="0"/>
              <a:t>Major problems </a:t>
            </a:r>
            <a:r>
              <a:rPr lang="pl-PL" dirty="0"/>
              <a:t>- </a:t>
            </a:r>
            <a:r>
              <a:rPr lang="en-US" dirty="0"/>
              <a:t>re</a:t>
            </a:r>
            <a:r>
              <a:rPr lang="pl-PL" dirty="0"/>
              <a:t>visited</a:t>
            </a:r>
            <a:endParaRPr lang="en-US" dirty="0"/>
          </a:p>
        </p:txBody>
      </p:sp>
      <p:sp>
        <p:nvSpPr>
          <p:cNvPr id="4" name="Content Placeholder 2">
            <a:extLst>
              <a:ext uri="{FF2B5EF4-FFF2-40B4-BE49-F238E27FC236}">
                <a16:creationId xmlns:a16="http://schemas.microsoft.com/office/drawing/2014/main" id="{97E24888-6E3A-4610-84C9-8234AD66DBC2}"/>
              </a:ext>
            </a:extLst>
          </p:cNvPr>
          <p:cNvSpPr txBox="1">
            <a:spLocks/>
          </p:cNvSpPr>
          <p:nvPr/>
        </p:nvSpPr>
        <p:spPr>
          <a:xfrm>
            <a:off x="6094412" y="2249487"/>
            <a:ext cx="5173663"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graphicFrame>
        <p:nvGraphicFramePr>
          <p:cNvPr id="5" name="Content Placeholder 4">
            <a:extLst>
              <a:ext uri="{FF2B5EF4-FFF2-40B4-BE49-F238E27FC236}">
                <a16:creationId xmlns:a16="http://schemas.microsoft.com/office/drawing/2014/main" id="{28C1D68B-8FB3-4A1A-A63F-635F90EFCE59}"/>
              </a:ext>
            </a:extLst>
          </p:cNvPr>
          <p:cNvGraphicFramePr>
            <a:graphicFrameLocks noGrp="1"/>
          </p:cNvGraphicFramePr>
          <p:nvPr>
            <p:ph idx="1"/>
            <p:extLst>
              <p:ext uri="{D42A27DB-BD31-4B8C-83A1-F6EECF244321}">
                <p14:modId xmlns:p14="http://schemas.microsoft.com/office/powerpoint/2010/main" val="3829950194"/>
              </p:ext>
            </p:extLst>
          </p:nvPr>
        </p:nvGraphicFramePr>
        <p:xfrm>
          <a:off x="136175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98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156EF02A-9A1C-4920-A5E6-8992801DAAD4}"/>
                                            </p:graphicEl>
                                          </p:spTgt>
                                        </p:tgtEl>
                                        <p:attrNameLst>
                                          <p:attrName>style.visibility</p:attrName>
                                        </p:attrNameLst>
                                      </p:cBhvr>
                                      <p:to>
                                        <p:strVal val="visible"/>
                                      </p:to>
                                    </p:set>
                                    <p:anim calcmode="lin" valueType="num">
                                      <p:cBhvr additive="base">
                                        <p:cTn id="7" dur="500" fill="hold"/>
                                        <p:tgtEl>
                                          <p:spTgt spid="5">
                                            <p:graphicEl>
                                              <a:dgm id="{156EF02A-9A1C-4920-A5E6-8992801DAAD4}"/>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156EF02A-9A1C-4920-A5E6-8992801DAAD4}"/>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1EBC8FD6-E17D-4B3C-BEC2-53048559D69E}"/>
                                            </p:graphicEl>
                                          </p:spTgt>
                                        </p:tgtEl>
                                        <p:attrNameLst>
                                          <p:attrName>style.visibility</p:attrName>
                                        </p:attrNameLst>
                                      </p:cBhvr>
                                      <p:to>
                                        <p:strVal val="visible"/>
                                      </p:to>
                                    </p:set>
                                    <p:anim calcmode="lin" valueType="num">
                                      <p:cBhvr additive="base">
                                        <p:cTn id="13" dur="500" fill="hold"/>
                                        <p:tgtEl>
                                          <p:spTgt spid="5">
                                            <p:graphicEl>
                                              <a:dgm id="{1EBC8FD6-E17D-4B3C-BEC2-53048559D69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1EBC8FD6-E17D-4B3C-BEC2-53048559D69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CC1DF063-E044-4438-8753-94359DDC1655}"/>
                                            </p:graphicEl>
                                          </p:spTgt>
                                        </p:tgtEl>
                                        <p:attrNameLst>
                                          <p:attrName>style.visibility</p:attrName>
                                        </p:attrNameLst>
                                      </p:cBhvr>
                                      <p:to>
                                        <p:strVal val="visible"/>
                                      </p:to>
                                    </p:set>
                                    <p:anim calcmode="lin" valueType="num">
                                      <p:cBhvr additive="base">
                                        <p:cTn id="19" dur="500" fill="hold"/>
                                        <p:tgtEl>
                                          <p:spTgt spid="5">
                                            <p:graphicEl>
                                              <a:dgm id="{CC1DF063-E044-4438-8753-94359DDC165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CC1DF063-E044-4438-8753-94359DDC165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B5357E30-1B38-402A-ABEF-0E97B011D6F2}"/>
                                            </p:graphicEl>
                                          </p:spTgt>
                                        </p:tgtEl>
                                        <p:attrNameLst>
                                          <p:attrName>style.visibility</p:attrName>
                                        </p:attrNameLst>
                                      </p:cBhvr>
                                      <p:to>
                                        <p:strVal val="visible"/>
                                      </p:to>
                                    </p:set>
                                    <p:anim calcmode="lin" valueType="num">
                                      <p:cBhvr additive="base">
                                        <p:cTn id="25" dur="500" fill="hold"/>
                                        <p:tgtEl>
                                          <p:spTgt spid="5">
                                            <p:graphicEl>
                                              <a:dgm id="{B5357E30-1B38-402A-ABEF-0E97B011D6F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B5357E30-1B38-402A-ABEF-0E97B011D6F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2185D922-A5B8-47CD-ACDE-5F638449BBC9}"/>
                                            </p:graphicEl>
                                          </p:spTgt>
                                        </p:tgtEl>
                                        <p:attrNameLst>
                                          <p:attrName>style.visibility</p:attrName>
                                        </p:attrNameLst>
                                      </p:cBhvr>
                                      <p:to>
                                        <p:strVal val="visible"/>
                                      </p:to>
                                    </p:set>
                                    <p:anim calcmode="lin" valueType="num">
                                      <p:cBhvr additive="base">
                                        <p:cTn id="31" dur="500" fill="hold"/>
                                        <p:tgtEl>
                                          <p:spTgt spid="5">
                                            <p:graphicEl>
                                              <a:dgm id="{2185D922-A5B8-47CD-ACDE-5F638449BBC9}"/>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2185D922-A5B8-47CD-ACDE-5F638449BBC9}"/>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0CFC168B-613A-4419-8618-5E8EF48A716A}"/>
                                            </p:graphicEl>
                                          </p:spTgt>
                                        </p:tgtEl>
                                        <p:attrNameLst>
                                          <p:attrName>style.visibility</p:attrName>
                                        </p:attrNameLst>
                                      </p:cBhvr>
                                      <p:to>
                                        <p:strVal val="visible"/>
                                      </p:to>
                                    </p:set>
                                    <p:anim calcmode="lin" valueType="num">
                                      <p:cBhvr additive="base">
                                        <p:cTn id="37" dur="500" fill="hold"/>
                                        <p:tgtEl>
                                          <p:spTgt spid="5">
                                            <p:graphicEl>
                                              <a:dgm id="{0CFC168B-613A-4419-8618-5E8EF48A716A}"/>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0CFC168B-613A-4419-8618-5E8EF48A716A}"/>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graphicEl>
                                              <a:dgm id="{3DC2A4AF-C606-43A7-ADBC-F60F8ACB5ADB}"/>
                                            </p:graphicEl>
                                          </p:spTgt>
                                        </p:tgtEl>
                                        <p:attrNameLst>
                                          <p:attrName>style.visibility</p:attrName>
                                        </p:attrNameLst>
                                      </p:cBhvr>
                                      <p:to>
                                        <p:strVal val="visible"/>
                                      </p:to>
                                    </p:set>
                                    <p:anim calcmode="lin" valueType="num">
                                      <p:cBhvr additive="base">
                                        <p:cTn id="43" dur="500" fill="hold"/>
                                        <p:tgtEl>
                                          <p:spTgt spid="5">
                                            <p:graphicEl>
                                              <a:dgm id="{3DC2A4AF-C606-43A7-ADBC-F60F8ACB5AD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graphicEl>
                                              <a:dgm id="{3DC2A4AF-C606-43A7-ADBC-F60F8ACB5AD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graphicEl>
                                              <a:dgm id="{27391BAB-12FA-42F2-8846-3E8D0F3A37EE}"/>
                                            </p:graphicEl>
                                          </p:spTgt>
                                        </p:tgtEl>
                                        <p:attrNameLst>
                                          <p:attrName>style.visibility</p:attrName>
                                        </p:attrNameLst>
                                      </p:cBhvr>
                                      <p:to>
                                        <p:strVal val="visible"/>
                                      </p:to>
                                    </p:set>
                                    <p:anim calcmode="lin" valueType="num">
                                      <p:cBhvr additive="base">
                                        <p:cTn id="49" dur="500" fill="hold"/>
                                        <p:tgtEl>
                                          <p:spTgt spid="5">
                                            <p:graphicEl>
                                              <a:dgm id="{27391BAB-12FA-42F2-8846-3E8D0F3A37EE}"/>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graphicEl>
                                              <a:dgm id="{27391BAB-12FA-42F2-8846-3E8D0F3A37EE}"/>
                                            </p:graphic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graphicEl>
                                              <a:dgm id="{FA0D413E-1AE7-4D22-8871-854489E4FD28}"/>
                                            </p:graphicEl>
                                          </p:spTgt>
                                        </p:tgtEl>
                                        <p:attrNameLst>
                                          <p:attrName>style.visibility</p:attrName>
                                        </p:attrNameLst>
                                      </p:cBhvr>
                                      <p:to>
                                        <p:strVal val="visible"/>
                                      </p:to>
                                    </p:set>
                                    <p:anim calcmode="lin" valueType="num">
                                      <p:cBhvr additive="base">
                                        <p:cTn id="55" dur="500" fill="hold"/>
                                        <p:tgtEl>
                                          <p:spTgt spid="5">
                                            <p:graphicEl>
                                              <a:dgm id="{FA0D413E-1AE7-4D22-8871-854489E4FD28}"/>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graphicEl>
                                              <a:dgm id="{FA0D413E-1AE7-4D22-8871-854489E4FD28}"/>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graphicEl>
                                              <a:dgm id="{841CB7A3-B621-44B6-B1F1-41D793F18250}"/>
                                            </p:graphicEl>
                                          </p:spTgt>
                                        </p:tgtEl>
                                        <p:attrNameLst>
                                          <p:attrName>style.visibility</p:attrName>
                                        </p:attrNameLst>
                                      </p:cBhvr>
                                      <p:to>
                                        <p:strVal val="visible"/>
                                      </p:to>
                                    </p:set>
                                    <p:anim calcmode="lin" valueType="num">
                                      <p:cBhvr additive="base">
                                        <p:cTn id="61" dur="500" fill="hold"/>
                                        <p:tgtEl>
                                          <p:spTgt spid="5">
                                            <p:graphicEl>
                                              <a:dgm id="{841CB7A3-B621-44B6-B1F1-41D793F18250}"/>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graphicEl>
                                              <a:dgm id="{841CB7A3-B621-44B6-B1F1-41D793F18250}"/>
                                            </p:graphic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graphicEl>
                                              <a:dgm id="{E9D08E9E-05B8-4D93-A034-195C893DB6EA}"/>
                                            </p:graphicEl>
                                          </p:spTgt>
                                        </p:tgtEl>
                                        <p:attrNameLst>
                                          <p:attrName>style.visibility</p:attrName>
                                        </p:attrNameLst>
                                      </p:cBhvr>
                                      <p:to>
                                        <p:strVal val="visible"/>
                                      </p:to>
                                    </p:set>
                                    <p:anim calcmode="lin" valueType="num">
                                      <p:cBhvr additive="base">
                                        <p:cTn id="67" dur="500" fill="hold"/>
                                        <p:tgtEl>
                                          <p:spTgt spid="5">
                                            <p:graphicEl>
                                              <a:dgm id="{E9D08E9E-05B8-4D93-A034-195C893DB6E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graphicEl>
                                              <a:dgm id="{E9D08E9E-05B8-4D93-A034-195C893DB6E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graphicEl>
                                              <a:dgm id="{C42353D1-38EB-4AFC-9E46-BEADCFC3DEA9}"/>
                                            </p:graphicEl>
                                          </p:spTgt>
                                        </p:tgtEl>
                                        <p:attrNameLst>
                                          <p:attrName>style.visibility</p:attrName>
                                        </p:attrNameLst>
                                      </p:cBhvr>
                                      <p:to>
                                        <p:strVal val="visible"/>
                                      </p:to>
                                    </p:set>
                                    <p:anim calcmode="lin" valueType="num">
                                      <p:cBhvr additive="base">
                                        <p:cTn id="73" dur="500" fill="hold"/>
                                        <p:tgtEl>
                                          <p:spTgt spid="5">
                                            <p:graphicEl>
                                              <a:dgm id="{C42353D1-38EB-4AFC-9E46-BEADCFC3DEA9}"/>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graphicEl>
                                              <a:dgm id="{C42353D1-38EB-4AFC-9E46-BEADCFC3DEA9}"/>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graphicEl>
                                              <a:dgm id="{727AADF0-FB20-4F3D-A3EE-F14A54333A8A}"/>
                                            </p:graphicEl>
                                          </p:spTgt>
                                        </p:tgtEl>
                                        <p:attrNameLst>
                                          <p:attrName>style.visibility</p:attrName>
                                        </p:attrNameLst>
                                      </p:cBhvr>
                                      <p:to>
                                        <p:strVal val="visible"/>
                                      </p:to>
                                    </p:set>
                                    <p:anim calcmode="lin" valueType="num">
                                      <p:cBhvr additive="base">
                                        <p:cTn id="79" dur="500" fill="hold"/>
                                        <p:tgtEl>
                                          <p:spTgt spid="5">
                                            <p:graphicEl>
                                              <a:dgm id="{727AADF0-FB20-4F3D-A3EE-F14A54333A8A}"/>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graphicEl>
                                              <a:dgm id="{727AADF0-FB20-4F3D-A3EE-F14A54333A8A}"/>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graphicEl>
                                              <a:dgm id="{8C28FA31-A66B-4964-B1BF-E71274CFC565}"/>
                                            </p:graphicEl>
                                          </p:spTgt>
                                        </p:tgtEl>
                                        <p:attrNameLst>
                                          <p:attrName>style.visibility</p:attrName>
                                        </p:attrNameLst>
                                      </p:cBhvr>
                                      <p:to>
                                        <p:strVal val="visible"/>
                                      </p:to>
                                    </p:set>
                                    <p:anim calcmode="lin" valueType="num">
                                      <p:cBhvr additive="base">
                                        <p:cTn id="85" dur="500" fill="hold"/>
                                        <p:tgtEl>
                                          <p:spTgt spid="5">
                                            <p:graphicEl>
                                              <a:dgm id="{8C28FA31-A66B-4964-B1BF-E71274CFC565}"/>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graphicEl>
                                              <a:dgm id="{8C28FA31-A66B-4964-B1BF-E71274CFC565}"/>
                                            </p:graphic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graphicEl>
                                              <a:dgm id="{42767BCC-736B-45B2-98BF-63DAAB1180A1}"/>
                                            </p:graphicEl>
                                          </p:spTgt>
                                        </p:tgtEl>
                                        <p:attrNameLst>
                                          <p:attrName>style.visibility</p:attrName>
                                        </p:attrNameLst>
                                      </p:cBhvr>
                                      <p:to>
                                        <p:strVal val="visible"/>
                                      </p:to>
                                    </p:set>
                                    <p:anim calcmode="lin" valueType="num">
                                      <p:cBhvr additive="base">
                                        <p:cTn id="91" dur="500" fill="hold"/>
                                        <p:tgtEl>
                                          <p:spTgt spid="5">
                                            <p:graphicEl>
                                              <a:dgm id="{42767BCC-736B-45B2-98BF-63DAAB1180A1}"/>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graphicEl>
                                              <a:dgm id="{42767BCC-736B-45B2-98BF-63DAAB1180A1}"/>
                                            </p:graphic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graphicEl>
                                              <a:dgm id="{E8FD7DB4-2C90-48A5-90AB-6A4F20EA932A}"/>
                                            </p:graphicEl>
                                          </p:spTgt>
                                        </p:tgtEl>
                                        <p:attrNameLst>
                                          <p:attrName>style.visibility</p:attrName>
                                        </p:attrNameLst>
                                      </p:cBhvr>
                                      <p:to>
                                        <p:strVal val="visible"/>
                                      </p:to>
                                    </p:set>
                                    <p:anim calcmode="lin" valueType="num">
                                      <p:cBhvr additive="base">
                                        <p:cTn id="97" dur="500" fill="hold"/>
                                        <p:tgtEl>
                                          <p:spTgt spid="5">
                                            <p:graphicEl>
                                              <a:dgm id="{E8FD7DB4-2C90-48A5-90AB-6A4F20EA932A}"/>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graphicEl>
                                              <a:dgm id="{E8FD7DB4-2C90-48A5-90AB-6A4F20EA932A}"/>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EOS Wrap</a:t>
            </a:r>
            <a:r>
              <a:rPr lang="pl-PL" dirty="0"/>
              <a:t>-</a:t>
            </a:r>
            <a:r>
              <a:rPr lang="en-US" dirty="0"/>
              <a:t>up</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Most important: </a:t>
            </a:r>
            <a:r>
              <a:rPr lang="en-US" dirty="0"/>
              <a:t>the way </a:t>
            </a:r>
            <a:r>
              <a:rPr lang="pl-PL" dirty="0"/>
              <a:t>EOS i</a:t>
            </a:r>
            <a:r>
              <a:rPr lang="en-US" dirty="0"/>
              <a:t>s going to operate</a:t>
            </a:r>
            <a:endParaRPr lang="pl-PL" dirty="0"/>
          </a:p>
          <a:p>
            <a:r>
              <a:rPr lang="pl-PL" dirty="0"/>
              <a:t>I</a:t>
            </a:r>
            <a:r>
              <a:rPr lang="en-US" dirty="0" err="1"/>
              <a:t>ncremental</a:t>
            </a:r>
            <a:r>
              <a:rPr lang="en-US" dirty="0"/>
              <a:t> improvement to stuff that's already been proven to work</a:t>
            </a:r>
            <a:endParaRPr lang="pl-PL" dirty="0"/>
          </a:p>
          <a:p>
            <a:r>
              <a:rPr lang="en-US" dirty="0"/>
              <a:t>Extremely business oriented</a:t>
            </a:r>
            <a:endParaRPr lang="pl-PL" dirty="0"/>
          </a:p>
          <a:p>
            <a:r>
              <a:rPr lang="pl-PL" dirty="0"/>
              <a:t>Can other systems copy EOS solutions?</a:t>
            </a:r>
          </a:p>
        </p:txBody>
      </p:sp>
    </p:spTree>
    <p:extLst>
      <p:ext uri="{BB962C8B-B14F-4D97-AF65-F5344CB8AC3E}">
        <p14:creationId xmlns:p14="http://schemas.microsoft.com/office/powerpoint/2010/main" val="606941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About </a:t>
            </a:r>
            <a:r>
              <a:rPr lang="en-US" dirty="0" err="1">
                <a:solidFill>
                  <a:schemeClr val="tx2"/>
                </a:solidFill>
              </a:rPr>
              <a:t>Tokenika</a:t>
            </a:r>
            <a:endParaRPr lang="en-US" dirty="0">
              <a:solidFill>
                <a:schemeClr val="tx2"/>
              </a:solidFill>
            </a:endParaRP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F</a:t>
            </a:r>
            <a:r>
              <a:rPr lang="en-US" dirty="0" err="1"/>
              <a:t>ocus</a:t>
            </a:r>
            <a:r>
              <a:rPr lang="en-US" dirty="0"/>
              <a:t> on blockchain-based fundraising and digital asset management</a:t>
            </a:r>
            <a:r>
              <a:rPr lang="pl-PL" dirty="0"/>
              <a:t> solutions, e.g. Neufund, Melonport, Iconomi</a:t>
            </a:r>
          </a:p>
          <a:p>
            <a:r>
              <a:rPr lang="pl-PL" dirty="0"/>
              <a:t>S</a:t>
            </a:r>
            <a:r>
              <a:rPr lang="en-US" dirty="0" err="1"/>
              <a:t>oftware</a:t>
            </a:r>
            <a:r>
              <a:rPr lang="en-US" dirty="0"/>
              <a:t> house dedicated to building </a:t>
            </a:r>
            <a:r>
              <a:rPr lang="en-US" dirty="0" err="1"/>
              <a:t>dApps</a:t>
            </a:r>
            <a:r>
              <a:rPr lang="en-US" dirty="0"/>
              <a:t> (both on EOS and ETH)</a:t>
            </a:r>
            <a:endParaRPr lang="pl-PL" dirty="0"/>
          </a:p>
          <a:p>
            <a:r>
              <a:rPr lang="pl-PL" dirty="0"/>
              <a:t>A</a:t>
            </a:r>
            <a:r>
              <a:rPr lang="en-US" dirty="0" err="1"/>
              <a:t>im</a:t>
            </a:r>
            <a:r>
              <a:rPr lang="pl-PL" dirty="0"/>
              <a:t>ing</a:t>
            </a:r>
            <a:r>
              <a:rPr lang="en-US" dirty="0"/>
              <a:t> to be</a:t>
            </a:r>
            <a:r>
              <a:rPr lang="pl-PL" dirty="0"/>
              <a:t> elected as</a:t>
            </a:r>
            <a:r>
              <a:rPr lang="en-US" dirty="0"/>
              <a:t> one of the 20 block producers </a:t>
            </a:r>
            <a:r>
              <a:rPr lang="pl-PL" dirty="0"/>
              <a:t>for EOS</a:t>
            </a:r>
            <a:r>
              <a:rPr lang="en-US" dirty="0"/>
              <a:t> </a:t>
            </a:r>
            <a:endParaRPr lang="pl-PL" dirty="0"/>
          </a:p>
        </p:txBody>
      </p:sp>
    </p:spTree>
    <p:extLst>
      <p:ext uri="{BB962C8B-B14F-4D97-AF65-F5344CB8AC3E}">
        <p14:creationId xmlns:p14="http://schemas.microsoft.com/office/powerpoint/2010/main" val="16243927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DO </a:t>
            </a:r>
            <a:r>
              <a:rPr lang="en-US" dirty="0"/>
              <a:t>we need?</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N</a:t>
            </a:r>
            <a:r>
              <a:rPr lang="en-US" dirty="0" err="1"/>
              <a:t>ot</a:t>
            </a:r>
            <a:r>
              <a:rPr lang="en-US" dirty="0"/>
              <a:t> looking for </a:t>
            </a:r>
            <a:r>
              <a:rPr lang="pl-PL" dirty="0"/>
              <a:t>funding, </a:t>
            </a:r>
            <a:r>
              <a:rPr lang="en-US" dirty="0"/>
              <a:t>looking for ways to spend money</a:t>
            </a:r>
            <a:endParaRPr lang="pl-PL" dirty="0"/>
          </a:p>
          <a:p>
            <a:r>
              <a:rPr lang="en-US" dirty="0"/>
              <a:t>Looking for good ideas that can be converted into </a:t>
            </a:r>
            <a:r>
              <a:rPr lang="en-US" dirty="0" err="1"/>
              <a:t>dApps</a:t>
            </a:r>
            <a:endParaRPr lang="pl-PL" dirty="0"/>
          </a:p>
          <a:p>
            <a:r>
              <a:rPr lang="en-US" dirty="0"/>
              <a:t>Hiring developers with background in C++ and/or ETH smart-contracts </a:t>
            </a:r>
            <a:endParaRPr lang="pl-PL" dirty="0"/>
          </a:p>
        </p:txBody>
      </p:sp>
    </p:spTree>
    <p:extLst>
      <p:ext uri="{BB962C8B-B14F-4D97-AF65-F5344CB8AC3E}">
        <p14:creationId xmlns:p14="http://schemas.microsoft.com/office/powerpoint/2010/main" val="4285310218"/>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pic>
        <p:nvPicPr>
          <p:cNvPr id="9" name="Picture 8" descr="A picture containing clipart&#10;&#10;Description generated with high confidence">
            <a:extLst>
              <a:ext uri="{FF2B5EF4-FFF2-40B4-BE49-F238E27FC236}">
                <a16:creationId xmlns:a16="http://schemas.microsoft.com/office/drawing/2014/main" id="{3CE66AFE-EA04-43A5-949C-230D04653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062" y="4197324"/>
            <a:ext cx="1545770" cy="324662"/>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1617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2" y="2695073"/>
            <a:ext cx="2644545" cy="2318463"/>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058567"/>
            <a:ext cx="2237430" cy="2096338"/>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6557035" y="2294278"/>
            <a:ext cx="3309154" cy="2485718"/>
          </a:xfrm>
          <a:prstGeom prst="rect">
            <a:avLst/>
          </a:prstGeom>
          <a:ln>
            <a:solidFill>
              <a:schemeClr val="tx1"/>
            </a:solidFill>
          </a:ln>
        </p:spPr>
      </p:pic>
      <p:pic>
        <p:nvPicPr>
          <p:cNvPr id="6" name="Picture 5">
            <a:extLst>
              <a:ext uri="{FF2B5EF4-FFF2-40B4-BE49-F238E27FC236}">
                <a16:creationId xmlns:a16="http://schemas.microsoft.com/office/drawing/2014/main" id="{49CF353A-83A7-4219-8951-A6E06DE1C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5495" y="4471563"/>
            <a:ext cx="3142968" cy="1767920"/>
          </a:xfrm>
          <a:prstGeom prst="rect">
            <a:avLst/>
          </a:prstGeom>
          <a:ln>
            <a:solidFill>
              <a:schemeClr val="tx1"/>
            </a:solidFill>
          </a:ln>
        </p:spPr>
      </p:pic>
      <p:pic>
        <p:nvPicPr>
          <p:cNvPr id="8" name="Picture 7">
            <a:extLst>
              <a:ext uri="{FF2B5EF4-FFF2-40B4-BE49-F238E27FC236}">
                <a16:creationId xmlns:a16="http://schemas.microsoft.com/office/drawing/2014/main" id="{FC9146DD-BD0A-4800-9C80-211E8B89D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353" y="3976814"/>
            <a:ext cx="1648439" cy="2486025"/>
          </a:xfrm>
          <a:prstGeom prst="rect">
            <a:avLst/>
          </a:prstGeom>
          <a:ln>
            <a:solidFill>
              <a:schemeClr val="tx1"/>
            </a:solidFill>
          </a:ln>
        </p:spPr>
      </p:pic>
      <p:pic>
        <p:nvPicPr>
          <p:cNvPr id="9" name="Picture 8">
            <a:extLst>
              <a:ext uri="{FF2B5EF4-FFF2-40B4-BE49-F238E27FC236}">
                <a16:creationId xmlns:a16="http://schemas.microsoft.com/office/drawing/2014/main" id="{35AA3EB3-0492-4F02-8816-3BA800D439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2555" y="4100831"/>
            <a:ext cx="1787693" cy="1825409"/>
          </a:xfrm>
          <a:prstGeom prst="rect">
            <a:avLst/>
          </a:prstGeom>
          <a:ln>
            <a:solidFill>
              <a:schemeClr val="tx1"/>
            </a:solidFill>
          </a:ln>
        </p:spPr>
      </p:pic>
    </p:spTree>
    <p:extLst>
      <p:ext uri="{BB962C8B-B14F-4D97-AF65-F5344CB8AC3E}">
        <p14:creationId xmlns:p14="http://schemas.microsoft.com/office/powerpoint/2010/main" val="1501333908"/>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ANSWERS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8"/>
            <a:ext cx="9905999" cy="1478570"/>
          </a:xfrm>
        </p:spPr>
        <p:txBody>
          <a:bodyPr>
            <a:normAutofit/>
          </a:bodyPr>
          <a:lstStyle/>
          <a:p>
            <a:pPr marL="457200" indent="-457200">
              <a:buFont typeface="+mj-lt"/>
              <a:buAutoNum type="arabicPeriod" startAt="5"/>
            </a:pPr>
            <a:r>
              <a:rPr lang="en-US" dirty="0"/>
              <a:t>Which are the top four most used blockchains currently in production?</a:t>
            </a:r>
            <a:endParaRPr lang="pl-PL" dirty="0"/>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632311377"/>
              </p:ext>
            </p:extLst>
          </p:nvPr>
        </p:nvGraphicFramePr>
        <p:xfrm>
          <a:off x="1621422" y="3186859"/>
          <a:ext cx="6173537" cy="2376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50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en-US" dirty="0"/>
              <a:t>top four most used blockchains</a:t>
            </a:r>
          </a:p>
        </p:txBody>
      </p:sp>
      <p:graphicFrame>
        <p:nvGraphicFramePr>
          <p:cNvPr id="6" name="Chart 5">
            <a:extLst>
              <a:ext uri="{FF2B5EF4-FFF2-40B4-BE49-F238E27FC236}">
                <a16:creationId xmlns:a16="http://schemas.microsoft.com/office/drawing/2014/main" id="{56A5E4B5-7EF1-4905-B15F-490DDCEF9380}"/>
              </a:ext>
            </a:extLst>
          </p:cNvPr>
          <p:cNvGraphicFramePr/>
          <p:nvPr>
            <p:extLst>
              <p:ext uri="{D42A27DB-BD31-4B8C-83A1-F6EECF244321}">
                <p14:modId xmlns:p14="http://schemas.microsoft.com/office/powerpoint/2010/main" val="2070060962"/>
              </p:ext>
            </p:extLst>
          </p:nvPr>
        </p:nvGraphicFramePr>
        <p:xfrm>
          <a:off x="1420896" y="2374232"/>
          <a:ext cx="6173537" cy="301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189184"/>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#6 </a:t>
            </a:r>
            <a:r>
              <a:rPr lang="en-US" dirty="0"/>
              <a:t>Asynchronous communication</a:t>
            </a:r>
          </a:p>
        </p:txBody>
      </p:sp>
      <p:sp>
        <p:nvSpPr>
          <p:cNvPr id="3" name="Content Placeholder 2">
            <a:extLst>
              <a:ext uri="{FF2B5EF4-FFF2-40B4-BE49-F238E27FC236}">
                <a16:creationId xmlns:a16="http://schemas.microsoft.com/office/drawing/2014/main" id="{DD997D10-3758-4B65-8ED0-A89404C1B9AA}"/>
              </a:ext>
            </a:extLst>
          </p:cNvPr>
          <p:cNvSpPr>
            <a:spLocks noGrp="1"/>
          </p:cNvSpPr>
          <p:nvPr>
            <p:ph idx="1"/>
          </p:nvPr>
        </p:nvSpPr>
        <p:spPr>
          <a:xfrm>
            <a:off x="1361752" y="2249487"/>
            <a:ext cx="9905999" cy="2642553"/>
          </a:xfrm>
        </p:spPr>
        <p:txBody>
          <a:bodyPr/>
          <a:lstStyle/>
          <a:p>
            <a:r>
              <a:rPr lang="pl-PL" dirty="0"/>
              <a:t>A</a:t>
            </a:r>
            <a:r>
              <a:rPr lang="en-US" dirty="0"/>
              <a:t>synchronous communication from the start</a:t>
            </a:r>
            <a:endParaRPr lang="pl-PL" dirty="0"/>
          </a:p>
          <a:p>
            <a:r>
              <a:rPr lang="pl-PL" dirty="0"/>
              <a:t>I</a:t>
            </a:r>
            <a:r>
              <a:rPr lang="en-US" dirty="0" err="1"/>
              <a:t>nternal</a:t>
            </a:r>
            <a:r>
              <a:rPr lang="en-US" dirty="0"/>
              <a:t> communication with local applications</a:t>
            </a:r>
            <a:r>
              <a:rPr lang="pl-PL" dirty="0"/>
              <a:t>,</a:t>
            </a:r>
            <a:r>
              <a:rPr lang="en-US" dirty="0"/>
              <a:t> as well as external communication with other blockchains</a:t>
            </a:r>
            <a:endParaRPr lang="pl-PL" dirty="0"/>
          </a:p>
          <a:p>
            <a:r>
              <a:rPr lang="pl-PL" dirty="0"/>
              <a:t>P</a:t>
            </a:r>
            <a:r>
              <a:rPr lang="en-US" dirty="0" err="1"/>
              <a:t>rivate</a:t>
            </a:r>
            <a:r>
              <a:rPr lang="en-US" dirty="0"/>
              <a:t> enterprise chains can communicate with a public chain</a:t>
            </a:r>
            <a:endParaRPr lang="pl-PL" dirty="0"/>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801174" cy="369332"/>
          </a:xfrm>
          <a:prstGeom prst="rect">
            <a:avLst/>
          </a:prstGeom>
          <a:noFill/>
        </p:spPr>
        <p:txBody>
          <a:bodyPr wrap="square" rtlCol="0">
            <a:spAutoFit/>
          </a:bodyPr>
          <a:lstStyle/>
          <a:p>
            <a:r>
              <a:rPr lang="pl-PL" u="sng" dirty="0"/>
              <a:t>UNIQUE FEATURES</a:t>
            </a:r>
            <a:endParaRPr lang="en-US" u="sng" dirty="0"/>
          </a:p>
        </p:txBody>
      </p:sp>
    </p:spTree>
    <p:extLst>
      <p:ext uri="{BB962C8B-B14F-4D97-AF65-F5344CB8AC3E}">
        <p14:creationId xmlns:p14="http://schemas.microsoft.com/office/powerpoint/2010/main" val="667078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a:xfrm>
            <a:off x="1361753" y="618518"/>
            <a:ext cx="9905998" cy="1478570"/>
          </a:xfrm>
        </p:spPr>
        <p:txBody>
          <a:bodyPr/>
          <a:lstStyle/>
          <a:p>
            <a:r>
              <a:rPr lang="pl-PL" dirty="0"/>
              <a:t>EOS VS. </a:t>
            </a:r>
            <a:r>
              <a:rPr lang="en-US" dirty="0"/>
              <a:t>decentralized apps</a:t>
            </a:r>
            <a:r>
              <a:rPr lang="pl-PL" dirty="0"/>
              <a:t> REQUIREMENTS</a:t>
            </a:r>
            <a:endParaRPr lang="en-US" dirty="0"/>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934330811"/>
              </p:ext>
            </p:extLst>
          </p:nvPr>
        </p:nvGraphicFramePr>
        <p:xfrm>
          <a:off x="1590353" y="2258631"/>
          <a:ext cx="7782247" cy="3520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7288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5">
                                            <p:graphicEl>
                                              <a:dgm id="{05E1C331-ADFE-44B6-826C-8530AF418064}"/>
                                            </p:graphicEl>
                                          </p:spTgt>
                                        </p:tgtEl>
                                        <p:attrNameLst>
                                          <p:attrName>style.color</p:attrName>
                                        </p:attrNameLst>
                                      </p:cBhvr>
                                      <p:to>
                                        <a:schemeClr val="tx2"/>
                                      </p:to>
                                    </p:animClr>
                                    <p:animClr clrSpc="rgb" dir="cw">
                                      <p:cBhvr>
                                        <p:cTn id="7" dur="500" fill="hold"/>
                                        <p:tgtEl>
                                          <p:spTgt spid="5">
                                            <p:graphicEl>
                                              <a:dgm id="{05E1C331-ADFE-44B6-826C-8530AF418064}"/>
                                            </p:graphicEl>
                                          </p:spTgt>
                                        </p:tgtEl>
                                        <p:attrNameLst>
                                          <p:attrName>fillcolor</p:attrName>
                                        </p:attrNameLst>
                                      </p:cBhvr>
                                      <p:to>
                                        <a:schemeClr val="tx2"/>
                                      </p:to>
                                    </p:animClr>
                                    <p:set>
                                      <p:cBhvr>
                                        <p:cTn id="8" dur="500" fill="hold"/>
                                        <p:tgtEl>
                                          <p:spTgt spid="5">
                                            <p:graphicEl>
                                              <a:dgm id="{05E1C331-ADFE-44B6-826C-8530AF418064}"/>
                                            </p:graphicEl>
                                          </p:spTgt>
                                        </p:tgtEl>
                                        <p:attrNameLst>
                                          <p:attrName>fill.type</p:attrName>
                                        </p:attrNameLst>
                                      </p:cBhvr>
                                      <p:to>
                                        <p:strVal val="solid"/>
                                      </p:to>
                                    </p:set>
                                    <p:set>
                                      <p:cBhvr>
                                        <p:cTn id="9" dur="500" fill="hold"/>
                                        <p:tgtEl>
                                          <p:spTgt spid="5">
                                            <p:graphicEl>
                                              <a:dgm id="{05E1C331-ADFE-44B6-826C-8530AF418064}"/>
                                            </p:graphic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5">
                                            <p:graphicEl>
                                              <a:dgm id="{2780F2CC-6CFD-4E87-9563-8E6C7DC34356}"/>
                                            </p:graphicEl>
                                          </p:spTgt>
                                        </p:tgtEl>
                                        <p:attrNameLst>
                                          <p:attrName>style.color</p:attrName>
                                        </p:attrNameLst>
                                      </p:cBhvr>
                                      <p:to>
                                        <a:schemeClr val="tx2"/>
                                      </p:to>
                                    </p:animClr>
                                    <p:animClr clrSpc="rgb" dir="cw">
                                      <p:cBhvr>
                                        <p:cTn id="14" dur="500" fill="hold"/>
                                        <p:tgtEl>
                                          <p:spTgt spid="5">
                                            <p:graphicEl>
                                              <a:dgm id="{2780F2CC-6CFD-4E87-9563-8E6C7DC34356}"/>
                                            </p:graphicEl>
                                          </p:spTgt>
                                        </p:tgtEl>
                                        <p:attrNameLst>
                                          <p:attrName>fillcolor</p:attrName>
                                        </p:attrNameLst>
                                      </p:cBhvr>
                                      <p:to>
                                        <a:schemeClr val="tx2"/>
                                      </p:to>
                                    </p:animClr>
                                    <p:set>
                                      <p:cBhvr>
                                        <p:cTn id="15" dur="500" fill="hold"/>
                                        <p:tgtEl>
                                          <p:spTgt spid="5">
                                            <p:graphicEl>
                                              <a:dgm id="{2780F2CC-6CFD-4E87-9563-8E6C7DC34356}"/>
                                            </p:graphicEl>
                                          </p:spTgt>
                                        </p:tgtEl>
                                        <p:attrNameLst>
                                          <p:attrName>fill.type</p:attrName>
                                        </p:attrNameLst>
                                      </p:cBhvr>
                                      <p:to>
                                        <p:strVal val="solid"/>
                                      </p:to>
                                    </p:set>
                                    <p:set>
                                      <p:cBhvr>
                                        <p:cTn id="16" dur="500" fill="hold"/>
                                        <p:tgtEl>
                                          <p:spTgt spid="5">
                                            <p:graphicEl>
                                              <a:dgm id="{2780F2CC-6CFD-4E87-9563-8E6C7DC34356}"/>
                                            </p:graphic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5">
                                            <p:graphicEl>
                                              <a:dgm id="{7FD7B9EC-67C9-42DF-ABAD-9DCC12DD231B}"/>
                                            </p:graphicEl>
                                          </p:spTgt>
                                        </p:tgtEl>
                                        <p:attrNameLst>
                                          <p:attrName>style.color</p:attrName>
                                        </p:attrNameLst>
                                      </p:cBhvr>
                                      <p:to>
                                        <a:schemeClr val="tx2"/>
                                      </p:to>
                                    </p:animClr>
                                    <p:animClr clrSpc="rgb" dir="cw">
                                      <p:cBhvr>
                                        <p:cTn id="21" dur="500" fill="hold"/>
                                        <p:tgtEl>
                                          <p:spTgt spid="5">
                                            <p:graphicEl>
                                              <a:dgm id="{7FD7B9EC-67C9-42DF-ABAD-9DCC12DD231B}"/>
                                            </p:graphicEl>
                                          </p:spTgt>
                                        </p:tgtEl>
                                        <p:attrNameLst>
                                          <p:attrName>fillcolor</p:attrName>
                                        </p:attrNameLst>
                                      </p:cBhvr>
                                      <p:to>
                                        <a:schemeClr val="tx2"/>
                                      </p:to>
                                    </p:animClr>
                                    <p:set>
                                      <p:cBhvr>
                                        <p:cTn id="22" dur="500" fill="hold"/>
                                        <p:tgtEl>
                                          <p:spTgt spid="5">
                                            <p:graphicEl>
                                              <a:dgm id="{7FD7B9EC-67C9-42DF-ABAD-9DCC12DD231B}"/>
                                            </p:graphicEl>
                                          </p:spTgt>
                                        </p:tgtEl>
                                        <p:attrNameLst>
                                          <p:attrName>fill.type</p:attrName>
                                        </p:attrNameLst>
                                      </p:cBhvr>
                                      <p:to>
                                        <p:strVal val="solid"/>
                                      </p:to>
                                    </p:set>
                                    <p:set>
                                      <p:cBhvr>
                                        <p:cTn id="23" dur="500" fill="hold"/>
                                        <p:tgtEl>
                                          <p:spTgt spid="5">
                                            <p:graphicEl>
                                              <a:dgm id="{7FD7B9EC-67C9-42DF-ABAD-9DCC12DD231B}"/>
                                            </p:graphic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5">
                                            <p:graphicEl>
                                              <a:dgm id="{8192608D-2C53-4305-85C1-2039076D1B6E}"/>
                                            </p:graphicEl>
                                          </p:spTgt>
                                        </p:tgtEl>
                                        <p:attrNameLst>
                                          <p:attrName>style.color</p:attrName>
                                        </p:attrNameLst>
                                      </p:cBhvr>
                                      <p:to>
                                        <a:schemeClr val="tx2"/>
                                      </p:to>
                                    </p:animClr>
                                    <p:animClr clrSpc="rgb" dir="cw">
                                      <p:cBhvr>
                                        <p:cTn id="28" dur="500" fill="hold"/>
                                        <p:tgtEl>
                                          <p:spTgt spid="5">
                                            <p:graphicEl>
                                              <a:dgm id="{8192608D-2C53-4305-85C1-2039076D1B6E}"/>
                                            </p:graphicEl>
                                          </p:spTgt>
                                        </p:tgtEl>
                                        <p:attrNameLst>
                                          <p:attrName>fillcolor</p:attrName>
                                        </p:attrNameLst>
                                      </p:cBhvr>
                                      <p:to>
                                        <a:schemeClr val="tx2"/>
                                      </p:to>
                                    </p:animClr>
                                    <p:set>
                                      <p:cBhvr>
                                        <p:cTn id="29" dur="500" fill="hold"/>
                                        <p:tgtEl>
                                          <p:spTgt spid="5">
                                            <p:graphicEl>
                                              <a:dgm id="{8192608D-2C53-4305-85C1-2039076D1B6E}"/>
                                            </p:graphicEl>
                                          </p:spTgt>
                                        </p:tgtEl>
                                        <p:attrNameLst>
                                          <p:attrName>fill.type</p:attrName>
                                        </p:attrNameLst>
                                      </p:cBhvr>
                                      <p:to>
                                        <p:strVal val="solid"/>
                                      </p:to>
                                    </p:set>
                                    <p:set>
                                      <p:cBhvr>
                                        <p:cTn id="30" dur="500" fill="hold"/>
                                        <p:tgtEl>
                                          <p:spTgt spid="5">
                                            <p:graphicEl>
                                              <a:dgm id="{8192608D-2C53-4305-85C1-2039076D1B6E}"/>
                                            </p:graphic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5">
                                            <p:graphicEl>
                                              <a:dgm id="{3932F664-DE2A-4ACE-9E12-50B9E032ABFF}"/>
                                            </p:graphicEl>
                                          </p:spTgt>
                                        </p:tgtEl>
                                        <p:attrNameLst>
                                          <p:attrName>style.color</p:attrName>
                                        </p:attrNameLst>
                                      </p:cBhvr>
                                      <p:to>
                                        <a:schemeClr val="tx2"/>
                                      </p:to>
                                    </p:animClr>
                                    <p:animClr clrSpc="rgb" dir="cw">
                                      <p:cBhvr>
                                        <p:cTn id="35" dur="500" fill="hold"/>
                                        <p:tgtEl>
                                          <p:spTgt spid="5">
                                            <p:graphicEl>
                                              <a:dgm id="{3932F664-DE2A-4ACE-9E12-50B9E032ABFF}"/>
                                            </p:graphicEl>
                                          </p:spTgt>
                                        </p:tgtEl>
                                        <p:attrNameLst>
                                          <p:attrName>fillcolor</p:attrName>
                                        </p:attrNameLst>
                                      </p:cBhvr>
                                      <p:to>
                                        <a:schemeClr val="tx2"/>
                                      </p:to>
                                    </p:animClr>
                                    <p:set>
                                      <p:cBhvr>
                                        <p:cTn id="36" dur="500" fill="hold"/>
                                        <p:tgtEl>
                                          <p:spTgt spid="5">
                                            <p:graphicEl>
                                              <a:dgm id="{3932F664-DE2A-4ACE-9E12-50B9E032ABFF}"/>
                                            </p:graphicEl>
                                          </p:spTgt>
                                        </p:tgtEl>
                                        <p:attrNameLst>
                                          <p:attrName>fill.type</p:attrName>
                                        </p:attrNameLst>
                                      </p:cBhvr>
                                      <p:to>
                                        <p:strVal val="solid"/>
                                      </p:to>
                                    </p:set>
                                    <p:set>
                                      <p:cBhvr>
                                        <p:cTn id="37" dur="500" fill="hold"/>
                                        <p:tgtEl>
                                          <p:spTgt spid="5">
                                            <p:graphicEl>
                                              <a:dgm id="{3932F664-DE2A-4ACE-9E12-50B9E032ABFF}"/>
                                            </p:graphic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5">
                                            <p:graphicEl>
                                              <a:dgm id="{0F190A74-66AE-45AC-9D29-61B3B8D4D093}"/>
                                            </p:graphicEl>
                                          </p:spTgt>
                                        </p:tgtEl>
                                        <p:attrNameLst>
                                          <p:attrName>style.color</p:attrName>
                                        </p:attrNameLst>
                                      </p:cBhvr>
                                      <p:to>
                                        <a:schemeClr val="tx2"/>
                                      </p:to>
                                    </p:animClr>
                                    <p:animClr clrSpc="rgb" dir="cw">
                                      <p:cBhvr>
                                        <p:cTn id="42" dur="500" fill="hold"/>
                                        <p:tgtEl>
                                          <p:spTgt spid="5">
                                            <p:graphicEl>
                                              <a:dgm id="{0F190A74-66AE-45AC-9D29-61B3B8D4D093}"/>
                                            </p:graphicEl>
                                          </p:spTgt>
                                        </p:tgtEl>
                                        <p:attrNameLst>
                                          <p:attrName>fillcolor</p:attrName>
                                        </p:attrNameLst>
                                      </p:cBhvr>
                                      <p:to>
                                        <a:schemeClr val="tx2"/>
                                      </p:to>
                                    </p:animClr>
                                    <p:set>
                                      <p:cBhvr>
                                        <p:cTn id="43" dur="500" fill="hold"/>
                                        <p:tgtEl>
                                          <p:spTgt spid="5">
                                            <p:graphicEl>
                                              <a:dgm id="{0F190A74-66AE-45AC-9D29-61B3B8D4D093}"/>
                                            </p:graphicEl>
                                          </p:spTgt>
                                        </p:tgtEl>
                                        <p:attrNameLst>
                                          <p:attrName>fill.type</p:attrName>
                                        </p:attrNameLst>
                                      </p:cBhvr>
                                      <p:to>
                                        <p:strVal val="solid"/>
                                      </p:to>
                                    </p:set>
                                    <p:set>
                                      <p:cBhvr>
                                        <p:cTn id="44" dur="500" fill="hold"/>
                                        <p:tgtEl>
                                          <p:spTgt spid="5">
                                            <p:graphicEl>
                                              <a:dgm id="{0F190A74-66AE-45AC-9D29-61B3B8D4D093}"/>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pl-PL" dirty="0"/>
              <a:t>#5 </a:t>
            </a:r>
            <a:r>
              <a:rPr lang="en-US" dirty="0"/>
              <a:t>Smart-contracts running amok</a:t>
            </a:r>
          </a:p>
        </p:txBody>
      </p:sp>
      <p:sp>
        <p:nvSpPr>
          <p:cNvPr id="4" name="TextBox 3">
            <a:extLst>
              <a:ext uri="{FF2B5EF4-FFF2-40B4-BE49-F238E27FC236}">
                <a16:creationId xmlns:a16="http://schemas.microsoft.com/office/drawing/2014/main" id="{27BC7D09-E0EF-493D-AA54-3823B1AD768E}"/>
              </a:ext>
            </a:extLst>
          </p:cNvPr>
          <p:cNvSpPr txBox="1"/>
          <p:nvPr/>
        </p:nvSpPr>
        <p:spPr>
          <a:xfrm>
            <a:off x="1361752" y="618518"/>
            <a:ext cx="2648774" cy="369332"/>
          </a:xfrm>
          <a:prstGeom prst="rect">
            <a:avLst/>
          </a:prstGeom>
          <a:noFill/>
        </p:spPr>
        <p:txBody>
          <a:bodyPr wrap="square" rtlCol="0">
            <a:spAutoFit/>
          </a:bodyPr>
          <a:lstStyle/>
          <a:p>
            <a:r>
              <a:rPr lang="pl-PL" u="sng" dirty="0"/>
              <a:t>MAJOR PROBLEMS</a:t>
            </a:r>
            <a:endParaRPr lang="en-US" u="sng" dirty="0"/>
          </a:p>
        </p:txBody>
      </p:sp>
      <p:pic>
        <p:nvPicPr>
          <p:cNvPr id="8" name="Content Placeholder 7" descr="A screenshot of a cell phone&#10;&#10;Description generated with very high confidence">
            <a:extLst>
              <a:ext uri="{FF2B5EF4-FFF2-40B4-BE49-F238E27FC236}">
                <a16:creationId xmlns:a16="http://schemas.microsoft.com/office/drawing/2014/main" id="{EA8460A5-6488-4D0E-A229-FE14AB4D3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752" y="1975902"/>
            <a:ext cx="8374074" cy="4402864"/>
          </a:xfrm>
        </p:spPr>
      </p:pic>
    </p:spTree>
    <p:extLst>
      <p:ext uri="{BB962C8B-B14F-4D97-AF65-F5344CB8AC3E}">
        <p14:creationId xmlns:p14="http://schemas.microsoft.com/office/powerpoint/2010/main" val="4120037534"/>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96B-3150-4833-AE19-ACDC1B1C5BCB}"/>
              </a:ext>
            </a:extLst>
          </p:cNvPr>
          <p:cNvSpPr>
            <a:spLocks noGrp="1"/>
          </p:cNvSpPr>
          <p:nvPr>
            <p:ph type="title"/>
          </p:nvPr>
        </p:nvSpPr>
        <p:spPr/>
        <p:txBody>
          <a:bodyPr/>
          <a:lstStyle/>
          <a:p>
            <a:r>
              <a:rPr lang="en-US" dirty="0"/>
              <a:t>Our background</a:t>
            </a:r>
          </a:p>
        </p:txBody>
      </p:sp>
      <p:pic>
        <p:nvPicPr>
          <p:cNvPr id="7" name="Picture 6" descr="A group of people in a room&#10;&#10;Description generated with high confidence">
            <a:extLst>
              <a:ext uri="{FF2B5EF4-FFF2-40B4-BE49-F238E27FC236}">
                <a16:creationId xmlns:a16="http://schemas.microsoft.com/office/drawing/2014/main" id="{BA4A4674-39F9-4788-899D-2AA206CDA4BC}"/>
              </a:ext>
            </a:extLst>
          </p:cNvPr>
          <p:cNvPicPr>
            <a:picLocks noChangeAspect="1"/>
          </p:cNvPicPr>
          <p:nvPr/>
        </p:nvPicPr>
        <p:blipFill rotWithShape="1">
          <a:blip r:embed="rId2">
            <a:extLst>
              <a:ext uri="{28A0092B-C50C-407E-A947-70E740481C1C}">
                <a14:useLocalDpi xmlns:a14="http://schemas.microsoft.com/office/drawing/2010/main" val="0"/>
              </a:ext>
            </a:extLst>
          </a:blip>
          <a:srcRect l="7592" r="16462"/>
          <a:stretch/>
        </p:blipFill>
        <p:spPr>
          <a:xfrm>
            <a:off x="1361753" y="2527511"/>
            <a:ext cx="2835674" cy="2486025"/>
          </a:xfrm>
          <a:prstGeom prst="rect">
            <a:avLst/>
          </a:prstGeom>
          <a:ln>
            <a:solidFill>
              <a:schemeClr val="tx1"/>
            </a:solidFill>
          </a:ln>
        </p:spPr>
      </p:pic>
      <p:pic>
        <p:nvPicPr>
          <p:cNvPr id="11" name="Picture 10" descr="A group of people standing in a room&#10;&#10;Description generated with very high confidence">
            <a:extLst>
              <a:ext uri="{FF2B5EF4-FFF2-40B4-BE49-F238E27FC236}">
                <a16:creationId xmlns:a16="http://schemas.microsoft.com/office/drawing/2014/main" id="{2BB119D8-03D5-4851-B25D-67B5C6377739}"/>
              </a:ext>
            </a:extLst>
          </p:cNvPr>
          <p:cNvPicPr>
            <a:picLocks noChangeAspect="1"/>
          </p:cNvPicPr>
          <p:nvPr/>
        </p:nvPicPr>
        <p:blipFill rotWithShape="1">
          <a:blip r:embed="rId3">
            <a:extLst>
              <a:ext uri="{28A0092B-C50C-407E-A947-70E740481C1C}">
                <a14:useLocalDpi xmlns:a14="http://schemas.microsoft.com/office/drawing/2010/main" val="0"/>
              </a:ext>
            </a:extLst>
          </a:blip>
          <a:srcRect l="9633" r="23725" b="16879"/>
          <a:stretch/>
        </p:blipFill>
        <p:spPr>
          <a:xfrm>
            <a:off x="4374573" y="2527510"/>
            <a:ext cx="2653344" cy="2486025"/>
          </a:xfrm>
          <a:prstGeom prst="rect">
            <a:avLst/>
          </a:prstGeom>
          <a:ln>
            <a:solidFill>
              <a:schemeClr val="tx1"/>
            </a:solidFill>
          </a:ln>
        </p:spPr>
      </p:pic>
      <p:pic>
        <p:nvPicPr>
          <p:cNvPr id="15" name="Picture 14">
            <a:extLst>
              <a:ext uri="{FF2B5EF4-FFF2-40B4-BE49-F238E27FC236}">
                <a16:creationId xmlns:a16="http://schemas.microsoft.com/office/drawing/2014/main" id="{C54A17A7-1C04-43C2-A359-56D259E0A525}"/>
              </a:ext>
            </a:extLst>
          </p:cNvPr>
          <p:cNvPicPr>
            <a:picLocks noChangeAspect="1"/>
          </p:cNvPicPr>
          <p:nvPr/>
        </p:nvPicPr>
        <p:blipFill rotWithShape="1">
          <a:blip r:embed="rId4">
            <a:extLst>
              <a:ext uri="{28A0092B-C50C-407E-A947-70E740481C1C}">
                <a14:useLocalDpi xmlns:a14="http://schemas.microsoft.com/office/drawing/2010/main" val="0"/>
              </a:ext>
            </a:extLst>
          </a:blip>
          <a:srcRect r="14639" b="14437"/>
          <a:stretch/>
        </p:blipFill>
        <p:spPr>
          <a:xfrm>
            <a:off x="7205063" y="2530571"/>
            <a:ext cx="3309154" cy="2485718"/>
          </a:xfrm>
          <a:prstGeom prst="rect">
            <a:avLst/>
          </a:prstGeom>
          <a:ln>
            <a:solidFill>
              <a:schemeClr val="tx1"/>
            </a:solidFill>
          </a:ln>
        </p:spPr>
      </p:pic>
    </p:spTree>
    <p:extLst>
      <p:ext uri="{BB962C8B-B14F-4D97-AF65-F5344CB8AC3E}">
        <p14:creationId xmlns:p14="http://schemas.microsoft.com/office/powerpoint/2010/main" val="224989521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normAutofit/>
          </a:bodyPr>
          <a:lstStyle/>
          <a:p>
            <a:r>
              <a:rPr lang="pl-PL" dirty="0"/>
              <a:t>QUICK SURVEY - </a:t>
            </a:r>
            <a:r>
              <a:rPr lang="en-US" dirty="0"/>
              <a:t>State of the blockchain </a:t>
            </a:r>
            <a:r>
              <a:rPr lang="pl-PL" dirty="0"/>
              <a:t>2017</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endParaRPr lang="pl-PL" dirty="0"/>
          </a:p>
          <a:p>
            <a:pPr marL="457200" indent="-457200">
              <a:buFont typeface="+mj-lt"/>
              <a:buAutoNum type="arabicPeriod"/>
            </a:pPr>
            <a:r>
              <a:rPr lang="en-US" dirty="0"/>
              <a:t>What is BTC average transaction fee? What about ETH?</a:t>
            </a:r>
            <a:endParaRPr lang="pl-PL" dirty="0"/>
          </a:p>
          <a:p>
            <a:pPr marL="457200" indent="-457200">
              <a:buFont typeface="+mj-lt"/>
              <a:buAutoNum type="arabicPeriod"/>
            </a:pPr>
            <a:r>
              <a:rPr lang="en-US" dirty="0"/>
              <a:t>How many transactions per second does Facebook require?</a:t>
            </a:r>
            <a:r>
              <a:rPr lang="pl-PL" dirty="0"/>
              <a:t> What about Visa/MasterCard?</a:t>
            </a:r>
          </a:p>
          <a:p>
            <a:pPr marL="457200" indent="-457200">
              <a:buFont typeface="+mj-lt"/>
              <a:buAutoNum type="arabicPeriod"/>
            </a:pPr>
            <a:r>
              <a:rPr lang="en-US" dirty="0"/>
              <a:t>How many transactions per second is BTC able </a:t>
            </a:r>
            <a:r>
              <a:rPr lang="pl-PL" dirty="0"/>
              <a:t>to </a:t>
            </a:r>
            <a:r>
              <a:rPr lang="en-US" dirty="0"/>
              <a:t>process? What about ETH?</a:t>
            </a:r>
            <a:endParaRPr lang="pl-PL" dirty="0"/>
          </a:p>
        </p:txBody>
      </p:sp>
    </p:spTree>
    <p:extLst>
      <p:ext uri="{BB962C8B-B14F-4D97-AF65-F5344CB8AC3E}">
        <p14:creationId xmlns:p14="http://schemas.microsoft.com/office/powerpoint/2010/main" val="38825368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a:pPr>
            <a:r>
              <a:rPr lang="en-US" dirty="0"/>
              <a:t>How much </a:t>
            </a:r>
            <a:r>
              <a:rPr lang="pl-PL" dirty="0"/>
              <a:t>in USD does </a:t>
            </a:r>
            <a:r>
              <a:rPr lang="en-US" dirty="0"/>
              <a:t>BTC mining </a:t>
            </a:r>
            <a:r>
              <a:rPr lang="pl-PL" dirty="0"/>
              <a:t>cost </a:t>
            </a:r>
            <a:r>
              <a:rPr lang="en-US" dirty="0"/>
              <a:t>per </a:t>
            </a:r>
            <a:r>
              <a:rPr lang="pl-PL" dirty="0"/>
              <a:t>day</a:t>
            </a:r>
            <a:r>
              <a:rPr lang="en-US" dirty="0"/>
              <a:t>?</a:t>
            </a:r>
            <a:r>
              <a:rPr lang="pl-PL" dirty="0"/>
              <a:t> </a:t>
            </a:r>
            <a:r>
              <a:rPr lang="en-US" dirty="0"/>
              <a:t>What about ETH?</a:t>
            </a:r>
          </a:p>
          <a:p>
            <a:pPr marL="457200" lvl="1" indent="0">
              <a:spcBef>
                <a:spcPts val="0"/>
              </a:spcBef>
              <a:buNone/>
            </a:pPr>
            <a:r>
              <a:rPr lang="pl-PL" sz="2400" dirty="0">
                <a:solidFill>
                  <a:schemeClr val="tx2"/>
                </a:solidFill>
              </a:rPr>
              <a:t>BTC: 12 mln USD/day (4 bln USD/year)</a:t>
            </a:r>
          </a:p>
          <a:p>
            <a:pPr marL="457200" lvl="1" indent="0">
              <a:spcBef>
                <a:spcPts val="0"/>
              </a:spcBef>
              <a:buNone/>
            </a:pPr>
            <a:r>
              <a:rPr lang="pl-PL" sz="2400" dirty="0">
                <a:solidFill>
                  <a:schemeClr val="tx2"/>
                </a:solidFill>
              </a:rPr>
              <a:t>ETH: 6 mln USD/day (2 bln USD/year)</a:t>
            </a:r>
            <a:br>
              <a:rPr lang="pl-PL" sz="2400" dirty="0">
                <a:solidFill>
                  <a:schemeClr val="tx2"/>
                </a:solidFill>
              </a:rPr>
            </a:br>
            <a:r>
              <a:rPr lang="pl-PL" sz="2400" dirty="0">
                <a:solidFill>
                  <a:schemeClr val="tx2"/>
                </a:solidFill>
              </a:rPr>
              <a:t>T</a:t>
            </a:r>
            <a:r>
              <a:rPr lang="en-US" sz="2400" dirty="0" err="1">
                <a:solidFill>
                  <a:schemeClr val="tx2"/>
                </a:solidFill>
              </a:rPr>
              <a:t>otal</a:t>
            </a:r>
            <a:r>
              <a:rPr lang="en-US" sz="2400" dirty="0">
                <a:solidFill>
                  <a:schemeClr val="tx2"/>
                </a:solidFill>
              </a:rPr>
              <a:t> raised by all ICOs so far: 3 </a:t>
            </a:r>
            <a:r>
              <a:rPr lang="en-US" sz="2400" dirty="0" err="1">
                <a:solidFill>
                  <a:schemeClr val="tx2"/>
                </a:solidFill>
              </a:rPr>
              <a:t>bln</a:t>
            </a:r>
            <a:r>
              <a:rPr lang="en-US" sz="2400" dirty="0">
                <a:solidFill>
                  <a:schemeClr val="tx2"/>
                </a:solidFill>
              </a:rPr>
              <a:t> USD</a:t>
            </a:r>
            <a:endParaRPr lang="pl-PL" dirty="0"/>
          </a:p>
          <a:p>
            <a:pPr marL="457200" indent="-457200">
              <a:buFont typeface="+mj-lt"/>
              <a:buAutoNum type="arabicPeriod"/>
            </a:pPr>
            <a:r>
              <a:rPr lang="en-US" dirty="0"/>
              <a:t>What is BTC average transaction fee? What about ETH?</a:t>
            </a:r>
            <a:endParaRPr lang="pl-PL" dirty="0"/>
          </a:p>
          <a:p>
            <a:pPr marL="457200" lvl="1" indent="0">
              <a:spcBef>
                <a:spcPts val="0"/>
              </a:spcBef>
              <a:buNone/>
            </a:pPr>
            <a:r>
              <a:rPr lang="pl-PL" sz="2400" dirty="0">
                <a:solidFill>
                  <a:schemeClr val="tx2"/>
                </a:solidFill>
              </a:rPr>
              <a:t>BTC: 3 USD</a:t>
            </a:r>
          </a:p>
          <a:p>
            <a:pPr marL="457200" lvl="1" indent="0">
              <a:spcBef>
                <a:spcPts val="0"/>
              </a:spcBef>
              <a:buNone/>
            </a:pPr>
            <a:r>
              <a:rPr lang="pl-PL" sz="2400" dirty="0">
                <a:solidFill>
                  <a:schemeClr val="tx2"/>
                </a:solidFill>
              </a:rPr>
              <a:t>ETH: 0.30 USD</a:t>
            </a:r>
          </a:p>
          <a:p>
            <a:pPr marL="457200" lvl="1" indent="0">
              <a:buNone/>
            </a:pPr>
            <a:endParaRPr lang="pl-PL" dirty="0"/>
          </a:p>
        </p:txBody>
      </p:sp>
    </p:spTree>
    <p:custDataLst>
      <p:tags r:id="rId1"/>
    </p:custDataLst>
    <p:extLst>
      <p:ext uri="{BB962C8B-B14F-4D97-AF65-F5344CB8AC3E}">
        <p14:creationId xmlns:p14="http://schemas.microsoft.com/office/powerpoint/2010/main" val="24775158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609C-5D89-4A7A-95E9-04158B93B9B0}"/>
              </a:ext>
            </a:extLst>
          </p:cNvPr>
          <p:cNvSpPr>
            <a:spLocks noGrp="1"/>
          </p:cNvSpPr>
          <p:nvPr>
            <p:ph type="title"/>
          </p:nvPr>
        </p:nvSpPr>
        <p:spPr/>
        <p:txBody>
          <a:bodyPr/>
          <a:lstStyle/>
          <a:p>
            <a:r>
              <a:rPr lang="pl-PL" dirty="0"/>
              <a:t>QUICK SURVEY - ResultS</a:t>
            </a:r>
            <a:endParaRPr lang="en-US" dirty="0"/>
          </a:p>
        </p:txBody>
      </p:sp>
      <p:sp>
        <p:nvSpPr>
          <p:cNvPr id="3" name="Content Placeholder 2">
            <a:extLst>
              <a:ext uri="{FF2B5EF4-FFF2-40B4-BE49-F238E27FC236}">
                <a16:creationId xmlns:a16="http://schemas.microsoft.com/office/drawing/2014/main" id="{3C3FDE7F-7F19-4BE8-A9B5-A10AD6D02C39}"/>
              </a:ext>
            </a:extLst>
          </p:cNvPr>
          <p:cNvSpPr>
            <a:spLocks noGrp="1"/>
          </p:cNvSpPr>
          <p:nvPr>
            <p:ph idx="1"/>
          </p:nvPr>
        </p:nvSpPr>
        <p:spPr>
          <a:xfrm>
            <a:off x="1141412" y="2249487"/>
            <a:ext cx="9905999" cy="3541714"/>
          </a:xfrm>
        </p:spPr>
        <p:txBody>
          <a:bodyPr>
            <a:normAutofit/>
          </a:bodyPr>
          <a:lstStyle/>
          <a:p>
            <a:pPr marL="457200" indent="-457200">
              <a:buFont typeface="+mj-lt"/>
              <a:buAutoNum type="arabicPeriod" startAt="3"/>
            </a:pPr>
            <a:r>
              <a:rPr lang="en-US" dirty="0"/>
              <a:t>How many transactions per second does Facebook require?</a:t>
            </a:r>
            <a:r>
              <a:rPr lang="pl-PL" dirty="0"/>
              <a:t> What about Visa/MasterCard?</a:t>
            </a:r>
          </a:p>
          <a:p>
            <a:pPr marL="457200" lvl="1" indent="0">
              <a:spcBef>
                <a:spcPts val="0"/>
              </a:spcBef>
              <a:buNone/>
            </a:pPr>
            <a:r>
              <a:rPr lang="pl-PL" sz="2400" dirty="0">
                <a:solidFill>
                  <a:schemeClr val="tx2"/>
                </a:solidFill>
              </a:rPr>
              <a:t>Facebook: 50,000 trxn/sec</a:t>
            </a:r>
            <a:br>
              <a:rPr lang="pl-PL" sz="2400" dirty="0">
                <a:solidFill>
                  <a:schemeClr val="tx2"/>
                </a:solidFill>
              </a:rPr>
            </a:br>
            <a:r>
              <a:rPr lang="pl-PL" sz="2400" dirty="0">
                <a:solidFill>
                  <a:schemeClr val="tx2"/>
                </a:solidFill>
              </a:rPr>
              <a:t>Visa/MasterCard: 20,000 trxn/sec</a:t>
            </a:r>
            <a:endParaRPr lang="pl-PL" dirty="0"/>
          </a:p>
          <a:p>
            <a:pPr marL="457200" indent="-457200">
              <a:buFont typeface="+mj-lt"/>
              <a:buAutoNum type="arabicPeriod" startAt="3"/>
            </a:pPr>
            <a:r>
              <a:rPr lang="en-US" dirty="0"/>
              <a:t>How many transactions per second is BTC able </a:t>
            </a:r>
            <a:r>
              <a:rPr lang="pl-PL" dirty="0"/>
              <a:t>to </a:t>
            </a:r>
            <a:r>
              <a:rPr lang="en-US" dirty="0"/>
              <a:t>process? What about ETH?</a:t>
            </a:r>
            <a:endParaRPr lang="pl-PL" dirty="0"/>
          </a:p>
          <a:p>
            <a:pPr marL="457200" lvl="1" indent="0">
              <a:spcBef>
                <a:spcPts val="0"/>
              </a:spcBef>
              <a:buNone/>
            </a:pPr>
            <a:r>
              <a:rPr lang="pl-PL" sz="2400" dirty="0">
                <a:solidFill>
                  <a:schemeClr val="tx2"/>
                </a:solidFill>
              </a:rPr>
              <a:t>BTC: 4 trxn/sec</a:t>
            </a:r>
          </a:p>
          <a:p>
            <a:pPr marL="457200" lvl="1" indent="0">
              <a:spcBef>
                <a:spcPts val="0"/>
              </a:spcBef>
              <a:buNone/>
            </a:pPr>
            <a:r>
              <a:rPr lang="pl-PL" sz="2400" dirty="0">
                <a:solidFill>
                  <a:schemeClr val="tx2"/>
                </a:solidFill>
              </a:rPr>
              <a:t>ETH: 30 trxn/sec</a:t>
            </a:r>
          </a:p>
        </p:txBody>
      </p:sp>
    </p:spTree>
    <p:custDataLst>
      <p:tags r:id="rId1"/>
    </p:custDataLst>
    <p:extLst>
      <p:ext uri="{BB962C8B-B14F-4D97-AF65-F5344CB8AC3E}">
        <p14:creationId xmlns:p14="http://schemas.microsoft.com/office/powerpoint/2010/main" val="22815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pl-PL" dirty="0"/>
              <a:t>WHAT’s POSSIBLE VS. WHAT’S NEEDED</a:t>
            </a:r>
            <a:endParaRPr lang="en-US" dirty="0"/>
          </a:p>
        </p:txBody>
      </p:sp>
      <p:graphicFrame>
        <p:nvGraphicFramePr>
          <p:cNvPr id="7" name="Chart 6">
            <a:extLst>
              <a:ext uri="{FF2B5EF4-FFF2-40B4-BE49-F238E27FC236}">
                <a16:creationId xmlns:a16="http://schemas.microsoft.com/office/drawing/2014/main" id="{B9ABA3FC-6189-480E-ACA1-6B713DF7F09A}"/>
              </a:ext>
            </a:extLst>
          </p:cNvPr>
          <p:cNvGraphicFramePr/>
          <p:nvPr>
            <p:extLst>
              <p:ext uri="{D42A27DB-BD31-4B8C-83A1-F6EECF244321}">
                <p14:modId xmlns:p14="http://schemas.microsoft.com/office/powerpoint/2010/main" val="2732660782"/>
              </p:ext>
            </p:extLst>
          </p:nvPr>
        </p:nvGraphicFramePr>
        <p:xfrm>
          <a:off x="1361753" y="2088876"/>
          <a:ext cx="7820034" cy="245906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92FAB9-C26E-497C-8262-6EDE3E711BF8}"/>
              </a:ext>
            </a:extLst>
          </p:cNvPr>
          <p:cNvSpPr txBox="1"/>
          <p:nvPr/>
        </p:nvSpPr>
        <p:spPr>
          <a:xfrm>
            <a:off x="1361753" y="5039249"/>
            <a:ext cx="9253687" cy="461665"/>
          </a:xfrm>
          <a:prstGeom prst="rect">
            <a:avLst/>
          </a:prstGeom>
          <a:noFill/>
        </p:spPr>
        <p:txBody>
          <a:bodyPr wrap="none" rtlCol="0">
            <a:spAutoFit/>
          </a:bodyPr>
          <a:lstStyle/>
          <a:p>
            <a:r>
              <a:rPr lang="pl-PL" sz="2400" dirty="0"/>
              <a:t>Current blockchain solutions: extremely </a:t>
            </a:r>
            <a:r>
              <a:rPr lang="pl-PL" sz="2400" dirty="0">
                <a:solidFill>
                  <a:schemeClr val="tx2"/>
                </a:solidFill>
              </a:rPr>
              <a:t>expensive</a:t>
            </a:r>
            <a:r>
              <a:rPr lang="pl-PL" sz="2400" dirty="0"/>
              <a:t> and extremly </a:t>
            </a:r>
            <a:r>
              <a:rPr lang="pl-PL" sz="2400" dirty="0">
                <a:solidFill>
                  <a:schemeClr val="tx2"/>
                </a:solidFill>
              </a:rPr>
              <a:t>inefficient</a:t>
            </a:r>
            <a:r>
              <a:rPr lang="pl-PL" sz="2400" dirty="0"/>
              <a:t>.</a:t>
            </a:r>
            <a:endParaRPr lang="en-US" sz="2400" dirty="0"/>
          </a:p>
        </p:txBody>
      </p:sp>
    </p:spTree>
    <p:extLst>
      <p:ext uri="{BB962C8B-B14F-4D97-AF65-F5344CB8AC3E}">
        <p14:creationId xmlns:p14="http://schemas.microsoft.com/office/powerpoint/2010/main" val="2620018562"/>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TIMING" val="|0.9|2.1|1.1|1.1"/>
</p:tagLst>
</file>

<file path=ppt/tags/tag2.xml><?xml version="1.0" encoding="utf-8"?>
<p:tagLst xmlns:a="http://schemas.openxmlformats.org/drawingml/2006/main" xmlns:r="http://schemas.openxmlformats.org/officeDocument/2006/relationships" xmlns:p="http://schemas.openxmlformats.org/presentationml/2006/main">
  <p:tag name="TIMING" val="|0.9|0.8|0.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2604</TotalTime>
  <Words>1748</Words>
  <Application>Microsoft Office PowerPoint</Application>
  <PresentationFormat>Widescreen</PresentationFormat>
  <Paragraphs>271</Paragraphs>
  <Slides>55</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Trebuchet MS</vt:lpstr>
      <vt:lpstr>Tw Cen MT</vt:lpstr>
      <vt:lpstr>Circuit</vt:lpstr>
      <vt:lpstr>EOS</vt:lpstr>
      <vt:lpstr>Disclaimer</vt:lpstr>
      <vt:lpstr>content</vt:lpstr>
      <vt:lpstr>Our background</vt:lpstr>
      <vt:lpstr>Our background</vt:lpstr>
      <vt:lpstr>QUICK SURVEY - State of the blockchain 2017</vt:lpstr>
      <vt:lpstr>QUICK SURVEY - ResultS</vt:lpstr>
      <vt:lpstr>QUICK SURVEY - ResultS</vt:lpstr>
      <vt:lpstr>WHAT’s POSSIBLE VS. WHAT’S NEEDED</vt:lpstr>
      <vt:lpstr>Major problems facing the crypto-space</vt:lpstr>
      <vt:lpstr>#1 Scalability</vt:lpstr>
      <vt:lpstr>#2 High &amp; unpredictable transaction fees</vt:lpstr>
      <vt:lpstr>#3 Private key security</vt:lpstr>
      <vt:lpstr>#4 Blockchain governance</vt:lpstr>
      <vt:lpstr>#5 Smart-contracts running amok</vt:lpstr>
      <vt:lpstr>#6 High cost of app development</vt:lpstr>
      <vt:lpstr>#7 Bad user experience</vt:lpstr>
      <vt:lpstr>#8 No bridges between blockchains</vt:lpstr>
      <vt:lpstr>Major problems facing the crypto-space</vt:lpstr>
      <vt:lpstr>What is EOS?</vt:lpstr>
      <vt:lpstr>What is EOS?</vt:lpstr>
      <vt:lpstr>EOS is the blockchain for building commercial scale decentralized applications that are indistinguishable from centralized alternatives.</vt:lpstr>
      <vt:lpstr>WHAT is a decentrzlized app?</vt:lpstr>
      <vt:lpstr>What do decentralized apps require?</vt:lpstr>
      <vt:lpstr>HOW DOES EOS WORK?</vt:lpstr>
      <vt:lpstr>HOW DOES EOS WORK?</vt:lpstr>
      <vt:lpstr>BLOCKCHAIN Evolution</vt:lpstr>
      <vt:lpstr>What features make EOS unique?</vt:lpstr>
      <vt:lpstr>#1 Processing poweR</vt:lpstr>
      <vt:lpstr>#2 wide context</vt:lpstr>
      <vt:lpstr>#3 infrastructure for apps</vt:lpstr>
      <vt:lpstr>#4 No transaction fees</vt:lpstr>
      <vt:lpstr>#5 Publish source code, not assembly</vt:lpstr>
      <vt:lpstr>What features make EOS unique?</vt:lpstr>
      <vt:lpstr>CONCRETE  VS. ABSTRACT</vt:lpstr>
      <vt:lpstr>top four most used blockchains</vt:lpstr>
      <vt:lpstr>PowerPoint Presentation</vt:lpstr>
      <vt:lpstr>DPOS – Delegated proof of stake</vt:lpstr>
      <vt:lpstr>DPOS – HOW decentralized IS IT?</vt:lpstr>
      <vt:lpstr>DPOS – HOW resilient IS IT?</vt:lpstr>
      <vt:lpstr>What are the strong points?</vt:lpstr>
      <vt:lpstr>EOS is the most well funded project in history and we plan to soon announce a program for up to one billion USD of capital for EOS projects.</vt:lpstr>
      <vt:lpstr>What are the weak points?</vt:lpstr>
      <vt:lpstr>EOS roadmap</vt:lpstr>
      <vt:lpstr>Major problems - revisited</vt:lpstr>
      <vt:lpstr>EOS Wrap-up</vt:lpstr>
      <vt:lpstr>About Tokenika</vt:lpstr>
      <vt:lpstr>What DO we need?</vt:lpstr>
      <vt:lpstr>Thank you</vt:lpstr>
      <vt:lpstr>QUICK SURVEY - ANSWERS</vt:lpstr>
      <vt:lpstr>top four most used blockchains</vt:lpstr>
      <vt:lpstr>#6 Asynchronous communication</vt:lpstr>
      <vt:lpstr>EOS VS. decentralized apps REQUIREMENTS</vt:lpstr>
      <vt:lpstr>#5 Smart-contracts running amok</vt:lpstr>
      <vt:lpstr>Our 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Mission Impossible</cp:lastModifiedBy>
  <cp:revision>214</cp:revision>
  <dcterms:created xsi:type="dcterms:W3CDTF">2017-11-07T09:57:11Z</dcterms:created>
  <dcterms:modified xsi:type="dcterms:W3CDTF">2017-11-14T08:30:16Z</dcterms:modified>
</cp:coreProperties>
</file>