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5" r:id="rId4"/>
    <p:sldId id="261" r:id="rId5"/>
    <p:sldId id="300" r:id="rId6"/>
    <p:sldId id="268" r:id="rId7"/>
    <p:sldId id="283" r:id="rId8"/>
    <p:sldId id="284" r:id="rId9"/>
    <p:sldId id="285" r:id="rId10"/>
    <p:sldId id="262" r:id="rId11"/>
    <p:sldId id="266" r:id="rId12"/>
    <p:sldId id="287" r:id="rId13"/>
    <p:sldId id="288" r:id="rId14"/>
    <p:sldId id="289" r:id="rId15"/>
    <p:sldId id="291" r:id="rId16"/>
    <p:sldId id="292" r:id="rId17"/>
    <p:sldId id="298" r:id="rId18"/>
    <p:sldId id="299" r:id="rId19"/>
    <p:sldId id="293" r:id="rId20"/>
    <p:sldId id="294" r:id="rId21"/>
    <p:sldId id="295" r:id="rId22"/>
    <p:sldId id="290" r:id="rId23"/>
    <p:sldId id="267" r:id="rId24"/>
    <p:sldId id="280" r:id="rId25"/>
    <p:sldId id="281" r:id="rId26"/>
    <p:sldId id="279" r:id="rId27"/>
    <p:sldId id="282" r:id="rId28"/>
    <p:sldId id="301" r:id="rId29"/>
    <p:sldId id="302" r:id="rId30"/>
    <p:sldId id="303" r:id="rId31"/>
    <p:sldId id="304" r:id="rId32"/>
    <p:sldId id="305" r:id="rId33"/>
    <p:sldId id="306" r:id="rId34"/>
    <p:sldId id="307" r:id="rId35"/>
    <p:sldId id="316" r:id="rId36"/>
    <p:sldId id="308" r:id="rId37"/>
    <p:sldId id="311" r:id="rId38"/>
    <p:sldId id="309" r:id="rId39"/>
    <p:sldId id="310" r:id="rId40"/>
    <p:sldId id="312" r:id="rId41"/>
    <p:sldId id="313" r:id="rId42"/>
    <p:sldId id="314" r:id="rId43"/>
    <p:sldId id="315" r:id="rId44"/>
    <p:sldId id="31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12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11-Nov-17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11-Nov-17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11-Nov-17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2430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103983"/>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applications require?</a:t>
            </a:r>
          </a:p>
        </p:txBody>
      </p:sp>
      <p:sp>
        <p:nvSpPr>
          <p:cNvPr id="3" name="Content Placeholder 2">
            <a:extLst>
              <a:ext uri="{FF2B5EF4-FFF2-40B4-BE49-F238E27FC236}">
                <a16:creationId xmlns:a16="http://schemas.microsoft.com/office/drawing/2014/main" id="{3BFCB8C3-5828-4670-8CB4-DA5CD15121EF}"/>
              </a:ext>
            </a:extLst>
          </p:cNvPr>
          <p:cNvSpPr>
            <a:spLocks noGrp="1"/>
          </p:cNvSpPr>
          <p:nvPr>
            <p:ph idx="1"/>
          </p:nvPr>
        </p:nvSpPr>
        <p:spPr/>
        <p:txBody>
          <a:bodyPr/>
          <a:lstStyle/>
          <a:p>
            <a:r>
              <a:rPr lang="pl-PL" dirty="0"/>
              <a:t>S</a:t>
            </a:r>
            <a:r>
              <a:rPr lang="en-US" dirty="0" err="1"/>
              <a:t>calable</a:t>
            </a:r>
            <a:r>
              <a:rPr lang="en-US" dirty="0"/>
              <a:t> and cheap to run</a:t>
            </a:r>
            <a:endParaRPr lang="pl-PL" dirty="0"/>
          </a:p>
          <a:p>
            <a:r>
              <a:rPr lang="pl-PL" dirty="0"/>
              <a:t>F</a:t>
            </a:r>
            <a:r>
              <a:rPr lang="en-US" dirty="0" err="1"/>
              <a:t>ree</a:t>
            </a:r>
            <a:r>
              <a:rPr lang="en-US" dirty="0"/>
              <a:t> for </a:t>
            </a:r>
            <a:r>
              <a:rPr lang="pl-PL" dirty="0"/>
              <a:t>the</a:t>
            </a:r>
            <a:r>
              <a:rPr lang="en-US" dirty="0"/>
              <a:t> users</a:t>
            </a:r>
            <a:endParaRPr lang="pl-PL" dirty="0"/>
          </a:p>
          <a:p>
            <a:r>
              <a:rPr lang="pl-PL" dirty="0"/>
              <a:t>Available via mobile phones and web interfaces</a:t>
            </a:r>
          </a:p>
          <a:p>
            <a:r>
              <a:rPr lang="pl-PL" dirty="0"/>
              <a:t>No fancy cryptographic stuff</a:t>
            </a:r>
          </a:p>
          <a:p>
            <a:r>
              <a:rPr lang="pl-PL" dirty="0"/>
              <a:t>Upgradeable</a:t>
            </a:r>
          </a:p>
          <a:p>
            <a:r>
              <a:rPr lang="pl-PL" dirty="0"/>
              <a:t>Bug recovery</a:t>
            </a:r>
          </a:p>
          <a:p>
            <a:endParaRPr lang="en-US" dirty="0"/>
          </a:p>
        </p:txBody>
      </p:sp>
    </p:spTree>
    <p:extLst>
      <p:ext uri="{BB962C8B-B14F-4D97-AF65-F5344CB8AC3E}">
        <p14:creationId xmlns:p14="http://schemas.microsoft.com/office/powerpoint/2010/main" val="40926109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Unsophisticated users: </a:t>
            </a:r>
          </a:p>
          <a:p>
            <a:pPr lvl="1"/>
            <a:r>
              <a:rPr lang="en-US" dirty="0"/>
              <a:t>get hacked</a:t>
            </a:r>
            <a:endParaRPr lang="pl-PL" dirty="0"/>
          </a:p>
          <a:p>
            <a:pPr lvl="1"/>
            <a:r>
              <a:rPr lang="en-US" dirty="0"/>
              <a:t>forget their passwords</a:t>
            </a:r>
            <a:endParaRPr lang="pl-PL" dirty="0"/>
          </a:p>
          <a:p>
            <a:pPr lvl="1"/>
            <a:r>
              <a:rPr lang="en-US" dirty="0"/>
              <a:t>lose their mobile phones</a:t>
            </a:r>
            <a:endParaRPr lang="pl-PL" dirty="0"/>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414756631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5F1D-CD84-4008-BE83-94498F640F23}"/>
              </a:ext>
            </a:extLst>
          </p:cNvPr>
          <p:cNvSpPr>
            <a:spLocks noGrp="1"/>
          </p:cNvSpPr>
          <p:nvPr>
            <p:ph type="title"/>
          </p:nvPr>
        </p:nvSpPr>
        <p:spPr/>
        <p:txBody>
          <a:bodyPr/>
          <a:lstStyle/>
          <a:p>
            <a:r>
              <a:rPr lang="en-US" dirty="0"/>
              <a:t>Introduction to EOS</a:t>
            </a:r>
          </a:p>
        </p:txBody>
      </p:sp>
      <p:sp>
        <p:nvSpPr>
          <p:cNvPr id="3" name="Content Placeholder 2">
            <a:extLst>
              <a:ext uri="{FF2B5EF4-FFF2-40B4-BE49-F238E27FC236}">
                <a16:creationId xmlns:a16="http://schemas.microsoft.com/office/drawing/2014/main" id="{8A74D704-6D4A-4B20-A00A-248A3E165CC8}"/>
              </a:ext>
            </a:extLst>
          </p:cNvPr>
          <p:cNvSpPr>
            <a:spLocks noGrp="1"/>
          </p:cNvSpPr>
          <p:nvPr>
            <p:ph idx="1"/>
          </p:nvPr>
        </p:nvSpPr>
        <p:spPr/>
        <p:txBody>
          <a:bodyPr/>
          <a:lstStyle/>
          <a:p>
            <a:pPr marL="457200" indent="-457200">
              <a:buFont typeface="+mj-lt"/>
              <a:buAutoNum type="arabicPeriod"/>
            </a:pPr>
            <a:r>
              <a:rPr lang="en-US" dirty="0"/>
              <a:t>What is EOS?</a:t>
            </a:r>
            <a:endParaRPr lang="pl-PL" dirty="0"/>
          </a:p>
          <a:p>
            <a:pPr marL="457200" indent="-457200">
              <a:buFont typeface="+mj-lt"/>
              <a:buAutoNum type="arabicPeriod"/>
            </a:pPr>
            <a:r>
              <a:rPr lang="en-US" dirty="0"/>
              <a:t>What features make EOS unique when compared to Ethereum?</a:t>
            </a:r>
            <a:endParaRPr lang="pl-PL" dirty="0"/>
          </a:p>
          <a:p>
            <a:pPr marL="457200" indent="-457200">
              <a:buFont typeface="+mj-lt"/>
              <a:buAutoNum type="arabicPeriod"/>
            </a:pPr>
            <a:r>
              <a:rPr lang="en-US" dirty="0"/>
              <a:t>What are </a:t>
            </a:r>
            <a:r>
              <a:rPr lang="pl-PL" dirty="0"/>
              <a:t>the</a:t>
            </a:r>
            <a:r>
              <a:rPr lang="en-US" dirty="0"/>
              <a:t> strong points?</a:t>
            </a:r>
            <a:endParaRPr lang="pl-PL" dirty="0"/>
          </a:p>
          <a:p>
            <a:pPr marL="457200" indent="-457200">
              <a:buFont typeface="+mj-lt"/>
              <a:buAutoNum type="arabicPeriod"/>
            </a:pPr>
            <a:r>
              <a:rPr lang="en-US" dirty="0"/>
              <a:t>What are </a:t>
            </a:r>
            <a:r>
              <a:rPr lang="pl-PL" dirty="0"/>
              <a:t>the </a:t>
            </a:r>
            <a:r>
              <a:rPr lang="en-US" dirty="0"/>
              <a:t>weak points?</a:t>
            </a:r>
            <a:endParaRPr lang="pl-PL" dirty="0"/>
          </a:p>
          <a:p>
            <a:pPr marL="457200" indent="-457200">
              <a:buFont typeface="+mj-lt"/>
              <a:buAutoNum type="arabicPeriod"/>
            </a:pPr>
            <a:r>
              <a:rPr lang="en-US" dirty="0"/>
              <a:t>EOS roadmap</a:t>
            </a:r>
            <a:endParaRPr lang="pl-PL" dirty="0"/>
          </a:p>
        </p:txBody>
      </p:sp>
    </p:spTree>
    <p:extLst>
      <p:ext uri="{BB962C8B-B14F-4D97-AF65-F5344CB8AC3E}">
        <p14:creationId xmlns:p14="http://schemas.microsoft.com/office/powerpoint/2010/main" val="31880664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txns/sec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a:t>
            </a:r>
            <a:r>
              <a:rPr lang="en-US" dirty="0" err="1"/>
              <a:t>Tokenika</a:t>
            </a:r>
            <a:endParaRPr lang="pl-PL" dirty="0"/>
          </a:p>
          <a:p>
            <a:pPr marL="457200" indent="-457200">
              <a:buFont typeface="+mj-lt"/>
              <a:buAutoNum type="arabicPeriod"/>
            </a:pPr>
            <a:r>
              <a:rPr lang="en-US" dirty="0"/>
              <a:t>QAs</a:t>
            </a:r>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a:t>
            </a:r>
            <a:r>
              <a:rPr lang="en-US" dirty="0" err="1"/>
              <a:t>rrors</a:t>
            </a:r>
            <a:r>
              <a:rPr lang="en-US" dirty="0"/>
              <a:t> in smart-contracts are unavoidable</a:t>
            </a:r>
            <a:endParaRPr lang="pl-PL" dirty="0"/>
          </a:p>
          <a:p>
            <a:r>
              <a:rPr lang="pl-PL" dirty="0"/>
              <a:t>Built-in governance mechanisms:</a:t>
            </a:r>
          </a:p>
          <a:p>
            <a:pPr lvl="1"/>
            <a:r>
              <a:rPr lang="en-US" dirty="0"/>
              <a:t>constitution encoded in the blockchain</a:t>
            </a:r>
            <a:endParaRPr lang="pl-PL" dirty="0"/>
          </a:p>
          <a:p>
            <a:pPr lvl="1"/>
            <a:r>
              <a:rPr lang="pl-PL" dirty="0"/>
              <a:t>arbitration for resolving disputes</a:t>
            </a:r>
          </a:p>
          <a:p>
            <a:pPr lvl="1"/>
            <a:r>
              <a:rPr lang="en-US" dirty="0"/>
              <a:t>stakeholders voting on important decisions</a:t>
            </a:r>
            <a:endParaRPr lang="pl-PL" dirty="0"/>
          </a:p>
          <a:p>
            <a:r>
              <a:rPr lang="pl-PL" dirty="0"/>
              <a:t>D</a:t>
            </a:r>
            <a:r>
              <a:rPr lang="en-US" dirty="0" err="1"/>
              <a:t>esigned</a:t>
            </a:r>
            <a:r>
              <a:rPr lang="en-US" dirty="0"/>
              <a:t> with the needs of serious businesses in mind</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EOS consensus mechanism: Delegated Proof of Stake (DPOS)</a:t>
            </a:r>
          </a:p>
          <a:p>
            <a:r>
              <a:rPr lang="pl-PL" dirty="0"/>
              <a:t>Efficient decision making by block producers (a.k.a. witnesses)</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 </a:t>
            </a: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 </a:t>
            </a: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p>
        </p:txBody>
      </p:sp>
    </p:spTree>
    <p:extLst>
      <p:ext uri="{BB962C8B-B14F-4D97-AF65-F5344CB8AC3E}">
        <p14:creationId xmlns:p14="http://schemas.microsoft.com/office/powerpoint/2010/main" val="332821503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Concept proved in practice</a:t>
            </a:r>
            <a:endParaRPr lang="pl-PL" dirty="0"/>
          </a:p>
          <a:p>
            <a:r>
              <a:rPr lang="en-US" dirty="0"/>
              <a:t>Commitment to spend 1 </a:t>
            </a:r>
            <a:r>
              <a:rPr lang="en-US" dirty="0" err="1"/>
              <a:t>bln</a:t>
            </a:r>
            <a:r>
              <a:rPr lang="en-US" dirty="0"/>
              <a:t>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the most decentralized &amp; resilient consensus system out there</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Stands for Deleagted Proof of Stake</a:t>
            </a:r>
          </a:p>
          <a:p>
            <a:r>
              <a:rPr lang="pl-PL" dirty="0"/>
              <a:t>T</a:t>
            </a:r>
            <a:r>
              <a:rPr lang="en-US" dirty="0"/>
              <a:t>he most decentralized system in existence</a:t>
            </a:r>
            <a:endParaRPr lang="pl-PL" dirty="0"/>
          </a:p>
          <a:p>
            <a:r>
              <a:rPr lang="en-US" dirty="0"/>
              <a:t>DPOS confirms transactions with </a:t>
            </a:r>
            <a:r>
              <a:rPr lang="en-US" dirty="0">
                <a:solidFill>
                  <a:schemeClr val="tx2"/>
                </a:solidFill>
              </a:rPr>
              <a:t>99.9%</a:t>
            </a:r>
            <a:r>
              <a:rPr lang="en-US" dirty="0"/>
              <a:t> certainty in an average of just </a:t>
            </a:r>
            <a:r>
              <a:rPr lang="en-US" dirty="0">
                <a:solidFill>
                  <a:schemeClr val="tx2"/>
                </a:solidFill>
              </a:rPr>
              <a:t>1.5 sec </a:t>
            </a:r>
            <a:r>
              <a:rPr lang="en-US" dirty="0"/>
              <a:t>while degrading in a graceful, detectable manner that is trivial to recover from</a:t>
            </a:r>
            <a:endParaRPr lang="pl-PL" dirty="0"/>
          </a:p>
          <a:p>
            <a:r>
              <a:rPr lang="en-US" dirty="0"/>
              <a:t>The system can continue to function </a:t>
            </a:r>
            <a:r>
              <a:rPr lang="pl-PL" dirty="0"/>
              <a:t>even </a:t>
            </a:r>
            <a:r>
              <a:rPr lang="en-US" dirty="0"/>
              <a:t>when a majority of producers fail</a:t>
            </a:r>
            <a:r>
              <a:rPr lang="pl-PL" dirty="0"/>
              <a:t>, or a large minority of producers go rouge</a:t>
            </a:r>
            <a:br>
              <a:rPr lang="en-US" dirty="0"/>
            </a:b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weak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S</a:t>
            </a:r>
            <a:r>
              <a:rPr lang="en-US" dirty="0" err="1"/>
              <a:t>tarted</a:t>
            </a:r>
            <a:r>
              <a:rPr lang="en-US" dirty="0"/>
              <a:t> in Q1 2017</a:t>
            </a:r>
            <a:endParaRPr lang="pl-PL" dirty="0"/>
          </a:p>
          <a:p>
            <a:r>
              <a:rPr lang="en-US" dirty="0"/>
              <a:t>MVP stage called EOS Dawn 1.0</a:t>
            </a:r>
            <a:endParaRPr lang="pl-PL" dirty="0"/>
          </a:p>
          <a:p>
            <a:r>
              <a:rPr lang="pl-PL" dirty="0"/>
              <a:t>By January 2018 </a:t>
            </a:r>
            <a:r>
              <a:rPr lang="en-US" dirty="0"/>
              <a:t>all major functionalities</a:t>
            </a:r>
            <a:r>
              <a:rPr lang="pl-PL" dirty="0"/>
              <a:t> deployed</a:t>
            </a:r>
          </a:p>
          <a:p>
            <a:r>
              <a:rPr lang="en-US" dirty="0"/>
              <a:t>Q1 &amp; Q2 2018 devoted to testing and building development tools &amp; doc</a:t>
            </a:r>
            <a:r>
              <a:rPr lang="pl-PL" dirty="0"/>
              <a:t>s</a:t>
            </a:r>
          </a:p>
          <a:p>
            <a:r>
              <a:rPr lang="en-US" dirty="0"/>
              <a:t>The EOS blockchain goes live in June 2018</a:t>
            </a:r>
            <a:r>
              <a:rPr lang="pl-PL" dirty="0"/>
              <a:t>, most probably with the </a:t>
            </a:r>
            <a:r>
              <a:rPr lang="pl-PL" dirty="0">
                <a:solidFill>
                  <a:schemeClr val="tx2"/>
                </a:solidFill>
              </a:rPr>
              <a:t>parallel processing</a:t>
            </a:r>
            <a:r>
              <a:rPr lang="pl-PL" dirty="0"/>
              <a:t> feature already enabled</a:t>
            </a:r>
            <a:endParaRPr lang="en-US" dirty="0"/>
          </a:p>
        </p:txBody>
      </p:sp>
    </p:spTree>
    <p:extLst>
      <p:ext uri="{BB962C8B-B14F-4D97-AF65-F5344CB8AC3E}">
        <p14:creationId xmlns:p14="http://schemas.microsoft.com/office/powerpoint/2010/main" val="3239843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t>Tokenika</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88095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3011908"/>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endParaRPr lang="pl-PL" dirty="0"/>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a:p>
            <a:pPr marL="457200" indent="-457200">
              <a:buFont typeface="+mj-lt"/>
              <a:buAutoNum type="arabicPeriod"/>
            </a:pPr>
            <a:r>
              <a:rPr lang="en-US" dirty="0"/>
              <a:t>Which are the four top blockchains currently in production which handle the biggest number of transactions?</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lvl="1" indent="0">
              <a:spcBef>
                <a:spcPts val="0"/>
              </a:spcBef>
              <a:buNone/>
            </a:pPr>
            <a:r>
              <a:rPr lang="pl-PL" sz="2400" dirty="0">
                <a:solidFill>
                  <a:schemeClr val="tx2"/>
                </a:solidFill>
              </a:rPr>
              <a:t>5 bln USD / year, 12 mln USD / day</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endParaRPr lang="pl-PL" dirty="0"/>
          </a:p>
          <a:p>
            <a:pPr marL="457200" lvl="1" indent="0">
              <a:spcBef>
                <a:spcPts val="0"/>
              </a:spcBef>
              <a:buNone/>
            </a:pPr>
            <a:r>
              <a:rPr lang="pl-PL" sz="2400" dirty="0">
                <a:solidFill>
                  <a:schemeClr val="tx2"/>
                </a:solidFill>
              </a:rPr>
              <a:t>50,000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5"/>
            </a:pPr>
            <a:r>
              <a:rPr lang="en-US" dirty="0"/>
              <a:t>Which are the four top blockchains currently in production which handle the biggest number of transactions?</a:t>
            </a:r>
            <a:endParaRPr lang="pl-PL" dirty="0"/>
          </a:p>
          <a:p>
            <a:pPr marL="457200" lvl="1" indent="0">
              <a:spcBef>
                <a:spcPts val="1500"/>
              </a:spcBef>
              <a:buNone/>
            </a:pPr>
            <a:r>
              <a:rPr lang="pl-PL" sz="2400" dirty="0">
                <a:solidFill>
                  <a:schemeClr val="tx2"/>
                </a:solidFill>
              </a:rPr>
              <a:t>STEEM &gt; BITSHARES &gt; BTC &gt; ETH</a:t>
            </a:r>
          </a:p>
        </p:txBody>
      </p:sp>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732</TotalTime>
  <Words>1486</Words>
  <Application>Microsoft Office PowerPoint</Application>
  <PresentationFormat>Widescreen</PresentationFormat>
  <Paragraphs>230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QUICK SURVEY - ANSWERS</vt:lpstr>
      <vt:lpstr>What do decentralized applications require?</vt:lpstr>
      <vt:lpstr>Major problems facing the crypto-space</vt:lpstr>
      <vt:lpstr>Scalability</vt:lpstr>
      <vt:lpstr>High &amp; unpredictable transaction fees</vt:lpstr>
      <vt:lpstr>Private key security</vt:lpstr>
      <vt:lpstr>Blockchain governance</vt:lpstr>
      <vt:lpstr>Smart-contracts running amok</vt:lpstr>
      <vt:lpstr>Smart-contracts running amok</vt:lpstr>
      <vt:lpstr>Smart-contracts running amok</vt:lpstr>
      <vt:lpstr>High cost of app development</vt:lpstr>
      <vt:lpstr>Bad user experience</vt:lpstr>
      <vt:lpstr>No bridges between blockchains</vt:lpstr>
      <vt:lpstr>Major problems - recap</vt:lpstr>
      <vt:lpstr>Introduction to EOS</vt:lpstr>
      <vt:lpstr>What is EOS?</vt:lpstr>
      <vt:lpstr>What is EOS?</vt:lpstr>
      <vt:lpstr>EOS is the blockchain for building commercial scale decentralized applications that are indistinguishable from centralized alternatives.</vt:lpstr>
      <vt:lpstr>BLOCKCHAIN Evolution</vt:lpstr>
      <vt:lpstr>What features make EOS unique when compared to Ethereum?</vt:lpstr>
      <vt:lpstr>Processing power</vt:lpstr>
      <vt:lpstr>Much wider context</vt:lpstr>
      <vt:lpstr>Blockchain governance built-in</vt:lpstr>
      <vt:lpstr>Complete operating system</vt:lpstr>
      <vt:lpstr>No transaction fees</vt:lpstr>
      <vt:lpstr>Asynchronous communication</vt:lpstr>
      <vt:lpstr>Unique features - RECAP</vt:lpstr>
      <vt:lpstr>What are the strong points?</vt:lpstr>
      <vt:lpstr>EOS is the most well funded project in history and we plan to soon announce a program for up to one billion USD of capital for EOS projects.</vt:lpstr>
      <vt:lpstr>DPOS - the most decentralized &amp; resilient consensus system out there</vt:lpstr>
      <vt:lpstr>What are the weak points?</vt:lpstr>
      <vt:lpstr>EOS roadmap</vt:lpstr>
      <vt:lpstr>EOS Wrap-up</vt:lpstr>
      <vt:lpstr>About Tokenika</vt:lpstr>
      <vt:lpstr>What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Robin</cp:lastModifiedBy>
  <cp:revision>75</cp:revision>
  <dcterms:created xsi:type="dcterms:W3CDTF">2017-11-07T09:57:11Z</dcterms:created>
  <dcterms:modified xsi:type="dcterms:W3CDTF">2017-11-11T01:29:23Z</dcterms:modified>
</cp:coreProperties>
</file>