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61" r:id="rId2"/>
    <p:sldId id="348" r:id="rId3"/>
    <p:sldId id="347" r:id="rId4"/>
    <p:sldId id="345" r:id="rId5"/>
    <p:sldId id="346" r:id="rId6"/>
    <p:sldId id="349" r:id="rId7"/>
    <p:sldId id="350" r:id="rId8"/>
    <p:sldId id="256" r:id="rId9"/>
    <p:sldId id="260" r:id="rId10"/>
    <p:sldId id="371" r:id="rId11"/>
    <p:sldId id="364" r:id="rId12"/>
    <p:sldId id="368" r:id="rId13"/>
    <p:sldId id="320" r:id="rId14"/>
    <p:sldId id="339" r:id="rId15"/>
    <p:sldId id="360" r:id="rId16"/>
    <p:sldId id="352" r:id="rId17"/>
    <p:sldId id="370" r:id="rId18"/>
    <p:sldId id="353" r:id="rId19"/>
    <p:sldId id="354" r:id="rId20"/>
    <p:sldId id="358" r:id="rId21"/>
    <p:sldId id="341" r:id="rId22"/>
    <p:sldId id="359" r:id="rId23"/>
    <p:sldId id="357" r:id="rId24"/>
    <p:sldId id="318" r:id="rId25"/>
    <p:sldId id="280" r:id="rId26"/>
    <p:sldId id="279" r:id="rId27"/>
    <p:sldId id="333" r:id="rId28"/>
    <p:sldId id="316" r:id="rId29"/>
    <p:sldId id="361" r:id="rId30"/>
    <p:sldId id="362" r:id="rId31"/>
    <p:sldId id="303" r:id="rId32"/>
    <p:sldId id="305" r:id="rId33"/>
    <p:sldId id="306" r:id="rId34"/>
    <p:sldId id="324" r:id="rId35"/>
    <p:sldId id="366" r:id="rId36"/>
    <p:sldId id="369" r:id="rId37"/>
    <p:sldId id="336" r:id="rId38"/>
    <p:sldId id="329" r:id="rId39"/>
    <p:sldId id="338" r:id="rId40"/>
    <p:sldId id="328" r:id="rId41"/>
    <p:sldId id="311" r:id="rId42"/>
    <p:sldId id="310" r:id="rId43"/>
    <p:sldId id="323" r:id="rId44"/>
    <p:sldId id="367" r:id="rId45"/>
    <p:sldId id="312" r:id="rId46"/>
    <p:sldId id="363" r:id="rId47"/>
    <p:sldId id="321" r:id="rId48"/>
    <p:sldId id="313" r:id="rId49"/>
    <p:sldId id="282" r:id="rId50"/>
    <p:sldId id="314" r:id="rId51"/>
    <p:sldId id="315" r:id="rId52"/>
    <p:sldId id="317"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ssion Impossible" initials="MI" lastIdx="4" clrIdx="0">
    <p:extLst>
      <p:ext uri="{19B8F6BF-5375-455C-9EA6-DF929625EA0E}">
        <p15:presenceInfo xmlns:p15="http://schemas.microsoft.com/office/powerpoint/2012/main" userId="0a4739213ba7280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4243" autoAdjust="0"/>
  </p:normalViewPr>
  <p:slideViewPr>
    <p:cSldViewPr snapToGrid="0">
      <p:cViewPr varScale="1">
        <p:scale>
          <a:sx n="101" d="100"/>
          <a:sy n="101" d="100"/>
        </p:scale>
        <p:origin x="144" y="294"/>
      </p:cViewPr>
      <p:guideLst/>
    </p:cSldViewPr>
  </p:slideViewPr>
  <p:notesTextViewPr>
    <p:cViewPr>
      <p:scale>
        <a:sx n="1" d="1"/>
        <a:sy n="1" d="1"/>
      </p:scale>
      <p:origin x="0" y="0"/>
    </p:cViewPr>
  </p:notesTextViewPr>
  <p:sorterViewPr>
    <p:cViewPr varScale="1">
      <p:scale>
        <a:sx n="1" d="1"/>
        <a:sy n="1" d="1"/>
      </p:scale>
      <p:origin x="0" y="-684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l-PL" sz="2000" baseline="0" dirty="0"/>
              <a:t>Transactions per second</a:t>
            </a:r>
            <a:endParaRPr lang="en-US" sz="2000" baseline="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2-F560-4991-A3E2-79161A89B4C1}"/>
              </c:ext>
            </c:extLst>
          </c:dPt>
          <c:dPt>
            <c:idx val="1"/>
            <c:invertIfNegative val="0"/>
            <c:bubble3D val="0"/>
            <c:spPr>
              <a:solidFill>
                <a:schemeClr val="tx2"/>
              </a:solidFill>
              <a:ln>
                <a:noFill/>
              </a:ln>
              <a:effectLst/>
            </c:spPr>
            <c:extLst>
              <c:ext xmlns:c16="http://schemas.microsoft.com/office/drawing/2014/chart" uri="{C3380CC4-5D6E-409C-BE32-E72D297353CC}">
                <c16:uniqueId val="{00000001-F560-4991-A3E2-79161A89B4C1}"/>
              </c:ext>
            </c:extLst>
          </c:dPt>
          <c:dPt>
            <c:idx val="2"/>
            <c:invertIfNegative val="0"/>
            <c:bubble3D val="0"/>
            <c:spPr>
              <a:solidFill>
                <a:schemeClr val="tx2"/>
              </a:solidFill>
              <a:ln>
                <a:noFill/>
              </a:ln>
              <a:effectLst/>
            </c:spPr>
            <c:extLst>
              <c:ext xmlns:c16="http://schemas.microsoft.com/office/drawing/2014/chart" uri="{C3380CC4-5D6E-409C-BE32-E72D297353CC}">
                <c16:uniqueId val="{00000000-F560-4991-A3E2-79161A89B4C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Debit cards</c:v>
                </c:pt>
                <c:pt idx="1">
                  <c:v>Social media</c:v>
                </c:pt>
                <c:pt idx="2">
                  <c:v>Exchanges</c:v>
                </c:pt>
              </c:strCache>
            </c:strRef>
          </c:cat>
          <c:val>
            <c:numRef>
              <c:f>Sheet1!$B$2:$B$4</c:f>
              <c:numCache>
                <c:formatCode>#,##0</c:formatCode>
                <c:ptCount val="3"/>
                <c:pt idx="0">
                  <c:v>20000</c:v>
                </c:pt>
                <c:pt idx="1">
                  <c:v>50000</c:v>
                </c:pt>
                <c:pt idx="2">
                  <c:v>100000</c:v>
                </c:pt>
              </c:numCache>
            </c:numRef>
          </c:val>
          <c:extLst>
            <c:ext xmlns:c16="http://schemas.microsoft.com/office/drawing/2014/chart" uri="{C3380CC4-5D6E-409C-BE32-E72D297353CC}">
              <c16:uniqueId val="{00000000-162E-4ADF-971E-EA5D18A29341}"/>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780497376"/>
        <c:crosses val="autoZero"/>
        <c:auto val="1"/>
        <c:lblAlgn val="ctr"/>
        <c:lblOffset val="100"/>
        <c:noMultiLvlLbl val="0"/>
      </c:catAx>
      <c:valAx>
        <c:axId val="1780497376"/>
        <c:scaling>
          <c:orientation val="minMax"/>
        </c:scaling>
        <c:delete val="1"/>
        <c:axPos val="b"/>
        <c:majorGridlines>
          <c:spPr>
            <a:ln w="9525" cap="flat" cmpd="sng" algn="ctr">
              <a:solidFill>
                <a:schemeClr val="tx1">
                  <a:lumMod val="50000"/>
                </a:schemeClr>
              </a:solidFill>
              <a:round/>
            </a:ln>
            <a:effectLst/>
          </c:spPr>
        </c:majorGridlines>
        <c:numFmt formatCode="#,##0" sourceLinked="1"/>
        <c:majorTickMark val="none"/>
        <c:minorTickMark val="none"/>
        <c:tickLblPos val="nextTo"/>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tx1">
                <a:lumMod val="75000"/>
              </a:schemeClr>
            </a:solidFill>
            <a:ln>
              <a:noFill/>
            </a:ln>
            <a:effectLst/>
          </c:spPr>
          <c:invertIfNegative val="0"/>
          <c:dPt>
            <c:idx val="0"/>
            <c:invertIfNegative val="0"/>
            <c:bubble3D val="0"/>
            <c:spPr>
              <a:solidFill>
                <a:schemeClr val="tx2">
                  <a:lumMod val="50000"/>
                </a:schemeClr>
              </a:solidFill>
              <a:ln>
                <a:noFill/>
              </a:ln>
              <a:effectLst/>
            </c:spPr>
            <c:extLst>
              <c:ext xmlns:c16="http://schemas.microsoft.com/office/drawing/2014/chart" uri="{C3380CC4-5D6E-409C-BE32-E72D297353CC}">
                <c16:uniqueId val="{00000001-A172-4AED-9458-7676370B865F}"/>
              </c:ext>
            </c:extLst>
          </c:dPt>
          <c:dPt>
            <c:idx val="3"/>
            <c:invertIfNegative val="0"/>
            <c:bubble3D val="0"/>
            <c:spPr>
              <a:solidFill>
                <a:schemeClr val="tx1">
                  <a:lumMod val="75000"/>
                </a:schemeClr>
              </a:solidFill>
              <a:ln>
                <a:noFill/>
              </a:ln>
              <a:effectLst/>
            </c:spPr>
            <c:extLst>
              <c:ext xmlns:c16="http://schemas.microsoft.com/office/drawing/2014/chart" uri="{C3380CC4-5D6E-409C-BE32-E72D297353CC}">
                <c16:uniqueId val="{00000003-A172-4AED-9458-7676370B865F}"/>
              </c:ext>
            </c:extLst>
          </c:dPt>
          <c:dPt>
            <c:idx val="4"/>
            <c:invertIfNegative val="0"/>
            <c:bubble3D val="0"/>
            <c:spPr>
              <a:solidFill>
                <a:schemeClr val="tx1">
                  <a:lumMod val="75000"/>
                </a:schemeClr>
              </a:solidFill>
              <a:ln>
                <a:noFill/>
              </a:ln>
              <a:effectLst/>
            </c:spPr>
            <c:extLst>
              <c:ext xmlns:c16="http://schemas.microsoft.com/office/drawing/2014/chart" uri="{C3380CC4-5D6E-409C-BE32-E72D297353CC}">
                <c16:uniqueId val="{00000005-A172-4AED-9458-7676370B865F}"/>
              </c:ext>
            </c:extLst>
          </c:dPt>
          <c:dPt>
            <c:idx val="5"/>
            <c:invertIfNegative val="0"/>
            <c:bubble3D val="0"/>
            <c:spPr>
              <a:solidFill>
                <a:schemeClr val="tx1">
                  <a:lumMod val="75000"/>
                </a:schemeClr>
              </a:solidFill>
              <a:ln>
                <a:noFill/>
              </a:ln>
              <a:effectLst/>
            </c:spPr>
            <c:extLst>
              <c:ext xmlns:c16="http://schemas.microsoft.com/office/drawing/2014/chart" uri="{C3380CC4-5D6E-409C-BE32-E72D297353CC}">
                <c16:uniqueId val="{00000007-A172-4AED-9458-7676370B865F}"/>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EOS</c:v>
                </c:pt>
                <c:pt idx="1">
                  <c:v>Ethereum</c:v>
                </c:pt>
                <c:pt idx="2">
                  <c:v>Bitcoin</c:v>
                </c:pt>
                <c:pt idx="3">
                  <c:v>Debit cards</c:v>
                </c:pt>
                <c:pt idx="4">
                  <c:v>Social media</c:v>
                </c:pt>
                <c:pt idx="5">
                  <c:v>Exchanges</c:v>
                </c:pt>
              </c:strCache>
            </c:strRef>
          </c:cat>
          <c:val>
            <c:numRef>
              <c:f>Sheet1!$B$2:$B$7</c:f>
              <c:numCache>
                <c:formatCode>General</c:formatCode>
                <c:ptCount val="6"/>
                <c:pt idx="0" formatCode="#,##0">
                  <c:v>50000</c:v>
                </c:pt>
                <c:pt idx="1">
                  <c:v>30</c:v>
                </c:pt>
                <c:pt idx="2">
                  <c:v>4</c:v>
                </c:pt>
                <c:pt idx="3" formatCode="#,##0">
                  <c:v>20000</c:v>
                </c:pt>
                <c:pt idx="4" formatCode="#,##0">
                  <c:v>50000</c:v>
                </c:pt>
                <c:pt idx="5" formatCode="#,##0">
                  <c:v>100000</c:v>
                </c:pt>
              </c:numCache>
            </c:numRef>
          </c:val>
          <c:extLst>
            <c:ext xmlns:c16="http://schemas.microsoft.com/office/drawing/2014/chart" uri="{C3380CC4-5D6E-409C-BE32-E72D297353CC}">
              <c16:uniqueId val="{00000008-A172-4AED-9458-7676370B865F}"/>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780497376"/>
        <c:crosses val="autoZero"/>
        <c:auto val="1"/>
        <c:lblAlgn val="ctr"/>
        <c:lblOffset val="100"/>
        <c:noMultiLvlLbl val="0"/>
      </c:catAx>
      <c:valAx>
        <c:axId val="1780497376"/>
        <c:scaling>
          <c:orientation val="minMax"/>
        </c:scaling>
        <c:delete val="1"/>
        <c:axPos val="b"/>
        <c:majorGridlines>
          <c:spPr>
            <a:ln w="9525" cap="flat" cmpd="sng" algn="ctr">
              <a:solidFill>
                <a:schemeClr val="tx1">
                  <a:lumMod val="50000"/>
                </a:schemeClr>
              </a:solidFill>
              <a:round/>
            </a:ln>
            <a:effectLst/>
          </c:spPr>
        </c:majorGridlines>
        <c:numFmt formatCode="#,##0" sourceLinked="1"/>
        <c:majorTickMark val="none"/>
        <c:minorTickMark val="none"/>
        <c:tickLblPos val="nextTo"/>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Series1</c:v>
                </c:pt>
              </c:strCache>
            </c:strRef>
          </c:tx>
          <c:dPt>
            <c:idx val="0"/>
            <c:bubble3D val="0"/>
            <c:spPr>
              <a:solidFill>
                <a:schemeClr val="tx2">
                  <a:alpha val="60000"/>
                </a:schemeClr>
              </a:solidFill>
              <a:ln w="19050">
                <a:solidFill>
                  <a:schemeClr val="lt1"/>
                </a:solidFill>
              </a:ln>
              <a:effectLst/>
            </c:spPr>
            <c:extLst>
              <c:ext xmlns:c16="http://schemas.microsoft.com/office/drawing/2014/chart" uri="{C3380CC4-5D6E-409C-BE32-E72D297353CC}">
                <c16:uniqueId val="{00000003-FE45-44FD-8CE6-FE180E31B4E0}"/>
              </c:ext>
            </c:extLst>
          </c:dPt>
          <c:dPt>
            <c:idx val="1"/>
            <c:bubble3D val="0"/>
            <c:spPr>
              <a:solidFill>
                <a:schemeClr val="tx2">
                  <a:alpha val="60000"/>
                </a:schemeClr>
              </a:solidFill>
              <a:ln w="19050">
                <a:solidFill>
                  <a:schemeClr val="lt1"/>
                </a:solidFill>
              </a:ln>
              <a:effectLst/>
            </c:spPr>
            <c:extLst>
              <c:ext xmlns:c16="http://schemas.microsoft.com/office/drawing/2014/chart" uri="{C3380CC4-5D6E-409C-BE32-E72D297353CC}">
                <c16:uniqueId val="{00000004-FE45-44FD-8CE6-FE180E31B4E0}"/>
              </c:ext>
            </c:extLst>
          </c:dPt>
          <c:dPt>
            <c:idx val="2"/>
            <c:bubble3D val="0"/>
            <c:spPr>
              <a:solidFill>
                <a:schemeClr val="tx1">
                  <a:lumMod val="85000"/>
                  <a:alpha val="60000"/>
                </a:schemeClr>
              </a:solidFill>
              <a:ln w="19050">
                <a:solidFill>
                  <a:schemeClr val="lt1"/>
                </a:solidFill>
              </a:ln>
              <a:effectLst/>
            </c:spPr>
            <c:extLst>
              <c:ext xmlns:c16="http://schemas.microsoft.com/office/drawing/2014/chart" uri="{C3380CC4-5D6E-409C-BE32-E72D297353CC}">
                <c16:uniqueId val="{00000002-FE45-44FD-8CE6-FE180E31B4E0}"/>
              </c:ext>
            </c:extLst>
          </c:dPt>
          <c:dPt>
            <c:idx val="3"/>
            <c:bubble3D val="0"/>
            <c:spPr>
              <a:solidFill>
                <a:schemeClr val="tx1">
                  <a:lumMod val="85000"/>
                  <a:alpha val="60000"/>
                </a:schemeClr>
              </a:solidFill>
              <a:ln w="19050">
                <a:solidFill>
                  <a:schemeClr val="lt1"/>
                </a:solidFill>
              </a:ln>
              <a:effectLst/>
            </c:spPr>
            <c:extLst>
              <c:ext xmlns:c16="http://schemas.microsoft.com/office/drawing/2014/chart" uri="{C3380CC4-5D6E-409C-BE32-E72D297353CC}">
                <c16:uniqueId val="{00000001-FE45-44FD-8CE6-FE180E31B4E0}"/>
              </c:ext>
            </c:extLst>
          </c:dPt>
          <c:cat>
            <c:strRef>
              <c:f>Sheet1!$A$2:$A$5</c:f>
              <c:strCache>
                <c:ptCount val="4"/>
                <c:pt idx="0">
                  <c:v>BitShares</c:v>
                </c:pt>
                <c:pt idx="1">
                  <c:v>Steem</c:v>
                </c:pt>
                <c:pt idx="2">
                  <c:v>Ethereum</c:v>
                </c:pt>
                <c:pt idx="3">
                  <c:v>Bitcoin</c:v>
                </c:pt>
              </c:strCache>
            </c:strRef>
          </c:cat>
          <c:val>
            <c:numRef>
              <c:f>Sheet1!$B$2:$B$5</c:f>
              <c:numCache>
                <c:formatCode>General</c:formatCode>
                <c:ptCount val="4"/>
                <c:pt idx="0">
                  <c:v>4</c:v>
                </c:pt>
                <c:pt idx="1">
                  <c:v>7.8</c:v>
                </c:pt>
                <c:pt idx="2">
                  <c:v>5.2</c:v>
                </c:pt>
                <c:pt idx="3">
                  <c:v>3.8</c:v>
                </c:pt>
              </c:numCache>
            </c:numRef>
          </c:val>
          <c:extLst>
            <c:ext xmlns:c16="http://schemas.microsoft.com/office/drawing/2014/chart" uri="{C3380CC4-5D6E-409C-BE32-E72D297353CC}">
              <c16:uniqueId val="{00000000-FE45-44FD-8CE6-FE180E31B4E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7-11-18T01:11:20.818" idx="1">
    <p:pos x="10" y="10"/>
    <p:text/>
    <p:extLst>
      <p:ext uri="{C676402C-5697-4E1C-873F-D02D1690AC5C}">
        <p15:threadingInfo xmlns:p15="http://schemas.microsoft.com/office/powerpoint/2012/main" timeZoneBias="-6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custT="1"/>
      <dgm:spPr>
        <a:solidFill>
          <a:schemeClr val="tx1">
            <a:lumMod val="50000"/>
            <a:alpha val="50000"/>
          </a:schemeClr>
        </a:solidFill>
      </dgm:spPr>
      <dgm:t>
        <a:bodyPr/>
        <a:lstStyle/>
        <a:p>
          <a:endParaRPr lang="en-US" sz="2000" dirty="0"/>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505B2DC-C44C-4F83-BF1D-9B3BDF2595AA}">
      <dgm:prSet/>
      <dgm:spPr>
        <a:solidFill>
          <a:schemeClr val="tx1">
            <a:lumMod val="50000"/>
            <a:alpha val="50000"/>
          </a:schemeClr>
        </a:solidFill>
      </dgm:spPr>
      <dgm:t>
        <a:bodyPr/>
        <a:lstStyle/>
        <a:p>
          <a:endParaRPr lang="en-US" dirty="0">
            <a:solidFill>
              <a:schemeClr val="tx1">
                <a:lumMod val="75000"/>
              </a:schemeClr>
            </a:solidFill>
          </a:endParaRP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endParaRPr lang="en-US" dirty="0">
            <a:solidFill>
              <a:schemeClr val="tx1">
                <a:lumMod val="75000"/>
              </a:schemeClr>
            </a:solidFill>
          </a:endParaRP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endParaRPr lang="en-US" dirty="0">
            <a:solidFill>
              <a:schemeClr val="tx1">
                <a:lumMod val="75000"/>
              </a:schemeClr>
            </a:solidFill>
          </a:endParaRP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1">
            <a:lumMod val="50000"/>
            <a:alpha val="50000"/>
          </a:schemeClr>
        </a:solidFill>
      </dgm:spPr>
      <dgm:t>
        <a:bodyPr/>
        <a:lstStyle/>
        <a:p>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E1303100-D97B-427E-A9C0-629DD33A9FA4}">
      <dgm:prSet/>
      <dgm:spPr>
        <a:solidFill>
          <a:schemeClr val="tx1">
            <a:lumMod val="50000"/>
            <a:alpha val="50000"/>
          </a:schemeClr>
        </a:solidFill>
      </dgm:spPr>
      <dgm:t>
        <a:bodyPr/>
        <a:lstStyle/>
        <a:p>
          <a:endParaRPr lang="en-US" dirty="0">
            <a:solidFill>
              <a:schemeClr val="tx1">
                <a:lumMod val="75000"/>
              </a:schemeClr>
            </a:solidFill>
          </a:endParaRPr>
        </a:p>
      </dgm:t>
    </dgm:pt>
    <dgm:pt modelId="{C71319BD-DA26-46AE-944D-E66D8BB9F42C}" type="sibTrans" cxnId="{A4EEB98E-8ED6-43E9-9409-373A54ED30AC}">
      <dgm:prSet/>
      <dgm:spPr/>
      <dgm:t>
        <a:bodyPr/>
        <a:lstStyle/>
        <a:p>
          <a:endParaRPr lang="en-US"/>
        </a:p>
      </dgm:t>
    </dgm:pt>
    <dgm:pt modelId="{BC47E706-766A-4F90-B094-4C4C8E6C7FCB}" type="parTrans" cxnId="{A4EEB98E-8ED6-43E9-9409-373A54ED30AC}">
      <dgm:prSet/>
      <dgm:spPr/>
      <dgm:t>
        <a:bodyPr/>
        <a:lstStyle/>
        <a:p>
          <a:endParaRPr lang="en-US"/>
        </a:p>
      </dgm:t>
    </dgm:pt>
    <dgm:pt modelId="{AE13BB9E-BB4A-4A5F-B71E-5BC3D96420A1}">
      <dgm:prSet/>
      <dgm:spPr>
        <a:solidFill>
          <a:schemeClr val="tx1">
            <a:lumMod val="50000"/>
            <a:alpha val="50000"/>
          </a:schemeClr>
        </a:solidFill>
      </dgm:spPr>
      <dgm:t>
        <a:bodyPr/>
        <a:lstStyle/>
        <a:p>
          <a:endParaRPr lang="en-US" dirty="0">
            <a:solidFill>
              <a:schemeClr val="tx1">
                <a:lumMod val="75000"/>
              </a:schemeClr>
            </a:solidFill>
          </a:endParaRPr>
        </a:p>
      </dgm:t>
    </dgm:pt>
    <dgm:pt modelId="{804BB09C-3D45-4511-9FD6-D7D95F1042EA}" type="sibTrans" cxnId="{0ADEC4C7-D381-463C-9BA4-EF348E3B70AB}">
      <dgm:prSet/>
      <dgm:spPr/>
      <dgm:t>
        <a:bodyPr/>
        <a:lstStyle/>
        <a:p>
          <a:endParaRPr lang="en-US"/>
        </a:p>
      </dgm:t>
    </dgm:pt>
    <dgm:pt modelId="{04F50D54-2716-448D-87EF-EAF02277191F}" type="parTrans" cxnId="{0ADEC4C7-D381-463C-9BA4-EF348E3B70AB}">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533CACE-0D31-4C84-B714-15662A3F88B8}" type="doc">
      <dgm:prSet loTypeId="urn:microsoft.com/office/officeart/2005/8/layout/rings+Icon" loCatId="relationship" qsTypeId="urn:microsoft.com/office/officeart/2005/8/quickstyle/simple1" qsCatId="simple" csTypeId="urn:microsoft.com/office/officeart/2005/8/colors/accent1_2" csCatId="accent1" phldr="1"/>
      <dgm:spPr/>
      <dgm:t>
        <a:bodyPr/>
        <a:lstStyle/>
        <a:p>
          <a:endParaRPr lang="en-US"/>
        </a:p>
      </dgm:t>
    </dgm:pt>
    <dgm:pt modelId="{7F5F6C20-C038-400E-86E0-4DFFD0287A32}">
      <dgm:prSet custT="1"/>
      <dgm:spPr>
        <a:solidFill>
          <a:schemeClr val="tx2">
            <a:lumMod val="50000"/>
            <a:alpha val="50000"/>
          </a:schemeClr>
        </a:solidFill>
      </dgm:spPr>
      <dgm:t>
        <a:bodyPr/>
        <a:lstStyle/>
        <a:p>
          <a:r>
            <a:rPr lang="en-US" sz="2000" dirty="0"/>
            <a:t>Processing power</a:t>
          </a:r>
        </a:p>
      </dgm:t>
    </dgm:pt>
    <dgm:pt modelId="{1C6C3434-7E60-4425-B02B-FD9B7F6AE40E}" type="parTrans" cxnId="{566B7CB1-F7EC-492A-B972-C4A677C71845}">
      <dgm:prSet/>
      <dgm:spPr/>
      <dgm:t>
        <a:bodyPr/>
        <a:lstStyle/>
        <a:p>
          <a:endParaRPr lang="en-US"/>
        </a:p>
      </dgm:t>
    </dgm:pt>
    <dgm:pt modelId="{BFD83FF4-412F-40E2-9674-ED386B0073E4}" type="sibTrans" cxnId="{566B7CB1-F7EC-492A-B972-C4A677C71845}">
      <dgm:prSet/>
      <dgm:spPr/>
      <dgm:t>
        <a:bodyPr/>
        <a:lstStyle/>
        <a:p>
          <a:endParaRPr lang="en-US"/>
        </a:p>
      </dgm:t>
    </dgm:pt>
    <dgm:pt modelId="{A16AC7F3-8783-4357-B6A9-596057B997B9}">
      <dgm:prSet custT="1"/>
      <dgm:spPr>
        <a:solidFill>
          <a:schemeClr val="tx2">
            <a:lumMod val="50000"/>
            <a:alpha val="50000"/>
          </a:schemeClr>
        </a:solidFill>
      </dgm:spPr>
      <dgm:t>
        <a:bodyPr/>
        <a:lstStyle/>
        <a:p>
          <a:r>
            <a:rPr lang="pl-PL" sz="2000" dirty="0"/>
            <a:t>Built-in governance</a:t>
          </a:r>
          <a:endParaRPr lang="en-US" sz="2000" dirty="0"/>
        </a:p>
      </dgm:t>
    </dgm:pt>
    <dgm:pt modelId="{64126B8F-581C-4FA7-8790-A2F8ED4A715E}" type="parTrans" cxnId="{16894CC1-F459-4AC5-BE8E-0C14F94695FB}">
      <dgm:prSet/>
      <dgm:spPr/>
      <dgm:t>
        <a:bodyPr/>
        <a:lstStyle/>
        <a:p>
          <a:endParaRPr lang="en-US"/>
        </a:p>
      </dgm:t>
    </dgm:pt>
    <dgm:pt modelId="{41863476-0FE8-4F91-95D4-BD0A4A95DBE6}" type="sibTrans" cxnId="{16894CC1-F459-4AC5-BE8E-0C14F94695FB}">
      <dgm:prSet/>
      <dgm:spPr/>
      <dgm:t>
        <a:bodyPr/>
        <a:lstStyle/>
        <a:p>
          <a:endParaRPr lang="en-US"/>
        </a:p>
      </dgm:t>
    </dgm:pt>
    <dgm:pt modelId="{3FE485AC-205C-40B1-B5AD-C74537E67A56}">
      <dgm:prSet custT="1"/>
      <dgm:spPr>
        <a:solidFill>
          <a:schemeClr val="tx2">
            <a:lumMod val="50000"/>
            <a:alpha val="50000"/>
          </a:schemeClr>
        </a:solidFill>
      </dgm:spPr>
      <dgm:t>
        <a:bodyPr/>
        <a:lstStyle/>
        <a:p>
          <a:r>
            <a:rPr lang="pl-PL" sz="2000" dirty="0"/>
            <a:t>Infrastructure for apps</a:t>
          </a:r>
          <a:endParaRPr lang="en-US" sz="2000" dirty="0"/>
        </a:p>
      </dgm:t>
    </dgm:pt>
    <dgm:pt modelId="{83BF40A1-16E8-478B-B044-D5E2D2925EC2}" type="parTrans" cxnId="{E2B59CC6-E4EE-4F57-A92D-234FD894E74D}">
      <dgm:prSet/>
      <dgm:spPr/>
      <dgm:t>
        <a:bodyPr/>
        <a:lstStyle/>
        <a:p>
          <a:endParaRPr lang="en-US"/>
        </a:p>
      </dgm:t>
    </dgm:pt>
    <dgm:pt modelId="{4CB716D3-7945-4632-A90C-FE4241F99444}" type="sibTrans" cxnId="{E2B59CC6-E4EE-4F57-A92D-234FD894E74D}">
      <dgm:prSet/>
      <dgm:spPr/>
      <dgm:t>
        <a:bodyPr/>
        <a:lstStyle/>
        <a:p>
          <a:endParaRPr lang="en-US"/>
        </a:p>
      </dgm:t>
    </dgm:pt>
    <dgm:pt modelId="{D35F5E83-DE2E-41A3-81E0-630E259D080C}">
      <dgm:prSet custT="1"/>
      <dgm:spPr>
        <a:solidFill>
          <a:schemeClr val="tx2">
            <a:lumMod val="50000"/>
            <a:alpha val="50000"/>
          </a:schemeClr>
        </a:solidFill>
      </dgm:spPr>
      <dgm:t>
        <a:bodyPr/>
        <a:lstStyle/>
        <a:p>
          <a:r>
            <a:rPr lang="en-US" sz="2000" dirty="0"/>
            <a:t>No transaction fees</a:t>
          </a:r>
        </a:p>
      </dgm:t>
    </dgm:pt>
    <dgm:pt modelId="{C7FDA902-A864-446C-B909-16C608FB1620}" type="parTrans" cxnId="{AB0FB798-9C61-4545-B139-DB8959791C5C}">
      <dgm:prSet/>
      <dgm:spPr/>
      <dgm:t>
        <a:bodyPr/>
        <a:lstStyle/>
        <a:p>
          <a:endParaRPr lang="en-US"/>
        </a:p>
      </dgm:t>
    </dgm:pt>
    <dgm:pt modelId="{C6DFE011-7D57-48DB-AFB0-ADEAE2C19C88}" type="sibTrans" cxnId="{AB0FB798-9C61-4545-B139-DB8959791C5C}">
      <dgm:prSet/>
      <dgm:spPr/>
      <dgm:t>
        <a:bodyPr/>
        <a:lstStyle/>
        <a:p>
          <a:endParaRPr lang="en-US"/>
        </a:p>
      </dgm:t>
    </dgm:pt>
    <dgm:pt modelId="{09704DF0-8D21-443B-B81C-C6BEE5238C8F}">
      <dgm:prSet custT="1"/>
      <dgm:spPr>
        <a:solidFill>
          <a:schemeClr val="tx2">
            <a:lumMod val="50000"/>
            <a:alpha val="50000"/>
          </a:schemeClr>
        </a:solidFill>
      </dgm:spPr>
      <dgm:t>
        <a:bodyPr/>
        <a:lstStyle/>
        <a:p>
          <a:r>
            <a:rPr lang="en-US" sz="2000" dirty="0"/>
            <a:t>Publish source code, not assembly</a:t>
          </a:r>
        </a:p>
      </dgm:t>
    </dgm:pt>
    <dgm:pt modelId="{BB48C75E-32DC-415D-876C-2970A4B3C0F5}" type="parTrans" cxnId="{B529A46D-9591-44E3-B04E-F6AA042EDEDB}">
      <dgm:prSet/>
      <dgm:spPr/>
      <dgm:t>
        <a:bodyPr/>
        <a:lstStyle/>
        <a:p>
          <a:endParaRPr lang="en-US"/>
        </a:p>
      </dgm:t>
    </dgm:pt>
    <dgm:pt modelId="{BF02F04C-4DC9-42B7-9FDB-CF681DD1329A}" type="sibTrans" cxnId="{B529A46D-9591-44E3-B04E-F6AA042EDEDB}">
      <dgm:prSet/>
      <dgm:spPr/>
      <dgm:t>
        <a:bodyPr/>
        <a:lstStyle/>
        <a:p>
          <a:endParaRPr lang="en-US"/>
        </a:p>
      </dgm:t>
    </dgm:pt>
    <dgm:pt modelId="{7B64A5BF-AC6D-49CE-8DC4-D54C9DBD1515}">
      <dgm:prSet custT="1"/>
      <dgm:spPr>
        <a:solidFill>
          <a:schemeClr val="tx2">
            <a:lumMod val="50000"/>
            <a:alpha val="50000"/>
          </a:schemeClr>
        </a:solidFill>
      </dgm:spPr>
      <dgm:t>
        <a:bodyPr/>
        <a:lstStyle/>
        <a:p>
          <a:r>
            <a:rPr lang="en-US" sz="2000" dirty="0"/>
            <a:t>Asynchronous communication</a:t>
          </a:r>
        </a:p>
      </dgm:t>
    </dgm:pt>
    <dgm:pt modelId="{68B0BD0C-9426-443D-BDBB-7A7AD6A5B634}" type="parTrans" cxnId="{B496A311-74C7-4E0C-AF9A-ECB203599DAB}">
      <dgm:prSet/>
      <dgm:spPr/>
      <dgm:t>
        <a:bodyPr/>
        <a:lstStyle/>
        <a:p>
          <a:endParaRPr lang="en-US"/>
        </a:p>
      </dgm:t>
    </dgm:pt>
    <dgm:pt modelId="{65D5B0CA-038B-4B3C-A745-67B4A2549D76}" type="sibTrans" cxnId="{B496A311-74C7-4E0C-AF9A-ECB203599DAB}">
      <dgm:prSet/>
      <dgm:spPr/>
      <dgm:t>
        <a:bodyPr/>
        <a:lstStyle/>
        <a:p>
          <a:endParaRPr lang="en-US"/>
        </a:p>
      </dgm:t>
    </dgm:pt>
    <dgm:pt modelId="{735E3C65-A584-4EBB-B581-486FDECB63AF}" type="pres">
      <dgm:prSet presAssocID="{F533CACE-0D31-4C84-B714-15662A3F88B8}" presName="Name0" presStyleCnt="0">
        <dgm:presLayoutVars>
          <dgm:chMax val="7"/>
          <dgm:dir/>
          <dgm:resizeHandles val="exact"/>
        </dgm:presLayoutVars>
      </dgm:prSet>
      <dgm:spPr/>
    </dgm:pt>
    <dgm:pt modelId="{AB40F5A8-7B1D-4DEE-AA75-FCB2A25C3106}" type="pres">
      <dgm:prSet presAssocID="{F533CACE-0D31-4C84-B714-15662A3F88B8}" presName="ellipse1" presStyleLbl="vennNode1" presStyleIdx="0" presStyleCnt="6">
        <dgm:presLayoutVars>
          <dgm:bulletEnabled val="1"/>
        </dgm:presLayoutVars>
      </dgm:prSet>
      <dgm:spPr/>
    </dgm:pt>
    <dgm:pt modelId="{32D7E4C2-0E78-44F9-8058-3D6D2ABC7F48}" type="pres">
      <dgm:prSet presAssocID="{F533CACE-0D31-4C84-B714-15662A3F88B8}" presName="ellipse2" presStyleLbl="vennNode1" presStyleIdx="1" presStyleCnt="6">
        <dgm:presLayoutVars>
          <dgm:bulletEnabled val="1"/>
        </dgm:presLayoutVars>
      </dgm:prSet>
      <dgm:spPr/>
    </dgm:pt>
    <dgm:pt modelId="{4C4BE6E2-2D74-44AA-8B57-3A1D764E7818}" type="pres">
      <dgm:prSet presAssocID="{F533CACE-0D31-4C84-B714-15662A3F88B8}" presName="ellipse3" presStyleLbl="vennNode1" presStyleIdx="2" presStyleCnt="6">
        <dgm:presLayoutVars>
          <dgm:bulletEnabled val="1"/>
        </dgm:presLayoutVars>
      </dgm:prSet>
      <dgm:spPr/>
    </dgm:pt>
    <dgm:pt modelId="{534B4557-FD21-4A41-A905-7AABB0D4A5FC}" type="pres">
      <dgm:prSet presAssocID="{F533CACE-0D31-4C84-B714-15662A3F88B8}" presName="ellipse4" presStyleLbl="vennNode1" presStyleIdx="3" presStyleCnt="6">
        <dgm:presLayoutVars>
          <dgm:bulletEnabled val="1"/>
        </dgm:presLayoutVars>
      </dgm:prSet>
      <dgm:spPr/>
    </dgm:pt>
    <dgm:pt modelId="{9C975803-9A6E-4467-828B-D5AB4CC5B1A1}" type="pres">
      <dgm:prSet presAssocID="{F533CACE-0D31-4C84-B714-15662A3F88B8}" presName="ellipse5" presStyleLbl="vennNode1" presStyleIdx="4" presStyleCnt="6">
        <dgm:presLayoutVars>
          <dgm:bulletEnabled val="1"/>
        </dgm:presLayoutVars>
      </dgm:prSet>
      <dgm:spPr/>
    </dgm:pt>
    <dgm:pt modelId="{D340DA58-700D-4807-B4CD-C678508BC9E3}" type="pres">
      <dgm:prSet presAssocID="{F533CACE-0D31-4C84-B714-15662A3F88B8}" presName="ellipse6" presStyleLbl="vennNode1" presStyleIdx="5" presStyleCnt="6">
        <dgm:presLayoutVars>
          <dgm:bulletEnabled val="1"/>
        </dgm:presLayoutVars>
      </dgm:prSet>
      <dgm:spPr/>
    </dgm:pt>
  </dgm:ptLst>
  <dgm:cxnLst>
    <dgm:cxn modelId="{B496A311-74C7-4E0C-AF9A-ECB203599DAB}" srcId="{F533CACE-0D31-4C84-B714-15662A3F88B8}" destId="{7B64A5BF-AC6D-49CE-8DC4-D54C9DBD1515}" srcOrd="5" destOrd="0" parTransId="{68B0BD0C-9426-443D-BDBB-7A7AD6A5B634}" sibTransId="{65D5B0CA-038B-4B3C-A745-67B4A2549D76}"/>
    <dgm:cxn modelId="{4BD5484B-7FFD-4E60-8799-02065C3E9643}" type="presOf" srcId="{7F5F6C20-C038-400E-86E0-4DFFD0287A32}" destId="{AB40F5A8-7B1D-4DEE-AA75-FCB2A25C3106}" srcOrd="0" destOrd="0" presId="urn:microsoft.com/office/officeart/2005/8/layout/rings+Icon"/>
    <dgm:cxn modelId="{B529A46D-9591-44E3-B04E-F6AA042EDEDB}" srcId="{F533CACE-0D31-4C84-B714-15662A3F88B8}" destId="{09704DF0-8D21-443B-B81C-C6BEE5238C8F}" srcOrd="4" destOrd="0" parTransId="{BB48C75E-32DC-415D-876C-2970A4B3C0F5}" sibTransId="{BF02F04C-4DC9-42B7-9FDB-CF681DD1329A}"/>
    <dgm:cxn modelId="{00C6C96D-2019-4D8A-92A6-EEA8FAEA63D8}" type="presOf" srcId="{7B64A5BF-AC6D-49CE-8DC4-D54C9DBD1515}" destId="{D340DA58-700D-4807-B4CD-C678508BC9E3}" srcOrd="0" destOrd="0" presId="urn:microsoft.com/office/officeart/2005/8/layout/rings+Icon"/>
    <dgm:cxn modelId="{C4E63C77-AE9F-46AC-A1C2-F8061ABBFBB4}" type="presOf" srcId="{D35F5E83-DE2E-41A3-81E0-630E259D080C}" destId="{534B4557-FD21-4A41-A905-7AABB0D4A5FC}" srcOrd="0" destOrd="0" presId="urn:microsoft.com/office/officeart/2005/8/layout/rings+Icon"/>
    <dgm:cxn modelId="{AB0FB798-9C61-4545-B139-DB8959791C5C}" srcId="{F533CACE-0D31-4C84-B714-15662A3F88B8}" destId="{D35F5E83-DE2E-41A3-81E0-630E259D080C}" srcOrd="3" destOrd="0" parTransId="{C7FDA902-A864-446C-B909-16C608FB1620}" sibTransId="{C6DFE011-7D57-48DB-AFB0-ADEAE2C19C88}"/>
    <dgm:cxn modelId="{566B7CB1-F7EC-492A-B972-C4A677C71845}" srcId="{F533CACE-0D31-4C84-B714-15662A3F88B8}" destId="{7F5F6C20-C038-400E-86E0-4DFFD0287A32}" srcOrd="0" destOrd="0" parTransId="{1C6C3434-7E60-4425-B02B-FD9B7F6AE40E}" sibTransId="{BFD83FF4-412F-40E2-9674-ED386B0073E4}"/>
    <dgm:cxn modelId="{FA8D84B2-9B8F-4F78-9E80-E5149B322B48}" type="presOf" srcId="{09704DF0-8D21-443B-B81C-C6BEE5238C8F}" destId="{9C975803-9A6E-4467-828B-D5AB4CC5B1A1}" srcOrd="0" destOrd="0" presId="urn:microsoft.com/office/officeart/2005/8/layout/rings+Icon"/>
    <dgm:cxn modelId="{9371F5B7-78EE-490A-B852-7EC0C86409A6}" type="presOf" srcId="{A16AC7F3-8783-4357-B6A9-596057B997B9}" destId="{32D7E4C2-0E78-44F9-8058-3D6D2ABC7F48}" srcOrd="0" destOrd="0" presId="urn:microsoft.com/office/officeart/2005/8/layout/rings+Icon"/>
    <dgm:cxn modelId="{16894CC1-F459-4AC5-BE8E-0C14F94695FB}" srcId="{F533CACE-0D31-4C84-B714-15662A3F88B8}" destId="{A16AC7F3-8783-4357-B6A9-596057B997B9}" srcOrd="1" destOrd="0" parTransId="{64126B8F-581C-4FA7-8790-A2F8ED4A715E}" sibTransId="{41863476-0FE8-4F91-95D4-BD0A4A95DBE6}"/>
    <dgm:cxn modelId="{E2B59CC6-E4EE-4F57-A92D-234FD894E74D}" srcId="{F533CACE-0D31-4C84-B714-15662A3F88B8}" destId="{3FE485AC-205C-40B1-B5AD-C74537E67A56}" srcOrd="2" destOrd="0" parTransId="{83BF40A1-16E8-478B-B044-D5E2D2925EC2}" sibTransId="{4CB716D3-7945-4632-A90C-FE4241F99444}"/>
    <dgm:cxn modelId="{9ECEBEE9-79C5-4E13-9317-5CE87BC5B691}" type="presOf" srcId="{3FE485AC-205C-40B1-B5AD-C74537E67A56}" destId="{4C4BE6E2-2D74-44AA-8B57-3A1D764E7818}" srcOrd="0" destOrd="0" presId="urn:microsoft.com/office/officeart/2005/8/layout/rings+Icon"/>
    <dgm:cxn modelId="{0B8B99EA-7F5F-4A43-BEB7-299D51C76167}" type="presOf" srcId="{F533CACE-0D31-4C84-B714-15662A3F88B8}" destId="{735E3C65-A584-4EBB-B581-486FDECB63AF}" srcOrd="0" destOrd="0" presId="urn:microsoft.com/office/officeart/2005/8/layout/rings+Icon"/>
    <dgm:cxn modelId="{61A60E67-A686-4236-90AF-C47161C5899C}" type="presParOf" srcId="{735E3C65-A584-4EBB-B581-486FDECB63AF}" destId="{AB40F5A8-7B1D-4DEE-AA75-FCB2A25C3106}" srcOrd="0" destOrd="0" presId="urn:microsoft.com/office/officeart/2005/8/layout/rings+Icon"/>
    <dgm:cxn modelId="{9F230954-436B-4AD7-97EF-B8C2436851A4}" type="presParOf" srcId="{735E3C65-A584-4EBB-B581-486FDECB63AF}" destId="{32D7E4C2-0E78-44F9-8058-3D6D2ABC7F48}" srcOrd="1" destOrd="0" presId="urn:microsoft.com/office/officeart/2005/8/layout/rings+Icon"/>
    <dgm:cxn modelId="{9DF3396A-E847-4970-9C3A-F9064EDAA8C4}" type="presParOf" srcId="{735E3C65-A584-4EBB-B581-486FDECB63AF}" destId="{4C4BE6E2-2D74-44AA-8B57-3A1D764E7818}" srcOrd="2" destOrd="0" presId="urn:microsoft.com/office/officeart/2005/8/layout/rings+Icon"/>
    <dgm:cxn modelId="{0FF681CF-1560-4461-B4F5-AB4D7A0E2AEB}" type="presParOf" srcId="{735E3C65-A584-4EBB-B581-486FDECB63AF}" destId="{534B4557-FD21-4A41-A905-7AABB0D4A5FC}" srcOrd="3" destOrd="0" presId="urn:microsoft.com/office/officeart/2005/8/layout/rings+Icon"/>
    <dgm:cxn modelId="{1F4EABB4-ABAE-4081-AAD9-27CCD09A528C}" type="presParOf" srcId="{735E3C65-A584-4EBB-B581-486FDECB63AF}" destId="{9C975803-9A6E-4467-828B-D5AB4CC5B1A1}" srcOrd="4" destOrd="0" presId="urn:microsoft.com/office/officeart/2005/8/layout/rings+Icon"/>
    <dgm:cxn modelId="{20C776DC-6A21-468E-AE28-70A628602717}" type="presParOf" srcId="{735E3C65-A584-4EBB-B581-486FDECB63AF}" destId="{D340DA58-700D-4807-B4CD-C678508BC9E3}" srcOrd="5"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02A7D0C-66DB-443A-855A-52D79E06068D}"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D4F4E89A-7265-4A14-B9A8-ADBA0033C1FD}">
      <dgm:prSet/>
      <dgm:spPr/>
      <dgm:t>
        <a:bodyPr/>
        <a:lstStyle/>
        <a:p>
          <a:r>
            <a:rPr lang="pl-PL" dirty="0"/>
            <a:t>Project s</a:t>
          </a:r>
          <a:r>
            <a:rPr lang="en-US" dirty="0" err="1"/>
            <a:t>tarted</a:t>
          </a:r>
          <a:r>
            <a:rPr lang="en-US" dirty="0"/>
            <a:t> in Q1 2017</a:t>
          </a:r>
        </a:p>
      </dgm:t>
    </dgm:pt>
    <dgm:pt modelId="{ECF6651C-761A-406A-8125-03D4E643635D}" type="parTrans" cxnId="{C628B637-541F-421E-A932-EEE351D4A95C}">
      <dgm:prSet/>
      <dgm:spPr/>
      <dgm:t>
        <a:bodyPr/>
        <a:lstStyle/>
        <a:p>
          <a:endParaRPr lang="en-US"/>
        </a:p>
      </dgm:t>
    </dgm:pt>
    <dgm:pt modelId="{E2FB5876-CBA1-49F0-9DDE-4AC6DAF31DA5}" type="sibTrans" cxnId="{C628B637-541F-421E-A932-EEE351D4A95C}">
      <dgm:prSet/>
      <dgm:spPr/>
      <dgm:t>
        <a:bodyPr/>
        <a:lstStyle/>
        <a:p>
          <a:endParaRPr lang="en-US"/>
        </a:p>
      </dgm:t>
    </dgm:pt>
    <dgm:pt modelId="{EEFBC11B-F469-4659-9916-C2B5BCE9C2F1}">
      <dgm:prSet/>
      <dgm:spPr/>
      <dgm:t>
        <a:bodyPr/>
        <a:lstStyle/>
        <a:p>
          <a:r>
            <a:rPr lang="en-US" dirty="0"/>
            <a:t>MVP stage called EOS Dawn 1.0</a:t>
          </a:r>
        </a:p>
      </dgm:t>
    </dgm:pt>
    <dgm:pt modelId="{FF3D0BC0-554E-472E-96B6-A51977707779}" type="parTrans" cxnId="{E15B3267-6DDF-490B-9B1D-BB5843A630D1}">
      <dgm:prSet/>
      <dgm:spPr/>
      <dgm:t>
        <a:bodyPr/>
        <a:lstStyle/>
        <a:p>
          <a:endParaRPr lang="en-US"/>
        </a:p>
      </dgm:t>
    </dgm:pt>
    <dgm:pt modelId="{01B3A768-ADB8-4A68-ABF8-89F96AB0F8AF}" type="sibTrans" cxnId="{E15B3267-6DDF-490B-9B1D-BB5843A630D1}">
      <dgm:prSet/>
      <dgm:spPr/>
      <dgm:t>
        <a:bodyPr/>
        <a:lstStyle/>
        <a:p>
          <a:endParaRPr lang="en-US"/>
        </a:p>
      </dgm:t>
    </dgm:pt>
    <dgm:pt modelId="{49D8506A-8780-49E3-BCBB-1704C48967C0}">
      <dgm:prSet/>
      <dgm:spPr/>
      <dgm:t>
        <a:bodyPr/>
        <a:lstStyle/>
        <a:p>
          <a:r>
            <a:rPr lang="pl-PL" dirty="0"/>
            <a:t>January 2018</a:t>
          </a:r>
          <a:br>
            <a:rPr lang="pl-PL" dirty="0"/>
          </a:br>
          <a:r>
            <a:rPr lang="en-US" dirty="0"/>
            <a:t>all major functionalities</a:t>
          </a:r>
          <a:r>
            <a:rPr lang="pl-PL" dirty="0"/>
            <a:t> deployed</a:t>
          </a:r>
          <a:endParaRPr lang="en-US" dirty="0"/>
        </a:p>
      </dgm:t>
    </dgm:pt>
    <dgm:pt modelId="{536DD751-8D5E-411B-B979-EB236F7667D9}" type="parTrans" cxnId="{CE998F1A-E2E1-4271-89A0-183C9605ACE1}">
      <dgm:prSet/>
      <dgm:spPr/>
      <dgm:t>
        <a:bodyPr/>
        <a:lstStyle/>
        <a:p>
          <a:endParaRPr lang="en-US"/>
        </a:p>
      </dgm:t>
    </dgm:pt>
    <dgm:pt modelId="{83EA84DE-B509-48F0-B49F-D539DAD6A348}" type="sibTrans" cxnId="{CE998F1A-E2E1-4271-89A0-183C9605ACE1}">
      <dgm:prSet/>
      <dgm:spPr/>
      <dgm:t>
        <a:bodyPr/>
        <a:lstStyle/>
        <a:p>
          <a:endParaRPr lang="en-US"/>
        </a:p>
      </dgm:t>
    </dgm:pt>
    <dgm:pt modelId="{A3FECF2C-2A05-4569-8AE6-1808DB4355FC}">
      <dgm:prSet/>
      <dgm:spPr/>
      <dgm:t>
        <a:bodyPr/>
        <a:lstStyle/>
        <a:p>
          <a:r>
            <a:rPr lang="en-US"/>
            <a:t>Q1 &amp; Q2 2018 devoted to testing and building development tools &amp; doc</a:t>
          </a:r>
          <a:r>
            <a:rPr lang="pl-PL"/>
            <a:t>s</a:t>
          </a:r>
          <a:endParaRPr lang="en-US"/>
        </a:p>
      </dgm:t>
    </dgm:pt>
    <dgm:pt modelId="{6D2A8C2F-82DF-48E8-B33C-AD7841780AA0}" type="parTrans" cxnId="{F0885A98-B712-474F-9402-F0DF3EACC853}">
      <dgm:prSet/>
      <dgm:spPr/>
      <dgm:t>
        <a:bodyPr/>
        <a:lstStyle/>
        <a:p>
          <a:endParaRPr lang="en-US"/>
        </a:p>
      </dgm:t>
    </dgm:pt>
    <dgm:pt modelId="{67D9E731-13C2-41AD-A35B-BCD0A7C2B73D}" type="sibTrans" cxnId="{F0885A98-B712-474F-9402-F0DF3EACC853}">
      <dgm:prSet/>
      <dgm:spPr/>
      <dgm:t>
        <a:bodyPr/>
        <a:lstStyle/>
        <a:p>
          <a:endParaRPr lang="en-US"/>
        </a:p>
      </dgm:t>
    </dgm:pt>
    <dgm:pt modelId="{F8518836-DF0E-4018-9AF7-547989D04880}">
      <dgm:prSet/>
      <dgm:spPr/>
      <dgm:t>
        <a:bodyPr/>
        <a:lstStyle/>
        <a:p>
          <a:r>
            <a:rPr lang="en-US"/>
            <a:t>The EOS blockchain goes live in June 2018</a:t>
          </a:r>
          <a:r>
            <a:rPr lang="pl-PL"/>
            <a:t>, most probably with the parallel processing feature already enabled</a:t>
          </a:r>
          <a:endParaRPr lang="en-US"/>
        </a:p>
      </dgm:t>
    </dgm:pt>
    <dgm:pt modelId="{18B00C93-D64C-4FD6-BD7B-306ED1A18980}" type="parTrans" cxnId="{79C49ACD-05C7-4D32-BDF2-D505BEED256A}">
      <dgm:prSet/>
      <dgm:spPr/>
      <dgm:t>
        <a:bodyPr/>
        <a:lstStyle/>
        <a:p>
          <a:endParaRPr lang="en-US"/>
        </a:p>
      </dgm:t>
    </dgm:pt>
    <dgm:pt modelId="{C06EDD6C-FAEF-401E-8CAD-6F8521FA7297}" type="sibTrans" cxnId="{79C49ACD-05C7-4D32-BDF2-D505BEED256A}">
      <dgm:prSet/>
      <dgm:spPr/>
      <dgm:t>
        <a:bodyPr/>
        <a:lstStyle/>
        <a:p>
          <a:endParaRPr lang="en-US"/>
        </a:p>
      </dgm:t>
    </dgm:pt>
    <dgm:pt modelId="{96A30872-F0F1-47D2-931C-64B93E948880}">
      <dgm:prSet/>
      <dgm:spPr/>
      <dgm:t>
        <a:bodyPr/>
        <a:lstStyle/>
        <a:p>
          <a:r>
            <a:rPr lang="pl-PL" dirty="0"/>
            <a:t>December 2017</a:t>
          </a:r>
          <a:br>
            <a:rPr lang="pl-PL" dirty="0"/>
          </a:br>
          <a:r>
            <a:rPr lang="pl-PL" dirty="0"/>
            <a:t>public testnet</a:t>
          </a:r>
          <a:endParaRPr lang="en-US" dirty="0"/>
        </a:p>
      </dgm:t>
    </dgm:pt>
    <dgm:pt modelId="{4AC8C2BB-6D55-414C-8C45-7DADA7101197}" type="parTrans" cxnId="{E36A0C62-9BB3-46BE-BD31-07C1574A5346}">
      <dgm:prSet/>
      <dgm:spPr/>
      <dgm:t>
        <a:bodyPr/>
        <a:lstStyle/>
        <a:p>
          <a:endParaRPr lang="en-US"/>
        </a:p>
      </dgm:t>
    </dgm:pt>
    <dgm:pt modelId="{DCBFB3AF-61BA-44A8-979C-74C45CC1B22D}" type="sibTrans" cxnId="{E36A0C62-9BB3-46BE-BD31-07C1574A5346}">
      <dgm:prSet/>
      <dgm:spPr/>
      <dgm:t>
        <a:bodyPr/>
        <a:lstStyle/>
        <a:p>
          <a:endParaRPr lang="en-US"/>
        </a:p>
      </dgm:t>
    </dgm:pt>
    <dgm:pt modelId="{F397CDE8-00FD-4AEA-8A97-D50E5B2A1EB8}" type="pres">
      <dgm:prSet presAssocID="{502A7D0C-66DB-443A-855A-52D79E06068D}" presName="Name0" presStyleCnt="0">
        <dgm:presLayoutVars>
          <dgm:dir/>
          <dgm:resizeHandles val="exact"/>
        </dgm:presLayoutVars>
      </dgm:prSet>
      <dgm:spPr/>
    </dgm:pt>
    <dgm:pt modelId="{34438E9B-4157-409F-BB42-E7DE1931121F}" type="pres">
      <dgm:prSet presAssocID="{502A7D0C-66DB-443A-855A-52D79E06068D}" presName="arrow" presStyleLbl="bgShp" presStyleIdx="0" presStyleCnt="1"/>
      <dgm:spPr>
        <a:solidFill>
          <a:schemeClr val="tx1">
            <a:lumMod val="65000"/>
          </a:schemeClr>
        </a:solidFill>
      </dgm:spPr>
    </dgm:pt>
    <dgm:pt modelId="{A87FAC9E-10E8-41C4-B44F-A6D85DFECEA5}" type="pres">
      <dgm:prSet presAssocID="{502A7D0C-66DB-443A-855A-52D79E06068D}" presName="points" presStyleCnt="0"/>
      <dgm:spPr/>
    </dgm:pt>
    <dgm:pt modelId="{0AE8108B-5D3C-48F6-8B40-3278FB539411}" type="pres">
      <dgm:prSet presAssocID="{D4F4E89A-7265-4A14-B9A8-ADBA0033C1FD}" presName="compositeA" presStyleCnt="0"/>
      <dgm:spPr/>
    </dgm:pt>
    <dgm:pt modelId="{DF22F792-F2E4-402E-A408-C7F8D946EBCD}" type="pres">
      <dgm:prSet presAssocID="{D4F4E89A-7265-4A14-B9A8-ADBA0033C1FD}" presName="textA" presStyleLbl="revTx" presStyleIdx="0" presStyleCnt="6">
        <dgm:presLayoutVars>
          <dgm:bulletEnabled val="1"/>
        </dgm:presLayoutVars>
      </dgm:prSet>
      <dgm:spPr/>
    </dgm:pt>
    <dgm:pt modelId="{E93916E9-BA59-4ED4-8420-419C557ED426}" type="pres">
      <dgm:prSet presAssocID="{D4F4E89A-7265-4A14-B9A8-ADBA0033C1FD}" presName="circleA" presStyleLbl="node1" presStyleIdx="0" presStyleCnt="6"/>
      <dgm:spPr>
        <a:solidFill>
          <a:schemeClr val="tx2"/>
        </a:solidFill>
      </dgm:spPr>
    </dgm:pt>
    <dgm:pt modelId="{04162C2C-5987-44B3-AADB-3D6A72758EE2}" type="pres">
      <dgm:prSet presAssocID="{D4F4E89A-7265-4A14-B9A8-ADBA0033C1FD}" presName="spaceA" presStyleCnt="0"/>
      <dgm:spPr/>
    </dgm:pt>
    <dgm:pt modelId="{3155BF36-E111-4F77-B4E0-945A5E5002E9}" type="pres">
      <dgm:prSet presAssocID="{E2FB5876-CBA1-49F0-9DDE-4AC6DAF31DA5}" presName="space" presStyleCnt="0"/>
      <dgm:spPr/>
    </dgm:pt>
    <dgm:pt modelId="{0288BC11-98B4-4108-BEA3-5D33D29E9381}" type="pres">
      <dgm:prSet presAssocID="{EEFBC11B-F469-4659-9916-C2B5BCE9C2F1}" presName="compositeB" presStyleCnt="0"/>
      <dgm:spPr/>
    </dgm:pt>
    <dgm:pt modelId="{C7A1F05D-2CD8-4C12-81E6-BF99779C78AF}" type="pres">
      <dgm:prSet presAssocID="{EEFBC11B-F469-4659-9916-C2B5BCE9C2F1}" presName="textB" presStyleLbl="revTx" presStyleIdx="1" presStyleCnt="6">
        <dgm:presLayoutVars>
          <dgm:bulletEnabled val="1"/>
        </dgm:presLayoutVars>
      </dgm:prSet>
      <dgm:spPr/>
    </dgm:pt>
    <dgm:pt modelId="{0311CEF9-D5E5-469E-B448-5D1CF2175DE9}" type="pres">
      <dgm:prSet presAssocID="{EEFBC11B-F469-4659-9916-C2B5BCE9C2F1}" presName="circleB" presStyleLbl="node1" presStyleIdx="1" presStyleCnt="6"/>
      <dgm:spPr>
        <a:solidFill>
          <a:schemeClr val="tx2"/>
        </a:solidFill>
      </dgm:spPr>
    </dgm:pt>
    <dgm:pt modelId="{286A284C-EDB9-4DE7-B763-F355CAF52628}" type="pres">
      <dgm:prSet presAssocID="{EEFBC11B-F469-4659-9916-C2B5BCE9C2F1}" presName="spaceB" presStyleCnt="0"/>
      <dgm:spPr/>
    </dgm:pt>
    <dgm:pt modelId="{35887CB3-03B4-4EA1-A0D4-9335884AFF1D}" type="pres">
      <dgm:prSet presAssocID="{01B3A768-ADB8-4A68-ABF8-89F96AB0F8AF}" presName="space" presStyleCnt="0"/>
      <dgm:spPr/>
    </dgm:pt>
    <dgm:pt modelId="{53B24694-E47C-43EE-8968-C856FACEB088}" type="pres">
      <dgm:prSet presAssocID="{96A30872-F0F1-47D2-931C-64B93E948880}" presName="compositeA" presStyleCnt="0"/>
      <dgm:spPr/>
    </dgm:pt>
    <dgm:pt modelId="{E6A27CCD-34FC-482D-BA4F-E10C73ACF35F}" type="pres">
      <dgm:prSet presAssocID="{96A30872-F0F1-47D2-931C-64B93E948880}" presName="textA" presStyleLbl="revTx" presStyleIdx="2" presStyleCnt="6">
        <dgm:presLayoutVars>
          <dgm:bulletEnabled val="1"/>
        </dgm:presLayoutVars>
      </dgm:prSet>
      <dgm:spPr/>
    </dgm:pt>
    <dgm:pt modelId="{BB6AD89E-71DB-44AB-9048-A50792742314}" type="pres">
      <dgm:prSet presAssocID="{96A30872-F0F1-47D2-931C-64B93E948880}" presName="circleA" presStyleLbl="node1" presStyleIdx="2" presStyleCnt="6"/>
      <dgm:spPr>
        <a:solidFill>
          <a:schemeClr val="tx1">
            <a:lumMod val="85000"/>
          </a:schemeClr>
        </a:solidFill>
      </dgm:spPr>
    </dgm:pt>
    <dgm:pt modelId="{519FF8F7-13B1-462F-92E8-9D1FFF68A6C6}" type="pres">
      <dgm:prSet presAssocID="{96A30872-F0F1-47D2-931C-64B93E948880}" presName="spaceA" presStyleCnt="0"/>
      <dgm:spPr/>
    </dgm:pt>
    <dgm:pt modelId="{47BA20C8-BD2B-4452-AF7D-2AA8F81B650A}" type="pres">
      <dgm:prSet presAssocID="{DCBFB3AF-61BA-44A8-979C-74C45CC1B22D}" presName="space" presStyleCnt="0"/>
      <dgm:spPr/>
    </dgm:pt>
    <dgm:pt modelId="{92AA6023-7E2D-4920-B4F6-625AB5B95DE0}" type="pres">
      <dgm:prSet presAssocID="{49D8506A-8780-49E3-BCBB-1704C48967C0}" presName="compositeB" presStyleCnt="0"/>
      <dgm:spPr/>
    </dgm:pt>
    <dgm:pt modelId="{013FA99D-C423-46EC-A8F7-E1727BC921A4}" type="pres">
      <dgm:prSet presAssocID="{49D8506A-8780-49E3-BCBB-1704C48967C0}" presName="textB" presStyleLbl="revTx" presStyleIdx="3" presStyleCnt="6">
        <dgm:presLayoutVars>
          <dgm:bulletEnabled val="1"/>
        </dgm:presLayoutVars>
      </dgm:prSet>
      <dgm:spPr/>
    </dgm:pt>
    <dgm:pt modelId="{19F71A84-AB68-49A6-B871-E9AAD718BA1A}" type="pres">
      <dgm:prSet presAssocID="{49D8506A-8780-49E3-BCBB-1704C48967C0}" presName="circleB" presStyleLbl="node1" presStyleIdx="3" presStyleCnt="6"/>
      <dgm:spPr>
        <a:solidFill>
          <a:schemeClr val="tx1">
            <a:lumMod val="85000"/>
          </a:schemeClr>
        </a:solidFill>
      </dgm:spPr>
    </dgm:pt>
    <dgm:pt modelId="{19250020-EF83-482E-A1E9-847A4B1A3169}" type="pres">
      <dgm:prSet presAssocID="{49D8506A-8780-49E3-BCBB-1704C48967C0}" presName="spaceB" presStyleCnt="0"/>
      <dgm:spPr/>
    </dgm:pt>
    <dgm:pt modelId="{E0E1E689-E783-416F-AF3D-381BC8BDEE17}" type="pres">
      <dgm:prSet presAssocID="{83EA84DE-B509-48F0-B49F-D539DAD6A348}" presName="space" presStyleCnt="0"/>
      <dgm:spPr/>
    </dgm:pt>
    <dgm:pt modelId="{4B4C7875-F706-4E3F-A82B-7952AF8C6F3E}" type="pres">
      <dgm:prSet presAssocID="{A3FECF2C-2A05-4569-8AE6-1808DB4355FC}" presName="compositeA" presStyleCnt="0"/>
      <dgm:spPr/>
    </dgm:pt>
    <dgm:pt modelId="{955EC6EB-B182-4DD2-9F7A-A84DF64EE8EB}" type="pres">
      <dgm:prSet presAssocID="{A3FECF2C-2A05-4569-8AE6-1808DB4355FC}" presName="textA" presStyleLbl="revTx" presStyleIdx="4" presStyleCnt="6">
        <dgm:presLayoutVars>
          <dgm:bulletEnabled val="1"/>
        </dgm:presLayoutVars>
      </dgm:prSet>
      <dgm:spPr/>
    </dgm:pt>
    <dgm:pt modelId="{FB36BF45-5C3F-4F87-A26F-3951DCC2C8A2}" type="pres">
      <dgm:prSet presAssocID="{A3FECF2C-2A05-4569-8AE6-1808DB4355FC}" presName="circleA" presStyleLbl="node1" presStyleIdx="4" presStyleCnt="6"/>
      <dgm:spPr>
        <a:solidFill>
          <a:schemeClr val="tx1">
            <a:lumMod val="85000"/>
          </a:schemeClr>
        </a:solidFill>
      </dgm:spPr>
    </dgm:pt>
    <dgm:pt modelId="{5B9951B2-E8BF-4F42-A907-AFCAFF24CA03}" type="pres">
      <dgm:prSet presAssocID="{A3FECF2C-2A05-4569-8AE6-1808DB4355FC}" presName="spaceA" presStyleCnt="0"/>
      <dgm:spPr/>
    </dgm:pt>
    <dgm:pt modelId="{8681D1F4-2F4F-45B5-94FC-6D6ABDB92D01}" type="pres">
      <dgm:prSet presAssocID="{67D9E731-13C2-41AD-A35B-BCD0A7C2B73D}" presName="space" presStyleCnt="0"/>
      <dgm:spPr/>
    </dgm:pt>
    <dgm:pt modelId="{9FC4F535-F2DF-4BB0-A12B-544B575A6C94}" type="pres">
      <dgm:prSet presAssocID="{F8518836-DF0E-4018-9AF7-547989D04880}" presName="compositeB" presStyleCnt="0"/>
      <dgm:spPr/>
    </dgm:pt>
    <dgm:pt modelId="{1E4526D8-ADD1-46CA-9026-1D145B851CBC}" type="pres">
      <dgm:prSet presAssocID="{F8518836-DF0E-4018-9AF7-547989D04880}" presName="textB" presStyleLbl="revTx" presStyleIdx="5" presStyleCnt="6">
        <dgm:presLayoutVars>
          <dgm:bulletEnabled val="1"/>
        </dgm:presLayoutVars>
      </dgm:prSet>
      <dgm:spPr/>
    </dgm:pt>
    <dgm:pt modelId="{0AD15C58-FC60-47F1-BC30-BBD28E638C6E}" type="pres">
      <dgm:prSet presAssocID="{F8518836-DF0E-4018-9AF7-547989D04880}" presName="circleB" presStyleLbl="node1" presStyleIdx="5" presStyleCnt="6"/>
      <dgm:spPr>
        <a:solidFill>
          <a:schemeClr val="tx1">
            <a:lumMod val="85000"/>
          </a:schemeClr>
        </a:solidFill>
      </dgm:spPr>
    </dgm:pt>
    <dgm:pt modelId="{556F670D-924C-474A-B81D-3E9244F3732C}" type="pres">
      <dgm:prSet presAssocID="{F8518836-DF0E-4018-9AF7-547989D04880}" presName="spaceB" presStyleCnt="0"/>
      <dgm:spPr/>
    </dgm:pt>
  </dgm:ptLst>
  <dgm:cxnLst>
    <dgm:cxn modelId="{F849AB19-4B1C-4CE9-A84C-DDE73F8D5305}" type="presOf" srcId="{A3FECF2C-2A05-4569-8AE6-1808DB4355FC}" destId="{955EC6EB-B182-4DD2-9F7A-A84DF64EE8EB}" srcOrd="0" destOrd="0" presId="urn:microsoft.com/office/officeart/2005/8/layout/hProcess11"/>
    <dgm:cxn modelId="{CE998F1A-E2E1-4271-89A0-183C9605ACE1}" srcId="{502A7D0C-66DB-443A-855A-52D79E06068D}" destId="{49D8506A-8780-49E3-BCBB-1704C48967C0}" srcOrd="3" destOrd="0" parTransId="{536DD751-8D5E-411B-B979-EB236F7667D9}" sibTransId="{83EA84DE-B509-48F0-B49F-D539DAD6A348}"/>
    <dgm:cxn modelId="{FA273E32-72F6-4639-ADE4-BF839A64C7E7}" type="presOf" srcId="{96A30872-F0F1-47D2-931C-64B93E948880}" destId="{E6A27CCD-34FC-482D-BA4F-E10C73ACF35F}" srcOrd="0" destOrd="0" presId="urn:microsoft.com/office/officeart/2005/8/layout/hProcess11"/>
    <dgm:cxn modelId="{C628B637-541F-421E-A932-EEE351D4A95C}" srcId="{502A7D0C-66DB-443A-855A-52D79E06068D}" destId="{D4F4E89A-7265-4A14-B9A8-ADBA0033C1FD}" srcOrd="0" destOrd="0" parTransId="{ECF6651C-761A-406A-8125-03D4E643635D}" sibTransId="{E2FB5876-CBA1-49F0-9DDE-4AC6DAF31DA5}"/>
    <dgm:cxn modelId="{E36A0C62-9BB3-46BE-BD31-07C1574A5346}" srcId="{502A7D0C-66DB-443A-855A-52D79E06068D}" destId="{96A30872-F0F1-47D2-931C-64B93E948880}" srcOrd="2" destOrd="0" parTransId="{4AC8C2BB-6D55-414C-8C45-7DADA7101197}" sibTransId="{DCBFB3AF-61BA-44A8-979C-74C45CC1B22D}"/>
    <dgm:cxn modelId="{E15B3267-6DDF-490B-9B1D-BB5843A630D1}" srcId="{502A7D0C-66DB-443A-855A-52D79E06068D}" destId="{EEFBC11B-F469-4659-9916-C2B5BCE9C2F1}" srcOrd="1" destOrd="0" parTransId="{FF3D0BC0-554E-472E-96B6-A51977707779}" sibTransId="{01B3A768-ADB8-4A68-ABF8-89F96AB0F8AF}"/>
    <dgm:cxn modelId="{5C8DEC50-EE47-45CD-B7EE-B05D818AE833}" type="presOf" srcId="{F8518836-DF0E-4018-9AF7-547989D04880}" destId="{1E4526D8-ADD1-46CA-9026-1D145B851CBC}" srcOrd="0" destOrd="0" presId="urn:microsoft.com/office/officeart/2005/8/layout/hProcess11"/>
    <dgm:cxn modelId="{D3989355-B64B-4181-82C7-FBF32B17C3C9}" type="presOf" srcId="{502A7D0C-66DB-443A-855A-52D79E06068D}" destId="{F397CDE8-00FD-4AEA-8A97-D50E5B2A1EB8}" srcOrd="0" destOrd="0" presId="urn:microsoft.com/office/officeart/2005/8/layout/hProcess11"/>
    <dgm:cxn modelId="{F0885A98-B712-474F-9402-F0DF3EACC853}" srcId="{502A7D0C-66DB-443A-855A-52D79E06068D}" destId="{A3FECF2C-2A05-4569-8AE6-1808DB4355FC}" srcOrd="4" destOrd="0" parTransId="{6D2A8C2F-82DF-48E8-B33C-AD7841780AA0}" sibTransId="{67D9E731-13C2-41AD-A35B-BCD0A7C2B73D}"/>
    <dgm:cxn modelId="{3038E3B2-F9A2-4A67-9869-BFEB9D9515CA}" type="presOf" srcId="{49D8506A-8780-49E3-BCBB-1704C48967C0}" destId="{013FA99D-C423-46EC-A8F7-E1727BC921A4}" srcOrd="0" destOrd="0" presId="urn:microsoft.com/office/officeart/2005/8/layout/hProcess11"/>
    <dgm:cxn modelId="{C34796C2-7DBB-4424-80DF-76F5E47D93D1}" type="presOf" srcId="{D4F4E89A-7265-4A14-B9A8-ADBA0033C1FD}" destId="{DF22F792-F2E4-402E-A408-C7F8D946EBCD}" srcOrd="0" destOrd="0" presId="urn:microsoft.com/office/officeart/2005/8/layout/hProcess11"/>
    <dgm:cxn modelId="{C180E5C8-2756-4129-BCEF-A821F798784D}" type="presOf" srcId="{EEFBC11B-F469-4659-9916-C2B5BCE9C2F1}" destId="{C7A1F05D-2CD8-4C12-81E6-BF99779C78AF}" srcOrd="0" destOrd="0" presId="urn:microsoft.com/office/officeart/2005/8/layout/hProcess11"/>
    <dgm:cxn modelId="{79C49ACD-05C7-4D32-BDF2-D505BEED256A}" srcId="{502A7D0C-66DB-443A-855A-52D79E06068D}" destId="{F8518836-DF0E-4018-9AF7-547989D04880}" srcOrd="5" destOrd="0" parTransId="{18B00C93-D64C-4FD6-BD7B-306ED1A18980}" sibTransId="{C06EDD6C-FAEF-401E-8CAD-6F8521FA7297}"/>
    <dgm:cxn modelId="{C82A7832-36F3-4C98-971E-7AD8E10DDB96}" type="presParOf" srcId="{F397CDE8-00FD-4AEA-8A97-D50E5B2A1EB8}" destId="{34438E9B-4157-409F-BB42-E7DE1931121F}" srcOrd="0" destOrd="0" presId="urn:microsoft.com/office/officeart/2005/8/layout/hProcess11"/>
    <dgm:cxn modelId="{9BC74279-718E-41E0-A7B8-D359E1B88D87}" type="presParOf" srcId="{F397CDE8-00FD-4AEA-8A97-D50E5B2A1EB8}" destId="{A87FAC9E-10E8-41C4-B44F-A6D85DFECEA5}" srcOrd="1" destOrd="0" presId="urn:microsoft.com/office/officeart/2005/8/layout/hProcess11"/>
    <dgm:cxn modelId="{465C9740-2662-47E4-BC3A-6B79BD638F61}" type="presParOf" srcId="{A87FAC9E-10E8-41C4-B44F-A6D85DFECEA5}" destId="{0AE8108B-5D3C-48F6-8B40-3278FB539411}" srcOrd="0" destOrd="0" presId="urn:microsoft.com/office/officeart/2005/8/layout/hProcess11"/>
    <dgm:cxn modelId="{76C1F682-E1F8-424C-88BA-5AE72D307310}" type="presParOf" srcId="{0AE8108B-5D3C-48F6-8B40-3278FB539411}" destId="{DF22F792-F2E4-402E-A408-C7F8D946EBCD}" srcOrd="0" destOrd="0" presId="urn:microsoft.com/office/officeart/2005/8/layout/hProcess11"/>
    <dgm:cxn modelId="{C6AC286A-879F-4884-8007-B1E99F7D471C}" type="presParOf" srcId="{0AE8108B-5D3C-48F6-8B40-3278FB539411}" destId="{E93916E9-BA59-4ED4-8420-419C557ED426}" srcOrd="1" destOrd="0" presId="urn:microsoft.com/office/officeart/2005/8/layout/hProcess11"/>
    <dgm:cxn modelId="{A241E4AB-663E-438B-A80D-7A1FBDC655A5}" type="presParOf" srcId="{0AE8108B-5D3C-48F6-8B40-3278FB539411}" destId="{04162C2C-5987-44B3-AADB-3D6A72758EE2}" srcOrd="2" destOrd="0" presId="urn:microsoft.com/office/officeart/2005/8/layout/hProcess11"/>
    <dgm:cxn modelId="{58409A65-D11A-4702-BEB3-3F4337BF2461}" type="presParOf" srcId="{A87FAC9E-10E8-41C4-B44F-A6D85DFECEA5}" destId="{3155BF36-E111-4F77-B4E0-945A5E5002E9}" srcOrd="1" destOrd="0" presId="urn:microsoft.com/office/officeart/2005/8/layout/hProcess11"/>
    <dgm:cxn modelId="{C55EBBB9-7367-4F0B-BA74-DA194594C26C}" type="presParOf" srcId="{A87FAC9E-10E8-41C4-B44F-A6D85DFECEA5}" destId="{0288BC11-98B4-4108-BEA3-5D33D29E9381}" srcOrd="2" destOrd="0" presId="urn:microsoft.com/office/officeart/2005/8/layout/hProcess11"/>
    <dgm:cxn modelId="{6DDBBC62-2923-4BA1-AE17-FFFB251F4051}" type="presParOf" srcId="{0288BC11-98B4-4108-BEA3-5D33D29E9381}" destId="{C7A1F05D-2CD8-4C12-81E6-BF99779C78AF}" srcOrd="0" destOrd="0" presId="urn:microsoft.com/office/officeart/2005/8/layout/hProcess11"/>
    <dgm:cxn modelId="{0BCB73CC-9F8B-4781-AF69-B9D9F40FFCE3}" type="presParOf" srcId="{0288BC11-98B4-4108-BEA3-5D33D29E9381}" destId="{0311CEF9-D5E5-469E-B448-5D1CF2175DE9}" srcOrd="1" destOrd="0" presId="urn:microsoft.com/office/officeart/2005/8/layout/hProcess11"/>
    <dgm:cxn modelId="{D73BB6D6-E1D6-4437-960C-BEF13C344178}" type="presParOf" srcId="{0288BC11-98B4-4108-BEA3-5D33D29E9381}" destId="{286A284C-EDB9-4DE7-B763-F355CAF52628}" srcOrd="2" destOrd="0" presId="urn:microsoft.com/office/officeart/2005/8/layout/hProcess11"/>
    <dgm:cxn modelId="{4CDF12B2-3DFB-46DE-A95C-C48AB4EF9407}" type="presParOf" srcId="{A87FAC9E-10E8-41C4-B44F-A6D85DFECEA5}" destId="{35887CB3-03B4-4EA1-A0D4-9335884AFF1D}" srcOrd="3" destOrd="0" presId="urn:microsoft.com/office/officeart/2005/8/layout/hProcess11"/>
    <dgm:cxn modelId="{D8A6CB04-74E8-4617-8AF3-7C39FE9C3D71}" type="presParOf" srcId="{A87FAC9E-10E8-41C4-B44F-A6D85DFECEA5}" destId="{53B24694-E47C-43EE-8968-C856FACEB088}" srcOrd="4" destOrd="0" presId="urn:microsoft.com/office/officeart/2005/8/layout/hProcess11"/>
    <dgm:cxn modelId="{AC365B34-493A-4FEA-B934-EAEBE28B0F3F}" type="presParOf" srcId="{53B24694-E47C-43EE-8968-C856FACEB088}" destId="{E6A27CCD-34FC-482D-BA4F-E10C73ACF35F}" srcOrd="0" destOrd="0" presId="urn:microsoft.com/office/officeart/2005/8/layout/hProcess11"/>
    <dgm:cxn modelId="{4A5AD27D-188D-43D1-96E8-74D78CD151C2}" type="presParOf" srcId="{53B24694-E47C-43EE-8968-C856FACEB088}" destId="{BB6AD89E-71DB-44AB-9048-A50792742314}" srcOrd="1" destOrd="0" presId="urn:microsoft.com/office/officeart/2005/8/layout/hProcess11"/>
    <dgm:cxn modelId="{45A38F86-A3EE-4448-8F97-1AEB52165762}" type="presParOf" srcId="{53B24694-E47C-43EE-8968-C856FACEB088}" destId="{519FF8F7-13B1-462F-92E8-9D1FFF68A6C6}" srcOrd="2" destOrd="0" presId="urn:microsoft.com/office/officeart/2005/8/layout/hProcess11"/>
    <dgm:cxn modelId="{C94B5077-9B33-4718-A044-3FFBED02978A}" type="presParOf" srcId="{A87FAC9E-10E8-41C4-B44F-A6D85DFECEA5}" destId="{47BA20C8-BD2B-4452-AF7D-2AA8F81B650A}" srcOrd="5" destOrd="0" presId="urn:microsoft.com/office/officeart/2005/8/layout/hProcess11"/>
    <dgm:cxn modelId="{17ACE48A-1C0B-4469-B663-F35F26BD3068}" type="presParOf" srcId="{A87FAC9E-10E8-41C4-B44F-A6D85DFECEA5}" destId="{92AA6023-7E2D-4920-B4F6-625AB5B95DE0}" srcOrd="6" destOrd="0" presId="urn:microsoft.com/office/officeart/2005/8/layout/hProcess11"/>
    <dgm:cxn modelId="{939D2AAF-A007-4134-AC35-15CF5B52D4BE}" type="presParOf" srcId="{92AA6023-7E2D-4920-B4F6-625AB5B95DE0}" destId="{013FA99D-C423-46EC-A8F7-E1727BC921A4}" srcOrd="0" destOrd="0" presId="urn:microsoft.com/office/officeart/2005/8/layout/hProcess11"/>
    <dgm:cxn modelId="{586E7000-8429-4594-B6A2-5E71237FE2CD}" type="presParOf" srcId="{92AA6023-7E2D-4920-B4F6-625AB5B95DE0}" destId="{19F71A84-AB68-49A6-B871-E9AAD718BA1A}" srcOrd="1" destOrd="0" presId="urn:microsoft.com/office/officeart/2005/8/layout/hProcess11"/>
    <dgm:cxn modelId="{A657CFEA-A821-46FE-9EB2-D3112E444BB6}" type="presParOf" srcId="{92AA6023-7E2D-4920-B4F6-625AB5B95DE0}" destId="{19250020-EF83-482E-A1E9-847A4B1A3169}" srcOrd="2" destOrd="0" presId="urn:microsoft.com/office/officeart/2005/8/layout/hProcess11"/>
    <dgm:cxn modelId="{750CBB9A-61F0-447D-99D8-E2A25FA0402C}" type="presParOf" srcId="{A87FAC9E-10E8-41C4-B44F-A6D85DFECEA5}" destId="{E0E1E689-E783-416F-AF3D-381BC8BDEE17}" srcOrd="7" destOrd="0" presId="urn:microsoft.com/office/officeart/2005/8/layout/hProcess11"/>
    <dgm:cxn modelId="{F8B68168-D114-4535-A129-C09A5776EB28}" type="presParOf" srcId="{A87FAC9E-10E8-41C4-B44F-A6D85DFECEA5}" destId="{4B4C7875-F706-4E3F-A82B-7952AF8C6F3E}" srcOrd="8" destOrd="0" presId="urn:microsoft.com/office/officeart/2005/8/layout/hProcess11"/>
    <dgm:cxn modelId="{A91521AB-36F8-42C8-93DB-4A7BD37E52CF}" type="presParOf" srcId="{4B4C7875-F706-4E3F-A82B-7952AF8C6F3E}" destId="{955EC6EB-B182-4DD2-9F7A-A84DF64EE8EB}" srcOrd="0" destOrd="0" presId="urn:microsoft.com/office/officeart/2005/8/layout/hProcess11"/>
    <dgm:cxn modelId="{A0C81235-0A40-4B39-A4A1-84539C8821CE}" type="presParOf" srcId="{4B4C7875-F706-4E3F-A82B-7952AF8C6F3E}" destId="{FB36BF45-5C3F-4F87-A26F-3951DCC2C8A2}" srcOrd="1" destOrd="0" presId="urn:microsoft.com/office/officeart/2005/8/layout/hProcess11"/>
    <dgm:cxn modelId="{C5592A0B-5884-427B-B0B7-F2688C7DDDC1}" type="presParOf" srcId="{4B4C7875-F706-4E3F-A82B-7952AF8C6F3E}" destId="{5B9951B2-E8BF-4F42-A907-AFCAFF24CA03}" srcOrd="2" destOrd="0" presId="urn:microsoft.com/office/officeart/2005/8/layout/hProcess11"/>
    <dgm:cxn modelId="{864328A1-4EC4-449F-948E-393AD1D07BEF}" type="presParOf" srcId="{A87FAC9E-10E8-41C4-B44F-A6D85DFECEA5}" destId="{8681D1F4-2F4F-45B5-94FC-6D6ABDB92D01}" srcOrd="9" destOrd="0" presId="urn:microsoft.com/office/officeart/2005/8/layout/hProcess11"/>
    <dgm:cxn modelId="{6C23DD42-1980-470D-9A9C-6E195D8BE1E6}" type="presParOf" srcId="{A87FAC9E-10E8-41C4-B44F-A6D85DFECEA5}" destId="{9FC4F535-F2DF-4BB0-A12B-544B575A6C94}" srcOrd="10" destOrd="0" presId="urn:microsoft.com/office/officeart/2005/8/layout/hProcess11"/>
    <dgm:cxn modelId="{86F04C89-8ED9-44A0-94E7-2A4CA5890F70}" type="presParOf" srcId="{9FC4F535-F2DF-4BB0-A12B-544B575A6C94}" destId="{1E4526D8-ADD1-46CA-9026-1D145B851CBC}" srcOrd="0" destOrd="0" presId="urn:microsoft.com/office/officeart/2005/8/layout/hProcess11"/>
    <dgm:cxn modelId="{41988CDE-9412-4670-B74C-A261142E7BED}" type="presParOf" srcId="{9FC4F535-F2DF-4BB0-A12B-544B575A6C94}" destId="{0AD15C58-FC60-47F1-BC30-BBD28E638C6E}" srcOrd="1" destOrd="0" presId="urn:microsoft.com/office/officeart/2005/8/layout/hProcess11"/>
    <dgm:cxn modelId="{1F6F69CB-F865-4177-9B7E-80F9599FDD65}" type="presParOf" srcId="{9FC4F535-F2DF-4BB0-A12B-544B575A6C94}" destId="{556F670D-924C-474A-B81D-3E9244F3732C}"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D7C8ECC-2A79-45E8-947C-6D91ECBDDE2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BA46BAC6-7076-48DC-A7B0-9237D3446F3F}">
      <dgm:prSet/>
      <dgm:spPr>
        <a:solidFill>
          <a:schemeClr val="tx1">
            <a:lumMod val="50000"/>
            <a:alpha val="50000"/>
          </a:schemeClr>
        </a:solidFill>
      </dgm:spPr>
      <dgm:t>
        <a:bodyPr/>
        <a:lstStyle/>
        <a:p>
          <a:r>
            <a:rPr lang="en-US" dirty="0"/>
            <a:t>Scalability</a:t>
          </a:r>
        </a:p>
      </dgm:t>
    </dgm:pt>
    <dgm:pt modelId="{DD52AF58-3DE6-45B2-8EAD-4A8F81B3A9ED}" type="parTrans" cxnId="{B5E92C14-AB0D-4E07-B96C-7D8AF84FC7B9}">
      <dgm:prSet/>
      <dgm:spPr/>
      <dgm:t>
        <a:bodyPr/>
        <a:lstStyle/>
        <a:p>
          <a:endParaRPr lang="en-US"/>
        </a:p>
      </dgm:t>
    </dgm:pt>
    <dgm:pt modelId="{2A389AA5-F910-479A-AC6A-B8F9C82994B1}" type="sibTrans" cxnId="{B5E92C14-AB0D-4E07-B96C-7D8AF84FC7B9}">
      <dgm:prSet/>
      <dgm:spPr/>
      <dgm:t>
        <a:bodyPr/>
        <a:lstStyle/>
        <a:p>
          <a:endParaRPr lang="en-US"/>
        </a:p>
      </dgm:t>
    </dgm:pt>
    <dgm:pt modelId="{2CF5B13B-AFFB-457B-BC25-80D5C1D69166}">
      <dgm:prSet/>
      <dgm:spPr>
        <a:solidFill>
          <a:schemeClr val="tx2">
            <a:alpha val="50000"/>
          </a:schemeClr>
        </a:solidFill>
      </dgm:spPr>
      <dgm:t>
        <a:bodyPr/>
        <a:lstStyle/>
        <a:p>
          <a:pPr>
            <a:buNone/>
          </a:pPr>
          <a:r>
            <a:rPr lang="pl-PL" dirty="0">
              <a:solidFill>
                <a:schemeClr val="tx1"/>
              </a:solidFill>
            </a:rPr>
            <a:t>Enormous processing power: both sequential &amp; </a:t>
          </a:r>
          <a:r>
            <a:rPr lang="en-US" dirty="0">
              <a:solidFill>
                <a:schemeClr val="tx1"/>
              </a:solidFill>
            </a:rPr>
            <a:t>parallel</a:t>
          </a:r>
        </a:p>
      </dgm:t>
    </dgm:pt>
    <dgm:pt modelId="{6E1CBD7A-C972-47D4-8AEE-2F33AF27F417}" type="parTrans" cxnId="{5C5AAF49-D6DC-42C2-A055-43BAAB80AA6C}">
      <dgm:prSet/>
      <dgm:spPr/>
      <dgm:t>
        <a:bodyPr/>
        <a:lstStyle/>
        <a:p>
          <a:endParaRPr lang="en-US"/>
        </a:p>
      </dgm:t>
    </dgm:pt>
    <dgm:pt modelId="{757A0CC9-5DA1-481B-B111-83ACF35544BA}" type="sibTrans" cxnId="{5C5AAF49-D6DC-42C2-A055-43BAAB80AA6C}">
      <dgm:prSet/>
      <dgm:spPr/>
      <dgm:t>
        <a:bodyPr/>
        <a:lstStyle/>
        <a:p>
          <a:endParaRPr lang="en-US"/>
        </a:p>
      </dgm:t>
    </dgm:pt>
    <dgm:pt modelId="{96D13E05-8015-4AE0-B279-CD5F634EE125}">
      <dgm:prSet/>
      <dgm:spPr>
        <a:solidFill>
          <a:schemeClr val="tx1">
            <a:lumMod val="50000"/>
            <a:alpha val="50000"/>
          </a:schemeClr>
        </a:solidFill>
      </dgm:spPr>
      <dgm:t>
        <a:bodyPr/>
        <a:lstStyle/>
        <a:p>
          <a:r>
            <a:rPr lang="pl-PL" dirty="0"/>
            <a:t>T</a:t>
          </a:r>
          <a:r>
            <a:rPr lang="en-US" dirty="0"/>
            <a:t>ransaction fees</a:t>
          </a:r>
        </a:p>
      </dgm:t>
    </dgm:pt>
    <dgm:pt modelId="{2C562F62-547E-4441-B26A-780BE8605AAF}" type="parTrans" cxnId="{C5F7E308-FEC4-4D67-AB00-879A2878E2F6}">
      <dgm:prSet/>
      <dgm:spPr/>
      <dgm:t>
        <a:bodyPr/>
        <a:lstStyle/>
        <a:p>
          <a:endParaRPr lang="en-US"/>
        </a:p>
      </dgm:t>
    </dgm:pt>
    <dgm:pt modelId="{8D150884-5FAE-41D7-B616-FF1E02F18CE8}" type="sibTrans" cxnId="{C5F7E308-FEC4-4D67-AB00-879A2878E2F6}">
      <dgm:prSet/>
      <dgm:spPr/>
      <dgm:t>
        <a:bodyPr/>
        <a:lstStyle/>
        <a:p>
          <a:endParaRPr lang="en-US"/>
        </a:p>
      </dgm:t>
    </dgm:pt>
    <dgm:pt modelId="{65F84CBC-E3F5-4FAF-9C0D-BBAD895D2377}">
      <dgm:prSet/>
      <dgm:spPr>
        <a:solidFill>
          <a:schemeClr val="tx2">
            <a:alpha val="50000"/>
          </a:schemeClr>
        </a:solidFill>
      </dgm:spPr>
      <dgm:t>
        <a:bodyPr/>
        <a:lstStyle/>
        <a:p>
          <a:pPr>
            <a:buNone/>
          </a:pPr>
          <a:r>
            <a:rPr lang="pl-PL" dirty="0">
              <a:solidFill>
                <a:schemeClr val="tx1"/>
              </a:solidFill>
            </a:rPr>
            <a:t>No transaction fees</a:t>
          </a:r>
          <a:endParaRPr lang="en-US" dirty="0">
            <a:solidFill>
              <a:schemeClr val="tx1"/>
            </a:solidFill>
          </a:endParaRPr>
        </a:p>
      </dgm:t>
    </dgm:pt>
    <dgm:pt modelId="{DD952F01-7E2D-467E-B658-8A5DF60060FF}" type="parTrans" cxnId="{89C34C33-0E29-4B02-92FB-150EBC66DDF6}">
      <dgm:prSet/>
      <dgm:spPr/>
      <dgm:t>
        <a:bodyPr/>
        <a:lstStyle/>
        <a:p>
          <a:endParaRPr lang="en-US"/>
        </a:p>
      </dgm:t>
    </dgm:pt>
    <dgm:pt modelId="{9BF144B2-C499-42BE-AE5A-BBB58BBE9774}" type="sibTrans" cxnId="{89C34C33-0E29-4B02-92FB-150EBC66DDF6}">
      <dgm:prSet/>
      <dgm:spPr/>
      <dgm:t>
        <a:bodyPr/>
        <a:lstStyle/>
        <a:p>
          <a:endParaRPr lang="en-US"/>
        </a:p>
      </dgm:t>
    </dgm:pt>
    <dgm:pt modelId="{B2CB0514-FD5B-4E1B-9A44-C0B0A31172B1}">
      <dgm:prSet/>
      <dgm:spPr>
        <a:solidFill>
          <a:schemeClr val="tx1">
            <a:lumMod val="50000"/>
            <a:alpha val="50000"/>
          </a:schemeClr>
        </a:solidFill>
      </dgm:spPr>
      <dgm:t>
        <a:bodyPr/>
        <a:lstStyle/>
        <a:p>
          <a:r>
            <a:rPr lang="en-US"/>
            <a:t>Private key security</a:t>
          </a:r>
        </a:p>
      </dgm:t>
    </dgm:pt>
    <dgm:pt modelId="{0E6B3048-907A-470E-8BFC-A8E019F33C45}" type="parTrans" cxnId="{2B10607D-EA05-4651-88DC-92D45D69AD3B}">
      <dgm:prSet/>
      <dgm:spPr/>
      <dgm:t>
        <a:bodyPr/>
        <a:lstStyle/>
        <a:p>
          <a:endParaRPr lang="en-US"/>
        </a:p>
      </dgm:t>
    </dgm:pt>
    <dgm:pt modelId="{18222090-1B7F-4292-96BC-22BE9264D999}" type="sibTrans" cxnId="{2B10607D-EA05-4651-88DC-92D45D69AD3B}">
      <dgm:prSet/>
      <dgm:spPr/>
      <dgm:t>
        <a:bodyPr/>
        <a:lstStyle/>
        <a:p>
          <a:endParaRPr lang="en-US"/>
        </a:p>
      </dgm:t>
    </dgm:pt>
    <dgm:pt modelId="{9908F62B-350A-49E4-BB1F-6B0F00BBC6A5}">
      <dgm:prSet/>
      <dgm:spPr>
        <a:solidFill>
          <a:schemeClr val="tx2">
            <a:alpha val="50000"/>
          </a:schemeClr>
        </a:solidFill>
      </dgm:spPr>
      <dgm:t>
        <a:bodyPr/>
        <a:lstStyle/>
        <a:p>
          <a:pPr>
            <a:buNone/>
          </a:pPr>
          <a:r>
            <a:rPr lang="pl-PL" dirty="0">
              <a:solidFill>
                <a:schemeClr val="tx1"/>
              </a:solidFill>
            </a:rPr>
            <a:t>Account recovery &amp; 2nd factor authentication built-in</a:t>
          </a:r>
          <a:endParaRPr lang="en-US" dirty="0">
            <a:solidFill>
              <a:schemeClr val="tx1"/>
            </a:solidFill>
          </a:endParaRPr>
        </a:p>
      </dgm:t>
    </dgm:pt>
    <dgm:pt modelId="{CB64AD16-53E0-4639-8CB7-8E142F892268}" type="parTrans" cxnId="{95CAE8B5-243B-4402-9453-402246A4159B}">
      <dgm:prSet/>
      <dgm:spPr/>
      <dgm:t>
        <a:bodyPr/>
        <a:lstStyle/>
        <a:p>
          <a:endParaRPr lang="en-US"/>
        </a:p>
      </dgm:t>
    </dgm:pt>
    <dgm:pt modelId="{A24D3740-1B07-478D-AC35-A9687E19AC52}" type="sibTrans" cxnId="{95CAE8B5-243B-4402-9453-402246A4159B}">
      <dgm:prSet/>
      <dgm:spPr/>
      <dgm:t>
        <a:bodyPr/>
        <a:lstStyle/>
        <a:p>
          <a:endParaRPr lang="en-US"/>
        </a:p>
      </dgm:t>
    </dgm:pt>
    <dgm:pt modelId="{DC7308D3-C861-464B-A46F-0B350453068F}">
      <dgm:prSet/>
      <dgm:spPr>
        <a:solidFill>
          <a:schemeClr val="tx1">
            <a:lumMod val="50000"/>
            <a:alpha val="50000"/>
          </a:schemeClr>
        </a:solidFill>
      </dgm:spPr>
      <dgm:t>
        <a:bodyPr/>
        <a:lstStyle/>
        <a:p>
          <a:r>
            <a:rPr lang="en-US"/>
            <a:t>Blockchain governance</a:t>
          </a:r>
        </a:p>
      </dgm:t>
    </dgm:pt>
    <dgm:pt modelId="{637921A7-14F1-4425-89F1-8B5A572231D4}" type="parTrans" cxnId="{D8FF9A63-CAEC-42E2-BB38-56FEEEB8158E}">
      <dgm:prSet/>
      <dgm:spPr/>
      <dgm:t>
        <a:bodyPr/>
        <a:lstStyle/>
        <a:p>
          <a:endParaRPr lang="en-US"/>
        </a:p>
      </dgm:t>
    </dgm:pt>
    <dgm:pt modelId="{046C194A-633A-4CF9-97D5-8D881C07434B}" type="sibTrans" cxnId="{D8FF9A63-CAEC-42E2-BB38-56FEEEB8158E}">
      <dgm:prSet/>
      <dgm:spPr/>
      <dgm:t>
        <a:bodyPr/>
        <a:lstStyle/>
        <a:p>
          <a:endParaRPr lang="en-US"/>
        </a:p>
      </dgm:t>
    </dgm:pt>
    <dgm:pt modelId="{FE34E599-451E-43F1-9994-05EC605E8E6B}">
      <dgm:prSet/>
      <dgm:spPr>
        <a:solidFill>
          <a:schemeClr val="tx2">
            <a:alpha val="50000"/>
          </a:schemeClr>
        </a:solidFill>
      </dgm:spPr>
      <dgm:t>
        <a:bodyPr/>
        <a:lstStyle/>
        <a:p>
          <a:pPr>
            <a:buNone/>
          </a:pPr>
          <a:r>
            <a:rPr lang="pl-PL" dirty="0">
              <a:solidFill>
                <a:schemeClr val="tx1"/>
              </a:solidFill>
            </a:rPr>
            <a:t>Implemented via reputation-based consensus mechanism</a:t>
          </a:r>
          <a:endParaRPr lang="en-US" dirty="0"/>
        </a:p>
      </dgm:t>
    </dgm:pt>
    <dgm:pt modelId="{64A416A6-A38B-4707-8773-79B6C37C3E6F}" type="parTrans" cxnId="{CB1A706B-039E-42FA-B6F4-57EB45B09703}">
      <dgm:prSet/>
      <dgm:spPr/>
      <dgm:t>
        <a:bodyPr/>
        <a:lstStyle/>
        <a:p>
          <a:endParaRPr lang="en-US"/>
        </a:p>
      </dgm:t>
    </dgm:pt>
    <dgm:pt modelId="{F975A2FE-5752-45D2-84BE-F97F396DA3B4}" type="sibTrans" cxnId="{CB1A706B-039E-42FA-B6F4-57EB45B09703}">
      <dgm:prSet/>
      <dgm:spPr/>
      <dgm:t>
        <a:bodyPr/>
        <a:lstStyle/>
        <a:p>
          <a:endParaRPr lang="en-US"/>
        </a:p>
      </dgm:t>
    </dgm:pt>
    <dgm:pt modelId="{86252DD3-AB9C-489C-992B-48E6B124818F}">
      <dgm:prSet/>
      <dgm:spPr>
        <a:solidFill>
          <a:schemeClr val="tx1">
            <a:lumMod val="50000"/>
            <a:alpha val="50000"/>
          </a:schemeClr>
        </a:solidFill>
      </dgm:spPr>
      <dgm:t>
        <a:bodyPr/>
        <a:lstStyle/>
        <a:p>
          <a:r>
            <a:rPr lang="en-US"/>
            <a:t>Smart-contracts running amok</a:t>
          </a:r>
        </a:p>
      </dgm:t>
    </dgm:pt>
    <dgm:pt modelId="{C02EBCB4-83F5-4BA2-8477-FC330C914033}" type="parTrans" cxnId="{64E907F4-1FF0-4ABF-912C-192F872CEC7D}">
      <dgm:prSet/>
      <dgm:spPr/>
      <dgm:t>
        <a:bodyPr/>
        <a:lstStyle/>
        <a:p>
          <a:endParaRPr lang="en-US"/>
        </a:p>
      </dgm:t>
    </dgm:pt>
    <dgm:pt modelId="{12018D91-F690-4D76-99F2-4FF0D7B96027}" type="sibTrans" cxnId="{64E907F4-1FF0-4ABF-912C-192F872CEC7D}">
      <dgm:prSet/>
      <dgm:spPr/>
      <dgm:t>
        <a:bodyPr/>
        <a:lstStyle/>
        <a:p>
          <a:endParaRPr lang="en-US"/>
        </a:p>
      </dgm:t>
    </dgm:pt>
    <dgm:pt modelId="{A432D118-D9BA-4C53-A90A-1527DC05D5C8}">
      <dgm:prSet/>
      <dgm:spPr>
        <a:solidFill>
          <a:schemeClr val="tx2">
            <a:alpha val="50000"/>
          </a:schemeClr>
        </a:solidFill>
      </dgm:spPr>
      <dgm:t>
        <a:bodyPr/>
        <a:lstStyle/>
        <a:p>
          <a:pPr>
            <a:buNone/>
          </a:pPr>
          <a:r>
            <a:rPr lang="pl-PL" dirty="0">
              <a:solidFill>
                <a:schemeClr val="tx1"/>
              </a:solidFill>
            </a:rPr>
            <a:t>Block producers able to f</a:t>
          </a:r>
          <a:r>
            <a:rPr lang="en-US" dirty="0">
              <a:solidFill>
                <a:schemeClr val="tx1"/>
              </a:solidFill>
            </a:rPr>
            <a:t>reeze &amp; fix broken apps</a:t>
          </a:r>
          <a:endParaRPr lang="en-US" dirty="0"/>
        </a:p>
      </dgm:t>
    </dgm:pt>
    <dgm:pt modelId="{364E191E-8157-43A0-AA6C-D1EFB8751052}" type="parTrans" cxnId="{8D0E0C53-32E1-4620-A13F-67F3B93549D1}">
      <dgm:prSet/>
      <dgm:spPr/>
      <dgm:t>
        <a:bodyPr/>
        <a:lstStyle/>
        <a:p>
          <a:endParaRPr lang="en-US"/>
        </a:p>
      </dgm:t>
    </dgm:pt>
    <dgm:pt modelId="{EC061254-DE3B-44F9-B91C-64438DE4C274}" type="sibTrans" cxnId="{8D0E0C53-32E1-4620-A13F-67F3B93549D1}">
      <dgm:prSet/>
      <dgm:spPr/>
      <dgm:t>
        <a:bodyPr/>
        <a:lstStyle/>
        <a:p>
          <a:endParaRPr lang="en-US"/>
        </a:p>
      </dgm:t>
    </dgm:pt>
    <dgm:pt modelId="{AE7E6CA7-8DE5-4D41-873F-9B34E68ABE25}">
      <dgm:prSet/>
      <dgm:spPr>
        <a:solidFill>
          <a:schemeClr val="tx1">
            <a:lumMod val="50000"/>
            <a:alpha val="50000"/>
          </a:schemeClr>
        </a:solidFill>
      </dgm:spPr>
      <dgm:t>
        <a:bodyPr/>
        <a:lstStyle/>
        <a:p>
          <a:r>
            <a:rPr lang="en-US"/>
            <a:t>High cost of app development</a:t>
          </a:r>
        </a:p>
      </dgm:t>
    </dgm:pt>
    <dgm:pt modelId="{9F387334-65AD-4E12-A11B-B78A41E0C349}" type="parTrans" cxnId="{6F0EEAB6-F634-4F1A-98F9-890024EBCD2B}">
      <dgm:prSet/>
      <dgm:spPr/>
      <dgm:t>
        <a:bodyPr/>
        <a:lstStyle/>
        <a:p>
          <a:endParaRPr lang="en-US"/>
        </a:p>
      </dgm:t>
    </dgm:pt>
    <dgm:pt modelId="{2A230D38-16DC-4F8A-9048-CF9D7082965B}" type="sibTrans" cxnId="{6F0EEAB6-F634-4F1A-98F9-890024EBCD2B}">
      <dgm:prSet/>
      <dgm:spPr/>
      <dgm:t>
        <a:bodyPr/>
        <a:lstStyle/>
        <a:p>
          <a:endParaRPr lang="en-US"/>
        </a:p>
      </dgm:t>
    </dgm:pt>
    <dgm:pt modelId="{0761F449-9566-434C-9EF8-C965DC06A23F}">
      <dgm:prSet/>
      <dgm:spPr>
        <a:solidFill>
          <a:schemeClr val="tx2">
            <a:alpha val="50000"/>
          </a:schemeClr>
        </a:solidFill>
      </dgm:spPr>
      <dgm:t>
        <a:bodyPr/>
        <a:lstStyle/>
        <a:p>
          <a:pPr>
            <a:buNone/>
          </a:pPr>
          <a:r>
            <a:rPr lang="pl-PL" dirty="0">
              <a:solidFill>
                <a:schemeClr val="tx1"/>
              </a:solidFill>
            </a:rPr>
            <a:t>All common features built-in, entire back-end infrastructure supplied</a:t>
          </a:r>
          <a:endParaRPr lang="en-US" dirty="0">
            <a:solidFill>
              <a:schemeClr val="tx1"/>
            </a:solidFill>
          </a:endParaRPr>
        </a:p>
      </dgm:t>
    </dgm:pt>
    <dgm:pt modelId="{F285713B-5BFC-4F84-9004-208DAF2DBF55}" type="parTrans" cxnId="{E323539F-F66D-4A70-956C-456269EE0C75}">
      <dgm:prSet/>
      <dgm:spPr/>
      <dgm:t>
        <a:bodyPr/>
        <a:lstStyle/>
        <a:p>
          <a:endParaRPr lang="en-US"/>
        </a:p>
      </dgm:t>
    </dgm:pt>
    <dgm:pt modelId="{305E6641-8597-42DE-B63A-4BC7A12CB6B7}" type="sibTrans" cxnId="{E323539F-F66D-4A70-956C-456269EE0C75}">
      <dgm:prSet/>
      <dgm:spPr/>
      <dgm:t>
        <a:bodyPr/>
        <a:lstStyle/>
        <a:p>
          <a:endParaRPr lang="en-US"/>
        </a:p>
      </dgm:t>
    </dgm:pt>
    <dgm:pt modelId="{EFF5CCAA-D3FC-403B-A1FC-C5BCF45AB20F}">
      <dgm:prSet/>
      <dgm:spPr>
        <a:solidFill>
          <a:schemeClr val="tx1">
            <a:lumMod val="50000"/>
            <a:alpha val="50000"/>
          </a:schemeClr>
        </a:solidFill>
      </dgm:spPr>
      <dgm:t>
        <a:bodyPr/>
        <a:lstStyle/>
        <a:p>
          <a:r>
            <a:rPr lang="en-US" b="0" i="0" dirty="0"/>
            <a:t>Inter-blockchain communication</a:t>
          </a:r>
          <a:endParaRPr lang="en-US" dirty="0">
            <a:solidFill>
              <a:schemeClr val="tx1"/>
            </a:solidFill>
          </a:endParaRPr>
        </a:p>
      </dgm:t>
    </dgm:pt>
    <dgm:pt modelId="{C7EE0AF8-E86F-4A2D-A256-BAD1B73F4F82}" type="parTrans" cxnId="{5181F674-46DD-4084-B6AE-1D6193833343}">
      <dgm:prSet/>
      <dgm:spPr/>
      <dgm:t>
        <a:bodyPr/>
        <a:lstStyle/>
        <a:p>
          <a:endParaRPr lang="en-US"/>
        </a:p>
      </dgm:t>
    </dgm:pt>
    <dgm:pt modelId="{B67EAEE5-9FFD-48B7-B348-C4B8B06A885D}" type="sibTrans" cxnId="{5181F674-46DD-4084-B6AE-1D6193833343}">
      <dgm:prSet/>
      <dgm:spPr/>
      <dgm:t>
        <a:bodyPr/>
        <a:lstStyle/>
        <a:p>
          <a:endParaRPr lang="en-US"/>
        </a:p>
      </dgm:t>
    </dgm:pt>
    <dgm:pt modelId="{4029D611-6ED5-4DD4-AB7F-097D7084B55B}">
      <dgm:prSet/>
      <dgm:spPr>
        <a:solidFill>
          <a:schemeClr val="tx2">
            <a:alpha val="50000"/>
          </a:schemeClr>
        </a:solidFill>
      </dgm:spPr>
      <dgm:t>
        <a:bodyPr/>
        <a:lstStyle/>
        <a:p>
          <a:pPr>
            <a:buNone/>
          </a:pPr>
          <a:r>
            <a:rPr lang="en-US" b="0" i="0" dirty="0">
              <a:solidFill>
                <a:schemeClr val="tx1"/>
              </a:solidFill>
            </a:rPr>
            <a:t>Asynchronous messaging built-in</a:t>
          </a:r>
          <a:endParaRPr lang="en-US" dirty="0">
            <a:solidFill>
              <a:schemeClr val="tx1"/>
            </a:solidFill>
          </a:endParaRPr>
        </a:p>
      </dgm:t>
    </dgm:pt>
    <dgm:pt modelId="{ABC96873-05BE-488E-ACCB-542B4BFB51F0}" type="parTrans" cxnId="{5D888193-2EB2-41F1-8C2E-3004BACD5ADE}">
      <dgm:prSet/>
      <dgm:spPr/>
      <dgm:t>
        <a:bodyPr/>
        <a:lstStyle/>
        <a:p>
          <a:endParaRPr lang="en-US"/>
        </a:p>
      </dgm:t>
    </dgm:pt>
    <dgm:pt modelId="{D730E46C-CEF8-4BA1-86AF-C8CA63A3688A}" type="sibTrans" cxnId="{5D888193-2EB2-41F1-8C2E-3004BACD5ADE}">
      <dgm:prSet/>
      <dgm:spPr/>
      <dgm:t>
        <a:bodyPr/>
        <a:lstStyle/>
        <a:p>
          <a:endParaRPr lang="en-US"/>
        </a:p>
      </dgm:t>
    </dgm:pt>
    <dgm:pt modelId="{FB08BC51-AA87-4749-BA4A-1D0E523ACD56}" type="pres">
      <dgm:prSet presAssocID="{6D7C8ECC-2A79-45E8-947C-6D91ECBDDE20}" presName="Name0" presStyleCnt="0">
        <dgm:presLayoutVars>
          <dgm:dir/>
          <dgm:animLvl val="lvl"/>
          <dgm:resizeHandles val="exact"/>
        </dgm:presLayoutVars>
      </dgm:prSet>
      <dgm:spPr/>
    </dgm:pt>
    <dgm:pt modelId="{80075AF3-81A6-49C3-8537-FF7359EADFEC}" type="pres">
      <dgm:prSet presAssocID="{BA46BAC6-7076-48DC-A7B0-9237D3446F3F}" presName="linNode" presStyleCnt="0"/>
      <dgm:spPr/>
    </dgm:pt>
    <dgm:pt modelId="{156EF02A-9A1C-4920-A5E6-8992801DAAD4}" type="pres">
      <dgm:prSet presAssocID="{BA46BAC6-7076-48DC-A7B0-9237D3446F3F}" presName="parentText" presStyleLbl="node1" presStyleIdx="0" presStyleCnt="7">
        <dgm:presLayoutVars>
          <dgm:chMax val="1"/>
          <dgm:bulletEnabled val="1"/>
        </dgm:presLayoutVars>
      </dgm:prSet>
      <dgm:spPr/>
    </dgm:pt>
    <dgm:pt modelId="{1EBC8FD6-E17D-4B3C-BEC2-53048559D69E}" type="pres">
      <dgm:prSet presAssocID="{BA46BAC6-7076-48DC-A7B0-9237D3446F3F}" presName="descendantText" presStyleLbl="alignAccFollowNode1" presStyleIdx="0" presStyleCnt="7" custLinFactNeighborX="0" custLinFactNeighborY="0">
        <dgm:presLayoutVars>
          <dgm:bulletEnabled val="1"/>
        </dgm:presLayoutVars>
      </dgm:prSet>
      <dgm:spPr/>
    </dgm:pt>
    <dgm:pt modelId="{B5701D06-D88F-4184-8445-39B69C93A32F}" type="pres">
      <dgm:prSet presAssocID="{2A389AA5-F910-479A-AC6A-B8F9C82994B1}" presName="sp" presStyleCnt="0"/>
      <dgm:spPr/>
    </dgm:pt>
    <dgm:pt modelId="{B38A04C4-BF5E-4333-8C9F-5D976A428BDC}" type="pres">
      <dgm:prSet presAssocID="{96D13E05-8015-4AE0-B279-CD5F634EE125}" presName="linNode" presStyleCnt="0"/>
      <dgm:spPr/>
    </dgm:pt>
    <dgm:pt modelId="{CC1DF063-E044-4438-8753-94359DDC1655}" type="pres">
      <dgm:prSet presAssocID="{96D13E05-8015-4AE0-B279-CD5F634EE125}" presName="parentText" presStyleLbl="node1" presStyleIdx="1" presStyleCnt="7">
        <dgm:presLayoutVars>
          <dgm:chMax val="1"/>
          <dgm:bulletEnabled val="1"/>
        </dgm:presLayoutVars>
      </dgm:prSet>
      <dgm:spPr/>
    </dgm:pt>
    <dgm:pt modelId="{B5357E30-1B38-402A-ABEF-0E97B011D6F2}" type="pres">
      <dgm:prSet presAssocID="{96D13E05-8015-4AE0-B279-CD5F634EE125}" presName="descendantText" presStyleLbl="alignAccFollowNode1" presStyleIdx="1" presStyleCnt="7">
        <dgm:presLayoutVars>
          <dgm:bulletEnabled val="1"/>
        </dgm:presLayoutVars>
      </dgm:prSet>
      <dgm:spPr/>
    </dgm:pt>
    <dgm:pt modelId="{E74431A4-1EDE-45C9-9E31-9607DA9803DB}" type="pres">
      <dgm:prSet presAssocID="{8D150884-5FAE-41D7-B616-FF1E02F18CE8}" presName="sp" presStyleCnt="0"/>
      <dgm:spPr/>
    </dgm:pt>
    <dgm:pt modelId="{B4E667B0-B7C5-4242-A2FB-3D8C83A4FBD9}" type="pres">
      <dgm:prSet presAssocID="{B2CB0514-FD5B-4E1B-9A44-C0B0A31172B1}" presName="linNode" presStyleCnt="0"/>
      <dgm:spPr/>
    </dgm:pt>
    <dgm:pt modelId="{2185D922-A5B8-47CD-ACDE-5F638449BBC9}" type="pres">
      <dgm:prSet presAssocID="{B2CB0514-FD5B-4E1B-9A44-C0B0A31172B1}" presName="parentText" presStyleLbl="node1" presStyleIdx="2" presStyleCnt="7">
        <dgm:presLayoutVars>
          <dgm:chMax val="1"/>
          <dgm:bulletEnabled val="1"/>
        </dgm:presLayoutVars>
      </dgm:prSet>
      <dgm:spPr/>
    </dgm:pt>
    <dgm:pt modelId="{0CFC168B-613A-4419-8618-5E8EF48A716A}" type="pres">
      <dgm:prSet presAssocID="{B2CB0514-FD5B-4E1B-9A44-C0B0A31172B1}" presName="descendantText" presStyleLbl="alignAccFollowNode1" presStyleIdx="2" presStyleCnt="7">
        <dgm:presLayoutVars>
          <dgm:bulletEnabled val="1"/>
        </dgm:presLayoutVars>
      </dgm:prSet>
      <dgm:spPr/>
    </dgm:pt>
    <dgm:pt modelId="{94CDC7DA-80AE-4F46-AB7E-6FFF254B4F65}" type="pres">
      <dgm:prSet presAssocID="{18222090-1B7F-4292-96BC-22BE9264D999}" presName="sp" presStyleCnt="0"/>
      <dgm:spPr/>
    </dgm:pt>
    <dgm:pt modelId="{6EADFCAE-B2AB-49D1-B149-6312EBB69DA6}" type="pres">
      <dgm:prSet presAssocID="{DC7308D3-C861-464B-A46F-0B350453068F}" presName="linNode" presStyleCnt="0"/>
      <dgm:spPr/>
    </dgm:pt>
    <dgm:pt modelId="{3DC2A4AF-C606-43A7-ADBC-F60F8ACB5ADB}" type="pres">
      <dgm:prSet presAssocID="{DC7308D3-C861-464B-A46F-0B350453068F}" presName="parentText" presStyleLbl="node1" presStyleIdx="3" presStyleCnt="7">
        <dgm:presLayoutVars>
          <dgm:chMax val="1"/>
          <dgm:bulletEnabled val="1"/>
        </dgm:presLayoutVars>
      </dgm:prSet>
      <dgm:spPr/>
    </dgm:pt>
    <dgm:pt modelId="{27391BAB-12FA-42F2-8846-3E8D0F3A37EE}" type="pres">
      <dgm:prSet presAssocID="{DC7308D3-C861-464B-A46F-0B350453068F}" presName="descendantText" presStyleLbl="alignAccFollowNode1" presStyleIdx="3" presStyleCnt="7">
        <dgm:presLayoutVars>
          <dgm:bulletEnabled val="1"/>
        </dgm:presLayoutVars>
      </dgm:prSet>
      <dgm:spPr/>
    </dgm:pt>
    <dgm:pt modelId="{1261509F-C6AC-4C86-AA12-2B628F450348}" type="pres">
      <dgm:prSet presAssocID="{046C194A-633A-4CF9-97D5-8D881C07434B}" presName="sp" presStyleCnt="0"/>
      <dgm:spPr/>
    </dgm:pt>
    <dgm:pt modelId="{0D13F1FD-CD12-45ED-A4B1-E5F7BD3E016E}" type="pres">
      <dgm:prSet presAssocID="{86252DD3-AB9C-489C-992B-48E6B124818F}" presName="linNode" presStyleCnt="0"/>
      <dgm:spPr/>
    </dgm:pt>
    <dgm:pt modelId="{FA0D413E-1AE7-4D22-8871-854489E4FD28}" type="pres">
      <dgm:prSet presAssocID="{86252DD3-AB9C-489C-992B-48E6B124818F}" presName="parentText" presStyleLbl="node1" presStyleIdx="4" presStyleCnt="7">
        <dgm:presLayoutVars>
          <dgm:chMax val="1"/>
          <dgm:bulletEnabled val="1"/>
        </dgm:presLayoutVars>
      </dgm:prSet>
      <dgm:spPr/>
    </dgm:pt>
    <dgm:pt modelId="{841CB7A3-B621-44B6-B1F1-41D793F18250}" type="pres">
      <dgm:prSet presAssocID="{86252DD3-AB9C-489C-992B-48E6B124818F}" presName="descendantText" presStyleLbl="alignAccFollowNode1" presStyleIdx="4" presStyleCnt="7" custLinFactNeighborY="0">
        <dgm:presLayoutVars>
          <dgm:bulletEnabled val="1"/>
        </dgm:presLayoutVars>
      </dgm:prSet>
      <dgm:spPr/>
    </dgm:pt>
    <dgm:pt modelId="{79B95A5E-EF28-4530-B25F-C1D1701B2B5E}" type="pres">
      <dgm:prSet presAssocID="{12018D91-F690-4D76-99F2-4FF0D7B96027}" presName="sp" presStyleCnt="0"/>
      <dgm:spPr/>
    </dgm:pt>
    <dgm:pt modelId="{0FF40D7E-B79D-448A-A0DB-5C6B97C427F9}" type="pres">
      <dgm:prSet presAssocID="{AE7E6CA7-8DE5-4D41-873F-9B34E68ABE25}" presName="linNode" presStyleCnt="0"/>
      <dgm:spPr/>
    </dgm:pt>
    <dgm:pt modelId="{E9D08E9E-05B8-4D93-A034-195C893DB6EA}" type="pres">
      <dgm:prSet presAssocID="{AE7E6CA7-8DE5-4D41-873F-9B34E68ABE25}" presName="parentText" presStyleLbl="node1" presStyleIdx="5" presStyleCnt="7">
        <dgm:presLayoutVars>
          <dgm:chMax val="1"/>
          <dgm:bulletEnabled val="1"/>
        </dgm:presLayoutVars>
      </dgm:prSet>
      <dgm:spPr/>
    </dgm:pt>
    <dgm:pt modelId="{C42353D1-38EB-4AFC-9E46-BEADCFC3DEA9}" type="pres">
      <dgm:prSet presAssocID="{AE7E6CA7-8DE5-4D41-873F-9B34E68ABE25}" presName="descendantText" presStyleLbl="alignAccFollowNode1" presStyleIdx="5" presStyleCnt="7">
        <dgm:presLayoutVars>
          <dgm:bulletEnabled val="1"/>
        </dgm:presLayoutVars>
      </dgm:prSet>
      <dgm:spPr/>
    </dgm:pt>
    <dgm:pt modelId="{76254E81-3A42-4B44-A0F4-03568D5830BB}" type="pres">
      <dgm:prSet presAssocID="{2A230D38-16DC-4F8A-9048-CF9D7082965B}" presName="sp" presStyleCnt="0"/>
      <dgm:spPr/>
    </dgm:pt>
    <dgm:pt modelId="{13F56902-6C8D-4BB3-AB30-B970E7E5BDAE}" type="pres">
      <dgm:prSet presAssocID="{EFF5CCAA-D3FC-403B-A1FC-C5BCF45AB20F}" presName="linNode" presStyleCnt="0"/>
      <dgm:spPr/>
    </dgm:pt>
    <dgm:pt modelId="{633F6DDB-3AC6-4F2D-9884-79E018D22FF6}" type="pres">
      <dgm:prSet presAssocID="{EFF5CCAA-D3FC-403B-A1FC-C5BCF45AB20F}" presName="parentText" presStyleLbl="node1" presStyleIdx="6" presStyleCnt="7">
        <dgm:presLayoutVars>
          <dgm:chMax val="1"/>
          <dgm:bulletEnabled val="1"/>
        </dgm:presLayoutVars>
      </dgm:prSet>
      <dgm:spPr>
        <a:prstGeom prst="roundRect">
          <a:avLst/>
        </a:prstGeom>
      </dgm:spPr>
    </dgm:pt>
    <dgm:pt modelId="{40D28BFD-CDA9-46A3-B18D-A1B5EE69B160}" type="pres">
      <dgm:prSet presAssocID="{EFF5CCAA-D3FC-403B-A1FC-C5BCF45AB20F}" presName="descendantText" presStyleLbl="alignAccFollowNode1" presStyleIdx="6" presStyleCnt="7">
        <dgm:presLayoutVars>
          <dgm:bulletEnabled val="1"/>
        </dgm:presLayoutVars>
      </dgm:prSet>
      <dgm:spPr/>
    </dgm:pt>
  </dgm:ptLst>
  <dgm:cxnLst>
    <dgm:cxn modelId="{C5F7E308-FEC4-4D67-AB00-879A2878E2F6}" srcId="{6D7C8ECC-2A79-45E8-947C-6D91ECBDDE20}" destId="{96D13E05-8015-4AE0-B279-CD5F634EE125}" srcOrd="1" destOrd="0" parTransId="{2C562F62-547E-4441-B26A-780BE8605AAF}" sibTransId="{8D150884-5FAE-41D7-B616-FF1E02F18CE8}"/>
    <dgm:cxn modelId="{B5E92C14-AB0D-4E07-B96C-7D8AF84FC7B9}" srcId="{6D7C8ECC-2A79-45E8-947C-6D91ECBDDE20}" destId="{BA46BAC6-7076-48DC-A7B0-9237D3446F3F}" srcOrd="0" destOrd="0" parTransId="{DD52AF58-3DE6-45B2-8EAD-4A8F81B3A9ED}" sibTransId="{2A389AA5-F910-479A-AC6A-B8F9C82994B1}"/>
    <dgm:cxn modelId="{CBFB321A-FC21-4879-9FF5-E31EE046B292}" type="presOf" srcId="{FE34E599-451E-43F1-9994-05EC605E8E6B}" destId="{27391BAB-12FA-42F2-8846-3E8D0F3A37EE}" srcOrd="0" destOrd="0" presId="urn:microsoft.com/office/officeart/2005/8/layout/vList5"/>
    <dgm:cxn modelId="{99863C2D-2E16-47A7-BA4C-F9ACCD9C9908}" type="presOf" srcId="{0761F449-9566-434C-9EF8-C965DC06A23F}" destId="{C42353D1-38EB-4AFC-9E46-BEADCFC3DEA9}" srcOrd="0" destOrd="0" presId="urn:microsoft.com/office/officeart/2005/8/layout/vList5"/>
    <dgm:cxn modelId="{35E48830-8BD8-4DC5-AA11-999B04CE61FA}" type="presOf" srcId="{A432D118-D9BA-4C53-A90A-1527DC05D5C8}" destId="{841CB7A3-B621-44B6-B1F1-41D793F18250}" srcOrd="0" destOrd="0" presId="urn:microsoft.com/office/officeart/2005/8/layout/vList5"/>
    <dgm:cxn modelId="{B805BC32-7170-484F-A4F4-3A4695DBCC07}" type="presOf" srcId="{65F84CBC-E3F5-4FAF-9C0D-BBAD895D2377}" destId="{B5357E30-1B38-402A-ABEF-0E97B011D6F2}" srcOrd="0" destOrd="0" presId="urn:microsoft.com/office/officeart/2005/8/layout/vList5"/>
    <dgm:cxn modelId="{89C34C33-0E29-4B02-92FB-150EBC66DDF6}" srcId="{96D13E05-8015-4AE0-B279-CD5F634EE125}" destId="{65F84CBC-E3F5-4FAF-9C0D-BBAD895D2377}" srcOrd="0" destOrd="0" parTransId="{DD952F01-7E2D-467E-B658-8A5DF60060FF}" sibTransId="{9BF144B2-C499-42BE-AE5A-BBB58BBE9774}"/>
    <dgm:cxn modelId="{B85DC235-C3FE-44DF-8651-FC895F89D17A}" type="presOf" srcId="{EFF5CCAA-D3FC-403B-A1FC-C5BCF45AB20F}" destId="{633F6DDB-3AC6-4F2D-9884-79E018D22FF6}" srcOrd="0" destOrd="0" presId="urn:microsoft.com/office/officeart/2005/8/layout/vList5"/>
    <dgm:cxn modelId="{5388973F-9A0F-4FE9-84EB-C9C9A75B03C3}" type="presOf" srcId="{AE7E6CA7-8DE5-4D41-873F-9B34E68ABE25}" destId="{E9D08E9E-05B8-4D93-A034-195C893DB6EA}" srcOrd="0" destOrd="0" presId="urn:microsoft.com/office/officeart/2005/8/layout/vList5"/>
    <dgm:cxn modelId="{B5497342-3CBF-46AA-AF68-88DE8F7C499E}" type="presOf" srcId="{B2CB0514-FD5B-4E1B-9A44-C0B0A31172B1}" destId="{2185D922-A5B8-47CD-ACDE-5F638449BBC9}" srcOrd="0" destOrd="0" presId="urn:microsoft.com/office/officeart/2005/8/layout/vList5"/>
    <dgm:cxn modelId="{D8FF9A63-CAEC-42E2-BB38-56FEEEB8158E}" srcId="{6D7C8ECC-2A79-45E8-947C-6D91ECBDDE20}" destId="{DC7308D3-C861-464B-A46F-0B350453068F}" srcOrd="3" destOrd="0" parTransId="{637921A7-14F1-4425-89F1-8B5A572231D4}" sibTransId="{046C194A-633A-4CF9-97D5-8D881C07434B}"/>
    <dgm:cxn modelId="{5C5AAF49-D6DC-42C2-A055-43BAAB80AA6C}" srcId="{BA46BAC6-7076-48DC-A7B0-9237D3446F3F}" destId="{2CF5B13B-AFFB-457B-BC25-80D5C1D69166}" srcOrd="0" destOrd="0" parTransId="{6E1CBD7A-C972-47D4-8AEE-2F33AF27F417}" sibTransId="{757A0CC9-5DA1-481B-B111-83ACF35544BA}"/>
    <dgm:cxn modelId="{C9D6E76A-66FB-4E38-B785-1F143691375F}" type="presOf" srcId="{86252DD3-AB9C-489C-992B-48E6B124818F}" destId="{FA0D413E-1AE7-4D22-8871-854489E4FD28}" srcOrd="0" destOrd="0" presId="urn:microsoft.com/office/officeart/2005/8/layout/vList5"/>
    <dgm:cxn modelId="{CB1A706B-039E-42FA-B6F4-57EB45B09703}" srcId="{DC7308D3-C861-464B-A46F-0B350453068F}" destId="{FE34E599-451E-43F1-9994-05EC605E8E6B}" srcOrd="0" destOrd="0" parTransId="{64A416A6-A38B-4707-8773-79B6C37C3E6F}" sibTransId="{F975A2FE-5752-45D2-84BE-F97F396DA3B4}"/>
    <dgm:cxn modelId="{8D0E0C53-32E1-4620-A13F-67F3B93549D1}" srcId="{86252DD3-AB9C-489C-992B-48E6B124818F}" destId="{A432D118-D9BA-4C53-A90A-1527DC05D5C8}" srcOrd="0" destOrd="0" parTransId="{364E191E-8157-43A0-AA6C-D1EFB8751052}" sibTransId="{EC061254-DE3B-44F9-B91C-64438DE4C274}"/>
    <dgm:cxn modelId="{5181F674-46DD-4084-B6AE-1D6193833343}" srcId="{6D7C8ECC-2A79-45E8-947C-6D91ECBDDE20}" destId="{EFF5CCAA-D3FC-403B-A1FC-C5BCF45AB20F}" srcOrd="6" destOrd="0" parTransId="{C7EE0AF8-E86F-4A2D-A256-BAD1B73F4F82}" sibTransId="{B67EAEE5-9FFD-48B7-B348-C4B8B06A885D}"/>
    <dgm:cxn modelId="{D7136E55-F04E-4FFC-8895-E03E58FDD26A}" type="presOf" srcId="{6D7C8ECC-2A79-45E8-947C-6D91ECBDDE20}" destId="{FB08BC51-AA87-4749-BA4A-1D0E523ACD56}" srcOrd="0" destOrd="0" presId="urn:microsoft.com/office/officeart/2005/8/layout/vList5"/>
    <dgm:cxn modelId="{8BF8A958-FA62-4D93-BC5D-953A17CB2D47}" type="presOf" srcId="{DC7308D3-C861-464B-A46F-0B350453068F}" destId="{3DC2A4AF-C606-43A7-ADBC-F60F8ACB5ADB}" srcOrd="0" destOrd="0" presId="urn:microsoft.com/office/officeart/2005/8/layout/vList5"/>
    <dgm:cxn modelId="{7426D47C-3AF7-4FDF-813B-F58429679AC0}" type="presOf" srcId="{4029D611-6ED5-4DD4-AB7F-097D7084B55B}" destId="{40D28BFD-CDA9-46A3-B18D-A1B5EE69B160}" srcOrd="0" destOrd="0" presId="urn:microsoft.com/office/officeart/2005/8/layout/vList5"/>
    <dgm:cxn modelId="{2B10607D-EA05-4651-88DC-92D45D69AD3B}" srcId="{6D7C8ECC-2A79-45E8-947C-6D91ECBDDE20}" destId="{B2CB0514-FD5B-4E1B-9A44-C0B0A31172B1}" srcOrd="2" destOrd="0" parTransId="{0E6B3048-907A-470E-8BFC-A8E019F33C45}" sibTransId="{18222090-1B7F-4292-96BC-22BE9264D999}"/>
    <dgm:cxn modelId="{B39C948D-7DE3-4AD5-809A-45DFBCD05B88}" type="presOf" srcId="{BA46BAC6-7076-48DC-A7B0-9237D3446F3F}" destId="{156EF02A-9A1C-4920-A5E6-8992801DAAD4}" srcOrd="0" destOrd="0" presId="urn:microsoft.com/office/officeart/2005/8/layout/vList5"/>
    <dgm:cxn modelId="{5D888193-2EB2-41F1-8C2E-3004BACD5ADE}" srcId="{EFF5CCAA-D3FC-403B-A1FC-C5BCF45AB20F}" destId="{4029D611-6ED5-4DD4-AB7F-097D7084B55B}" srcOrd="0" destOrd="0" parTransId="{ABC96873-05BE-488E-ACCB-542B4BFB51F0}" sibTransId="{D730E46C-CEF8-4BA1-86AF-C8CA63A3688A}"/>
    <dgm:cxn modelId="{E323539F-F66D-4A70-956C-456269EE0C75}" srcId="{AE7E6CA7-8DE5-4D41-873F-9B34E68ABE25}" destId="{0761F449-9566-434C-9EF8-C965DC06A23F}" srcOrd="0" destOrd="0" parTransId="{F285713B-5BFC-4F84-9004-208DAF2DBF55}" sibTransId="{305E6641-8597-42DE-B63A-4BC7A12CB6B7}"/>
    <dgm:cxn modelId="{95CAE8B5-243B-4402-9453-402246A4159B}" srcId="{B2CB0514-FD5B-4E1B-9A44-C0B0A31172B1}" destId="{9908F62B-350A-49E4-BB1F-6B0F00BBC6A5}" srcOrd="0" destOrd="0" parTransId="{CB64AD16-53E0-4639-8CB7-8E142F892268}" sibTransId="{A24D3740-1B07-478D-AC35-A9687E19AC52}"/>
    <dgm:cxn modelId="{6F0EEAB6-F634-4F1A-98F9-890024EBCD2B}" srcId="{6D7C8ECC-2A79-45E8-947C-6D91ECBDDE20}" destId="{AE7E6CA7-8DE5-4D41-873F-9B34E68ABE25}" srcOrd="5" destOrd="0" parTransId="{9F387334-65AD-4E12-A11B-B78A41E0C349}" sibTransId="{2A230D38-16DC-4F8A-9048-CF9D7082965B}"/>
    <dgm:cxn modelId="{69603BC3-415B-4657-A755-71ED3857B21A}" type="presOf" srcId="{2CF5B13B-AFFB-457B-BC25-80D5C1D69166}" destId="{1EBC8FD6-E17D-4B3C-BEC2-53048559D69E}" srcOrd="0" destOrd="0" presId="urn:microsoft.com/office/officeart/2005/8/layout/vList5"/>
    <dgm:cxn modelId="{FBD50CC4-BC06-48DE-A4D5-524269DEE12F}" type="presOf" srcId="{96D13E05-8015-4AE0-B279-CD5F634EE125}" destId="{CC1DF063-E044-4438-8753-94359DDC1655}" srcOrd="0" destOrd="0" presId="urn:microsoft.com/office/officeart/2005/8/layout/vList5"/>
    <dgm:cxn modelId="{9FDFE1C5-ED98-46E5-A12C-601FD7F33BD2}" type="presOf" srcId="{9908F62B-350A-49E4-BB1F-6B0F00BBC6A5}" destId="{0CFC168B-613A-4419-8618-5E8EF48A716A}" srcOrd="0" destOrd="0" presId="urn:microsoft.com/office/officeart/2005/8/layout/vList5"/>
    <dgm:cxn modelId="{64E907F4-1FF0-4ABF-912C-192F872CEC7D}" srcId="{6D7C8ECC-2A79-45E8-947C-6D91ECBDDE20}" destId="{86252DD3-AB9C-489C-992B-48E6B124818F}" srcOrd="4" destOrd="0" parTransId="{C02EBCB4-83F5-4BA2-8477-FC330C914033}" sibTransId="{12018D91-F690-4D76-99F2-4FF0D7B96027}"/>
    <dgm:cxn modelId="{D091E90B-4FFD-4CE1-854C-5B60F02DE8F8}" type="presParOf" srcId="{FB08BC51-AA87-4749-BA4A-1D0E523ACD56}" destId="{80075AF3-81A6-49C3-8537-FF7359EADFEC}" srcOrd="0" destOrd="0" presId="urn:microsoft.com/office/officeart/2005/8/layout/vList5"/>
    <dgm:cxn modelId="{6C5362BF-F67F-4D8E-9D23-8D5EF6149E94}" type="presParOf" srcId="{80075AF3-81A6-49C3-8537-FF7359EADFEC}" destId="{156EF02A-9A1C-4920-A5E6-8992801DAAD4}" srcOrd="0" destOrd="0" presId="urn:microsoft.com/office/officeart/2005/8/layout/vList5"/>
    <dgm:cxn modelId="{DFCCCC6F-DFB0-4C8A-92B3-C424E68582C0}" type="presParOf" srcId="{80075AF3-81A6-49C3-8537-FF7359EADFEC}" destId="{1EBC8FD6-E17D-4B3C-BEC2-53048559D69E}" srcOrd="1" destOrd="0" presId="urn:microsoft.com/office/officeart/2005/8/layout/vList5"/>
    <dgm:cxn modelId="{998662D2-48B9-4FB1-BF38-50E739ED482B}" type="presParOf" srcId="{FB08BC51-AA87-4749-BA4A-1D0E523ACD56}" destId="{B5701D06-D88F-4184-8445-39B69C93A32F}" srcOrd="1" destOrd="0" presId="urn:microsoft.com/office/officeart/2005/8/layout/vList5"/>
    <dgm:cxn modelId="{A2C9BEF8-BAC2-471F-8748-70B8150A98B8}" type="presParOf" srcId="{FB08BC51-AA87-4749-BA4A-1D0E523ACD56}" destId="{B38A04C4-BF5E-4333-8C9F-5D976A428BDC}" srcOrd="2" destOrd="0" presId="urn:microsoft.com/office/officeart/2005/8/layout/vList5"/>
    <dgm:cxn modelId="{AB2CD1F9-B245-45FE-ABFB-9FA9ED5FE3D3}" type="presParOf" srcId="{B38A04C4-BF5E-4333-8C9F-5D976A428BDC}" destId="{CC1DF063-E044-4438-8753-94359DDC1655}" srcOrd="0" destOrd="0" presId="urn:microsoft.com/office/officeart/2005/8/layout/vList5"/>
    <dgm:cxn modelId="{53AFC358-36D0-4E29-AC84-4AFF6DDE3996}" type="presParOf" srcId="{B38A04C4-BF5E-4333-8C9F-5D976A428BDC}" destId="{B5357E30-1B38-402A-ABEF-0E97B011D6F2}" srcOrd="1" destOrd="0" presId="urn:microsoft.com/office/officeart/2005/8/layout/vList5"/>
    <dgm:cxn modelId="{37F21340-80D3-475C-8EF3-6D27A1F5D3FC}" type="presParOf" srcId="{FB08BC51-AA87-4749-BA4A-1D0E523ACD56}" destId="{E74431A4-1EDE-45C9-9E31-9607DA9803DB}" srcOrd="3" destOrd="0" presId="urn:microsoft.com/office/officeart/2005/8/layout/vList5"/>
    <dgm:cxn modelId="{A386E92F-E661-42D3-B716-FC59B053DD1A}" type="presParOf" srcId="{FB08BC51-AA87-4749-BA4A-1D0E523ACD56}" destId="{B4E667B0-B7C5-4242-A2FB-3D8C83A4FBD9}" srcOrd="4" destOrd="0" presId="urn:microsoft.com/office/officeart/2005/8/layout/vList5"/>
    <dgm:cxn modelId="{B85CF0BC-076F-4903-83F7-0D749F745752}" type="presParOf" srcId="{B4E667B0-B7C5-4242-A2FB-3D8C83A4FBD9}" destId="{2185D922-A5B8-47CD-ACDE-5F638449BBC9}" srcOrd="0" destOrd="0" presId="urn:microsoft.com/office/officeart/2005/8/layout/vList5"/>
    <dgm:cxn modelId="{032A6A19-4843-4C2C-B327-0BBA13274880}" type="presParOf" srcId="{B4E667B0-B7C5-4242-A2FB-3D8C83A4FBD9}" destId="{0CFC168B-613A-4419-8618-5E8EF48A716A}" srcOrd="1" destOrd="0" presId="urn:microsoft.com/office/officeart/2005/8/layout/vList5"/>
    <dgm:cxn modelId="{700EB082-FAF9-46DB-8AD8-E7B2528DDAB6}" type="presParOf" srcId="{FB08BC51-AA87-4749-BA4A-1D0E523ACD56}" destId="{94CDC7DA-80AE-4F46-AB7E-6FFF254B4F65}" srcOrd="5" destOrd="0" presId="urn:microsoft.com/office/officeart/2005/8/layout/vList5"/>
    <dgm:cxn modelId="{83878083-55DD-4FCF-B7D1-3F4968CD1447}" type="presParOf" srcId="{FB08BC51-AA87-4749-BA4A-1D0E523ACD56}" destId="{6EADFCAE-B2AB-49D1-B149-6312EBB69DA6}" srcOrd="6" destOrd="0" presId="urn:microsoft.com/office/officeart/2005/8/layout/vList5"/>
    <dgm:cxn modelId="{A5E01C74-A22F-4875-8345-6097D1AF0314}" type="presParOf" srcId="{6EADFCAE-B2AB-49D1-B149-6312EBB69DA6}" destId="{3DC2A4AF-C606-43A7-ADBC-F60F8ACB5ADB}" srcOrd="0" destOrd="0" presId="urn:microsoft.com/office/officeart/2005/8/layout/vList5"/>
    <dgm:cxn modelId="{B0D54324-6A3B-4614-9DFF-F0687757DC16}" type="presParOf" srcId="{6EADFCAE-B2AB-49D1-B149-6312EBB69DA6}" destId="{27391BAB-12FA-42F2-8846-3E8D0F3A37EE}" srcOrd="1" destOrd="0" presId="urn:microsoft.com/office/officeart/2005/8/layout/vList5"/>
    <dgm:cxn modelId="{439C1E4A-6F98-4BD5-A1CB-2B2767D098E7}" type="presParOf" srcId="{FB08BC51-AA87-4749-BA4A-1D0E523ACD56}" destId="{1261509F-C6AC-4C86-AA12-2B628F450348}" srcOrd="7" destOrd="0" presId="urn:microsoft.com/office/officeart/2005/8/layout/vList5"/>
    <dgm:cxn modelId="{392E55A1-178F-4184-B052-9CD15F2D45B8}" type="presParOf" srcId="{FB08BC51-AA87-4749-BA4A-1D0E523ACD56}" destId="{0D13F1FD-CD12-45ED-A4B1-E5F7BD3E016E}" srcOrd="8" destOrd="0" presId="urn:microsoft.com/office/officeart/2005/8/layout/vList5"/>
    <dgm:cxn modelId="{DD174673-65AB-484A-B0EF-D5406AA01DB8}" type="presParOf" srcId="{0D13F1FD-CD12-45ED-A4B1-E5F7BD3E016E}" destId="{FA0D413E-1AE7-4D22-8871-854489E4FD28}" srcOrd="0" destOrd="0" presId="urn:microsoft.com/office/officeart/2005/8/layout/vList5"/>
    <dgm:cxn modelId="{6B80AE41-10C3-4724-854E-241AED868DAD}" type="presParOf" srcId="{0D13F1FD-CD12-45ED-A4B1-E5F7BD3E016E}" destId="{841CB7A3-B621-44B6-B1F1-41D793F18250}" srcOrd="1" destOrd="0" presId="urn:microsoft.com/office/officeart/2005/8/layout/vList5"/>
    <dgm:cxn modelId="{BC46F2BD-6B32-4EB2-A7EF-57BE85D1063E}" type="presParOf" srcId="{FB08BC51-AA87-4749-BA4A-1D0E523ACD56}" destId="{79B95A5E-EF28-4530-B25F-C1D1701B2B5E}" srcOrd="9" destOrd="0" presId="urn:microsoft.com/office/officeart/2005/8/layout/vList5"/>
    <dgm:cxn modelId="{6637593A-52B7-4DE0-AD13-CDE26883FB83}" type="presParOf" srcId="{FB08BC51-AA87-4749-BA4A-1D0E523ACD56}" destId="{0FF40D7E-B79D-448A-A0DB-5C6B97C427F9}" srcOrd="10" destOrd="0" presId="urn:microsoft.com/office/officeart/2005/8/layout/vList5"/>
    <dgm:cxn modelId="{358452A0-DD54-481C-9CBE-BA397FA9F995}" type="presParOf" srcId="{0FF40D7E-B79D-448A-A0DB-5C6B97C427F9}" destId="{E9D08E9E-05B8-4D93-A034-195C893DB6EA}" srcOrd="0" destOrd="0" presId="urn:microsoft.com/office/officeart/2005/8/layout/vList5"/>
    <dgm:cxn modelId="{F008130B-5876-443C-BFBB-345FF6D4948C}" type="presParOf" srcId="{0FF40D7E-B79D-448A-A0DB-5C6B97C427F9}" destId="{C42353D1-38EB-4AFC-9E46-BEADCFC3DEA9}" srcOrd="1" destOrd="0" presId="urn:microsoft.com/office/officeart/2005/8/layout/vList5"/>
    <dgm:cxn modelId="{D345BFB6-8806-440A-AEF9-EFFA09D758C3}" type="presParOf" srcId="{FB08BC51-AA87-4749-BA4A-1D0E523ACD56}" destId="{76254E81-3A42-4B44-A0F4-03568D5830BB}" srcOrd="11" destOrd="0" presId="urn:microsoft.com/office/officeart/2005/8/layout/vList5"/>
    <dgm:cxn modelId="{B4438D77-9DB4-4259-B315-B7D94B5EB4AA}" type="presParOf" srcId="{FB08BC51-AA87-4749-BA4A-1D0E523ACD56}" destId="{13F56902-6C8D-4BB3-AB30-B970E7E5BDAE}" srcOrd="12" destOrd="0" presId="urn:microsoft.com/office/officeart/2005/8/layout/vList5"/>
    <dgm:cxn modelId="{36BCC04D-4291-4F6A-A1EB-9796444535BB}" type="presParOf" srcId="{13F56902-6C8D-4BB3-AB30-B970E7E5BDAE}" destId="{633F6DDB-3AC6-4F2D-9884-79E018D22FF6}" srcOrd="0" destOrd="0" presId="urn:microsoft.com/office/officeart/2005/8/layout/vList5"/>
    <dgm:cxn modelId="{5AD6B113-0583-4B2E-B8D1-10C5EB1C7033}" type="presParOf" srcId="{13F56902-6C8D-4BB3-AB30-B970E7E5BDAE}" destId="{40D28BFD-CDA9-46A3-B18D-A1B5EE69B16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4778223-2F5A-42BE-A1BB-DDB4A329CB4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5C12A0B9-68AA-4B0D-9539-6B0878A116F4}">
      <dgm:prSet/>
      <dgm:spPr>
        <a:solidFill>
          <a:schemeClr val="tx1">
            <a:lumMod val="75000"/>
            <a:alpha val="60000"/>
          </a:schemeClr>
        </a:solidFill>
      </dgm:spPr>
      <dgm:t>
        <a:bodyPr/>
        <a:lstStyle/>
        <a:p>
          <a:r>
            <a:rPr lang="pl-PL"/>
            <a:t>P</a:t>
          </a:r>
          <a:r>
            <a:rPr lang="en-US"/>
            <a:t>ayment system</a:t>
          </a:r>
          <a:r>
            <a:rPr lang="pl-PL"/>
            <a:t> (Bitcoin)</a:t>
          </a:r>
          <a:endParaRPr lang="en-US"/>
        </a:p>
      </dgm:t>
    </dgm:pt>
    <dgm:pt modelId="{7933A5E7-E41C-46CD-B24F-305935E50301}" type="parTrans" cxnId="{1FA7A4D2-D2EE-4C75-98E7-0B8D6EFBFFB4}">
      <dgm:prSet/>
      <dgm:spPr/>
      <dgm:t>
        <a:bodyPr/>
        <a:lstStyle/>
        <a:p>
          <a:endParaRPr lang="en-US"/>
        </a:p>
      </dgm:t>
    </dgm:pt>
    <dgm:pt modelId="{2FD6B182-CF17-4B81-B4BB-58E384209941}" type="sibTrans" cxnId="{1FA7A4D2-D2EE-4C75-98E7-0B8D6EFBFFB4}">
      <dgm:prSet/>
      <dgm:spPr>
        <a:solidFill>
          <a:schemeClr val="tx1"/>
        </a:solidFill>
      </dgm:spPr>
      <dgm:t>
        <a:bodyPr/>
        <a:lstStyle/>
        <a:p>
          <a:endParaRPr lang="en-US"/>
        </a:p>
      </dgm:t>
    </dgm:pt>
    <dgm:pt modelId="{1FDF550B-9390-4B29-8B86-86D9DA6B6739}">
      <dgm:prSet/>
      <dgm:spPr>
        <a:solidFill>
          <a:schemeClr val="tx2">
            <a:lumMod val="40000"/>
            <a:lumOff val="60000"/>
            <a:alpha val="56000"/>
          </a:schemeClr>
        </a:solidFill>
      </dgm:spPr>
      <dgm:t>
        <a:bodyPr/>
        <a:lstStyle/>
        <a:p>
          <a:r>
            <a:rPr lang="pl-PL" dirty="0"/>
            <a:t>S</a:t>
          </a:r>
          <a:r>
            <a:rPr lang="en-US" dirty="0"/>
            <a:t>mart-contract system</a:t>
          </a:r>
          <a:br>
            <a:rPr lang="pl-PL" dirty="0"/>
          </a:br>
          <a:r>
            <a:rPr lang="pl-PL" dirty="0"/>
            <a:t>(Ethereum)</a:t>
          </a:r>
          <a:endParaRPr lang="en-US" dirty="0"/>
        </a:p>
      </dgm:t>
    </dgm:pt>
    <dgm:pt modelId="{9896C4A2-B69A-4714-BEE6-E41C5AD87887}" type="parTrans" cxnId="{1BEAAD60-F9E7-4417-B3D4-42BB68E8D14E}">
      <dgm:prSet/>
      <dgm:spPr/>
      <dgm:t>
        <a:bodyPr/>
        <a:lstStyle/>
        <a:p>
          <a:endParaRPr lang="en-US"/>
        </a:p>
      </dgm:t>
    </dgm:pt>
    <dgm:pt modelId="{C8895F15-6DD8-4D01-9267-36B3872340AD}" type="sibTrans" cxnId="{1BEAAD60-F9E7-4417-B3D4-42BB68E8D14E}">
      <dgm:prSet/>
      <dgm:spPr>
        <a:solidFill>
          <a:schemeClr val="tx1"/>
        </a:solidFill>
      </dgm:spPr>
      <dgm:t>
        <a:bodyPr/>
        <a:lstStyle/>
        <a:p>
          <a:endParaRPr lang="en-US"/>
        </a:p>
      </dgm:t>
    </dgm:pt>
    <dgm:pt modelId="{B37E1A67-30E4-439C-BA90-062466E68D9C}">
      <dgm:prSet/>
      <dgm:spPr>
        <a:solidFill>
          <a:schemeClr val="tx2">
            <a:lumMod val="50000"/>
            <a:alpha val="58000"/>
          </a:schemeClr>
        </a:solidFill>
      </dgm:spPr>
      <dgm:t>
        <a:bodyPr/>
        <a:lstStyle/>
        <a:p>
          <a:r>
            <a:rPr lang="pl-PL" dirty="0"/>
            <a:t>O</a:t>
          </a:r>
          <a:r>
            <a:rPr lang="en-US" dirty="0"/>
            <a:t>perating system for decentralized applications</a:t>
          </a:r>
          <a:r>
            <a:rPr lang="pl-PL" dirty="0"/>
            <a:t> (EOS)</a:t>
          </a:r>
          <a:endParaRPr lang="en-US" dirty="0"/>
        </a:p>
      </dgm:t>
    </dgm:pt>
    <dgm:pt modelId="{94129B2C-8779-4450-8A1A-8A2BBCDC1936}" type="parTrans" cxnId="{0FC5D0A0-8E8C-4344-8A38-CEC209F321D1}">
      <dgm:prSet/>
      <dgm:spPr/>
      <dgm:t>
        <a:bodyPr/>
        <a:lstStyle/>
        <a:p>
          <a:endParaRPr lang="en-US"/>
        </a:p>
      </dgm:t>
    </dgm:pt>
    <dgm:pt modelId="{D09BD33B-E58F-4C72-B677-6350C000C8F3}" type="sibTrans" cxnId="{0FC5D0A0-8E8C-4344-8A38-CEC209F321D1}">
      <dgm:prSet/>
      <dgm:spPr/>
      <dgm:t>
        <a:bodyPr/>
        <a:lstStyle/>
        <a:p>
          <a:endParaRPr lang="en-US"/>
        </a:p>
      </dgm:t>
    </dgm:pt>
    <dgm:pt modelId="{6060F630-C6F6-4C37-9F8F-BB94C92808D6}" type="pres">
      <dgm:prSet presAssocID="{34778223-2F5A-42BE-A1BB-DDB4A329CB43}" presName="Name0" presStyleCnt="0">
        <dgm:presLayoutVars>
          <dgm:dir/>
          <dgm:resizeHandles val="exact"/>
        </dgm:presLayoutVars>
      </dgm:prSet>
      <dgm:spPr/>
    </dgm:pt>
    <dgm:pt modelId="{E40EF4B3-8BA8-436A-B15B-C0F795B9ECAC}" type="pres">
      <dgm:prSet presAssocID="{5C12A0B9-68AA-4B0D-9539-6B0878A116F4}" presName="node" presStyleLbl="node1" presStyleIdx="0" presStyleCnt="3">
        <dgm:presLayoutVars>
          <dgm:bulletEnabled val="1"/>
        </dgm:presLayoutVars>
      </dgm:prSet>
      <dgm:spPr/>
    </dgm:pt>
    <dgm:pt modelId="{C3550AE3-EAA5-4345-96A2-2D49ABF0C995}" type="pres">
      <dgm:prSet presAssocID="{2FD6B182-CF17-4B81-B4BB-58E384209941}" presName="sibTrans" presStyleLbl="sibTrans2D1" presStyleIdx="0" presStyleCnt="2"/>
      <dgm:spPr/>
    </dgm:pt>
    <dgm:pt modelId="{E8E60DD2-7B4B-4D7D-A6F1-57AE66696B1D}" type="pres">
      <dgm:prSet presAssocID="{2FD6B182-CF17-4B81-B4BB-58E384209941}" presName="connectorText" presStyleLbl="sibTrans2D1" presStyleIdx="0" presStyleCnt="2"/>
      <dgm:spPr/>
    </dgm:pt>
    <dgm:pt modelId="{8D6DEFCB-1384-46AE-A406-C24CBCF29DBA}" type="pres">
      <dgm:prSet presAssocID="{1FDF550B-9390-4B29-8B86-86D9DA6B6739}" presName="node" presStyleLbl="node1" presStyleIdx="1" presStyleCnt="3">
        <dgm:presLayoutVars>
          <dgm:bulletEnabled val="1"/>
        </dgm:presLayoutVars>
      </dgm:prSet>
      <dgm:spPr/>
    </dgm:pt>
    <dgm:pt modelId="{D9CD9F60-125D-422C-A4B2-7AB9DC41F197}" type="pres">
      <dgm:prSet presAssocID="{C8895F15-6DD8-4D01-9267-36B3872340AD}" presName="sibTrans" presStyleLbl="sibTrans2D1" presStyleIdx="1" presStyleCnt="2"/>
      <dgm:spPr/>
    </dgm:pt>
    <dgm:pt modelId="{B33A579C-F53D-43AD-B0ED-CF2BE722AA31}" type="pres">
      <dgm:prSet presAssocID="{C8895F15-6DD8-4D01-9267-36B3872340AD}" presName="connectorText" presStyleLbl="sibTrans2D1" presStyleIdx="1" presStyleCnt="2"/>
      <dgm:spPr/>
    </dgm:pt>
    <dgm:pt modelId="{904AA21A-6637-412F-8D19-6AEBE54B6CFC}" type="pres">
      <dgm:prSet presAssocID="{B37E1A67-30E4-439C-BA90-062466E68D9C}" presName="node" presStyleLbl="node1" presStyleIdx="2" presStyleCnt="3">
        <dgm:presLayoutVars>
          <dgm:bulletEnabled val="1"/>
        </dgm:presLayoutVars>
      </dgm:prSet>
      <dgm:spPr/>
    </dgm:pt>
  </dgm:ptLst>
  <dgm:cxnLst>
    <dgm:cxn modelId="{D61E5C26-74B0-499B-AE9C-E563216E43A9}" type="presOf" srcId="{C8895F15-6DD8-4D01-9267-36B3872340AD}" destId="{B33A579C-F53D-43AD-B0ED-CF2BE722AA31}" srcOrd="1" destOrd="0" presId="urn:microsoft.com/office/officeart/2005/8/layout/process1"/>
    <dgm:cxn modelId="{EE311B32-A70D-4ADE-B079-1E396AB979C7}" type="presOf" srcId="{2FD6B182-CF17-4B81-B4BB-58E384209941}" destId="{E8E60DD2-7B4B-4D7D-A6F1-57AE66696B1D}" srcOrd="1" destOrd="0" presId="urn:microsoft.com/office/officeart/2005/8/layout/process1"/>
    <dgm:cxn modelId="{1BEAAD60-F9E7-4417-B3D4-42BB68E8D14E}" srcId="{34778223-2F5A-42BE-A1BB-DDB4A329CB43}" destId="{1FDF550B-9390-4B29-8B86-86D9DA6B6739}" srcOrd="1" destOrd="0" parTransId="{9896C4A2-B69A-4714-BEE6-E41C5AD87887}" sibTransId="{C8895F15-6DD8-4D01-9267-36B3872340AD}"/>
    <dgm:cxn modelId="{BAE1CE56-87F7-4435-A9AA-E0BE6FC21FCE}" type="presOf" srcId="{2FD6B182-CF17-4B81-B4BB-58E384209941}" destId="{C3550AE3-EAA5-4345-96A2-2D49ABF0C995}" srcOrd="0" destOrd="0" presId="urn:microsoft.com/office/officeart/2005/8/layout/process1"/>
    <dgm:cxn modelId="{AF68127A-1381-4B01-8846-AC9F2C0C70FA}" type="presOf" srcId="{34778223-2F5A-42BE-A1BB-DDB4A329CB43}" destId="{6060F630-C6F6-4C37-9F8F-BB94C92808D6}" srcOrd="0" destOrd="0" presId="urn:microsoft.com/office/officeart/2005/8/layout/process1"/>
    <dgm:cxn modelId="{9C78D47F-D7ED-4B8F-83C6-F892BB5FD215}" type="presOf" srcId="{C8895F15-6DD8-4D01-9267-36B3872340AD}" destId="{D9CD9F60-125D-422C-A4B2-7AB9DC41F197}" srcOrd="0" destOrd="0" presId="urn:microsoft.com/office/officeart/2005/8/layout/process1"/>
    <dgm:cxn modelId="{0FC5D0A0-8E8C-4344-8A38-CEC209F321D1}" srcId="{34778223-2F5A-42BE-A1BB-DDB4A329CB43}" destId="{B37E1A67-30E4-439C-BA90-062466E68D9C}" srcOrd="2" destOrd="0" parTransId="{94129B2C-8779-4450-8A1A-8A2BBCDC1936}" sibTransId="{D09BD33B-E58F-4C72-B677-6350C000C8F3}"/>
    <dgm:cxn modelId="{1FA7A4D2-D2EE-4C75-98E7-0B8D6EFBFFB4}" srcId="{34778223-2F5A-42BE-A1BB-DDB4A329CB43}" destId="{5C12A0B9-68AA-4B0D-9539-6B0878A116F4}" srcOrd="0" destOrd="0" parTransId="{7933A5E7-E41C-46CD-B24F-305935E50301}" sibTransId="{2FD6B182-CF17-4B81-B4BB-58E384209941}"/>
    <dgm:cxn modelId="{E5FC59DD-7D69-4A67-BFD2-7559A5A3BEF1}" type="presOf" srcId="{5C12A0B9-68AA-4B0D-9539-6B0878A116F4}" destId="{E40EF4B3-8BA8-436A-B15B-C0F795B9ECAC}" srcOrd="0" destOrd="0" presId="urn:microsoft.com/office/officeart/2005/8/layout/process1"/>
    <dgm:cxn modelId="{D3D660E6-56C4-405B-BB73-F32788882AD7}" type="presOf" srcId="{1FDF550B-9390-4B29-8B86-86D9DA6B6739}" destId="{8D6DEFCB-1384-46AE-A406-C24CBCF29DBA}" srcOrd="0" destOrd="0" presId="urn:microsoft.com/office/officeart/2005/8/layout/process1"/>
    <dgm:cxn modelId="{055C8EEB-E23F-4B8C-825E-521B00738F62}" type="presOf" srcId="{B37E1A67-30E4-439C-BA90-062466E68D9C}" destId="{904AA21A-6637-412F-8D19-6AEBE54B6CFC}" srcOrd="0" destOrd="0" presId="urn:microsoft.com/office/officeart/2005/8/layout/process1"/>
    <dgm:cxn modelId="{898E3607-B3A0-4B30-A135-36F3E1846908}" type="presParOf" srcId="{6060F630-C6F6-4C37-9F8F-BB94C92808D6}" destId="{E40EF4B3-8BA8-436A-B15B-C0F795B9ECAC}" srcOrd="0" destOrd="0" presId="urn:microsoft.com/office/officeart/2005/8/layout/process1"/>
    <dgm:cxn modelId="{0C914C3E-C002-4C24-AADF-6294C64A8FF1}" type="presParOf" srcId="{6060F630-C6F6-4C37-9F8F-BB94C92808D6}" destId="{C3550AE3-EAA5-4345-96A2-2D49ABF0C995}" srcOrd="1" destOrd="0" presId="urn:microsoft.com/office/officeart/2005/8/layout/process1"/>
    <dgm:cxn modelId="{8BF316FE-F613-467F-93BB-BFDD01C90D24}" type="presParOf" srcId="{C3550AE3-EAA5-4345-96A2-2D49ABF0C995}" destId="{E8E60DD2-7B4B-4D7D-A6F1-57AE66696B1D}" srcOrd="0" destOrd="0" presId="urn:microsoft.com/office/officeart/2005/8/layout/process1"/>
    <dgm:cxn modelId="{3664CBB9-6F07-4A4C-880C-A4789BA1595B}" type="presParOf" srcId="{6060F630-C6F6-4C37-9F8F-BB94C92808D6}" destId="{8D6DEFCB-1384-46AE-A406-C24CBCF29DBA}" srcOrd="2" destOrd="0" presId="urn:microsoft.com/office/officeart/2005/8/layout/process1"/>
    <dgm:cxn modelId="{C422A048-578C-462B-A4E9-E3AA3D57C748}" type="presParOf" srcId="{6060F630-C6F6-4C37-9F8F-BB94C92808D6}" destId="{D9CD9F60-125D-422C-A4B2-7AB9DC41F197}" srcOrd="3" destOrd="0" presId="urn:microsoft.com/office/officeart/2005/8/layout/process1"/>
    <dgm:cxn modelId="{941F0BDF-641A-450B-91A9-92C9D697F5D4}" type="presParOf" srcId="{D9CD9F60-125D-422C-A4B2-7AB9DC41F197}" destId="{B33A579C-F53D-43AD-B0ED-CF2BE722AA31}" srcOrd="0" destOrd="0" presId="urn:microsoft.com/office/officeart/2005/8/layout/process1"/>
    <dgm:cxn modelId="{D7FD23B7-CE1E-4010-9B18-18065CF0429D}" type="presParOf" srcId="{6060F630-C6F6-4C37-9F8F-BB94C92808D6}" destId="{904AA21A-6637-412F-8D19-6AEBE54B6CF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custT="1"/>
      <dgm:spPr>
        <a:solidFill>
          <a:schemeClr val="tx2">
            <a:lumMod val="50000"/>
            <a:alpha val="50000"/>
          </a:schemeClr>
        </a:solidFill>
      </dgm:spPr>
      <dgm:t>
        <a:bodyPr/>
        <a:lstStyle/>
        <a:p>
          <a:r>
            <a:rPr lang="en-US" sz="2000" dirty="0"/>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505B2DC-C44C-4F83-BF1D-9B3BDF2595AA}">
      <dgm:prSet/>
      <dgm:spPr>
        <a:solidFill>
          <a:schemeClr val="tx1">
            <a:lumMod val="50000"/>
            <a:alpha val="50000"/>
          </a:schemeClr>
        </a:solidFill>
      </dgm:spPr>
      <dgm:t>
        <a:bodyPr/>
        <a:lstStyle/>
        <a:p>
          <a:endParaRPr lang="en-US" dirty="0">
            <a:solidFill>
              <a:schemeClr val="tx1">
                <a:lumMod val="75000"/>
              </a:schemeClr>
            </a:solidFill>
          </a:endParaRP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endParaRPr lang="en-US" dirty="0">
            <a:solidFill>
              <a:schemeClr val="tx1">
                <a:lumMod val="75000"/>
              </a:schemeClr>
            </a:solidFill>
          </a:endParaRP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endParaRPr lang="en-US" dirty="0">
            <a:solidFill>
              <a:schemeClr val="tx1">
                <a:lumMod val="75000"/>
              </a:schemeClr>
            </a:solidFill>
          </a:endParaRP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1">
            <a:lumMod val="50000"/>
            <a:alpha val="50000"/>
          </a:schemeClr>
        </a:solidFill>
      </dgm:spPr>
      <dgm:t>
        <a:bodyPr/>
        <a:lstStyle/>
        <a:p>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E1303100-D97B-427E-A9C0-629DD33A9FA4}">
      <dgm:prSet/>
      <dgm:spPr>
        <a:solidFill>
          <a:schemeClr val="tx1">
            <a:lumMod val="50000"/>
            <a:alpha val="50000"/>
          </a:schemeClr>
        </a:solidFill>
      </dgm:spPr>
      <dgm:t>
        <a:bodyPr/>
        <a:lstStyle/>
        <a:p>
          <a:endParaRPr lang="en-US" dirty="0">
            <a:solidFill>
              <a:schemeClr val="tx1">
                <a:lumMod val="75000"/>
              </a:schemeClr>
            </a:solidFill>
          </a:endParaRPr>
        </a:p>
      </dgm:t>
    </dgm:pt>
    <dgm:pt modelId="{C71319BD-DA26-46AE-944D-E66D8BB9F42C}" type="sibTrans" cxnId="{A4EEB98E-8ED6-43E9-9409-373A54ED30AC}">
      <dgm:prSet/>
      <dgm:spPr/>
      <dgm:t>
        <a:bodyPr/>
        <a:lstStyle/>
        <a:p>
          <a:endParaRPr lang="en-US"/>
        </a:p>
      </dgm:t>
    </dgm:pt>
    <dgm:pt modelId="{BC47E706-766A-4F90-B094-4C4C8E6C7FCB}" type="parTrans" cxnId="{A4EEB98E-8ED6-43E9-9409-373A54ED30AC}">
      <dgm:prSet/>
      <dgm:spPr/>
      <dgm:t>
        <a:bodyPr/>
        <a:lstStyle/>
        <a:p>
          <a:endParaRPr lang="en-US"/>
        </a:p>
      </dgm:t>
    </dgm:pt>
    <dgm:pt modelId="{AE13BB9E-BB4A-4A5F-B71E-5BC3D96420A1}">
      <dgm:prSet/>
      <dgm:spPr>
        <a:solidFill>
          <a:schemeClr val="tx1">
            <a:lumMod val="50000"/>
            <a:alpha val="50000"/>
          </a:schemeClr>
        </a:solidFill>
      </dgm:spPr>
      <dgm:t>
        <a:bodyPr/>
        <a:lstStyle/>
        <a:p>
          <a:endParaRPr lang="en-US" dirty="0">
            <a:solidFill>
              <a:schemeClr val="tx1">
                <a:lumMod val="75000"/>
              </a:schemeClr>
            </a:solidFill>
          </a:endParaRPr>
        </a:p>
      </dgm:t>
    </dgm:pt>
    <dgm:pt modelId="{804BB09C-3D45-4511-9FD6-D7D95F1042EA}" type="sibTrans" cxnId="{0ADEC4C7-D381-463C-9BA4-EF348E3B70AB}">
      <dgm:prSet/>
      <dgm:spPr/>
      <dgm:t>
        <a:bodyPr/>
        <a:lstStyle/>
        <a:p>
          <a:endParaRPr lang="en-US"/>
        </a:p>
      </dgm:t>
    </dgm:pt>
    <dgm:pt modelId="{04F50D54-2716-448D-87EF-EAF02277191F}" type="parTrans" cxnId="{0ADEC4C7-D381-463C-9BA4-EF348E3B70AB}">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custT="1"/>
      <dgm:spPr>
        <a:solidFill>
          <a:schemeClr val="tx1">
            <a:lumMod val="50000"/>
            <a:alpha val="50000"/>
          </a:schemeClr>
        </a:solidFill>
      </dgm:spPr>
      <dgm:t>
        <a:bodyPr/>
        <a:lstStyle/>
        <a:p>
          <a:r>
            <a:rPr lang="en-US" sz="2000"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custT="1"/>
      <dgm:spPr>
        <a:solidFill>
          <a:schemeClr val="tx2">
            <a:lumMod val="50000"/>
            <a:alpha val="50000"/>
          </a:schemeClr>
        </a:solidFill>
      </dgm:spPr>
      <dgm:t>
        <a:bodyPr/>
        <a:lstStyle/>
        <a:p>
          <a:r>
            <a:rPr lang="pl-PL" sz="2000" dirty="0">
              <a:solidFill>
                <a:schemeClr val="tx1"/>
              </a:solidFill>
            </a:rPr>
            <a:t>T</a:t>
          </a:r>
          <a:r>
            <a:rPr lang="en-US" sz="2000" dirty="0">
              <a:solidFill>
                <a:schemeClr val="tx1"/>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dgm:spPr>
        <a:solidFill>
          <a:schemeClr val="tx1">
            <a:lumMod val="50000"/>
            <a:alpha val="50000"/>
          </a:schemeClr>
        </a:solidFill>
      </dgm:spPr>
      <dgm:t>
        <a:bodyPr/>
        <a:lstStyle/>
        <a:p>
          <a:endParaRPr lang="en-US" dirty="0">
            <a:solidFill>
              <a:schemeClr val="tx1">
                <a:lumMod val="75000"/>
              </a:schemeClr>
            </a:solidFill>
          </a:endParaRP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tx1">
            <a:lumMod val="50000"/>
            <a:alpha val="50000"/>
          </a:schemeClr>
        </a:solidFill>
      </dgm:spPr>
      <dgm:t>
        <a:bodyPr/>
        <a:lstStyle/>
        <a:p>
          <a:endParaRPr lang="en-US" dirty="0">
            <a:solidFill>
              <a:schemeClr val="tx1">
                <a:lumMod val="75000"/>
              </a:schemeClr>
            </a:solidFill>
          </a:endParaRP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endParaRPr lang="en-US" dirty="0">
            <a:solidFill>
              <a:schemeClr val="tx1">
                <a:lumMod val="75000"/>
              </a:schemeClr>
            </a:solidFill>
          </a:endParaRP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endParaRPr lang="en-US" dirty="0">
            <a:solidFill>
              <a:schemeClr val="tx1">
                <a:lumMod val="75000"/>
              </a:schemeClr>
            </a:solidFill>
          </a:endParaRP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1">
            <a:lumMod val="50000"/>
            <a:alpha val="50000"/>
          </a:schemeClr>
        </a:solidFill>
      </dgm:spPr>
      <dgm:t>
        <a:bodyPr/>
        <a:lstStyle/>
        <a:p>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custT="1"/>
      <dgm:spPr>
        <a:solidFill>
          <a:schemeClr val="tx1">
            <a:lumMod val="50000"/>
            <a:alpha val="50000"/>
          </a:schemeClr>
        </a:solidFill>
      </dgm:spPr>
      <dgm:t>
        <a:bodyPr/>
        <a:lstStyle/>
        <a:p>
          <a:r>
            <a:rPr lang="en-US" sz="2000"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custT="1"/>
      <dgm:spPr>
        <a:solidFill>
          <a:schemeClr val="tx1">
            <a:lumMod val="50000"/>
            <a:alpha val="50000"/>
          </a:schemeClr>
        </a:solidFill>
      </dgm:spPr>
      <dgm:t>
        <a:bodyPr/>
        <a:lstStyle/>
        <a:p>
          <a:r>
            <a:rPr lang="pl-PL" sz="2000" dirty="0">
              <a:solidFill>
                <a:schemeClr val="tx1">
                  <a:lumMod val="75000"/>
                </a:schemeClr>
              </a:solidFill>
            </a:rPr>
            <a:t>T</a:t>
          </a:r>
          <a:r>
            <a:rPr lang="en-US" sz="2000" dirty="0">
              <a:solidFill>
                <a:schemeClr val="tx1">
                  <a:lumMod val="75000"/>
                </a:schemeClr>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custT="1"/>
      <dgm:spPr>
        <a:solidFill>
          <a:schemeClr val="tx2">
            <a:lumMod val="50000"/>
            <a:alpha val="50000"/>
          </a:schemeClr>
        </a:solidFill>
      </dgm:spPr>
      <dgm:t>
        <a:bodyPr/>
        <a:lstStyle/>
        <a:p>
          <a:r>
            <a:rPr lang="en-US" sz="2000" dirty="0">
              <a:solidFill>
                <a:schemeClr val="tx1"/>
              </a:solidFill>
            </a:rPr>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tx1">
            <a:lumMod val="50000"/>
            <a:alpha val="50000"/>
          </a:schemeClr>
        </a:solidFill>
      </dgm:spPr>
      <dgm:t>
        <a:bodyPr/>
        <a:lstStyle/>
        <a:p>
          <a:endParaRPr lang="en-US" dirty="0">
            <a:solidFill>
              <a:schemeClr val="tx1">
                <a:lumMod val="75000"/>
              </a:schemeClr>
            </a:solidFill>
          </a:endParaRP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endParaRPr lang="en-US" dirty="0">
            <a:solidFill>
              <a:schemeClr val="tx1">
                <a:lumMod val="75000"/>
              </a:schemeClr>
            </a:solidFill>
          </a:endParaRP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endParaRPr lang="en-US" dirty="0">
            <a:solidFill>
              <a:schemeClr val="tx1">
                <a:lumMod val="75000"/>
              </a:schemeClr>
            </a:solidFill>
          </a:endParaRP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1">
            <a:lumMod val="50000"/>
            <a:alpha val="50000"/>
          </a:schemeClr>
        </a:solidFill>
      </dgm:spPr>
      <dgm:t>
        <a:bodyPr/>
        <a:lstStyle/>
        <a:p>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custT="1"/>
      <dgm:spPr>
        <a:solidFill>
          <a:schemeClr val="tx1">
            <a:lumMod val="50000"/>
            <a:alpha val="50000"/>
          </a:schemeClr>
        </a:solidFill>
      </dgm:spPr>
      <dgm:t>
        <a:bodyPr/>
        <a:lstStyle/>
        <a:p>
          <a:r>
            <a:rPr lang="en-US" sz="2000"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custT="1"/>
      <dgm:spPr>
        <a:solidFill>
          <a:schemeClr val="tx1">
            <a:lumMod val="50000"/>
            <a:alpha val="50000"/>
          </a:schemeClr>
        </a:solidFill>
      </dgm:spPr>
      <dgm:t>
        <a:bodyPr/>
        <a:lstStyle/>
        <a:p>
          <a:r>
            <a:rPr lang="pl-PL" sz="2000" dirty="0">
              <a:solidFill>
                <a:schemeClr val="tx1">
                  <a:lumMod val="75000"/>
                </a:schemeClr>
              </a:solidFill>
            </a:rPr>
            <a:t>T</a:t>
          </a:r>
          <a:r>
            <a:rPr lang="en-US" sz="2000" dirty="0">
              <a:solidFill>
                <a:schemeClr val="tx1">
                  <a:lumMod val="75000"/>
                </a:schemeClr>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custT="1"/>
      <dgm:spPr>
        <a:solidFill>
          <a:schemeClr val="tx1">
            <a:lumMod val="50000"/>
            <a:alpha val="50000"/>
          </a:schemeClr>
        </a:solidFill>
      </dgm:spPr>
      <dgm:t>
        <a:bodyPr/>
        <a:lstStyle/>
        <a:p>
          <a:r>
            <a:rPr lang="en-US" sz="2000" dirty="0">
              <a:solidFill>
                <a:schemeClr val="tx1">
                  <a:lumMod val="75000"/>
                </a:schemeClr>
              </a:solidFill>
            </a:rPr>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custT="1"/>
      <dgm:spPr>
        <a:solidFill>
          <a:schemeClr val="tx2">
            <a:lumMod val="50000"/>
            <a:alpha val="50000"/>
          </a:schemeClr>
        </a:solidFill>
      </dgm:spPr>
      <dgm:t>
        <a:bodyPr/>
        <a:lstStyle/>
        <a:p>
          <a:r>
            <a:rPr lang="en-US" sz="2000" dirty="0">
              <a:solidFill>
                <a:schemeClr val="tx1"/>
              </a:solidFill>
            </a:rPr>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endParaRPr lang="en-US" dirty="0">
            <a:solidFill>
              <a:schemeClr val="tx1">
                <a:lumMod val="75000"/>
              </a:schemeClr>
            </a:solidFill>
          </a:endParaRP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endParaRPr lang="en-US" dirty="0">
            <a:solidFill>
              <a:schemeClr val="tx1">
                <a:lumMod val="75000"/>
              </a:schemeClr>
            </a:solidFill>
          </a:endParaRP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1">
            <a:lumMod val="50000"/>
            <a:alpha val="50000"/>
          </a:schemeClr>
        </a:solidFill>
      </dgm:spPr>
      <dgm:t>
        <a:bodyPr/>
        <a:lstStyle/>
        <a:p>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custT="1"/>
      <dgm:spPr>
        <a:solidFill>
          <a:schemeClr val="tx1">
            <a:lumMod val="50000"/>
            <a:alpha val="50000"/>
          </a:schemeClr>
        </a:solidFill>
      </dgm:spPr>
      <dgm:t>
        <a:bodyPr/>
        <a:lstStyle/>
        <a:p>
          <a:r>
            <a:rPr lang="en-US" sz="2000"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custT="1"/>
      <dgm:spPr>
        <a:solidFill>
          <a:schemeClr val="tx1">
            <a:lumMod val="50000"/>
            <a:alpha val="50000"/>
          </a:schemeClr>
        </a:solidFill>
      </dgm:spPr>
      <dgm:t>
        <a:bodyPr/>
        <a:lstStyle/>
        <a:p>
          <a:r>
            <a:rPr lang="pl-PL" sz="2000" dirty="0">
              <a:solidFill>
                <a:schemeClr val="tx1">
                  <a:lumMod val="75000"/>
                </a:schemeClr>
              </a:solidFill>
            </a:rPr>
            <a:t>T</a:t>
          </a:r>
          <a:r>
            <a:rPr lang="en-US" sz="2000" dirty="0">
              <a:solidFill>
                <a:schemeClr val="tx1">
                  <a:lumMod val="75000"/>
                </a:schemeClr>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custT="1"/>
      <dgm:spPr>
        <a:solidFill>
          <a:schemeClr val="tx1">
            <a:lumMod val="50000"/>
            <a:alpha val="50000"/>
          </a:schemeClr>
        </a:solidFill>
      </dgm:spPr>
      <dgm:t>
        <a:bodyPr/>
        <a:lstStyle/>
        <a:p>
          <a:r>
            <a:rPr lang="en-US" sz="2000" dirty="0">
              <a:solidFill>
                <a:schemeClr val="tx1">
                  <a:lumMod val="75000"/>
                </a:schemeClr>
              </a:solidFill>
            </a:rPr>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custT="1"/>
      <dgm:spPr>
        <a:solidFill>
          <a:schemeClr val="tx1">
            <a:lumMod val="50000"/>
            <a:alpha val="50000"/>
          </a:schemeClr>
        </a:solidFill>
      </dgm:spPr>
      <dgm:t>
        <a:bodyPr/>
        <a:lstStyle/>
        <a:p>
          <a:r>
            <a:rPr lang="en-US" sz="2000" dirty="0">
              <a:solidFill>
                <a:schemeClr val="tx1">
                  <a:lumMod val="75000"/>
                </a:schemeClr>
              </a:solidFill>
            </a:rPr>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custT="1"/>
      <dgm:spPr>
        <a:solidFill>
          <a:schemeClr val="tx2">
            <a:lumMod val="50000"/>
            <a:alpha val="50000"/>
          </a:schemeClr>
        </a:solidFill>
      </dgm:spPr>
      <dgm:t>
        <a:bodyPr/>
        <a:lstStyle/>
        <a:p>
          <a:r>
            <a:rPr lang="en-US" sz="2000" dirty="0">
              <a:solidFill>
                <a:schemeClr val="tx1"/>
              </a:solidFill>
            </a:rPr>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endParaRPr lang="en-US" dirty="0">
            <a:solidFill>
              <a:schemeClr val="tx1">
                <a:lumMod val="75000"/>
              </a:schemeClr>
            </a:solidFill>
          </a:endParaRP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1">
            <a:lumMod val="50000"/>
            <a:alpha val="50000"/>
          </a:schemeClr>
        </a:solidFill>
      </dgm:spPr>
      <dgm:t>
        <a:bodyPr/>
        <a:lstStyle/>
        <a:p>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custT="1"/>
      <dgm:spPr>
        <a:solidFill>
          <a:schemeClr val="tx1">
            <a:lumMod val="50000"/>
            <a:alpha val="50000"/>
          </a:schemeClr>
        </a:solidFill>
      </dgm:spPr>
      <dgm:t>
        <a:bodyPr/>
        <a:lstStyle/>
        <a:p>
          <a:r>
            <a:rPr lang="en-US" sz="2000"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custT="1"/>
      <dgm:spPr>
        <a:solidFill>
          <a:schemeClr val="tx1">
            <a:lumMod val="50000"/>
            <a:alpha val="50000"/>
          </a:schemeClr>
        </a:solidFill>
      </dgm:spPr>
      <dgm:t>
        <a:bodyPr/>
        <a:lstStyle/>
        <a:p>
          <a:r>
            <a:rPr lang="pl-PL" sz="2000" dirty="0">
              <a:solidFill>
                <a:schemeClr val="tx1">
                  <a:lumMod val="75000"/>
                </a:schemeClr>
              </a:solidFill>
            </a:rPr>
            <a:t>T</a:t>
          </a:r>
          <a:r>
            <a:rPr lang="en-US" sz="2000" dirty="0">
              <a:solidFill>
                <a:schemeClr val="tx1">
                  <a:lumMod val="75000"/>
                </a:schemeClr>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custT="1"/>
      <dgm:spPr>
        <a:solidFill>
          <a:schemeClr val="tx1">
            <a:lumMod val="50000"/>
            <a:alpha val="50000"/>
          </a:schemeClr>
        </a:solidFill>
      </dgm:spPr>
      <dgm:t>
        <a:bodyPr/>
        <a:lstStyle/>
        <a:p>
          <a:r>
            <a:rPr lang="en-US" sz="2000" dirty="0">
              <a:solidFill>
                <a:schemeClr val="tx1">
                  <a:lumMod val="75000"/>
                </a:schemeClr>
              </a:solidFill>
            </a:rPr>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custT="1"/>
      <dgm:spPr>
        <a:solidFill>
          <a:schemeClr val="tx1">
            <a:lumMod val="50000"/>
            <a:alpha val="50000"/>
          </a:schemeClr>
        </a:solidFill>
      </dgm:spPr>
      <dgm:t>
        <a:bodyPr/>
        <a:lstStyle/>
        <a:p>
          <a:r>
            <a:rPr lang="en-US" sz="2000" dirty="0">
              <a:solidFill>
                <a:schemeClr val="tx1">
                  <a:lumMod val="75000"/>
                </a:schemeClr>
              </a:solidFill>
            </a:rPr>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custT="1"/>
      <dgm:spPr>
        <a:solidFill>
          <a:schemeClr val="tx1">
            <a:lumMod val="50000"/>
            <a:alpha val="50000"/>
          </a:schemeClr>
        </a:solidFill>
      </dgm:spPr>
      <dgm:t>
        <a:bodyPr/>
        <a:lstStyle/>
        <a:p>
          <a:r>
            <a:rPr lang="en-US" sz="2000" dirty="0">
              <a:solidFill>
                <a:schemeClr val="tx1">
                  <a:lumMod val="75000"/>
                </a:schemeClr>
              </a:solidFill>
            </a:rPr>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custT="1"/>
      <dgm:spPr>
        <a:solidFill>
          <a:schemeClr val="tx2">
            <a:lumMod val="50000"/>
            <a:alpha val="50000"/>
          </a:schemeClr>
        </a:solidFill>
      </dgm:spPr>
      <dgm:t>
        <a:bodyPr/>
        <a:lstStyle/>
        <a:p>
          <a:r>
            <a:rPr lang="en-US" sz="2000" dirty="0">
              <a:solidFill>
                <a:schemeClr val="tx1"/>
              </a:solidFill>
            </a:rPr>
            <a:t>High </a:t>
          </a:r>
          <a:r>
            <a:rPr lang="en-US" sz="2000" dirty="0"/>
            <a:t>difficulty</a:t>
          </a:r>
          <a:r>
            <a:rPr lang="en-US" sz="2000" dirty="0">
              <a:solidFill>
                <a:schemeClr val="tx1"/>
              </a:solidFill>
            </a:rPr>
            <a:t> of app development</a:t>
          </a: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1">
            <a:lumMod val="50000"/>
            <a:alpha val="50000"/>
          </a:schemeClr>
        </a:solidFill>
      </dgm:spPr>
      <dgm:t>
        <a:bodyPr/>
        <a:lstStyle/>
        <a:p>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dgm:spPr>
        <a:solidFill>
          <a:schemeClr val="tx1">
            <a:lumMod val="50000"/>
            <a:alpha val="50000"/>
          </a:schemeClr>
        </a:solidFill>
      </dgm:spPr>
      <dgm:t>
        <a:bodyPr/>
        <a:lstStyle/>
        <a:p>
          <a:r>
            <a:rPr lang="en-US"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dgm:spPr>
        <a:solidFill>
          <a:schemeClr val="tx1">
            <a:lumMod val="50000"/>
            <a:alpha val="50000"/>
          </a:schemeClr>
        </a:solidFill>
      </dgm:spPr>
      <dgm:t>
        <a:bodyPr/>
        <a:lstStyle/>
        <a:p>
          <a:r>
            <a:rPr lang="pl-PL" dirty="0">
              <a:solidFill>
                <a:schemeClr val="tx1">
                  <a:lumMod val="75000"/>
                </a:schemeClr>
              </a:solidFill>
            </a:rPr>
            <a:t>T</a:t>
          </a:r>
          <a:r>
            <a:rPr lang="en-US" dirty="0">
              <a:solidFill>
                <a:schemeClr val="tx1">
                  <a:lumMod val="75000"/>
                </a:schemeClr>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dgm:spPr>
        <a:solidFill>
          <a:schemeClr val="tx1">
            <a:lumMod val="50000"/>
            <a:alpha val="50000"/>
          </a:schemeClr>
        </a:solidFill>
      </dgm:spPr>
      <dgm:t>
        <a:bodyPr/>
        <a:lstStyle/>
        <a:p>
          <a:r>
            <a:rPr lang="en-US" dirty="0">
              <a:solidFill>
                <a:schemeClr val="tx1">
                  <a:lumMod val="75000"/>
                </a:schemeClr>
              </a:solidFill>
            </a:rPr>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tx1">
            <a:lumMod val="50000"/>
            <a:alpha val="50000"/>
          </a:schemeClr>
        </a:solidFill>
      </dgm:spPr>
      <dgm:t>
        <a:bodyPr/>
        <a:lstStyle/>
        <a:p>
          <a:r>
            <a:rPr lang="en-US" dirty="0">
              <a:solidFill>
                <a:schemeClr val="tx1">
                  <a:lumMod val="75000"/>
                </a:schemeClr>
              </a:solidFill>
            </a:rPr>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r>
            <a:rPr lang="en-US" dirty="0">
              <a:solidFill>
                <a:schemeClr val="tx1">
                  <a:lumMod val="75000"/>
                </a:schemeClr>
              </a:solidFill>
            </a:rPr>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r>
            <a:rPr lang="en-US" dirty="0">
              <a:solidFill>
                <a:schemeClr val="tx1">
                  <a:lumMod val="75000"/>
                </a:schemeClr>
              </a:solidFill>
            </a:rPr>
            <a:t>High difficulty of app development</a:t>
          </a: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2">
            <a:lumMod val="50000"/>
            <a:alpha val="50000"/>
          </a:schemeClr>
        </a:solidFill>
      </dgm:spPr>
      <dgm:t>
        <a:bodyPr/>
        <a:lstStyle/>
        <a:p>
          <a:r>
            <a:rPr lang="en-US" b="0" i="0" dirty="0">
              <a:solidFill>
                <a:schemeClr val="tx1"/>
              </a:solidFill>
            </a:rPr>
            <a:t>Inter-blockchain communication</a:t>
          </a:r>
          <a:endParaRPr lang="en-US" b="0" dirty="0">
            <a:solidFill>
              <a:schemeClr val="tx1"/>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F3A8D19-9928-444A-9473-F4FCCE20ED5C}"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BFC3607B-AF2B-4756-A212-8CF7813D3627}">
      <dgm:prSet/>
      <dgm:spPr/>
      <dgm:t>
        <a:bodyPr/>
        <a:lstStyle/>
        <a:p>
          <a:r>
            <a:rPr lang="pl-PL" dirty="0"/>
            <a:t>S</a:t>
          </a:r>
          <a:r>
            <a:rPr lang="en-US" dirty="0"/>
            <a:t>calable and cheap to run</a:t>
          </a:r>
        </a:p>
      </dgm:t>
    </dgm:pt>
    <dgm:pt modelId="{109C30FF-9E75-4803-8CF3-ED5669D6B4C8}" type="parTrans" cxnId="{6721379D-F13A-4C3D-BC2D-FA57A4BD2EF7}">
      <dgm:prSet/>
      <dgm:spPr/>
      <dgm:t>
        <a:bodyPr/>
        <a:lstStyle/>
        <a:p>
          <a:endParaRPr lang="en-US"/>
        </a:p>
      </dgm:t>
    </dgm:pt>
    <dgm:pt modelId="{8C39233E-D192-43C5-93E7-BDDFAD7D2124}" type="sibTrans" cxnId="{6721379D-F13A-4C3D-BC2D-FA57A4BD2EF7}">
      <dgm:prSet/>
      <dgm:spPr/>
      <dgm:t>
        <a:bodyPr/>
        <a:lstStyle/>
        <a:p>
          <a:endParaRPr lang="en-US"/>
        </a:p>
      </dgm:t>
    </dgm:pt>
    <dgm:pt modelId="{45C94CEC-4E4F-4078-90AD-FB536F6C8BEE}">
      <dgm:prSet/>
      <dgm:spPr/>
      <dgm:t>
        <a:bodyPr/>
        <a:lstStyle/>
        <a:p>
          <a:r>
            <a:rPr lang="pl-PL" dirty="0"/>
            <a:t>F</a:t>
          </a:r>
          <a:r>
            <a:rPr lang="en-US" dirty="0"/>
            <a:t>ree for </a:t>
          </a:r>
          <a:r>
            <a:rPr lang="pl-PL" dirty="0"/>
            <a:t>the</a:t>
          </a:r>
          <a:r>
            <a:rPr lang="en-US" dirty="0"/>
            <a:t> users</a:t>
          </a:r>
        </a:p>
      </dgm:t>
    </dgm:pt>
    <dgm:pt modelId="{7DF26F7C-C473-441E-A924-561085575A06}" type="parTrans" cxnId="{231FC76B-CF7C-407C-BD0B-BD3B14A94E8B}">
      <dgm:prSet/>
      <dgm:spPr/>
      <dgm:t>
        <a:bodyPr/>
        <a:lstStyle/>
        <a:p>
          <a:endParaRPr lang="en-US"/>
        </a:p>
      </dgm:t>
    </dgm:pt>
    <dgm:pt modelId="{A24EDE21-8967-49DF-A552-52026F0283BE}" type="sibTrans" cxnId="{231FC76B-CF7C-407C-BD0B-BD3B14A94E8B}">
      <dgm:prSet/>
      <dgm:spPr/>
      <dgm:t>
        <a:bodyPr/>
        <a:lstStyle/>
        <a:p>
          <a:endParaRPr lang="en-US"/>
        </a:p>
      </dgm:t>
    </dgm:pt>
    <dgm:pt modelId="{D2F9CCCA-5B48-4173-902B-343D6BAEA9EA}">
      <dgm:prSet/>
      <dgm:spPr/>
      <dgm:t>
        <a:bodyPr/>
        <a:lstStyle/>
        <a:p>
          <a:r>
            <a:rPr lang="pl-PL" dirty="0"/>
            <a:t>Easily accessible</a:t>
          </a:r>
          <a:endParaRPr lang="en-US" dirty="0"/>
        </a:p>
      </dgm:t>
    </dgm:pt>
    <dgm:pt modelId="{79DAEE0E-5573-4DC0-8883-BAEFB4393104}" type="parTrans" cxnId="{6576D4B9-5FAB-49D2-8B10-797DBC071446}">
      <dgm:prSet/>
      <dgm:spPr/>
      <dgm:t>
        <a:bodyPr/>
        <a:lstStyle/>
        <a:p>
          <a:endParaRPr lang="en-US"/>
        </a:p>
      </dgm:t>
    </dgm:pt>
    <dgm:pt modelId="{42A4BE2C-B62F-4A7D-B5D0-F541F3B790AC}" type="sibTrans" cxnId="{6576D4B9-5FAB-49D2-8B10-797DBC071446}">
      <dgm:prSet/>
      <dgm:spPr/>
      <dgm:t>
        <a:bodyPr/>
        <a:lstStyle/>
        <a:p>
          <a:endParaRPr lang="en-US"/>
        </a:p>
      </dgm:t>
    </dgm:pt>
    <dgm:pt modelId="{9D473485-C142-4564-BBCD-4EF7A3D1B037}">
      <dgm:prSet/>
      <dgm:spPr/>
      <dgm:t>
        <a:bodyPr/>
        <a:lstStyle/>
        <a:p>
          <a:r>
            <a:rPr lang="pl-PL" dirty="0"/>
            <a:t>No fancy cryptographic stuff</a:t>
          </a:r>
          <a:endParaRPr lang="en-US" dirty="0"/>
        </a:p>
      </dgm:t>
    </dgm:pt>
    <dgm:pt modelId="{5148B9DC-A9F9-48DC-AE64-CCB7766F1FAE}" type="parTrans" cxnId="{29778977-44D5-4582-B8EF-15203F29E02E}">
      <dgm:prSet/>
      <dgm:spPr/>
      <dgm:t>
        <a:bodyPr/>
        <a:lstStyle/>
        <a:p>
          <a:endParaRPr lang="en-US"/>
        </a:p>
      </dgm:t>
    </dgm:pt>
    <dgm:pt modelId="{3E3FE5B7-608E-4DC4-98E8-BB1D140C7CBF}" type="sibTrans" cxnId="{29778977-44D5-4582-B8EF-15203F29E02E}">
      <dgm:prSet/>
      <dgm:spPr/>
      <dgm:t>
        <a:bodyPr/>
        <a:lstStyle/>
        <a:p>
          <a:endParaRPr lang="en-US"/>
        </a:p>
      </dgm:t>
    </dgm:pt>
    <dgm:pt modelId="{09AF070C-DE89-454B-B19D-31147DBE84E0}">
      <dgm:prSet/>
      <dgm:spPr/>
      <dgm:t>
        <a:bodyPr/>
        <a:lstStyle/>
        <a:p>
          <a:r>
            <a:rPr lang="pl-PL" dirty="0"/>
            <a:t>Upgrad</a:t>
          </a:r>
          <a:r>
            <a:rPr lang="en-US" dirty="0"/>
            <a:t>ability &amp; b</a:t>
          </a:r>
          <a:r>
            <a:rPr lang="pl-PL" dirty="0"/>
            <a:t>ug recovery</a:t>
          </a:r>
          <a:endParaRPr lang="en-US" dirty="0"/>
        </a:p>
      </dgm:t>
    </dgm:pt>
    <dgm:pt modelId="{4E06E9FC-E79B-439D-B868-2067228A9893}" type="parTrans" cxnId="{0C7E34C2-4BE2-478A-A12B-72B123455B4F}">
      <dgm:prSet/>
      <dgm:spPr/>
      <dgm:t>
        <a:bodyPr/>
        <a:lstStyle/>
        <a:p>
          <a:endParaRPr lang="en-US"/>
        </a:p>
      </dgm:t>
    </dgm:pt>
    <dgm:pt modelId="{6DEECC23-8184-4A0D-AFB2-BBC6BF0B4E3A}" type="sibTrans" cxnId="{0C7E34C2-4BE2-478A-A12B-72B123455B4F}">
      <dgm:prSet/>
      <dgm:spPr/>
      <dgm:t>
        <a:bodyPr/>
        <a:lstStyle/>
        <a:p>
          <a:endParaRPr lang="en-US"/>
        </a:p>
      </dgm:t>
    </dgm:pt>
    <dgm:pt modelId="{27D5A443-7A9F-4D45-ACC2-832D11609D04}">
      <dgm:prSet/>
      <dgm:spPr/>
      <dgm:t>
        <a:bodyPr/>
        <a:lstStyle/>
        <a:p>
          <a:r>
            <a:rPr lang="en-US" dirty="0"/>
            <a:t>Rich dev ecosystem</a:t>
          </a:r>
        </a:p>
      </dgm:t>
    </dgm:pt>
    <dgm:pt modelId="{C6CC0868-4A93-4F52-A46C-F93F01CEF7BF}" type="parTrans" cxnId="{751EA63F-D804-45BF-9360-AB5314116B35}">
      <dgm:prSet/>
      <dgm:spPr/>
      <dgm:t>
        <a:bodyPr/>
        <a:lstStyle/>
        <a:p>
          <a:endParaRPr lang="en-US"/>
        </a:p>
      </dgm:t>
    </dgm:pt>
    <dgm:pt modelId="{B838B120-6DCB-48A8-8335-C22A7E26DF75}" type="sibTrans" cxnId="{751EA63F-D804-45BF-9360-AB5314116B35}">
      <dgm:prSet/>
      <dgm:spPr/>
      <dgm:t>
        <a:bodyPr/>
        <a:lstStyle/>
        <a:p>
          <a:endParaRPr lang="en-US"/>
        </a:p>
      </dgm:t>
    </dgm:pt>
    <dgm:pt modelId="{AB973786-E395-498E-9430-AEF06AF8EC38}">
      <dgm:prSet/>
      <dgm:spPr/>
      <dgm:t>
        <a:bodyPr/>
        <a:lstStyle/>
        <a:p>
          <a:r>
            <a:rPr lang="en-US" dirty="0"/>
            <a:t>Privacy protection</a:t>
          </a:r>
        </a:p>
      </dgm:t>
    </dgm:pt>
    <dgm:pt modelId="{259F79D9-9BBE-45AC-8925-28250E1600A1}" type="parTrans" cxnId="{6E2B4F5A-D114-4FF6-8606-045BC43D490E}">
      <dgm:prSet/>
      <dgm:spPr/>
      <dgm:t>
        <a:bodyPr/>
        <a:lstStyle/>
        <a:p>
          <a:endParaRPr lang="en-US"/>
        </a:p>
      </dgm:t>
    </dgm:pt>
    <dgm:pt modelId="{C18FFEAC-E675-40D0-8B34-55C16BE92372}" type="sibTrans" cxnId="{6E2B4F5A-D114-4FF6-8606-045BC43D490E}">
      <dgm:prSet/>
      <dgm:spPr/>
      <dgm:t>
        <a:bodyPr/>
        <a:lstStyle/>
        <a:p>
          <a:endParaRPr lang="en-US"/>
        </a:p>
      </dgm:t>
    </dgm:pt>
    <dgm:pt modelId="{4D2338F6-7E0F-4E3D-904A-D6CA2FF02452}" type="pres">
      <dgm:prSet presAssocID="{3F3A8D19-9928-444A-9473-F4FCCE20ED5C}" presName="compositeShape" presStyleCnt="0">
        <dgm:presLayoutVars>
          <dgm:chMax val="7"/>
          <dgm:dir/>
          <dgm:resizeHandles val="exact"/>
        </dgm:presLayoutVars>
      </dgm:prSet>
      <dgm:spPr/>
    </dgm:pt>
    <dgm:pt modelId="{FAE3A3C3-2327-4512-AC6F-633E4D8608D6}" type="pres">
      <dgm:prSet presAssocID="{BFC3607B-AF2B-4756-A212-8CF7813D3627}" presName="circ1" presStyleLbl="vennNode1" presStyleIdx="0" presStyleCnt="7"/>
      <dgm:spPr>
        <a:solidFill>
          <a:schemeClr val="tx2">
            <a:alpha val="50000"/>
          </a:schemeClr>
        </a:solidFill>
      </dgm:spPr>
    </dgm:pt>
    <dgm:pt modelId="{890B3DBE-57DF-4C49-AC21-02E8C1540BD6}" type="pres">
      <dgm:prSet presAssocID="{BFC3607B-AF2B-4756-A212-8CF7813D3627}" presName="circ1Tx" presStyleLbl="revTx" presStyleIdx="0" presStyleCnt="0">
        <dgm:presLayoutVars>
          <dgm:chMax val="0"/>
          <dgm:chPref val="0"/>
          <dgm:bulletEnabled val="1"/>
        </dgm:presLayoutVars>
      </dgm:prSet>
      <dgm:spPr/>
    </dgm:pt>
    <dgm:pt modelId="{6995AB0E-9CF5-4E29-BFC5-5553C4C5E8CE}" type="pres">
      <dgm:prSet presAssocID="{45C94CEC-4E4F-4078-90AD-FB536F6C8BEE}" presName="circ2" presStyleLbl="vennNode1" presStyleIdx="1" presStyleCnt="7"/>
      <dgm:spPr>
        <a:solidFill>
          <a:schemeClr val="tx2">
            <a:alpha val="50000"/>
          </a:schemeClr>
        </a:solidFill>
      </dgm:spPr>
    </dgm:pt>
    <dgm:pt modelId="{EC224EF7-4A70-4FF6-A6E4-4AE5562BE7EA}" type="pres">
      <dgm:prSet presAssocID="{45C94CEC-4E4F-4078-90AD-FB536F6C8BEE}" presName="circ2Tx" presStyleLbl="revTx" presStyleIdx="0" presStyleCnt="0">
        <dgm:presLayoutVars>
          <dgm:chMax val="0"/>
          <dgm:chPref val="0"/>
          <dgm:bulletEnabled val="1"/>
        </dgm:presLayoutVars>
      </dgm:prSet>
      <dgm:spPr/>
    </dgm:pt>
    <dgm:pt modelId="{3064349A-06DB-4657-9FF2-5EF0466CE513}" type="pres">
      <dgm:prSet presAssocID="{D2F9CCCA-5B48-4173-902B-343D6BAEA9EA}" presName="circ3" presStyleLbl="vennNode1" presStyleIdx="2" presStyleCnt="7"/>
      <dgm:spPr>
        <a:solidFill>
          <a:schemeClr val="tx2">
            <a:alpha val="50000"/>
          </a:schemeClr>
        </a:solidFill>
      </dgm:spPr>
    </dgm:pt>
    <dgm:pt modelId="{FA211A98-D6F2-43DF-ACFD-97AAD15DF185}" type="pres">
      <dgm:prSet presAssocID="{D2F9CCCA-5B48-4173-902B-343D6BAEA9EA}" presName="circ3Tx" presStyleLbl="revTx" presStyleIdx="0" presStyleCnt="0">
        <dgm:presLayoutVars>
          <dgm:chMax val="0"/>
          <dgm:chPref val="0"/>
          <dgm:bulletEnabled val="1"/>
        </dgm:presLayoutVars>
      </dgm:prSet>
      <dgm:spPr/>
    </dgm:pt>
    <dgm:pt modelId="{C3CA01E7-7E76-4736-9412-AAAE203FBF27}" type="pres">
      <dgm:prSet presAssocID="{AB973786-E395-498E-9430-AEF06AF8EC38}" presName="circ4" presStyleLbl="vennNode1" presStyleIdx="3" presStyleCnt="7"/>
      <dgm:spPr>
        <a:solidFill>
          <a:schemeClr val="tx2">
            <a:lumMod val="75000"/>
            <a:alpha val="50000"/>
          </a:schemeClr>
        </a:solidFill>
      </dgm:spPr>
    </dgm:pt>
    <dgm:pt modelId="{7B70E375-5823-4B28-9CE2-2D542D51AC70}" type="pres">
      <dgm:prSet presAssocID="{AB973786-E395-498E-9430-AEF06AF8EC38}" presName="circ4Tx" presStyleLbl="revTx" presStyleIdx="0" presStyleCnt="0">
        <dgm:presLayoutVars>
          <dgm:chMax val="0"/>
          <dgm:chPref val="0"/>
          <dgm:bulletEnabled val="1"/>
        </dgm:presLayoutVars>
      </dgm:prSet>
      <dgm:spPr/>
    </dgm:pt>
    <dgm:pt modelId="{59864DA4-75D9-4BEA-8E90-65D3E33CEC4E}" type="pres">
      <dgm:prSet presAssocID="{9D473485-C142-4564-BBCD-4EF7A3D1B037}" presName="circ5" presStyleLbl="vennNode1" presStyleIdx="4" presStyleCnt="7"/>
      <dgm:spPr>
        <a:solidFill>
          <a:schemeClr val="tx2">
            <a:lumMod val="75000"/>
            <a:alpha val="50000"/>
          </a:schemeClr>
        </a:solidFill>
      </dgm:spPr>
    </dgm:pt>
    <dgm:pt modelId="{7F5314EF-1E76-4F86-9FC0-8D4626C9A582}" type="pres">
      <dgm:prSet presAssocID="{9D473485-C142-4564-BBCD-4EF7A3D1B037}" presName="circ5Tx" presStyleLbl="revTx" presStyleIdx="0" presStyleCnt="0">
        <dgm:presLayoutVars>
          <dgm:chMax val="0"/>
          <dgm:chPref val="0"/>
          <dgm:bulletEnabled val="1"/>
        </dgm:presLayoutVars>
      </dgm:prSet>
      <dgm:spPr/>
    </dgm:pt>
    <dgm:pt modelId="{F9F0C3B9-865A-4DE9-B35B-8DC35EC27779}" type="pres">
      <dgm:prSet presAssocID="{27D5A443-7A9F-4D45-ACC2-832D11609D04}" presName="circ6" presStyleLbl="vennNode1" presStyleIdx="5" presStyleCnt="7"/>
      <dgm:spPr>
        <a:solidFill>
          <a:schemeClr val="tx2">
            <a:lumMod val="75000"/>
            <a:alpha val="50000"/>
          </a:schemeClr>
        </a:solidFill>
      </dgm:spPr>
    </dgm:pt>
    <dgm:pt modelId="{979998E3-A6C3-4F24-8751-83EE8944A166}" type="pres">
      <dgm:prSet presAssocID="{27D5A443-7A9F-4D45-ACC2-832D11609D04}" presName="circ6Tx" presStyleLbl="revTx" presStyleIdx="0" presStyleCnt="0">
        <dgm:presLayoutVars>
          <dgm:chMax val="0"/>
          <dgm:chPref val="0"/>
          <dgm:bulletEnabled val="1"/>
        </dgm:presLayoutVars>
      </dgm:prSet>
      <dgm:spPr/>
    </dgm:pt>
    <dgm:pt modelId="{969258F5-0484-49E7-B3C7-8290A3EC09A4}" type="pres">
      <dgm:prSet presAssocID="{09AF070C-DE89-454B-B19D-31147DBE84E0}" presName="circ7" presStyleLbl="vennNode1" presStyleIdx="6" presStyleCnt="7"/>
      <dgm:spPr>
        <a:solidFill>
          <a:schemeClr val="tx2">
            <a:lumMod val="75000"/>
            <a:alpha val="50000"/>
          </a:schemeClr>
        </a:solidFill>
      </dgm:spPr>
    </dgm:pt>
    <dgm:pt modelId="{164319CF-435F-403D-82DF-D509CC3BD6DE}" type="pres">
      <dgm:prSet presAssocID="{09AF070C-DE89-454B-B19D-31147DBE84E0}" presName="circ7Tx" presStyleLbl="revTx" presStyleIdx="0" presStyleCnt="0">
        <dgm:presLayoutVars>
          <dgm:chMax val="0"/>
          <dgm:chPref val="0"/>
          <dgm:bulletEnabled val="1"/>
        </dgm:presLayoutVars>
      </dgm:prSet>
      <dgm:spPr/>
    </dgm:pt>
  </dgm:ptLst>
  <dgm:cxnLst>
    <dgm:cxn modelId="{824B6020-F5EF-4F3F-8E11-0F178C93CE00}" type="presOf" srcId="{09AF070C-DE89-454B-B19D-31147DBE84E0}" destId="{164319CF-435F-403D-82DF-D509CC3BD6DE}" srcOrd="0" destOrd="0" presId="urn:microsoft.com/office/officeart/2005/8/layout/venn1"/>
    <dgm:cxn modelId="{FDD0A339-0C48-40AB-8B0C-D5D09BCB26D1}" type="presOf" srcId="{3F3A8D19-9928-444A-9473-F4FCCE20ED5C}" destId="{4D2338F6-7E0F-4E3D-904A-D6CA2FF02452}" srcOrd="0" destOrd="0" presId="urn:microsoft.com/office/officeart/2005/8/layout/venn1"/>
    <dgm:cxn modelId="{751EA63F-D804-45BF-9360-AB5314116B35}" srcId="{3F3A8D19-9928-444A-9473-F4FCCE20ED5C}" destId="{27D5A443-7A9F-4D45-ACC2-832D11609D04}" srcOrd="5" destOrd="0" parTransId="{C6CC0868-4A93-4F52-A46C-F93F01CEF7BF}" sibTransId="{B838B120-6DCB-48A8-8335-C22A7E26DF75}"/>
    <dgm:cxn modelId="{231FC76B-CF7C-407C-BD0B-BD3B14A94E8B}" srcId="{3F3A8D19-9928-444A-9473-F4FCCE20ED5C}" destId="{45C94CEC-4E4F-4078-90AD-FB536F6C8BEE}" srcOrd="1" destOrd="0" parTransId="{7DF26F7C-C473-441E-A924-561085575A06}" sibTransId="{A24EDE21-8967-49DF-A552-52026F0283BE}"/>
    <dgm:cxn modelId="{29778977-44D5-4582-B8EF-15203F29E02E}" srcId="{3F3A8D19-9928-444A-9473-F4FCCE20ED5C}" destId="{9D473485-C142-4564-BBCD-4EF7A3D1B037}" srcOrd="4" destOrd="0" parTransId="{5148B9DC-A9F9-48DC-AE64-CCB7766F1FAE}" sibTransId="{3E3FE5B7-608E-4DC4-98E8-BB1D140C7CBF}"/>
    <dgm:cxn modelId="{6E2B4F5A-D114-4FF6-8606-045BC43D490E}" srcId="{3F3A8D19-9928-444A-9473-F4FCCE20ED5C}" destId="{AB973786-E395-498E-9430-AEF06AF8EC38}" srcOrd="3" destOrd="0" parTransId="{259F79D9-9BBE-45AC-8925-28250E1600A1}" sibTransId="{C18FFEAC-E675-40D0-8B34-55C16BE92372}"/>
    <dgm:cxn modelId="{6721379D-F13A-4C3D-BC2D-FA57A4BD2EF7}" srcId="{3F3A8D19-9928-444A-9473-F4FCCE20ED5C}" destId="{BFC3607B-AF2B-4756-A212-8CF7813D3627}" srcOrd="0" destOrd="0" parTransId="{109C30FF-9E75-4803-8CF3-ED5669D6B4C8}" sibTransId="{8C39233E-D192-43C5-93E7-BDDFAD7D2124}"/>
    <dgm:cxn modelId="{A2B7C2AC-5142-4AC1-A20F-AC4B17E2BA30}" type="presOf" srcId="{AB973786-E395-498E-9430-AEF06AF8EC38}" destId="{7B70E375-5823-4B28-9CE2-2D542D51AC70}" srcOrd="0" destOrd="0" presId="urn:microsoft.com/office/officeart/2005/8/layout/venn1"/>
    <dgm:cxn modelId="{6576D4B9-5FAB-49D2-8B10-797DBC071446}" srcId="{3F3A8D19-9928-444A-9473-F4FCCE20ED5C}" destId="{D2F9CCCA-5B48-4173-902B-343D6BAEA9EA}" srcOrd="2" destOrd="0" parTransId="{79DAEE0E-5573-4DC0-8883-BAEFB4393104}" sibTransId="{42A4BE2C-B62F-4A7D-B5D0-F541F3B790AC}"/>
    <dgm:cxn modelId="{E4F684C1-A1EE-42E1-858E-EB63A5B5AA0E}" type="presOf" srcId="{D2F9CCCA-5B48-4173-902B-343D6BAEA9EA}" destId="{FA211A98-D6F2-43DF-ACFD-97AAD15DF185}" srcOrd="0" destOrd="0" presId="urn:microsoft.com/office/officeart/2005/8/layout/venn1"/>
    <dgm:cxn modelId="{0C7E34C2-4BE2-478A-A12B-72B123455B4F}" srcId="{3F3A8D19-9928-444A-9473-F4FCCE20ED5C}" destId="{09AF070C-DE89-454B-B19D-31147DBE84E0}" srcOrd="6" destOrd="0" parTransId="{4E06E9FC-E79B-439D-B868-2067228A9893}" sibTransId="{6DEECC23-8184-4A0D-AFB2-BBC6BF0B4E3A}"/>
    <dgm:cxn modelId="{41DCA6D1-7A08-4DFC-ACDF-5E69AB045520}" type="presOf" srcId="{9D473485-C142-4564-BBCD-4EF7A3D1B037}" destId="{7F5314EF-1E76-4F86-9FC0-8D4626C9A582}" srcOrd="0" destOrd="0" presId="urn:microsoft.com/office/officeart/2005/8/layout/venn1"/>
    <dgm:cxn modelId="{D07168DE-858E-4D70-93F1-FF08BAADBE20}" type="presOf" srcId="{45C94CEC-4E4F-4078-90AD-FB536F6C8BEE}" destId="{EC224EF7-4A70-4FF6-A6E4-4AE5562BE7EA}" srcOrd="0" destOrd="0" presId="urn:microsoft.com/office/officeart/2005/8/layout/venn1"/>
    <dgm:cxn modelId="{9CC9AAF5-CDB2-4060-A48A-987A20455AC7}" type="presOf" srcId="{27D5A443-7A9F-4D45-ACC2-832D11609D04}" destId="{979998E3-A6C3-4F24-8751-83EE8944A166}" srcOrd="0" destOrd="0" presId="urn:microsoft.com/office/officeart/2005/8/layout/venn1"/>
    <dgm:cxn modelId="{D77B27F8-FCE2-4C82-8A78-79E1EEAE982D}" type="presOf" srcId="{BFC3607B-AF2B-4756-A212-8CF7813D3627}" destId="{890B3DBE-57DF-4C49-AC21-02E8C1540BD6}" srcOrd="0" destOrd="0" presId="urn:microsoft.com/office/officeart/2005/8/layout/venn1"/>
    <dgm:cxn modelId="{679AE14F-EF50-476F-B648-5EAFD15BBC19}" type="presParOf" srcId="{4D2338F6-7E0F-4E3D-904A-D6CA2FF02452}" destId="{FAE3A3C3-2327-4512-AC6F-633E4D8608D6}" srcOrd="0" destOrd="0" presId="urn:microsoft.com/office/officeart/2005/8/layout/venn1"/>
    <dgm:cxn modelId="{8B7BCF0A-A1D3-43A5-B987-E6F28C61AA1C}" type="presParOf" srcId="{4D2338F6-7E0F-4E3D-904A-D6CA2FF02452}" destId="{890B3DBE-57DF-4C49-AC21-02E8C1540BD6}" srcOrd="1" destOrd="0" presId="urn:microsoft.com/office/officeart/2005/8/layout/venn1"/>
    <dgm:cxn modelId="{BF29C0D8-7EFC-430B-8665-884EE43A2162}" type="presParOf" srcId="{4D2338F6-7E0F-4E3D-904A-D6CA2FF02452}" destId="{6995AB0E-9CF5-4E29-BFC5-5553C4C5E8CE}" srcOrd="2" destOrd="0" presId="urn:microsoft.com/office/officeart/2005/8/layout/venn1"/>
    <dgm:cxn modelId="{75F7A43B-7760-478D-BD5D-708AA4DF104F}" type="presParOf" srcId="{4D2338F6-7E0F-4E3D-904A-D6CA2FF02452}" destId="{EC224EF7-4A70-4FF6-A6E4-4AE5562BE7EA}" srcOrd="3" destOrd="0" presId="urn:microsoft.com/office/officeart/2005/8/layout/venn1"/>
    <dgm:cxn modelId="{F0F1628A-29E6-4242-B070-1C0A9C28C6C4}" type="presParOf" srcId="{4D2338F6-7E0F-4E3D-904A-D6CA2FF02452}" destId="{3064349A-06DB-4657-9FF2-5EF0466CE513}" srcOrd="4" destOrd="0" presId="urn:microsoft.com/office/officeart/2005/8/layout/venn1"/>
    <dgm:cxn modelId="{2536FF14-9E0A-4003-B964-343A44D3A34A}" type="presParOf" srcId="{4D2338F6-7E0F-4E3D-904A-D6CA2FF02452}" destId="{FA211A98-D6F2-43DF-ACFD-97AAD15DF185}" srcOrd="5" destOrd="0" presId="urn:microsoft.com/office/officeart/2005/8/layout/venn1"/>
    <dgm:cxn modelId="{99E88B47-0C72-4F7A-9D2B-A408CB885853}" type="presParOf" srcId="{4D2338F6-7E0F-4E3D-904A-D6CA2FF02452}" destId="{C3CA01E7-7E76-4736-9412-AAAE203FBF27}" srcOrd="6" destOrd="0" presId="urn:microsoft.com/office/officeart/2005/8/layout/venn1"/>
    <dgm:cxn modelId="{99158936-B169-4875-B4D2-CB72E5F3F6AC}" type="presParOf" srcId="{4D2338F6-7E0F-4E3D-904A-D6CA2FF02452}" destId="{7B70E375-5823-4B28-9CE2-2D542D51AC70}" srcOrd="7" destOrd="0" presId="urn:microsoft.com/office/officeart/2005/8/layout/venn1"/>
    <dgm:cxn modelId="{58EC6A1E-62A0-4C53-BC52-8A85C54BDFFD}" type="presParOf" srcId="{4D2338F6-7E0F-4E3D-904A-D6CA2FF02452}" destId="{59864DA4-75D9-4BEA-8E90-65D3E33CEC4E}" srcOrd="8" destOrd="0" presId="urn:microsoft.com/office/officeart/2005/8/layout/venn1"/>
    <dgm:cxn modelId="{82913856-34C0-4206-9324-EEF85FB659AA}" type="presParOf" srcId="{4D2338F6-7E0F-4E3D-904A-D6CA2FF02452}" destId="{7F5314EF-1E76-4F86-9FC0-8D4626C9A582}" srcOrd="9" destOrd="0" presId="urn:microsoft.com/office/officeart/2005/8/layout/venn1"/>
    <dgm:cxn modelId="{CB233FA3-9ADB-426E-BF5E-211BC03FFE36}" type="presParOf" srcId="{4D2338F6-7E0F-4E3D-904A-D6CA2FF02452}" destId="{F9F0C3B9-865A-4DE9-B35B-8DC35EC27779}" srcOrd="10" destOrd="0" presId="urn:microsoft.com/office/officeart/2005/8/layout/venn1"/>
    <dgm:cxn modelId="{DC84D6C3-3578-44D9-9CAC-46B51E07E397}" type="presParOf" srcId="{4D2338F6-7E0F-4E3D-904A-D6CA2FF02452}" destId="{979998E3-A6C3-4F24-8751-83EE8944A166}" srcOrd="11" destOrd="0" presId="urn:microsoft.com/office/officeart/2005/8/layout/venn1"/>
    <dgm:cxn modelId="{3A480DDC-941F-45A2-920E-2E43EDC7955E}" type="presParOf" srcId="{4D2338F6-7E0F-4E3D-904A-D6CA2FF02452}" destId="{969258F5-0484-49E7-B3C7-8290A3EC09A4}" srcOrd="12" destOrd="0" presId="urn:microsoft.com/office/officeart/2005/8/layout/venn1"/>
    <dgm:cxn modelId="{9A2CC071-6992-4EEE-AD1A-9A3DB8750054}" type="presParOf" srcId="{4D2338F6-7E0F-4E3D-904A-D6CA2FF02452}" destId="{164319CF-435F-403D-82DF-D509CC3BD6DE}" srcOrd="1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US" sz="2000" kern="1200" dirty="0"/>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b="0" kern="1200" dirty="0">
            <a:solidFill>
              <a:schemeClr val="tx1">
                <a:lumMod val="75000"/>
              </a:schemeClr>
            </a:solidFill>
          </a:endParaRPr>
        </a:p>
      </dsp:txBody>
      <dsp:txXfrm>
        <a:off x="4906247" y="1453561"/>
        <a:ext cx="1661126" cy="95533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40F5A8-7B1D-4DEE-AA75-FCB2A25C3106}">
      <dsp:nvSpPr>
        <dsp:cNvPr id="0" name=""/>
        <dsp:cNvSpPr/>
      </dsp:nvSpPr>
      <dsp:spPr>
        <a:xfrm>
          <a:off x="822692" y="0"/>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Processing power</a:t>
          </a:r>
        </a:p>
      </dsp:txBody>
      <dsp:txXfrm>
        <a:off x="1154829" y="332153"/>
        <a:ext cx="1603696" cy="1603778"/>
      </dsp:txXfrm>
    </dsp:sp>
    <dsp:sp modelId="{32D7E4C2-0E78-44F9-8058-3D6D2ABC7F48}">
      <dsp:nvSpPr>
        <dsp:cNvPr id="0" name=""/>
        <dsp:cNvSpPr/>
      </dsp:nvSpPr>
      <dsp:spPr>
        <a:xfrm>
          <a:off x="2000731" y="1461704"/>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Built-in governance</a:t>
          </a:r>
          <a:endParaRPr lang="en-US" sz="2000" kern="1200" dirty="0"/>
        </a:p>
      </dsp:txBody>
      <dsp:txXfrm>
        <a:off x="2332868" y="1793857"/>
        <a:ext cx="1603696" cy="1603778"/>
      </dsp:txXfrm>
    </dsp:sp>
    <dsp:sp modelId="{4C4BE6E2-2D74-44AA-8B57-3A1D764E7818}">
      <dsp:nvSpPr>
        <dsp:cNvPr id="0" name=""/>
        <dsp:cNvSpPr/>
      </dsp:nvSpPr>
      <dsp:spPr>
        <a:xfrm>
          <a:off x="3178771" y="0"/>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Infrastructure for apps</a:t>
          </a:r>
          <a:endParaRPr lang="en-US" sz="2000" kern="1200" dirty="0"/>
        </a:p>
      </dsp:txBody>
      <dsp:txXfrm>
        <a:off x="3510908" y="332153"/>
        <a:ext cx="1603696" cy="1603778"/>
      </dsp:txXfrm>
    </dsp:sp>
    <dsp:sp modelId="{534B4557-FD21-4A41-A905-7AABB0D4A5FC}">
      <dsp:nvSpPr>
        <dsp:cNvPr id="0" name=""/>
        <dsp:cNvSpPr/>
      </dsp:nvSpPr>
      <dsp:spPr>
        <a:xfrm>
          <a:off x="4356810" y="1461704"/>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No transaction fees</a:t>
          </a:r>
        </a:p>
      </dsp:txBody>
      <dsp:txXfrm>
        <a:off x="4688947" y="1793857"/>
        <a:ext cx="1603696" cy="1603778"/>
      </dsp:txXfrm>
    </dsp:sp>
    <dsp:sp modelId="{9C975803-9A6E-4467-828B-D5AB4CC5B1A1}">
      <dsp:nvSpPr>
        <dsp:cNvPr id="0" name=""/>
        <dsp:cNvSpPr/>
      </dsp:nvSpPr>
      <dsp:spPr>
        <a:xfrm>
          <a:off x="5534849" y="0"/>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Publish source code, not assembly</a:t>
          </a:r>
        </a:p>
      </dsp:txBody>
      <dsp:txXfrm>
        <a:off x="5866986" y="332153"/>
        <a:ext cx="1603696" cy="1603778"/>
      </dsp:txXfrm>
    </dsp:sp>
    <dsp:sp modelId="{D340DA58-700D-4807-B4CD-C678508BC9E3}">
      <dsp:nvSpPr>
        <dsp:cNvPr id="0" name=""/>
        <dsp:cNvSpPr/>
      </dsp:nvSpPr>
      <dsp:spPr>
        <a:xfrm>
          <a:off x="6712889" y="1461704"/>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Asynchronous communication</a:t>
          </a:r>
        </a:p>
      </dsp:txBody>
      <dsp:txXfrm>
        <a:off x="7045026" y="1793857"/>
        <a:ext cx="1603696" cy="160377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438E9B-4157-409F-BB42-E7DE1931121F}">
      <dsp:nvSpPr>
        <dsp:cNvPr id="0" name=""/>
        <dsp:cNvSpPr/>
      </dsp:nvSpPr>
      <dsp:spPr>
        <a:xfrm>
          <a:off x="0" y="1062514"/>
          <a:ext cx="9905999" cy="1416685"/>
        </a:xfrm>
        <a:prstGeom prst="notchedRightArrow">
          <a:avLst/>
        </a:prstGeom>
        <a:solidFill>
          <a:schemeClr val="tx1">
            <a:lumMod val="65000"/>
          </a:schemeClr>
        </a:solidFill>
        <a:ln>
          <a:noFill/>
        </a:ln>
        <a:effectLst/>
      </dsp:spPr>
      <dsp:style>
        <a:lnRef idx="0">
          <a:scrgbClr r="0" g="0" b="0"/>
        </a:lnRef>
        <a:fillRef idx="1">
          <a:scrgbClr r="0" g="0" b="0"/>
        </a:fillRef>
        <a:effectRef idx="0">
          <a:scrgbClr r="0" g="0" b="0"/>
        </a:effectRef>
        <a:fontRef idx="minor"/>
      </dsp:style>
    </dsp:sp>
    <dsp:sp modelId="{DF22F792-F2E4-402E-A408-C7F8D946EBCD}">
      <dsp:nvSpPr>
        <dsp:cNvPr id="0" name=""/>
        <dsp:cNvSpPr/>
      </dsp:nvSpPr>
      <dsp:spPr>
        <a:xfrm>
          <a:off x="2448"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pl-PL" sz="1300" kern="1200" dirty="0"/>
            <a:t>Project s</a:t>
          </a:r>
          <a:r>
            <a:rPr lang="en-US" sz="1300" kern="1200" dirty="0" err="1"/>
            <a:t>tarted</a:t>
          </a:r>
          <a:r>
            <a:rPr lang="en-US" sz="1300" kern="1200" dirty="0"/>
            <a:t> in Q1 2017</a:t>
          </a:r>
        </a:p>
      </dsp:txBody>
      <dsp:txXfrm>
        <a:off x="2448" y="0"/>
        <a:ext cx="1425680" cy="1416685"/>
      </dsp:txXfrm>
    </dsp:sp>
    <dsp:sp modelId="{E93916E9-BA59-4ED4-8420-419C557ED426}">
      <dsp:nvSpPr>
        <dsp:cNvPr id="0" name=""/>
        <dsp:cNvSpPr/>
      </dsp:nvSpPr>
      <dsp:spPr>
        <a:xfrm>
          <a:off x="538203" y="1593771"/>
          <a:ext cx="354171" cy="354171"/>
        </a:xfrm>
        <a:prstGeom prst="ellipse">
          <a:avLst/>
        </a:prstGeom>
        <a:solidFill>
          <a:schemeClr val="tx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A1F05D-2CD8-4C12-81E6-BF99779C78AF}">
      <dsp:nvSpPr>
        <dsp:cNvPr id="0" name=""/>
        <dsp:cNvSpPr/>
      </dsp:nvSpPr>
      <dsp:spPr>
        <a:xfrm>
          <a:off x="1499412"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dirty="0"/>
            <a:t>MVP stage called EOS Dawn 1.0</a:t>
          </a:r>
        </a:p>
      </dsp:txBody>
      <dsp:txXfrm>
        <a:off x="1499412" y="2125028"/>
        <a:ext cx="1425680" cy="1416685"/>
      </dsp:txXfrm>
    </dsp:sp>
    <dsp:sp modelId="{0311CEF9-D5E5-469E-B448-5D1CF2175DE9}">
      <dsp:nvSpPr>
        <dsp:cNvPr id="0" name=""/>
        <dsp:cNvSpPr/>
      </dsp:nvSpPr>
      <dsp:spPr>
        <a:xfrm>
          <a:off x="2035167" y="1593771"/>
          <a:ext cx="354171" cy="354171"/>
        </a:xfrm>
        <a:prstGeom prst="ellipse">
          <a:avLst/>
        </a:prstGeom>
        <a:solidFill>
          <a:schemeClr val="tx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A27CCD-34FC-482D-BA4F-E10C73ACF35F}">
      <dsp:nvSpPr>
        <dsp:cNvPr id="0" name=""/>
        <dsp:cNvSpPr/>
      </dsp:nvSpPr>
      <dsp:spPr>
        <a:xfrm>
          <a:off x="2996377"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pl-PL" sz="1300" kern="1200" dirty="0"/>
            <a:t>December 2017</a:t>
          </a:r>
          <a:br>
            <a:rPr lang="pl-PL" sz="1300" kern="1200" dirty="0"/>
          </a:br>
          <a:r>
            <a:rPr lang="pl-PL" sz="1300" kern="1200" dirty="0"/>
            <a:t>public testnet</a:t>
          </a:r>
          <a:endParaRPr lang="en-US" sz="1300" kern="1200" dirty="0"/>
        </a:p>
      </dsp:txBody>
      <dsp:txXfrm>
        <a:off x="2996377" y="0"/>
        <a:ext cx="1425680" cy="1416685"/>
      </dsp:txXfrm>
    </dsp:sp>
    <dsp:sp modelId="{BB6AD89E-71DB-44AB-9048-A50792742314}">
      <dsp:nvSpPr>
        <dsp:cNvPr id="0" name=""/>
        <dsp:cNvSpPr/>
      </dsp:nvSpPr>
      <dsp:spPr>
        <a:xfrm>
          <a:off x="3532131"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3FA99D-C423-46EC-A8F7-E1727BC921A4}">
      <dsp:nvSpPr>
        <dsp:cNvPr id="0" name=""/>
        <dsp:cNvSpPr/>
      </dsp:nvSpPr>
      <dsp:spPr>
        <a:xfrm>
          <a:off x="4493341"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pl-PL" sz="1300" kern="1200" dirty="0"/>
            <a:t>January 2018</a:t>
          </a:r>
          <a:br>
            <a:rPr lang="pl-PL" sz="1300" kern="1200" dirty="0"/>
          </a:br>
          <a:r>
            <a:rPr lang="en-US" sz="1300" kern="1200" dirty="0"/>
            <a:t>all major functionalities</a:t>
          </a:r>
          <a:r>
            <a:rPr lang="pl-PL" sz="1300" kern="1200" dirty="0"/>
            <a:t> deployed</a:t>
          </a:r>
          <a:endParaRPr lang="en-US" sz="1300" kern="1200" dirty="0"/>
        </a:p>
      </dsp:txBody>
      <dsp:txXfrm>
        <a:off x="4493341" y="2125028"/>
        <a:ext cx="1425680" cy="1416685"/>
      </dsp:txXfrm>
    </dsp:sp>
    <dsp:sp modelId="{19F71A84-AB68-49A6-B871-E9AAD718BA1A}">
      <dsp:nvSpPr>
        <dsp:cNvPr id="0" name=""/>
        <dsp:cNvSpPr/>
      </dsp:nvSpPr>
      <dsp:spPr>
        <a:xfrm>
          <a:off x="5029095"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5EC6EB-B182-4DD2-9F7A-A84DF64EE8EB}">
      <dsp:nvSpPr>
        <dsp:cNvPr id="0" name=""/>
        <dsp:cNvSpPr/>
      </dsp:nvSpPr>
      <dsp:spPr>
        <a:xfrm>
          <a:off x="5990305"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kern="1200"/>
            <a:t>Q1 &amp; Q2 2018 devoted to testing and building development tools &amp; doc</a:t>
          </a:r>
          <a:r>
            <a:rPr lang="pl-PL" sz="1300" kern="1200"/>
            <a:t>s</a:t>
          </a:r>
          <a:endParaRPr lang="en-US" sz="1300" kern="1200"/>
        </a:p>
      </dsp:txBody>
      <dsp:txXfrm>
        <a:off x="5990305" y="0"/>
        <a:ext cx="1425680" cy="1416685"/>
      </dsp:txXfrm>
    </dsp:sp>
    <dsp:sp modelId="{FB36BF45-5C3F-4F87-A26F-3951DCC2C8A2}">
      <dsp:nvSpPr>
        <dsp:cNvPr id="0" name=""/>
        <dsp:cNvSpPr/>
      </dsp:nvSpPr>
      <dsp:spPr>
        <a:xfrm>
          <a:off x="6526060"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4526D8-ADD1-46CA-9026-1D145B851CBC}">
      <dsp:nvSpPr>
        <dsp:cNvPr id="0" name=""/>
        <dsp:cNvSpPr/>
      </dsp:nvSpPr>
      <dsp:spPr>
        <a:xfrm>
          <a:off x="7487270"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a:t>The EOS blockchain goes live in June 2018</a:t>
          </a:r>
          <a:r>
            <a:rPr lang="pl-PL" sz="1300" kern="1200"/>
            <a:t>, most probably with the parallel processing feature already enabled</a:t>
          </a:r>
          <a:endParaRPr lang="en-US" sz="1300" kern="1200"/>
        </a:p>
      </dsp:txBody>
      <dsp:txXfrm>
        <a:off x="7487270" y="2125028"/>
        <a:ext cx="1425680" cy="1416685"/>
      </dsp:txXfrm>
    </dsp:sp>
    <dsp:sp modelId="{0AD15C58-FC60-47F1-BC30-BBD28E638C6E}">
      <dsp:nvSpPr>
        <dsp:cNvPr id="0" name=""/>
        <dsp:cNvSpPr/>
      </dsp:nvSpPr>
      <dsp:spPr>
        <a:xfrm>
          <a:off x="8023024"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BC8FD6-E17D-4B3C-BEC2-53048559D69E}">
      <dsp:nvSpPr>
        <dsp:cNvPr id="0" name=""/>
        <dsp:cNvSpPr/>
      </dsp:nvSpPr>
      <dsp:spPr>
        <a:xfrm rot="5400000">
          <a:off x="6542045" y="-2927075"/>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Enormous processing power: both sequential &amp; </a:t>
          </a:r>
          <a:r>
            <a:rPr lang="en-US" sz="1800" kern="1200" dirty="0">
              <a:solidFill>
                <a:schemeClr val="tx1"/>
              </a:solidFill>
            </a:rPr>
            <a:t>parallel</a:t>
          </a:r>
        </a:p>
      </dsp:txBody>
      <dsp:txXfrm rot="-5400000">
        <a:off x="3566159" y="67755"/>
        <a:ext cx="6320895" cy="350178"/>
      </dsp:txXfrm>
    </dsp:sp>
    <dsp:sp modelId="{156EF02A-9A1C-4920-A5E6-8992801DAAD4}">
      <dsp:nvSpPr>
        <dsp:cNvPr id="0" name=""/>
        <dsp:cNvSpPr/>
      </dsp:nvSpPr>
      <dsp:spPr>
        <a:xfrm>
          <a:off x="0" y="302"/>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a:t>Scalability</a:t>
          </a:r>
        </a:p>
      </dsp:txBody>
      <dsp:txXfrm>
        <a:off x="23680" y="23982"/>
        <a:ext cx="3518799" cy="437723"/>
      </dsp:txXfrm>
    </dsp:sp>
    <dsp:sp modelId="{B5357E30-1B38-402A-ABEF-0E97B011D6F2}">
      <dsp:nvSpPr>
        <dsp:cNvPr id="0" name=""/>
        <dsp:cNvSpPr/>
      </dsp:nvSpPr>
      <dsp:spPr>
        <a:xfrm rot="5400000">
          <a:off x="6542045" y="-2417737"/>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No transaction fees</a:t>
          </a:r>
          <a:endParaRPr lang="en-US" sz="1800" kern="1200" dirty="0">
            <a:solidFill>
              <a:schemeClr val="tx1"/>
            </a:solidFill>
          </a:endParaRPr>
        </a:p>
      </dsp:txBody>
      <dsp:txXfrm rot="-5400000">
        <a:off x="3566159" y="577093"/>
        <a:ext cx="6320895" cy="350178"/>
      </dsp:txXfrm>
    </dsp:sp>
    <dsp:sp modelId="{CC1DF063-E044-4438-8753-94359DDC1655}">
      <dsp:nvSpPr>
        <dsp:cNvPr id="0" name=""/>
        <dsp:cNvSpPr/>
      </dsp:nvSpPr>
      <dsp:spPr>
        <a:xfrm>
          <a:off x="0" y="509640"/>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pl-PL" sz="2100" kern="1200" dirty="0"/>
            <a:t>T</a:t>
          </a:r>
          <a:r>
            <a:rPr lang="en-US" sz="2100" kern="1200" dirty="0"/>
            <a:t>ransaction fees</a:t>
          </a:r>
        </a:p>
      </dsp:txBody>
      <dsp:txXfrm>
        <a:off x="23680" y="533320"/>
        <a:ext cx="3518799" cy="437723"/>
      </dsp:txXfrm>
    </dsp:sp>
    <dsp:sp modelId="{0CFC168B-613A-4419-8618-5E8EF48A716A}">
      <dsp:nvSpPr>
        <dsp:cNvPr id="0" name=""/>
        <dsp:cNvSpPr/>
      </dsp:nvSpPr>
      <dsp:spPr>
        <a:xfrm rot="5400000">
          <a:off x="6542045" y="-1908400"/>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Account recovery &amp; 2nd factor authentication built-in</a:t>
          </a:r>
          <a:endParaRPr lang="en-US" sz="1800" kern="1200" dirty="0">
            <a:solidFill>
              <a:schemeClr val="tx1"/>
            </a:solidFill>
          </a:endParaRPr>
        </a:p>
      </dsp:txBody>
      <dsp:txXfrm rot="-5400000">
        <a:off x="3566159" y="1086430"/>
        <a:ext cx="6320895" cy="350178"/>
      </dsp:txXfrm>
    </dsp:sp>
    <dsp:sp modelId="{2185D922-A5B8-47CD-ACDE-5F638449BBC9}">
      <dsp:nvSpPr>
        <dsp:cNvPr id="0" name=""/>
        <dsp:cNvSpPr/>
      </dsp:nvSpPr>
      <dsp:spPr>
        <a:xfrm>
          <a:off x="0" y="1018977"/>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Private key security</a:t>
          </a:r>
        </a:p>
      </dsp:txBody>
      <dsp:txXfrm>
        <a:off x="23680" y="1042657"/>
        <a:ext cx="3518799" cy="437723"/>
      </dsp:txXfrm>
    </dsp:sp>
    <dsp:sp modelId="{27391BAB-12FA-42F2-8846-3E8D0F3A37EE}">
      <dsp:nvSpPr>
        <dsp:cNvPr id="0" name=""/>
        <dsp:cNvSpPr/>
      </dsp:nvSpPr>
      <dsp:spPr>
        <a:xfrm rot="5400000">
          <a:off x="6542045" y="-1399062"/>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Implemented via reputation-based consensus mechanism</a:t>
          </a:r>
          <a:endParaRPr lang="en-US" sz="1800" kern="1200" dirty="0"/>
        </a:p>
      </dsp:txBody>
      <dsp:txXfrm rot="-5400000">
        <a:off x="3566159" y="1595768"/>
        <a:ext cx="6320895" cy="350178"/>
      </dsp:txXfrm>
    </dsp:sp>
    <dsp:sp modelId="{3DC2A4AF-C606-43A7-ADBC-F60F8ACB5ADB}">
      <dsp:nvSpPr>
        <dsp:cNvPr id="0" name=""/>
        <dsp:cNvSpPr/>
      </dsp:nvSpPr>
      <dsp:spPr>
        <a:xfrm>
          <a:off x="0" y="1528315"/>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Blockchain governance</a:t>
          </a:r>
        </a:p>
      </dsp:txBody>
      <dsp:txXfrm>
        <a:off x="23680" y="1551995"/>
        <a:ext cx="3518799" cy="437723"/>
      </dsp:txXfrm>
    </dsp:sp>
    <dsp:sp modelId="{841CB7A3-B621-44B6-B1F1-41D793F18250}">
      <dsp:nvSpPr>
        <dsp:cNvPr id="0" name=""/>
        <dsp:cNvSpPr/>
      </dsp:nvSpPr>
      <dsp:spPr>
        <a:xfrm rot="5400000">
          <a:off x="6542045" y="-889725"/>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Block producers able to f</a:t>
          </a:r>
          <a:r>
            <a:rPr lang="en-US" sz="1800" kern="1200" dirty="0">
              <a:solidFill>
                <a:schemeClr val="tx1"/>
              </a:solidFill>
            </a:rPr>
            <a:t>reeze &amp; fix broken apps</a:t>
          </a:r>
          <a:endParaRPr lang="en-US" sz="1800" kern="1200" dirty="0"/>
        </a:p>
      </dsp:txBody>
      <dsp:txXfrm rot="-5400000">
        <a:off x="3566159" y="2105105"/>
        <a:ext cx="6320895" cy="350178"/>
      </dsp:txXfrm>
    </dsp:sp>
    <dsp:sp modelId="{FA0D413E-1AE7-4D22-8871-854489E4FD28}">
      <dsp:nvSpPr>
        <dsp:cNvPr id="0" name=""/>
        <dsp:cNvSpPr/>
      </dsp:nvSpPr>
      <dsp:spPr>
        <a:xfrm>
          <a:off x="0" y="2037652"/>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Smart-contracts running amok</a:t>
          </a:r>
        </a:p>
      </dsp:txBody>
      <dsp:txXfrm>
        <a:off x="23680" y="2061332"/>
        <a:ext cx="3518799" cy="437723"/>
      </dsp:txXfrm>
    </dsp:sp>
    <dsp:sp modelId="{C42353D1-38EB-4AFC-9E46-BEADCFC3DEA9}">
      <dsp:nvSpPr>
        <dsp:cNvPr id="0" name=""/>
        <dsp:cNvSpPr/>
      </dsp:nvSpPr>
      <dsp:spPr>
        <a:xfrm rot="5400000">
          <a:off x="6542045" y="-380387"/>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All common features built-in, entire back-end infrastructure supplied</a:t>
          </a:r>
          <a:endParaRPr lang="en-US" sz="1800" kern="1200" dirty="0">
            <a:solidFill>
              <a:schemeClr val="tx1"/>
            </a:solidFill>
          </a:endParaRPr>
        </a:p>
      </dsp:txBody>
      <dsp:txXfrm rot="-5400000">
        <a:off x="3566159" y="2614443"/>
        <a:ext cx="6320895" cy="350178"/>
      </dsp:txXfrm>
    </dsp:sp>
    <dsp:sp modelId="{E9D08E9E-05B8-4D93-A034-195C893DB6EA}">
      <dsp:nvSpPr>
        <dsp:cNvPr id="0" name=""/>
        <dsp:cNvSpPr/>
      </dsp:nvSpPr>
      <dsp:spPr>
        <a:xfrm>
          <a:off x="0" y="2546990"/>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High cost of app development</a:t>
          </a:r>
        </a:p>
      </dsp:txBody>
      <dsp:txXfrm>
        <a:off x="23680" y="2570670"/>
        <a:ext cx="3518799" cy="437723"/>
      </dsp:txXfrm>
    </dsp:sp>
    <dsp:sp modelId="{40D28BFD-CDA9-46A3-B18D-A1B5EE69B160}">
      <dsp:nvSpPr>
        <dsp:cNvPr id="0" name=""/>
        <dsp:cNvSpPr/>
      </dsp:nvSpPr>
      <dsp:spPr>
        <a:xfrm rot="5400000">
          <a:off x="6542045" y="128949"/>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en-US" sz="1800" b="0" i="0" kern="1200" dirty="0">
              <a:solidFill>
                <a:schemeClr val="tx1"/>
              </a:solidFill>
            </a:rPr>
            <a:t>Asynchronous messaging built-in</a:t>
          </a:r>
          <a:endParaRPr lang="en-US" sz="1800" kern="1200" dirty="0">
            <a:solidFill>
              <a:schemeClr val="tx1"/>
            </a:solidFill>
          </a:endParaRPr>
        </a:p>
      </dsp:txBody>
      <dsp:txXfrm rot="-5400000">
        <a:off x="3566159" y="3123779"/>
        <a:ext cx="6320895" cy="350178"/>
      </dsp:txXfrm>
    </dsp:sp>
    <dsp:sp modelId="{633F6DDB-3AC6-4F2D-9884-79E018D22FF6}">
      <dsp:nvSpPr>
        <dsp:cNvPr id="0" name=""/>
        <dsp:cNvSpPr/>
      </dsp:nvSpPr>
      <dsp:spPr>
        <a:xfrm>
          <a:off x="0" y="3056327"/>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0" i="0" kern="1200" dirty="0"/>
            <a:t>Inter-blockchain communication</a:t>
          </a:r>
          <a:endParaRPr lang="en-US" sz="2100" kern="1200" dirty="0">
            <a:solidFill>
              <a:schemeClr val="tx1"/>
            </a:solidFill>
          </a:endParaRPr>
        </a:p>
      </dsp:txBody>
      <dsp:txXfrm>
        <a:off x="23680" y="3080007"/>
        <a:ext cx="3518799" cy="43772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0EF4B3-8BA8-436A-B15B-C0F795B9ECAC}">
      <dsp:nvSpPr>
        <dsp:cNvPr id="0" name=""/>
        <dsp:cNvSpPr/>
      </dsp:nvSpPr>
      <dsp:spPr>
        <a:xfrm>
          <a:off x="8706" y="127190"/>
          <a:ext cx="2602259" cy="1561355"/>
        </a:xfrm>
        <a:prstGeom prst="roundRect">
          <a:avLst>
            <a:gd name="adj" fmla="val 10000"/>
          </a:avLst>
        </a:prstGeom>
        <a:solidFill>
          <a:schemeClr val="tx1">
            <a:lumMod val="75000"/>
            <a:alpha val="6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l-PL" sz="2500" kern="1200"/>
            <a:t>P</a:t>
          </a:r>
          <a:r>
            <a:rPr lang="en-US" sz="2500" kern="1200"/>
            <a:t>ayment system</a:t>
          </a:r>
          <a:r>
            <a:rPr lang="pl-PL" sz="2500" kern="1200"/>
            <a:t> (Bitcoin)</a:t>
          </a:r>
          <a:endParaRPr lang="en-US" sz="2500" kern="1200"/>
        </a:p>
      </dsp:txBody>
      <dsp:txXfrm>
        <a:off x="54437" y="172921"/>
        <a:ext cx="2510797" cy="1469893"/>
      </dsp:txXfrm>
    </dsp:sp>
    <dsp:sp modelId="{C3550AE3-EAA5-4345-96A2-2D49ABF0C995}">
      <dsp:nvSpPr>
        <dsp:cNvPr id="0" name=""/>
        <dsp:cNvSpPr/>
      </dsp:nvSpPr>
      <dsp:spPr>
        <a:xfrm>
          <a:off x="2871191"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871191" y="714260"/>
        <a:ext cx="386175" cy="387216"/>
      </dsp:txXfrm>
    </dsp:sp>
    <dsp:sp modelId="{8D6DEFCB-1384-46AE-A406-C24CBCF29DBA}">
      <dsp:nvSpPr>
        <dsp:cNvPr id="0" name=""/>
        <dsp:cNvSpPr/>
      </dsp:nvSpPr>
      <dsp:spPr>
        <a:xfrm>
          <a:off x="3651869" y="127190"/>
          <a:ext cx="2602259" cy="1561355"/>
        </a:xfrm>
        <a:prstGeom prst="roundRect">
          <a:avLst>
            <a:gd name="adj" fmla="val 10000"/>
          </a:avLst>
        </a:prstGeom>
        <a:solidFill>
          <a:schemeClr val="tx2">
            <a:lumMod val="40000"/>
            <a:lumOff val="60000"/>
            <a:alpha val="56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l-PL" sz="2500" kern="1200" dirty="0"/>
            <a:t>S</a:t>
          </a:r>
          <a:r>
            <a:rPr lang="en-US" sz="2500" kern="1200" dirty="0"/>
            <a:t>mart-contract system</a:t>
          </a:r>
          <a:br>
            <a:rPr lang="pl-PL" sz="2500" kern="1200" dirty="0"/>
          </a:br>
          <a:r>
            <a:rPr lang="pl-PL" sz="2500" kern="1200" dirty="0"/>
            <a:t>(Ethereum)</a:t>
          </a:r>
          <a:endParaRPr lang="en-US" sz="2500" kern="1200" dirty="0"/>
        </a:p>
      </dsp:txBody>
      <dsp:txXfrm>
        <a:off x="3697600" y="172921"/>
        <a:ext cx="2510797" cy="1469893"/>
      </dsp:txXfrm>
    </dsp:sp>
    <dsp:sp modelId="{D9CD9F60-125D-422C-A4B2-7AB9DC41F197}">
      <dsp:nvSpPr>
        <dsp:cNvPr id="0" name=""/>
        <dsp:cNvSpPr/>
      </dsp:nvSpPr>
      <dsp:spPr>
        <a:xfrm>
          <a:off x="6514355"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6514355" y="714260"/>
        <a:ext cx="386175" cy="387216"/>
      </dsp:txXfrm>
    </dsp:sp>
    <dsp:sp modelId="{904AA21A-6637-412F-8D19-6AEBE54B6CFC}">
      <dsp:nvSpPr>
        <dsp:cNvPr id="0" name=""/>
        <dsp:cNvSpPr/>
      </dsp:nvSpPr>
      <dsp:spPr>
        <a:xfrm>
          <a:off x="7295033" y="127190"/>
          <a:ext cx="2602259" cy="1561355"/>
        </a:xfrm>
        <a:prstGeom prst="roundRect">
          <a:avLst>
            <a:gd name="adj" fmla="val 10000"/>
          </a:avLst>
        </a:prstGeom>
        <a:solidFill>
          <a:schemeClr val="tx2">
            <a:lumMod val="50000"/>
            <a:alpha val="58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l-PL" sz="2500" kern="1200" dirty="0"/>
            <a:t>O</a:t>
          </a:r>
          <a:r>
            <a:rPr lang="en-US" sz="2500" kern="1200" dirty="0"/>
            <a:t>perating system for decentralized applications</a:t>
          </a:r>
          <a:r>
            <a:rPr lang="pl-PL" sz="2500" kern="1200" dirty="0"/>
            <a:t> (EOS)</a:t>
          </a:r>
          <a:endParaRPr lang="en-US" sz="2500" kern="1200" dirty="0"/>
        </a:p>
      </dsp:txBody>
      <dsp:txXfrm>
        <a:off x="7340764" y="172921"/>
        <a:ext cx="2510797" cy="14698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b="0" kern="1200" dirty="0">
            <a:solidFill>
              <a:schemeClr val="tx1">
                <a:lumMod val="75000"/>
              </a:schemeClr>
            </a:solidFill>
          </a:endParaRPr>
        </a:p>
      </dsp:txBody>
      <dsp:txXfrm>
        <a:off x="4906247" y="1453561"/>
        <a:ext cx="1661126" cy="9553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solidFill>
            </a:rPr>
            <a:t>T</a:t>
          </a:r>
          <a:r>
            <a:rPr lang="en-US" sz="2000" kern="1200" dirty="0">
              <a:solidFill>
                <a:schemeClr val="tx1"/>
              </a:solidFill>
            </a:rPr>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b="0" kern="1200" dirty="0">
            <a:solidFill>
              <a:schemeClr val="tx1">
                <a:lumMod val="75000"/>
              </a:schemeClr>
            </a:solidFill>
          </a:endParaRPr>
        </a:p>
      </dsp:txBody>
      <dsp:txXfrm>
        <a:off x="4906247" y="1453561"/>
        <a:ext cx="1661126" cy="9553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lumMod val="75000"/>
                </a:schemeClr>
              </a:solidFill>
            </a:rPr>
            <a:t>T</a:t>
          </a:r>
          <a:r>
            <a:rPr lang="en-US" sz="2000" kern="1200" dirty="0">
              <a:solidFill>
                <a:schemeClr val="tx1">
                  <a:lumMod val="75000"/>
                </a:schemeClr>
              </a:solidFill>
            </a:rPr>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b="0" kern="1200" dirty="0">
            <a:solidFill>
              <a:schemeClr val="tx1">
                <a:lumMod val="75000"/>
              </a:schemeClr>
            </a:solidFill>
          </a:endParaRPr>
        </a:p>
      </dsp:txBody>
      <dsp:txXfrm>
        <a:off x="4906247" y="1453561"/>
        <a:ext cx="1661126" cy="9553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lumMod val="75000"/>
                </a:schemeClr>
              </a:solidFill>
            </a:rPr>
            <a:t>T</a:t>
          </a:r>
          <a:r>
            <a:rPr lang="en-US" sz="2000" kern="1200" dirty="0">
              <a:solidFill>
                <a:schemeClr val="tx1">
                  <a:lumMod val="75000"/>
                </a:schemeClr>
              </a:solidFill>
            </a:rPr>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Blockchain governance</a:t>
          </a: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b="0" kern="1200" dirty="0">
            <a:solidFill>
              <a:schemeClr val="tx1">
                <a:lumMod val="75000"/>
              </a:schemeClr>
            </a:solidFill>
          </a:endParaRPr>
        </a:p>
      </dsp:txBody>
      <dsp:txXfrm>
        <a:off x="4906247" y="1453561"/>
        <a:ext cx="1661126" cy="9553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lumMod val="75000"/>
                </a:schemeClr>
              </a:solidFill>
            </a:rPr>
            <a:t>T</a:t>
          </a:r>
          <a:r>
            <a:rPr lang="en-US" sz="2000" kern="1200" dirty="0">
              <a:solidFill>
                <a:schemeClr val="tx1">
                  <a:lumMod val="75000"/>
                </a:schemeClr>
              </a:solidFill>
            </a:rPr>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Blockchain governance</a:t>
          </a: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Smart-contracts running amok</a:t>
          </a: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b="0" kern="1200" dirty="0">
            <a:solidFill>
              <a:schemeClr val="tx1">
                <a:lumMod val="75000"/>
              </a:schemeClr>
            </a:solidFill>
          </a:endParaRPr>
        </a:p>
      </dsp:txBody>
      <dsp:txXfrm>
        <a:off x="4906247" y="1453561"/>
        <a:ext cx="1661126" cy="9553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lumMod val="75000"/>
                </a:schemeClr>
              </a:solidFill>
            </a:rPr>
            <a:t>T</a:t>
          </a:r>
          <a:r>
            <a:rPr lang="en-US" sz="2000" kern="1200" dirty="0">
              <a:solidFill>
                <a:schemeClr val="tx1">
                  <a:lumMod val="75000"/>
                </a:schemeClr>
              </a:solidFill>
            </a:rPr>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Blockchain governance</a:t>
          </a: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Smart-contracts running amok</a:t>
          </a: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High </a:t>
          </a:r>
          <a:r>
            <a:rPr lang="en-US" sz="2000" kern="1200" dirty="0"/>
            <a:t>difficulty</a:t>
          </a:r>
          <a:r>
            <a:rPr lang="en-US" sz="2000" kern="1200" dirty="0">
              <a:solidFill>
                <a:schemeClr val="tx1"/>
              </a:solidFill>
            </a:rPr>
            <a:t> of app development</a:t>
          </a: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b="0" kern="1200" dirty="0">
            <a:solidFill>
              <a:schemeClr val="tx1">
                <a:lumMod val="75000"/>
              </a:schemeClr>
            </a:solidFill>
          </a:endParaRPr>
        </a:p>
      </dsp:txBody>
      <dsp:txXfrm>
        <a:off x="4906247" y="1453561"/>
        <a:ext cx="1661126" cy="9553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lumMod val="75000"/>
                </a:schemeClr>
              </a:solidFill>
            </a:rPr>
            <a:t>T</a:t>
          </a:r>
          <a:r>
            <a:rPr lang="en-US" sz="2000" kern="1200" dirty="0">
              <a:solidFill>
                <a:schemeClr val="tx1">
                  <a:lumMod val="75000"/>
                </a:schemeClr>
              </a:solidFill>
            </a:rPr>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Blockchain governance</a:t>
          </a: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Smart-contracts running amok</a:t>
          </a: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High difficulty of app development</a:t>
          </a: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solidFill>
                <a:schemeClr val="tx1"/>
              </a:solidFill>
            </a:rPr>
            <a:t>Inter-blockchain communication</a:t>
          </a:r>
          <a:endParaRPr lang="en-US" sz="2000" b="0" kern="1200" dirty="0">
            <a:solidFill>
              <a:schemeClr val="tx1"/>
            </a:solidFill>
          </a:endParaRPr>
        </a:p>
      </dsp:txBody>
      <dsp:txXfrm>
        <a:off x="4906247" y="1453561"/>
        <a:ext cx="1661126" cy="95533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3A3C3-2327-4512-AC6F-633E4D8608D6}">
      <dsp:nvSpPr>
        <dsp:cNvPr id="0" name=""/>
        <dsp:cNvSpPr/>
      </dsp:nvSpPr>
      <dsp:spPr>
        <a:xfrm>
          <a:off x="3363879" y="1015852"/>
          <a:ext cx="1301376" cy="1301536"/>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90B3DBE-57DF-4C49-AC21-02E8C1540BD6}">
      <dsp:nvSpPr>
        <dsp:cNvPr id="0" name=""/>
        <dsp:cNvSpPr/>
      </dsp:nvSpPr>
      <dsp:spPr>
        <a:xfrm>
          <a:off x="3268987" y="0"/>
          <a:ext cx="1491160" cy="79799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pl-PL" sz="1900" kern="1200" dirty="0"/>
            <a:t>S</a:t>
          </a:r>
          <a:r>
            <a:rPr lang="en-US" sz="1900" kern="1200" dirty="0"/>
            <a:t>calable and cheap to run</a:t>
          </a:r>
        </a:p>
      </dsp:txBody>
      <dsp:txXfrm>
        <a:off x="3268987" y="0"/>
        <a:ext cx="1491160" cy="797999"/>
      </dsp:txXfrm>
    </dsp:sp>
    <dsp:sp modelId="{6995AB0E-9CF5-4E29-BFC5-5553C4C5E8CE}">
      <dsp:nvSpPr>
        <dsp:cNvPr id="0" name=""/>
        <dsp:cNvSpPr/>
      </dsp:nvSpPr>
      <dsp:spPr>
        <a:xfrm>
          <a:off x="3745616" y="1199392"/>
          <a:ext cx="1301376" cy="1301536"/>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EC224EF7-4A70-4FF6-A6E4-4AE5562BE7EA}">
      <dsp:nvSpPr>
        <dsp:cNvPr id="0" name=""/>
        <dsp:cNvSpPr/>
      </dsp:nvSpPr>
      <dsp:spPr>
        <a:xfrm>
          <a:off x="5207496" y="758099"/>
          <a:ext cx="1409824" cy="8777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pl-PL" sz="1900" kern="1200" dirty="0"/>
            <a:t>F</a:t>
          </a:r>
          <a:r>
            <a:rPr lang="en-US" sz="1900" kern="1200" dirty="0"/>
            <a:t>ree for </a:t>
          </a:r>
          <a:r>
            <a:rPr lang="pl-PL" sz="1900" kern="1200" dirty="0"/>
            <a:t>the</a:t>
          </a:r>
          <a:r>
            <a:rPr lang="en-US" sz="1900" kern="1200" dirty="0"/>
            <a:t> users</a:t>
          </a:r>
        </a:p>
      </dsp:txBody>
      <dsp:txXfrm>
        <a:off x="5207496" y="758099"/>
        <a:ext cx="1409824" cy="877798"/>
      </dsp:txXfrm>
    </dsp:sp>
    <dsp:sp modelId="{3064349A-06DB-4657-9FF2-5EF0466CE513}">
      <dsp:nvSpPr>
        <dsp:cNvPr id="0" name=""/>
        <dsp:cNvSpPr/>
      </dsp:nvSpPr>
      <dsp:spPr>
        <a:xfrm>
          <a:off x="3839423" y="1612356"/>
          <a:ext cx="1301376" cy="1301536"/>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A211A98-D6F2-43DF-ACFD-97AAD15DF185}">
      <dsp:nvSpPr>
        <dsp:cNvPr id="0" name=""/>
        <dsp:cNvSpPr/>
      </dsp:nvSpPr>
      <dsp:spPr>
        <a:xfrm>
          <a:off x="5343056" y="1875297"/>
          <a:ext cx="1382712" cy="93764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pl-PL" sz="1900" kern="1200" dirty="0"/>
            <a:t>Easily accessible</a:t>
          </a:r>
          <a:endParaRPr lang="en-US" sz="1900" kern="1200" dirty="0"/>
        </a:p>
      </dsp:txBody>
      <dsp:txXfrm>
        <a:off x="5343056" y="1875297"/>
        <a:ext cx="1382712" cy="937648"/>
      </dsp:txXfrm>
    </dsp:sp>
    <dsp:sp modelId="{C3CA01E7-7E76-4736-9412-AAAE203FBF27}">
      <dsp:nvSpPr>
        <dsp:cNvPr id="0" name=""/>
        <dsp:cNvSpPr/>
      </dsp:nvSpPr>
      <dsp:spPr>
        <a:xfrm>
          <a:off x="3575352" y="1943526"/>
          <a:ext cx="1301376" cy="1301536"/>
        </a:xfrm>
        <a:prstGeom prst="ellipse">
          <a:avLst/>
        </a:prstGeom>
        <a:solidFill>
          <a:schemeClr val="tx2">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B70E375-5823-4B28-9CE2-2D542D51AC70}">
      <dsp:nvSpPr>
        <dsp:cNvPr id="0" name=""/>
        <dsp:cNvSpPr/>
      </dsp:nvSpPr>
      <dsp:spPr>
        <a:xfrm>
          <a:off x="4746591" y="3132146"/>
          <a:ext cx="1491160" cy="85784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dirty="0"/>
            <a:t>Privacy protection</a:t>
          </a:r>
        </a:p>
      </dsp:txBody>
      <dsp:txXfrm>
        <a:off x="4746591" y="3132146"/>
        <a:ext cx="1491160" cy="857848"/>
      </dsp:txXfrm>
    </dsp:sp>
    <dsp:sp modelId="{59864DA4-75D9-4BEA-8E90-65D3E33CEC4E}">
      <dsp:nvSpPr>
        <dsp:cNvPr id="0" name=""/>
        <dsp:cNvSpPr/>
      </dsp:nvSpPr>
      <dsp:spPr>
        <a:xfrm>
          <a:off x="3152405" y="1943526"/>
          <a:ext cx="1301376" cy="1301536"/>
        </a:xfrm>
        <a:prstGeom prst="ellipse">
          <a:avLst/>
        </a:prstGeom>
        <a:solidFill>
          <a:schemeClr val="tx2">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F5314EF-1E76-4F86-9FC0-8D4626C9A582}">
      <dsp:nvSpPr>
        <dsp:cNvPr id="0" name=""/>
        <dsp:cNvSpPr/>
      </dsp:nvSpPr>
      <dsp:spPr>
        <a:xfrm>
          <a:off x="1791382" y="3132146"/>
          <a:ext cx="1491160" cy="85784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pl-PL" sz="1900" kern="1200" dirty="0"/>
            <a:t>No fancy cryptographic stuff</a:t>
          </a:r>
          <a:endParaRPr lang="en-US" sz="1900" kern="1200" dirty="0"/>
        </a:p>
      </dsp:txBody>
      <dsp:txXfrm>
        <a:off x="1791382" y="3132146"/>
        <a:ext cx="1491160" cy="857848"/>
      </dsp:txXfrm>
    </dsp:sp>
    <dsp:sp modelId="{F9F0C3B9-865A-4DE9-B35B-8DC35EC27779}">
      <dsp:nvSpPr>
        <dsp:cNvPr id="0" name=""/>
        <dsp:cNvSpPr/>
      </dsp:nvSpPr>
      <dsp:spPr>
        <a:xfrm>
          <a:off x="2888334" y="1612356"/>
          <a:ext cx="1301376" cy="1301536"/>
        </a:xfrm>
        <a:prstGeom prst="ellipse">
          <a:avLst/>
        </a:prstGeom>
        <a:solidFill>
          <a:schemeClr val="tx2">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979998E3-A6C3-4F24-8751-83EE8944A166}">
      <dsp:nvSpPr>
        <dsp:cNvPr id="0" name=""/>
        <dsp:cNvSpPr/>
      </dsp:nvSpPr>
      <dsp:spPr>
        <a:xfrm>
          <a:off x="1303365" y="1875297"/>
          <a:ext cx="1382712" cy="93764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dirty="0"/>
            <a:t>Rich dev ecosystem</a:t>
          </a:r>
        </a:p>
      </dsp:txBody>
      <dsp:txXfrm>
        <a:off x="1303365" y="1875297"/>
        <a:ext cx="1382712" cy="937648"/>
      </dsp:txXfrm>
    </dsp:sp>
    <dsp:sp modelId="{969258F5-0484-49E7-B3C7-8290A3EC09A4}">
      <dsp:nvSpPr>
        <dsp:cNvPr id="0" name=""/>
        <dsp:cNvSpPr/>
      </dsp:nvSpPr>
      <dsp:spPr>
        <a:xfrm>
          <a:off x="2982141" y="1199392"/>
          <a:ext cx="1301376" cy="1301536"/>
        </a:xfrm>
        <a:prstGeom prst="ellipse">
          <a:avLst/>
        </a:prstGeom>
        <a:solidFill>
          <a:schemeClr val="tx2">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164319CF-435F-403D-82DF-D509CC3BD6DE}">
      <dsp:nvSpPr>
        <dsp:cNvPr id="0" name=""/>
        <dsp:cNvSpPr/>
      </dsp:nvSpPr>
      <dsp:spPr>
        <a:xfrm>
          <a:off x="1411813" y="758099"/>
          <a:ext cx="1409824" cy="8777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pl-PL" sz="1900" kern="1200" dirty="0"/>
            <a:t>Upgrad</a:t>
          </a:r>
          <a:r>
            <a:rPr lang="en-US" sz="1900" kern="1200" dirty="0"/>
            <a:t>ability &amp; b</a:t>
          </a:r>
          <a:r>
            <a:rPr lang="pl-PL" sz="1900" kern="1200" dirty="0"/>
            <a:t>ug recovery</a:t>
          </a:r>
          <a:endParaRPr lang="en-US" sz="1900" kern="1200" dirty="0"/>
        </a:p>
      </dsp:txBody>
      <dsp:txXfrm>
        <a:off x="1411813" y="758099"/>
        <a:ext cx="1409824" cy="87779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1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0.19595</cdr:x>
      <cdr:y>0.15978</cdr:y>
    </cdr:from>
    <cdr:to>
      <cdr:x>0.28826</cdr:x>
      <cdr:y>0.41796</cdr:y>
    </cdr:to>
    <cdr:sp macro="" textlink="">
      <cdr:nvSpPr>
        <cdr:cNvPr id="2" name="TextBox 1">
          <a:extLst xmlns:a="http://schemas.openxmlformats.org/drawingml/2006/main">
            <a:ext uri="{FF2B5EF4-FFF2-40B4-BE49-F238E27FC236}">
              <a16:creationId xmlns:a16="http://schemas.microsoft.com/office/drawing/2014/main" id="{E594160B-2ED9-40D8-9F27-47E91510EE4D}"/>
            </a:ext>
          </a:extLst>
        </cdr:cNvPr>
        <cdr:cNvSpPr txBox="1"/>
      </cdr:nvSpPr>
      <cdr:spPr>
        <a:xfrm xmlns:a="http://schemas.openxmlformats.org/drawingml/2006/main">
          <a:off x="1941095" y="565901"/>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0.05001</cdr:x>
      <cdr:y>0</cdr:y>
    </cdr:from>
    <cdr:to>
      <cdr:x>0.36478</cdr:x>
      <cdr:y>0.28677</cdr:y>
    </cdr:to>
    <cdr:sp macro="" textlink="">
      <cdr:nvSpPr>
        <cdr:cNvPr id="3" name="TextBox 8">
          <a:extLst xmlns:a="http://schemas.openxmlformats.org/drawingml/2006/main">
            <a:ext uri="{FF2B5EF4-FFF2-40B4-BE49-F238E27FC236}">
              <a16:creationId xmlns:a16="http://schemas.microsoft.com/office/drawing/2014/main" id="{B7FF7124-A7A2-48E0-8359-058EA860A536}"/>
            </a:ext>
          </a:extLst>
        </cdr:cNvPr>
        <cdr:cNvSpPr txBox="1"/>
      </cdr:nvSpPr>
      <cdr:spPr>
        <a:xfrm xmlns:a="http://schemas.openxmlformats.org/drawingml/2006/main">
          <a:off x="495355" y="0"/>
          <a:ext cx="3118161" cy="1015663"/>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a:lnSpc>
              <a:spcPts val="2400"/>
            </a:lnSpc>
          </a:pPr>
          <a:r>
            <a:rPr lang="pl-PL" sz="2400" u="sng" dirty="0"/>
            <a:t>Bitcoin</a:t>
          </a:r>
          <a:br>
            <a:rPr lang="pl-PL" sz="2400" dirty="0"/>
          </a:br>
          <a:r>
            <a:rPr lang="en-US" sz="2400" dirty="0"/>
            <a:t>usage: </a:t>
          </a:r>
          <a:r>
            <a:rPr lang="pl-PL" sz="2400" dirty="0"/>
            <a:t>3.8 trxns/sec</a:t>
          </a:r>
          <a:br>
            <a:rPr lang="en-US" sz="2400" dirty="0"/>
          </a:br>
          <a:r>
            <a:rPr lang="en-US" sz="2400" dirty="0">
              <a:solidFill>
                <a:schemeClr val="tx1">
                  <a:lumMod val="50000"/>
                </a:schemeClr>
              </a:solidFill>
            </a:rPr>
            <a:t>capacity utilized: 100%</a:t>
          </a:r>
          <a:endParaRPr lang="en-US" sz="2400" dirty="0"/>
        </a:p>
      </cdr:txBody>
    </cdr:sp>
  </cdr:relSizeAnchor>
  <cdr:relSizeAnchor xmlns:cdr="http://schemas.openxmlformats.org/drawingml/2006/chartDrawing">
    <cdr:from>
      <cdr:x>0.03813</cdr:x>
      <cdr:y>0.57967</cdr:y>
    </cdr:from>
    <cdr:to>
      <cdr:x>0.36472</cdr:x>
      <cdr:y>0.86644</cdr:y>
    </cdr:to>
    <cdr:sp macro="" textlink="">
      <cdr:nvSpPr>
        <cdr:cNvPr id="4" name="TextBox 8">
          <a:extLst xmlns:a="http://schemas.openxmlformats.org/drawingml/2006/main">
            <a:ext uri="{FF2B5EF4-FFF2-40B4-BE49-F238E27FC236}">
              <a16:creationId xmlns:a16="http://schemas.microsoft.com/office/drawing/2014/main" id="{B7FF7124-A7A2-48E0-8359-058EA860A536}"/>
            </a:ext>
          </a:extLst>
        </cdr:cNvPr>
        <cdr:cNvSpPr txBox="1"/>
      </cdr:nvSpPr>
      <cdr:spPr>
        <a:xfrm xmlns:a="http://schemas.openxmlformats.org/drawingml/2006/main">
          <a:off x="377710" y="2053035"/>
          <a:ext cx="3235181" cy="1015663"/>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a:lnSpc>
              <a:spcPts val="2400"/>
            </a:lnSpc>
          </a:pPr>
          <a:r>
            <a:rPr lang="pl-PL" sz="2400" u="sng" dirty="0"/>
            <a:t>Ethereum</a:t>
          </a:r>
          <a:br>
            <a:rPr lang="pl-PL" sz="2400" dirty="0"/>
          </a:br>
          <a:r>
            <a:rPr lang="en-US" sz="2400" dirty="0"/>
            <a:t>usage: </a:t>
          </a:r>
          <a:r>
            <a:rPr lang="pl-PL" sz="2400" dirty="0"/>
            <a:t>5.2 trxns/sec</a:t>
          </a:r>
          <a:endParaRPr lang="en-US" sz="2400" dirty="0"/>
        </a:p>
        <a:p xmlns:a="http://schemas.openxmlformats.org/drawingml/2006/main">
          <a:pPr>
            <a:lnSpc>
              <a:spcPts val="2400"/>
            </a:lnSpc>
          </a:pPr>
          <a:r>
            <a:rPr lang="en-US" sz="2400" dirty="0">
              <a:solidFill>
                <a:schemeClr val="tx1">
                  <a:lumMod val="50000"/>
                </a:schemeClr>
              </a:solidFill>
            </a:rPr>
            <a:t>capacity utilized: ~35% </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EE66E-0075-4EC7-AFEF-A844E5107398}" type="datetimeFigureOut">
              <a:rPr lang="en-US" smtClean="0"/>
              <a:t>18-Nov-17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28CEC6-6647-4E08-96EC-6F66E0D22DB5}" type="slidenum">
              <a:rPr lang="en-US" smtClean="0"/>
              <a:t>‹#›</a:t>
            </a:fld>
            <a:endParaRPr lang="en-US"/>
          </a:p>
        </p:txBody>
      </p:sp>
    </p:spTree>
    <p:extLst>
      <p:ext uri="{BB962C8B-B14F-4D97-AF65-F5344CB8AC3E}">
        <p14:creationId xmlns:p14="http://schemas.microsoft.com/office/powerpoint/2010/main" val="3762595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8</a:t>
            </a:fld>
            <a:endParaRPr lang="en-US"/>
          </a:p>
        </p:txBody>
      </p:sp>
    </p:spTree>
    <p:extLst>
      <p:ext uri="{BB962C8B-B14F-4D97-AF65-F5344CB8AC3E}">
        <p14:creationId xmlns:p14="http://schemas.microsoft.com/office/powerpoint/2010/main" val="343701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Blockchain governance is basically about what you do when you have a disaster similar to the infamous DAO incident, which happened last year. Or how you solve the block size issue in Bitcoin, where you have two camps of shareholders wanting to follow a different business strategy.</a:t>
            </a:r>
            <a:endParaRPr lang="pl-PL"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blockchain, like any other enterprise, needs to make decisions, in order to survive in a changing environment. If this process fails, we end up with a fork, which usually hurts everyone involved.</a:t>
            </a:r>
          </a:p>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19</a:t>
            </a:fld>
            <a:endParaRPr lang="en-US"/>
          </a:p>
        </p:txBody>
      </p:sp>
    </p:spTree>
    <p:extLst>
      <p:ext uri="{BB962C8B-B14F-4D97-AF65-F5344CB8AC3E}">
        <p14:creationId xmlns:p14="http://schemas.microsoft.com/office/powerpoint/2010/main" val="1346014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One way to tackle this problem is trying to prevent it from happening in the first place. Which means one thing: formal verification of the code before it is deployed.</a:t>
            </a:r>
            <a:endParaRPr lang="pl-PL"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However, formal verification of a Turing complete programming language is really hard. And it just minimizes the risk, it does not eliminate it completely. Software development is an imperfect art, so no matter how much effort you put into checking the code, there will always be a black swan event waiting to happen.</a:t>
            </a:r>
          </a:p>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20</a:t>
            </a:fld>
            <a:endParaRPr lang="en-US"/>
          </a:p>
        </p:txBody>
      </p:sp>
    </p:spTree>
    <p:extLst>
      <p:ext uri="{BB962C8B-B14F-4D97-AF65-F5344CB8AC3E}">
        <p14:creationId xmlns:p14="http://schemas.microsoft.com/office/powerpoint/2010/main" val="1604214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we can see from this screen-shot, smart-contract platforms do NOT consider this issue to be part of their business model. So, when things go wrong, you, as a business, are on your own.</a:t>
            </a:r>
          </a:p>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21</a:t>
            </a:fld>
            <a:endParaRPr lang="en-US"/>
          </a:p>
        </p:txBody>
      </p:sp>
    </p:spTree>
    <p:extLst>
      <p:ext uri="{BB962C8B-B14F-4D97-AF65-F5344CB8AC3E}">
        <p14:creationId xmlns:p14="http://schemas.microsoft.com/office/powerpoint/2010/main" val="1354002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Where are we today? We have the decentralized computer and a bunch of people trying to build applications on top of it. But actually nothing is coming to market. All we have are just prototypes. Why is that?</a:t>
            </a:r>
            <a:endParaRPr lang="pl-PL"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It’s mostly because developers don't get to spend their time on building business logic and user interfaces. Instead, they are stuck on figuring out the low-level stuff, things like data storage and inter-app communication.</a:t>
            </a:r>
            <a:endParaRPr lang="pl-PL"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And because everything is being implemented in the app layer, it's being done within relatively inefficient scripting environment. Which makes it really hard.</a:t>
            </a:r>
            <a:endParaRPr lang="pl-PL"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Furthermore, even if generic solutions eventually emerge this way, they will be expensive to use - it will cost gas each time your app needs to access them.</a:t>
            </a:r>
          </a:p>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22</a:t>
            </a:fld>
            <a:endParaRPr lang="en-US"/>
          </a:p>
        </p:txBody>
      </p:sp>
    </p:spTree>
    <p:extLst>
      <p:ext uri="{BB962C8B-B14F-4D97-AF65-F5344CB8AC3E}">
        <p14:creationId xmlns:p14="http://schemas.microsoft.com/office/powerpoint/2010/main" val="3516507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Right now blockchains are quite lonely creatures - they live in their own silos, separated from each other. </a:t>
            </a:r>
            <a:endParaRPr lang="pl-PL"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Even apps on similar blockchains cannot talk to each other: a smart-contract on Ethereum is unable to communicate with a smart-contract living on Ethereum Classic, even though technically they are identical platforms.</a:t>
            </a:r>
          </a:p>
        </p:txBody>
      </p:sp>
      <p:sp>
        <p:nvSpPr>
          <p:cNvPr id="4" name="Slide Number Placeholder 3"/>
          <p:cNvSpPr>
            <a:spLocks noGrp="1"/>
          </p:cNvSpPr>
          <p:nvPr>
            <p:ph type="sldNum" sz="quarter" idx="10"/>
          </p:nvPr>
        </p:nvSpPr>
        <p:spPr/>
        <p:txBody>
          <a:bodyPr/>
          <a:lstStyle/>
          <a:p>
            <a:fld id="{0028CEC6-6647-4E08-96EC-6F66E0D22DB5}" type="slidenum">
              <a:rPr lang="en-US" smtClean="0"/>
              <a:t>23</a:t>
            </a:fld>
            <a:endParaRPr lang="en-US"/>
          </a:p>
        </p:txBody>
      </p:sp>
    </p:spTree>
    <p:extLst>
      <p:ext uri="{BB962C8B-B14F-4D97-AF65-F5344CB8AC3E}">
        <p14:creationId xmlns:p14="http://schemas.microsoft.com/office/powerpoint/2010/main" val="1360549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OK, so we've painted this scary picture of blockchain space facing really big problems.</a:t>
            </a:r>
            <a:endParaRPr lang="pl-PL"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Now, what would be needed to overcome those problems? Let’s take a moment to consider what decentralized apps need, if they want to be successful:</a:t>
            </a:r>
          </a:p>
          <a:p>
            <a:pPr lvl="0"/>
            <a:endParaRPr lang="pl-PL" sz="1200" kern="1200" dirty="0">
              <a:solidFill>
                <a:schemeClr val="tx1"/>
              </a:solidFill>
              <a:effectLst/>
              <a:latin typeface="+mn-lt"/>
              <a:ea typeface="+mn-ea"/>
              <a:cs typeface="+mn-cs"/>
            </a:endParaRPr>
          </a:p>
          <a:p>
            <a:pPr lvl="0"/>
            <a:r>
              <a:rPr lang="pl-PL" sz="1200" kern="1200" dirty="0">
                <a:solidFill>
                  <a:schemeClr val="tx1"/>
                </a:solidFill>
                <a:effectLst/>
                <a:latin typeface="+mn-lt"/>
                <a:ea typeface="+mn-ea"/>
                <a:cs typeface="+mn-cs"/>
              </a:rPr>
              <a:t>&gt;</a:t>
            </a:r>
            <a:r>
              <a:rPr lang="en-US" sz="1200" kern="1200" dirty="0">
                <a:solidFill>
                  <a:schemeClr val="tx1"/>
                </a:solidFill>
                <a:effectLst/>
                <a:latin typeface="+mn-lt"/>
                <a:ea typeface="+mn-ea"/>
                <a:cs typeface="+mn-cs"/>
              </a:rPr>
              <a:t>Your app needs to be scalable and cheap to run. That's pretty obvious. You need to be able to scale in order to have enough users to recover your initial costs.</a:t>
            </a:r>
          </a:p>
          <a:p>
            <a:pPr lvl="0"/>
            <a:endParaRPr lang="pl-PL" sz="1200" kern="1200" dirty="0">
              <a:solidFill>
                <a:schemeClr val="tx1"/>
              </a:solidFill>
              <a:effectLst/>
              <a:latin typeface="+mn-lt"/>
              <a:ea typeface="+mn-ea"/>
              <a:cs typeface="+mn-cs"/>
            </a:endParaRPr>
          </a:p>
          <a:p>
            <a:pPr lvl="0"/>
            <a:r>
              <a:rPr lang="pl-PL" sz="1200" kern="1200" dirty="0">
                <a:solidFill>
                  <a:schemeClr val="tx1"/>
                </a:solidFill>
                <a:effectLst/>
                <a:latin typeface="+mn-lt"/>
                <a:ea typeface="+mn-ea"/>
                <a:cs typeface="+mn-cs"/>
              </a:rPr>
              <a:t>&gt;</a:t>
            </a:r>
            <a:r>
              <a:rPr lang="en-US" sz="1200" kern="1200" dirty="0">
                <a:solidFill>
                  <a:schemeClr val="tx1"/>
                </a:solidFill>
                <a:effectLst/>
                <a:latin typeface="+mn-lt"/>
                <a:ea typeface="+mn-ea"/>
                <a:cs typeface="+mn-cs"/>
              </a:rPr>
              <a:t>You need to have access to freemium models or different monetization strategies. If you want to charge your users that’s fine, but it should be the application choice, not the platform it's running on.</a:t>
            </a:r>
          </a:p>
          <a:p>
            <a:pPr lvl="0"/>
            <a:endParaRPr lang="pl-PL" sz="1200" kern="1200" dirty="0">
              <a:solidFill>
                <a:schemeClr val="tx1"/>
              </a:solidFill>
              <a:effectLst/>
              <a:latin typeface="+mn-lt"/>
              <a:ea typeface="+mn-ea"/>
              <a:cs typeface="+mn-cs"/>
            </a:endParaRPr>
          </a:p>
          <a:p>
            <a:pPr lvl="0"/>
            <a:r>
              <a:rPr lang="pl-PL" sz="1200" kern="1200" dirty="0">
                <a:solidFill>
                  <a:schemeClr val="tx1"/>
                </a:solidFill>
                <a:effectLst/>
                <a:latin typeface="+mn-lt"/>
                <a:ea typeface="+mn-ea"/>
                <a:cs typeface="+mn-cs"/>
              </a:rPr>
              <a:t>&gt;</a:t>
            </a:r>
            <a:r>
              <a:rPr lang="en-US" sz="1200" kern="1200" dirty="0">
                <a:solidFill>
                  <a:schemeClr val="tx1"/>
                </a:solidFill>
                <a:effectLst/>
                <a:latin typeface="+mn-lt"/>
                <a:ea typeface="+mn-ea"/>
                <a:cs typeface="+mn-cs"/>
              </a:rPr>
              <a:t>Your app needs to be available via mobile phones &amp; web interfaces, so that users don't have to download &amp; install anything.</a:t>
            </a:r>
          </a:p>
          <a:p>
            <a:pPr lvl="0"/>
            <a:endParaRPr lang="pl-PL" sz="1200" kern="1200" dirty="0">
              <a:solidFill>
                <a:schemeClr val="tx1"/>
              </a:solidFill>
              <a:effectLst/>
              <a:latin typeface="+mn-lt"/>
              <a:ea typeface="+mn-ea"/>
              <a:cs typeface="+mn-cs"/>
            </a:endParaRPr>
          </a:p>
          <a:p>
            <a:pPr lvl="0"/>
            <a:r>
              <a:rPr lang="pl-PL" sz="1200" kern="1200" dirty="0">
                <a:solidFill>
                  <a:schemeClr val="tx1"/>
                </a:solidFill>
                <a:effectLst/>
                <a:latin typeface="+mn-lt"/>
                <a:ea typeface="+mn-ea"/>
                <a:cs typeface="+mn-cs"/>
              </a:rPr>
              <a:t>&gt;</a:t>
            </a:r>
            <a:r>
              <a:rPr lang="en-US" sz="1200" kern="1200" dirty="0">
                <a:solidFill>
                  <a:schemeClr val="tx1"/>
                </a:solidFill>
                <a:effectLst/>
                <a:latin typeface="+mn-lt"/>
                <a:ea typeface="+mn-ea"/>
                <a:cs typeface="+mn-cs"/>
              </a:rPr>
              <a:t>Sometimes your users will need privacy: if you build a financial app, your users will expect confidentiality.</a:t>
            </a:r>
          </a:p>
          <a:p>
            <a:pPr lvl="0"/>
            <a:endParaRPr lang="pl-PL" sz="1200" kern="1200" dirty="0">
              <a:solidFill>
                <a:schemeClr val="tx1"/>
              </a:solidFill>
              <a:effectLst/>
              <a:latin typeface="+mn-lt"/>
              <a:ea typeface="+mn-ea"/>
              <a:cs typeface="+mn-cs"/>
            </a:endParaRPr>
          </a:p>
          <a:p>
            <a:pPr lvl="0"/>
            <a:r>
              <a:rPr lang="pl-PL" sz="1200" kern="1200" dirty="0">
                <a:solidFill>
                  <a:schemeClr val="tx1"/>
                </a:solidFill>
                <a:effectLst/>
                <a:latin typeface="+mn-lt"/>
                <a:ea typeface="+mn-ea"/>
                <a:cs typeface="+mn-cs"/>
              </a:rPr>
              <a:t>&gt;</a:t>
            </a:r>
            <a:r>
              <a:rPr lang="en-US" sz="1200" kern="1200" dirty="0">
                <a:solidFill>
                  <a:schemeClr val="tx1"/>
                </a:solidFill>
                <a:effectLst/>
                <a:latin typeface="+mn-lt"/>
                <a:ea typeface="+mn-ea"/>
                <a:cs typeface="+mn-cs"/>
              </a:rPr>
              <a:t>Your users need account names, no public keys, no fancy cryptographic stuff. And they need a procedure for account recovery, in case they are hacked or just lose their password.</a:t>
            </a:r>
          </a:p>
          <a:p>
            <a:pPr lvl="0"/>
            <a:endParaRPr lang="pl-PL" sz="1200" kern="1200" dirty="0">
              <a:solidFill>
                <a:schemeClr val="tx1"/>
              </a:solidFill>
              <a:effectLst/>
              <a:latin typeface="+mn-lt"/>
              <a:ea typeface="+mn-ea"/>
              <a:cs typeface="+mn-cs"/>
            </a:endParaRPr>
          </a:p>
          <a:p>
            <a:pPr lvl="0"/>
            <a:r>
              <a:rPr lang="pl-PL" sz="1200" kern="1200" dirty="0">
                <a:solidFill>
                  <a:schemeClr val="tx1"/>
                </a:solidFill>
                <a:effectLst/>
                <a:latin typeface="+mn-lt"/>
                <a:ea typeface="+mn-ea"/>
                <a:cs typeface="+mn-cs"/>
              </a:rPr>
              <a:t>&gt;</a:t>
            </a:r>
            <a:r>
              <a:rPr lang="en-US" sz="1200" kern="1200" dirty="0">
                <a:solidFill>
                  <a:schemeClr val="tx1"/>
                </a:solidFill>
                <a:effectLst/>
                <a:latin typeface="+mn-lt"/>
                <a:ea typeface="+mn-ea"/>
                <a:cs typeface="+mn-cs"/>
              </a:rPr>
              <a:t>And you, as a business owner, probably need a rich development environment: lots of programming tools, and access to experienced developers.</a:t>
            </a:r>
          </a:p>
          <a:p>
            <a:pPr lvl="0"/>
            <a:endParaRPr lang="pl-PL" sz="1200" kern="1200" dirty="0">
              <a:solidFill>
                <a:schemeClr val="tx1"/>
              </a:solidFill>
              <a:effectLst/>
              <a:latin typeface="+mn-lt"/>
              <a:ea typeface="+mn-ea"/>
              <a:cs typeface="+mn-cs"/>
            </a:endParaRPr>
          </a:p>
          <a:p>
            <a:pPr lvl="0"/>
            <a:r>
              <a:rPr lang="pl-PL" sz="1200" kern="1200" dirty="0">
                <a:solidFill>
                  <a:schemeClr val="tx1"/>
                </a:solidFill>
                <a:effectLst/>
                <a:latin typeface="+mn-lt"/>
                <a:ea typeface="+mn-ea"/>
                <a:cs typeface="+mn-cs"/>
              </a:rPr>
              <a:t>&gt;</a:t>
            </a:r>
            <a:r>
              <a:rPr lang="en-US" sz="1200" kern="1200" dirty="0">
                <a:solidFill>
                  <a:schemeClr val="tx1"/>
                </a:solidFill>
                <a:effectLst/>
                <a:latin typeface="+mn-lt"/>
                <a:ea typeface="+mn-ea"/>
                <a:cs typeface="+mn-cs"/>
              </a:rPr>
              <a:t>Your app needs to be upgradeable. You need to be able to improve it to keep your business afloat. And finally, your app needs bug recovery, something that's often overlooked in this space.</a:t>
            </a:r>
          </a:p>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24</a:t>
            </a:fld>
            <a:endParaRPr lang="en-US"/>
          </a:p>
        </p:txBody>
      </p:sp>
    </p:spTree>
    <p:extLst>
      <p:ext uri="{BB962C8B-B14F-4D97-AF65-F5344CB8AC3E}">
        <p14:creationId xmlns:p14="http://schemas.microsoft.com/office/powerpoint/2010/main" val="3251633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We’ll be talking about a blockchain system called EOS.</a:t>
            </a:r>
            <a:endParaRPr lang="pl-PL"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disclaimer basically says that we are NOT part of block.one, the company which has created EOS. We’re a separate entity.</a:t>
            </a:r>
            <a:endParaRPr lang="pl-PL"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However, this event has been coordinated with them, so hopefully we'll be talking sense.</a:t>
            </a:r>
          </a:p>
        </p:txBody>
      </p:sp>
      <p:sp>
        <p:nvSpPr>
          <p:cNvPr id="4" name="Slide Number Placeholder 3"/>
          <p:cNvSpPr>
            <a:spLocks noGrp="1"/>
          </p:cNvSpPr>
          <p:nvPr>
            <p:ph type="sldNum" sz="quarter" idx="10"/>
          </p:nvPr>
        </p:nvSpPr>
        <p:spPr/>
        <p:txBody>
          <a:bodyPr/>
          <a:lstStyle/>
          <a:p>
            <a:fld id="{0028CEC6-6647-4E08-96EC-6F66E0D22DB5}" type="slidenum">
              <a:rPr lang="en-US" smtClean="0"/>
              <a:t>9</a:t>
            </a:fld>
            <a:endParaRPr lang="en-US"/>
          </a:p>
        </p:txBody>
      </p:sp>
    </p:spTree>
    <p:extLst>
      <p:ext uri="{BB962C8B-B14F-4D97-AF65-F5344CB8AC3E}">
        <p14:creationId xmlns:p14="http://schemas.microsoft.com/office/powerpoint/2010/main" val="3804018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OK, so before we talk about EOS, we’re going to briefly describe what we consider to be the main problems facing the crypto-space.</a:t>
            </a:r>
          </a:p>
        </p:txBody>
      </p:sp>
      <p:sp>
        <p:nvSpPr>
          <p:cNvPr id="4" name="Slide Number Placeholder 3"/>
          <p:cNvSpPr>
            <a:spLocks noGrp="1"/>
          </p:cNvSpPr>
          <p:nvPr>
            <p:ph type="sldNum" sz="quarter" idx="10"/>
          </p:nvPr>
        </p:nvSpPr>
        <p:spPr/>
        <p:txBody>
          <a:bodyPr/>
          <a:lstStyle/>
          <a:p>
            <a:fld id="{0028CEC6-6647-4E08-96EC-6F66E0D22DB5}" type="slidenum">
              <a:rPr lang="en-US" smtClean="0"/>
              <a:t>12</a:t>
            </a:fld>
            <a:endParaRPr lang="en-US"/>
          </a:p>
        </p:txBody>
      </p:sp>
    </p:spTree>
    <p:extLst>
      <p:ext uri="{BB962C8B-B14F-4D97-AF65-F5344CB8AC3E}">
        <p14:creationId xmlns:p14="http://schemas.microsoft.com/office/powerpoint/2010/main" val="315419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we want to host real-life businesses on the blockchain we need high performance. And what is high performance?</a:t>
            </a:r>
            <a:endParaRPr lang="pl-PL"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28CEC6-6647-4E08-96EC-6F66E0D22DB5}" type="slidenum">
              <a:rPr lang="en-US" smtClean="0"/>
              <a:t>13</a:t>
            </a:fld>
            <a:endParaRPr lang="en-US"/>
          </a:p>
        </p:txBody>
      </p:sp>
    </p:spTree>
    <p:extLst>
      <p:ext uri="{BB962C8B-B14F-4D97-AF65-F5344CB8AC3E}">
        <p14:creationId xmlns:p14="http://schemas.microsoft.com/office/powerpoint/2010/main" val="3889994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pl-PL" sz="1200" kern="1200" dirty="0">
                <a:solidFill>
                  <a:schemeClr val="tx1"/>
                </a:solidFill>
                <a:effectLst/>
                <a:latin typeface="+mn-lt"/>
                <a:ea typeface="+mn-ea"/>
                <a:cs typeface="+mn-cs"/>
              </a:rPr>
              <a:t>&gt;</a:t>
            </a:r>
            <a:r>
              <a:rPr lang="en-US" sz="1200" kern="1200" dirty="0">
                <a:solidFill>
                  <a:schemeClr val="tx1"/>
                </a:solidFill>
                <a:effectLst/>
                <a:latin typeface="+mn-lt"/>
                <a:ea typeface="+mn-ea"/>
                <a:cs typeface="+mn-cs"/>
              </a:rPr>
              <a:t>You need about 20k transactions per second just to do Visa &amp; MasterCard, not to mention all the other payment systems out there.</a:t>
            </a:r>
            <a:endParaRPr lang="pl-PL"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pPr lvl="0"/>
            <a:r>
              <a:rPr lang="pl-PL" sz="1200" kern="1200" dirty="0">
                <a:solidFill>
                  <a:schemeClr val="tx1"/>
                </a:solidFill>
                <a:effectLst/>
                <a:latin typeface="+mn-lt"/>
                <a:ea typeface="+mn-ea"/>
                <a:cs typeface="+mn-cs"/>
              </a:rPr>
              <a:t>&gt;</a:t>
            </a:r>
            <a:r>
              <a:rPr lang="en-US" sz="1200" kern="1200" dirty="0">
                <a:solidFill>
                  <a:schemeClr val="tx1"/>
                </a:solidFill>
                <a:effectLst/>
                <a:latin typeface="+mn-lt"/>
                <a:ea typeface="+mn-ea"/>
                <a:cs typeface="+mn-cs"/>
              </a:rPr>
              <a:t>Facebook does 50k likes per second, not including all the posts and voting and other actions.</a:t>
            </a:r>
            <a:endParaRPr lang="pl-PL"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pPr lvl="0"/>
            <a:r>
              <a:rPr lang="pl-PL" sz="1200" kern="1200" dirty="0">
                <a:solidFill>
                  <a:schemeClr val="tx1"/>
                </a:solidFill>
                <a:effectLst/>
                <a:latin typeface="+mn-lt"/>
                <a:ea typeface="+mn-ea"/>
                <a:cs typeface="+mn-cs"/>
              </a:rPr>
              <a:t>&gt;</a:t>
            </a:r>
            <a:r>
              <a:rPr lang="en-US" sz="1200" kern="1200" dirty="0">
                <a:solidFill>
                  <a:schemeClr val="tx1"/>
                </a:solidFill>
                <a:effectLst/>
                <a:latin typeface="+mn-lt"/>
                <a:ea typeface="+mn-ea"/>
                <a:cs typeface="+mn-cs"/>
              </a:rPr>
              <a:t>And for currency trading, it's sometimes a hundred thousand transactions per second, just for one currency pair.</a:t>
            </a:r>
            <a:endParaRPr lang="pl-PL" sz="1200" kern="1200" dirty="0">
              <a:solidFill>
                <a:schemeClr val="tx1"/>
              </a:solidFill>
              <a:effectLst/>
              <a:latin typeface="+mn-lt"/>
              <a:ea typeface="+mn-ea"/>
              <a:cs typeface="+mn-cs"/>
            </a:endParaRPr>
          </a:p>
          <a:p>
            <a:pPr lvl="0"/>
            <a:endParaRPr lang="pl-PL"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imagine putting all of these on a single platform, so they can inter-operate. Well, that would require millions of transactions per second. This is a massive scale.</a:t>
            </a:r>
          </a:p>
          <a:p>
            <a:endParaRPr lang="pl-PL" sz="1200" kern="1200" dirty="0">
              <a:solidFill>
                <a:schemeClr val="tx1"/>
              </a:solidFill>
              <a:effectLst/>
              <a:latin typeface="+mn-lt"/>
              <a:ea typeface="+mn-ea"/>
              <a:cs typeface="+mn-cs"/>
            </a:endParaRPr>
          </a:p>
          <a:p>
            <a:r>
              <a:rPr lang="pl-PL" sz="1200" kern="1200" dirty="0">
                <a:solidFill>
                  <a:schemeClr val="tx1"/>
                </a:solidFill>
                <a:effectLst/>
                <a:latin typeface="+mn-lt"/>
                <a:ea typeface="+mn-ea"/>
                <a:cs typeface="+mn-cs"/>
              </a:rPr>
              <a:t>&gt;</a:t>
            </a:r>
            <a:r>
              <a:rPr lang="en-US" sz="1200" kern="1200" dirty="0">
                <a:solidFill>
                  <a:schemeClr val="tx1"/>
                </a:solidFill>
                <a:effectLst/>
                <a:latin typeface="+mn-lt"/>
                <a:ea typeface="+mn-ea"/>
                <a:cs typeface="+mn-cs"/>
              </a:rPr>
              <a:t>And what can the blockchain currently offer? Bitcoin does 4 transactions per second. Ethereum – something between 15 and 30.</a:t>
            </a:r>
          </a:p>
          <a:p>
            <a:endParaRPr lang="pl-PL" sz="1200" kern="1200" dirty="0">
              <a:solidFill>
                <a:schemeClr val="tx1"/>
              </a:solidFill>
              <a:effectLst/>
              <a:latin typeface="+mn-lt"/>
              <a:ea typeface="+mn-ea"/>
              <a:cs typeface="+mn-cs"/>
            </a:endParaRPr>
          </a:p>
          <a:p>
            <a:r>
              <a:rPr lang="pl-PL" sz="1200" kern="1200" dirty="0">
                <a:solidFill>
                  <a:schemeClr val="tx1"/>
                </a:solidFill>
                <a:effectLst/>
                <a:latin typeface="+mn-lt"/>
                <a:ea typeface="+mn-ea"/>
                <a:cs typeface="+mn-cs"/>
              </a:rPr>
              <a:t>&gt;</a:t>
            </a:r>
            <a:r>
              <a:rPr lang="en-US" sz="1200" kern="1200" dirty="0">
                <a:solidFill>
                  <a:schemeClr val="tx1"/>
                </a:solidFill>
                <a:effectLst/>
                <a:latin typeface="+mn-lt"/>
                <a:ea typeface="+mn-ea"/>
                <a:cs typeface="+mn-cs"/>
              </a:rPr>
              <a:t>And those two systems are extremely expensive to run. Bitcoin and Ethereum shareholders are spending something like 6 billion USD a year just to be able to process less than 35 transactions per second.</a:t>
            </a:r>
            <a:endParaRPr lang="pl-PL" sz="1200" kern="1200" dirty="0">
              <a:solidFill>
                <a:schemeClr val="tx1"/>
              </a:solidFill>
              <a:effectLst/>
              <a:latin typeface="+mn-lt"/>
              <a:ea typeface="+mn-ea"/>
              <a:cs typeface="+mn-cs"/>
            </a:endParaRPr>
          </a:p>
          <a:p>
            <a:endParaRPr lang="pl-PL"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case of Bitcoin, this gives us the cost of 50 USD per one transaction. This is really mad.</a:t>
            </a:r>
          </a:p>
        </p:txBody>
      </p:sp>
      <p:sp>
        <p:nvSpPr>
          <p:cNvPr id="4" name="Slide Number Placeholder 3"/>
          <p:cNvSpPr>
            <a:spLocks noGrp="1"/>
          </p:cNvSpPr>
          <p:nvPr>
            <p:ph type="sldNum" sz="quarter" idx="10"/>
          </p:nvPr>
        </p:nvSpPr>
        <p:spPr/>
        <p:txBody>
          <a:bodyPr/>
          <a:lstStyle/>
          <a:p>
            <a:fld id="{0028CEC6-6647-4E08-96EC-6F66E0D22DB5}" type="slidenum">
              <a:rPr lang="en-US" smtClean="0"/>
              <a:t>14</a:t>
            </a:fld>
            <a:endParaRPr lang="en-US"/>
          </a:p>
        </p:txBody>
      </p:sp>
    </p:spTree>
    <p:extLst>
      <p:ext uri="{BB962C8B-B14F-4D97-AF65-F5344CB8AC3E}">
        <p14:creationId xmlns:p14="http://schemas.microsoft.com/office/powerpoint/2010/main" val="3738366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might say it's just a matter of time before scaling solutions are introduced. But actually, there are only two ways to go:</a:t>
            </a:r>
            <a:endParaRPr lang="pl-PL"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pPr lvl="0"/>
            <a:r>
              <a:rPr lang="pl-PL" sz="1200" kern="1200" dirty="0">
                <a:solidFill>
                  <a:schemeClr val="tx1"/>
                </a:solidFill>
                <a:effectLst/>
                <a:latin typeface="+mn-lt"/>
                <a:ea typeface="+mn-ea"/>
                <a:cs typeface="+mn-cs"/>
              </a:rPr>
              <a:t>&gt;</a:t>
            </a:r>
            <a:r>
              <a:rPr lang="en-US" sz="1200" kern="1200" dirty="0">
                <a:solidFill>
                  <a:schemeClr val="tx1"/>
                </a:solidFill>
                <a:effectLst/>
                <a:latin typeface="+mn-lt"/>
                <a:ea typeface="+mn-ea"/>
                <a:cs typeface="+mn-cs"/>
              </a:rPr>
              <a:t>You can go off-chain, which is basically the idea behind state channels. Will it work? Who knows. But even if it does, it only solves the problem for basic payments, and does nothing for anything more complex than that.</a:t>
            </a:r>
            <a:endParaRPr lang="pl-PL"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pPr lvl="0"/>
            <a:r>
              <a:rPr lang="pl-PL" sz="1200" kern="1200" dirty="0">
                <a:solidFill>
                  <a:schemeClr val="tx1"/>
                </a:solidFill>
                <a:effectLst/>
                <a:latin typeface="+mn-lt"/>
                <a:ea typeface="+mn-ea"/>
                <a:cs typeface="+mn-cs"/>
              </a:rPr>
              <a:t>&gt;</a:t>
            </a:r>
            <a:r>
              <a:rPr lang="en-US" sz="1200" kern="1200" dirty="0">
                <a:solidFill>
                  <a:schemeClr val="tx1"/>
                </a:solidFill>
                <a:effectLst/>
                <a:latin typeface="+mn-lt"/>
                <a:ea typeface="+mn-ea"/>
                <a:cs typeface="+mn-cs"/>
              </a:rPr>
              <a:t>Or you can go into creating sub-domains within one blockchain or a hierarchy of sub-blockchains. This helps a bit, if you want to run a lot of small apps within the same ecosystem. But if you want to compete with big businesses like Facebook, Uber or eBay, or if you're into currency trading - this solves nothing. For those apps you need enormous processing power on a single blockchain and oftentimes on a single CPU thread.</a:t>
            </a:r>
          </a:p>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15</a:t>
            </a:fld>
            <a:endParaRPr lang="en-US"/>
          </a:p>
        </p:txBody>
      </p:sp>
    </p:spTree>
    <p:extLst>
      <p:ext uri="{BB962C8B-B14F-4D97-AF65-F5344CB8AC3E}">
        <p14:creationId xmlns:p14="http://schemas.microsoft.com/office/powerpoint/2010/main" val="2647976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Right now transaction fees are absurdly high.</a:t>
            </a:r>
          </a:p>
        </p:txBody>
      </p:sp>
      <p:sp>
        <p:nvSpPr>
          <p:cNvPr id="4" name="Slide Number Placeholder 3"/>
          <p:cNvSpPr>
            <a:spLocks noGrp="1"/>
          </p:cNvSpPr>
          <p:nvPr>
            <p:ph type="sldNum" sz="quarter" idx="10"/>
          </p:nvPr>
        </p:nvSpPr>
        <p:spPr/>
        <p:txBody>
          <a:bodyPr/>
          <a:lstStyle/>
          <a:p>
            <a:fld id="{0028CEC6-6647-4E08-96EC-6F66E0D22DB5}" type="slidenum">
              <a:rPr lang="en-US" smtClean="0"/>
              <a:t>16</a:t>
            </a:fld>
            <a:endParaRPr lang="en-US"/>
          </a:p>
        </p:txBody>
      </p:sp>
    </p:spTree>
    <p:extLst>
      <p:ext uri="{BB962C8B-B14F-4D97-AF65-F5344CB8AC3E}">
        <p14:creationId xmlns:p14="http://schemas.microsoft.com/office/powerpoint/2010/main" val="357983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 average you pay 4 USD for a Bitcoin transfer and 30 cents for moving funds on Ethereum, and this will only get worse once Ethereum hits its capacity limits.</a:t>
            </a:r>
            <a:endParaRPr lang="pl-PL"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 business can survive this.</a:t>
            </a:r>
          </a:p>
          <a:p>
            <a:endParaRPr lang="pl-PL"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Even if we introduce a second layer of transaction processing and the fees do get lower, they will still be unpredictable. If you’re on thin margins, any unexpected rise in transaction fees can kill your business overnight.</a:t>
            </a:r>
          </a:p>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17</a:t>
            </a:fld>
            <a:endParaRPr lang="en-US"/>
          </a:p>
        </p:txBody>
      </p:sp>
    </p:spTree>
    <p:extLst>
      <p:ext uri="{BB962C8B-B14F-4D97-AF65-F5344CB8AC3E}">
        <p14:creationId xmlns:p14="http://schemas.microsoft.com/office/powerpoint/2010/main" val="2719848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People get hacked. And people lose their passwords. There will be more and more unsophisticated users entering the space and they cannot be expected to perfectly protect their private keys. </a:t>
            </a:r>
          </a:p>
          <a:p>
            <a:endParaRPr lang="pl-PL"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And if you're hacked on a blockchain app similar to eBay, you lose not only your money, but also you lose your identity and reputation.</a:t>
            </a:r>
          </a:p>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18</a:t>
            </a:fld>
            <a:endParaRPr lang="en-US"/>
          </a:p>
        </p:txBody>
      </p:sp>
    </p:spTree>
    <p:extLst>
      <p:ext uri="{BB962C8B-B14F-4D97-AF65-F5344CB8AC3E}">
        <p14:creationId xmlns:p14="http://schemas.microsoft.com/office/powerpoint/2010/main" val="451307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76943AF-B946-47F7-8510-2C710F5C29B5}" type="datetimeFigureOut">
              <a:rPr lang="en-US" smtClean="0"/>
              <a:t>18-Nov-17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2659656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18-Nov-17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126869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18-Nov-17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275969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18-Nov-17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1" name="Picture 10" descr="A picture containing clipart&#10;&#10;Description generated with high confidence">
            <a:extLst>
              <a:ext uri="{FF2B5EF4-FFF2-40B4-BE49-F238E27FC236}">
                <a16:creationId xmlns:a16="http://schemas.microsoft.com/office/drawing/2014/main" id="{E5DF0A37-0DD6-44B2-8219-70877DEE77B8}"/>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tretch>
            <a:fillRect/>
          </a:stretch>
        </p:blipFill>
        <p:spPr>
          <a:xfrm>
            <a:off x="9928678" y="6438900"/>
            <a:ext cx="1340868" cy="281626"/>
          </a:xfrm>
          <a:prstGeom prst="rect">
            <a:avLst/>
          </a:prstGeom>
        </p:spPr>
      </p:pic>
    </p:spTree>
    <p:extLst>
      <p:ext uri="{BB962C8B-B14F-4D97-AF65-F5344CB8AC3E}">
        <p14:creationId xmlns:p14="http://schemas.microsoft.com/office/powerpoint/2010/main" val="579544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18-Nov-17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721060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18-Nov-17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481774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18-Nov-17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20014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18-Nov-17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16571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18-Nov-17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72072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18-Nov-17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pic>
        <p:nvPicPr>
          <p:cNvPr id="7" name="Picture 6" descr="A picture containing clipart&#10;&#10;Description generated with high confidence">
            <a:extLst>
              <a:ext uri="{FF2B5EF4-FFF2-40B4-BE49-F238E27FC236}">
                <a16:creationId xmlns:a16="http://schemas.microsoft.com/office/drawing/2014/main" id="{E6325FDC-4AF8-4D7B-B04C-6F0378017B96}"/>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tretch>
            <a:fillRect/>
          </a:stretch>
        </p:blipFill>
        <p:spPr>
          <a:xfrm>
            <a:off x="9928678" y="6438900"/>
            <a:ext cx="1340868" cy="281626"/>
          </a:xfrm>
          <a:prstGeom prst="rect">
            <a:avLst/>
          </a:prstGeom>
        </p:spPr>
      </p:pic>
    </p:spTree>
    <p:extLst>
      <p:ext uri="{BB962C8B-B14F-4D97-AF65-F5344CB8AC3E}">
        <p14:creationId xmlns:p14="http://schemas.microsoft.com/office/powerpoint/2010/main" val="253107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6943AF-B946-47F7-8510-2C710F5C29B5}" type="datetimeFigureOut">
              <a:rPr lang="en-US" smtClean="0"/>
              <a:t>18-Nov-17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11648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6943AF-B946-47F7-8510-2C710F5C29B5}" type="datetimeFigureOut">
              <a:rPr lang="en-US" smtClean="0"/>
              <a:t>18-Nov-17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198215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6943AF-B946-47F7-8510-2C710F5C29B5}" type="datetimeFigureOut">
              <a:rPr lang="en-US" smtClean="0"/>
              <a:t>18-Nov-17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799323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6943AF-B946-47F7-8510-2C710F5C29B5}" type="datetimeFigureOut">
              <a:rPr lang="en-US" smtClean="0"/>
              <a:t>18-Nov-17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84327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6943AF-B946-47F7-8510-2C710F5C29B5}" type="datetimeFigureOut">
              <a:rPr lang="en-US" smtClean="0"/>
              <a:t>18-Nov-17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243674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18-Nov-17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07202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18-Nov-17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20853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DnDiag">
          <a:fgClr>
            <a:schemeClr val="bg1">
              <a:lumMod val="65000"/>
              <a:lumOff val="35000"/>
            </a:schemeClr>
          </a:fgClr>
          <a:bgClr>
            <a:schemeClr val="bg1"/>
          </a:bgClr>
        </a:pattFill>
        <a:effectLst/>
      </p:bgPr>
    </p:bg>
    <p:spTree>
      <p:nvGrpSpPr>
        <p:cNvPr id="1" name=""/>
        <p:cNvGrpSpPr/>
        <p:nvPr/>
      </p:nvGrpSpPr>
      <p:grpSpPr>
        <a:xfrm>
          <a:off x="0" y="0"/>
          <a:ext cx="0" cy="0"/>
          <a:chOff x="0" y="0"/>
          <a:chExt cx="0" cy="0"/>
        </a:xfrm>
      </p:grpSpPr>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36175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36175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726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6943AF-B946-47F7-8510-2C710F5C29B5}" type="datetimeFigureOut">
              <a:rPr lang="en-US" smtClean="0"/>
              <a:t>18-Nov-17</a:t>
            </a:fld>
            <a:endParaRPr lang="en-US"/>
          </a:p>
        </p:txBody>
      </p:sp>
      <p:sp>
        <p:nvSpPr>
          <p:cNvPr id="5" name="Footer Placeholder 4"/>
          <p:cNvSpPr>
            <a:spLocks noGrp="1"/>
          </p:cNvSpPr>
          <p:nvPr>
            <p:ph type="ftr" sz="quarter" idx="3"/>
          </p:nvPr>
        </p:nvSpPr>
        <p:spPr>
          <a:xfrm>
            <a:off x="136175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9666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882FDE-5138-4BE7-9C49-BF078B65DCB0}" type="slidenum">
              <a:rPr lang="en-US" smtClean="0"/>
              <a:t>‹#›</a:t>
            </a:fld>
            <a:endParaRPr lang="en-US"/>
          </a:p>
        </p:txBody>
      </p:sp>
    </p:spTree>
    <p:extLst>
      <p:ext uri="{BB962C8B-B14F-4D97-AF65-F5344CB8AC3E}">
        <p14:creationId xmlns:p14="http://schemas.microsoft.com/office/powerpoint/2010/main" val="26623009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svg"/><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 in conventional business</a:t>
            </a:r>
          </a:p>
        </p:txBody>
      </p:sp>
      <p:sp>
        <p:nvSpPr>
          <p:cNvPr id="3" name="Content Placeholder 2">
            <a:extLst>
              <a:ext uri="{FF2B5EF4-FFF2-40B4-BE49-F238E27FC236}">
                <a16:creationId xmlns:a16="http://schemas.microsoft.com/office/drawing/2014/main" id="{CABE623F-3527-4F94-A6FA-43328AC1C480}"/>
              </a:ext>
            </a:extLst>
          </p:cNvPr>
          <p:cNvSpPr>
            <a:spLocks noGrp="1"/>
          </p:cNvSpPr>
          <p:nvPr>
            <p:ph idx="1"/>
          </p:nvPr>
        </p:nvSpPr>
        <p:spPr>
          <a:xfrm>
            <a:off x="1361753" y="2249487"/>
            <a:ext cx="10164762" cy="1179513"/>
          </a:xfrm>
        </p:spPr>
        <p:txBody>
          <a:bodyPr/>
          <a:lstStyle/>
          <a:p>
            <a:pPr marL="0" indent="0">
              <a:buNone/>
            </a:pPr>
            <a:r>
              <a:rPr lang="en-GB" dirty="0"/>
              <a:t>M</a:t>
            </a:r>
            <a:r>
              <a:rPr lang="en-US" dirty="0"/>
              <a:t>anufacturing industry, real-estate, FX trading, </a:t>
            </a:r>
            <a:r>
              <a:rPr lang="pl-PL" dirty="0"/>
              <a:t>university </a:t>
            </a:r>
            <a:r>
              <a:rPr lang="en-US" dirty="0"/>
              <a:t>education</a:t>
            </a:r>
          </a:p>
        </p:txBody>
      </p:sp>
      <p:pic>
        <p:nvPicPr>
          <p:cNvPr id="4" name="Picture 3" descr="A group of people in a room&#10;&#10;Description generated with high confidence">
            <a:extLst>
              <a:ext uri="{FF2B5EF4-FFF2-40B4-BE49-F238E27FC236}">
                <a16:creationId xmlns:a16="http://schemas.microsoft.com/office/drawing/2014/main" id="{08083A17-FCEB-436B-8E09-9BB43F645AF9}"/>
              </a:ext>
            </a:extLst>
          </p:cNvPr>
          <p:cNvPicPr>
            <a:picLocks noChangeAspect="1"/>
          </p:cNvPicPr>
          <p:nvPr/>
        </p:nvPicPr>
        <p:blipFill rotWithShape="1">
          <a:blip r:embed="rId2">
            <a:extLst>
              <a:ext uri="{28A0092B-C50C-407E-A947-70E740481C1C}">
                <a14:useLocalDpi xmlns:a14="http://schemas.microsoft.com/office/drawing/2010/main" val="0"/>
              </a:ext>
            </a:extLst>
          </a:blip>
          <a:srcRect l="7592" r="16462"/>
          <a:stretch/>
        </p:blipFill>
        <p:spPr>
          <a:xfrm>
            <a:off x="1361753" y="3429000"/>
            <a:ext cx="2835674" cy="2486025"/>
          </a:xfrm>
          <a:prstGeom prst="rect">
            <a:avLst/>
          </a:prstGeom>
          <a:ln>
            <a:solidFill>
              <a:schemeClr val="tx1"/>
            </a:solidFill>
          </a:ln>
        </p:spPr>
      </p:pic>
      <p:pic>
        <p:nvPicPr>
          <p:cNvPr id="5" name="Picture 4">
            <a:extLst>
              <a:ext uri="{FF2B5EF4-FFF2-40B4-BE49-F238E27FC236}">
                <a16:creationId xmlns:a16="http://schemas.microsoft.com/office/drawing/2014/main" id="{1FE5A5E9-E791-4FFC-AEC4-ED934054E8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5854" y="3429000"/>
            <a:ext cx="1648439" cy="2486025"/>
          </a:xfrm>
          <a:prstGeom prst="rect">
            <a:avLst/>
          </a:prstGeom>
          <a:ln>
            <a:solidFill>
              <a:schemeClr val="tx1"/>
            </a:solidFill>
          </a:ln>
        </p:spPr>
      </p:pic>
    </p:spTree>
    <p:extLst>
      <p:ext uri="{BB962C8B-B14F-4D97-AF65-F5344CB8AC3E}">
        <p14:creationId xmlns:p14="http://schemas.microsoft.com/office/powerpoint/2010/main" val="2558415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EFB52-EDF7-4A74-A383-F8B7E9154E7D}"/>
              </a:ext>
            </a:extLst>
          </p:cNvPr>
          <p:cNvSpPr>
            <a:spLocks noGrp="1"/>
          </p:cNvSpPr>
          <p:nvPr>
            <p:ph type="title"/>
          </p:nvPr>
        </p:nvSpPr>
        <p:spPr/>
        <p:txBody>
          <a:bodyPr/>
          <a:lstStyle/>
          <a:p>
            <a:r>
              <a:rPr lang="pl-PL" dirty="0"/>
              <a:t>content</a:t>
            </a:r>
            <a:endParaRPr lang="en-US" dirty="0"/>
          </a:p>
        </p:txBody>
      </p:sp>
      <p:sp>
        <p:nvSpPr>
          <p:cNvPr id="3" name="Content Placeholder 2">
            <a:extLst>
              <a:ext uri="{FF2B5EF4-FFF2-40B4-BE49-F238E27FC236}">
                <a16:creationId xmlns:a16="http://schemas.microsoft.com/office/drawing/2014/main" id="{4E99ED13-A509-447C-9CCA-FFEA9ED20768}"/>
              </a:ext>
            </a:extLst>
          </p:cNvPr>
          <p:cNvSpPr>
            <a:spLocks noGrp="1"/>
          </p:cNvSpPr>
          <p:nvPr>
            <p:ph idx="1"/>
          </p:nvPr>
        </p:nvSpPr>
        <p:spPr/>
        <p:txBody>
          <a:bodyPr numCol="1">
            <a:normAutofit/>
          </a:bodyPr>
          <a:lstStyle/>
          <a:p>
            <a:pPr marL="457200" indent="-457200">
              <a:buFont typeface="+mj-lt"/>
              <a:buAutoNum type="arabicPeriod"/>
            </a:pPr>
            <a:r>
              <a:rPr lang="pl-PL" dirty="0"/>
              <a:t>P</a:t>
            </a:r>
            <a:r>
              <a:rPr lang="en-US" dirty="0"/>
              <a:t>roblems</a:t>
            </a:r>
            <a:r>
              <a:rPr lang="pl-PL" dirty="0"/>
              <a:t> in the crypto-space</a:t>
            </a:r>
            <a:endParaRPr lang="en-US" dirty="0"/>
          </a:p>
          <a:p>
            <a:pPr marL="457200" indent="-457200">
              <a:buFont typeface="+mj-lt"/>
              <a:buAutoNum type="arabicPeriod"/>
            </a:pPr>
            <a:r>
              <a:rPr lang="en-US" dirty="0"/>
              <a:t>EOS concept</a:t>
            </a:r>
            <a:r>
              <a:rPr lang="pl-PL" dirty="0"/>
              <a:t> &amp; </a:t>
            </a:r>
            <a:r>
              <a:rPr lang="en-US" dirty="0"/>
              <a:t>features</a:t>
            </a:r>
            <a:endParaRPr lang="pl-PL" dirty="0"/>
          </a:p>
          <a:p>
            <a:pPr marL="457200" indent="-457200">
              <a:buFont typeface="+mj-lt"/>
              <a:buAutoNum type="arabicPeriod"/>
            </a:pPr>
            <a:r>
              <a:rPr lang="pl-PL" dirty="0"/>
              <a:t>E</a:t>
            </a:r>
            <a:r>
              <a:rPr lang="en-US" dirty="0"/>
              <a:t>OS background</a:t>
            </a:r>
            <a:endParaRPr lang="pl-PL" dirty="0"/>
          </a:p>
          <a:p>
            <a:pPr marL="457200" indent="-457200">
              <a:buFont typeface="+mj-lt"/>
              <a:buAutoNum type="arabicPeriod"/>
            </a:pPr>
            <a:r>
              <a:rPr lang="en-US" dirty="0"/>
              <a:t>EOS strong</a:t>
            </a:r>
            <a:r>
              <a:rPr lang="pl-PL" dirty="0"/>
              <a:t> &amp; weak</a:t>
            </a:r>
            <a:r>
              <a:rPr lang="en-US" dirty="0"/>
              <a:t> points</a:t>
            </a:r>
          </a:p>
          <a:p>
            <a:pPr marL="457200" indent="-457200">
              <a:buFont typeface="+mj-lt"/>
              <a:buAutoNum type="arabicPeriod"/>
            </a:pPr>
            <a:r>
              <a:rPr lang="en-US" dirty="0"/>
              <a:t>EOS vs. </a:t>
            </a:r>
            <a:r>
              <a:rPr lang="pl-PL" dirty="0"/>
              <a:t>p</a:t>
            </a:r>
            <a:r>
              <a:rPr lang="en-US" dirty="0"/>
              <a:t>roblems</a:t>
            </a:r>
          </a:p>
          <a:p>
            <a:pPr marL="457200" indent="-457200">
              <a:buFont typeface="+mj-lt"/>
              <a:buAutoNum type="arabicPeriod"/>
            </a:pPr>
            <a:r>
              <a:rPr lang="en-US" dirty="0"/>
              <a:t>Blockchain evolution</a:t>
            </a:r>
          </a:p>
          <a:p>
            <a:pPr marL="0" indent="0">
              <a:buNone/>
            </a:pPr>
            <a:endParaRPr lang="en-US" dirty="0"/>
          </a:p>
        </p:txBody>
      </p:sp>
    </p:spTree>
    <p:extLst>
      <p:ext uri="{BB962C8B-B14F-4D97-AF65-F5344CB8AC3E}">
        <p14:creationId xmlns:p14="http://schemas.microsoft.com/office/powerpoint/2010/main" val="1802324131"/>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660A-6281-4A1E-94CE-A16DF2BA106E}"/>
              </a:ext>
            </a:extLst>
          </p:cNvPr>
          <p:cNvSpPr>
            <a:spLocks noGrp="1"/>
          </p:cNvSpPr>
          <p:nvPr>
            <p:ph type="title"/>
          </p:nvPr>
        </p:nvSpPr>
        <p:spPr/>
        <p:txBody>
          <a:bodyPr/>
          <a:lstStyle/>
          <a:p>
            <a:r>
              <a:rPr lang="en-US" dirty="0"/>
              <a:t>Smart-contract vs. decentralized App</a:t>
            </a:r>
          </a:p>
        </p:txBody>
      </p:sp>
      <p:sp>
        <p:nvSpPr>
          <p:cNvPr id="3" name="Content Placeholder 2">
            <a:extLst>
              <a:ext uri="{FF2B5EF4-FFF2-40B4-BE49-F238E27FC236}">
                <a16:creationId xmlns:a16="http://schemas.microsoft.com/office/drawing/2014/main" id="{3BDFF7A0-BA47-4702-B6E0-01E65CAA0647}"/>
              </a:ext>
            </a:extLst>
          </p:cNvPr>
          <p:cNvSpPr>
            <a:spLocks noGrp="1"/>
          </p:cNvSpPr>
          <p:nvPr>
            <p:ph idx="1"/>
          </p:nvPr>
        </p:nvSpPr>
        <p:spPr/>
        <p:txBody>
          <a:bodyPr/>
          <a:lstStyle/>
          <a:p>
            <a:r>
              <a:rPr lang="en-US" dirty="0"/>
              <a:t>Smart-contract: a piece of interactive code hosted on a blockchain</a:t>
            </a:r>
          </a:p>
          <a:p>
            <a:r>
              <a:rPr lang="en-US" dirty="0"/>
              <a:t>Decentralized application: </a:t>
            </a:r>
          </a:p>
          <a:p>
            <a:pPr lvl="1"/>
            <a:r>
              <a:rPr lang="en-US" dirty="0"/>
              <a:t>An internet-based app which is constructed in such a way that it doesn't need any owner or administrator</a:t>
            </a:r>
          </a:p>
          <a:p>
            <a:pPr lvl="1"/>
            <a:r>
              <a:rPr lang="en-US" dirty="0"/>
              <a:t>Has its own blockchain or it’s made of a bunch of smart-contracts working together</a:t>
            </a:r>
          </a:p>
          <a:p>
            <a:pPr lvl="1"/>
            <a:r>
              <a:rPr lang="en-US" dirty="0"/>
              <a:t>Has a user interface and an economic model</a:t>
            </a:r>
          </a:p>
          <a:p>
            <a:endParaRPr lang="en-US" dirty="0"/>
          </a:p>
          <a:p>
            <a:endParaRPr lang="en-US" dirty="0"/>
          </a:p>
        </p:txBody>
      </p:sp>
    </p:spTree>
    <p:extLst>
      <p:ext uri="{BB962C8B-B14F-4D97-AF65-F5344CB8AC3E}">
        <p14:creationId xmlns:p14="http://schemas.microsoft.com/office/powerpoint/2010/main" val="71213971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1319350977"/>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417850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1813956805"/>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0992133"/>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p:txBody>
          <a:bodyPr/>
          <a:lstStyle/>
          <a:p>
            <a:r>
              <a:rPr lang="pl-PL" dirty="0"/>
              <a:t>WHAT’S NEEDED</a:t>
            </a:r>
            <a:r>
              <a:rPr lang="en-US" dirty="0"/>
              <a:t> Vs. WHAT’s Available</a:t>
            </a:r>
          </a:p>
        </p:txBody>
      </p:sp>
      <p:graphicFrame>
        <p:nvGraphicFramePr>
          <p:cNvPr id="7" name="Chart 6">
            <a:extLst>
              <a:ext uri="{FF2B5EF4-FFF2-40B4-BE49-F238E27FC236}">
                <a16:creationId xmlns:a16="http://schemas.microsoft.com/office/drawing/2014/main" id="{B9ABA3FC-6189-480E-ACA1-6B713DF7F09A}"/>
              </a:ext>
            </a:extLst>
          </p:cNvPr>
          <p:cNvGraphicFramePr/>
          <p:nvPr>
            <p:extLst>
              <p:ext uri="{D42A27DB-BD31-4B8C-83A1-F6EECF244321}">
                <p14:modId xmlns:p14="http://schemas.microsoft.com/office/powerpoint/2010/main" val="1319384016"/>
              </p:ext>
            </p:extLst>
          </p:nvPr>
        </p:nvGraphicFramePr>
        <p:xfrm>
          <a:off x="1361753" y="2364214"/>
          <a:ext cx="7820034" cy="1801923"/>
        </p:xfrm>
        <a:graphic>
          <a:graphicData uri="http://schemas.openxmlformats.org/drawingml/2006/chart">
            <c:chart xmlns:c="http://schemas.openxmlformats.org/drawingml/2006/chart" xmlns:r="http://schemas.openxmlformats.org/officeDocument/2006/relationships" r:id="rId3"/>
          </a:graphicData>
        </a:graphic>
      </p:graphicFrame>
      <p:sp>
        <p:nvSpPr>
          <p:cNvPr id="4" name="Content Placeholder 2">
            <a:extLst>
              <a:ext uri="{FF2B5EF4-FFF2-40B4-BE49-F238E27FC236}">
                <a16:creationId xmlns:a16="http://schemas.microsoft.com/office/drawing/2014/main" id="{350CF540-13E3-46A5-9253-0734ABDBD1E6}"/>
              </a:ext>
            </a:extLst>
          </p:cNvPr>
          <p:cNvSpPr>
            <a:spLocks noGrp="1"/>
          </p:cNvSpPr>
          <p:nvPr>
            <p:ph idx="1"/>
          </p:nvPr>
        </p:nvSpPr>
        <p:spPr>
          <a:xfrm>
            <a:off x="1361752" y="4784139"/>
            <a:ext cx="3460505" cy="1047166"/>
          </a:xfrm>
        </p:spPr>
        <p:txBody>
          <a:bodyPr>
            <a:normAutofit/>
          </a:bodyPr>
          <a:lstStyle/>
          <a:p>
            <a:pPr marL="0" lvl="1" indent="0">
              <a:lnSpc>
                <a:spcPct val="100000"/>
              </a:lnSpc>
              <a:spcBef>
                <a:spcPts val="0"/>
              </a:spcBef>
              <a:buNone/>
            </a:pPr>
            <a:r>
              <a:rPr lang="pl-PL" sz="2400" dirty="0"/>
              <a:t>BTC: </a:t>
            </a:r>
            <a:r>
              <a:rPr lang="pl-PL" sz="2400" dirty="0">
                <a:solidFill>
                  <a:schemeClr val="tx2"/>
                </a:solidFill>
              </a:rPr>
              <a:t>4 trxn/sec</a:t>
            </a:r>
          </a:p>
          <a:p>
            <a:pPr marL="0" lvl="1" indent="0">
              <a:lnSpc>
                <a:spcPct val="100000"/>
              </a:lnSpc>
              <a:spcBef>
                <a:spcPts val="0"/>
              </a:spcBef>
              <a:buNone/>
            </a:pPr>
            <a:r>
              <a:rPr lang="pl-PL" sz="2400" dirty="0"/>
              <a:t>ETH: </a:t>
            </a:r>
            <a:r>
              <a:rPr lang="en-US" sz="2400" dirty="0">
                <a:solidFill>
                  <a:schemeClr val="tx2"/>
                </a:solidFill>
              </a:rPr>
              <a:t>15-</a:t>
            </a:r>
            <a:r>
              <a:rPr lang="pl-PL" sz="2400" dirty="0">
                <a:solidFill>
                  <a:schemeClr val="tx2"/>
                </a:solidFill>
              </a:rPr>
              <a:t>30 trxn/sec</a:t>
            </a:r>
            <a:endParaRPr lang="en-US" dirty="0"/>
          </a:p>
        </p:txBody>
      </p:sp>
      <p:sp>
        <p:nvSpPr>
          <p:cNvPr id="5" name="Content Placeholder 2">
            <a:extLst>
              <a:ext uri="{FF2B5EF4-FFF2-40B4-BE49-F238E27FC236}">
                <a16:creationId xmlns:a16="http://schemas.microsoft.com/office/drawing/2014/main" id="{440F53C2-F0FA-4C97-B141-DF23752A7852}"/>
              </a:ext>
            </a:extLst>
          </p:cNvPr>
          <p:cNvSpPr txBox="1">
            <a:spLocks/>
          </p:cNvSpPr>
          <p:nvPr/>
        </p:nvSpPr>
        <p:spPr>
          <a:xfrm>
            <a:off x="4988872" y="4784139"/>
            <a:ext cx="5935802" cy="104716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lvl="1" indent="0">
              <a:lnSpc>
                <a:spcPct val="100000"/>
              </a:lnSpc>
              <a:spcBef>
                <a:spcPts val="0"/>
              </a:spcBef>
              <a:buFont typeface="Arial" panose="020B0604020202020204" pitchFamily="34" charset="0"/>
              <a:buNone/>
            </a:pPr>
            <a:r>
              <a:rPr lang="pl-PL" sz="2400" dirty="0"/>
              <a:t>BTC: </a:t>
            </a:r>
            <a:r>
              <a:rPr lang="en-US" sz="2400" dirty="0">
                <a:solidFill>
                  <a:schemeClr val="tx2"/>
                </a:solidFill>
              </a:rPr>
              <a:t>4</a:t>
            </a:r>
            <a:r>
              <a:rPr lang="pl-PL" sz="2400" dirty="0">
                <a:solidFill>
                  <a:schemeClr val="tx2"/>
                </a:solidFill>
              </a:rPr>
              <a:t> </a:t>
            </a:r>
            <a:r>
              <a:rPr lang="en-US" sz="2400" dirty="0">
                <a:solidFill>
                  <a:schemeClr val="tx2"/>
                </a:solidFill>
              </a:rPr>
              <a:t>bln USD</a:t>
            </a:r>
            <a:r>
              <a:rPr lang="pl-PL" sz="2400" dirty="0">
                <a:solidFill>
                  <a:schemeClr val="tx2"/>
                </a:solidFill>
              </a:rPr>
              <a:t>/</a:t>
            </a:r>
            <a:r>
              <a:rPr lang="en-US" sz="2400" dirty="0">
                <a:solidFill>
                  <a:schemeClr val="tx2"/>
                </a:solidFill>
              </a:rPr>
              <a:t>year (12 mln USD/day)</a:t>
            </a:r>
            <a:endParaRPr lang="pl-PL" sz="2400" dirty="0">
              <a:solidFill>
                <a:schemeClr val="tx2"/>
              </a:solidFill>
            </a:endParaRPr>
          </a:p>
          <a:p>
            <a:pPr marL="0" lvl="1" indent="0">
              <a:lnSpc>
                <a:spcPct val="100000"/>
              </a:lnSpc>
              <a:spcBef>
                <a:spcPts val="0"/>
              </a:spcBef>
              <a:buFont typeface="Arial" panose="020B0604020202020204" pitchFamily="34" charset="0"/>
              <a:buNone/>
            </a:pPr>
            <a:r>
              <a:rPr lang="pl-PL" sz="2400" dirty="0"/>
              <a:t>ETH: </a:t>
            </a:r>
            <a:r>
              <a:rPr lang="en-US" sz="2400" dirty="0">
                <a:solidFill>
                  <a:schemeClr val="tx2"/>
                </a:solidFill>
              </a:rPr>
              <a:t>2 bln USD/year (6 mln USD/day)</a:t>
            </a:r>
            <a:endParaRPr lang="en-US" dirty="0"/>
          </a:p>
        </p:txBody>
      </p:sp>
    </p:spTree>
    <p:extLst>
      <p:ext uri="{BB962C8B-B14F-4D97-AF65-F5344CB8AC3E}">
        <p14:creationId xmlns:p14="http://schemas.microsoft.com/office/powerpoint/2010/main" val="256603548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randombar(horizontal)">
                                      <p:cBhvr>
                                        <p:cTn id="7" dur="500"/>
                                        <p:tgtEl>
                                          <p:spTgt spid="7">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graphicEl>
                                              <a:chart seriesIdx="-4" categoryIdx="0" bldStep="category"/>
                                            </p:graphicEl>
                                          </p:spTgt>
                                        </p:tgtEl>
                                        <p:attrNameLst>
                                          <p:attrName>style.visibility</p:attrName>
                                        </p:attrNameLst>
                                      </p:cBhvr>
                                      <p:to>
                                        <p:strVal val="visible"/>
                                      </p:to>
                                    </p:set>
                                    <p:animEffect transition="in" filter="randombar(horizontal)">
                                      <p:cBhvr>
                                        <p:cTn id="12" dur="500"/>
                                        <p:tgtEl>
                                          <p:spTgt spid="7">
                                            <p:graphicEl>
                                              <a:chart seriesIdx="-4" categoryIdx="0" bldStep="category"/>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graphicEl>
                                              <a:chart seriesIdx="-4" categoryIdx="1" bldStep="category"/>
                                            </p:graphicEl>
                                          </p:spTgt>
                                        </p:tgtEl>
                                        <p:attrNameLst>
                                          <p:attrName>style.visibility</p:attrName>
                                        </p:attrNameLst>
                                      </p:cBhvr>
                                      <p:to>
                                        <p:strVal val="visible"/>
                                      </p:to>
                                    </p:set>
                                    <p:animEffect transition="in" filter="randombar(horizontal)">
                                      <p:cBhvr>
                                        <p:cTn id="17" dur="500"/>
                                        <p:tgtEl>
                                          <p:spTgt spid="7">
                                            <p:graphicEl>
                                              <a:chart seriesIdx="-4" categoryIdx="1" bldStep="category"/>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
                                            <p:graphicEl>
                                              <a:chart seriesIdx="-4" categoryIdx="2" bldStep="category"/>
                                            </p:graphicEl>
                                          </p:spTgt>
                                        </p:tgtEl>
                                        <p:attrNameLst>
                                          <p:attrName>style.visibility</p:attrName>
                                        </p:attrNameLst>
                                      </p:cBhvr>
                                      <p:to>
                                        <p:strVal val="visible"/>
                                      </p:to>
                                    </p:set>
                                    <p:animEffect transition="in" filter="randombar(horizontal)">
                                      <p:cBhvr>
                                        <p:cTn id="22" dur="500"/>
                                        <p:tgtEl>
                                          <p:spTgt spid="7">
                                            <p:graphicEl>
                                              <a:chart seriesIdx="-4" categoryIdx="2" bldStep="category"/>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27" dur="500"/>
                                        <p:tgtEl>
                                          <p:spTgt spid="4">
                                            <p:txEl>
                                              <p:pRg st="0" end="0"/>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30" dur="500"/>
                                        <p:tgtEl>
                                          <p:spTgt spid="4">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animEffect transition="in" filter="randombar(horizontal)">
                                      <p:cBhvr>
                                        <p:cTn id="35" dur="500"/>
                                        <p:tgtEl>
                                          <p:spTgt spid="5">
                                            <p:txEl>
                                              <p:pRg st="0" end="0"/>
                                            </p:txEl>
                                          </p:spTgt>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5">
                                            <p:txEl>
                                              <p:pRg st="1" end="1"/>
                                            </p:txEl>
                                          </p:spTgt>
                                        </p:tgtEl>
                                        <p:attrNameLst>
                                          <p:attrName>style.visibility</p:attrName>
                                        </p:attrNameLst>
                                      </p:cBhvr>
                                      <p:to>
                                        <p:strVal val="visible"/>
                                      </p:to>
                                    </p:set>
                                    <p:animEffect transition="in" filter="randombar(horizontal)">
                                      <p:cBhvr>
                                        <p:cTn id="38"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category"/>
        </p:bldSub>
      </p:bldGraphic>
      <p:bldP spid="4" grpId="0" uiExpand="1" build="p"/>
      <p:bldP spid="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30B9-F32C-47D5-A4B7-B7CBA863B405}"/>
              </a:ext>
            </a:extLst>
          </p:cNvPr>
          <p:cNvSpPr>
            <a:spLocks noGrp="1"/>
          </p:cNvSpPr>
          <p:nvPr>
            <p:ph type="title"/>
          </p:nvPr>
        </p:nvSpPr>
        <p:spPr/>
        <p:txBody>
          <a:bodyPr/>
          <a:lstStyle/>
          <a:p>
            <a:r>
              <a:rPr lang="en-US" dirty="0"/>
              <a:t>Scaling solutions Available</a:t>
            </a:r>
          </a:p>
        </p:txBody>
      </p:sp>
      <p:sp>
        <p:nvSpPr>
          <p:cNvPr id="3" name="Content Placeholder 2">
            <a:extLst>
              <a:ext uri="{FF2B5EF4-FFF2-40B4-BE49-F238E27FC236}">
                <a16:creationId xmlns:a16="http://schemas.microsoft.com/office/drawing/2014/main" id="{7DF99D0F-5157-4FFB-8384-96EDACC58B59}"/>
              </a:ext>
            </a:extLst>
          </p:cNvPr>
          <p:cNvSpPr>
            <a:spLocks noGrp="1"/>
          </p:cNvSpPr>
          <p:nvPr>
            <p:ph idx="1"/>
          </p:nvPr>
        </p:nvSpPr>
        <p:spPr/>
        <p:txBody>
          <a:bodyPr/>
          <a:lstStyle/>
          <a:p>
            <a:r>
              <a:rPr lang="en-US" dirty="0"/>
              <a:t>Moving transactions off-chain: state channels</a:t>
            </a:r>
          </a:p>
          <a:p>
            <a:pPr lvl="1"/>
            <a:r>
              <a:rPr lang="en-US" dirty="0"/>
              <a:t>Lightening Network in Bitcoin</a:t>
            </a:r>
          </a:p>
          <a:p>
            <a:pPr lvl="1"/>
            <a:r>
              <a:rPr lang="en-US" dirty="0"/>
              <a:t>Raiden in Ethereum</a:t>
            </a:r>
          </a:p>
          <a:p>
            <a:r>
              <a:rPr lang="pl-PL" dirty="0"/>
              <a:t>Splitting</a:t>
            </a:r>
            <a:r>
              <a:rPr lang="en-US" dirty="0"/>
              <a:t> the problem into </a:t>
            </a:r>
            <a:r>
              <a:rPr lang="pl-PL" dirty="0"/>
              <a:t>smaller chunks</a:t>
            </a:r>
            <a:r>
              <a:rPr lang="en-US" dirty="0"/>
              <a:t>: </a:t>
            </a:r>
          </a:p>
          <a:p>
            <a:pPr lvl="1"/>
            <a:r>
              <a:rPr lang="pl-PL" dirty="0"/>
              <a:t>Sub-domains within one blockchain (</a:t>
            </a:r>
            <a:r>
              <a:rPr lang="en-US" dirty="0"/>
              <a:t>Ethereum’s </a:t>
            </a:r>
            <a:r>
              <a:rPr lang="pl-PL" dirty="0"/>
              <a:t>s</a:t>
            </a:r>
            <a:r>
              <a:rPr lang="en-US" dirty="0" err="1"/>
              <a:t>harding</a:t>
            </a:r>
            <a:r>
              <a:rPr lang="pl-PL" dirty="0"/>
              <a:t>)</a:t>
            </a:r>
            <a:endParaRPr lang="en-US" dirty="0"/>
          </a:p>
          <a:p>
            <a:pPr lvl="1"/>
            <a:r>
              <a:rPr lang="pl-PL" dirty="0"/>
              <a:t>Hierachy of s</a:t>
            </a:r>
            <a:r>
              <a:rPr lang="en-US" dirty="0" err="1"/>
              <a:t>ub</a:t>
            </a:r>
            <a:r>
              <a:rPr lang="en-US" dirty="0"/>
              <a:t>-chains </a:t>
            </a:r>
            <a:r>
              <a:rPr lang="pl-PL" dirty="0"/>
              <a:t>(</a:t>
            </a:r>
            <a:r>
              <a:rPr lang="en-US" dirty="0"/>
              <a:t>Ethereum’s Plasma</a:t>
            </a:r>
            <a:r>
              <a:rPr lang="pl-PL" dirty="0"/>
              <a:t>)</a:t>
            </a:r>
            <a:endParaRPr lang="en-US" dirty="0"/>
          </a:p>
        </p:txBody>
      </p:sp>
    </p:spTree>
    <p:extLst>
      <p:ext uri="{BB962C8B-B14F-4D97-AF65-F5344CB8AC3E}">
        <p14:creationId xmlns:p14="http://schemas.microsoft.com/office/powerpoint/2010/main" val="84593983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2637055257"/>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1115001"/>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8B1E3-EF52-4E3B-B932-6A0FF6944B3D}"/>
              </a:ext>
            </a:extLst>
          </p:cNvPr>
          <p:cNvSpPr>
            <a:spLocks noGrp="1"/>
          </p:cNvSpPr>
          <p:nvPr>
            <p:ph type="title"/>
          </p:nvPr>
        </p:nvSpPr>
        <p:spPr/>
        <p:txBody>
          <a:bodyPr/>
          <a:lstStyle/>
          <a:p>
            <a:r>
              <a:rPr lang="en-US" dirty="0"/>
              <a:t>Average transaction fee</a:t>
            </a:r>
          </a:p>
        </p:txBody>
      </p:sp>
      <p:pic>
        <p:nvPicPr>
          <p:cNvPr id="5" name="Content Placeholder 4" descr="A close up of a map&#10;&#10;Description generated with very high confidence">
            <a:extLst>
              <a:ext uri="{FF2B5EF4-FFF2-40B4-BE49-F238E27FC236}">
                <a16:creationId xmlns:a16="http://schemas.microsoft.com/office/drawing/2014/main" id="{370113EA-1BDE-49CF-8E50-BD4D19CF5C0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17900" y="2570327"/>
            <a:ext cx="4007677" cy="2563143"/>
          </a:xfrm>
        </p:spPr>
      </p:pic>
      <p:pic>
        <p:nvPicPr>
          <p:cNvPr id="6" name="Content Placeholder 4">
            <a:extLst>
              <a:ext uri="{FF2B5EF4-FFF2-40B4-BE49-F238E27FC236}">
                <a16:creationId xmlns:a16="http://schemas.microsoft.com/office/drawing/2014/main" id="{18195D5F-188E-458D-8811-548E49A629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3962" y="2566735"/>
            <a:ext cx="4007677" cy="2566736"/>
          </a:xfrm>
          <a:prstGeom prst="rect">
            <a:avLst/>
          </a:prstGeom>
        </p:spPr>
      </p:pic>
      <p:sp>
        <p:nvSpPr>
          <p:cNvPr id="7" name="TextBox 8">
            <a:extLst>
              <a:ext uri="{FF2B5EF4-FFF2-40B4-BE49-F238E27FC236}">
                <a16:creationId xmlns:a16="http://schemas.microsoft.com/office/drawing/2014/main" id="{DF8B1930-7A01-4EC6-80FD-B0CA220E9CDF}"/>
              </a:ext>
            </a:extLst>
          </p:cNvPr>
          <p:cNvSpPr txBox="1"/>
          <p:nvPr/>
        </p:nvSpPr>
        <p:spPr>
          <a:xfrm>
            <a:off x="1417900" y="5265499"/>
            <a:ext cx="3854645" cy="402161"/>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spcBef>
                <a:spcPts val="600"/>
              </a:spcBef>
            </a:pPr>
            <a:r>
              <a:rPr lang="en-US" sz="2400" dirty="0"/>
              <a:t>6-month average: </a:t>
            </a:r>
            <a:r>
              <a:rPr lang="en-US" sz="2400" dirty="0">
                <a:solidFill>
                  <a:schemeClr val="tx2"/>
                </a:solidFill>
              </a:rPr>
              <a:t>4 USD/trxn</a:t>
            </a:r>
          </a:p>
        </p:txBody>
      </p:sp>
      <p:sp>
        <p:nvSpPr>
          <p:cNvPr id="8" name="TextBox 8">
            <a:extLst>
              <a:ext uri="{FF2B5EF4-FFF2-40B4-BE49-F238E27FC236}">
                <a16:creationId xmlns:a16="http://schemas.microsoft.com/office/drawing/2014/main" id="{631CCEA8-DA57-4F78-B97B-6079F884E49B}"/>
              </a:ext>
            </a:extLst>
          </p:cNvPr>
          <p:cNvSpPr txBox="1"/>
          <p:nvPr/>
        </p:nvSpPr>
        <p:spPr>
          <a:xfrm>
            <a:off x="1369366" y="2127863"/>
            <a:ext cx="1622486" cy="40216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2400" u="sng" dirty="0"/>
              <a:t>Bitcoin</a:t>
            </a:r>
            <a:endParaRPr lang="en-US" sz="2400" dirty="0"/>
          </a:p>
        </p:txBody>
      </p:sp>
      <p:sp>
        <p:nvSpPr>
          <p:cNvPr id="10" name="TextBox 8">
            <a:extLst>
              <a:ext uri="{FF2B5EF4-FFF2-40B4-BE49-F238E27FC236}">
                <a16:creationId xmlns:a16="http://schemas.microsoft.com/office/drawing/2014/main" id="{4E390EB1-77B5-4DA9-A5F3-945C54985C72}"/>
              </a:ext>
            </a:extLst>
          </p:cNvPr>
          <p:cNvSpPr txBox="1"/>
          <p:nvPr/>
        </p:nvSpPr>
        <p:spPr>
          <a:xfrm>
            <a:off x="6013962" y="5265498"/>
            <a:ext cx="4261808" cy="400110"/>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spcBef>
                <a:spcPts val="600"/>
              </a:spcBef>
            </a:pPr>
            <a:r>
              <a:rPr lang="en-US" sz="2400" dirty="0"/>
              <a:t>6-month average: </a:t>
            </a:r>
            <a:r>
              <a:rPr lang="en-US" sz="2400" dirty="0">
                <a:solidFill>
                  <a:schemeClr val="tx2"/>
                </a:solidFill>
              </a:rPr>
              <a:t>0.30 USD/trxn</a:t>
            </a:r>
          </a:p>
        </p:txBody>
      </p:sp>
      <p:sp>
        <p:nvSpPr>
          <p:cNvPr id="11" name="TextBox 8">
            <a:extLst>
              <a:ext uri="{FF2B5EF4-FFF2-40B4-BE49-F238E27FC236}">
                <a16:creationId xmlns:a16="http://schemas.microsoft.com/office/drawing/2014/main" id="{07C5D8B9-44A9-4722-A93D-F31FD19CE73B}"/>
              </a:ext>
            </a:extLst>
          </p:cNvPr>
          <p:cNvSpPr txBox="1"/>
          <p:nvPr/>
        </p:nvSpPr>
        <p:spPr>
          <a:xfrm>
            <a:off x="5970510" y="2098560"/>
            <a:ext cx="1622486" cy="40216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en-US" sz="2400" u="sng" dirty="0"/>
              <a:t>Ethereum</a:t>
            </a:r>
            <a:endParaRPr lang="en-US" sz="2400" dirty="0"/>
          </a:p>
        </p:txBody>
      </p:sp>
      <p:sp>
        <p:nvSpPr>
          <p:cNvPr id="9" name="TextBox 8">
            <a:extLst>
              <a:ext uri="{FF2B5EF4-FFF2-40B4-BE49-F238E27FC236}">
                <a16:creationId xmlns:a16="http://schemas.microsoft.com/office/drawing/2014/main" id="{4C82DFC0-845B-4438-A4BF-BBEAF0155658}"/>
              </a:ext>
            </a:extLst>
          </p:cNvPr>
          <p:cNvSpPr txBox="1"/>
          <p:nvPr/>
        </p:nvSpPr>
        <p:spPr>
          <a:xfrm>
            <a:off x="1361753" y="6327159"/>
            <a:ext cx="2911199" cy="4001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bitinfocharts.com</a:t>
            </a:r>
            <a:endParaRPr lang="en-US" sz="1400" dirty="0">
              <a:solidFill>
                <a:schemeClr val="tx1">
                  <a:lumMod val="65000"/>
                </a:schemeClr>
              </a:solidFill>
            </a:endParaRPr>
          </a:p>
        </p:txBody>
      </p:sp>
    </p:spTree>
    <p:extLst>
      <p:ext uri="{BB962C8B-B14F-4D97-AF65-F5344CB8AC3E}">
        <p14:creationId xmlns:p14="http://schemas.microsoft.com/office/powerpoint/2010/main" val="2859901360"/>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3503181074"/>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0879544"/>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693918638"/>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58920035"/>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 IN THE Blockchain SPACE</a:t>
            </a:r>
          </a:p>
        </p:txBody>
      </p:sp>
      <p:sp>
        <p:nvSpPr>
          <p:cNvPr id="3" name="Content Placeholder 2">
            <a:extLst>
              <a:ext uri="{FF2B5EF4-FFF2-40B4-BE49-F238E27FC236}">
                <a16:creationId xmlns:a16="http://schemas.microsoft.com/office/drawing/2014/main" id="{CABE623F-3527-4F94-A6FA-43328AC1C480}"/>
              </a:ext>
            </a:extLst>
          </p:cNvPr>
          <p:cNvSpPr>
            <a:spLocks noGrp="1"/>
          </p:cNvSpPr>
          <p:nvPr>
            <p:ph idx="1"/>
          </p:nvPr>
        </p:nvSpPr>
        <p:spPr>
          <a:xfrm>
            <a:off x="1141413" y="2249487"/>
            <a:ext cx="10164762" cy="3541714"/>
          </a:xfrm>
        </p:spPr>
        <p:txBody>
          <a:bodyPr/>
          <a:lstStyle/>
          <a:p>
            <a:r>
              <a:rPr lang="en-US" dirty="0"/>
              <a:t>We are blockchain long-term investors</a:t>
            </a:r>
            <a:r>
              <a:rPr lang="pl-PL" dirty="0"/>
              <a:t>:</a:t>
            </a:r>
            <a:br>
              <a:rPr lang="pl-PL" dirty="0"/>
            </a:br>
            <a:r>
              <a:rPr lang="en-US" dirty="0"/>
              <a:t>B</a:t>
            </a:r>
            <a:r>
              <a:rPr lang="pl-PL" dirty="0"/>
              <a:t>itcoin, </a:t>
            </a:r>
            <a:r>
              <a:rPr lang="en-US" dirty="0"/>
              <a:t>Ethereum, Polkadot, </a:t>
            </a:r>
            <a:r>
              <a:rPr lang="pl-PL" dirty="0"/>
              <a:t>MaidSafe, BitShares, Steem &amp; EOS</a:t>
            </a:r>
            <a:endParaRPr lang="en-US" dirty="0"/>
          </a:p>
          <a:p>
            <a:r>
              <a:rPr lang="en-US" dirty="0"/>
              <a:t>We actively participate in blockchain events</a:t>
            </a:r>
            <a:r>
              <a:rPr lang="pl-PL" dirty="0"/>
              <a:t>:</a:t>
            </a:r>
            <a:br>
              <a:rPr lang="pl-PL" dirty="0"/>
            </a:br>
            <a:r>
              <a:rPr lang="en-US" dirty="0"/>
              <a:t>FinTech Week in London</a:t>
            </a:r>
            <a:r>
              <a:rPr lang="pl-PL" dirty="0"/>
              <a:t> &amp; </a:t>
            </a:r>
            <a:r>
              <a:rPr lang="en-US" dirty="0"/>
              <a:t>Blockchain Summit in Shanghai</a:t>
            </a:r>
            <a:endParaRPr lang="pl-PL" dirty="0"/>
          </a:p>
        </p:txBody>
      </p:sp>
    </p:spTree>
    <p:extLst>
      <p:ext uri="{BB962C8B-B14F-4D97-AF65-F5344CB8AC3E}">
        <p14:creationId xmlns:p14="http://schemas.microsoft.com/office/powerpoint/2010/main" val="84460034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2383127984"/>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01072817"/>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GB" dirty="0"/>
              <a:t>BUILD </a:t>
            </a:r>
            <a:r>
              <a:rPr lang="en-GB" dirty="0" err="1"/>
              <a:t>UNSTOPPAbLE</a:t>
            </a:r>
            <a:r>
              <a:rPr lang="en-GB" dirty="0"/>
              <a:t> APPS</a:t>
            </a:r>
            <a:endParaRPr lang="en-US" dirty="0"/>
          </a:p>
        </p:txBody>
      </p:sp>
      <p:pic>
        <p:nvPicPr>
          <p:cNvPr id="5" name="Content Placeholder 7" descr="A screenshot of a cell phone&#10;&#10;Description generated with very high confidence">
            <a:extLst>
              <a:ext uri="{FF2B5EF4-FFF2-40B4-BE49-F238E27FC236}">
                <a16:creationId xmlns:a16="http://schemas.microsoft.com/office/drawing/2014/main" id="{2D19E108-AD98-4794-9254-ACA06984346E}"/>
              </a:ext>
            </a:extLst>
          </p:cNvPr>
          <p:cNvPicPr>
            <a:picLocks noChangeAspect="1"/>
          </p:cNvPicPr>
          <p:nvPr/>
        </p:nvPicPr>
        <p:blipFill rotWithShape="1">
          <a:blip r:embed="rId3">
            <a:extLst>
              <a:ext uri="{28A0092B-C50C-407E-A947-70E740481C1C}">
                <a14:useLocalDpi xmlns:a14="http://schemas.microsoft.com/office/drawing/2010/main" val="0"/>
              </a:ext>
            </a:extLst>
          </a:blip>
          <a:srcRect t="13750" r="42669" b="35627"/>
          <a:stretch/>
        </p:blipFill>
        <p:spPr>
          <a:xfrm>
            <a:off x="1361753" y="2306972"/>
            <a:ext cx="7185024" cy="3335681"/>
          </a:xfrm>
          <a:prstGeom prst="rect">
            <a:avLst/>
          </a:prstGeom>
          <a:ln>
            <a:solidFill>
              <a:schemeClr val="tx1"/>
            </a:solidFill>
          </a:ln>
        </p:spPr>
      </p:pic>
      <p:sp>
        <p:nvSpPr>
          <p:cNvPr id="4" name="TextBox 3">
            <a:extLst>
              <a:ext uri="{FF2B5EF4-FFF2-40B4-BE49-F238E27FC236}">
                <a16:creationId xmlns:a16="http://schemas.microsoft.com/office/drawing/2014/main" id="{6BF69774-D511-42BF-AD8C-58013CD17D07}"/>
              </a:ext>
            </a:extLst>
          </p:cNvPr>
          <p:cNvSpPr txBox="1"/>
          <p:nvPr/>
        </p:nvSpPr>
        <p:spPr>
          <a:xfrm>
            <a:off x="1361753" y="6327159"/>
            <a:ext cx="2911199" cy="36926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ethreum.org</a:t>
            </a:r>
            <a:endParaRPr lang="en-US" sz="1400" dirty="0">
              <a:solidFill>
                <a:schemeClr val="tx1">
                  <a:lumMod val="65000"/>
                </a:schemeClr>
              </a:solidFill>
            </a:endParaRPr>
          </a:p>
        </p:txBody>
      </p:sp>
    </p:spTree>
    <p:extLst>
      <p:ext uri="{BB962C8B-B14F-4D97-AF65-F5344CB8AC3E}">
        <p14:creationId xmlns:p14="http://schemas.microsoft.com/office/powerpoint/2010/main" val="1923475144"/>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2558565655"/>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1584989"/>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3738333571"/>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93707474"/>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p:txBody>
          <a:bodyPr/>
          <a:lstStyle/>
          <a:p>
            <a:r>
              <a:rPr lang="en-US" dirty="0"/>
              <a:t>What do decentralized apps require?</a:t>
            </a:r>
          </a:p>
        </p:txBody>
      </p:sp>
      <p:graphicFrame>
        <p:nvGraphicFramePr>
          <p:cNvPr id="5" name="Content Placeholder 4">
            <a:extLst>
              <a:ext uri="{FF2B5EF4-FFF2-40B4-BE49-F238E27FC236}">
                <a16:creationId xmlns:a16="http://schemas.microsoft.com/office/drawing/2014/main" id="{D657EC31-BC5B-4F31-A44A-B9005A3F8301}"/>
              </a:ext>
            </a:extLst>
          </p:cNvPr>
          <p:cNvGraphicFramePr>
            <a:graphicFrameLocks noGrp="1"/>
          </p:cNvGraphicFramePr>
          <p:nvPr>
            <p:ph idx="1"/>
            <p:extLst>
              <p:ext uri="{D42A27DB-BD31-4B8C-83A1-F6EECF244321}">
                <p14:modId xmlns:p14="http://schemas.microsoft.com/office/powerpoint/2010/main" val="1208559905"/>
              </p:ext>
            </p:extLst>
          </p:nvPr>
        </p:nvGraphicFramePr>
        <p:xfrm>
          <a:off x="1361753" y="2154236"/>
          <a:ext cx="8029135" cy="39899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192452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FAE3A3C3-2327-4512-AC6F-633E4D8608D6}"/>
                                            </p:graphicEl>
                                          </p:spTgt>
                                        </p:tgtEl>
                                        <p:attrNameLst>
                                          <p:attrName>style.visibility</p:attrName>
                                        </p:attrNameLst>
                                      </p:cBhvr>
                                      <p:to>
                                        <p:strVal val="visible"/>
                                      </p:to>
                                    </p:set>
                                    <p:anim calcmode="lin" valueType="num">
                                      <p:cBhvr additive="base">
                                        <p:cTn id="7" dur="500" fill="hold"/>
                                        <p:tgtEl>
                                          <p:spTgt spid="5">
                                            <p:graphicEl>
                                              <a:dgm id="{FAE3A3C3-2327-4512-AC6F-633E4D8608D6}"/>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FAE3A3C3-2327-4512-AC6F-633E4D8608D6}"/>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graphicEl>
                                              <a:dgm id="{890B3DBE-57DF-4C49-AC21-02E8C1540BD6}"/>
                                            </p:graphicEl>
                                          </p:spTgt>
                                        </p:tgtEl>
                                        <p:attrNameLst>
                                          <p:attrName>style.visibility</p:attrName>
                                        </p:attrNameLst>
                                      </p:cBhvr>
                                      <p:to>
                                        <p:strVal val="visible"/>
                                      </p:to>
                                    </p:set>
                                    <p:anim calcmode="lin" valueType="num">
                                      <p:cBhvr additive="base">
                                        <p:cTn id="11" dur="500" fill="hold"/>
                                        <p:tgtEl>
                                          <p:spTgt spid="5">
                                            <p:graphicEl>
                                              <a:dgm id="{890B3DBE-57DF-4C49-AC21-02E8C1540BD6}"/>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graphicEl>
                                              <a:dgm id="{890B3DBE-57DF-4C49-AC21-02E8C1540BD6}"/>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graphicEl>
                                              <a:dgm id="{6995AB0E-9CF5-4E29-BFC5-5553C4C5E8CE}"/>
                                            </p:graphicEl>
                                          </p:spTgt>
                                        </p:tgtEl>
                                        <p:attrNameLst>
                                          <p:attrName>style.visibility</p:attrName>
                                        </p:attrNameLst>
                                      </p:cBhvr>
                                      <p:to>
                                        <p:strVal val="visible"/>
                                      </p:to>
                                    </p:set>
                                    <p:anim calcmode="lin" valueType="num">
                                      <p:cBhvr additive="base">
                                        <p:cTn id="17" dur="500" fill="hold"/>
                                        <p:tgtEl>
                                          <p:spTgt spid="5">
                                            <p:graphicEl>
                                              <a:dgm id="{6995AB0E-9CF5-4E29-BFC5-5553C4C5E8CE}"/>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graphicEl>
                                              <a:dgm id="{6995AB0E-9CF5-4E29-BFC5-5553C4C5E8CE}"/>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graphicEl>
                                              <a:dgm id="{EC224EF7-4A70-4FF6-A6E4-4AE5562BE7EA}"/>
                                            </p:graphicEl>
                                          </p:spTgt>
                                        </p:tgtEl>
                                        <p:attrNameLst>
                                          <p:attrName>style.visibility</p:attrName>
                                        </p:attrNameLst>
                                      </p:cBhvr>
                                      <p:to>
                                        <p:strVal val="visible"/>
                                      </p:to>
                                    </p:set>
                                    <p:anim calcmode="lin" valueType="num">
                                      <p:cBhvr additive="base">
                                        <p:cTn id="21" dur="500" fill="hold"/>
                                        <p:tgtEl>
                                          <p:spTgt spid="5">
                                            <p:graphicEl>
                                              <a:dgm id="{EC224EF7-4A70-4FF6-A6E4-4AE5562BE7EA}"/>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graphicEl>
                                              <a:dgm id="{EC224EF7-4A70-4FF6-A6E4-4AE5562BE7EA}"/>
                                            </p:graphic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graphicEl>
                                              <a:dgm id="{3064349A-06DB-4657-9FF2-5EF0466CE513}"/>
                                            </p:graphicEl>
                                          </p:spTgt>
                                        </p:tgtEl>
                                        <p:attrNameLst>
                                          <p:attrName>style.visibility</p:attrName>
                                        </p:attrNameLst>
                                      </p:cBhvr>
                                      <p:to>
                                        <p:strVal val="visible"/>
                                      </p:to>
                                    </p:set>
                                    <p:anim calcmode="lin" valueType="num">
                                      <p:cBhvr additive="base">
                                        <p:cTn id="27" dur="500" fill="hold"/>
                                        <p:tgtEl>
                                          <p:spTgt spid="5">
                                            <p:graphicEl>
                                              <a:dgm id="{3064349A-06DB-4657-9FF2-5EF0466CE513}"/>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graphicEl>
                                              <a:dgm id="{3064349A-06DB-4657-9FF2-5EF0466CE513}"/>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graphicEl>
                                              <a:dgm id="{FA211A98-D6F2-43DF-ACFD-97AAD15DF185}"/>
                                            </p:graphicEl>
                                          </p:spTgt>
                                        </p:tgtEl>
                                        <p:attrNameLst>
                                          <p:attrName>style.visibility</p:attrName>
                                        </p:attrNameLst>
                                      </p:cBhvr>
                                      <p:to>
                                        <p:strVal val="visible"/>
                                      </p:to>
                                    </p:set>
                                    <p:anim calcmode="lin" valueType="num">
                                      <p:cBhvr additive="base">
                                        <p:cTn id="31" dur="500" fill="hold"/>
                                        <p:tgtEl>
                                          <p:spTgt spid="5">
                                            <p:graphicEl>
                                              <a:dgm id="{FA211A98-D6F2-43DF-ACFD-97AAD15DF185}"/>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graphicEl>
                                              <a:dgm id="{FA211A98-D6F2-43DF-ACFD-97AAD15DF185}"/>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graphicEl>
                                              <a:dgm id="{C3CA01E7-7E76-4736-9412-AAAE203FBF27}"/>
                                            </p:graphicEl>
                                          </p:spTgt>
                                        </p:tgtEl>
                                        <p:attrNameLst>
                                          <p:attrName>style.visibility</p:attrName>
                                        </p:attrNameLst>
                                      </p:cBhvr>
                                      <p:to>
                                        <p:strVal val="visible"/>
                                      </p:to>
                                    </p:set>
                                    <p:anim calcmode="lin" valueType="num">
                                      <p:cBhvr additive="base">
                                        <p:cTn id="37" dur="500" fill="hold"/>
                                        <p:tgtEl>
                                          <p:spTgt spid="5">
                                            <p:graphicEl>
                                              <a:dgm id="{C3CA01E7-7E76-4736-9412-AAAE203FBF27}"/>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graphicEl>
                                              <a:dgm id="{C3CA01E7-7E76-4736-9412-AAAE203FBF27}"/>
                                            </p:graphic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
                                            <p:graphicEl>
                                              <a:dgm id="{7B70E375-5823-4B28-9CE2-2D542D51AC70}"/>
                                            </p:graphicEl>
                                          </p:spTgt>
                                        </p:tgtEl>
                                        <p:attrNameLst>
                                          <p:attrName>style.visibility</p:attrName>
                                        </p:attrNameLst>
                                      </p:cBhvr>
                                      <p:to>
                                        <p:strVal val="visible"/>
                                      </p:to>
                                    </p:set>
                                    <p:anim calcmode="lin" valueType="num">
                                      <p:cBhvr additive="base">
                                        <p:cTn id="41" dur="500" fill="hold"/>
                                        <p:tgtEl>
                                          <p:spTgt spid="5">
                                            <p:graphicEl>
                                              <a:dgm id="{7B70E375-5823-4B28-9CE2-2D542D51AC70}"/>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graphicEl>
                                              <a:dgm id="{7B70E375-5823-4B28-9CE2-2D542D51AC70}"/>
                                            </p:graphic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
                                            <p:graphicEl>
                                              <a:dgm id="{59864DA4-75D9-4BEA-8E90-65D3E33CEC4E}"/>
                                            </p:graphicEl>
                                          </p:spTgt>
                                        </p:tgtEl>
                                        <p:attrNameLst>
                                          <p:attrName>style.visibility</p:attrName>
                                        </p:attrNameLst>
                                      </p:cBhvr>
                                      <p:to>
                                        <p:strVal val="visible"/>
                                      </p:to>
                                    </p:set>
                                    <p:anim calcmode="lin" valueType="num">
                                      <p:cBhvr additive="base">
                                        <p:cTn id="47" dur="500" fill="hold"/>
                                        <p:tgtEl>
                                          <p:spTgt spid="5">
                                            <p:graphicEl>
                                              <a:dgm id="{59864DA4-75D9-4BEA-8E90-65D3E33CEC4E}"/>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graphicEl>
                                              <a:dgm id="{59864DA4-75D9-4BEA-8E90-65D3E33CEC4E}"/>
                                            </p:graphic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
                                            <p:graphicEl>
                                              <a:dgm id="{7F5314EF-1E76-4F86-9FC0-8D4626C9A582}"/>
                                            </p:graphicEl>
                                          </p:spTgt>
                                        </p:tgtEl>
                                        <p:attrNameLst>
                                          <p:attrName>style.visibility</p:attrName>
                                        </p:attrNameLst>
                                      </p:cBhvr>
                                      <p:to>
                                        <p:strVal val="visible"/>
                                      </p:to>
                                    </p:set>
                                    <p:anim calcmode="lin" valueType="num">
                                      <p:cBhvr additive="base">
                                        <p:cTn id="51" dur="500" fill="hold"/>
                                        <p:tgtEl>
                                          <p:spTgt spid="5">
                                            <p:graphicEl>
                                              <a:dgm id="{7F5314EF-1E76-4F86-9FC0-8D4626C9A582}"/>
                                            </p:graphic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graphicEl>
                                              <a:dgm id="{7F5314EF-1E76-4F86-9FC0-8D4626C9A582}"/>
                                            </p:graphic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5">
                                            <p:graphicEl>
                                              <a:dgm id="{F9F0C3B9-865A-4DE9-B35B-8DC35EC27779}"/>
                                            </p:graphicEl>
                                          </p:spTgt>
                                        </p:tgtEl>
                                        <p:attrNameLst>
                                          <p:attrName>style.visibility</p:attrName>
                                        </p:attrNameLst>
                                      </p:cBhvr>
                                      <p:to>
                                        <p:strVal val="visible"/>
                                      </p:to>
                                    </p:set>
                                    <p:anim calcmode="lin" valueType="num">
                                      <p:cBhvr additive="base">
                                        <p:cTn id="57" dur="500" fill="hold"/>
                                        <p:tgtEl>
                                          <p:spTgt spid="5">
                                            <p:graphicEl>
                                              <a:dgm id="{F9F0C3B9-865A-4DE9-B35B-8DC35EC27779}"/>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graphicEl>
                                              <a:dgm id="{F9F0C3B9-865A-4DE9-B35B-8DC35EC27779}"/>
                                            </p:graphic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5">
                                            <p:graphicEl>
                                              <a:dgm id="{979998E3-A6C3-4F24-8751-83EE8944A166}"/>
                                            </p:graphicEl>
                                          </p:spTgt>
                                        </p:tgtEl>
                                        <p:attrNameLst>
                                          <p:attrName>style.visibility</p:attrName>
                                        </p:attrNameLst>
                                      </p:cBhvr>
                                      <p:to>
                                        <p:strVal val="visible"/>
                                      </p:to>
                                    </p:set>
                                    <p:anim calcmode="lin" valueType="num">
                                      <p:cBhvr additive="base">
                                        <p:cTn id="61" dur="500" fill="hold"/>
                                        <p:tgtEl>
                                          <p:spTgt spid="5">
                                            <p:graphicEl>
                                              <a:dgm id="{979998E3-A6C3-4F24-8751-83EE8944A166}"/>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graphicEl>
                                              <a:dgm id="{979998E3-A6C3-4F24-8751-83EE8944A166}"/>
                                            </p:graphic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graphicEl>
                                              <a:dgm id="{969258F5-0484-49E7-B3C7-8290A3EC09A4}"/>
                                            </p:graphicEl>
                                          </p:spTgt>
                                        </p:tgtEl>
                                        <p:attrNameLst>
                                          <p:attrName>style.visibility</p:attrName>
                                        </p:attrNameLst>
                                      </p:cBhvr>
                                      <p:to>
                                        <p:strVal val="visible"/>
                                      </p:to>
                                    </p:set>
                                    <p:anim calcmode="lin" valueType="num">
                                      <p:cBhvr additive="base">
                                        <p:cTn id="67" dur="500" fill="hold"/>
                                        <p:tgtEl>
                                          <p:spTgt spid="5">
                                            <p:graphicEl>
                                              <a:dgm id="{969258F5-0484-49E7-B3C7-8290A3EC09A4}"/>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graphicEl>
                                              <a:dgm id="{969258F5-0484-49E7-B3C7-8290A3EC09A4}"/>
                                            </p:graphic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5">
                                            <p:graphicEl>
                                              <a:dgm id="{164319CF-435F-403D-82DF-D509CC3BD6DE}"/>
                                            </p:graphicEl>
                                          </p:spTgt>
                                        </p:tgtEl>
                                        <p:attrNameLst>
                                          <p:attrName>style.visibility</p:attrName>
                                        </p:attrNameLst>
                                      </p:cBhvr>
                                      <p:to>
                                        <p:strVal val="visible"/>
                                      </p:to>
                                    </p:set>
                                    <p:anim calcmode="lin" valueType="num">
                                      <p:cBhvr additive="base">
                                        <p:cTn id="71" dur="500" fill="hold"/>
                                        <p:tgtEl>
                                          <p:spTgt spid="5">
                                            <p:graphicEl>
                                              <a:dgm id="{164319CF-435F-403D-82DF-D509CC3BD6DE}"/>
                                            </p:graphicEl>
                                          </p:spTgt>
                                        </p:tgtEl>
                                        <p:attrNameLst>
                                          <p:attrName>ppt_x</p:attrName>
                                        </p:attrNameLst>
                                      </p:cBhvr>
                                      <p:tavLst>
                                        <p:tav tm="0">
                                          <p:val>
                                            <p:strVal val="#ppt_x"/>
                                          </p:val>
                                        </p:tav>
                                        <p:tav tm="100000">
                                          <p:val>
                                            <p:strVal val="#ppt_x"/>
                                          </p:val>
                                        </p:tav>
                                      </p:tavLst>
                                    </p:anim>
                                    <p:anim calcmode="lin" valueType="num">
                                      <p:cBhvr additive="base">
                                        <p:cTn id="72" dur="500" fill="hold"/>
                                        <p:tgtEl>
                                          <p:spTgt spid="5">
                                            <p:graphicEl>
                                              <a:dgm id="{164319CF-435F-403D-82DF-D509CC3BD6DE}"/>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2ABC-955A-458D-9C5D-91339CC155FE}"/>
              </a:ext>
            </a:extLst>
          </p:cNvPr>
          <p:cNvSpPr>
            <a:spLocks noGrp="1"/>
          </p:cNvSpPr>
          <p:nvPr>
            <p:ph type="title"/>
          </p:nvPr>
        </p:nvSpPr>
        <p:spPr/>
        <p:txBody>
          <a:bodyPr/>
          <a:lstStyle/>
          <a:p>
            <a:r>
              <a:rPr lang="en-US" dirty="0"/>
              <a:t>What is EOS?</a:t>
            </a:r>
          </a:p>
        </p:txBody>
      </p:sp>
      <p:sp>
        <p:nvSpPr>
          <p:cNvPr id="3" name="Content Placeholder 2">
            <a:extLst>
              <a:ext uri="{FF2B5EF4-FFF2-40B4-BE49-F238E27FC236}">
                <a16:creationId xmlns:a16="http://schemas.microsoft.com/office/drawing/2014/main" id="{81C1B3C6-4F82-49D0-8035-A844F0AE9D4B}"/>
              </a:ext>
            </a:extLst>
          </p:cNvPr>
          <p:cNvSpPr>
            <a:spLocks noGrp="1"/>
          </p:cNvSpPr>
          <p:nvPr>
            <p:ph idx="1"/>
          </p:nvPr>
        </p:nvSpPr>
        <p:spPr>
          <a:xfrm>
            <a:off x="1361752" y="2249487"/>
            <a:ext cx="9905999" cy="2025058"/>
          </a:xfrm>
        </p:spPr>
        <p:txBody>
          <a:bodyPr/>
          <a:lstStyle/>
          <a:p>
            <a:pPr marL="0" indent="0">
              <a:buNone/>
            </a:pPr>
            <a:r>
              <a:rPr lang="pl-PL" dirty="0"/>
              <a:t>EOS is a </a:t>
            </a:r>
            <a:r>
              <a:rPr lang="en-US" dirty="0"/>
              <a:t>general-purpose smart-contract platform, just like Ethereum</a:t>
            </a:r>
            <a:r>
              <a:rPr lang="pl-PL" dirty="0"/>
              <a:t>.</a:t>
            </a:r>
          </a:p>
        </p:txBody>
      </p:sp>
    </p:spTree>
    <p:extLst>
      <p:ext uri="{BB962C8B-B14F-4D97-AF65-F5344CB8AC3E}">
        <p14:creationId xmlns:p14="http://schemas.microsoft.com/office/powerpoint/2010/main" val="295153013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EOS is the blockchain for building commercial scale decentralized applications that are </a:t>
            </a:r>
            <a:r>
              <a:rPr lang="en-US" cap="none" dirty="0">
                <a:solidFill>
                  <a:schemeClr val="tx2"/>
                </a:solidFill>
              </a:rPr>
              <a:t>indistinguishable</a:t>
            </a:r>
            <a:r>
              <a:rPr lang="en-US" cap="none" dirty="0"/>
              <a:t> </a:t>
            </a:r>
            <a:r>
              <a:rPr lang="en-US" cap="none" dirty="0">
                <a:solidFill>
                  <a:schemeClr val="tx2"/>
                </a:solidFill>
              </a:rPr>
              <a:t>from centralized alternatives</a:t>
            </a:r>
            <a:r>
              <a:rPr lang="en-US" cap="none" dirty="0"/>
              <a: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a:t>Daniel Larimer, CTO of block.one</a:t>
            </a:r>
            <a:endParaRPr lang="en-US" sz="1600" dirty="0"/>
          </a:p>
        </p:txBody>
      </p:sp>
    </p:spTree>
    <p:extLst>
      <p:ext uri="{BB962C8B-B14F-4D97-AF65-F5344CB8AC3E}">
        <p14:creationId xmlns:p14="http://schemas.microsoft.com/office/powerpoint/2010/main" val="3793469434"/>
      </p:ext>
    </p:extLst>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2370-2827-46F6-B537-BB4DCFBE7ECE}"/>
              </a:ext>
            </a:extLst>
          </p:cNvPr>
          <p:cNvSpPr>
            <a:spLocks noGrp="1"/>
          </p:cNvSpPr>
          <p:nvPr>
            <p:ph type="title"/>
          </p:nvPr>
        </p:nvSpPr>
        <p:spPr/>
        <p:txBody>
          <a:bodyPr/>
          <a:lstStyle/>
          <a:p>
            <a:r>
              <a:rPr lang="pl-PL" dirty="0"/>
              <a:t>HOW DOES EOS WORK?</a:t>
            </a:r>
            <a:endParaRPr lang="en-US" dirty="0"/>
          </a:p>
        </p:txBody>
      </p:sp>
      <p:sp>
        <p:nvSpPr>
          <p:cNvPr id="4" name="TextBox 3">
            <a:extLst>
              <a:ext uri="{FF2B5EF4-FFF2-40B4-BE49-F238E27FC236}">
                <a16:creationId xmlns:a16="http://schemas.microsoft.com/office/drawing/2014/main" id="{57E2AC31-ADC9-4B2D-A665-66B3EB68A39E}"/>
              </a:ext>
            </a:extLst>
          </p:cNvPr>
          <p:cNvSpPr txBox="1"/>
          <p:nvPr/>
        </p:nvSpPr>
        <p:spPr>
          <a:xfrm>
            <a:off x="4690021" y="2405361"/>
            <a:ext cx="1934717" cy="577751"/>
          </a:xfrm>
          <a:prstGeom prst="flowChartMultidocument">
            <a:avLst/>
          </a:prstGeom>
          <a:solidFill>
            <a:schemeClr val="tx1">
              <a:lumMod val="75000"/>
              <a:alpha val="60000"/>
            </a:schemeClr>
          </a:solidFill>
          <a:ln>
            <a:solidFill>
              <a:schemeClr val="tx1"/>
            </a:solidFill>
          </a:ln>
        </p:spPr>
        <p:txBody>
          <a:bodyPr wrap="none" rtlCol="0">
            <a:spAutoFit/>
          </a:bodyPr>
          <a:lstStyle/>
          <a:p>
            <a:pPr algn="ctr"/>
            <a:r>
              <a:rPr lang="pl-PL" sz="2400" dirty="0"/>
              <a:t>Applications</a:t>
            </a:r>
            <a:endParaRPr lang="en-US" sz="2400" dirty="0"/>
          </a:p>
        </p:txBody>
      </p:sp>
      <p:sp>
        <p:nvSpPr>
          <p:cNvPr id="5" name="TextBox 4">
            <a:extLst>
              <a:ext uri="{FF2B5EF4-FFF2-40B4-BE49-F238E27FC236}">
                <a16:creationId xmlns:a16="http://schemas.microsoft.com/office/drawing/2014/main" id="{C974B192-328D-4524-9B79-697A5B4CCD21}"/>
              </a:ext>
            </a:extLst>
          </p:cNvPr>
          <p:cNvSpPr txBox="1"/>
          <p:nvPr/>
        </p:nvSpPr>
        <p:spPr>
          <a:xfrm>
            <a:off x="4819649" y="4996161"/>
            <a:ext cx="1675459" cy="917079"/>
          </a:xfrm>
          <a:prstGeom prst="flowChartMagneticDisk">
            <a:avLst/>
          </a:prstGeom>
          <a:solidFill>
            <a:schemeClr val="tx1">
              <a:lumMod val="75000"/>
              <a:alpha val="60000"/>
            </a:schemeClr>
          </a:solidFill>
          <a:ln>
            <a:solidFill>
              <a:schemeClr val="tx1"/>
            </a:solidFill>
          </a:ln>
        </p:spPr>
        <p:txBody>
          <a:bodyPr wrap="square" rtlCol="0">
            <a:spAutoFit/>
          </a:bodyPr>
          <a:lstStyle/>
          <a:p>
            <a:pPr algn="ctr"/>
            <a:r>
              <a:rPr lang="pl-PL" sz="2400" dirty="0"/>
              <a:t>Computer</a:t>
            </a:r>
            <a:endParaRPr lang="en-US" sz="2400" dirty="0"/>
          </a:p>
        </p:txBody>
      </p:sp>
      <p:sp>
        <p:nvSpPr>
          <p:cNvPr id="6" name="TextBox 5">
            <a:extLst>
              <a:ext uri="{FF2B5EF4-FFF2-40B4-BE49-F238E27FC236}">
                <a16:creationId xmlns:a16="http://schemas.microsoft.com/office/drawing/2014/main" id="{884C0646-A1D5-49FA-BE3B-AFA191F1CC1C}"/>
              </a:ext>
            </a:extLst>
          </p:cNvPr>
          <p:cNvSpPr txBox="1"/>
          <p:nvPr/>
        </p:nvSpPr>
        <p:spPr>
          <a:xfrm>
            <a:off x="4819649" y="3185409"/>
            <a:ext cx="1675459" cy="1609724"/>
          </a:xfrm>
          <a:prstGeom prst="roundRect">
            <a:avLst/>
          </a:prstGeom>
          <a:solidFill>
            <a:schemeClr val="tx2">
              <a:alpha val="60000"/>
            </a:schemeClr>
          </a:solidFill>
          <a:ln>
            <a:solidFill>
              <a:schemeClr val="tx1"/>
            </a:solidFill>
          </a:ln>
        </p:spPr>
        <p:txBody>
          <a:bodyPr wrap="square" rtlCol="0" anchor="ctr" anchorCtr="0">
            <a:noAutofit/>
          </a:bodyPr>
          <a:lstStyle/>
          <a:p>
            <a:pPr algn="ctr"/>
            <a:r>
              <a:rPr lang="pl-PL" sz="2400" dirty="0"/>
              <a:t>Operating</a:t>
            </a:r>
            <a:br>
              <a:rPr lang="pl-PL" sz="2400" dirty="0"/>
            </a:br>
            <a:r>
              <a:rPr lang="pl-PL" sz="2400" dirty="0"/>
              <a:t>System</a:t>
            </a:r>
            <a:endParaRPr lang="en-US" sz="2400" dirty="0"/>
          </a:p>
        </p:txBody>
      </p:sp>
    </p:spTree>
    <p:extLst>
      <p:ext uri="{BB962C8B-B14F-4D97-AF65-F5344CB8AC3E}">
        <p14:creationId xmlns:p14="http://schemas.microsoft.com/office/powerpoint/2010/main" val="13936080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features make EOS unique?</a:t>
            </a:r>
          </a:p>
        </p:txBody>
      </p:sp>
      <p:pic>
        <p:nvPicPr>
          <p:cNvPr id="5" name="Picture 4" descr="A close up of a logo&#10;&#10;Description generated with very high confidence">
            <a:extLst>
              <a:ext uri="{FF2B5EF4-FFF2-40B4-BE49-F238E27FC236}">
                <a16:creationId xmlns:a16="http://schemas.microsoft.com/office/drawing/2014/main" id="{678B4329-4784-4F9B-99A8-AA4F4AFFA5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6648" y="1861678"/>
            <a:ext cx="4078705" cy="4078705"/>
          </a:xfrm>
          <a:prstGeom prst="rect">
            <a:avLst/>
          </a:prstGeom>
        </p:spPr>
      </p:pic>
    </p:spTree>
    <p:extLst>
      <p:ext uri="{BB962C8B-B14F-4D97-AF65-F5344CB8AC3E}">
        <p14:creationId xmlns:p14="http://schemas.microsoft.com/office/powerpoint/2010/main" val="3328215038"/>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#1 </a:t>
            </a:r>
            <a:r>
              <a:rPr lang="en-US" dirty="0"/>
              <a:t>Processing power</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6"/>
            <a:ext cx="9905999" cy="1019503"/>
          </a:xfrm>
        </p:spPr>
        <p:txBody>
          <a:bodyPr>
            <a:normAutofit/>
          </a:bodyPr>
          <a:lstStyle/>
          <a:p>
            <a:pPr marL="0" indent="0">
              <a:buNone/>
            </a:pPr>
            <a:r>
              <a:rPr lang="en-US" dirty="0"/>
              <a:t>On day one: </a:t>
            </a:r>
            <a:r>
              <a:rPr lang="en-US" dirty="0">
                <a:solidFill>
                  <a:schemeClr val="tx2">
                    <a:lumMod val="75000"/>
                  </a:schemeClr>
                </a:solidFill>
              </a:rPr>
              <a:t>50,000 trxns per second</a:t>
            </a:r>
            <a:r>
              <a:rPr lang="en-US" dirty="0"/>
              <a:t> or more.</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EOS UNIQUE FEATURES</a:t>
            </a:r>
            <a:endParaRPr lang="en-US" u="sng" dirty="0"/>
          </a:p>
        </p:txBody>
      </p:sp>
      <p:graphicFrame>
        <p:nvGraphicFramePr>
          <p:cNvPr id="5" name="Chart 4">
            <a:extLst>
              <a:ext uri="{FF2B5EF4-FFF2-40B4-BE49-F238E27FC236}">
                <a16:creationId xmlns:a16="http://schemas.microsoft.com/office/drawing/2014/main" id="{AEBDF418-DEF3-4C12-B891-79D312EBB944}"/>
              </a:ext>
            </a:extLst>
          </p:cNvPr>
          <p:cNvGraphicFramePr/>
          <p:nvPr>
            <p:extLst>
              <p:ext uri="{D42A27DB-BD31-4B8C-83A1-F6EECF244321}">
                <p14:modId xmlns:p14="http://schemas.microsoft.com/office/powerpoint/2010/main" val="4061173918"/>
              </p:ext>
            </p:extLst>
          </p:nvPr>
        </p:nvGraphicFramePr>
        <p:xfrm>
          <a:off x="1361752" y="3268989"/>
          <a:ext cx="7820034" cy="26697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8475474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 IN THE </a:t>
            </a:r>
            <a:r>
              <a:rPr lang="en-US" dirty="0" err="1"/>
              <a:t>BLOCKCHaIN</a:t>
            </a:r>
            <a:r>
              <a:rPr lang="en-US" dirty="0"/>
              <a:t> SPACE</a:t>
            </a:r>
          </a:p>
        </p:txBody>
      </p:sp>
      <p:pic>
        <p:nvPicPr>
          <p:cNvPr id="11" name="Picture 10" descr="A group of people standing in a room&#10;&#10;Description generated with very high confidence">
            <a:extLst>
              <a:ext uri="{FF2B5EF4-FFF2-40B4-BE49-F238E27FC236}">
                <a16:creationId xmlns:a16="http://schemas.microsoft.com/office/drawing/2014/main" id="{2BB119D8-03D5-4851-B25D-67B5C6377739}"/>
              </a:ext>
            </a:extLst>
          </p:cNvPr>
          <p:cNvPicPr>
            <a:picLocks noChangeAspect="1"/>
          </p:cNvPicPr>
          <p:nvPr/>
        </p:nvPicPr>
        <p:blipFill rotWithShape="1">
          <a:blip r:embed="rId2">
            <a:extLst>
              <a:ext uri="{28A0092B-C50C-407E-A947-70E740481C1C}">
                <a14:useLocalDpi xmlns:a14="http://schemas.microsoft.com/office/drawing/2010/main" val="0"/>
              </a:ext>
            </a:extLst>
          </a:blip>
          <a:srcRect l="9633" r="23725" b="16879"/>
          <a:stretch/>
        </p:blipFill>
        <p:spPr>
          <a:xfrm>
            <a:off x="2875973" y="2058567"/>
            <a:ext cx="2237430" cy="2096338"/>
          </a:xfrm>
          <a:prstGeom prst="rect">
            <a:avLst/>
          </a:prstGeom>
          <a:ln>
            <a:solidFill>
              <a:schemeClr val="tx1"/>
            </a:solidFill>
          </a:ln>
        </p:spPr>
      </p:pic>
      <p:pic>
        <p:nvPicPr>
          <p:cNvPr id="15" name="Picture 14">
            <a:extLst>
              <a:ext uri="{FF2B5EF4-FFF2-40B4-BE49-F238E27FC236}">
                <a16:creationId xmlns:a16="http://schemas.microsoft.com/office/drawing/2014/main" id="{C54A17A7-1C04-43C2-A359-56D259E0A525}"/>
              </a:ext>
            </a:extLst>
          </p:cNvPr>
          <p:cNvPicPr>
            <a:picLocks noChangeAspect="1"/>
          </p:cNvPicPr>
          <p:nvPr/>
        </p:nvPicPr>
        <p:blipFill rotWithShape="1">
          <a:blip r:embed="rId3">
            <a:extLst>
              <a:ext uri="{28A0092B-C50C-407E-A947-70E740481C1C}">
                <a14:useLocalDpi xmlns:a14="http://schemas.microsoft.com/office/drawing/2010/main" val="0"/>
              </a:ext>
            </a:extLst>
          </a:blip>
          <a:srcRect r="14639" b="14437"/>
          <a:stretch/>
        </p:blipFill>
        <p:spPr>
          <a:xfrm>
            <a:off x="5058435" y="2294278"/>
            <a:ext cx="3309154" cy="2485718"/>
          </a:xfrm>
          <a:prstGeom prst="rect">
            <a:avLst/>
          </a:prstGeom>
          <a:ln>
            <a:solidFill>
              <a:schemeClr val="tx1"/>
            </a:solidFill>
          </a:ln>
        </p:spPr>
      </p:pic>
      <p:pic>
        <p:nvPicPr>
          <p:cNvPr id="9" name="Picture 8">
            <a:extLst>
              <a:ext uri="{FF2B5EF4-FFF2-40B4-BE49-F238E27FC236}">
                <a16:creationId xmlns:a16="http://schemas.microsoft.com/office/drawing/2014/main" id="{35AA3EB3-0492-4F02-8816-3BA800D439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3384" y="3961131"/>
            <a:ext cx="1787693" cy="1825409"/>
          </a:xfrm>
          <a:prstGeom prst="rect">
            <a:avLst/>
          </a:prstGeom>
          <a:ln>
            <a:solidFill>
              <a:schemeClr val="tx1"/>
            </a:solidFill>
          </a:ln>
        </p:spPr>
      </p:pic>
      <p:pic>
        <p:nvPicPr>
          <p:cNvPr id="6" name="Picture 5">
            <a:extLst>
              <a:ext uri="{FF2B5EF4-FFF2-40B4-BE49-F238E27FC236}">
                <a16:creationId xmlns:a16="http://schemas.microsoft.com/office/drawing/2014/main" id="{49CF353A-83A7-4219-8951-A6E06DE1CC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16895" y="4471563"/>
            <a:ext cx="3142968" cy="1767920"/>
          </a:xfrm>
          <a:prstGeom prst="rect">
            <a:avLst/>
          </a:prstGeom>
          <a:ln>
            <a:solidFill>
              <a:schemeClr val="tx1"/>
            </a:solidFill>
          </a:ln>
        </p:spPr>
      </p:pic>
    </p:spTree>
    <p:extLst>
      <p:ext uri="{BB962C8B-B14F-4D97-AF65-F5344CB8AC3E}">
        <p14:creationId xmlns:p14="http://schemas.microsoft.com/office/powerpoint/2010/main" val="2767537522"/>
      </p:ext>
    </p:extLst>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#1 </a:t>
            </a:r>
            <a:r>
              <a:rPr lang="en-US" dirty="0"/>
              <a:t>Processing power</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6"/>
            <a:ext cx="9905999" cy="3766303"/>
          </a:xfrm>
        </p:spPr>
        <p:txBody>
          <a:bodyPr>
            <a:normAutofit/>
          </a:bodyPr>
          <a:lstStyle/>
          <a:p>
            <a:r>
              <a:rPr lang="pl-PL" dirty="0"/>
              <a:t>Sequential processing technology borrowed from LMAX </a:t>
            </a:r>
            <a:r>
              <a:rPr lang="en-US" dirty="0"/>
              <a:t>exchange</a:t>
            </a:r>
            <a:endParaRPr lang="pl-PL" dirty="0"/>
          </a:p>
          <a:p>
            <a:r>
              <a:rPr lang="pl-PL" dirty="0"/>
              <a:t>P</a:t>
            </a:r>
            <a:r>
              <a:rPr lang="en-US" dirty="0"/>
              <a:t>arallel processing</a:t>
            </a:r>
            <a:r>
              <a:rPr lang="pl-PL" dirty="0"/>
              <a:t> for horizontal scaling</a:t>
            </a:r>
          </a:p>
          <a:p>
            <a:r>
              <a:rPr lang="pl-PL" dirty="0"/>
              <a:t>No</a:t>
            </a:r>
            <a:r>
              <a:rPr lang="en-US" dirty="0"/>
              <a:t> </a:t>
            </a:r>
            <a:r>
              <a:rPr lang="pl-PL" dirty="0"/>
              <a:t>need to count CPU operations</a:t>
            </a:r>
            <a:endParaRPr lang="en-US" dirty="0"/>
          </a:p>
          <a:p>
            <a:r>
              <a:rPr lang="pl-PL" dirty="0"/>
              <a:t>C</a:t>
            </a:r>
            <a:r>
              <a:rPr lang="en-US" dirty="0"/>
              <a:t>onsensus over events instead of consensus over state</a:t>
            </a:r>
            <a:endParaRPr lang="pl-PL" dirty="0"/>
          </a:p>
          <a:p>
            <a:pPr marL="0" indent="0">
              <a:buNone/>
            </a:pP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EOS UNIQUE FEATURES</a:t>
            </a:r>
            <a:endParaRPr lang="en-US" u="sng" dirty="0"/>
          </a:p>
        </p:txBody>
      </p:sp>
    </p:spTree>
    <p:extLst>
      <p:ext uri="{BB962C8B-B14F-4D97-AF65-F5344CB8AC3E}">
        <p14:creationId xmlns:p14="http://schemas.microsoft.com/office/powerpoint/2010/main" val="19589813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#2 </a:t>
            </a:r>
            <a:r>
              <a:rPr lang="en-US" dirty="0"/>
              <a:t>Built-in governance</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989995"/>
          </a:xfrm>
        </p:spPr>
        <p:txBody>
          <a:bodyPr>
            <a:normAutofit/>
          </a:bodyPr>
          <a:lstStyle/>
          <a:p>
            <a:r>
              <a:rPr lang="en-US" dirty="0"/>
              <a:t>Consensus mechanism: Delegated Proof of Stake</a:t>
            </a:r>
          </a:p>
          <a:p>
            <a:r>
              <a:rPr lang="en-US" dirty="0"/>
              <a:t>B</a:t>
            </a:r>
            <a:r>
              <a:rPr lang="pl-PL" dirty="0"/>
              <a:t>lock producers able to f</a:t>
            </a:r>
            <a:r>
              <a:rPr lang="en-US" dirty="0"/>
              <a:t>reeze &amp; fix broken apps</a:t>
            </a:r>
            <a:endParaRPr lang="pl-PL" dirty="0"/>
          </a:p>
          <a:p>
            <a:r>
              <a:rPr lang="pl-PL" dirty="0"/>
              <a:t>Built-in governance mechanisms:</a:t>
            </a:r>
          </a:p>
          <a:p>
            <a:pPr lvl="1"/>
            <a:r>
              <a:rPr lang="pl-PL" dirty="0"/>
              <a:t>C</a:t>
            </a:r>
            <a:r>
              <a:rPr lang="en-US" dirty="0" err="1"/>
              <a:t>onstitution</a:t>
            </a:r>
            <a:r>
              <a:rPr lang="en-US" dirty="0"/>
              <a:t> encoded in the blockchain</a:t>
            </a:r>
            <a:r>
              <a:rPr lang="pl-PL" dirty="0"/>
              <a:t> (legally binding)</a:t>
            </a:r>
          </a:p>
          <a:p>
            <a:pPr lvl="1"/>
            <a:r>
              <a:rPr lang="pl-PL" dirty="0"/>
              <a:t>Arbitration for resolving disputes</a:t>
            </a:r>
          </a:p>
          <a:p>
            <a:pPr lvl="1"/>
            <a:r>
              <a:rPr lang="pl-PL" dirty="0"/>
              <a:t>Share</a:t>
            </a:r>
            <a:r>
              <a:rPr lang="en-US" dirty="0"/>
              <a:t>holders voting on important decisions</a:t>
            </a:r>
            <a:endParaRPr lang="pl-PL" dirty="0"/>
          </a:p>
          <a:p>
            <a:r>
              <a:rPr lang="en-US" dirty="0"/>
              <a:t>EOS as a decentralized app</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EOS UNIQUE FEATURES</a:t>
            </a:r>
            <a:endParaRPr lang="en-US" u="sng" dirty="0"/>
          </a:p>
        </p:txBody>
      </p:sp>
    </p:spTree>
    <p:extLst>
      <p:ext uri="{BB962C8B-B14F-4D97-AF65-F5344CB8AC3E}">
        <p14:creationId xmlns:p14="http://schemas.microsoft.com/office/powerpoint/2010/main" val="211656573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#3 infrastructure for apps</a:t>
            </a:r>
            <a:endParaRPr lang="en-US" dirty="0"/>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767265"/>
          </a:xfrm>
        </p:spPr>
        <p:txBody>
          <a:bodyPr/>
          <a:lstStyle/>
          <a:p>
            <a:r>
              <a:rPr lang="pl-PL" dirty="0"/>
              <a:t>Common/low-level </a:t>
            </a:r>
            <a:r>
              <a:rPr lang="en-US" dirty="0"/>
              <a:t>features </a:t>
            </a:r>
            <a:r>
              <a:rPr lang="pl-PL" dirty="0"/>
              <a:t>&amp;</a:t>
            </a:r>
            <a:r>
              <a:rPr lang="en-US" dirty="0"/>
              <a:t> services embedded in the blockchain</a:t>
            </a:r>
            <a:r>
              <a:rPr lang="pl-PL" dirty="0"/>
              <a:t>:</a:t>
            </a:r>
            <a:br>
              <a:rPr lang="pl-PL" dirty="0"/>
            </a:br>
            <a:r>
              <a:rPr lang="pl-PL" dirty="0">
                <a:solidFill>
                  <a:schemeClr val="tx2"/>
                </a:solidFill>
              </a:rPr>
              <a:t>a</a:t>
            </a:r>
            <a:r>
              <a:rPr lang="en-US" dirty="0" err="1">
                <a:solidFill>
                  <a:schemeClr val="tx2"/>
                </a:solidFill>
              </a:rPr>
              <a:t>ccount</a:t>
            </a:r>
            <a:r>
              <a:rPr lang="en-US" dirty="0">
                <a:solidFill>
                  <a:schemeClr val="tx2"/>
                </a:solidFill>
              </a:rPr>
              <a:t> permissions</a:t>
            </a:r>
            <a:r>
              <a:rPr lang="en-US" dirty="0"/>
              <a:t>, </a:t>
            </a:r>
            <a:r>
              <a:rPr lang="en-US" dirty="0">
                <a:solidFill>
                  <a:schemeClr val="tx2"/>
                </a:solidFill>
              </a:rPr>
              <a:t>account recovery</a:t>
            </a:r>
            <a:r>
              <a:rPr lang="en-US" dirty="0"/>
              <a:t>, </a:t>
            </a:r>
            <a:r>
              <a:rPr lang="en-US" dirty="0">
                <a:solidFill>
                  <a:schemeClr val="tx2"/>
                </a:solidFill>
              </a:rPr>
              <a:t>scheduling</a:t>
            </a:r>
            <a:r>
              <a:rPr lang="en-US" dirty="0"/>
              <a:t>, </a:t>
            </a:r>
            <a:r>
              <a:rPr lang="en-US" dirty="0">
                <a:solidFill>
                  <a:schemeClr val="tx2"/>
                </a:solidFill>
              </a:rPr>
              <a:t>authentication</a:t>
            </a:r>
            <a:r>
              <a:rPr lang="en-US" dirty="0"/>
              <a:t>,</a:t>
            </a:r>
            <a:br>
              <a:rPr lang="pl-PL" dirty="0"/>
            </a:br>
            <a:r>
              <a:rPr lang="en-US" dirty="0">
                <a:solidFill>
                  <a:schemeClr val="tx2"/>
                </a:solidFill>
              </a:rPr>
              <a:t>inter-app communication</a:t>
            </a:r>
            <a:r>
              <a:rPr lang="en-US" dirty="0"/>
              <a:t>, </a:t>
            </a:r>
            <a:r>
              <a:rPr lang="en-US" dirty="0">
                <a:solidFill>
                  <a:schemeClr val="tx2"/>
                </a:solidFill>
              </a:rPr>
              <a:t>biometric 2nd factor validation</a:t>
            </a:r>
            <a:endParaRPr lang="pl-PL" dirty="0">
              <a:solidFill>
                <a:schemeClr val="tx2"/>
              </a:solidFill>
            </a:endParaRPr>
          </a:p>
          <a:p>
            <a:r>
              <a:rPr lang="pl-PL" dirty="0"/>
              <a:t>Private databases on smart-contract level</a:t>
            </a:r>
          </a:p>
          <a:p>
            <a:r>
              <a:rPr lang="pl-PL" dirty="0"/>
              <a:t>Integrated s</a:t>
            </a:r>
            <a:r>
              <a:rPr lang="en-US" dirty="0" err="1"/>
              <a:t>torage</a:t>
            </a:r>
            <a:r>
              <a:rPr lang="en-US" dirty="0"/>
              <a:t> solution based on IPFS, free to use</a:t>
            </a:r>
            <a:endParaRPr lang="pl-PL"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EOS UNIQUE FEATURES</a:t>
            </a:r>
            <a:endParaRPr lang="en-US" u="sng" dirty="0"/>
          </a:p>
        </p:txBody>
      </p:sp>
    </p:spTree>
    <p:extLst>
      <p:ext uri="{BB962C8B-B14F-4D97-AF65-F5344CB8AC3E}">
        <p14:creationId xmlns:p14="http://schemas.microsoft.com/office/powerpoint/2010/main" val="73725938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#4 </a:t>
            </a:r>
            <a:r>
              <a:rPr lang="en-US" dirty="0"/>
              <a:t>No transaction fees</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429418"/>
          </a:xfrm>
        </p:spPr>
        <p:txBody>
          <a:bodyPr>
            <a:normAutofit/>
          </a:bodyPr>
          <a:lstStyle/>
          <a:p>
            <a:r>
              <a:rPr lang="en-US" dirty="0"/>
              <a:t>EOS token is never consumed</a:t>
            </a:r>
            <a:r>
              <a:rPr lang="pl-PL" dirty="0"/>
              <a:t>,</a:t>
            </a:r>
            <a:r>
              <a:rPr lang="en-US" dirty="0"/>
              <a:t> no concept of gas</a:t>
            </a:r>
            <a:endParaRPr lang="pl-PL" dirty="0"/>
          </a:p>
          <a:p>
            <a:r>
              <a:rPr lang="pl-PL" dirty="0"/>
              <a:t>I</a:t>
            </a:r>
            <a:r>
              <a:rPr lang="en-US" dirty="0"/>
              <a:t>f you own 1% of the tokens</a:t>
            </a:r>
            <a:r>
              <a:rPr lang="pl-PL" dirty="0"/>
              <a:t>,</a:t>
            </a:r>
            <a:r>
              <a:rPr lang="en-US" dirty="0"/>
              <a:t> you own 1% of the network</a:t>
            </a:r>
            <a:endParaRPr lang="pl-PL" dirty="0"/>
          </a:p>
          <a:p>
            <a:r>
              <a:rPr lang="pl-PL" dirty="0"/>
              <a:t>You can own blockchain resources or rent them on pay-as-you-go basis</a:t>
            </a:r>
          </a:p>
          <a:p>
            <a:r>
              <a:rPr lang="pl-PL" dirty="0"/>
              <a:t>M</a:t>
            </a:r>
            <a:r>
              <a:rPr lang="en-US" dirty="0"/>
              <a:t>onetization strategy</a:t>
            </a:r>
            <a:r>
              <a:rPr lang="pl-PL" dirty="0"/>
              <a:t> is the</a:t>
            </a:r>
            <a:r>
              <a:rPr lang="en-US" dirty="0"/>
              <a:t> application choice, not the platform it's running on</a:t>
            </a:r>
            <a:endParaRPr lang="pl-PL"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EOS UNIQUE FEATURES</a:t>
            </a:r>
            <a:endParaRPr lang="en-US" u="sng" dirty="0"/>
          </a:p>
        </p:txBody>
      </p:sp>
    </p:spTree>
    <p:extLst>
      <p:ext uri="{BB962C8B-B14F-4D97-AF65-F5344CB8AC3E}">
        <p14:creationId xmlns:p14="http://schemas.microsoft.com/office/powerpoint/2010/main" val="189916394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#5 </a:t>
            </a:r>
            <a:r>
              <a:rPr lang="en-US" dirty="0"/>
              <a:t>Publish source code, not assembly</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867945"/>
          </a:xfrm>
        </p:spPr>
        <p:txBody>
          <a:bodyPr/>
          <a:lstStyle/>
          <a:p>
            <a:r>
              <a:rPr lang="pl-PL" dirty="0"/>
              <a:t>Source code is sacred, as it captures human intentions </a:t>
            </a:r>
          </a:p>
          <a:p>
            <a:r>
              <a:rPr lang="pl-PL" dirty="0"/>
              <a:t>Source code can be recompiled in the future</a:t>
            </a:r>
          </a:p>
          <a:p>
            <a:r>
              <a:rPr lang="pl-PL" dirty="0"/>
              <a:t>Opens EOS up for multiple virtual machines</a:t>
            </a:r>
          </a:p>
          <a:p>
            <a:r>
              <a:rPr lang="pl-PL" dirty="0"/>
              <a:t>Upgradable smart-contracts become possible</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EOS UNIQUE FEATURES</a:t>
            </a:r>
            <a:endParaRPr lang="en-US" u="sng" dirty="0"/>
          </a:p>
        </p:txBody>
      </p:sp>
    </p:spTree>
    <p:extLst>
      <p:ext uri="{BB962C8B-B14F-4D97-AF65-F5344CB8AC3E}">
        <p14:creationId xmlns:p14="http://schemas.microsoft.com/office/powerpoint/2010/main" val="312616413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a:t>
            </a:r>
            <a:r>
              <a:rPr lang="en-US" dirty="0"/>
              <a:t>6</a:t>
            </a:r>
            <a:r>
              <a:rPr lang="pl-PL" dirty="0"/>
              <a:t> </a:t>
            </a:r>
            <a:r>
              <a:rPr lang="en-US" dirty="0"/>
              <a:t>Asynchronous communication</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867945"/>
          </a:xfrm>
        </p:spPr>
        <p:txBody>
          <a:bodyPr/>
          <a:lstStyle/>
          <a:p>
            <a:r>
              <a:rPr lang="en-US" dirty="0"/>
              <a:t>Everything is based on messages</a:t>
            </a:r>
          </a:p>
          <a:p>
            <a:r>
              <a:rPr lang="en-US" dirty="0"/>
              <a:t>Cross-blockchain communication becomes possible</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EOS UNIQUE FEATURES</a:t>
            </a:r>
            <a:endParaRPr lang="en-US" u="sng" dirty="0"/>
          </a:p>
        </p:txBody>
      </p:sp>
    </p:spTree>
    <p:extLst>
      <p:ext uri="{BB962C8B-B14F-4D97-AF65-F5344CB8AC3E}">
        <p14:creationId xmlns:p14="http://schemas.microsoft.com/office/powerpoint/2010/main" val="250971788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features make EOS unique?</a:t>
            </a:r>
          </a:p>
        </p:txBody>
      </p:sp>
      <p:graphicFrame>
        <p:nvGraphicFramePr>
          <p:cNvPr id="4" name="Content Placeholder 3">
            <a:extLst>
              <a:ext uri="{FF2B5EF4-FFF2-40B4-BE49-F238E27FC236}">
                <a16:creationId xmlns:a16="http://schemas.microsoft.com/office/drawing/2014/main" id="{5A7B6819-5C48-454A-9393-7C0891982653}"/>
              </a:ext>
            </a:extLst>
          </p:cNvPr>
          <p:cNvGraphicFramePr>
            <a:graphicFrameLocks noGrp="1"/>
          </p:cNvGraphicFramePr>
          <p:nvPr>
            <p:ph idx="1"/>
            <p:extLst/>
          </p:nvPr>
        </p:nvGraphicFramePr>
        <p:xfrm>
          <a:off x="560560" y="2221832"/>
          <a:ext cx="9803552" cy="3729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6126087"/>
      </p:ext>
    </p:extLst>
  </p:cSld>
  <p:clrMapOvr>
    <a:masterClrMapping/>
  </p:clrMapOvr>
  <p:transition spd="slow">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EB48-2301-42A7-B378-AD0F2D56CE0E}"/>
              </a:ext>
            </a:extLst>
          </p:cNvPr>
          <p:cNvSpPr>
            <a:spLocks noGrp="1"/>
          </p:cNvSpPr>
          <p:nvPr>
            <p:ph type="title"/>
          </p:nvPr>
        </p:nvSpPr>
        <p:spPr/>
        <p:txBody>
          <a:bodyPr/>
          <a:lstStyle/>
          <a:p>
            <a:r>
              <a:rPr lang="pl-PL" dirty="0"/>
              <a:t>EOS BackGround</a:t>
            </a:r>
            <a:endParaRPr lang="en-US" dirty="0"/>
          </a:p>
        </p:txBody>
      </p:sp>
      <p:sp>
        <p:nvSpPr>
          <p:cNvPr id="3" name="Content Placeholder 2">
            <a:extLst>
              <a:ext uri="{FF2B5EF4-FFF2-40B4-BE49-F238E27FC236}">
                <a16:creationId xmlns:a16="http://schemas.microsoft.com/office/drawing/2014/main" id="{69947831-915A-4C59-8C09-4B63DB4CD52D}"/>
              </a:ext>
            </a:extLst>
          </p:cNvPr>
          <p:cNvSpPr>
            <a:spLocks noGrp="1"/>
          </p:cNvSpPr>
          <p:nvPr>
            <p:ph idx="1"/>
          </p:nvPr>
        </p:nvSpPr>
        <p:spPr>
          <a:xfrm>
            <a:off x="1361753" y="2770852"/>
            <a:ext cx="3086422" cy="2511426"/>
          </a:xfrm>
          <a:prstGeom prst="horizontalScroll">
            <a:avLst/>
          </a:prstGeom>
          <a:solidFill>
            <a:schemeClr val="tx1">
              <a:lumMod val="65000"/>
              <a:alpha val="60000"/>
            </a:schemeClr>
          </a:solidFill>
          <a:ln>
            <a:solidFill>
              <a:schemeClr val="tx1"/>
            </a:solidFill>
          </a:ln>
        </p:spPr>
        <p:txBody>
          <a:bodyPr anchor="ctr">
            <a:normAutofit/>
          </a:bodyPr>
          <a:lstStyle/>
          <a:p>
            <a:pPr marL="0" indent="0" algn="ctr">
              <a:buNone/>
            </a:pPr>
            <a:r>
              <a:rPr lang="pl-PL" sz="1800" dirty="0"/>
              <a:t>A</a:t>
            </a:r>
            <a:r>
              <a:rPr lang="en-US" sz="1800" dirty="0"/>
              <a:t>ttempt to generalize something that you have not figured out how to build yet</a:t>
            </a:r>
            <a:r>
              <a:rPr lang="pl-PL" sz="1800" dirty="0"/>
              <a:t>.</a:t>
            </a:r>
            <a:endParaRPr lang="en-US" sz="1800" dirty="0"/>
          </a:p>
        </p:txBody>
      </p:sp>
      <p:sp>
        <p:nvSpPr>
          <p:cNvPr id="4" name="Content Placeholder 2">
            <a:extLst>
              <a:ext uri="{FF2B5EF4-FFF2-40B4-BE49-F238E27FC236}">
                <a16:creationId xmlns:a16="http://schemas.microsoft.com/office/drawing/2014/main" id="{E83FF11B-E915-42A7-996F-4F1D29250706}"/>
              </a:ext>
            </a:extLst>
          </p:cNvPr>
          <p:cNvSpPr txBox="1">
            <a:spLocks/>
          </p:cNvSpPr>
          <p:nvPr/>
        </p:nvSpPr>
        <p:spPr>
          <a:xfrm>
            <a:off x="6800690" y="2770852"/>
            <a:ext cx="3086421" cy="2511426"/>
          </a:xfrm>
          <a:prstGeom prst="horizontalScroll">
            <a:avLst/>
          </a:prstGeom>
          <a:solidFill>
            <a:schemeClr val="tx1">
              <a:lumMod val="65000"/>
              <a:alpha val="60000"/>
            </a:schemeClr>
          </a:solidFill>
          <a:ln>
            <a:solidFill>
              <a:schemeClr val="tx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800" dirty="0"/>
              <a:t>Figure out how to build somet</a:t>
            </a:r>
            <a:r>
              <a:rPr lang="pl-PL" sz="1800" dirty="0"/>
              <a:t>h</a:t>
            </a:r>
            <a:r>
              <a:rPr lang="en-US" sz="1800" dirty="0" err="1"/>
              <a:t>ing</a:t>
            </a:r>
            <a:r>
              <a:rPr lang="en-US" sz="1800" dirty="0"/>
              <a:t> first and then start generalizing it.</a:t>
            </a:r>
          </a:p>
        </p:txBody>
      </p:sp>
      <p:sp>
        <p:nvSpPr>
          <p:cNvPr id="5" name="Arrow: Left-Right 4">
            <a:extLst>
              <a:ext uri="{FF2B5EF4-FFF2-40B4-BE49-F238E27FC236}">
                <a16:creationId xmlns:a16="http://schemas.microsoft.com/office/drawing/2014/main" id="{676E251E-1CC0-462A-AE64-77A5F0B32D12}"/>
              </a:ext>
            </a:extLst>
          </p:cNvPr>
          <p:cNvSpPr/>
          <p:nvPr/>
        </p:nvSpPr>
        <p:spPr>
          <a:xfrm>
            <a:off x="4862432" y="3521740"/>
            <a:ext cx="1524000" cy="1009650"/>
          </a:xfrm>
          <a:prstGeom prst="leftRightArrow">
            <a:avLst/>
          </a:prstGeom>
          <a:solidFill>
            <a:schemeClr val="tx2">
              <a:lumMod val="50000"/>
              <a:alpha val="78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8">
            <a:extLst>
              <a:ext uri="{FF2B5EF4-FFF2-40B4-BE49-F238E27FC236}">
                <a16:creationId xmlns:a16="http://schemas.microsoft.com/office/drawing/2014/main" id="{670891C2-E67C-45FD-A93A-60C50E160DB3}"/>
              </a:ext>
            </a:extLst>
          </p:cNvPr>
          <p:cNvSpPr txBox="1"/>
          <p:nvPr/>
        </p:nvSpPr>
        <p:spPr>
          <a:xfrm>
            <a:off x="1361753" y="2570797"/>
            <a:ext cx="2901216" cy="4001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en-US" sz="2400" u="sng" dirty="0"/>
              <a:t>Top-down</a:t>
            </a:r>
          </a:p>
        </p:txBody>
      </p:sp>
      <p:sp>
        <p:nvSpPr>
          <p:cNvPr id="7" name="TextBox 8">
            <a:extLst>
              <a:ext uri="{FF2B5EF4-FFF2-40B4-BE49-F238E27FC236}">
                <a16:creationId xmlns:a16="http://schemas.microsoft.com/office/drawing/2014/main" id="{438A053C-68DA-4603-95D6-D24589591FA0}"/>
              </a:ext>
            </a:extLst>
          </p:cNvPr>
          <p:cNvSpPr txBox="1"/>
          <p:nvPr/>
        </p:nvSpPr>
        <p:spPr>
          <a:xfrm>
            <a:off x="6800690" y="2570797"/>
            <a:ext cx="2901216" cy="4001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en-US" sz="2400" u="sng" dirty="0"/>
              <a:t>Bottom-up</a:t>
            </a:r>
          </a:p>
        </p:txBody>
      </p:sp>
    </p:spTree>
    <p:extLst>
      <p:ext uri="{BB962C8B-B14F-4D97-AF65-F5344CB8AC3E}">
        <p14:creationId xmlns:p14="http://schemas.microsoft.com/office/powerpoint/2010/main" val="292959140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827B-A31D-4678-97A3-63727438793F}"/>
              </a:ext>
            </a:extLst>
          </p:cNvPr>
          <p:cNvSpPr>
            <a:spLocks noGrp="1"/>
          </p:cNvSpPr>
          <p:nvPr>
            <p:ph type="title"/>
          </p:nvPr>
        </p:nvSpPr>
        <p:spPr/>
        <p:txBody>
          <a:bodyPr/>
          <a:lstStyle/>
          <a:p>
            <a:r>
              <a:rPr lang="en-US" dirty="0"/>
              <a:t>top four most used blockchains</a:t>
            </a:r>
          </a:p>
        </p:txBody>
      </p:sp>
      <p:graphicFrame>
        <p:nvGraphicFramePr>
          <p:cNvPr id="8" name="Content Placeholder 7">
            <a:extLst>
              <a:ext uri="{FF2B5EF4-FFF2-40B4-BE49-F238E27FC236}">
                <a16:creationId xmlns:a16="http://schemas.microsoft.com/office/drawing/2014/main" id="{187DEF5B-FBFA-4916-8F2F-814698DA464E}"/>
              </a:ext>
            </a:extLst>
          </p:cNvPr>
          <p:cNvGraphicFramePr>
            <a:graphicFrameLocks noGrp="1"/>
          </p:cNvGraphicFramePr>
          <p:nvPr>
            <p:ph idx="1"/>
            <p:extLst>
              <p:ext uri="{D42A27DB-BD31-4B8C-83A1-F6EECF244321}">
                <p14:modId xmlns:p14="http://schemas.microsoft.com/office/powerpoint/2010/main" val="3304984268"/>
              </p:ext>
            </p:extLst>
          </p:nvPr>
        </p:nvGraphicFramePr>
        <p:xfrm>
          <a:off x="1361751" y="2249488"/>
          <a:ext cx="9906000" cy="3541712"/>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B7FF7124-A7A2-48E0-8359-058EA860A536}"/>
              </a:ext>
            </a:extLst>
          </p:cNvPr>
          <p:cNvSpPr txBox="1"/>
          <p:nvPr/>
        </p:nvSpPr>
        <p:spPr>
          <a:xfrm>
            <a:off x="7980490" y="4300471"/>
            <a:ext cx="2983509" cy="1017715"/>
          </a:xfrm>
          <a:prstGeom prst="rect">
            <a:avLst/>
          </a:prstGeom>
          <a:noFill/>
        </p:spPr>
        <p:txBody>
          <a:bodyPr wrap="none" rtlCol="0">
            <a:spAutoFit/>
          </a:bodyPr>
          <a:lstStyle/>
          <a:p>
            <a:pPr>
              <a:lnSpc>
                <a:spcPts val="2400"/>
              </a:lnSpc>
            </a:pPr>
            <a:r>
              <a:rPr lang="pl-PL" sz="2400" u="sng" dirty="0">
                <a:solidFill>
                  <a:schemeClr val="tx2"/>
                </a:solidFill>
              </a:rPr>
              <a:t>Steem</a:t>
            </a:r>
            <a:br>
              <a:rPr lang="pl-PL" sz="2400" dirty="0">
                <a:solidFill>
                  <a:schemeClr val="tx2"/>
                </a:solidFill>
              </a:rPr>
            </a:br>
            <a:r>
              <a:rPr lang="en-US" sz="2400" dirty="0">
                <a:solidFill>
                  <a:schemeClr val="tx2"/>
                </a:solidFill>
              </a:rPr>
              <a:t>usage: </a:t>
            </a:r>
            <a:r>
              <a:rPr lang="pl-PL" sz="2400" dirty="0">
                <a:solidFill>
                  <a:schemeClr val="tx2"/>
                </a:solidFill>
              </a:rPr>
              <a:t>7.8 trxns/sec</a:t>
            </a:r>
            <a:br>
              <a:rPr lang="en-US" sz="2400" dirty="0">
                <a:solidFill>
                  <a:schemeClr val="tx2"/>
                </a:solidFill>
              </a:rPr>
            </a:br>
            <a:r>
              <a:rPr lang="en-US" sz="2400" dirty="0">
                <a:solidFill>
                  <a:schemeClr val="tx1">
                    <a:lumMod val="50000"/>
                  </a:schemeClr>
                </a:solidFill>
              </a:rPr>
              <a:t>capacity utilized: &lt;1%</a:t>
            </a:r>
            <a:endParaRPr lang="en-US" sz="2400" dirty="0">
              <a:solidFill>
                <a:schemeClr val="tx2"/>
              </a:solidFill>
            </a:endParaRPr>
          </a:p>
        </p:txBody>
      </p:sp>
      <p:sp>
        <p:nvSpPr>
          <p:cNvPr id="10" name="TextBox 9">
            <a:extLst>
              <a:ext uri="{FF2B5EF4-FFF2-40B4-BE49-F238E27FC236}">
                <a16:creationId xmlns:a16="http://schemas.microsoft.com/office/drawing/2014/main" id="{3983091A-BE2D-45C9-BFE3-30B8BA86B2CF}"/>
              </a:ext>
            </a:extLst>
          </p:cNvPr>
          <p:cNvSpPr txBox="1"/>
          <p:nvPr/>
        </p:nvSpPr>
        <p:spPr>
          <a:xfrm>
            <a:off x="7707352" y="2249488"/>
            <a:ext cx="2983509" cy="1017715"/>
          </a:xfrm>
          <a:prstGeom prst="rect">
            <a:avLst/>
          </a:prstGeom>
          <a:noFill/>
        </p:spPr>
        <p:txBody>
          <a:bodyPr wrap="none" rtlCol="0">
            <a:spAutoFit/>
          </a:bodyPr>
          <a:lstStyle/>
          <a:p>
            <a:pPr>
              <a:lnSpc>
                <a:spcPts val="2400"/>
              </a:lnSpc>
            </a:pPr>
            <a:r>
              <a:rPr lang="pl-PL" sz="2400" u="sng" dirty="0">
                <a:solidFill>
                  <a:schemeClr val="tx2"/>
                </a:solidFill>
              </a:rPr>
              <a:t>BitShares</a:t>
            </a:r>
            <a:br>
              <a:rPr lang="pl-PL" sz="2400" dirty="0">
                <a:solidFill>
                  <a:schemeClr val="tx2"/>
                </a:solidFill>
              </a:rPr>
            </a:br>
            <a:r>
              <a:rPr lang="en-US" sz="2400" dirty="0">
                <a:solidFill>
                  <a:schemeClr val="tx2"/>
                </a:solidFill>
              </a:rPr>
              <a:t>usage: </a:t>
            </a:r>
            <a:r>
              <a:rPr lang="pl-PL" sz="2400" dirty="0">
                <a:solidFill>
                  <a:schemeClr val="tx2"/>
                </a:solidFill>
              </a:rPr>
              <a:t>4.0 trxns/sec</a:t>
            </a:r>
            <a:br>
              <a:rPr lang="en-US" sz="2400" dirty="0">
                <a:solidFill>
                  <a:schemeClr val="tx2"/>
                </a:solidFill>
              </a:rPr>
            </a:br>
            <a:r>
              <a:rPr lang="en-US" sz="2400" dirty="0">
                <a:solidFill>
                  <a:schemeClr val="tx1">
                    <a:lumMod val="50000"/>
                  </a:schemeClr>
                </a:solidFill>
              </a:rPr>
              <a:t>capacity utilized: &lt;1%</a:t>
            </a:r>
            <a:endParaRPr lang="en-US" sz="2400" dirty="0">
              <a:solidFill>
                <a:schemeClr val="tx2"/>
              </a:solidFill>
            </a:endParaRPr>
          </a:p>
        </p:txBody>
      </p:sp>
    </p:spTree>
    <p:extLst>
      <p:ext uri="{BB962C8B-B14F-4D97-AF65-F5344CB8AC3E}">
        <p14:creationId xmlns:p14="http://schemas.microsoft.com/office/powerpoint/2010/main" val="1849566301"/>
      </p:ext>
    </p:extLst>
  </p:cSld>
  <p:clrMapOvr>
    <a:masterClrMapping/>
  </p:clrMapOvr>
  <p:transition spd="slow">
    <p:randomBar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video game&#10;&#10;Description generated with high confidence">
            <a:extLst>
              <a:ext uri="{FF2B5EF4-FFF2-40B4-BE49-F238E27FC236}">
                <a16:creationId xmlns:a16="http://schemas.microsoft.com/office/drawing/2014/main" id="{E0ECE6D1-3AB1-41E5-80DD-9B74244BC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00000">
            <a:off x="1774594" y="1400660"/>
            <a:ext cx="3900333" cy="4381252"/>
          </a:xfrm>
          <a:prstGeom prst="rect">
            <a:avLst/>
          </a:prstGeom>
          <a:ln>
            <a:solidFill>
              <a:schemeClr val="tx1"/>
            </a:solidFill>
          </a:ln>
        </p:spPr>
      </p:pic>
      <p:pic>
        <p:nvPicPr>
          <p:cNvPr id="5" name="Picture 4" descr="A screenshot of text&#10;&#10;Description generated with very high confidence">
            <a:extLst>
              <a:ext uri="{FF2B5EF4-FFF2-40B4-BE49-F238E27FC236}">
                <a16:creationId xmlns:a16="http://schemas.microsoft.com/office/drawing/2014/main" id="{7C6E5076-0EC9-4903-8C6C-3EDB98FDAE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94231">
            <a:off x="1397271" y="859738"/>
            <a:ext cx="4197610" cy="4705350"/>
          </a:xfrm>
          <a:prstGeom prst="rect">
            <a:avLst/>
          </a:prstGeom>
          <a:ln>
            <a:solidFill>
              <a:schemeClr val="tx1"/>
            </a:solidFill>
          </a:ln>
        </p:spPr>
      </p:pic>
      <p:pic>
        <p:nvPicPr>
          <p:cNvPr id="12" name="Picture 11" descr="A screenshot of a cell phone&#10;&#10;Description generated with very high confidence">
            <a:extLst>
              <a:ext uri="{FF2B5EF4-FFF2-40B4-BE49-F238E27FC236}">
                <a16:creationId xmlns:a16="http://schemas.microsoft.com/office/drawing/2014/main" id="{903A4D08-851A-4A9A-A911-67B8A3FC03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80000">
            <a:off x="6717675" y="1371962"/>
            <a:ext cx="3867789" cy="4438650"/>
          </a:xfrm>
          <a:prstGeom prst="rect">
            <a:avLst/>
          </a:prstGeom>
          <a:ln>
            <a:solidFill>
              <a:schemeClr val="bg1"/>
            </a:solidFill>
          </a:ln>
        </p:spPr>
      </p:pic>
      <p:pic>
        <p:nvPicPr>
          <p:cNvPr id="10" name="Picture 9" descr="A screenshot of a cell phone&#10;&#10;Description generated with very high confidence">
            <a:extLst>
              <a:ext uri="{FF2B5EF4-FFF2-40B4-BE49-F238E27FC236}">
                <a16:creationId xmlns:a16="http://schemas.microsoft.com/office/drawing/2014/main" id="{DDCAE2FF-E824-4F7E-965A-8208BFD5B3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
            <a:off x="6443019" y="810056"/>
            <a:ext cx="4235309" cy="4831959"/>
          </a:xfrm>
          <a:prstGeom prst="rect">
            <a:avLst/>
          </a:prstGeom>
          <a:ln>
            <a:solidFill>
              <a:schemeClr val="bg1"/>
            </a:solidFill>
          </a:ln>
        </p:spPr>
      </p:pic>
      <p:pic>
        <p:nvPicPr>
          <p:cNvPr id="4" name="Picture 3" descr="A screen shot of a computer&#10;&#10;Description generated with very high confidence">
            <a:extLst>
              <a:ext uri="{FF2B5EF4-FFF2-40B4-BE49-F238E27FC236}">
                <a16:creationId xmlns:a16="http://schemas.microsoft.com/office/drawing/2014/main" id="{59A7F870-409C-4129-92E8-54C668446A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9258" y="860829"/>
            <a:ext cx="4698360" cy="5287496"/>
          </a:xfrm>
          <a:prstGeom prst="rect">
            <a:avLst/>
          </a:prstGeom>
          <a:ln>
            <a:solidFill>
              <a:schemeClr val="tx1"/>
            </a:solidFill>
          </a:ln>
        </p:spPr>
      </p:pic>
      <p:pic>
        <p:nvPicPr>
          <p:cNvPr id="8" name="Picture 7" descr="A screenshot of a cell phone&#10;&#10;Description generated with very high confidence">
            <a:extLst>
              <a:ext uri="{FF2B5EF4-FFF2-40B4-BE49-F238E27FC236}">
                <a16:creationId xmlns:a16="http://schemas.microsoft.com/office/drawing/2014/main" id="{A03A6DC0-9A39-49DF-8522-AEEE5A8827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5540" y="860829"/>
            <a:ext cx="4627175" cy="5287496"/>
          </a:xfrm>
          <a:prstGeom prst="rect">
            <a:avLst/>
          </a:prstGeom>
          <a:ln>
            <a:solidFill>
              <a:schemeClr val="bg1"/>
            </a:solidFill>
          </a:ln>
        </p:spPr>
      </p:pic>
      <p:sp>
        <p:nvSpPr>
          <p:cNvPr id="9" name="TextBox 8">
            <a:extLst>
              <a:ext uri="{FF2B5EF4-FFF2-40B4-BE49-F238E27FC236}">
                <a16:creationId xmlns:a16="http://schemas.microsoft.com/office/drawing/2014/main" id="{DDE9CA01-BECE-4F6D-B64B-C2B44394EBFC}"/>
              </a:ext>
            </a:extLst>
          </p:cNvPr>
          <p:cNvSpPr txBox="1"/>
          <p:nvPr/>
        </p:nvSpPr>
        <p:spPr>
          <a:xfrm>
            <a:off x="961728" y="6416808"/>
            <a:ext cx="2911199" cy="4001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bitshares.org &amp; steemit.com</a:t>
            </a:r>
            <a:endParaRPr lang="en-US" sz="1400" dirty="0">
              <a:solidFill>
                <a:schemeClr val="tx1">
                  <a:lumMod val="65000"/>
                </a:schemeClr>
              </a:solidFill>
            </a:endParaRPr>
          </a:p>
        </p:txBody>
      </p:sp>
    </p:spTree>
    <p:extLst>
      <p:ext uri="{BB962C8B-B14F-4D97-AF65-F5344CB8AC3E}">
        <p14:creationId xmlns:p14="http://schemas.microsoft.com/office/powerpoint/2010/main" val="178872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 calcmode="lin" valueType="num">
                                      <p:cBhvr>
                                        <p:cTn id="16" dur="1000" fill="hold"/>
                                        <p:tgtEl>
                                          <p:spTgt spid="5"/>
                                        </p:tgtEl>
                                        <p:attrNameLst>
                                          <p:attrName>style.rotation</p:attrName>
                                        </p:attrNameLst>
                                      </p:cBhvr>
                                      <p:tavLst>
                                        <p:tav tm="0">
                                          <p:val>
                                            <p:fltVal val="90"/>
                                          </p:val>
                                        </p:tav>
                                        <p:tav tm="100000">
                                          <p:val>
                                            <p:fltVal val="0"/>
                                          </p:val>
                                        </p:tav>
                                      </p:tavLst>
                                    </p:anim>
                                    <p:animEffect transition="in" filter="fade">
                                      <p:cBhvr>
                                        <p:cTn id="17" dur="1000"/>
                                        <p:tgtEl>
                                          <p:spTgt spid="5"/>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90"/>
                                          </p:val>
                                        </p:tav>
                                        <p:tav tm="100000">
                                          <p:val>
                                            <p:fltVal val="0"/>
                                          </p:val>
                                        </p:tav>
                                      </p:tavLst>
                                    </p:anim>
                                    <p:animEffect transition="in" filter="fade">
                                      <p:cBhvr>
                                        <p:cTn id="24" dur="1000"/>
                                        <p:tgtEl>
                                          <p:spTgt spid="4"/>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1000" fill="hold"/>
                                        <p:tgtEl>
                                          <p:spTgt spid="12"/>
                                        </p:tgtEl>
                                        <p:attrNameLst>
                                          <p:attrName>ppt_w</p:attrName>
                                        </p:attrNameLst>
                                      </p:cBhvr>
                                      <p:tavLst>
                                        <p:tav tm="0">
                                          <p:val>
                                            <p:fltVal val="0"/>
                                          </p:val>
                                        </p:tav>
                                        <p:tav tm="100000">
                                          <p:val>
                                            <p:strVal val="#ppt_w"/>
                                          </p:val>
                                        </p:tav>
                                      </p:tavLst>
                                    </p:anim>
                                    <p:anim calcmode="lin" valueType="num">
                                      <p:cBhvr>
                                        <p:cTn id="29" dur="1000" fill="hold"/>
                                        <p:tgtEl>
                                          <p:spTgt spid="12"/>
                                        </p:tgtEl>
                                        <p:attrNameLst>
                                          <p:attrName>ppt_h</p:attrName>
                                        </p:attrNameLst>
                                      </p:cBhvr>
                                      <p:tavLst>
                                        <p:tav tm="0">
                                          <p:val>
                                            <p:fltVal val="0"/>
                                          </p:val>
                                        </p:tav>
                                        <p:tav tm="100000">
                                          <p:val>
                                            <p:strVal val="#ppt_h"/>
                                          </p:val>
                                        </p:tav>
                                      </p:tavLst>
                                    </p:anim>
                                    <p:anim calcmode="lin" valueType="num">
                                      <p:cBhvr>
                                        <p:cTn id="30" dur="1000" fill="hold"/>
                                        <p:tgtEl>
                                          <p:spTgt spid="12"/>
                                        </p:tgtEl>
                                        <p:attrNameLst>
                                          <p:attrName>style.rotation</p:attrName>
                                        </p:attrNameLst>
                                      </p:cBhvr>
                                      <p:tavLst>
                                        <p:tav tm="0">
                                          <p:val>
                                            <p:fltVal val="90"/>
                                          </p:val>
                                        </p:tav>
                                        <p:tav tm="100000">
                                          <p:val>
                                            <p:fltVal val="0"/>
                                          </p:val>
                                        </p:tav>
                                      </p:tavLst>
                                    </p:anim>
                                    <p:animEffect transition="in" filter="fade">
                                      <p:cBhvr>
                                        <p:cTn id="31" dur="1000"/>
                                        <p:tgtEl>
                                          <p:spTgt spid="12"/>
                                        </p:tgtEl>
                                      </p:cBhvr>
                                    </p:animEffect>
                                  </p:childTnLst>
                                </p:cTn>
                              </p:par>
                            </p:childTnLst>
                          </p:cTn>
                        </p:par>
                        <p:par>
                          <p:cTn id="32" fill="hold">
                            <p:stCondLst>
                              <p:cond delay="4000"/>
                            </p:stCondLst>
                            <p:childTnLst>
                              <p:par>
                                <p:cTn id="33" presetID="31"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1000" fill="hold"/>
                                        <p:tgtEl>
                                          <p:spTgt spid="10"/>
                                        </p:tgtEl>
                                        <p:attrNameLst>
                                          <p:attrName>ppt_w</p:attrName>
                                        </p:attrNameLst>
                                      </p:cBhvr>
                                      <p:tavLst>
                                        <p:tav tm="0">
                                          <p:val>
                                            <p:fltVal val="0"/>
                                          </p:val>
                                        </p:tav>
                                        <p:tav tm="100000">
                                          <p:val>
                                            <p:strVal val="#ppt_w"/>
                                          </p:val>
                                        </p:tav>
                                      </p:tavLst>
                                    </p:anim>
                                    <p:anim calcmode="lin" valueType="num">
                                      <p:cBhvr>
                                        <p:cTn id="36" dur="1000" fill="hold"/>
                                        <p:tgtEl>
                                          <p:spTgt spid="10"/>
                                        </p:tgtEl>
                                        <p:attrNameLst>
                                          <p:attrName>ppt_h</p:attrName>
                                        </p:attrNameLst>
                                      </p:cBhvr>
                                      <p:tavLst>
                                        <p:tav tm="0">
                                          <p:val>
                                            <p:fltVal val="0"/>
                                          </p:val>
                                        </p:tav>
                                        <p:tav tm="100000">
                                          <p:val>
                                            <p:strVal val="#ppt_h"/>
                                          </p:val>
                                        </p:tav>
                                      </p:tavLst>
                                    </p:anim>
                                    <p:anim calcmode="lin" valueType="num">
                                      <p:cBhvr>
                                        <p:cTn id="37" dur="1000" fill="hold"/>
                                        <p:tgtEl>
                                          <p:spTgt spid="10"/>
                                        </p:tgtEl>
                                        <p:attrNameLst>
                                          <p:attrName>style.rotation</p:attrName>
                                        </p:attrNameLst>
                                      </p:cBhvr>
                                      <p:tavLst>
                                        <p:tav tm="0">
                                          <p:val>
                                            <p:fltVal val="90"/>
                                          </p:val>
                                        </p:tav>
                                        <p:tav tm="100000">
                                          <p:val>
                                            <p:fltVal val="0"/>
                                          </p:val>
                                        </p:tav>
                                      </p:tavLst>
                                    </p:anim>
                                    <p:animEffect transition="in" filter="fade">
                                      <p:cBhvr>
                                        <p:cTn id="38" dur="1000"/>
                                        <p:tgtEl>
                                          <p:spTgt spid="10"/>
                                        </p:tgtEl>
                                      </p:cBhvr>
                                    </p:animEffect>
                                  </p:childTnLst>
                                </p:cTn>
                              </p:par>
                            </p:childTnLst>
                          </p:cTn>
                        </p:par>
                        <p:par>
                          <p:cTn id="39" fill="hold">
                            <p:stCondLst>
                              <p:cond delay="5000"/>
                            </p:stCondLst>
                            <p:childTnLst>
                              <p:par>
                                <p:cTn id="40" presetID="31" presetClass="entr" presetSubtype="0"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1000" fill="hold"/>
                                        <p:tgtEl>
                                          <p:spTgt spid="8"/>
                                        </p:tgtEl>
                                        <p:attrNameLst>
                                          <p:attrName>ppt_w</p:attrName>
                                        </p:attrNameLst>
                                      </p:cBhvr>
                                      <p:tavLst>
                                        <p:tav tm="0">
                                          <p:val>
                                            <p:fltVal val="0"/>
                                          </p:val>
                                        </p:tav>
                                        <p:tav tm="100000">
                                          <p:val>
                                            <p:strVal val="#ppt_w"/>
                                          </p:val>
                                        </p:tav>
                                      </p:tavLst>
                                    </p:anim>
                                    <p:anim calcmode="lin" valueType="num">
                                      <p:cBhvr>
                                        <p:cTn id="43" dur="1000" fill="hold"/>
                                        <p:tgtEl>
                                          <p:spTgt spid="8"/>
                                        </p:tgtEl>
                                        <p:attrNameLst>
                                          <p:attrName>ppt_h</p:attrName>
                                        </p:attrNameLst>
                                      </p:cBhvr>
                                      <p:tavLst>
                                        <p:tav tm="0">
                                          <p:val>
                                            <p:fltVal val="0"/>
                                          </p:val>
                                        </p:tav>
                                        <p:tav tm="100000">
                                          <p:val>
                                            <p:strVal val="#ppt_h"/>
                                          </p:val>
                                        </p:tav>
                                      </p:tavLst>
                                    </p:anim>
                                    <p:anim calcmode="lin" valueType="num">
                                      <p:cBhvr>
                                        <p:cTn id="44" dur="1000" fill="hold"/>
                                        <p:tgtEl>
                                          <p:spTgt spid="8"/>
                                        </p:tgtEl>
                                        <p:attrNameLst>
                                          <p:attrName>style.rotation</p:attrName>
                                        </p:attrNameLst>
                                      </p:cBhvr>
                                      <p:tavLst>
                                        <p:tav tm="0">
                                          <p:val>
                                            <p:fltVal val="90"/>
                                          </p:val>
                                        </p:tav>
                                        <p:tav tm="100000">
                                          <p:val>
                                            <p:fltVal val="0"/>
                                          </p:val>
                                        </p:tav>
                                      </p:tavLst>
                                    </p:anim>
                                    <p:animEffect transition="in" filter="fade">
                                      <p:cBhvr>
                                        <p:cTn id="4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normAutofit/>
          </a:bodyPr>
          <a:lstStyle/>
          <a:p>
            <a:r>
              <a:rPr lang="pl-PL" dirty="0"/>
              <a:t>QUICK SURVEY - </a:t>
            </a:r>
            <a:r>
              <a:rPr lang="en-US" dirty="0"/>
              <a:t>State of the blockchain </a:t>
            </a:r>
            <a:r>
              <a:rPr lang="pl-PL" dirty="0"/>
              <a:t>2017</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p:txBody>
          <a:bodyPr>
            <a:normAutofit/>
          </a:bodyPr>
          <a:lstStyle/>
          <a:p>
            <a:pPr marL="457200" indent="-457200">
              <a:buFont typeface="+mj-lt"/>
              <a:buAutoNum type="arabicPeriod"/>
            </a:pPr>
            <a:r>
              <a:rPr lang="en-US" dirty="0"/>
              <a:t>What is the average transaction fee for a Bitcoin transfer?</a:t>
            </a:r>
            <a:br>
              <a:rPr lang="en-US" dirty="0"/>
            </a:br>
            <a:r>
              <a:rPr lang="en-US" dirty="0"/>
              <a:t>What about Ethereum?</a:t>
            </a:r>
            <a:endParaRPr lang="pl-PL" dirty="0"/>
          </a:p>
          <a:p>
            <a:pPr marL="457200" indent="-457200">
              <a:buFont typeface="+mj-lt"/>
              <a:buAutoNum type="arabicPeriod"/>
            </a:pPr>
            <a:r>
              <a:rPr lang="en-US" dirty="0"/>
              <a:t>How many transactions per second does Facebook require?</a:t>
            </a:r>
            <a:br>
              <a:rPr lang="en-GB" dirty="0"/>
            </a:br>
            <a:r>
              <a:rPr lang="pl-PL" dirty="0"/>
              <a:t>What about </a:t>
            </a:r>
            <a:r>
              <a:rPr lang="en-GB" dirty="0"/>
              <a:t>payment systems like </a:t>
            </a:r>
            <a:r>
              <a:rPr lang="pl-PL" dirty="0"/>
              <a:t>Visa/MasterCard?</a:t>
            </a:r>
          </a:p>
          <a:p>
            <a:pPr marL="457200" indent="-457200">
              <a:buFont typeface="+mj-lt"/>
              <a:buAutoNum type="arabicPeriod"/>
            </a:pPr>
            <a:r>
              <a:rPr lang="en-US" dirty="0"/>
              <a:t>How many transactions per second is Bitcoin able </a:t>
            </a:r>
            <a:r>
              <a:rPr lang="pl-PL" dirty="0"/>
              <a:t>to </a:t>
            </a:r>
            <a:r>
              <a:rPr lang="en-US" dirty="0"/>
              <a:t>process?</a:t>
            </a:r>
            <a:br>
              <a:rPr lang="en-US" dirty="0"/>
            </a:br>
            <a:r>
              <a:rPr lang="en-US" dirty="0"/>
              <a:t>What about Ethereum?</a:t>
            </a:r>
            <a:endParaRPr lang="pl-PL" dirty="0"/>
          </a:p>
        </p:txBody>
      </p:sp>
    </p:spTree>
    <p:extLst>
      <p:ext uri="{BB962C8B-B14F-4D97-AF65-F5344CB8AC3E}">
        <p14:creationId xmlns:p14="http://schemas.microsoft.com/office/powerpoint/2010/main" val="388253686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are </a:t>
            </a:r>
            <a:r>
              <a:rPr lang="pl-PL" dirty="0"/>
              <a:t>the</a:t>
            </a:r>
            <a:r>
              <a:rPr lang="en-US" dirty="0"/>
              <a:t> </a:t>
            </a:r>
            <a:r>
              <a:rPr lang="pl-PL" dirty="0">
                <a:solidFill>
                  <a:schemeClr val="tx2"/>
                </a:solidFill>
              </a:rPr>
              <a:t>strong</a:t>
            </a:r>
            <a:r>
              <a:rPr lang="en-US" dirty="0"/>
              <a:t> points?</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a:xfrm>
            <a:off x="1361752" y="2249487"/>
            <a:ext cx="9905999" cy="3373272"/>
          </a:xfrm>
        </p:spPr>
        <p:txBody>
          <a:bodyPr/>
          <a:lstStyle/>
          <a:p>
            <a:r>
              <a:rPr lang="pl-PL" dirty="0"/>
              <a:t>Very efficient team</a:t>
            </a:r>
            <a:r>
              <a:rPr lang="en-US" dirty="0"/>
              <a:t> implementing a concept proved in practice</a:t>
            </a:r>
            <a:endParaRPr lang="pl-PL" dirty="0"/>
          </a:p>
          <a:p>
            <a:r>
              <a:rPr lang="en-US" dirty="0"/>
              <a:t>Web Assembly as a virtual machine</a:t>
            </a:r>
            <a:endParaRPr lang="pl-PL" dirty="0"/>
          </a:p>
          <a:p>
            <a:r>
              <a:rPr lang="pl-PL" dirty="0"/>
              <a:t>S</a:t>
            </a:r>
            <a:r>
              <a:rPr lang="en-US" dirty="0"/>
              <a:t>trong financial backing</a:t>
            </a:r>
            <a:r>
              <a:rPr lang="pl-PL" dirty="0"/>
              <a:t>: </a:t>
            </a:r>
            <a:r>
              <a:rPr lang="en-US" dirty="0"/>
              <a:t>Bro</a:t>
            </a:r>
            <a:r>
              <a:rPr lang="pl-PL" dirty="0"/>
              <a:t>c</a:t>
            </a:r>
            <a:r>
              <a:rPr lang="en-US" dirty="0"/>
              <a:t>k Pierce </a:t>
            </a:r>
            <a:r>
              <a:rPr lang="pl-PL" dirty="0"/>
              <a:t>&amp;</a:t>
            </a:r>
            <a:r>
              <a:rPr lang="en-US" dirty="0"/>
              <a:t> Bo Shen </a:t>
            </a:r>
            <a:r>
              <a:rPr lang="pl-PL" dirty="0"/>
              <a:t>(</a:t>
            </a:r>
            <a:r>
              <a:rPr lang="en-US" dirty="0"/>
              <a:t>Fenbushi Capital</a:t>
            </a:r>
            <a:r>
              <a:rPr lang="pl-PL" dirty="0"/>
              <a:t>)</a:t>
            </a:r>
          </a:p>
          <a:p>
            <a:r>
              <a:rPr lang="pl-PL" dirty="0"/>
              <a:t>C</a:t>
            </a:r>
            <a:r>
              <a:rPr lang="en-US" dirty="0"/>
              <a:t>ommitment to spend 1 bln USD to boost the ecosystem</a:t>
            </a:r>
          </a:p>
        </p:txBody>
      </p:sp>
    </p:spTree>
    <p:extLst>
      <p:ext uri="{BB962C8B-B14F-4D97-AF65-F5344CB8AC3E}">
        <p14:creationId xmlns:p14="http://schemas.microsoft.com/office/powerpoint/2010/main" val="126233181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938273"/>
          </a:xfrm>
        </p:spPr>
        <p:txBody>
          <a:bodyPr>
            <a:normAutofit/>
          </a:bodyPr>
          <a:lstStyle/>
          <a:p>
            <a:r>
              <a:rPr lang="en-US" cap="none" dirty="0"/>
              <a:t>EOS is </a:t>
            </a:r>
            <a:r>
              <a:rPr lang="en-US" cap="none" dirty="0">
                <a:solidFill>
                  <a:schemeClr val="tx2"/>
                </a:solidFill>
              </a:rPr>
              <a:t>the most well</a:t>
            </a:r>
            <a:r>
              <a:rPr lang="pl-PL" cap="none" dirty="0">
                <a:solidFill>
                  <a:schemeClr val="tx2"/>
                </a:solidFill>
              </a:rPr>
              <a:t>-</a:t>
            </a:r>
            <a:r>
              <a:rPr lang="en-US" cap="none" dirty="0">
                <a:solidFill>
                  <a:schemeClr val="tx2"/>
                </a:solidFill>
              </a:rPr>
              <a:t>funded project in history </a:t>
            </a:r>
            <a:r>
              <a:rPr lang="en-US" cap="none" dirty="0"/>
              <a:t>and we plan to soon announce a program for up to </a:t>
            </a:r>
            <a:r>
              <a:rPr lang="en-US" cap="none" dirty="0">
                <a:solidFill>
                  <a:schemeClr val="tx2"/>
                </a:solidFill>
              </a:rPr>
              <a:t>one billion USD</a:t>
            </a:r>
            <a:r>
              <a:rPr lang="en-US" cap="none" dirty="0"/>
              <a:t> of capital for EOS projects.</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91162" y="3412892"/>
            <a:ext cx="8752299" cy="548968"/>
          </a:xfrm>
        </p:spPr>
        <p:txBody>
          <a:bodyPr>
            <a:normAutofit/>
          </a:bodyPr>
          <a:lstStyle/>
          <a:p>
            <a:r>
              <a:rPr lang="pl-PL" sz="1600" dirty="0"/>
              <a:t>Brendan Blumer, CEO of block.one</a:t>
            </a:r>
            <a:endParaRPr lang="en-US" sz="1600" dirty="0"/>
          </a:p>
        </p:txBody>
      </p:sp>
    </p:spTree>
    <p:extLst>
      <p:ext uri="{BB962C8B-B14F-4D97-AF65-F5344CB8AC3E}">
        <p14:creationId xmlns:p14="http://schemas.microsoft.com/office/powerpoint/2010/main" val="4074648308"/>
      </p:ext>
    </p:extLst>
  </p:cSld>
  <p:clrMapOvr>
    <a:masterClrMapping/>
  </p:clrMapOvr>
  <p:transition spd="slow">
    <p:randomBar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are </a:t>
            </a:r>
            <a:r>
              <a:rPr lang="pl-PL" dirty="0"/>
              <a:t>the</a:t>
            </a:r>
            <a:r>
              <a:rPr lang="en-US" dirty="0"/>
              <a:t> </a:t>
            </a:r>
            <a:r>
              <a:rPr lang="en-US" dirty="0">
                <a:solidFill>
                  <a:schemeClr val="tx2"/>
                </a:solidFill>
              </a:rPr>
              <a:t>weak</a:t>
            </a:r>
            <a:r>
              <a:rPr lang="en-US" dirty="0"/>
              <a:t> points?</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normAutofit/>
          </a:bodyPr>
          <a:lstStyle/>
          <a:p>
            <a:r>
              <a:rPr lang="en-US" dirty="0"/>
              <a:t>Negative (but undeserved) perception about DPOS</a:t>
            </a:r>
            <a:endParaRPr lang="pl-PL" dirty="0"/>
          </a:p>
        </p:txBody>
      </p:sp>
    </p:spTree>
    <p:extLst>
      <p:ext uri="{BB962C8B-B14F-4D97-AF65-F5344CB8AC3E}">
        <p14:creationId xmlns:p14="http://schemas.microsoft.com/office/powerpoint/2010/main" val="279009717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DPOS – </a:t>
            </a:r>
            <a:r>
              <a:rPr lang="pl-PL" dirty="0"/>
              <a:t>HOW </a:t>
            </a:r>
            <a:r>
              <a:rPr lang="en-US" dirty="0"/>
              <a:t>decentralized</a:t>
            </a:r>
            <a:r>
              <a:rPr lang="pl-PL" dirty="0"/>
              <a:t> IS IT?</a:t>
            </a:r>
            <a:endParaRPr lang="en-US" dirty="0"/>
          </a:p>
        </p:txBody>
      </p:sp>
      <p:pic>
        <p:nvPicPr>
          <p:cNvPr id="5" name="Content Placeholder 4" descr="A close up of graphics&#10;&#10;Description generated with high confidence">
            <a:extLst>
              <a:ext uri="{FF2B5EF4-FFF2-40B4-BE49-F238E27FC236}">
                <a16:creationId xmlns:a16="http://schemas.microsoft.com/office/drawing/2014/main" id="{06AF8572-B98B-4AB1-94C9-23DEAE205F8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8348"/>
          <a:stretch/>
        </p:blipFill>
        <p:spPr>
          <a:xfrm>
            <a:off x="1475883" y="2097088"/>
            <a:ext cx="6310385" cy="3913900"/>
          </a:xfrm>
        </p:spPr>
      </p:pic>
      <p:sp>
        <p:nvSpPr>
          <p:cNvPr id="4" name="TextBox 3">
            <a:extLst>
              <a:ext uri="{FF2B5EF4-FFF2-40B4-BE49-F238E27FC236}">
                <a16:creationId xmlns:a16="http://schemas.microsoft.com/office/drawing/2014/main" id="{BDA68111-22D9-4264-9BDD-6840875D77E6}"/>
              </a:ext>
            </a:extLst>
          </p:cNvPr>
          <p:cNvSpPr txBox="1"/>
          <p:nvPr/>
        </p:nvSpPr>
        <p:spPr>
          <a:xfrm>
            <a:off x="1361753" y="6327159"/>
            <a:ext cx="2911199" cy="36926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senzheng on reddit.com</a:t>
            </a:r>
            <a:endParaRPr lang="en-US" sz="1400" dirty="0">
              <a:solidFill>
                <a:schemeClr val="tx1">
                  <a:lumMod val="65000"/>
                </a:schemeClr>
              </a:solidFill>
            </a:endParaRPr>
          </a:p>
        </p:txBody>
      </p:sp>
    </p:spTree>
    <p:extLst>
      <p:ext uri="{BB962C8B-B14F-4D97-AF65-F5344CB8AC3E}">
        <p14:creationId xmlns:p14="http://schemas.microsoft.com/office/powerpoint/2010/main" val="2305166347"/>
      </p:ext>
    </p:extLst>
  </p:cSld>
  <p:clrMapOvr>
    <a:masterClrMapping/>
  </p:clrMapOvr>
  <p:transition spd="slow">
    <p:randomBar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are </a:t>
            </a:r>
            <a:r>
              <a:rPr lang="pl-PL" dirty="0"/>
              <a:t>the</a:t>
            </a:r>
            <a:r>
              <a:rPr lang="en-US" dirty="0"/>
              <a:t> </a:t>
            </a:r>
            <a:r>
              <a:rPr lang="en-US" dirty="0">
                <a:solidFill>
                  <a:schemeClr val="tx2"/>
                </a:solidFill>
              </a:rPr>
              <a:t>weak</a:t>
            </a:r>
            <a:r>
              <a:rPr lang="en-US" dirty="0"/>
              <a:t> points?</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en-US" dirty="0"/>
              <a:t>Negative (but undeserved) perception about DPOS</a:t>
            </a:r>
            <a:endParaRPr lang="pl-PL" dirty="0"/>
          </a:p>
          <a:p>
            <a:r>
              <a:rPr lang="en-US" dirty="0"/>
              <a:t>Almost non-existent ecosystem and very few developers</a:t>
            </a:r>
            <a:endParaRPr lang="pl-PL" dirty="0"/>
          </a:p>
          <a:p>
            <a:r>
              <a:rPr lang="en-US" dirty="0"/>
              <a:t>Track-record of poor documentation</a:t>
            </a:r>
          </a:p>
          <a:p>
            <a:r>
              <a:rPr lang="en-US" dirty="0"/>
              <a:t>C++</a:t>
            </a:r>
            <a:r>
              <a:rPr lang="pl-PL" dirty="0"/>
              <a:t> </a:t>
            </a:r>
            <a:r>
              <a:rPr lang="en-US" dirty="0"/>
              <a:t>has a very steep learning curve</a:t>
            </a:r>
            <a:endParaRPr lang="pl-PL" dirty="0"/>
          </a:p>
          <a:p>
            <a:r>
              <a:rPr lang="en-US" dirty="0"/>
              <a:t>Not live yet</a:t>
            </a:r>
          </a:p>
        </p:txBody>
      </p:sp>
    </p:spTree>
    <p:extLst>
      <p:ext uri="{BB962C8B-B14F-4D97-AF65-F5344CB8AC3E}">
        <p14:creationId xmlns:p14="http://schemas.microsoft.com/office/powerpoint/2010/main" val="410651271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EOS roadmap</a:t>
            </a:r>
          </a:p>
        </p:txBody>
      </p:sp>
      <p:graphicFrame>
        <p:nvGraphicFramePr>
          <p:cNvPr id="4" name="Content Placeholder 3">
            <a:extLst>
              <a:ext uri="{FF2B5EF4-FFF2-40B4-BE49-F238E27FC236}">
                <a16:creationId xmlns:a16="http://schemas.microsoft.com/office/drawing/2014/main" id="{7B33C533-E262-4720-9FBE-35EAFB9D3179}"/>
              </a:ext>
            </a:extLst>
          </p:cNvPr>
          <p:cNvGraphicFramePr>
            <a:graphicFrameLocks noGrp="1"/>
          </p:cNvGraphicFramePr>
          <p:nvPr>
            <p:ph idx="1"/>
            <p:extLst>
              <p:ext uri="{D42A27DB-BD31-4B8C-83A1-F6EECF244321}">
                <p14:modId xmlns:p14="http://schemas.microsoft.com/office/powerpoint/2010/main" val="3182075836"/>
              </p:ext>
            </p:extLst>
          </p:nvPr>
        </p:nvGraphicFramePr>
        <p:xfrm>
          <a:off x="1361753" y="1783143"/>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9843257"/>
      </p:ext>
    </p:extLst>
  </p:cSld>
  <p:clrMapOvr>
    <a:masterClrMapping/>
  </p:clrMapOvr>
  <p:transition spd="slow">
    <p:randomBar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D3407-C602-487F-B13F-1C5DA044A0F1}"/>
              </a:ext>
            </a:extLst>
          </p:cNvPr>
          <p:cNvSpPr>
            <a:spLocks noGrp="1"/>
          </p:cNvSpPr>
          <p:nvPr>
            <p:ph type="title"/>
          </p:nvPr>
        </p:nvSpPr>
        <p:spPr/>
        <p:txBody>
          <a:bodyPr/>
          <a:lstStyle/>
          <a:p>
            <a:r>
              <a:rPr lang="en-US" dirty="0"/>
              <a:t>EOS VS. decentralized apps requirements</a:t>
            </a:r>
          </a:p>
        </p:txBody>
      </p:sp>
      <p:graphicFrame>
        <p:nvGraphicFramePr>
          <p:cNvPr id="6" name="Content Placeholder 5">
            <a:extLst>
              <a:ext uri="{FF2B5EF4-FFF2-40B4-BE49-F238E27FC236}">
                <a16:creationId xmlns:a16="http://schemas.microsoft.com/office/drawing/2014/main" id="{AFF350B8-BFDF-4A72-977E-FD8243FDA56C}"/>
              </a:ext>
            </a:extLst>
          </p:cNvPr>
          <p:cNvGraphicFramePr>
            <a:graphicFrameLocks noGrp="1"/>
          </p:cNvGraphicFramePr>
          <p:nvPr>
            <p:ph idx="1"/>
            <p:extLst>
              <p:ext uri="{D42A27DB-BD31-4B8C-83A1-F6EECF244321}">
                <p14:modId xmlns:p14="http://schemas.microsoft.com/office/powerpoint/2010/main" val="881922389"/>
              </p:ext>
            </p:extLst>
          </p:nvPr>
        </p:nvGraphicFramePr>
        <p:xfrm>
          <a:off x="1362075" y="2538243"/>
          <a:ext cx="9906000" cy="2992120"/>
        </p:xfrm>
        <a:graphic>
          <a:graphicData uri="http://schemas.openxmlformats.org/drawingml/2006/table">
            <a:tbl>
              <a:tblPr firstRow="1" bandRow="1">
                <a:tableStyleId>{9D7B26C5-4107-4FEC-AEDC-1716B250A1EF}</a:tableStyleId>
              </a:tblPr>
              <a:tblGrid>
                <a:gridCol w="3302000">
                  <a:extLst>
                    <a:ext uri="{9D8B030D-6E8A-4147-A177-3AD203B41FA5}">
                      <a16:colId xmlns:a16="http://schemas.microsoft.com/office/drawing/2014/main" val="3001491971"/>
                    </a:ext>
                  </a:extLst>
                </a:gridCol>
                <a:gridCol w="3302000">
                  <a:extLst>
                    <a:ext uri="{9D8B030D-6E8A-4147-A177-3AD203B41FA5}">
                      <a16:colId xmlns:a16="http://schemas.microsoft.com/office/drawing/2014/main" val="2001903519"/>
                    </a:ext>
                  </a:extLst>
                </a:gridCol>
                <a:gridCol w="3302000">
                  <a:extLst>
                    <a:ext uri="{9D8B030D-6E8A-4147-A177-3AD203B41FA5}">
                      <a16:colId xmlns:a16="http://schemas.microsoft.com/office/drawing/2014/main" val="906213803"/>
                    </a:ext>
                  </a:extLst>
                </a:gridCol>
              </a:tblGrid>
              <a:tr h="370840">
                <a:tc>
                  <a:txBody>
                    <a:bodyPr/>
                    <a:lstStyle/>
                    <a:p>
                      <a:endParaRPr lang="en-US" dirty="0"/>
                    </a:p>
                  </a:txBody>
                  <a:tcPr/>
                </a:tc>
                <a:tc>
                  <a:txBody>
                    <a:bodyPr/>
                    <a:lstStyle/>
                    <a:p>
                      <a:pPr algn="ctr"/>
                      <a:r>
                        <a:rPr lang="en-US" sz="2000" b="0" dirty="0"/>
                        <a:t>Ethereum</a:t>
                      </a:r>
                    </a:p>
                  </a:txBody>
                  <a:tcPr/>
                </a:tc>
                <a:tc>
                  <a:txBody>
                    <a:bodyPr/>
                    <a:lstStyle/>
                    <a:p>
                      <a:pPr algn="ctr"/>
                      <a:r>
                        <a:rPr lang="en-US" sz="2000" b="0" dirty="0"/>
                        <a:t>EOS</a:t>
                      </a:r>
                    </a:p>
                  </a:txBody>
                  <a:tcPr/>
                </a:tc>
                <a:extLst>
                  <a:ext uri="{0D108BD9-81ED-4DB2-BD59-A6C34878D82A}">
                    <a16:rowId xmlns:a16="http://schemas.microsoft.com/office/drawing/2014/main" val="1870133424"/>
                  </a:ext>
                </a:extLst>
              </a:tr>
              <a:tr h="370840">
                <a:tc>
                  <a:txBody>
                    <a:bodyPr/>
                    <a:lstStyle/>
                    <a:p>
                      <a:pPr lvl="0"/>
                      <a:r>
                        <a:rPr lang="pl-PL" dirty="0"/>
                        <a:t>S</a:t>
                      </a:r>
                      <a:r>
                        <a:rPr lang="en-US" dirty="0"/>
                        <a:t>calable and cheap to run</a:t>
                      </a:r>
                    </a:p>
                  </a:txBody>
                  <a:tcPr/>
                </a:tc>
                <a:tc>
                  <a:txBody>
                    <a:bodyPr/>
                    <a:lstStyle/>
                    <a:p>
                      <a:pPr algn="ctr"/>
                      <a:endParaRPr lang="en-US" dirty="0">
                        <a:highlight>
                          <a:srgbClr val="FF0000"/>
                        </a:highlight>
                      </a:endParaRPr>
                    </a:p>
                  </a:txBody>
                  <a:tcPr/>
                </a:tc>
                <a:tc>
                  <a:txBody>
                    <a:bodyPr/>
                    <a:lstStyle/>
                    <a:p>
                      <a:pPr algn="ctr"/>
                      <a:endParaRPr lang="en-US" dirty="0">
                        <a:highlight>
                          <a:srgbClr val="00FF00"/>
                        </a:highlight>
                      </a:endParaRPr>
                    </a:p>
                  </a:txBody>
                  <a:tcPr/>
                </a:tc>
                <a:extLst>
                  <a:ext uri="{0D108BD9-81ED-4DB2-BD59-A6C34878D82A}">
                    <a16:rowId xmlns:a16="http://schemas.microsoft.com/office/drawing/2014/main" val="31203544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F</a:t>
                      </a:r>
                      <a:r>
                        <a:rPr lang="en-US" dirty="0"/>
                        <a:t>ree for </a:t>
                      </a:r>
                      <a:r>
                        <a:rPr lang="pl-PL" dirty="0"/>
                        <a:t>the</a:t>
                      </a:r>
                      <a:r>
                        <a:rPr lang="en-US" dirty="0"/>
                        <a:t> users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a16="http://schemas.microsoft.com/office/drawing/2014/main" val="377784215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Easily accessible</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p>
                  </a:txBody>
                  <a:tcPr/>
                </a:tc>
                <a:tc>
                  <a:txBody>
                    <a:bodyPr/>
                    <a:lstStyle/>
                    <a:p>
                      <a:endParaRPr lang="en-US" dirty="0"/>
                    </a:p>
                  </a:txBody>
                  <a:tcPr/>
                </a:tc>
                <a:extLst>
                  <a:ext uri="{0D108BD9-81ED-4DB2-BD59-A6C34878D82A}">
                    <a16:rowId xmlns:a16="http://schemas.microsoft.com/office/drawing/2014/main" val="19126347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Privacy protection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extLst>
                  <a:ext uri="{0D108BD9-81ED-4DB2-BD59-A6C34878D82A}">
                    <a16:rowId xmlns:a16="http://schemas.microsoft.com/office/drawing/2014/main" val="10508558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No fancy cryptographic stuff</a:t>
                      </a:r>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0455163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Rich dev ecosystem</a:t>
                      </a:r>
                    </a:p>
                  </a:txBody>
                  <a:tcPr/>
                </a:tc>
                <a:tc>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extLst>
                  <a:ext uri="{0D108BD9-81ED-4DB2-BD59-A6C34878D82A}">
                    <a16:rowId xmlns:a16="http://schemas.microsoft.com/office/drawing/2014/main" val="37195292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Upgrad</a:t>
                      </a:r>
                      <a:r>
                        <a:rPr lang="en-US" dirty="0"/>
                        <a:t>ability &amp; b</a:t>
                      </a:r>
                      <a:r>
                        <a:rPr lang="pl-PL" dirty="0"/>
                        <a:t>ug recovery</a:t>
                      </a:r>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770918446"/>
                  </a:ext>
                </a:extLst>
              </a:tr>
            </a:tbl>
          </a:graphicData>
        </a:graphic>
      </p:graphicFrame>
      <p:pic>
        <p:nvPicPr>
          <p:cNvPr id="8" name="Graphic 7" descr="Checkmark">
            <a:extLst>
              <a:ext uri="{FF2B5EF4-FFF2-40B4-BE49-F238E27FC236}">
                <a16:creationId xmlns:a16="http://schemas.microsoft.com/office/drawing/2014/main" id="{489A67C5-0A7F-48DF-940D-FA168483FB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21529" y="3231680"/>
            <a:ext cx="457200" cy="457200"/>
          </a:xfrm>
          <a:prstGeom prst="rect">
            <a:avLst/>
          </a:prstGeom>
        </p:spPr>
      </p:pic>
      <p:pic>
        <p:nvPicPr>
          <p:cNvPr id="11" name="Graphic 10" descr="Close">
            <a:extLst>
              <a:ext uri="{FF2B5EF4-FFF2-40B4-BE49-F238E27FC236}">
                <a16:creationId xmlns:a16="http://schemas.microsoft.com/office/drawing/2014/main" id="{F90B0108-AD57-4B23-83C4-424389E331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22465" y="3281008"/>
            <a:ext cx="387417" cy="387417"/>
          </a:xfrm>
          <a:prstGeom prst="rect">
            <a:avLst/>
          </a:prstGeom>
        </p:spPr>
      </p:pic>
      <p:pic>
        <p:nvPicPr>
          <p:cNvPr id="13" name="Graphic 12" descr="Close">
            <a:extLst>
              <a:ext uri="{FF2B5EF4-FFF2-40B4-BE49-F238E27FC236}">
                <a16:creationId xmlns:a16="http://schemas.microsoft.com/office/drawing/2014/main" id="{3FF22801-84BC-44ED-9332-3E3B8CE8C2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26677" y="4400951"/>
            <a:ext cx="387417" cy="387417"/>
          </a:xfrm>
          <a:prstGeom prst="rect">
            <a:avLst/>
          </a:prstGeom>
        </p:spPr>
      </p:pic>
      <p:pic>
        <p:nvPicPr>
          <p:cNvPr id="14" name="Graphic 13" descr="Close">
            <a:extLst>
              <a:ext uri="{FF2B5EF4-FFF2-40B4-BE49-F238E27FC236}">
                <a16:creationId xmlns:a16="http://schemas.microsoft.com/office/drawing/2014/main" id="{CB18705A-E6E7-42F8-9A3B-A8108AD002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17248" y="5146721"/>
            <a:ext cx="387417" cy="387417"/>
          </a:xfrm>
          <a:prstGeom prst="rect">
            <a:avLst/>
          </a:prstGeom>
        </p:spPr>
      </p:pic>
      <p:pic>
        <p:nvPicPr>
          <p:cNvPr id="17" name="Graphic 16" descr="Close">
            <a:extLst>
              <a:ext uri="{FF2B5EF4-FFF2-40B4-BE49-F238E27FC236}">
                <a16:creationId xmlns:a16="http://schemas.microsoft.com/office/drawing/2014/main" id="{0B94622E-548F-490A-BEDD-19B896BE19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17249" y="2922802"/>
            <a:ext cx="387417" cy="387417"/>
          </a:xfrm>
          <a:prstGeom prst="rect">
            <a:avLst/>
          </a:prstGeom>
        </p:spPr>
      </p:pic>
      <p:pic>
        <p:nvPicPr>
          <p:cNvPr id="18" name="Graphic 17" descr="Checkmark">
            <a:extLst>
              <a:ext uri="{FF2B5EF4-FFF2-40B4-BE49-F238E27FC236}">
                <a16:creationId xmlns:a16="http://schemas.microsoft.com/office/drawing/2014/main" id="{21E95FBC-C7F4-47C0-BD01-AAA72A6CE8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104" y="3607583"/>
            <a:ext cx="457200" cy="457200"/>
          </a:xfrm>
          <a:prstGeom prst="rect">
            <a:avLst/>
          </a:prstGeom>
        </p:spPr>
      </p:pic>
      <p:pic>
        <p:nvPicPr>
          <p:cNvPr id="19" name="Graphic 18" descr="Checkmark">
            <a:extLst>
              <a:ext uri="{FF2B5EF4-FFF2-40B4-BE49-F238E27FC236}">
                <a16:creationId xmlns:a16="http://schemas.microsoft.com/office/drawing/2014/main" id="{3E78F74A-9F74-4CD5-8DC4-218D1AF23A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21528" y="2885988"/>
            <a:ext cx="457200" cy="457200"/>
          </a:xfrm>
          <a:prstGeom prst="rect">
            <a:avLst/>
          </a:prstGeom>
        </p:spPr>
      </p:pic>
      <p:pic>
        <p:nvPicPr>
          <p:cNvPr id="20" name="Graphic 19" descr="Checkmark">
            <a:extLst>
              <a:ext uri="{FF2B5EF4-FFF2-40B4-BE49-F238E27FC236}">
                <a16:creationId xmlns:a16="http://schemas.microsoft.com/office/drawing/2014/main" id="{7A330FD7-5960-4A2F-B106-2B5A3D7732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21529" y="4356435"/>
            <a:ext cx="457200" cy="457200"/>
          </a:xfrm>
          <a:prstGeom prst="rect">
            <a:avLst/>
          </a:prstGeom>
        </p:spPr>
      </p:pic>
      <p:pic>
        <p:nvPicPr>
          <p:cNvPr id="21" name="Graphic 20" descr="Checkmark">
            <a:extLst>
              <a:ext uri="{FF2B5EF4-FFF2-40B4-BE49-F238E27FC236}">
                <a16:creationId xmlns:a16="http://schemas.microsoft.com/office/drawing/2014/main" id="{2CF8B11C-2CF8-4C7E-940E-000C2FDD0C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86637" y="5097507"/>
            <a:ext cx="457200" cy="457200"/>
          </a:xfrm>
          <a:prstGeom prst="rect">
            <a:avLst/>
          </a:prstGeom>
        </p:spPr>
      </p:pic>
      <p:pic>
        <p:nvPicPr>
          <p:cNvPr id="22" name="Graphic 21" descr="Checkmark">
            <a:extLst>
              <a:ext uri="{FF2B5EF4-FFF2-40B4-BE49-F238E27FC236}">
                <a16:creationId xmlns:a16="http://schemas.microsoft.com/office/drawing/2014/main" id="{59F226F2-B2E3-45BF-93A3-E45B360C1E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82357" y="4739907"/>
            <a:ext cx="457200" cy="457200"/>
          </a:xfrm>
          <a:prstGeom prst="rect">
            <a:avLst/>
          </a:prstGeom>
        </p:spPr>
      </p:pic>
    </p:spTree>
    <p:extLst>
      <p:ext uri="{BB962C8B-B14F-4D97-AF65-F5344CB8AC3E}">
        <p14:creationId xmlns:p14="http://schemas.microsoft.com/office/powerpoint/2010/main" val="286004187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EOS VS. Major problems IN THE Crypto-space</a:t>
            </a:r>
          </a:p>
        </p:txBody>
      </p:sp>
      <p:sp>
        <p:nvSpPr>
          <p:cNvPr id="4" name="Content Placeholder 2">
            <a:extLst>
              <a:ext uri="{FF2B5EF4-FFF2-40B4-BE49-F238E27FC236}">
                <a16:creationId xmlns:a16="http://schemas.microsoft.com/office/drawing/2014/main" id="{97E24888-6E3A-4610-84C9-8234AD66DBC2}"/>
              </a:ext>
            </a:extLst>
          </p:cNvPr>
          <p:cNvSpPr txBox="1">
            <a:spLocks/>
          </p:cNvSpPr>
          <p:nvPr/>
        </p:nvSpPr>
        <p:spPr>
          <a:xfrm>
            <a:off x="6094412" y="2249487"/>
            <a:ext cx="5173663"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US" dirty="0"/>
          </a:p>
        </p:txBody>
      </p:sp>
      <p:graphicFrame>
        <p:nvGraphicFramePr>
          <p:cNvPr id="5" name="Content Placeholder 4">
            <a:extLst>
              <a:ext uri="{FF2B5EF4-FFF2-40B4-BE49-F238E27FC236}">
                <a16:creationId xmlns:a16="http://schemas.microsoft.com/office/drawing/2014/main" id="{28C1D68B-8FB3-4A1A-A63F-635F90EFCE59}"/>
              </a:ext>
            </a:extLst>
          </p:cNvPr>
          <p:cNvGraphicFramePr>
            <a:graphicFrameLocks noGrp="1"/>
          </p:cNvGraphicFramePr>
          <p:nvPr>
            <p:ph idx="1"/>
            <p:extLst>
              <p:ext uri="{D42A27DB-BD31-4B8C-83A1-F6EECF244321}">
                <p14:modId xmlns:p14="http://schemas.microsoft.com/office/powerpoint/2010/main" val="565882167"/>
              </p:ext>
            </p:extLst>
          </p:nvPr>
        </p:nvGraphicFramePr>
        <p:xfrm>
          <a:off x="1361752" y="2249487"/>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4982123"/>
      </p:ext>
    </p:extLst>
  </p:cSld>
  <p:clrMapOvr>
    <a:masterClrMapping/>
  </p:clrMapOvr>
  <p:transition spd="slow">
    <p:randomBar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Most important: </a:t>
            </a:r>
            <a:r>
              <a:rPr lang="en-US" dirty="0"/>
              <a:t>the way </a:t>
            </a:r>
            <a:r>
              <a:rPr lang="pl-PL" dirty="0"/>
              <a:t>EOS i</a:t>
            </a:r>
            <a:r>
              <a:rPr lang="en-US" dirty="0"/>
              <a:t>s going to operate</a:t>
            </a:r>
            <a:endParaRPr lang="pl-PL" dirty="0"/>
          </a:p>
          <a:p>
            <a:r>
              <a:rPr lang="pl-PL" dirty="0"/>
              <a:t>I</a:t>
            </a:r>
            <a:r>
              <a:rPr lang="en-US" dirty="0"/>
              <a:t>ncremental improvement to stuff that's already been proven to work</a:t>
            </a:r>
            <a:endParaRPr lang="pl-PL" dirty="0"/>
          </a:p>
          <a:p>
            <a:r>
              <a:rPr lang="en-US" dirty="0"/>
              <a:t>Extremely business oriented</a:t>
            </a:r>
            <a:endParaRPr lang="pl-PL" dirty="0"/>
          </a:p>
          <a:p>
            <a:r>
              <a:rPr lang="pl-PL" dirty="0"/>
              <a:t>Can other systems copy EOS solutions?</a:t>
            </a:r>
          </a:p>
        </p:txBody>
      </p:sp>
    </p:spTree>
    <p:extLst>
      <p:ext uri="{BB962C8B-B14F-4D97-AF65-F5344CB8AC3E}">
        <p14:creationId xmlns:p14="http://schemas.microsoft.com/office/powerpoint/2010/main" val="60694188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9C6E-E7C0-4FEB-BB3A-5CD62A36F8E4}"/>
              </a:ext>
            </a:extLst>
          </p:cNvPr>
          <p:cNvSpPr>
            <a:spLocks noGrp="1"/>
          </p:cNvSpPr>
          <p:nvPr>
            <p:ph type="title"/>
          </p:nvPr>
        </p:nvSpPr>
        <p:spPr/>
        <p:txBody>
          <a:bodyPr/>
          <a:lstStyle/>
          <a:p>
            <a:r>
              <a:rPr lang="pl-PL" dirty="0"/>
              <a:t>BLOCKCHAIN Evolution</a:t>
            </a:r>
            <a:endParaRPr lang="en-US" dirty="0"/>
          </a:p>
        </p:txBody>
      </p:sp>
      <p:graphicFrame>
        <p:nvGraphicFramePr>
          <p:cNvPr id="5" name="Content Placeholder 4">
            <a:extLst>
              <a:ext uri="{FF2B5EF4-FFF2-40B4-BE49-F238E27FC236}">
                <a16:creationId xmlns:a16="http://schemas.microsoft.com/office/drawing/2014/main" id="{387A02C2-F0F7-49FD-9322-4259EF1AE786}"/>
              </a:ext>
            </a:extLst>
          </p:cNvPr>
          <p:cNvGraphicFramePr>
            <a:graphicFrameLocks noGrp="1"/>
          </p:cNvGraphicFramePr>
          <p:nvPr>
            <p:ph idx="1"/>
            <p:extLst>
              <p:ext uri="{D42A27DB-BD31-4B8C-83A1-F6EECF244321}">
                <p14:modId xmlns:p14="http://schemas.microsoft.com/office/powerpoint/2010/main" val="886856776"/>
              </p:ext>
            </p:extLst>
          </p:nvPr>
        </p:nvGraphicFramePr>
        <p:xfrm>
          <a:off x="1361752" y="2313655"/>
          <a:ext cx="9905999" cy="1815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2020034"/>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ResultS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361752" y="2249486"/>
            <a:ext cx="9905999" cy="3989996"/>
          </a:xfrm>
        </p:spPr>
        <p:txBody>
          <a:bodyPr>
            <a:normAutofit/>
          </a:bodyPr>
          <a:lstStyle/>
          <a:p>
            <a:pPr marL="457200" indent="-457200">
              <a:buFont typeface="+mj-lt"/>
              <a:buAutoNum type="arabicPeriod"/>
            </a:pPr>
            <a:r>
              <a:rPr lang="en-GB" dirty="0"/>
              <a:t>What is the average transaction fee for a Bitcoin transfer?</a:t>
            </a:r>
            <a:br>
              <a:rPr lang="en-GB" dirty="0"/>
            </a:br>
            <a:r>
              <a:rPr lang="en-GB" dirty="0"/>
              <a:t>What about Ethereum</a:t>
            </a:r>
            <a:r>
              <a:rPr lang="pl-PL" dirty="0"/>
              <a:t>?</a:t>
            </a:r>
          </a:p>
          <a:p>
            <a:pPr marL="457200" lvl="1" indent="0">
              <a:spcBef>
                <a:spcPts val="1000"/>
              </a:spcBef>
              <a:buNone/>
            </a:pPr>
            <a:r>
              <a:rPr lang="pl-PL" sz="2400" dirty="0">
                <a:solidFill>
                  <a:schemeClr val="tx2"/>
                </a:solidFill>
              </a:rPr>
              <a:t>BTC: </a:t>
            </a:r>
            <a:r>
              <a:rPr lang="en-US" sz="2400" dirty="0">
                <a:solidFill>
                  <a:schemeClr val="tx2"/>
                </a:solidFill>
              </a:rPr>
              <a:t>4</a:t>
            </a:r>
            <a:r>
              <a:rPr lang="pl-PL" sz="2400" dirty="0">
                <a:solidFill>
                  <a:schemeClr val="tx2"/>
                </a:solidFill>
              </a:rPr>
              <a:t> USD</a:t>
            </a:r>
            <a:br>
              <a:rPr lang="en-GB" sz="2400" dirty="0">
                <a:solidFill>
                  <a:schemeClr val="tx2"/>
                </a:solidFill>
              </a:rPr>
            </a:br>
            <a:r>
              <a:rPr lang="pl-PL" sz="2400" dirty="0">
                <a:solidFill>
                  <a:schemeClr val="tx2"/>
                </a:solidFill>
              </a:rPr>
              <a:t>ETH: 0.30 USD</a:t>
            </a:r>
          </a:p>
        </p:txBody>
      </p:sp>
    </p:spTree>
    <p:custDataLst>
      <p:tags r:id="rId1"/>
    </p:custDataLst>
    <p:extLst>
      <p:ext uri="{BB962C8B-B14F-4D97-AF65-F5344CB8AC3E}">
        <p14:creationId xmlns:p14="http://schemas.microsoft.com/office/powerpoint/2010/main" val="228156669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About </a:t>
            </a:r>
            <a:r>
              <a:rPr lang="en-US" dirty="0">
                <a:solidFill>
                  <a:schemeClr val="tx2"/>
                </a:solidFill>
              </a:rPr>
              <a:t>Tokenika</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F</a:t>
            </a:r>
            <a:r>
              <a:rPr lang="en-US" dirty="0"/>
              <a:t>ocus on blockchain-based fundraising and digital asset management</a:t>
            </a:r>
            <a:r>
              <a:rPr lang="pl-PL" dirty="0"/>
              <a:t> solutions, e.g. Neufund, Melonport, Iconomi</a:t>
            </a:r>
          </a:p>
          <a:p>
            <a:r>
              <a:rPr lang="pl-PL" dirty="0"/>
              <a:t>S</a:t>
            </a:r>
            <a:r>
              <a:rPr lang="en-US" dirty="0"/>
              <a:t>oftware house for building dApps (both on EOS and Ethereum)</a:t>
            </a:r>
            <a:endParaRPr lang="pl-PL" dirty="0"/>
          </a:p>
          <a:p>
            <a:r>
              <a:rPr lang="pl-PL" dirty="0"/>
              <a:t>A</a:t>
            </a:r>
            <a:r>
              <a:rPr lang="en-US" dirty="0"/>
              <a:t>im</a:t>
            </a:r>
            <a:r>
              <a:rPr lang="pl-PL" dirty="0"/>
              <a:t>ing</a:t>
            </a:r>
            <a:r>
              <a:rPr lang="en-US" dirty="0"/>
              <a:t> to be</a:t>
            </a:r>
            <a:r>
              <a:rPr lang="pl-PL" dirty="0"/>
              <a:t> elected as</a:t>
            </a:r>
            <a:r>
              <a:rPr lang="en-US" dirty="0"/>
              <a:t> one of the 20 block producers </a:t>
            </a:r>
            <a:r>
              <a:rPr lang="pl-PL" dirty="0"/>
              <a:t>for EOS</a:t>
            </a:r>
            <a:r>
              <a:rPr lang="en-US" dirty="0"/>
              <a:t> </a:t>
            </a:r>
            <a:endParaRPr lang="pl-PL" dirty="0"/>
          </a:p>
        </p:txBody>
      </p:sp>
    </p:spTree>
    <p:extLst>
      <p:ext uri="{BB962C8B-B14F-4D97-AF65-F5344CB8AC3E}">
        <p14:creationId xmlns:p14="http://schemas.microsoft.com/office/powerpoint/2010/main" val="162439278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t>
            </a:r>
            <a:r>
              <a:rPr lang="pl-PL" dirty="0"/>
              <a:t>DO </a:t>
            </a:r>
            <a:r>
              <a:rPr lang="en-US" dirty="0"/>
              <a:t>we need?</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N</a:t>
            </a:r>
            <a:r>
              <a:rPr lang="en-US" dirty="0" err="1"/>
              <a:t>ot</a:t>
            </a:r>
            <a:r>
              <a:rPr lang="en-US" dirty="0"/>
              <a:t> looking for </a:t>
            </a:r>
            <a:r>
              <a:rPr lang="pl-PL" dirty="0"/>
              <a:t>funding, </a:t>
            </a:r>
            <a:r>
              <a:rPr lang="en-US" dirty="0"/>
              <a:t>looking for ways to spend money</a:t>
            </a:r>
            <a:endParaRPr lang="pl-PL" dirty="0"/>
          </a:p>
          <a:p>
            <a:r>
              <a:rPr lang="en-US" dirty="0"/>
              <a:t>Looking for good ideas that can be converted into dApps</a:t>
            </a:r>
            <a:endParaRPr lang="pl-PL" dirty="0"/>
          </a:p>
          <a:p>
            <a:r>
              <a:rPr lang="en-US" dirty="0"/>
              <a:t>Hiring developers with background in C++ and/or Ethereum smart-contracts </a:t>
            </a:r>
            <a:endParaRPr lang="pl-PL" dirty="0"/>
          </a:p>
        </p:txBody>
      </p:sp>
    </p:spTree>
    <p:extLst>
      <p:ext uri="{BB962C8B-B14F-4D97-AF65-F5344CB8AC3E}">
        <p14:creationId xmlns:p14="http://schemas.microsoft.com/office/powerpoint/2010/main" val="4285310218"/>
      </p:ext>
    </p:extLst>
  </p:cSld>
  <p:clrMapOvr>
    <a:masterClrMapping/>
  </p:clrMapOvr>
  <p:transition spd="slow">
    <p:randomBar dir="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5" y="720536"/>
            <a:ext cx="5855871" cy="2387600"/>
          </a:xfrm>
        </p:spPr>
        <p:txBody>
          <a:bodyPr>
            <a:normAutofit/>
          </a:bodyPr>
          <a:lstStyle/>
          <a:p>
            <a:r>
              <a:rPr lang="pl-PL" sz="5400" dirty="0"/>
              <a:t>Thank you</a:t>
            </a:r>
            <a:endParaRPr lang="en-US" sz="54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5" y="2895556"/>
            <a:ext cx="5855871" cy="566112"/>
          </a:xfrm>
        </p:spPr>
        <p:txBody>
          <a:bodyPr>
            <a:normAutofit/>
          </a:bodyPr>
          <a:lstStyle/>
          <a:p>
            <a:r>
              <a:rPr lang="pl-PL" sz="2400" dirty="0"/>
              <a:t>Any questions?</a:t>
            </a:r>
            <a:endParaRPr lang="en-US" sz="2400" dirty="0"/>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pic>
        <p:nvPicPr>
          <p:cNvPr id="9" name="Picture 8" descr="A picture containing clipart&#10;&#10;Description generated with high confidence">
            <a:extLst>
              <a:ext uri="{FF2B5EF4-FFF2-40B4-BE49-F238E27FC236}">
                <a16:creationId xmlns:a16="http://schemas.microsoft.com/office/drawing/2014/main" id="{3CE66AFE-EA04-43A5-949C-230D04653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062" y="4197324"/>
            <a:ext cx="1545770" cy="324662"/>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49779" y="3915013"/>
            <a:ext cx="1692442" cy="276999"/>
          </a:xfrm>
          <a:prstGeom prst="rect">
            <a:avLst/>
          </a:prstGeom>
          <a:noFill/>
        </p:spPr>
        <p:txBody>
          <a:bodyPr wrap="square" rtlCol="0">
            <a:spAutoFit/>
          </a:bodyPr>
          <a:lstStyle/>
          <a:p>
            <a:r>
              <a:rPr lang="pl-PL" sz="1200" dirty="0"/>
              <a:t>Presented by</a:t>
            </a:r>
            <a:endParaRPr lang="en-US" sz="1200" dirty="0"/>
          </a:p>
        </p:txBody>
      </p:sp>
      <p:sp>
        <p:nvSpPr>
          <p:cNvPr id="4" name="TextBox 3">
            <a:extLst>
              <a:ext uri="{FF2B5EF4-FFF2-40B4-BE49-F238E27FC236}">
                <a16:creationId xmlns:a16="http://schemas.microsoft.com/office/drawing/2014/main" id="{6B1A7C7B-EDEE-48EA-ACE4-E9987509754D}"/>
              </a:ext>
            </a:extLst>
          </p:cNvPr>
          <p:cNvSpPr txBox="1"/>
          <p:nvPr/>
        </p:nvSpPr>
        <p:spPr>
          <a:xfrm>
            <a:off x="5229725" y="4530312"/>
            <a:ext cx="2050754" cy="646331"/>
          </a:xfrm>
          <a:prstGeom prst="rect">
            <a:avLst/>
          </a:prstGeom>
          <a:noFill/>
        </p:spPr>
        <p:txBody>
          <a:bodyPr wrap="none" rtlCol="0">
            <a:spAutoFit/>
          </a:bodyPr>
          <a:lstStyle/>
          <a:p>
            <a:r>
              <a:rPr lang="pl-PL" dirty="0">
                <a:solidFill>
                  <a:schemeClr val="tx2"/>
                </a:solidFill>
              </a:rPr>
              <a:t>www.tokenika.io</a:t>
            </a:r>
            <a:br>
              <a:rPr lang="pl-PL" dirty="0"/>
            </a:br>
            <a:r>
              <a:rPr lang="pl-PL" dirty="0"/>
              <a:t>contact@tokenika.io</a:t>
            </a:r>
            <a:endParaRPr lang="en-US" dirty="0"/>
          </a:p>
        </p:txBody>
      </p:sp>
      <p:sp>
        <p:nvSpPr>
          <p:cNvPr id="8" name="TextBox 7">
            <a:extLst>
              <a:ext uri="{FF2B5EF4-FFF2-40B4-BE49-F238E27FC236}">
                <a16:creationId xmlns:a16="http://schemas.microsoft.com/office/drawing/2014/main" id="{6A09958D-B459-4A5E-9A2D-C2772011B10C}"/>
              </a:ext>
            </a:extLst>
          </p:cNvPr>
          <p:cNvSpPr txBox="1"/>
          <p:nvPr/>
        </p:nvSpPr>
        <p:spPr>
          <a:xfrm>
            <a:off x="5229725" y="1161715"/>
            <a:ext cx="2230482" cy="646331"/>
          </a:xfrm>
          <a:prstGeom prst="rect">
            <a:avLst/>
          </a:prstGeom>
          <a:noFill/>
        </p:spPr>
        <p:txBody>
          <a:bodyPr wrap="none" rtlCol="0">
            <a:spAutoFit/>
          </a:bodyPr>
          <a:lstStyle/>
          <a:p>
            <a:r>
              <a:rPr lang="pl-PL" dirty="0"/>
              <a:t>EOS - official website</a:t>
            </a:r>
          </a:p>
          <a:p>
            <a:r>
              <a:rPr lang="pl-PL" dirty="0">
                <a:solidFill>
                  <a:schemeClr val="tx2"/>
                </a:solidFill>
              </a:rPr>
              <a:t>www.eos.io</a:t>
            </a:r>
          </a:p>
        </p:txBody>
      </p:sp>
    </p:spTree>
    <p:extLst>
      <p:ext uri="{BB962C8B-B14F-4D97-AF65-F5344CB8AC3E}">
        <p14:creationId xmlns:p14="http://schemas.microsoft.com/office/powerpoint/2010/main" val="245000532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ResultS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361752" y="2249486"/>
            <a:ext cx="9905999" cy="3989996"/>
          </a:xfrm>
        </p:spPr>
        <p:txBody>
          <a:bodyPr>
            <a:normAutofit/>
          </a:bodyPr>
          <a:lstStyle/>
          <a:p>
            <a:pPr marL="457200" indent="-457200">
              <a:buFont typeface="+mj-lt"/>
              <a:buAutoNum type="arabicPeriod" startAt="2"/>
            </a:pPr>
            <a:r>
              <a:rPr lang="en-US" dirty="0"/>
              <a:t>How many transactions per second does Facebook require?</a:t>
            </a:r>
            <a:br>
              <a:rPr lang="en-GB" dirty="0"/>
            </a:br>
            <a:r>
              <a:rPr lang="pl-PL" dirty="0"/>
              <a:t>What about </a:t>
            </a:r>
            <a:r>
              <a:rPr lang="en-GB" dirty="0"/>
              <a:t>payment systems like </a:t>
            </a:r>
            <a:r>
              <a:rPr lang="pl-PL" dirty="0"/>
              <a:t>Visa/MasterCard?</a:t>
            </a:r>
          </a:p>
          <a:p>
            <a:pPr marL="457200" lvl="1" indent="0">
              <a:spcBef>
                <a:spcPts val="1000"/>
              </a:spcBef>
              <a:buNone/>
            </a:pPr>
            <a:r>
              <a:rPr lang="pl-PL" sz="2400" dirty="0">
                <a:solidFill>
                  <a:schemeClr val="tx2"/>
                </a:solidFill>
              </a:rPr>
              <a:t>Facebook: 50,000 trxn/sec</a:t>
            </a:r>
            <a:br>
              <a:rPr lang="pl-PL" sz="2400" dirty="0">
                <a:solidFill>
                  <a:schemeClr val="tx2"/>
                </a:solidFill>
              </a:rPr>
            </a:br>
            <a:r>
              <a:rPr lang="pl-PL" sz="2400" dirty="0">
                <a:solidFill>
                  <a:schemeClr val="tx2"/>
                </a:solidFill>
              </a:rPr>
              <a:t>Visa/MasterCard: 20,000 trxn/sec</a:t>
            </a:r>
            <a:endParaRPr lang="pl-PL" dirty="0"/>
          </a:p>
        </p:txBody>
      </p:sp>
    </p:spTree>
    <p:custDataLst>
      <p:tags r:id="rId1"/>
    </p:custDataLst>
    <p:extLst>
      <p:ext uri="{BB962C8B-B14F-4D97-AF65-F5344CB8AC3E}">
        <p14:creationId xmlns:p14="http://schemas.microsoft.com/office/powerpoint/2010/main" val="378569294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ResultS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361752" y="2249486"/>
            <a:ext cx="9905999" cy="3989996"/>
          </a:xfrm>
        </p:spPr>
        <p:txBody>
          <a:bodyPr>
            <a:normAutofit/>
          </a:bodyPr>
          <a:lstStyle/>
          <a:p>
            <a:pPr marL="457200" indent="-457200">
              <a:buFont typeface="+mj-lt"/>
              <a:buAutoNum type="arabicPeriod" startAt="3"/>
            </a:pPr>
            <a:r>
              <a:rPr lang="en-US" dirty="0"/>
              <a:t>How many transactions per second is Bitcoin able </a:t>
            </a:r>
            <a:r>
              <a:rPr lang="pl-PL" dirty="0"/>
              <a:t>to </a:t>
            </a:r>
            <a:r>
              <a:rPr lang="en-US" dirty="0"/>
              <a:t>process?</a:t>
            </a:r>
            <a:br>
              <a:rPr lang="en-US" dirty="0"/>
            </a:br>
            <a:r>
              <a:rPr lang="en-US" dirty="0"/>
              <a:t>What about Ethereum?</a:t>
            </a:r>
            <a:endParaRPr lang="pl-PL" dirty="0"/>
          </a:p>
          <a:p>
            <a:pPr marL="457200" lvl="1" indent="0">
              <a:spcBef>
                <a:spcPts val="1000"/>
              </a:spcBef>
              <a:buNone/>
            </a:pPr>
            <a:r>
              <a:rPr lang="pl-PL" sz="2400" dirty="0">
                <a:solidFill>
                  <a:schemeClr val="tx2"/>
                </a:solidFill>
              </a:rPr>
              <a:t>BTC: 4 trxn/sec</a:t>
            </a:r>
            <a:br>
              <a:rPr lang="en-GB" sz="2400" dirty="0">
                <a:solidFill>
                  <a:schemeClr val="tx2"/>
                </a:solidFill>
              </a:rPr>
            </a:br>
            <a:r>
              <a:rPr lang="pl-PL" sz="2400" dirty="0">
                <a:solidFill>
                  <a:schemeClr val="tx2"/>
                </a:solidFill>
              </a:rPr>
              <a:t>ETH: 30 trxn/sec</a:t>
            </a:r>
          </a:p>
        </p:txBody>
      </p:sp>
    </p:spTree>
    <p:custDataLst>
      <p:tags r:id="rId1"/>
    </p:custDataLst>
    <p:extLst>
      <p:ext uri="{BB962C8B-B14F-4D97-AF65-F5344CB8AC3E}">
        <p14:creationId xmlns:p14="http://schemas.microsoft.com/office/powerpoint/2010/main" val="407575749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6" y="877972"/>
            <a:ext cx="5855871" cy="2387600"/>
          </a:xfrm>
        </p:spPr>
        <p:txBody>
          <a:bodyPr>
            <a:normAutofit/>
          </a:bodyPr>
          <a:lstStyle/>
          <a:p>
            <a:r>
              <a:rPr lang="pl-PL" sz="7200" dirty="0"/>
              <a:t>EOS</a:t>
            </a:r>
            <a:endParaRPr lang="en-US" sz="72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6" y="3090949"/>
            <a:ext cx="5855871" cy="791608"/>
          </a:xfrm>
        </p:spPr>
        <p:txBody>
          <a:bodyPr>
            <a:normAutofit fontScale="85000" lnSpcReduction="10000"/>
          </a:bodyPr>
          <a:lstStyle/>
          <a:p>
            <a:r>
              <a:rPr lang="en-US" sz="3200" dirty="0"/>
              <a:t>the next step in smart</a:t>
            </a:r>
            <a:r>
              <a:rPr lang="pl-PL" sz="3200" dirty="0"/>
              <a:t>-</a:t>
            </a:r>
            <a:r>
              <a:rPr lang="en-US" sz="3200" dirty="0"/>
              <a:t>contracts?</a:t>
            </a:r>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pic>
        <p:nvPicPr>
          <p:cNvPr id="9" name="Picture 8" descr="A picture containing clipart&#10;&#10;Description generated with high confidence">
            <a:extLst>
              <a:ext uri="{FF2B5EF4-FFF2-40B4-BE49-F238E27FC236}">
                <a16:creationId xmlns:a16="http://schemas.microsoft.com/office/drawing/2014/main" id="{3CE66AFE-EA04-43A5-949C-230D04653C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3062" y="4357744"/>
            <a:ext cx="1545770" cy="324662"/>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29726" y="4060201"/>
            <a:ext cx="1692442" cy="276999"/>
          </a:xfrm>
          <a:prstGeom prst="rect">
            <a:avLst/>
          </a:prstGeom>
          <a:noFill/>
        </p:spPr>
        <p:txBody>
          <a:bodyPr wrap="square" rtlCol="0">
            <a:spAutoFit/>
          </a:bodyPr>
          <a:lstStyle/>
          <a:p>
            <a:r>
              <a:rPr lang="pl-PL" sz="1200" dirty="0"/>
              <a:t>Presented by</a:t>
            </a:r>
            <a:endParaRPr lang="en-US" sz="1200" dirty="0"/>
          </a:p>
        </p:txBody>
      </p:sp>
    </p:spTree>
    <p:extLst>
      <p:ext uri="{BB962C8B-B14F-4D97-AF65-F5344CB8AC3E}">
        <p14:creationId xmlns:p14="http://schemas.microsoft.com/office/powerpoint/2010/main" val="2347030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BC76-5138-4CC2-A8B3-D4017FE6E1B9}"/>
              </a:ext>
            </a:extLst>
          </p:cNvPr>
          <p:cNvSpPr>
            <a:spLocks noGrp="1"/>
          </p:cNvSpPr>
          <p:nvPr>
            <p:ph type="title"/>
          </p:nvPr>
        </p:nvSpPr>
        <p:spPr/>
        <p:txBody>
          <a:bodyPr/>
          <a:lstStyle/>
          <a:p>
            <a:r>
              <a:rPr lang="pl-PL" dirty="0"/>
              <a:t>Disclaimer</a:t>
            </a:r>
            <a:endParaRPr lang="en-US" dirty="0"/>
          </a:p>
        </p:txBody>
      </p:sp>
      <p:sp>
        <p:nvSpPr>
          <p:cNvPr id="3" name="Content Placeholder 2">
            <a:extLst>
              <a:ext uri="{FF2B5EF4-FFF2-40B4-BE49-F238E27FC236}">
                <a16:creationId xmlns:a16="http://schemas.microsoft.com/office/drawing/2014/main" id="{EFA0EB4D-9A76-4CDC-93C8-0BE1162EEB8D}"/>
              </a:ext>
            </a:extLst>
          </p:cNvPr>
          <p:cNvSpPr>
            <a:spLocks noGrp="1"/>
          </p:cNvSpPr>
          <p:nvPr>
            <p:ph idx="1"/>
          </p:nvPr>
        </p:nvSpPr>
        <p:spPr/>
        <p:txBody>
          <a:bodyPr/>
          <a:lstStyle/>
          <a:p>
            <a:r>
              <a:rPr lang="pl-PL" dirty="0"/>
              <a:t>W</a:t>
            </a:r>
            <a:r>
              <a:rPr lang="en-US" dirty="0"/>
              <a:t>e are in no formal way associated with block.one, the company developing EOS code. We are just part of the emerging EOS community.</a:t>
            </a:r>
            <a:endParaRPr lang="pl-PL" dirty="0"/>
          </a:p>
          <a:p>
            <a:r>
              <a:rPr lang="en-US" dirty="0"/>
              <a:t>We have no interest in you buying EOS tokens, and this certainly should not be treated as financial advice. Our goal is to encourage you to take interest in the concept and possibly consider building businesses on top of EOS.</a:t>
            </a:r>
          </a:p>
        </p:txBody>
      </p:sp>
    </p:spTree>
    <p:extLst>
      <p:ext uri="{BB962C8B-B14F-4D97-AF65-F5344CB8AC3E}">
        <p14:creationId xmlns:p14="http://schemas.microsoft.com/office/powerpoint/2010/main" val="300152004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9|0.8|0.8"/>
</p:tagLst>
</file>

<file path=ppt/tags/tag2.xml><?xml version="1.0" encoding="utf-8"?>
<p:tagLst xmlns:a="http://schemas.openxmlformats.org/drawingml/2006/main" xmlns:r="http://schemas.openxmlformats.org/officeDocument/2006/relationships" xmlns:p="http://schemas.openxmlformats.org/presentationml/2006/main">
  <p:tag name="TIMING" val="|0.9|0.8|0.8"/>
</p:tagLst>
</file>

<file path=ppt/tags/tag3.xml><?xml version="1.0" encoding="utf-8"?>
<p:tagLst xmlns:a="http://schemas.openxmlformats.org/drawingml/2006/main" xmlns:r="http://schemas.openxmlformats.org/officeDocument/2006/relationships" xmlns:p="http://schemas.openxmlformats.org/presentationml/2006/main">
  <p:tag name="TIMING" val="|0.9|0.8|0.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4261</TotalTime>
  <Words>2665</Words>
  <Application>Microsoft Office PowerPoint</Application>
  <PresentationFormat>Widescreen</PresentationFormat>
  <Paragraphs>329</Paragraphs>
  <Slides>52</Slides>
  <Notes>15</Notes>
  <HiddenSlides>9</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Trebuchet MS</vt:lpstr>
      <vt:lpstr>Tw Cen MT</vt:lpstr>
      <vt:lpstr>Circuit</vt:lpstr>
      <vt:lpstr>Our background in conventional business</vt:lpstr>
      <vt:lpstr>Our background IN THE Blockchain SPACE</vt:lpstr>
      <vt:lpstr>Our background IN THE BLOCKCHaIN SPACE</vt:lpstr>
      <vt:lpstr>QUICK SURVEY - State of the blockchain 2017</vt:lpstr>
      <vt:lpstr>QUICK SURVEY - ResultS</vt:lpstr>
      <vt:lpstr>QUICK SURVEY - ResultS</vt:lpstr>
      <vt:lpstr>QUICK SURVEY - ResultS</vt:lpstr>
      <vt:lpstr>EOS</vt:lpstr>
      <vt:lpstr>Disclaimer</vt:lpstr>
      <vt:lpstr>content</vt:lpstr>
      <vt:lpstr>Smart-contract vs. decentralized App</vt:lpstr>
      <vt:lpstr>Major problems facing the crypto-space</vt:lpstr>
      <vt:lpstr>Major problems facing the crypto-space</vt:lpstr>
      <vt:lpstr>WHAT’S NEEDED Vs. WHAT’s Available</vt:lpstr>
      <vt:lpstr>Scaling solutions Available</vt:lpstr>
      <vt:lpstr>Major problems facing the crypto-space</vt:lpstr>
      <vt:lpstr>Average transaction fee</vt:lpstr>
      <vt:lpstr>Major problems facing the crypto-space</vt:lpstr>
      <vt:lpstr>Major problems facing the crypto-space</vt:lpstr>
      <vt:lpstr>Major problems facing the crypto-space</vt:lpstr>
      <vt:lpstr>BUILD UNSTOPPAbLE APPS</vt:lpstr>
      <vt:lpstr>Major problems facing the crypto-space</vt:lpstr>
      <vt:lpstr>Major problems facing the crypto-space</vt:lpstr>
      <vt:lpstr>What do decentralized apps require?</vt:lpstr>
      <vt:lpstr>What is EOS?</vt:lpstr>
      <vt:lpstr>EOS is the blockchain for building commercial scale decentralized applications that are indistinguishable from centralized alternatives.</vt:lpstr>
      <vt:lpstr>HOW DOES EOS WORK?</vt:lpstr>
      <vt:lpstr>What features make EOS unique?</vt:lpstr>
      <vt:lpstr>#1 Processing power</vt:lpstr>
      <vt:lpstr>#1 Processing power</vt:lpstr>
      <vt:lpstr>#2 Built-in governance</vt:lpstr>
      <vt:lpstr>#3 infrastructure for apps</vt:lpstr>
      <vt:lpstr>#4 No transaction fees</vt:lpstr>
      <vt:lpstr>#5 Publish source code, not assembly</vt:lpstr>
      <vt:lpstr>#6 Asynchronous communication</vt:lpstr>
      <vt:lpstr>What features make EOS unique?</vt:lpstr>
      <vt:lpstr>EOS BackGround</vt:lpstr>
      <vt:lpstr>top four most used blockchains</vt:lpstr>
      <vt:lpstr>PowerPoint Presentation</vt:lpstr>
      <vt:lpstr>What are the strong points?</vt:lpstr>
      <vt:lpstr>EOS is the most well-funded project in history and we plan to soon announce a program for up to one billion USD of capital for EOS projects.</vt:lpstr>
      <vt:lpstr>What are the weak points?</vt:lpstr>
      <vt:lpstr>DPOS – HOW decentralized IS IT?</vt:lpstr>
      <vt:lpstr>What are the weak points?</vt:lpstr>
      <vt:lpstr>EOS roadmap</vt:lpstr>
      <vt:lpstr>EOS VS. decentralized apps requirements</vt:lpstr>
      <vt:lpstr>EOS VS. Major problems IN THE Crypto-space</vt:lpstr>
      <vt:lpstr>summary</vt:lpstr>
      <vt:lpstr>BLOCKCHAIN Evolution</vt:lpstr>
      <vt:lpstr>About Tokenika</vt:lpstr>
      <vt:lpstr>What DO we need?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dc:creator>
  <cp:lastModifiedBy>Mission Impossible</cp:lastModifiedBy>
  <cp:revision>309</cp:revision>
  <dcterms:created xsi:type="dcterms:W3CDTF">2017-11-07T09:57:11Z</dcterms:created>
  <dcterms:modified xsi:type="dcterms:W3CDTF">2017-11-18T12:17:20Z</dcterms:modified>
</cp:coreProperties>
</file>