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60" r:id="rId3"/>
    <p:sldId id="265" r:id="rId4"/>
    <p:sldId id="261" r:id="rId5"/>
    <p:sldId id="348" r:id="rId6"/>
    <p:sldId id="347" r:id="rId7"/>
    <p:sldId id="345" r:id="rId8"/>
    <p:sldId id="346" r:id="rId9"/>
    <p:sldId id="349" r:id="rId10"/>
    <p:sldId id="350" r:id="rId11"/>
    <p:sldId id="351" r:id="rId12"/>
    <p:sldId id="320" r:id="rId13"/>
    <p:sldId id="339" r:id="rId14"/>
    <p:sldId id="360" r:id="rId15"/>
    <p:sldId id="352" r:id="rId16"/>
    <p:sldId id="353" r:id="rId17"/>
    <p:sldId id="354" r:id="rId18"/>
    <p:sldId id="358" r:id="rId19"/>
    <p:sldId id="341" r:id="rId20"/>
    <p:sldId id="359" r:id="rId21"/>
    <p:sldId id="357" r:id="rId22"/>
    <p:sldId id="280" r:id="rId23"/>
    <p:sldId id="279" r:id="rId24"/>
    <p:sldId id="331" r:id="rId25"/>
    <p:sldId id="318" r:id="rId26"/>
    <p:sldId id="333" r:id="rId27"/>
    <p:sldId id="316" r:id="rId28"/>
    <p:sldId id="361" r:id="rId29"/>
    <p:sldId id="362" r:id="rId30"/>
    <p:sldId id="303" r:id="rId31"/>
    <p:sldId id="305" r:id="rId32"/>
    <p:sldId id="306" r:id="rId33"/>
    <p:sldId id="324" r:id="rId34"/>
    <p:sldId id="335" r:id="rId35"/>
    <p:sldId id="336" r:id="rId36"/>
    <p:sldId id="329" r:id="rId37"/>
    <p:sldId id="338" r:id="rId38"/>
    <p:sldId id="304" r:id="rId39"/>
    <p:sldId id="323" r:id="rId40"/>
    <p:sldId id="322" r:id="rId41"/>
    <p:sldId id="328" r:id="rId42"/>
    <p:sldId id="311" r:id="rId43"/>
    <p:sldId id="310" r:id="rId44"/>
    <p:sldId id="312" r:id="rId45"/>
    <p:sldId id="321" r:id="rId46"/>
    <p:sldId id="363" r:id="rId47"/>
    <p:sldId id="313" r:id="rId48"/>
    <p:sldId id="282" r:id="rId49"/>
    <p:sldId id="314" r:id="rId50"/>
    <p:sldId id="315" r:id="rId51"/>
    <p:sldId id="31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8" d="100"/>
          <a:sy n="58" d="100"/>
        </p:scale>
        <p:origin x="90" y="166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bg1">
            <a:lumMod val="85000"/>
            <a:lumOff val="15000"/>
            <a:alpha val="50000"/>
          </a:schemeClr>
        </a:solidFill>
      </dgm:spPr>
      <dgm:t>
        <a:bodyPr/>
        <a:lstStyle/>
        <a:p>
          <a:r>
            <a:rPr lang="en-US"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bg1">
            <a:lumMod val="85000"/>
            <a:lumOff val="15000"/>
            <a:alpha val="50000"/>
          </a:schemeClr>
        </a:solidFill>
      </dgm:spPr>
      <dgm:t>
        <a:bodyPr/>
        <a:lstStyle/>
        <a:p>
          <a:r>
            <a:rPr lang="pl-PL" dirty="0"/>
            <a:t>T</a:t>
          </a:r>
          <a:r>
            <a:rPr lang="en-US" dirty="0"/>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bg1">
            <a:lumMod val="85000"/>
            <a:lumOff val="15000"/>
            <a:alpha val="50000"/>
          </a:schemeClr>
        </a:solidFill>
      </dgm:spPr>
      <dgm:t>
        <a:bodyPr/>
        <a:lstStyle/>
        <a:p>
          <a:r>
            <a:rPr lang="en-US" dirty="0"/>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bg1">
            <a:lumMod val="85000"/>
            <a:lumOff val="1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bg1">
            <a:lumMod val="85000"/>
            <a:lumOff val="1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bg1">
            <a:lumMod val="85000"/>
            <a:lumOff val="15000"/>
            <a:alpha val="50000"/>
          </a:schemeClr>
        </a:solidFill>
      </dgm:spPr>
      <dgm:t>
        <a:bodyPr/>
        <a:lstStyle/>
        <a:p>
          <a:r>
            <a:rPr lang="en-US" dirty="0"/>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bg1">
            <a:lumMod val="85000"/>
            <a:lumOff val="15000"/>
            <a:alpha val="50000"/>
          </a:schemeClr>
        </a:solidFill>
      </dgm:spPr>
      <dgm:t>
        <a:bodyPr/>
        <a:lstStyle/>
        <a:p>
          <a:r>
            <a:rPr lang="en-US" b="0" i="0" dirty="0"/>
            <a:t>Inter-blockchain communication</a:t>
          </a:r>
          <a:endParaRPr lang="en-US" b="0" dirty="0"/>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a:solidFill>
                <a:schemeClr val="tx1"/>
              </a:solidFill>
            </a:rPr>
            <a:t>reeze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EFF5CCAA-D3FC-403B-A1FC-C5BCF45AB20F}">
      <dgm:prSet/>
      <dgm:spPr>
        <a:solidFill>
          <a:schemeClr val="tx1">
            <a:lumMod val="50000"/>
            <a:alpha val="50000"/>
          </a:schemeClr>
        </a:solidFill>
      </dgm:spPr>
      <dgm:t>
        <a:bodyPr/>
        <a:lstStyle/>
        <a:p>
          <a:r>
            <a:rPr lang="en-US" b="0" i="0" dirty="0"/>
            <a:t>Inter-blockchain communication</a:t>
          </a:r>
          <a:endParaRPr lang="en-US" dirty="0">
            <a:solidFill>
              <a:schemeClr val="tx1"/>
            </a:solidFill>
          </a:endParaRPr>
        </a:p>
      </dgm:t>
    </dgm:pt>
    <dgm:pt modelId="{C7EE0AF8-E86F-4A2D-A256-BAD1B73F4F82}" type="parTrans" cxnId="{5181F674-46DD-4084-B6AE-1D6193833343}">
      <dgm:prSet/>
      <dgm:spPr/>
      <dgm:t>
        <a:bodyPr/>
        <a:lstStyle/>
        <a:p>
          <a:endParaRPr lang="en-US"/>
        </a:p>
      </dgm:t>
    </dgm:pt>
    <dgm:pt modelId="{B67EAEE5-9FFD-48B7-B348-C4B8B06A885D}" type="sibTrans" cxnId="{5181F674-46DD-4084-B6AE-1D6193833343}">
      <dgm:prSet/>
      <dgm:spPr/>
      <dgm:t>
        <a:bodyPr/>
        <a:lstStyle/>
        <a:p>
          <a:endParaRPr lang="en-US"/>
        </a:p>
      </dgm:t>
    </dgm:pt>
    <dgm:pt modelId="{4029D611-6ED5-4DD4-AB7F-097D7084B55B}">
      <dgm:prSet/>
      <dgm:spPr>
        <a:solidFill>
          <a:schemeClr val="tx2">
            <a:alpha val="50000"/>
          </a:schemeClr>
        </a:solidFill>
      </dgm:spPr>
      <dgm:t>
        <a:bodyPr/>
        <a:lstStyle/>
        <a:p>
          <a:pPr>
            <a:buNone/>
          </a:pPr>
          <a:r>
            <a:rPr lang="en-US" b="0" i="0" dirty="0">
              <a:solidFill>
                <a:schemeClr val="tx1"/>
              </a:solidFill>
            </a:rPr>
            <a:t>Asynchronous messaging built-in</a:t>
          </a:r>
          <a:endParaRPr lang="en-US" dirty="0">
            <a:solidFill>
              <a:schemeClr val="tx1"/>
            </a:solidFill>
          </a:endParaRPr>
        </a:p>
      </dgm:t>
    </dgm:pt>
    <dgm:pt modelId="{ABC96873-05BE-488E-ACCB-542B4BFB51F0}" type="parTrans" cxnId="{5D888193-2EB2-41F1-8C2E-3004BACD5ADE}">
      <dgm:prSet/>
      <dgm:spPr/>
      <dgm:t>
        <a:bodyPr/>
        <a:lstStyle/>
        <a:p>
          <a:endParaRPr lang="en-US"/>
        </a:p>
      </dgm:t>
    </dgm:pt>
    <dgm:pt modelId="{D730E46C-CEF8-4BA1-86AF-C8CA63A3688A}" type="sibTrans" cxnId="{5D888193-2EB2-41F1-8C2E-3004BACD5ADE}">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7">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7"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7">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7">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7">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7">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7">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7">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7">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7"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7">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7">
        <dgm:presLayoutVars>
          <dgm:bulletEnabled val="1"/>
        </dgm:presLayoutVars>
      </dgm:prSet>
      <dgm:spPr/>
    </dgm:pt>
    <dgm:pt modelId="{76254E81-3A42-4B44-A0F4-03568D5830BB}" type="pres">
      <dgm:prSet presAssocID="{2A230D38-16DC-4F8A-9048-CF9D7082965B}" presName="sp" presStyleCnt="0"/>
      <dgm:spPr/>
    </dgm:pt>
    <dgm:pt modelId="{13F56902-6C8D-4BB3-AB30-B970E7E5BDAE}" type="pres">
      <dgm:prSet presAssocID="{EFF5CCAA-D3FC-403B-A1FC-C5BCF45AB20F}" presName="linNode" presStyleCnt="0"/>
      <dgm:spPr/>
    </dgm:pt>
    <dgm:pt modelId="{633F6DDB-3AC6-4F2D-9884-79E018D22FF6}" type="pres">
      <dgm:prSet presAssocID="{EFF5CCAA-D3FC-403B-A1FC-C5BCF45AB20F}" presName="parentText" presStyleLbl="node1" presStyleIdx="6" presStyleCnt="7">
        <dgm:presLayoutVars>
          <dgm:chMax val="1"/>
          <dgm:bulletEnabled val="1"/>
        </dgm:presLayoutVars>
      </dgm:prSet>
      <dgm:spPr>
        <a:prstGeom prst="roundRect">
          <a:avLst/>
        </a:prstGeom>
      </dgm:spPr>
    </dgm:pt>
    <dgm:pt modelId="{40D28BFD-CDA9-46A3-B18D-A1B5EE69B160}" type="pres">
      <dgm:prSet presAssocID="{EFF5CCAA-D3FC-403B-A1FC-C5BCF45AB20F}" presName="descendantText" presStyleLbl="alignAccFollowNode1" presStyleIdx="6" presStyleCnt="7">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B85DC235-C3FE-44DF-8651-FC895F89D17A}" type="presOf" srcId="{EFF5CCAA-D3FC-403B-A1FC-C5BCF45AB20F}" destId="{633F6DDB-3AC6-4F2D-9884-79E018D22FF6}" srcOrd="0" destOrd="0" presId="urn:microsoft.com/office/officeart/2005/8/layout/vList5"/>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8D0E0C53-32E1-4620-A13F-67F3B93549D1}" srcId="{86252DD3-AB9C-489C-992B-48E6B124818F}" destId="{A432D118-D9BA-4C53-A90A-1527DC05D5C8}" srcOrd="0" destOrd="0" parTransId="{364E191E-8157-43A0-AA6C-D1EFB8751052}" sibTransId="{EC061254-DE3B-44F9-B91C-64438DE4C274}"/>
    <dgm:cxn modelId="{5181F674-46DD-4084-B6AE-1D6193833343}" srcId="{6D7C8ECC-2A79-45E8-947C-6D91ECBDDE20}" destId="{EFF5CCAA-D3FC-403B-A1FC-C5BCF45AB20F}" srcOrd="6" destOrd="0" parTransId="{C7EE0AF8-E86F-4A2D-A256-BAD1B73F4F82}" sibTransId="{B67EAEE5-9FFD-48B7-B348-C4B8B06A885D}"/>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426D47C-3AF7-4FDF-813B-F58429679AC0}" type="presOf" srcId="{4029D611-6ED5-4DD4-AB7F-097D7084B55B}" destId="{40D28BFD-CDA9-46A3-B18D-A1B5EE69B160}"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5D888193-2EB2-41F1-8C2E-3004BACD5ADE}" srcId="{EFF5CCAA-D3FC-403B-A1FC-C5BCF45AB20F}" destId="{4029D611-6ED5-4DD4-AB7F-097D7084B55B}" srcOrd="0" destOrd="0" parTransId="{ABC96873-05BE-488E-ACCB-542B4BFB51F0}" sibTransId="{D730E46C-CEF8-4BA1-86AF-C8CA63A3688A}"/>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D345BFB6-8806-440A-AEF9-EFFA09D758C3}" type="presParOf" srcId="{FB08BC51-AA87-4749-BA4A-1D0E523ACD56}" destId="{76254E81-3A42-4B44-A0F4-03568D5830BB}" srcOrd="11" destOrd="0" presId="urn:microsoft.com/office/officeart/2005/8/layout/vList5"/>
    <dgm:cxn modelId="{B4438D77-9DB4-4259-B315-B7D94B5EB4AA}" type="presParOf" srcId="{FB08BC51-AA87-4749-BA4A-1D0E523ACD56}" destId="{13F56902-6C8D-4BB3-AB30-B970E7E5BDAE}" srcOrd="12" destOrd="0" presId="urn:microsoft.com/office/officeart/2005/8/layout/vList5"/>
    <dgm:cxn modelId="{36BCC04D-4291-4F6A-A1EB-9796444535BB}" type="presParOf" srcId="{13F56902-6C8D-4BB3-AB30-B970E7E5BDAE}" destId="{633F6DDB-3AC6-4F2D-9884-79E018D22FF6}" srcOrd="0" destOrd="0" presId="urn:microsoft.com/office/officeart/2005/8/layout/vList5"/>
    <dgm:cxn modelId="{5AD6B113-0583-4B2E-B8D1-10C5EB1C7033}" type="presParOf" srcId="{13F56902-6C8D-4BB3-AB30-B970E7E5BDAE}" destId="{40D28BFD-CDA9-46A3-B18D-A1B5EE69B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2">
            <a:lumMod val="50000"/>
            <a:alpha val="50000"/>
          </a:schemeClr>
        </a:solidFill>
      </dgm:spPr>
      <dgm:t>
        <a:bodyPr/>
        <a:lstStyle/>
        <a:p>
          <a:r>
            <a:rPr lang="en-US"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2">
            <a:lumMod val="50000"/>
            <a:alpha val="50000"/>
          </a:schemeClr>
        </a:solidFill>
      </dgm:spPr>
      <dgm:t>
        <a:bodyPr/>
        <a:lstStyle/>
        <a:p>
          <a:r>
            <a:rPr lang="pl-PL" dirty="0">
              <a:solidFill>
                <a:schemeClr val="tx1"/>
              </a:solidFill>
            </a:rPr>
            <a:t>T</a:t>
          </a:r>
          <a:r>
            <a:rPr lang="en-US" dirty="0">
              <a:solidFill>
                <a:schemeClr val="tx1"/>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2">
            <a:lumMod val="50000"/>
            <a:alpha val="50000"/>
          </a:schemeClr>
        </a:solidFill>
      </dgm:spPr>
      <dgm:t>
        <a:bodyPr/>
        <a:lstStyle/>
        <a:p>
          <a:r>
            <a:rPr lang="en-US" dirty="0">
              <a:solidFill>
                <a:schemeClr val="tx1"/>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2">
            <a:lumMod val="50000"/>
            <a:alpha val="50000"/>
          </a:schemeClr>
        </a:solidFill>
      </dgm:spPr>
      <dgm:t>
        <a:bodyPr/>
        <a:lstStyle/>
        <a:p>
          <a:r>
            <a:rPr lang="en-US" dirty="0">
              <a:solidFill>
                <a:schemeClr val="tx1"/>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2">
            <a:lumMod val="50000"/>
            <a:alpha val="50000"/>
          </a:schemeClr>
        </a:solidFill>
      </dgm:spPr>
      <dgm:t>
        <a:bodyPr/>
        <a:lstStyle/>
        <a:p>
          <a:r>
            <a:rPr lang="en-US" dirty="0">
              <a:solidFill>
                <a:schemeClr val="tx1"/>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2">
            <a:lumMod val="50000"/>
            <a:alpha val="50000"/>
          </a:schemeClr>
        </a:solidFill>
      </dgm:spPr>
      <dgm:t>
        <a:bodyPr/>
        <a:lstStyle/>
        <a:p>
          <a:r>
            <a:rPr lang="en-US" dirty="0">
              <a:solidFill>
                <a:schemeClr val="tx1"/>
              </a:solidFill>
            </a:rPr>
            <a:t>High </a:t>
          </a:r>
          <a:r>
            <a:rPr lang="en-US" dirty="0"/>
            <a:t>difficulty</a:t>
          </a:r>
          <a:r>
            <a:rPr lang="en-US" dirty="0">
              <a:solidFill>
                <a:schemeClr val="tx1"/>
              </a:solidFill>
            </a:rPr>
            <a: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r>
            <a:rPr lang="en-US" b="0" i="0" dirty="0">
              <a:solidFill>
                <a:schemeClr val="tx1">
                  <a:lumMod val="75000"/>
                </a:schemeClr>
              </a:solidFill>
            </a:rPr>
            <a:t>Inter-blockchain communication</a:t>
          </a:r>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2">
            <a:lumMod val="50000"/>
            <a:alpha val="50000"/>
          </a:schemeClr>
        </a:solidFill>
      </dgm:spPr>
      <dgm:t>
        <a:bodyPr/>
        <a:lstStyle/>
        <a:p>
          <a:r>
            <a:rPr lang="en-US" b="0" i="0" dirty="0">
              <a:solidFill>
                <a:schemeClr val="tx1"/>
              </a:solidFill>
            </a:rPr>
            <a:t>Inter-blockchain communication</a:t>
          </a:r>
          <a:endParaRPr lang="en-US" b="0" dirty="0">
            <a:solidFill>
              <a:schemeClr val="tx1"/>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a:t>calable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dirty="0"/>
            <a:t>Upgrad</a:t>
          </a:r>
          <a:r>
            <a:rPr lang="en-US" dirty="0"/>
            <a:t>ability &amp; b</a:t>
          </a:r>
          <a:r>
            <a:rPr lang="pl-PL" dirty="0"/>
            <a:t>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dgm:t>
        <a:bodyPr/>
        <a:lstStyle/>
        <a:p>
          <a:r>
            <a:rPr lang="en-US" dirty="0"/>
            <a:t>Rich dev ecosystem</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9A9EB7A8-4DB6-4231-B3DD-62B9BFB43B70}" type="pres">
      <dgm:prSet presAssocID="{27D5A443-7A9F-4D45-ACC2-832D11609D04}" presName="circ5" presStyleLbl="vennNode1" presStyleIdx="4" presStyleCnt="6"/>
      <dgm:spPr>
        <a:solidFill>
          <a:schemeClr val="tx2">
            <a:lumMod val="75000"/>
            <a:alpha val="50000"/>
          </a:schemeClr>
        </a:solidFill>
      </dgm:spPr>
    </dgm:pt>
    <dgm:pt modelId="{94C1065B-3EE9-4A54-9251-2E0FB037B2DB}" type="pres">
      <dgm:prSet presAssocID="{27D5A443-7A9F-4D45-ACC2-832D11609D04}" presName="circ5Tx" presStyleLbl="revTx" presStyleIdx="0" presStyleCnt="0">
        <dgm:presLayoutVars>
          <dgm:chMax val="0"/>
          <dgm:chPref val="0"/>
          <dgm:bulletEnabled val="1"/>
        </dgm:presLayoutVars>
      </dgm:prSet>
      <dgm:spPr/>
    </dgm:pt>
    <dgm:pt modelId="{9345FC1F-A99C-49CC-8A3E-695D0DDBBEAF}" type="pres">
      <dgm:prSet presAssocID="{09AF070C-DE89-454B-B19D-31147DBE84E0}" presName="circ6" presStyleLbl="vennNode1" presStyleIdx="5" presStyleCnt="6"/>
      <dgm:spPr>
        <a:solidFill>
          <a:schemeClr val="tx2">
            <a:lumMod val="75000"/>
            <a:alpha val="50000"/>
          </a:schemeClr>
        </a:solidFill>
      </dgm:spPr>
    </dgm:pt>
    <dgm:pt modelId="{AD067CF0-54DC-47B0-BD4A-056714D71263}" type="pres">
      <dgm:prSet presAssocID="{09AF070C-DE89-454B-B19D-31147DBE84E0}" presName="circ6Tx" presStyleLbl="revTx" presStyleIdx="0" presStyleCnt="0">
        <dgm:presLayoutVars>
          <dgm:chMax val="0"/>
          <dgm:chPref val="0"/>
          <dgm:bulletEnabled val="1"/>
        </dgm:presLayoutVars>
      </dgm:prSet>
      <dgm:spPr/>
    </dgm:pt>
  </dgm:ptLst>
  <dgm:cxnLst>
    <dgm:cxn modelId="{C0B56838-87E5-4524-AFA4-58BE541B6A56}" type="presOf" srcId="{09AF070C-DE89-454B-B19D-31147DBE84E0}" destId="{AD067CF0-54DC-47B0-BD4A-056714D71263}" srcOrd="0" destOrd="0" presId="urn:microsoft.com/office/officeart/2005/8/layout/venn1"/>
    <dgm:cxn modelId="{FDD0A339-0C48-40AB-8B0C-D5D09BCB26D1}" type="presOf" srcId="{3F3A8D19-9928-444A-9473-F4FCCE20ED5C}" destId="{4D2338F6-7E0F-4E3D-904A-D6CA2FF02452}" srcOrd="0" destOrd="0" presId="urn:microsoft.com/office/officeart/2005/8/layout/venn1"/>
    <dgm:cxn modelId="{751EA63F-D804-45BF-9360-AB5314116B35}" srcId="{3F3A8D19-9928-444A-9473-F4FCCE20ED5C}" destId="{27D5A443-7A9F-4D45-ACC2-832D11609D04}" srcOrd="4" destOrd="0" parTransId="{C6CC0868-4A93-4F52-A46C-F93F01CEF7BF}" sibTransId="{B838B120-6DCB-48A8-8335-C22A7E26DF75}"/>
    <dgm:cxn modelId="{231FC76B-CF7C-407C-BD0B-BD3B14A94E8B}" srcId="{3F3A8D19-9928-444A-9473-F4FCCE20ED5C}" destId="{45C94CEC-4E4F-4078-90AD-FB536F6C8BEE}" srcOrd="1" destOrd="0" parTransId="{7DF26F7C-C473-441E-A924-561085575A06}" sibTransId="{A24EDE21-8967-49DF-A552-52026F0283BE}"/>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DA227F9D-E12A-407B-9078-691C518394CF}" type="presOf" srcId="{27D5A443-7A9F-4D45-ACC2-832D11609D04}" destId="{94C1065B-3EE9-4A54-9251-2E0FB037B2DB}" srcOrd="0" destOrd="0" presId="urn:microsoft.com/office/officeart/2005/8/layout/venn1"/>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5"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3B58193B-BEA4-40F9-8D09-EFDC4B2BF2D9}" type="presParOf" srcId="{4D2338F6-7E0F-4E3D-904A-D6CA2FF02452}" destId="{9A9EB7A8-4DB6-4231-B3DD-62B9BFB43B70}" srcOrd="8" destOrd="0" presId="urn:microsoft.com/office/officeart/2005/8/layout/venn1"/>
    <dgm:cxn modelId="{3C7F4829-F4D3-4E4C-9505-88DB0132D7FA}" type="presParOf" srcId="{4D2338F6-7E0F-4E3D-904A-D6CA2FF02452}" destId="{94C1065B-3EE9-4A54-9251-2E0FB037B2DB}" srcOrd="9" destOrd="0" presId="urn:microsoft.com/office/officeart/2005/8/layout/venn1"/>
    <dgm:cxn modelId="{0A424831-9516-4406-8990-B7AAE10A51F9}" type="presParOf" srcId="{4D2338F6-7E0F-4E3D-904A-D6CA2FF02452}" destId="{9345FC1F-A99C-49CC-8A3E-695D0DDBBEAF}" srcOrd="10" destOrd="0" presId="urn:microsoft.com/office/officeart/2005/8/layout/venn1"/>
    <dgm:cxn modelId="{7BBEDC0B-B9E8-4087-AC60-E66C3979CF60}" type="presParOf" srcId="{4D2338F6-7E0F-4E3D-904A-D6CA2FF02452}" destId="{AD067CF0-54DC-47B0-BD4A-056714D71263}"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Inter-blockchain communication</a:t>
          </a:r>
          <a:endParaRPr lang="en-US" sz="2000" b="0" kern="1200" dirty="0"/>
        </a:p>
      </dsp:txBody>
      <dsp:txXfrm>
        <a:off x="4906247" y="1453561"/>
        <a:ext cx="1661126" cy="9553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42045" y="-292707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67755"/>
        <a:ext cx="6320895" cy="350178"/>
      </dsp:txXfrm>
    </dsp:sp>
    <dsp:sp modelId="{156EF02A-9A1C-4920-A5E6-8992801DAAD4}">
      <dsp:nvSpPr>
        <dsp:cNvPr id="0" name=""/>
        <dsp:cNvSpPr/>
      </dsp:nvSpPr>
      <dsp:spPr>
        <a:xfrm>
          <a:off x="0" y="30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Scalability</a:t>
          </a:r>
        </a:p>
      </dsp:txBody>
      <dsp:txXfrm>
        <a:off x="23680" y="23982"/>
        <a:ext cx="3518799" cy="437723"/>
      </dsp:txXfrm>
    </dsp:sp>
    <dsp:sp modelId="{B5357E30-1B38-402A-ABEF-0E97B011D6F2}">
      <dsp:nvSpPr>
        <dsp:cNvPr id="0" name=""/>
        <dsp:cNvSpPr/>
      </dsp:nvSpPr>
      <dsp:spPr>
        <a:xfrm rot="5400000">
          <a:off x="6542045" y="-241773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77093"/>
        <a:ext cx="6320895" cy="350178"/>
      </dsp:txXfrm>
    </dsp:sp>
    <dsp:sp modelId="{CC1DF063-E044-4438-8753-94359DDC1655}">
      <dsp:nvSpPr>
        <dsp:cNvPr id="0" name=""/>
        <dsp:cNvSpPr/>
      </dsp:nvSpPr>
      <dsp:spPr>
        <a:xfrm>
          <a:off x="0" y="50964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a:t>ransaction fees</a:t>
          </a:r>
        </a:p>
      </dsp:txBody>
      <dsp:txXfrm>
        <a:off x="23680" y="533320"/>
        <a:ext cx="3518799" cy="437723"/>
      </dsp:txXfrm>
    </dsp:sp>
    <dsp:sp modelId="{0CFC168B-613A-4419-8618-5E8EF48A716A}">
      <dsp:nvSpPr>
        <dsp:cNvPr id="0" name=""/>
        <dsp:cNvSpPr/>
      </dsp:nvSpPr>
      <dsp:spPr>
        <a:xfrm rot="5400000">
          <a:off x="6542045" y="-1908400"/>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1086430"/>
        <a:ext cx="6320895" cy="350178"/>
      </dsp:txXfrm>
    </dsp:sp>
    <dsp:sp modelId="{2185D922-A5B8-47CD-ACDE-5F638449BBC9}">
      <dsp:nvSpPr>
        <dsp:cNvPr id="0" name=""/>
        <dsp:cNvSpPr/>
      </dsp:nvSpPr>
      <dsp:spPr>
        <a:xfrm>
          <a:off x="0" y="101897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23680" y="1042657"/>
        <a:ext cx="3518799" cy="437723"/>
      </dsp:txXfrm>
    </dsp:sp>
    <dsp:sp modelId="{27391BAB-12FA-42F2-8846-3E8D0F3A37EE}">
      <dsp:nvSpPr>
        <dsp:cNvPr id="0" name=""/>
        <dsp:cNvSpPr/>
      </dsp:nvSpPr>
      <dsp:spPr>
        <a:xfrm rot="5400000">
          <a:off x="6542045" y="-1399062"/>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595768"/>
        <a:ext cx="6320895" cy="350178"/>
      </dsp:txXfrm>
    </dsp:sp>
    <dsp:sp modelId="{3DC2A4AF-C606-43A7-ADBC-F60F8ACB5ADB}">
      <dsp:nvSpPr>
        <dsp:cNvPr id="0" name=""/>
        <dsp:cNvSpPr/>
      </dsp:nvSpPr>
      <dsp:spPr>
        <a:xfrm>
          <a:off x="0" y="1528315"/>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Blockchain governance</a:t>
          </a:r>
        </a:p>
      </dsp:txBody>
      <dsp:txXfrm>
        <a:off x="23680" y="1551995"/>
        <a:ext cx="3518799" cy="437723"/>
      </dsp:txXfrm>
    </dsp:sp>
    <dsp:sp modelId="{841CB7A3-B621-44B6-B1F1-41D793F18250}">
      <dsp:nvSpPr>
        <dsp:cNvPr id="0" name=""/>
        <dsp:cNvSpPr/>
      </dsp:nvSpPr>
      <dsp:spPr>
        <a:xfrm rot="5400000">
          <a:off x="6542045" y="-88972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a:solidFill>
                <a:schemeClr val="tx1"/>
              </a:solidFill>
            </a:rPr>
            <a:t>reeze &amp; fix broken apps</a:t>
          </a:r>
          <a:endParaRPr lang="en-US" sz="1800" kern="1200" dirty="0"/>
        </a:p>
      </dsp:txBody>
      <dsp:txXfrm rot="-5400000">
        <a:off x="3566159" y="2105105"/>
        <a:ext cx="6320895" cy="350178"/>
      </dsp:txXfrm>
    </dsp:sp>
    <dsp:sp modelId="{FA0D413E-1AE7-4D22-8871-854489E4FD28}">
      <dsp:nvSpPr>
        <dsp:cNvPr id="0" name=""/>
        <dsp:cNvSpPr/>
      </dsp:nvSpPr>
      <dsp:spPr>
        <a:xfrm>
          <a:off x="0" y="203765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Smart-contracts running amok</a:t>
          </a:r>
        </a:p>
      </dsp:txBody>
      <dsp:txXfrm>
        <a:off x="23680" y="2061332"/>
        <a:ext cx="3518799" cy="437723"/>
      </dsp:txXfrm>
    </dsp:sp>
    <dsp:sp modelId="{C42353D1-38EB-4AFC-9E46-BEADCFC3DEA9}">
      <dsp:nvSpPr>
        <dsp:cNvPr id="0" name=""/>
        <dsp:cNvSpPr/>
      </dsp:nvSpPr>
      <dsp:spPr>
        <a:xfrm rot="5400000">
          <a:off x="6542045" y="-38038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614443"/>
        <a:ext cx="6320895" cy="350178"/>
      </dsp:txXfrm>
    </dsp:sp>
    <dsp:sp modelId="{E9D08E9E-05B8-4D93-A034-195C893DB6EA}">
      <dsp:nvSpPr>
        <dsp:cNvPr id="0" name=""/>
        <dsp:cNvSpPr/>
      </dsp:nvSpPr>
      <dsp:spPr>
        <a:xfrm>
          <a:off x="0" y="254699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23680" y="2570670"/>
        <a:ext cx="3518799" cy="437723"/>
      </dsp:txXfrm>
    </dsp:sp>
    <dsp:sp modelId="{40D28BFD-CDA9-46A3-B18D-A1B5EE69B160}">
      <dsp:nvSpPr>
        <dsp:cNvPr id="0" name=""/>
        <dsp:cNvSpPr/>
      </dsp:nvSpPr>
      <dsp:spPr>
        <a:xfrm rot="5400000">
          <a:off x="6542045" y="128949"/>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b="0" i="0" kern="1200" dirty="0">
              <a:solidFill>
                <a:schemeClr val="tx1"/>
              </a:solidFill>
            </a:rPr>
            <a:t>Asynchronous messaging built-in</a:t>
          </a:r>
          <a:endParaRPr lang="en-US" sz="1800" kern="1200" dirty="0">
            <a:solidFill>
              <a:schemeClr val="tx1"/>
            </a:solidFill>
          </a:endParaRPr>
        </a:p>
      </dsp:txBody>
      <dsp:txXfrm rot="-5400000">
        <a:off x="3566159" y="3123779"/>
        <a:ext cx="6320895" cy="350178"/>
      </dsp:txXfrm>
    </dsp:sp>
    <dsp:sp modelId="{633F6DDB-3AC6-4F2D-9884-79E018D22FF6}">
      <dsp:nvSpPr>
        <dsp:cNvPr id="0" name=""/>
        <dsp:cNvSpPr/>
      </dsp:nvSpPr>
      <dsp:spPr>
        <a:xfrm>
          <a:off x="0" y="305632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Inter-blockchain communication</a:t>
          </a:r>
          <a:endParaRPr lang="en-US" sz="2100" kern="1200" dirty="0">
            <a:solidFill>
              <a:schemeClr val="tx1"/>
            </a:solidFill>
          </a:endParaRPr>
        </a:p>
      </dsp:txBody>
      <dsp:txXfrm>
        <a:off x="23680" y="3080007"/>
        <a:ext cx="3518799" cy="4377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solidFill>
            </a:rPr>
            <a:t>T</a:t>
          </a:r>
          <a:r>
            <a:rPr lang="en-US" sz="2000" kern="1200" dirty="0">
              <a:solidFill>
                <a:schemeClr val="tx1"/>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High </a:t>
          </a:r>
          <a:r>
            <a:rPr lang="en-US" sz="2000" kern="1200" dirty="0"/>
            <a:t>difficulty</a:t>
          </a:r>
          <a:r>
            <a:rPr lang="en-US" sz="2000" kern="1200" dirty="0">
              <a:solidFill>
                <a:schemeClr val="tx1"/>
              </a:solidFill>
            </a:rPr>
            <a:t>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lumMod val="75000"/>
                </a:schemeClr>
              </a:solidFill>
            </a:rPr>
            <a:t>Inter-blockchain communication</a:t>
          </a:r>
          <a:endParaRPr lang="en-US" sz="2000" b="0" kern="1200" dirty="0">
            <a:solidFill>
              <a:schemeClr val="tx1">
                <a:lumMod val="75000"/>
              </a:schemeClr>
            </a:solidFill>
          </a:endParaRPr>
        </a:p>
      </dsp:txBody>
      <dsp:txXfrm>
        <a:off x="4906247" y="1453561"/>
        <a:ext cx="1661126" cy="95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Inter-blockchain communication</a:t>
          </a:r>
          <a:endParaRPr lang="en-US" sz="2000" b="0" kern="1200" dirty="0">
            <a:solidFill>
              <a:schemeClr val="tx1"/>
            </a:solidFill>
          </a:endParaRPr>
        </a:p>
      </dsp:txBody>
      <dsp:txXfrm>
        <a:off x="4906247" y="1453561"/>
        <a:ext cx="1661126" cy="9553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S</a:t>
          </a:r>
          <a:r>
            <a:rPr lang="en-US" sz="2000" kern="1200" dirty="0"/>
            <a:t>calable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F</a:t>
          </a:r>
          <a:r>
            <a:rPr lang="en-US" sz="2000" kern="1200" dirty="0"/>
            <a:t>ree for </a:t>
          </a:r>
          <a:r>
            <a:rPr lang="pl-PL" sz="2000" kern="1200" dirty="0"/>
            <a:t>the</a:t>
          </a:r>
          <a:r>
            <a:rPr lang="en-US" sz="20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Easily accessible</a:t>
          </a:r>
          <a:endParaRPr lang="en-US" sz="20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No fancy cryptographic stuff</a:t>
          </a:r>
          <a:endParaRPr lang="en-US" sz="2000" kern="1200" dirty="0"/>
        </a:p>
      </dsp:txBody>
      <dsp:txXfrm>
        <a:off x="3245495" y="3152096"/>
        <a:ext cx="1538143" cy="837898"/>
      </dsp:txXfrm>
    </dsp:sp>
    <dsp:sp modelId="{9A9EB7A8-4DB6-4231-B3DD-62B9BFB43B70}">
      <dsp:nvSpPr>
        <dsp:cNvPr id="0" name=""/>
        <dsp:cNvSpPr/>
      </dsp:nvSpPr>
      <dsp:spPr>
        <a:xfrm>
          <a:off x="2999905" y="1610361"/>
          <a:ext cx="1230514" cy="1230514"/>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4C1065B-3EE9-4A54-9251-2E0FB037B2DB}">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Rich dev ecosystem</a:t>
          </a:r>
        </a:p>
      </dsp:txBody>
      <dsp:txXfrm>
        <a:off x="1450995" y="2166567"/>
        <a:ext cx="1457646" cy="1025428"/>
      </dsp:txXfrm>
    </dsp:sp>
    <dsp:sp modelId="{9345FC1F-A99C-49CC-8A3E-695D0DDBBEAF}">
      <dsp:nvSpPr>
        <dsp:cNvPr id="0" name=""/>
        <dsp:cNvSpPr/>
      </dsp:nvSpPr>
      <dsp:spPr>
        <a:xfrm>
          <a:off x="2999905" y="1149118"/>
          <a:ext cx="1230514" cy="1230514"/>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D067CF0-54DC-47B0-BD4A-056714D71263}">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a:t>Upgrad</a:t>
          </a:r>
          <a:r>
            <a:rPr lang="en-US" sz="2000" kern="1200" dirty="0"/>
            <a:t>ability &amp; b</a:t>
          </a:r>
          <a:r>
            <a:rPr lang="pl-PL" sz="2000" kern="1200" dirty="0"/>
            <a:t>ug recovery</a:t>
          </a:r>
          <a:endParaRPr lang="en-US" sz="2000" kern="1200" dirty="0"/>
        </a:p>
      </dsp:txBody>
      <dsp:txXfrm>
        <a:off x="1450995" y="797999"/>
        <a:ext cx="1457646" cy="10254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0.18037</cdr:x>
      <cdr:y>0.07319</cdr:y>
    </cdr:from>
    <cdr:to>
      <cdr:x>0.36035</cdr:x>
      <cdr:y>0.27365</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86766" y="259234"/>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Bitcoin</a:t>
          </a:r>
          <a:br>
            <a:rPr lang="pl-PL" sz="2400" dirty="0"/>
          </a:br>
          <a:r>
            <a:rPr lang="pl-PL" sz="2400" dirty="0"/>
            <a:t>3.8 trxns/sec</a:t>
          </a:r>
          <a:endParaRPr lang="en-US" sz="2400" dirty="0"/>
        </a:p>
      </cdr:txBody>
    </cdr:sp>
  </cdr:relSizeAnchor>
  <cdr:relSizeAnchor xmlns:cdr="http://schemas.openxmlformats.org/drawingml/2006/chartDrawing">
    <cdr:from>
      <cdr:x>0.17902</cdr:x>
      <cdr:y>0.64992</cdr:y>
    </cdr:from>
    <cdr:to>
      <cdr:x>0.35899</cdr:x>
      <cdr:y>0.85037</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73341" y="2301826"/>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Ethereum</a:t>
          </a:r>
          <a:br>
            <a:rPr lang="pl-PL" sz="2400" dirty="0"/>
          </a:br>
          <a:r>
            <a:rPr lang="pl-PL" sz="2400" dirty="0"/>
            <a:t>5.2 trxns/sec</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16-Nov-17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16-Nov-17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16-Nov-17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16-Nov-17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3"/>
            </a:pPr>
            <a:r>
              <a:rPr lang="en-US" dirty="0"/>
              <a:t>How many transactions per second is Bitcoin able </a:t>
            </a:r>
            <a:r>
              <a:rPr lang="pl-PL" dirty="0"/>
              <a:t>to </a:t>
            </a:r>
            <a:r>
              <a:rPr lang="en-US" dirty="0"/>
              <a:t>process?</a:t>
            </a:r>
            <a:br>
              <a:rPr lang="en-US" dirty="0"/>
            </a:br>
            <a:r>
              <a:rPr lang="en-US" dirty="0"/>
              <a:t>What about Ethereum?</a:t>
            </a:r>
            <a:endParaRPr lang="pl-PL" dirty="0"/>
          </a:p>
          <a:p>
            <a:pPr marL="457200" lvl="1" indent="0">
              <a:spcBef>
                <a:spcPts val="1000"/>
              </a:spcBef>
              <a:buNone/>
            </a:pPr>
            <a:r>
              <a:rPr lang="pl-PL" sz="2400" dirty="0">
                <a:solidFill>
                  <a:schemeClr val="tx2"/>
                </a:solidFill>
              </a:rPr>
              <a:t>BTC: 4 trxn/sec</a:t>
            </a:r>
            <a:br>
              <a:rPr lang="en-GB" sz="2400" dirty="0">
                <a:solidFill>
                  <a:schemeClr val="tx2"/>
                </a:solidFill>
              </a:rPr>
            </a:b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4075757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61467841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064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5795656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3304904978"/>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en-US" dirty="0"/>
              <a:t>Dividing the problem into sub-chains: </a:t>
            </a:r>
          </a:p>
          <a:p>
            <a:pPr lvl="1"/>
            <a:r>
              <a:rPr lang="en-US" dirty="0"/>
              <a:t>Sharding</a:t>
            </a:r>
          </a:p>
          <a:p>
            <a:pPr lvl="1"/>
            <a:r>
              <a:rPr lang="en-US" dirty="0"/>
              <a:t>Ethereum’s Plasma</a:t>
            </a:r>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38107586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115001"/>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20232709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7954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94824666"/>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92003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43084821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07281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GB" dirty="0"/>
              <a:t>BUILD </a:t>
            </a:r>
            <a:r>
              <a:rPr lang="en-GB" dirty="0" err="1"/>
              <a:t>UNSTOPPAbLE</a:t>
            </a:r>
            <a:r>
              <a:rPr lang="en-GB" dirty="0"/>
              <a:t> APPS</a:t>
            </a:r>
            <a:endParaRPr lang="en-US"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1361753" y="2306972"/>
            <a:ext cx="7185024" cy="3335681"/>
          </a:xfrm>
          <a:prstGeom prst="rect">
            <a:avLst/>
          </a:prstGeom>
          <a:ln>
            <a:solidFill>
              <a:schemeClr val="tx1"/>
            </a:solidFill>
          </a:ln>
        </p:spPr>
      </p:pic>
    </p:spTree>
    <p:extLst>
      <p:ext uri="{BB962C8B-B14F-4D97-AF65-F5344CB8AC3E}">
        <p14:creationId xmlns:p14="http://schemas.microsoft.com/office/powerpoint/2010/main" val="192347514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870122486"/>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584989"/>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3833357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370747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1194-7347-4327-A463-CD1AAAC7C538}"/>
              </a:ext>
            </a:extLst>
          </p:cNvPr>
          <p:cNvSpPr>
            <a:spLocks noGrp="1"/>
          </p:cNvSpPr>
          <p:nvPr>
            <p:ph type="title"/>
          </p:nvPr>
        </p:nvSpPr>
        <p:spPr/>
        <p:txBody>
          <a:bodyPr/>
          <a:lstStyle/>
          <a:p>
            <a:r>
              <a:rPr lang="pl-PL" dirty="0"/>
              <a:t>WHAT is a decentralized app?</a:t>
            </a:r>
            <a:endParaRPr lang="en-US" dirty="0"/>
          </a:p>
        </p:txBody>
      </p:sp>
      <p:sp>
        <p:nvSpPr>
          <p:cNvPr id="3" name="Content Placeholder 2">
            <a:extLst>
              <a:ext uri="{FF2B5EF4-FFF2-40B4-BE49-F238E27FC236}">
                <a16:creationId xmlns:a16="http://schemas.microsoft.com/office/drawing/2014/main" id="{D7562965-A0A6-48BF-B749-B950E2E565BF}"/>
              </a:ext>
            </a:extLst>
          </p:cNvPr>
          <p:cNvSpPr>
            <a:spLocks noGrp="1"/>
          </p:cNvSpPr>
          <p:nvPr>
            <p:ph idx="1"/>
          </p:nvPr>
        </p:nvSpPr>
        <p:spPr/>
        <p:txBody>
          <a:bodyPr vert="horz" lIns="91440" tIns="45720" rIns="91440" bIns="45720" rtlCol="0" anchor="t">
            <a:normAutofit/>
          </a:bodyPr>
          <a:lstStyle/>
          <a:p>
            <a:r>
              <a:rPr lang="pl-PL" dirty="0"/>
              <a:t>Decentralized Uber</a:t>
            </a:r>
          </a:p>
          <a:p>
            <a:r>
              <a:rPr lang="pl-PL" dirty="0"/>
              <a:t>Decentralized exchange</a:t>
            </a:r>
          </a:p>
          <a:p>
            <a:r>
              <a:rPr lang="pl-PL" dirty="0"/>
              <a:t>Decentralized prediction market</a:t>
            </a:r>
          </a:p>
          <a:p>
            <a:r>
              <a:rPr lang="pl-PL" dirty="0"/>
              <a:t>Decentralized investment fund</a:t>
            </a:r>
          </a:p>
        </p:txBody>
      </p:sp>
    </p:spTree>
    <p:extLst>
      <p:ext uri="{BB962C8B-B14F-4D97-AF65-F5344CB8AC3E}">
        <p14:creationId xmlns:p14="http://schemas.microsoft.com/office/powerpoint/2010/main" val="2348141618"/>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4014845513"/>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9A9EB7A8-4DB6-4231-B3DD-62B9BFB43B70}"/>
                                            </p:graphicEl>
                                          </p:spTgt>
                                        </p:tgtEl>
                                        <p:attrNameLst>
                                          <p:attrName>style.visibility</p:attrName>
                                        </p:attrNameLst>
                                      </p:cBhvr>
                                      <p:to>
                                        <p:strVal val="visible"/>
                                      </p:to>
                                    </p:set>
                                    <p:anim calcmode="lin" valueType="num">
                                      <p:cBhvr additive="base">
                                        <p:cTn id="47" dur="500" fill="hold"/>
                                        <p:tgtEl>
                                          <p:spTgt spid="5">
                                            <p:graphicEl>
                                              <a:dgm id="{9A9EB7A8-4DB6-4231-B3DD-62B9BFB43B70}"/>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9A9EB7A8-4DB6-4231-B3DD-62B9BFB43B70}"/>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94C1065B-3EE9-4A54-9251-2E0FB037B2DB}"/>
                                            </p:graphicEl>
                                          </p:spTgt>
                                        </p:tgtEl>
                                        <p:attrNameLst>
                                          <p:attrName>style.visibility</p:attrName>
                                        </p:attrNameLst>
                                      </p:cBhvr>
                                      <p:to>
                                        <p:strVal val="visible"/>
                                      </p:to>
                                    </p:set>
                                    <p:anim calcmode="lin" valueType="num">
                                      <p:cBhvr additive="base">
                                        <p:cTn id="51" dur="500" fill="hold"/>
                                        <p:tgtEl>
                                          <p:spTgt spid="5">
                                            <p:graphicEl>
                                              <a:dgm id="{94C1065B-3EE9-4A54-9251-2E0FB037B2DB}"/>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94C1065B-3EE9-4A54-9251-2E0FB037B2DB}"/>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9345FC1F-A99C-49CC-8A3E-695D0DDBBEAF}"/>
                                            </p:graphicEl>
                                          </p:spTgt>
                                        </p:tgtEl>
                                        <p:attrNameLst>
                                          <p:attrName>style.visibility</p:attrName>
                                        </p:attrNameLst>
                                      </p:cBhvr>
                                      <p:to>
                                        <p:strVal val="visible"/>
                                      </p:to>
                                    </p:set>
                                    <p:anim calcmode="lin" valueType="num">
                                      <p:cBhvr additive="base">
                                        <p:cTn id="57" dur="500" fill="hold"/>
                                        <p:tgtEl>
                                          <p:spTgt spid="5">
                                            <p:graphicEl>
                                              <a:dgm id="{9345FC1F-A99C-49CC-8A3E-695D0DDBBEAF}"/>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9345FC1F-A99C-49CC-8A3E-695D0DDBBEAF}"/>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AD067CF0-54DC-47B0-BD4A-056714D71263}"/>
                                            </p:graphicEl>
                                          </p:spTgt>
                                        </p:tgtEl>
                                        <p:attrNameLst>
                                          <p:attrName>style.visibility</p:attrName>
                                        </p:attrNameLst>
                                      </p:cBhvr>
                                      <p:to>
                                        <p:strVal val="visible"/>
                                      </p:to>
                                    </p:set>
                                    <p:anim calcmode="lin" valueType="num">
                                      <p:cBhvr additive="base">
                                        <p:cTn id="61" dur="500" fill="hold"/>
                                        <p:tgtEl>
                                          <p:spTgt spid="5">
                                            <p:graphicEl>
                                              <a:dgm id="{AD067CF0-54DC-47B0-BD4A-056714D71263}"/>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AD067CF0-54DC-47B0-BD4A-056714D7126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063905289"/>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N</a:t>
            </a:r>
            <a:r>
              <a:rPr lang="en-US" dirty="0"/>
              <a:t>o concept of gas</a:t>
            </a:r>
          </a:p>
          <a:p>
            <a:r>
              <a:rPr lang="pl-PL" dirty="0"/>
              <a:t>C</a:t>
            </a:r>
            <a:r>
              <a:rPr lang="en-US" dirty="0"/>
              <a:t>onsensus over events instead of consensus over state</a:t>
            </a:r>
            <a:endParaRPr lang="pl-PL" dirty="0"/>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endParaRPr lang="en-GB" dirty="0"/>
          </a:p>
          <a:p>
            <a:pPr marL="457200" indent="-457200">
              <a:buFont typeface="+mj-lt"/>
              <a:buAutoNum type="arabicPeriod"/>
            </a:pPr>
            <a:r>
              <a:rPr lang="en-GB" dirty="0"/>
              <a:t>Quick survey</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wide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pl-PL" dirty="0"/>
              <a:t>E</a:t>
            </a:r>
            <a:r>
              <a:rPr lang="en-US" dirty="0" err="1"/>
              <a:t>rrors</a:t>
            </a:r>
            <a:r>
              <a:rPr lang="en-US" dirty="0"/>
              <a:t> in smart-contracts are unavoidable</a:t>
            </a:r>
            <a:endParaRPr lang="pl-PL" dirty="0"/>
          </a:p>
          <a:p>
            <a:r>
              <a:rPr lang="pl-PL" dirty="0"/>
              <a:t>Block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a:p>
            <a:r>
              <a:rPr lang="en-US" dirty="0"/>
              <a:t>EOS is a decentralized app</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on smart-contract level</a:t>
            </a:r>
          </a:p>
          <a:p>
            <a:r>
              <a:rPr lang="pl-PL" dirty="0"/>
              <a:t>Integrated s</a:t>
            </a:r>
            <a:r>
              <a:rPr lang="en-US" dirty="0" err="1"/>
              <a:t>torage</a:t>
            </a:r>
            <a:r>
              <a:rPr lang="en-US" dirty="0"/>
              <a:t> solution based on IPFS, free to use</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en-US" dirty="0"/>
              <a:t>Spam protection achieved via rate limiting</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 on pay-as-you-go basis</a:t>
            </a:r>
          </a:p>
          <a:p>
            <a:r>
              <a:rPr lang="pl-PL" dirty="0"/>
              <a:t>M</a:t>
            </a:r>
            <a:r>
              <a:rPr lang="en-US" dirty="0"/>
              <a:t>onetization strategy</a:t>
            </a:r>
            <a:r>
              <a:rPr lang="pl-PL" dirty="0"/>
              <a:t> is the</a:t>
            </a:r>
            <a:r>
              <a:rPr lang="en-US" dirty="0"/>
              <a:t> application choice, not the platform it's running 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Source code is sacred, as it captures human intentions </a:t>
            </a:r>
          </a:p>
          <a:p>
            <a:r>
              <a:rPr lang="pl-PL" dirty="0"/>
              <a:t>Source code can be recompiled in the future</a:t>
            </a:r>
          </a:p>
          <a:p>
            <a:r>
              <a:rPr lang="pl-PL" dirty="0"/>
              <a:t>Opens EOS up for multiple virtual machines</a:t>
            </a:r>
          </a:p>
          <a:p>
            <a:r>
              <a:rPr lang="pl-PL" dirty="0"/>
              <a:t>Upgradable smart-contracts become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3161700022"/>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96476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en-US" dirty="0"/>
              <a:t>Top-down vs. bottom-up</a:t>
            </a:r>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249487"/>
            <a:ext cx="3086422" cy="2511426"/>
          </a:xfrm>
          <a:prstGeom prst="horizontalScroll">
            <a:avLst/>
          </a:prstGeom>
          <a:solidFill>
            <a:schemeClr val="tx1">
              <a:lumMod val="65000"/>
              <a:alpha val="60000"/>
            </a:schemeClr>
          </a:solidFill>
          <a:ln>
            <a:solidFill>
              <a:schemeClr val="tx1"/>
            </a:solidFill>
          </a:ln>
        </p:spPr>
        <p:txBody>
          <a:bodyPr anchor="ctr">
            <a:normAutofit fontScale="92500"/>
          </a:bodyPr>
          <a:lstStyle/>
          <a:p>
            <a:pPr marL="0" indent="0" algn="ctr">
              <a:buNone/>
            </a:pPr>
            <a:r>
              <a:rPr lang="pl-PL" dirty="0"/>
              <a:t>A</a:t>
            </a:r>
            <a:r>
              <a:rPr lang="en-US" dirty="0"/>
              <a:t>ttempt to generalize something that you have not figured out how to build yet</a:t>
            </a:r>
            <a:r>
              <a:rPr lang="pl-PL" dirty="0"/>
              <a:t>.</a:t>
            </a:r>
            <a:endParaRPr lang="en-US"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249487"/>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200" dirty="0"/>
              <a:t>Figure out how to build somet</a:t>
            </a:r>
            <a:r>
              <a:rPr lang="pl-PL" sz="2200" dirty="0"/>
              <a:t>h</a:t>
            </a:r>
            <a:r>
              <a:rPr lang="en-US" sz="2200" dirty="0"/>
              <a:t>ing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000375"/>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536274938"/>
              </p:ext>
            </p:extLst>
          </p:nvPr>
        </p:nvGraphicFramePr>
        <p:xfrm>
          <a:off x="136175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96532" y="4533082"/>
            <a:ext cx="1782860" cy="709938"/>
          </a:xfrm>
          <a:prstGeom prst="rect">
            <a:avLst/>
          </a:prstGeom>
          <a:noFill/>
        </p:spPr>
        <p:txBody>
          <a:bodyPr wrap="none" rtlCol="0">
            <a:spAutoFit/>
          </a:bodyPr>
          <a:lstStyle/>
          <a:p>
            <a:pPr>
              <a:lnSpc>
                <a:spcPts val="2400"/>
              </a:lnSpc>
            </a:pPr>
            <a:r>
              <a:rPr lang="pl-PL" sz="2400" dirty="0">
                <a:solidFill>
                  <a:schemeClr val="tx2"/>
                </a:solidFill>
              </a:rPr>
              <a:t>Steem</a:t>
            </a:r>
            <a:br>
              <a:rPr lang="pl-PL" sz="2400" dirty="0">
                <a:solidFill>
                  <a:schemeClr val="tx2"/>
                </a:solidFill>
              </a:rPr>
            </a:br>
            <a:r>
              <a:rPr lang="pl-PL" sz="2400" dirty="0">
                <a:solidFill>
                  <a:schemeClr val="tx2"/>
                </a:solidFill>
              </a:rPr>
              <a:t>7.8 trxns/sec</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843710" y="2499197"/>
            <a:ext cx="1782860" cy="709938"/>
          </a:xfrm>
          <a:prstGeom prst="rect">
            <a:avLst/>
          </a:prstGeom>
          <a:noFill/>
        </p:spPr>
        <p:txBody>
          <a:bodyPr wrap="none" rtlCol="0">
            <a:spAutoFit/>
          </a:bodyPr>
          <a:lstStyle/>
          <a:p>
            <a:pPr>
              <a:lnSpc>
                <a:spcPts val="2400"/>
              </a:lnSpc>
            </a:pPr>
            <a:r>
              <a:rPr lang="pl-PL" sz="2400" dirty="0">
                <a:solidFill>
                  <a:schemeClr val="tx2"/>
                </a:solidFill>
              </a:rPr>
              <a:t>BitShares</a:t>
            </a:r>
            <a:br>
              <a:rPr lang="pl-PL" sz="2400" dirty="0">
                <a:solidFill>
                  <a:schemeClr val="tx2"/>
                </a:solidFill>
              </a:rPr>
            </a:br>
            <a:r>
              <a:rPr lang="pl-PL" sz="2400" dirty="0">
                <a:solidFill>
                  <a:schemeClr val="tx2"/>
                </a:solidFill>
              </a:rPr>
              <a:t>4.0 trxns/sec</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DPOS </a:t>
            </a:r>
            <a:r>
              <a:rPr lang="en-US" dirty="0"/>
              <a:t>–</a:t>
            </a:r>
            <a:r>
              <a:rPr lang="pl-PL" dirty="0"/>
              <a:t> Delegated proof of stake</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246438"/>
          </a:xfrm>
        </p:spPr>
        <p:txBody>
          <a:bodyPr>
            <a:normAutofit/>
          </a:bodyPr>
          <a:lstStyle/>
          <a:p>
            <a:r>
              <a:rPr lang="pl-PL" dirty="0"/>
              <a:t>Elected block producers (a.k.a. witnesses)</a:t>
            </a:r>
          </a:p>
          <a:p>
            <a:r>
              <a:rPr lang="pl-PL" dirty="0"/>
              <a:t>Powered by reputation: hard to earn, easy to lose</a:t>
            </a:r>
          </a:p>
          <a:p>
            <a:r>
              <a:rPr lang="pl-PL" dirty="0"/>
              <a:t>Efficient decision making, yet u</a:t>
            </a:r>
            <a:r>
              <a:rPr lang="en-US" dirty="0"/>
              <a:t>ltimate power </a:t>
            </a:r>
            <a:r>
              <a:rPr lang="pl-PL" dirty="0"/>
              <a:t>always </a:t>
            </a:r>
            <a:r>
              <a:rPr lang="en-US" dirty="0"/>
              <a:t>rests with the shareholders</a:t>
            </a:r>
          </a:p>
          <a:p>
            <a:r>
              <a:rPr lang="pl-PL" dirty="0"/>
              <a:t>C</a:t>
            </a:r>
            <a:r>
              <a:rPr lang="en-US" dirty="0"/>
              <a:t>onfirms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p>
        </p:txBody>
      </p:sp>
    </p:spTree>
    <p:extLst>
      <p:ext uri="{BB962C8B-B14F-4D97-AF65-F5344CB8AC3E}">
        <p14:creationId xmlns:p14="http://schemas.microsoft.com/office/powerpoint/2010/main" val="21735219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resilient</a:t>
            </a:r>
            <a:r>
              <a:rPr lang="pl-PL" dirty="0"/>
              <a:t> IS IT?</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en-US" dirty="0"/>
              <a:t>Someone with even 50% of the active voting power is unable to select even a single producer on their own</a:t>
            </a:r>
            <a:endParaRPr lang="pl-PL" dirty="0"/>
          </a:p>
          <a:p>
            <a:r>
              <a:rPr lang="pl-PL" dirty="0"/>
              <a:t>When in trouble, the system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a:t>
            </a:r>
            <a:r>
              <a:rPr lang="pl-PL" dirty="0">
                <a:solidFill>
                  <a:schemeClr val="tx2"/>
                </a:solidFill>
              </a:rPr>
              <a:t>-</a:t>
            </a:r>
            <a:r>
              <a:rPr lang="en-US" dirty="0">
                <a:solidFill>
                  <a:schemeClr val="tx2"/>
                </a:solidFill>
              </a:rPr>
              <a:t>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7900971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56588216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What do decentralized apps require?</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3598771996"/>
              </p:ext>
            </p:extLst>
          </p:nvPr>
        </p:nvGraphicFramePr>
        <p:xfrm>
          <a:off x="1362075" y="2538243"/>
          <a:ext cx="9906000" cy="2621280"/>
        </p:xfrm>
        <a:graphic>
          <a:graphicData uri="http://schemas.openxmlformats.org/drawingml/2006/table">
            <a:tbl>
              <a:tblPr firstRow="1" bandRow="1">
                <a:tableStyleId>{9D7B26C5-4107-4FEC-AEDC-1716B250A1EF}</a:tableStyleId>
              </a:tblPr>
              <a:tblGrid>
                <a:gridCol w="3302000">
                  <a:extLst>
                    <a:ext uri="{9D8B030D-6E8A-4147-A177-3AD203B41FA5}">
                      <a16:colId xmlns:a16="http://schemas.microsoft.com/office/drawing/2014/main" val="3001491971"/>
                    </a:ext>
                  </a:extLst>
                </a:gridCol>
                <a:gridCol w="3302000">
                  <a:extLst>
                    <a:ext uri="{9D8B030D-6E8A-4147-A177-3AD203B41FA5}">
                      <a16:colId xmlns:a16="http://schemas.microsoft.com/office/drawing/2014/main" val="2001903519"/>
                    </a:ext>
                  </a:extLst>
                </a:gridCol>
                <a:gridCol w="3302000">
                  <a:extLst>
                    <a:ext uri="{9D8B030D-6E8A-4147-A177-3AD203B41FA5}">
                      <a16:colId xmlns:a16="http://schemas.microsoft.com/office/drawing/2014/main" val="906213803"/>
                    </a:ext>
                  </a:extLst>
                </a:gridCol>
              </a:tblGrid>
              <a:tr h="370840">
                <a:tc>
                  <a:txBody>
                    <a:bodyPr/>
                    <a:lstStyle/>
                    <a:p>
                      <a:endParaRPr lang="en-US" dirty="0"/>
                    </a:p>
                  </a:txBody>
                  <a:tcPr/>
                </a:tc>
                <a:tc>
                  <a:txBody>
                    <a:bodyPr/>
                    <a:lstStyle/>
                    <a:p>
                      <a:pPr algn="ctr"/>
                      <a:r>
                        <a:rPr lang="en-US" sz="2000" b="0" dirty="0"/>
                        <a:t>Ethereum</a:t>
                      </a:r>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r>
                        <a:rPr lang="pl-PL" dirty="0"/>
                        <a:t>S</a:t>
                      </a:r>
                      <a:r>
                        <a:rPr lang="en-US" dirty="0"/>
                        <a:t>calable and cheap to run</a:t>
                      </a:r>
                    </a:p>
                  </a:txBody>
                  <a:tcPr/>
                </a:tc>
                <a:tc>
                  <a:txBody>
                    <a:bodyPr/>
                    <a:lstStyle/>
                    <a:p>
                      <a:pPr algn="ctr"/>
                      <a:endParaRPr lang="en-US" dirty="0">
                        <a:highlight>
                          <a:srgbClr val="FF0000"/>
                        </a:highlight>
                      </a:endParaRP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5516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Rich dev ecosystem</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719529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 &amp; b</a:t>
                      </a:r>
                      <a:r>
                        <a:rPr lang="pl-PL" dirty="0"/>
                        <a:t>ug recovery</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231680"/>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2465" y="3281008"/>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023964"/>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8" y="4769734"/>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9" y="2922802"/>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104" y="3607583"/>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8" y="2885988"/>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979448"/>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637" y="4736562"/>
            <a:ext cx="457200" cy="457200"/>
          </a:xfrm>
          <a:prstGeom prst="rect">
            <a:avLst/>
          </a:prstGeom>
        </p:spPr>
      </p:pic>
      <p:pic>
        <p:nvPicPr>
          <p:cNvPr id="22" name="Graphic 21" descr="Checkmark">
            <a:extLst>
              <a:ext uri="{FF2B5EF4-FFF2-40B4-BE49-F238E27FC236}">
                <a16:creationId xmlns:a16="http://schemas.microsoft.com/office/drawing/2014/main" id="{59F226F2-B2E3-45BF-93A3-E45B360C1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2357" y="4362920"/>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355038130"/>
              </p:ext>
            </p:extLst>
          </p:nvPr>
        </p:nvGraphicFramePr>
        <p:xfrm>
          <a:off x="1361752" y="2249487"/>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What is the average transaction fee for a Bitcoin transfer?</a:t>
            </a:r>
            <a:br>
              <a:rPr lang="en-US" dirty="0"/>
            </a:br>
            <a:r>
              <a:rPr lang="en-US" dirty="0"/>
              <a:t>What about Ethereum?</a:t>
            </a:r>
            <a:endParaRPr lang="pl-PL" dirty="0"/>
          </a:p>
          <a:p>
            <a:pPr marL="457200" indent="-457200">
              <a:buFont typeface="+mj-lt"/>
              <a:buAutoNum type="arabicPeriod"/>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indent="-457200">
              <a:buFont typeface="+mj-lt"/>
              <a:buAutoNum type="arabicPeriod"/>
            </a:pPr>
            <a:r>
              <a:rPr lang="en-US" dirty="0"/>
              <a:t>How many transactions per second is Bitcoin able </a:t>
            </a:r>
            <a:r>
              <a:rPr lang="pl-PL" dirty="0"/>
              <a:t>to </a:t>
            </a:r>
            <a:r>
              <a:rPr lang="en-US" dirty="0"/>
              <a:t>process?</a:t>
            </a:r>
            <a:br>
              <a:rPr lang="en-US" dirty="0"/>
            </a:br>
            <a:r>
              <a:rPr lang="en-US" dirty="0"/>
              <a:t>What about Ethereum?</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a:pPr>
            <a:r>
              <a:rPr lang="en-GB" dirty="0"/>
              <a:t>What is the average transaction fee for a Bitcoin transfer?</a:t>
            </a:r>
            <a:br>
              <a:rPr lang="en-GB" dirty="0"/>
            </a:br>
            <a:r>
              <a:rPr lang="en-GB" dirty="0"/>
              <a:t>What about Ethereum</a:t>
            </a:r>
            <a:r>
              <a:rPr lang="pl-PL" dirty="0"/>
              <a:t>?</a:t>
            </a:r>
          </a:p>
          <a:p>
            <a:pPr marL="457200" lvl="1" indent="0">
              <a:spcBef>
                <a:spcPts val="1000"/>
              </a:spcBef>
              <a:buNone/>
            </a:pPr>
            <a:r>
              <a:rPr lang="pl-PL" sz="2400" dirty="0">
                <a:solidFill>
                  <a:schemeClr val="tx2"/>
                </a:solidFill>
              </a:rPr>
              <a:t>BTC: 3 USD</a:t>
            </a:r>
            <a:br>
              <a:rPr lang="en-GB" sz="2400" dirty="0">
                <a:solidFill>
                  <a:schemeClr val="tx2"/>
                </a:solidFill>
              </a:rPr>
            </a:br>
            <a:r>
              <a:rPr lang="pl-PL" sz="2400" dirty="0">
                <a:solidFill>
                  <a:schemeClr val="tx2"/>
                </a:solidFill>
              </a:rPr>
              <a:t>ETH: 0.30 USD</a:t>
            </a:r>
          </a:p>
        </p:txBody>
      </p:sp>
    </p:spTree>
    <p:custDataLst>
      <p:tags r:id="rId1"/>
    </p:custDataLst>
    <p:extLst>
      <p:ext uri="{BB962C8B-B14F-4D97-AF65-F5344CB8AC3E}">
        <p14:creationId xmlns:p14="http://schemas.microsoft.com/office/powerpoint/2010/main" val="2281566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2"/>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lvl="1" indent="0">
              <a:spcBef>
                <a:spcPts val="100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p:txBody>
      </p:sp>
    </p:spTree>
    <p:custDataLst>
      <p:tags r:id="rId1"/>
    </p:custDataLst>
    <p:extLst>
      <p:ext uri="{BB962C8B-B14F-4D97-AF65-F5344CB8AC3E}">
        <p14:creationId xmlns:p14="http://schemas.microsoft.com/office/powerpoint/2010/main" val="3785692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8|0.8"/>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ags/tag3.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3083</TotalTime>
  <Words>1449</Words>
  <Application>Microsoft Office PowerPoint</Application>
  <PresentationFormat>Widescreen</PresentationFormat>
  <Paragraphs>263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Trebuchet MS</vt:lpstr>
      <vt:lpstr>Tw Cen MT</vt:lpstr>
      <vt:lpstr>Circuit</vt:lpstr>
      <vt:lpstr>EOS</vt:lpstr>
      <vt:lpstr>Disclaimer</vt:lpstr>
      <vt:lpstr>content</vt:lpstr>
      <vt:lpstr>Our background in conventional business</vt:lpstr>
      <vt:lpstr>Our background IN THE Blockchain SPACE</vt:lpstr>
      <vt:lpstr>Our background IN THE BLOCKCHaIN SPACE</vt:lpstr>
      <vt:lpstr>QUICK SURVEY - State of the blockchain 2017</vt:lpstr>
      <vt:lpstr>QUICK SURVEY - ResultS</vt:lpstr>
      <vt:lpstr>QUICK SURVEY - ResultS</vt:lpstr>
      <vt:lpstr>QUICK SURVEY - ResultS</vt:lpstr>
      <vt:lpstr>Major problems facing the crypto-space</vt:lpstr>
      <vt:lpstr>Major problems facing the crypto-space</vt:lpstr>
      <vt:lpstr>WHAT’S NEEDED Vs. WHAT’s Available</vt:lpstr>
      <vt:lpstr>Scaling solutions Available</vt:lpstr>
      <vt:lpstr>Major problems facing the crypto-space</vt:lpstr>
      <vt:lpstr>Major problems facing the crypto-space</vt:lpstr>
      <vt:lpstr>Major problems facing the crypto-space</vt:lpstr>
      <vt:lpstr>Major problems facing the crypto-space</vt:lpstr>
      <vt:lpstr>BUILD UNSTOPPAbLE APPS</vt:lpstr>
      <vt:lpstr>Major problems facing the crypto-space</vt:lpstr>
      <vt:lpstr>Major problems facing the crypto-space</vt:lpstr>
      <vt:lpstr>What is EOS?</vt:lpstr>
      <vt:lpstr>EOS is the blockchain for building commercial scale decentralized applications that are indistinguishable from centralized alternatives.</vt:lpstr>
      <vt:lpstr>WHAT is a decentralized app?</vt:lpstr>
      <vt:lpstr>What do decentralized apps require?</vt:lpstr>
      <vt:lpstr>HOW DOES EOS WORK?</vt:lpstr>
      <vt:lpstr>What features make EOS unique?</vt:lpstr>
      <vt:lpstr>#1 Processing power</vt:lpstr>
      <vt:lpstr>#1 Processing power</vt:lpstr>
      <vt:lpstr>#2 wide context</vt:lpstr>
      <vt:lpstr>#3 infrastructure for apps</vt:lpstr>
      <vt:lpstr>#4 No transaction fees</vt:lpstr>
      <vt:lpstr>#5 Publish source code, not assembly</vt:lpstr>
      <vt:lpstr>What features make EOS unique?</vt:lpstr>
      <vt:lpstr>Top-down vs. bottom-up</vt:lpstr>
      <vt:lpstr>top four most used blockchains</vt:lpstr>
      <vt:lpstr>PowerPoint Presentation</vt:lpstr>
      <vt:lpstr>DPOS – Delegated proof of stake</vt:lpstr>
      <vt:lpstr>DPOS – HOW decentralized IS IT?</vt:lpstr>
      <vt:lpstr>DPOS – HOW resilient IS IT?</vt:lpstr>
      <vt:lpstr>What are the strong points?</vt:lpstr>
      <vt:lpstr>EOS is the most well-funded project in history and we plan to soon announce a program for up to one billion USD of capital for EOS projects.</vt:lpstr>
      <vt:lpstr>What are the weak points?</vt:lpstr>
      <vt:lpstr>EOS roadmap</vt:lpstr>
      <vt:lpstr>Major problems - revisited</vt:lpstr>
      <vt:lpstr>What do decentralized apps require?</vt:lpstr>
      <vt:lpstr>EOS Wrap-up</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266</cp:revision>
  <dcterms:created xsi:type="dcterms:W3CDTF">2017-11-07T09:57:11Z</dcterms:created>
  <dcterms:modified xsi:type="dcterms:W3CDTF">2017-11-16T16:18:20Z</dcterms:modified>
</cp:coreProperties>
</file>