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61" r:id="rId2"/>
    <p:sldId id="348" r:id="rId3"/>
    <p:sldId id="347" r:id="rId4"/>
    <p:sldId id="345" r:id="rId5"/>
    <p:sldId id="346" r:id="rId6"/>
    <p:sldId id="349" r:id="rId7"/>
    <p:sldId id="350" r:id="rId8"/>
    <p:sldId id="256" r:id="rId9"/>
    <p:sldId id="260" r:id="rId10"/>
    <p:sldId id="371" r:id="rId11"/>
    <p:sldId id="364" r:id="rId12"/>
    <p:sldId id="368" r:id="rId13"/>
    <p:sldId id="320" r:id="rId14"/>
    <p:sldId id="339" r:id="rId15"/>
    <p:sldId id="360" r:id="rId16"/>
    <p:sldId id="352" r:id="rId17"/>
    <p:sldId id="370" r:id="rId18"/>
    <p:sldId id="353" r:id="rId19"/>
    <p:sldId id="358" r:id="rId20"/>
    <p:sldId id="341" r:id="rId21"/>
    <p:sldId id="359" r:id="rId22"/>
    <p:sldId id="357" r:id="rId23"/>
    <p:sldId id="318" r:id="rId24"/>
    <p:sldId id="280" r:id="rId25"/>
    <p:sldId id="279" r:id="rId26"/>
    <p:sldId id="333" r:id="rId27"/>
    <p:sldId id="372" r:id="rId28"/>
    <p:sldId id="361" r:id="rId29"/>
    <p:sldId id="362" r:id="rId30"/>
    <p:sldId id="303" r:id="rId31"/>
    <p:sldId id="305" r:id="rId32"/>
    <p:sldId id="306" r:id="rId33"/>
    <p:sldId id="324" r:id="rId34"/>
    <p:sldId id="366" r:id="rId35"/>
    <p:sldId id="369" r:id="rId36"/>
    <p:sldId id="336" r:id="rId37"/>
    <p:sldId id="329" r:id="rId38"/>
    <p:sldId id="338" r:id="rId39"/>
    <p:sldId id="328" r:id="rId40"/>
    <p:sldId id="311" r:id="rId41"/>
    <p:sldId id="310" r:id="rId42"/>
    <p:sldId id="323" r:id="rId43"/>
    <p:sldId id="367" r:id="rId44"/>
    <p:sldId id="312" r:id="rId45"/>
    <p:sldId id="363" r:id="rId46"/>
    <p:sldId id="321" r:id="rId47"/>
    <p:sldId id="313" r:id="rId48"/>
    <p:sldId id="282" r:id="rId49"/>
    <p:sldId id="314" r:id="rId50"/>
    <p:sldId id="315" r:id="rId51"/>
    <p:sldId id="31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sion Impossible" initials="MI" lastIdx="4" clrIdx="0">
    <p:extLst>
      <p:ext uri="{19B8F6BF-5375-455C-9EA6-DF929625EA0E}">
        <p15:presenceInfo xmlns:p15="http://schemas.microsoft.com/office/powerpoint/2012/main" userId="0a4739213ba72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84243" autoAdjust="0"/>
  </p:normalViewPr>
  <p:slideViewPr>
    <p:cSldViewPr snapToGrid="0">
      <p:cViewPr varScale="1">
        <p:scale>
          <a:sx n="109" d="100"/>
          <a:sy n="109" d="100"/>
        </p:scale>
        <p:origin x="516" y="114"/>
      </p:cViewPr>
      <p:guideLst/>
    </p:cSldViewPr>
  </p:slideViewPr>
  <p:notesTextViewPr>
    <p:cViewPr>
      <p:scale>
        <a:sx n="1" d="1"/>
        <a:sy n="1" d="1"/>
      </p:scale>
      <p:origin x="0" y="0"/>
    </p:cViewPr>
  </p:notesTextViewPr>
  <p:sorterViewPr>
    <p:cViewPr varScale="1">
      <p:scale>
        <a:sx n="1" d="1"/>
        <a:sy n="1" d="1"/>
      </p:scale>
      <p:origin x="0" y="-68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Debit cards</c:v>
                </c:pt>
                <c:pt idx="1">
                  <c:v>Social media</c:v>
                </c:pt>
                <c:pt idx="2">
                  <c:v>Exchanges</c:v>
                </c:pt>
              </c:strCache>
            </c:strRef>
          </c:cat>
          <c:val>
            <c:numRef>
              <c:f>Sheet1!$B$2:$B$4</c:f>
              <c:numCache>
                <c:formatCode>#,##0</c:formatCode>
                <c:ptCount val="3"/>
                <c:pt idx="0">
                  <c:v>20000</c:v>
                </c:pt>
                <c:pt idx="1">
                  <c:v>50000</c:v>
                </c:pt>
                <c:pt idx="2">
                  <c:v>100000</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3"/>
            <c:invertIfNegative val="0"/>
            <c:bubble3D val="0"/>
            <c:spPr>
              <a:solidFill>
                <a:schemeClr val="tx1">
                  <a:lumMod val="75000"/>
                </a:schemeClr>
              </a:solidFill>
              <a:ln>
                <a:noFill/>
              </a:ln>
              <a:effectLst/>
            </c:spPr>
            <c:extLst>
              <c:ext xmlns:c16="http://schemas.microsoft.com/office/drawing/2014/chart" uri="{C3380CC4-5D6E-409C-BE32-E72D297353CC}">
                <c16:uniqueId val="{00000003-A172-4AED-9458-7676370B865F}"/>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EOS</c:v>
                </c:pt>
                <c:pt idx="1">
                  <c:v>Ethereum</c:v>
                </c:pt>
                <c:pt idx="2">
                  <c:v>Bitcoin</c:v>
                </c:pt>
                <c:pt idx="3">
                  <c:v>Debit cards</c:v>
                </c:pt>
                <c:pt idx="4">
                  <c:v>Social media</c:v>
                </c:pt>
                <c:pt idx="5">
                  <c:v>Exchanges</c:v>
                </c:pt>
              </c:strCache>
            </c:strRef>
          </c:cat>
          <c:val>
            <c:numRef>
              <c:f>Sheet1!$B$2:$B$7</c:f>
              <c:numCache>
                <c:formatCode>General</c:formatCode>
                <c:ptCount val="6"/>
                <c:pt idx="0" formatCode="#,##0">
                  <c:v>50000</c:v>
                </c:pt>
                <c:pt idx="1">
                  <c:v>30</c:v>
                </c:pt>
                <c:pt idx="2">
                  <c:v>4</c:v>
                </c:pt>
                <c:pt idx="3" formatCode="#,##0">
                  <c:v>20000</c:v>
                </c:pt>
                <c:pt idx="4" formatCode="#,##0">
                  <c:v>50000</c:v>
                </c:pt>
                <c:pt idx="5" formatCode="#,##0">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7-11-18T01:11:20.818" idx="1">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endParaRPr lang="en-US" sz="2000" dirty="0"/>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E1303100-D97B-427E-A9C0-629DD33A9FA4}">
      <dgm:prSet/>
      <dgm:spPr>
        <a:solidFill>
          <a:schemeClr val="tx1">
            <a:lumMod val="50000"/>
            <a:alpha val="50000"/>
          </a:schemeClr>
        </a:solidFill>
      </dgm:spPr>
      <dgm:t>
        <a:bodyPr/>
        <a:lstStyle/>
        <a:p>
          <a:endParaRPr lang="en-US" dirty="0">
            <a:solidFill>
              <a:schemeClr val="tx1">
                <a:lumMod val="75000"/>
              </a:schemeClr>
            </a:solidFill>
          </a:endParaRPr>
        </a:p>
      </dgm:t>
    </dgm:pt>
    <dgm:pt modelId="{C71319BD-DA26-46AE-944D-E66D8BB9F42C}" type="sibTrans" cxnId="{A4EEB98E-8ED6-43E9-9409-373A54ED30AC}">
      <dgm:prSet/>
      <dgm:spPr/>
      <dgm:t>
        <a:bodyPr/>
        <a:lstStyle/>
        <a:p>
          <a:endParaRPr lang="en-US"/>
        </a:p>
      </dgm:t>
    </dgm:pt>
    <dgm:pt modelId="{BC47E706-766A-4F90-B094-4C4C8E6C7FCB}" type="par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6">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6">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6">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6">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6">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6">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custT="1"/>
      <dgm:spPr>
        <a:solidFill>
          <a:schemeClr val="tx2">
            <a:lumMod val="50000"/>
            <a:alpha val="50000"/>
          </a:schemeClr>
        </a:solidFill>
      </dgm:spPr>
      <dgm:t>
        <a:bodyPr/>
        <a:lstStyle/>
        <a:p>
          <a:r>
            <a:rPr lang="en-US" sz="2000"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custT="1"/>
      <dgm:spPr>
        <a:solidFill>
          <a:schemeClr val="tx2">
            <a:lumMod val="50000"/>
            <a:alpha val="50000"/>
          </a:schemeClr>
        </a:solidFill>
      </dgm:spPr>
      <dgm:t>
        <a:bodyPr/>
        <a:lstStyle/>
        <a:p>
          <a:r>
            <a:rPr lang="pl-PL" sz="2000" dirty="0"/>
            <a:t>Built-in governance</a:t>
          </a:r>
          <a:endParaRPr lang="en-US" sz="2000"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custT="1"/>
      <dgm:spPr>
        <a:solidFill>
          <a:schemeClr val="tx2">
            <a:lumMod val="50000"/>
            <a:alpha val="50000"/>
          </a:schemeClr>
        </a:solidFill>
      </dgm:spPr>
      <dgm:t>
        <a:bodyPr/>
        <a:lstStyle/>
        <a:p>
          <a:r>
            <a:rPr lang="pl-PL" sz="2000" dirty="0"/>
            <a:t>Infrastructure for apps</a:t>
          </a:r>
          <a:endParaRPr lang="en-US" sz="2000"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custT="1"/>
      <dgm:spPr>
        <a:solidFill>
          <a:schemeClr val="tx2">
            <a:lumMod val="50000"/>
            <a:alpha val="50000"/>
          </a:schemeClr>
        </a:solidFill>
      </dgm:spPr>
      <dgm:t>
        <a:bodyPr/>
        <a:lstStyle/>
        <a:p>
          <a:r>
            <a:rPr lang="en-US" sz="2000"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custT="1"/>
      <dgm:spPr>
        <a:solidFill>
          <a:schemeClr val="tx2">
            <a:lumMod val="50000"/>
            <a:alpha val="50000"/>
          </a:schemeClr>
        </a:solidFill>
      </dgm:spPr>
      <dgm:t>
        <a:bodyPr/>
        <a:lstStyle/>
        <a:p>
          <a:r>
            <a:rPr lang="en-US" sz="2000" dirty="0"/>
            <a:t>Publish source code, not assembly</a:t>
          </a:r>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custT="1"/>
      <dgm:spPr>
        <a:solidFill>
          <a:schemeClr val="tx2">
            <a:lumMod val="50000"/>
            <a:alpha val="50000"/>
          </a:schemeClr>
        </a:solidFill>
      </dgm:spPr>
      <dgm:t>
        <a:bodyPr/>
        <a:lstStyle/>
        <a:p>
          <a:r>
            <a:rPr lang="en-US" sz="2000" dirty="0"/>
            <a:t>Asynchronous communication</a:t>
          </a:r>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35E3C65-A584-4EBB-B581-486FDECB63AF}" type="pres">
      <dgm:prSet presAssocID="{F533CACE-0D31-4C84-B714-15662A3F88B8}" presName="Name0" presStyleCnt="0">
        <dgm:presLayoutVars>
          <dgm:chMax val="7"/>
          <dgm:dir/>
          <dgm:resizeHandles val="exact"/>
        </dgm:presLayoutVars>
      </dgm:prSet>
      <dgm:spPr/>
    </dgm:pt>
    <dgm:pt modelId="{AB40F5A8-7B1D-4DEE-AA75-FCB2A25C3106}" type="pres">
      <dgm:prSet presAssocID="{F533CACE-0D31-4C84-B714-15662A3F88B8}" presName="ellipse1" presStyleLbl="vennNode1" presStyleIdx="0" presStyleCnt="6">
        <dgm:presLayoutVars>
          <dgm:bulletEnabled val="1"/>
        </dgm:presLayoutVars>
      </dgm:prSet>
      <dgm:spPr/>
    </dgm:pt>
    <dgm:pt modelId="{32D7E4C2-0E78-44F9-8058-3D6D2ABC7F48}" type="pres">
      <dgm:prSet presAssocID="{F533CACE-0D31-4C84-B714-15662A3F88B8}" presName="ellipse2" presStyleLbl="vennNode1" presStyleIdx="1" presStyleCnt="6">
        <dgm:presLayoutVars>
          <dgm:bulletEnabled val="1"/>
        </dgm:presLayoutVars>
      </dgm:prSet>
      <dgm:spPr/>
    </dgm:pt>
    <dgm:pt modelId="{4C4BE6E2-2D74-44AA-8B57-3A1D764E7818}" type="pres">
      <dgm:prSet presAssocID="{F533CACE-0D31-4C84-B714-15662A3F88B8}" presName="ellipse3" presStyleLbl="vennNode1" presStyleIdx="2" presStyleCnt="6">
        <dgm:presLayoutVars>
          <dgm:bulletEnabled val="1"/>
        </dgm:presLayoutVars>
      </dgm:prSet>
      <dgm:spPr/>
    </dgm:pt>
    <dgm:pt modelId="{534B4557-FD21-4A41-A905-7AABB0D4A5FC}" type="pres">
      <dgm:prSet presAssocID="{F533CACE-0D31-4C84-B714-15662A3F88B8}" presName="ellipse4" presStyleLbl="vennNode1" presStyleIdx="3" presStyleCnt="6">
        <dgm:presLayoutVars>
          <dgm:bulletEnabled val="1"/>
        </dgm:presLayoutVars>
      </dgm:prSet>
      <dgm:spPr/>
    </dgm:pt>
    <dgm:pt modelId="{9C975803-9A6E-4467-828B-D5AB4CC5B1A1}" type="pres">
      <dgm:prSet presAssocID="{F533CACE-0D31-4C84-B714-15662A3F88B8}" presName="ellipse5" presStyleLbl="vennNode1" presStyleIdx="4" presStyleCnt="6">
        <dgm:presLayoutVars>
          <dgm:bulletEnabled val="1"/>
        </dgm:presLayoutVars>
      </dgm:prSet>
      <dgm:spPr/>
    </dgm:pt>
    <dgm:pt modelId="{D340DA58-700D-4807-B4CD-C678508BC9E3}" type="pres">
      <dgm:prSet presAssocID="{F533CACE-0D31-4C84-B714-15662A3F88B8}" presName="ellipse6" presStyleLbl="vennNode1" presStyleIdx="5" presStyleCnt="6">
        <dgm:presLayoutVars>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4BD5484B-7FFD-4E60-8799-02065C3E9643}" type="presOf" srcId="{7F5F6C20-C038-400E-86E0-4DFFD0287A32}" destId="{AB40F5A8-7B1D-4DEE-AA75-FCB2A25C3106}"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00C6C96D-2019-4D8A-92A6-EEA8FAEA63D8}" type="presOf" srcId="{7B64A5BF-AC6D-49CE-8DC4-D54C9DBD1515}" destId="{D340DA58-700D-4807-B4CD-C678508BC9E3}" srcOrd="0" destOrd="0" presId="urn:microsoft.com/office/officeart/2005/8/layout/rings+Icon"/>
    <dgm:cxn modelId="{C4E63C77-AE9F-46AC-A1C2-F8061ABBFBB4}" type="presOf" srcId="{D35F5E83-DE2E-41A3-81E0-630E259D080C}" destId="{534B4557-FD21-4A41-A905-7AABB0D4A5FC}"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FA8D84B2-9B8F-4F78-9E80-E5149B322B48}" type="presOf" srcId="{09704DF0-8D21-443B-B81C-C6BEE5238C8F}" destId="{9C975803-9A6E-4467-828B-D5AB4CC5B1A1}" srcOrd="0" destOrd="0" presId="urn:microsoft.com/office/officeart/2005/8/layout/rings+Icon"/>
    <dgm:cxn modelId="{9371F5B7-78EE-490A-B852-7EC0C86409A6}" type="presOf" srcId="{A16AC7F3-8783-4357-B6A9-596057B997B9}" destId="{32D7E4C2-0E78-44F9-8058-3D6D2ABC7F48}"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9ECEBEE9-79C5-4E13-9317-5CE87BC5B691}" type="presOf" srcId="{3FE485AC-205C-40B1-B5AD-C74537E67A56}" destId="{4C4BE6E2-2D74-44AA-8B57-3A1D764E7818}" srcOrd="0" destOrd="0" presId="urn:microsoft.com/office/officeart/2005/8/layout/rings+Icon"/>
    <dgm:cxn modelId="{0B8B99EA-7F5F-4A43-BEB7-299D51C76167}" type="presOf" srcId="{F533CACE-0D31-4C84-B714-15662A3F88B8}" destId="{735E3C65-A584-4EBB-B581-486FDECB63AF}" srcOrd="0" destOrd="0" presId="urn:microsoft.com/office/officeart/2005/8/layout/rings+Icon"/>
    <dgm:cxn modelId="{61A60E67-A686-4236-90AF-C47161C5899C}" type="presParOf" srcId="{735E3C65-A584-4EBB-B581-486FDECB63AF}" destId="{AB40F5A8-7B1D-4DEE-AA75-FCB2A25C3106}" srcOrd="0" destOrd="0" presId="urn:microsoft.com/office/officeart/2005/8/layout/rings+Icon"/>
    <dgm:cxn modelId="{9F230954-436B-4AD7-97EF-B8C2436851A4}" type="presParOf" srcId="{735E3C65-A584-4EBB-B581-486FDECB63AF}" destId="{32D7E4C2-0E78-44F9-8058-3D6D2ABC7F48}" srcOrd="1" destOrd="0" presId="urn:microsoft.com/office/officeart/2005/8/layout/rings+Icon"/>
    <dgm:cxn modelId="{9DF3396A-E847-4970-9C3A-F9064EDAA8C4}" type="presParOf" srcId="{735E3C65-A584-4EBB-B581-486FDECB63AF}" destId="{4C4BE6E2-2D74-44AA-8B57-3A1D764E7818}" srcOrd="2" destOrd="0" presId="urn:microsoft.com/office/officeart/2005/8/layout/rings+Icon"/>
    <dgm:cxn modelId="{0FF681CF-1560-4461-B4F5-AB4D7A0E2AEB}" type="presParOf" srcId="{735E3C65-A584-4EBB-B581-486FDECB63AF}" destId="{534B4557-FD21-4A41-A905-7AABB0D4A5FC}" srcOrd="3" destOrd="0" presId="urn:microsoft.com/office/officeart/2005/8/layout/rings+Icon"/>
    <dgm:cxn modelId="{1F4EABB4-ABAE-4081-AAD9-27CCD09A528C}" type="presParOf" srcId="{735E3C65-A584-4EBB-B581-486FDECB63AF}" destId="{9C975803-9A6E-4467-828B-D5AB4CC5B1A1}" srcOrd="4" destOrd="0" presId="urn:microsoft.com/office/officeart/2005/8/layout/rings+Icon"/>
    <dgm:cxn modelId="{20C776DC-6A21-468E-AE28-70A628602717}" type="presParOf" srcId="{735E3C65-A584-4EBB-B581-486FDECB63AF}" destId="{D340DA58-700D-4807-B4CD-C678508BC9E3}" srcOrd="5"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both sequential &amp; </a:t>
          </a:r>
          <a:r>
            <a:rPr lang="en-US" dirty="0">
              <a:solidFill>
                <a:schemeClr val="tx1"/>
              </a:solidFill>
            </a:rPr>
            <a:t>parallel</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a:t>ransaction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dirty="0"/>
            <a:t>High cost of app development</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All common features built-in, entire back-end infrastructure supplied</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Block producers able to f</a:t>
          </a:r>
          <a:r>
            <a:rPr lang="en-US" dirty="0">
              <a:solidFill>
                <a:schemeClr val="tx1"/>
              </a:solidFill>
            </a:rPr>
            <a:t>reeze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Private key security</a:t>
          </a:r>
          <a:endParaRPr lang="en-US" dirty="0"/>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EFF5CCAA-D3FC-403B-A1FC-C5BCF45AB20F}">
      <dgm:prSet/>
      <dgm:spPr>
        <a:solidFill>
          <a:schemeClr val="tx1">
            <a:lumMod val="50000"/>
            <a:alpha val="50000"/>
          </a:schemeClr>
        </a:solidFill>
      </dgm:spPr>
      <dgm:t>
        <a:bodyPr/>
        <a:lstStyle/>
        <a:p>
          <a:r>
            <a:rPr lang="en-US" b="0" i="0" dirty="0"/>
            <a:t>Inter-blockchain communication</a:t>
          </a:r>
          <a:endParaRPr lang="en-US" dirty="0">
            <a:solidFill>
              <a:schemeClr val="tx1"/>
            </a:solidFill>
          </a:endParaRPr>
        </a:p>
      </dgm:t>
    </dgm:pt>
    <dgm:pt modelId="{C7EE0AF8-E86F-4A2D-A256-BAD1B73F4F82}" type="parTrans" cxnId="{5181F674-46DD-4084-B6AE-1D6193833343}">
      <dgm:prSet/>
      <dgm:spPr/>
      <dgm:t>
        <a:bodyPr/>
        <a:lstStyle/>
        <a:p>
          <a:endParaRPr lang="en-US"/>
        </a:p>
      </dgm:t>
    </dgm:pt>
    <dgm:pt modelId="{B67EAEE5-9FFD-48B7-B348-C4B8B06A885D}" type="sibTrans" cxnId="{5181F674-46DD-4084-B6AE-1D6193833343}">
      <dgm:prSet/>
      <dgm:spPr/>
      <dgm:t>
        <a:bodyPr/>
        <a:lstStyle/>
        <a:p>
          <a:endParaRPr lang="en-US"/>
        </a:p>
      </dgm:t>
    </dgm:pt>
    <dgm:pt modelId="{4029D611-6ED5-4DD4-AB7F-097D7084B55B}">
      <dgm:prSet/>
      <dgm:spPr>
        <a:solidFill>
          <a:schemeClr val="tx2">
            <a:alpha val="50000"/>
          </a:schemeClr>
        </a:solidFill>
      </dgm:spPr>
      <dgm:t>
        <a:bodyPr/>
        <a:lstStyle/>
        <a:p>
          <a:pPr>
            <a:buNone/>
          </a:pPr>
          <a:r>
            <a:rPr lang="en-US" b="0" i="0" dirty="0">
              <a:solidFill>
                <a:schemeClr val="tx1"/>
              </a:solidFill>
            </a:rPr>
            <a:t>Asynchronous messaging built-in</a:t>
          </a:r>
          <a:endParaRPr lang="en-US" dirty="0">
            <a:solidFill>
              <a:schemeClr val="tx1"/>
            </a:solidFill>
          </a:endParaRPr>
        </a:p>
      </dgm:t>
    </dgm:pt>
    <dgm:pt modelId="{ABC96873-05BE-488E-ACCB-542B4BFB51F0}" type="parTrans" cxnId="{5D888193-2EB2-41F1-8C2E-3004BACD5ADE}">
      <dgm:prSet/>
      <dgm:spPr/>
      <dgm:t>
        <a:bodyPr/>
        <a:lstStyle/>
        <a:p>
          <a:endParaRPr lang="en-US"/>
        </a:p>
      </dgm:t>
    </dgm:pt>
    <dgm:pt modelId="{D730E46C-CEF8-4BA1-86AF-C8CA63A3688A}" type="sibTrans" cxnId="{5D888193-2EB2-41F1-8C2E-3004BACD5ADE}">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305E6641-8597-42DE-B63A-4BC7A12CB6B7}" type="sibTrans" cxnId="{E323539F-F66D-4A70-956C-456269EE0C75}">
      <dgm:prSet/>
      <dgm:spPr/>
      <dgm:t>
        <a:bodyPr/>
        <a:lstStyle/>
        <a:p>
          <a:endParaRPr lang="en-US"/>
        </a:p>
      </dgm:t>
    </dgm:pt>
    <dgm:pt modelId="{F285713B-5BFC-4F84-9004-208DAF2DBF55}" type="parTrans" cxnId="{E323539F-F66D-4A70-956C-456269EE0C75}">
      <dgm:prSet/>
      <dgm:spPr/>
      <dgm:t>
        <a:bodyPr/>
        <a:lstStyle/>
        <a:p>
          <a:endParaRPr lang="en-US"/>
        </a:p>
      </dgm:t>
    </dgm:pt>
    <dgm:pt modelId="{86252DD3-AB9C-489C-992B-48E6B124818F}">
      <dgm:prSet/>
      <dgm:spPr>
        <a:solidFill>
          <a:schemeClr val="tx1">
            <a:lumMod val="50000"/>
            <a:alpha val="50000"/>
          </a:schemeClr>
        </a:solidFill>
      </dgm:spPr>
      <dgm:t>
        <a:bodyPr/>
        <a:lstStyle/>
        <a:p>
          <a:r>
            <a:rPr lang="en-US" dirty="0"/>
            <a:t>Smart-contracts running amok</a:t>
          </a:r>
        </a:p>
      </dgm:t>
    </dgm:pt>
    <dgm:pt modelId="{12018D91-F690-4D76-99F2-4FF0D7B96027}" type="sibTrans" cxnId="{64E907F4-1FF0-4ABF-912C-192F872CEC7D}">
      <dgm:prSet/>
      <dgm:spPr/>
      <dgm:t>
        <a:bodyPr/>
        <a:lstStyle/>
        <a:p>
          <a:endParaRPr lang="en-US"/>
        </a:p>
      </dgm:t>
    </dgm:pt>
    <dgm:pt modelId="{C02EBCB4-83F5-4BA2-8477-FC330C914033}" type="parTrans" cxnId="{64E907F4-1FF0-4ABF-912C-192F872CEC7D}">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6">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6"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6">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6">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6">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6">
        <dgm:presLayoutVars>
          <dgm:bulletEnabled val="1"/>
        </dgm:presLayoutVars>
      </dgm:prSet>
      <dgm:spPr/>
    </dgm:pt>
    <dgm:pt modelId="{94CDC7DA-80AE-4F46-AB7E-6FFF254B4F65}" type="pres">
      <dgm:prSet presAssocID="{18222090-1B7F-4292-96BC-22BE9264D999}"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3" presStyleCnt="6">
        <dgm:presLayoutVars>
          <dgm:chMax val="1"/>
          <dgm:bulletEnabled val="1"/>
        </dgm:presLayoutVars>
      </dgm:prSet>
      <dgm:spPr/>
    </dgm:pt>
    <dgm:pt modelId="{841CB7A3-B621-44B6-B1F1-41D793F18250}" type="pres">
      <dgm:prSet presAssocID="{86252DD3-AB9C-489C-992B-48E6B124818F}" presName="descendantText" presStyleLbl="alignAccFollowNode1" presStyleIdx="3" presStyleCnt="6"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4" presStyleCnt="6">
        <dgm:presLayoutVars>
          <dgm:chMax val="1"/>
          <dgm:bulletEnabled val="1"/>
        </dgm:presLayoutVars>
      </dgm:prSet>
      <dgm:spPr/>
    </dgm:pt>
    <dgm:pt modelId="{C42353D1-38EB-4AFC-9E46-BEADCFC3DEA9}" type="pres">
      <dgm:prSet presAssocID="{AE7E6CA7-8DE5-4D41-873F-9B34E68ABE25}" presName="descendantText" presStyleLbl="alignAccFollowNode1" presStyleIdx="4" presStyleCnt="6">
        <dgm:presLayoutVars>
          <dgm:bulletEnabled val="1"/>
        </dgm:presLayoutVars>
      </dgm:prSet>
      <dgm:spPr/>
    </dgm:pt>
    <dgm:pt modelId="{76254E81-3A42-4B44-A0F4-03568D5830BB}" type="pres">
      <dgm:prSet presAssocID="{2A230D38-16DC-4F8A-9048-CF9D7082965B}" presName="sp" presStyleCnt="0"/>
      <dgm:spPr/>
    </dgm:pt>
    <dgm:pt modelId="{13F56902-6C8D-4BB3-AB30-B970E7E5BDAE}" type="pres">
      <dgm:prSet presAssocID="{EFF5CCAA-D3FC-403B-A1FC-C5BCF45AB20F}" presName="linNode" presStyleCnt="0"/>
      <dgm:spPr/>
    </dgm:pt>
    <dgm:pt modelId="{633F6DDB-3AC6-4F2D-9884-79E018D22FF6}" type="pres">
      <dgm:prSet presAssocID="{EFF5CCAA-D3FC-403B-A1FC-C5BCF45AB20F}" presName="parentText" presStyleLbl="node1" presStyleIdx="5" presStyleCnt="6">
        <dgm:presLayoutVars>
          <dgm:chMax val="1"/>
          <dgm:bulletEnabled val="1"/>
        </dgm:presLayoutVars>
      </dgm:prSet>
      <dgm:spPr>
        <a:prstGeom prst="roundRect">
          <a:avLst/>
        </a:prstGeom>
      </dgm:spPr>
    </dgm:pt>
    <dgm:pt modelId="{40D28BFD-CDA9-46A3-B18D-A1B5EE69B160}" type="pres">
      <dgm:prSet presAssocID="{EFF5CCAA-D3FC-403B-A1FC-C5BCF45AB20F}" presName="descendantText" presStyleLbl="alignAccFollowNode1" presStyleIdx="5" presStyleCnt="6">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B85DC235-C3FE-44DF-8651-FC895F89D17A}" type="presOf" srcId="{EFF5CCAA-D3FC-403B-A1FC-C5BCF45AB20F}" destId="{633F6DDB-3AC6-4F2D-9884-79E018D22FF6}" srcOrd="0" destOrd="0" presId="urn:microsoft.com/office/officeart/2005/8/layout/vList5"/>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8D0E0C53-32E1-4620-A13F-67F3B93549D1}" srcId="{86252DD3-AB9C-489C-992B-48E6B124818F}" destId="{A432D118-D9BA-4C53-A90A-1527DC05D5C8}" srcOrd="0" destOrd="0" parTransId="{364E191E-8157-43A0-AA6C-D1EFB8751052}" sibTransId="{EC061254-DE3B-44F9-B91C-64438DE4C274}"/>
    <dgm:cxn modelId="{5181F674-46DD-4084-B6AE-1D6193833343}" srcId="{6D7C8ECC-2A79-45E8-947C-6D91ECBDDE20}" destId="{EFF5CCAA-D3FC-403B-A1FC-C5BCF45AB20F}" srcOrd="5" destOrd="0" parTransId="{C7EE0AF8-E86F-4A2D-A256-BAD1B73F4F82}" sibTransId="{B67EAEE5-9FFD-48B7-B348-C4B8B06A885D}"/>
    <dgm:cxn modelId="{D7136E55-F04E-4FFC-8895-E03E58FDD26A}" type="presOf" srcId="{6D7C8ECC-2A79-45E8-947C-6D91ECBDDE20}" destId="{FB08BC51-AA87-4749-BA4A-1D0E523ACD56}" srcOrd="0" destOrd="0" presId="urn:microsoft.com/office/officeart/2005/8/layout/vList5"/>
    <dgm:cxn modelId="{7426D47C-3AF7-4FDF-813B-F58429679AC0}" type="presOf" srcId="{4029D611-6ED5-4DD4-AB7F-097D7084B55B}" destId="{40D28BFD-CDA9-46A3-B18D-A1B5EE69B160}"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5D888193-2EB2-41F1-8C2E-3004BACD5ADE}" srcId="{EFF5CCAA-D3FC-403B-A1FC-C5BCF45AB20F}" destId="{4029D611-6ED5-4DD4-AB7F-097D7084B55B}" srcOrd="0" destOrd="0" parTransId="{ABC96873-05BE-488E-ACCB-542B4BFB51F0}" sibTransId="{D730E46C-CEF8-4BA1-86AF-C8CA63A3688A}"/>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4"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3" destOrd="0" parTransId="{C02EBCB4-83F5-4BA2-8477-FC330C914033}" sibTransId="{12018D91-F690-4D76-99F2-4FF0D7B96027}"/>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392E55A1-178F-4184-B052-9CD15F2D45B8}" type="presParOf" srcId="{FB08BC51-AA87-4749-BA4A-1D0E523ACD56}" destId="{0D13F1FD-CD12-45ED-A4B1-E5F7BD3E016E}" srcOrd="6"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7" destOrd="0" presId="urn:microsoft.com/office/officeart/2005/8/layout/vList5"/>
    <dgm:cxn modelId="{6637593A-52B7-4DE0-AD13-CDE26883FB83}" type="presParOf" srcId="{FB08BC51-AA87-4749-BA4A-1D0E523ACD56}" destId="{0FF40D7E-B79D-448A-A0DB-5C6B97C427F9}" srcOrd="8"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D345BFB6-8806-440A-AEF9-EFFA09D758C3}" type="presParOf" srcId="{FB08BC51-AA87-4749-BA4A-1D0E523ACD56}" destId="{76254E81-3A42-4B44-A0F4-03568D5830BB}" srcOrd="9" destOrd="0" presId="urn:microsoft.com/office/officeart/2005/8/layout/vList5"/>
    <dgm:cxn modelId="{B4438D77-9DB4-4259-B315-B7D94B5EB4AA}" type="presParOf" srcId="{FB08BC51-AA87-4749-BA4A-1D0E523ACD56}" destId="{13F56902-6C8D-4BB3-AB30-B970E7E5BDAE}" srcOrd="10" destOrd="0" presId="urn:microsoft.com/office/officeart/2005/8/layout/vList5"/>
    <dgm:cxn modelId="{36BCC04D-4291-4F6A-A1EB-9796444535BB}" type="presParOf" srcId="{13F56902-6C8D-4BB3-AB30-B970E7E5BDAE}" destId="{633F6DDB-3AC6-4F2D-9884-79E018D22FF6}" srcOrd="0" destOrd="0" presId="urn:microsoft.com/office/officeart/2005/8/layout/vList5"/>
    <dgm:cxn modelId="{5AD6B113-0583-4B2E-B8D1-10C5EB1C7033}" type="presParOf" srcId="{13F56902-6C8D-4BB3-AB30-B970E7E5BDAE}" destId="{40D28BFD-CDA9-46A3-B18D-A1B5EE69B1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a:t>perating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2">
            <a:lumMod val="50000"/>
            <a:alpha val="50000"/>
          </a:schemeClr>
        </a:solidFill>
      </dgm:spPr>
      <dgm:t>
        <a:bodyPr/>
        <a:lstStyle/>
        <a:p>
          <a:r>
            <a:rPr lang="en-US" sz="2000" dirty="0"/>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E1303100-D97B-427E-A9C0-629DD33A9FA4}">
      <dgm:prSet/>
      <dgm:spPr>
        <a:solidFill>
          <a:schemeClr val="tx1">
            <a:lumMod val="50000"/>
            <a:alpha val="50000"/>
          </a:schemeClr>
        </a:solidFill>
      </dgm:spPr>
      <dgm:t>
        <a:bodyPr/>
        <a:lstStyle/>
        <a:p>
          <a:endParaRPr lang="en-US" dirty="0">
            <a:solidFill>
              <a:schemeClr val="tx1">
                <a:lumMod val="75000"/>
              </a:schemeClr>
            </a:solidFill>
          </a:endParaRPr>
        </a:p>
      </dgm:t>
    </dgm:pt>
    <dgm:pt modelId="{C71319BD-DA26-46AE-944D-E66D8BB9F42C}" type="sibTrans" cxnId="{A4EEB98E-8ED6-43E9-9409-373A54ED30AC}">
      <dgm:prSet/>
      <dgm:spPr/>
      <dgm:t>
        <a:bodyPr/>
        <a:lstStyle/>
        <a:p>
          <a:endParaRPr lang="en-US"/>
        </a:p>
      </dgm:t>
    </dgm:pt>
    <dgm:pt modelId="{BC47E706-766A-4F90-B094-4C4C8E6C7FCB}" type="par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6">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6">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6">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6">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6">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6">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2">
            <a:lumMod val="50000"/>
            <a:alpha val="50000"/>
          </a:schemeClr>
        </a:solidFill>
      </dgm:spPr>
      <dgm:t>
        <a:bodyPr/>
        <a:lstStyle/>
        <a:p>
          <a:r>
            <a:rPr lang="pl-PL" sz="2000" dirty="0">
              <a:solidFill>
                <a:schemeClr val="tx1"/>
              </a:solidFill>
            </a:rPr>
            <a:t>T</a:t>
          </a:r>
          <a:r>
            <a:rPr lang="en-US" sz="2000" dirty="0">
              <a:solidFill>
                <a:schemeClr val="tx1"/>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6">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6">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6">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6">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6">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6">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2">
            <a:lumMod val="50000"/>
            <a:alpha val="50000"/>
          </a:schemeClr>
        </a:solidFill>
      </dgm:spPr>
      <dgm:t>
        <a:bodyPr/>
        <a:lstStyle/>
        <a:p>
          <a:r>
            <a:rPr lang="en-US" sz="2000" dirty="0">
              <a:solidFill>
                <a:schemeClr val="tx1"/>
              </a:solidFill>
            </a:rPr>
            <a:t>High difficulty of app development</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6">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6">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6">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6">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6">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6">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High difficulty of app development</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A725A541-70AE-4BEA-8B9D-5D3D06322212}">
      <dgm:prSet custT="1"/>
      <dgm:spPr>
        <a:solidFill>
          <a:schemeClr val="tx2">
            <a:lumMod val="50000"/>
            <a:alpha val="50000"/>
          </a:schemeClr>
        </a:solidFill>
      </dgm:spPr>
      <dgm:t>
        <a:bodyPr/>
        <a:lstStyle/>
        <a:p>
          <a:r>
            <a:rPr lang="en-US" sz="2000" dirty="0">
              <a:solidFill>
                <a:schemeClr val="tx1"/>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A6627409-328D-439C-92C2-AB086EE40560}">
      <dgm:prSet/>
      <dgm:spPr>
        <a:solidFill>
          <a:schemeClr val="tx1">
            <a:lumMod val="50000"/>
            <a:alpha val="50000"/>
          </a:schemeClr>
        </a:solidFill>
      </dgm:spPr>
      <dgm:t>
        <a:bodyPr/>
        <a:lstStyle/>
        <a:p>
          <a:endParaRPr lang="en-US" dirty="0">
            <a:solidFill>
              <a:schemeClr val="tx1">
                <a:lumMod val="75000"/>
              </a:schemeClr>
            </a:solidFill>
          </a:endParaRPr>
        </a:p>
      </dgm:t>
    </dgm:pt>
    <dgm:pt modelId="{F1F86147-A1E9-45F8-AB9D-20DF7E427642}" type="parTrans" cxnId="{3B8583C4-7DB8-44A4-BA0F-BEC93CB0226E}">
      <dgm:prSet/>
      <dgm:spPr/>
      <dgm:t>
        <a:bodyPr/>
        <a:lstStyle/>
        <a:p>
          <a:endParaRPr lang="en-US"/>
        </a:p>
      </dgm:t>
    </dgm:pt>
    <dgm:pt modelId="{B485C9CC-E0DF-4B61-BB1A-008EDA9DCAD4}" type="sibTrans" cxnId="{3B8583C4-7DB8-44A4-BA0F-BEC93CB0226E}">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6">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6">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6">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9DDFA782-2F6B-42EA-A143-392ED057D9C6}" type="pres">
      <dgm:prSet presAssocID="{A725A541-70AE-4BEA-8B9D-5D3D06322212}" presName="node" presStyleLbl="node1" presStyleIdx="3" presStyleCnt="6">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5AB0EAC3-AD6C-4469-B2B3-A5BAC915BBF9}" type="pres">
      <dgm:prSet presAssocID="{A6627409-328D-439C-92C2-AB086EE40560}" presName="node" presStyleLbl="node1" presStyleIdx="4" presStyleCnt="6">
        <dgm:presLayoutVars>
          <dgm:bulletEnabled val="1"/>
        </dgm:presLayoutVars>
      </dgm:prSet>
      <dgm:spPr>
        <a:prstGeom prst="roundRect">
          <a:avLst/>
        </a:prstGeom>
      </dgm:spPr>
    </dgm:pt>
    <dgm:pt modelId="{58E32635-6863-4EBB-BC90-E040DFAF0791}" type="pres">
      <dgm:prSet presAssocID="{B485C9CC-E0DF-4B61-BB1A-008EDA9DCAD4}" presName="sibTrans" presStyleCnt="0"/>
      <dgm:spPr/>
    </dgm:pt>
    <dgm:pt modelId="{1E2F0D8B-DA0D-4B42-A90D-8F70C0B31531}" type="pres">
      <dgm:prSet presAssocID="{9335CD9B-AC48-4923-87D3-395F8BF82CDB}" presName="node" presStyleLbl="node1" presStyleIdx="5" presStyleCnt="6">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D591EA7-6CC4-4C94-9400-3CC4C66846E6}" type="presOf" srcId="{A6627409-328D-439C-92C2-AB086EE40560}" destId="{5AB0EAC3-AD6C-4469-B2B3-A5BAC915BBF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3" destOrd="0" parTransId="{11389EAB-A163-4CCC-9994-CFCC9CAF5077}" sibTransId="{535DAE04-768A-4F6A-AA16-C8D077F59BFB}"/>
    <dgm:cxn modelId="{3B8583C4-7DB8-44A4-BA0F-BEC93CB0226E}" srcId="{F471BEA5-7E61-46FB-AC75-D8927D3AEEB0}" destId="{A6627409-328D-439C-92C2-AB086EE40560}" srcOrd="4" destOrd="0" parTransId="{F1F86147-A1E9-45F8-AB9D-20DF7E427642}" sibTransId="{B485C9CC-E0DF-4B61-BB1A-008EDA9DCAD4}"/>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B8AD9DF1-536E-41E2-B4B5-8C117D106366}" type="presParOf" srcId="{A9BC4408-7B37-4519-B9E4-2CCE3C94F8AF}" destId="{9DDFA782-2F6B-42EA-A143-392ED057D9C6}" srcOrd="6" destOrd="0" presId="urn:microsoft.com/office/officeart/2005/8/layout/default"/>
    <dgm:cxn modelId="{41F76206-C467-4350-ACBB-7DD85864F7F3}" type="presParOf" srcId="{A9BC4408-7B37-4519-B9E4-2CCE3C94F8AF}" destId="{DCC5752C-45CE-4DB0-833E-E5F693641402}" srcOrd="7" destOrd="0" presId="urn:microsoft.com/office/officeart/2005/8/layout/default"/>
    <dgm:cxn modelId="{C714F97D-1A52-4FE3-88C2-D2DC926C06A1}" type="presParOf" srcId="{A9BC4408-7B37-4519-B9E4-2CCE3C94F8AF}" destId="{5AB0EAC3-AD6C-4469-B2B3-A5BAC915BBF9}" srcOrd="8" destOrd="0" presId="urn:microsoft.com/office/officeart/2005/8/layout/default"/>
    <dgm:cxn modelId="{924903D1-7DFB-4084-BEC6-7DB12BAB3F33}" type="presParOf" srcId="{A9BC4408-7B37-4519-B9E4-2CCE3C94F8AF}" destId="{58E32635-6863-4EBB-BC90-E040DFAF0791}"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725A541-70AE-4BEA-8B9D-5D3D06322212}">
      <dgm:prSet custT="1"/>
      <dgm:spPr>
        <a:solidFill>
          <a:schemeClr val="tx1">
            <a:lumMod val="50000"/>
            <a:alpha val="50000"/>
          </a:schemeClr>
        </a:solidFill>
      </dgm:spPr>
      <dgm:t>
        <a:bodyPr/>
        <a:lstStyle/>
        <a:p>
          <a:r>
            <a:rPr lang="en-US" sz="2000"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9335CD9B-AC48-4923-87D3-395F8BF82CDB}">
      <dgm:prSet custT="1"/>
      <dgm:spPr>
        <a:solidFill>
          <a:schemeClr val="tx2">
            <a:lumMod val="50000"/>
            <a:alpha val="50000"/>
          </a:schemeClr>
        </a:solidFill>
      </dgm:spPr>
      <dgm:t>
        <a:bodyPr/>
        <a:lstStyle/>
        <a:p>
          <a:r>
            <a:rPr lang="en-US" sz="2000">
              <a:solidFill>
                <a:schemeClr val="tx1"/>
              </a:solidFill>
            </a:rPr>
            <a:t>Private key security </a:t>
          </a:r>
          <a:endParaRPr lang="en-US" sz="2000" dirty="0">
            <a:solidFill>
              <a:schemeClr val="tx1"/>
            </a:solidFill>
          </a:endParaRPr>
        </a:p>
      </dgm:t>
    </dgm:pt>
    <dgm:pt modelId="{F15FAEFE-15C1-4328-AA7A-8086C7D3B56D}" type="sibTrans" cxnId="{39682D22-1657-474F-B7A2-7E47F5F76363}">
      <dgm:prSet/>
      <dgm:spPr/>
      <dgm:t>
        <a:bodyPr/>
        <a:lstStyle/>
        <a:p>
          <a:endParaRPr lang="en-US"/>
        </a:p>
      </dgm:t>
    </dgm:pt>
    <dgm:pt modelId="{45FA4316-85B7-4B5F-BAC7-C2393F1C9589}" type="parTrans" cxnId="{39682D22-1657-474F-B7A2-7E47F5F76363}">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High difficulty of app development</a:t>
          </a: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6">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6">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6">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9DDFA782-2F6B-42EA-A143-392ED057D9C6}" type="pres">
      <dgm:prSet presAssocID="{A725A541-70AE-4BEA-8B9D-5D3D06322212}" presName="node" presStyleLbl="node1" presStyleIdx="3" presStyleCnt="6">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4" presStyleCnt="6">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5" presStyleCnt="6">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4" destOrd="0" parTransId="{45FA4316-85B7-4B5F-BAC7-C2393F1C9589}" sibTransId="{F15FAEFE-15C1-4328-AA7A-8086C7D3B56D}"/>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3"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5"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B8AD9DF1-536E-41E2-B4B5-8C117D106366}" type="presParOf" srcId="{A9BC4408-7B37-4519-B9E4-2CCE3C94F8AF}" destId="{9DDFA782-2F6B-42EA-A143-392ED057D9C6}" srcOrd="6" destOrd="0" presId="urn:microsoft.com/office/officeart/2005/8/layout/default"/>
    <dgm:cxn modelId="{41F76206-C467-4350-ACBB-7DD85864F7F3}" type="presParOf" srcId="{A9BC4408-7B37-4519-B9E4-2CCE3C94F8AF}" destId="{DCC5752C-45CE-4DB0-833E-E5F693641402}" srcOrd="7" destOrd="0" presId="urn:microsoft.com/office/officeart/2005/8/layout/default"/>
    <dgm:cxn modelId="{AA8C3D9B-E05D-44BF-95D1-2BB00E456EBF}" type="presParOf" srcId="{A9BC4408-7B37-4519-B9E4-2CCE3C94F8AF}" destId="{1E2F0D8B-DA0D-4B42-A90D-8F70C0B31531}" srcOrd="8" destOrd="0" presId="urn:microsoft.com/office/officeart/2005/8/layout/default"/>
    <dgm:cxn modelId="{7CDD5209-DC8A-4AE4-ACF2-CEF4C9A7E884}" type="presParOf" srcId="{A9BC4408-7B37-4519-B9E4-2CCE3C94F8AF}" destId="{3FBE3848-2E27-4CEC-AF29-6E506147D54D}" srcOrd="9" destOrd="0" presId="urn:microsoft.com/office/officeart/2005/8/layout/default"/>
    <dgm:cxn modelId="{142A7BD3-B41D-4C32-88FC-188D3C416643}" type="presParOf" srcId="{A9BC4408-7B37-4519-B9E4-2CCE3C94F8AF}" destId="{620A5626-0C8C-4C0F-A803-BD79A4CD48C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High difficulty of app development</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A725A541-70AE-4BEA-8B9D-5D3D06322212}">
      <dgm:prSet custT="1"/>
      <dgm:spPr>
        <a:solidFill>
          <a:schemeClr val="tx1">
            <a:lumMod val="50000"/>
            <a:alpha val="50000"/>
          </a:schemeClr>
        </a:solidFill>
      </dgm:spPr>
      <dgm:t>
        <a:bodyPr/>
        <a:lstStyle/>
        <a:p>
          <a:r>
            <a:rPr lang="en-US" sz="2000"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custT="1"/>
      <dgm:spPr>
        <a:solidFill>
          <a:schemeClr val="tx1">
            <a:lumMod val="50000"/>
            <a:alpha val="50000"/>
          </a:schemeClr>
        </a:solidFill>
      </dgm:spPr>
      <dgm:t>
        <a:bodyPr/>
        <a:lstStyle/>
        <a:p>
          <a:r>
            <a:rPr lang="en-US" sz="2000" dirty="0">
              <a:solidFill>
                <a:schemeClr val="tx1">
                  <a:lumMod val="75000"/>
                </a:schemeClr>
              </a:solidFill>
            </a:rPr>
            <a:t>Private key security </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custT="1"/>
      <dgm:spPr>
        <a:solidFill>
          <a:schemeClr val="tx2">
            <a:lumMod val="50000"/>
            <a:alpha val="50000"/>
          </a:schemeClr>
        </a:solidFill>
      </dgm:spPr>
      <dgm:t>
        <a:bodyPr/>
        <a:lstStyle/>
        <a:p>
          <a:r>
            <a:rPr lang="en-US" sz="2000" b="0" i="0" dirty="0">
              <a:solidFill>
                <a:schemeClr val="tx1"/>
              </a:solidFill>
            </a:rPr>
            <a:t>Inter-blockchain communication</a:t>
          </a:r>
          <a:endParaRPr lang="en-US" sz="2000" b="0" dirty="0">
            <a:solidFill>
              <a:schemeClr val="tx1"/>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6">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6">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6">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9DDFA782-2F6B-42EA-A143-392ED057D9C6}" type="pres">
      <dgm:prSet presAssocID="{A725A541-70AE-4BEA-8B9D-5D3D06322212}" presName="node" presStyleLbl="node1" presStyleIdx="3" presStyleCnt="6">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4" presStyleCnt="6">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5" presStyleCnt="6">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4" destOrd="0" parTransId="{45FA4316-85B7-4B5F-BAC7-C2393F1C9589}" sibTransId="{F15FAEFE-15C1-4328-AA7A-8086C7D3B56D}"/>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3"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5"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B8AD9DF1-536E-41E2-B4B5-8C117D106366}" type="presParOf" srcId="{A9BC4408-7B37-4519-B9E4-2CCE3C94F8AF}" destId="{9DDFA782-2F6B-42EA-A143-392ED057D9C6}" srcOrd="6" destOrd="0" presId="urn:microsoft.com/office/officeart/2005/8/layout/default"/>
    <dgm:cxn modelId="{41F76206-C467-4350-ACBB-7DD85864F7F3}" type="presParOf" srcId="{A9BC4408-7B37-4519-B9E4-2CCE3C94F8AF}" destId="{DCC5752C-45CE-4DB0-833E-E5F693641402}" srcOrd="7" destOrd="0" presId="urn:microsoft.com/office/officeart/2005/8/layout/default"/>
    <dgm:cxn modelId="{AA8C3D9B-E05D-44BF-95D1-2BB00E456EBF}" type="presParOf" srcId="{A9BC4408-7B37-4519-B9E4-2CCE3C94F8AF}" destId="{1E2F0D8B-DA0D-4B42-A90D-8F70C0B31531}" srcOrd="8" destOrd="0" presId="urn:microsoft.com/office/officeart/2005/8/layout/default"/>
    <dgm:cxn modelId="{7CDD5209-DC8A-4AE4-ACF2-CEF4C9A7E884}" type="presParOf" srcId="{A9BC4408-7B37-4519-B9E4-2CCE3C94F8AF}" destId="{3FBE3848-2E27-4CEC-AF29-6E506147D54D}" srcOrd="9" destOrd="0" presId="urn:microsoft.com/office/officeart/2005/8/layout/default"/>
    <dgm:cxn modelId="{142A7BD3-B41D-4C32-88FC-188D3C416643}" type="presParOf" srcId="{A9BC4408-7B37-4519-B9E4-2CCE3C94F8AF}" destId="{620A5626-0C8C-4C0F-A803-BD79A4CD48C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a:t>calable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dirty="0"/>
            <a:t>Upgrad</a:t>
          </a:r>
          <a:r>
            <a:rPr lang="en-US" dirty="0"/>
            <a:t>ability &amp; b</a:t>
          </a:r>
          <a:r>
            <a:rPr lang="pl-PL" dirty="0"/>
            <a:t>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dgm:t>
        <a:bodyPr/>
        <a:lstStyle/>
        <a:p>
          <a:r>
            <a:rPr lang="en-US" dirty="0"/>
            <a:t>Rich dev ecosystem</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AB973786-E395-498E-9430-AEF06AF8EC38}">
      <dgm:prSet/>
      <dgm:spPr/>
      <dgm:t>
        <a:bodyPr/>
        <a:lstStyle/>
        <a:p>
          <a:r>
            <a:rPr lang="en-US" dirty="0"/>
            <a:t>Privacy protection</a:t>
          </a:r>
        </a:p>
      </dgm:t>
    </dgm:pt>
    <dgm:pt modelId="{259F79D9-9BBE-45AC-8925-28250E1600A1}" type="parTrans" cxnId="{6E2B4F5A-D114-4FF6-8606-045BC43D490E}">
      <dgm:prSet/>
      <dgm:spPr/>
      <dgm:t>
        <a:bodyPr/>
        <a:lstStyle/>
        <a:p>
          <a:endParaRPr lang="en-US"/>
        </a:p>
      </dgm:t>
    </dgm:pt>
    <dgm:pt modelId="{C18FFEAC-E675-40D0-8B34-55C16BE92372}" type="sibTrans" cxnId="{6E2B4F5A-D114-4FF6-8606-045BC43D490E}">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7"/>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7"/>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7"/>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3CA01E7-7E76-4736-9412-AAAE203FBF27}" type="pres">
      <dgm:prSet presAssocID="{AB973786-E395-498E-9430-AEF06AF8EC38}" presName="circ4" presStyleLbl="vennNode1" presStyleIdx="3" presStyleCnt="7"/>
      <dgm:spPr>
        <a:solidFill>
          <a:schemeClr val="tx2">
            <a:lumMod val="75000"/>
            <a:alpha val="50000"/>
          </a:schemeClr>
        </a:solidFill>
      </dgm:spPr>
    </dgm:pt>
    <dgm:pt modelId="{7B70E375-5823-4B28-9CE2-2D542D51AC70}" type="pres">
      <dgm:prSet presAssocID="{AB973786-E395-498E-9430-AEF06AF8EC38}" presName="circ4Tx" presStyleLbl="revTx" presStyleIdx="0" presStyleCnt="0">
        <dgm:presLayoutVars>
          <dgm:chMax val="0"/>
          <dgm:chPref val="0"/>
          <dgm:bulletEnabled val="1"/>
        </dgm:presLayoutVars>
      </dgm:prSet>
      <dgm:spPr/>
    </dgm:pt>
    <dgm:pt modelId="{59864DA4-75D9-4BEA-8E90-65D3E33CEC4E}" type="pres">
      <dgm:prSet presAssocID="{9D473485-C142-4564-BBCD-4EF7A3D1B037}" presName="circ5" presStyleLbl="vennNode1" presStyleIdx="4" presStyleCnt="7"/>
      <dgm:spPr>
        <a:solidFill>
          <a:schemeClr val="tx2">
            <a:lumMod val="75000"/>
            <a:alpha val="50000"/>
          </a:schemeClr>
        </a:solidFill>
      </dgm:spPr>
    </dgm:pt>
    <dgm:pt modelId="{7F5314EF-1E76-4F86-9FC0-8D4626C9A582}" type="pres">
      <dgm:prSet presAssocID="{9D473485-C142-4564-BBCD-4EF7A3D1B037}" presName="circ5Tx" presStyleLbl="revTx" presStyleIdx="0" presStyleCnt="0">
        <dgm:presLayoutVars>
          <dgm:chMax val="0"/>
          <dgm:chPref val="0"/>
          <dgm:bulletEnabled val="1"/>
        </dgm:presLayoutVars>
      </dgm:prSet>
      <dgm:spPr/>
    </dgm:pt>
    <dgm:pt modelId="{F9F0C3B9-865A-4DE9-B35B-8DC35EC27779}" type="pres">
      <dgm:prSet presAssocID="{27D5A443-7A9F-4D45-ACC2-832D11609D04}" presName="circ6" presStyleLbl="vennNode1" presStyleIdx="5" presStyleCnt="7"/>
      <dgm:spPr>
        <a:solidFill>
          <a:schemeClr val="tx2">
            <a:lumMod val="75000"/>
            <a:alpha val="50000"/>
          </a:schemeClr>
        </a:solidFill>
      </dgm:spPr>
    </dgm:pt>
    <dgm:pt modelId="{979998E3-A6C3-4F24-8751-83EE8944A166}" type="pres">
      <dgm:prSet presAssocID="{27D5A443-7A9F-4D45-ACC2-832D11609D04}" presName="circ6Tx" presStyleLbl="revTx" presStyleIdx="0" presStyleCnt="0">
        <dgm:presLayoutVars>
          <dgm:chMax val="0"/>
          <dgm:chPref val="0"/>
          <dgm:bulletEnabled val="1"/>
        </dgm:presLayoutVars>
      </dgm:prSet>
      <dgm:spPr/>
    </dgm:pt>
    <dgm:pt modelId="{969258F5-0484-49E7-B3C7-8290A3EC09A4}" type="pres">
      <dgm:prSet presAssocID="{09AF070C-DE89-454B-B19D-31147DBE84E0}" presName="circ7" presStyleLbl="vennNode1" presStyleIdx="6" presStyleCnt="7"/>
      <dgm:spPr>
        <a:solidFill>
          <a:schemeClr val="tx2">
            <a:lumMod val="75000"/>
            <a:alpha val="50000"/>
          </a:schemeClr>
        </a:solidFill>
      </dgm:spPr>
    </dgm:pt>
    <dgm:pt modelId="{164319CF-435F-403D-82DF-D509CC3BD6DE}" type="pres">
      <dgm:prSet presAssocID="{09AF070C-DE89-454B-B19D-31147DBE84E0}" presName="circ7Tx" presStyleLbl="revTx" presStyleIdx="0" presStyleCnt="0">
        <dgm:presLayoutVars>
          <dgm:chMax val="0"/>
          <dgm:chPref val="0"/>
          <dgm:bulletEnabled val="1"/>
        </dgm:presLayoutVars>
      </dgm:prSet>
      <dgm:spPr/>
    </dgm:pt>
  </dgm:ptLst>
  <dgm:cxnLst>
    <dgm:cxn modelId="{824B6020-F5EF-4F3F-8E11-0F178C93CE00}" type="presOf" srcId="{09AF070C-DE89-454B-B19D-31147DBE84E0}" destId="{164319CF-435F-403D-82DF-D509CC3BD6DE}" srcOrd="0" destOrd="0" presId="urn:microsoft.com/office/officeart/2005/8/layout/venn1"/>
    <dgm:cxn modelId="{FDD0A339-0C48-40AB-8B0C-D5D09BCB26D1}" type="presOf" srcId="{3F3A8D19-9928-444A-9473-F4FCCE20ED5C}" destId="{4D2338F6-7E0F-4E3D-904A-D6CA2FF02452}" srcOrd="0" destOrd="0" presId="urn:microsoft.com/office/officeart/2005/8/layout/venn1"/>
    <dgm:cxn modelId="{751EA63F-D804-45BF-9360-AB5314116B35}" srcId="{3F3A8D19-9928-444A-9473-F4FCCE20ED5C}" destId="{27D5A443-7A9F-4D45-ACC2-832D11609D04}" srcOrd="5" destOrd="0" parTransId="{C6CC0868-4A93-4F52-A46C-F93F01CEF7BF}" sibTransId="{B838B120-6DCB-48A8-8335-C22A7E26DF75}"/>
    <dgm:cxn modelId="{231FC76B-CF7C-407C-BD0B-BD3B14A94E8B}" srcId="{3F3A8D19-9928-444A-9473-F4FCCE20ED5C}" destId="{45C94CEC-4E4F-4078-90AD-FB536F6C8BEE}" srcOrd="1" destOrd="0" parTransId="{7DF26F7C-C473-441E-A924-561085575A06}" sibTransId="{A24EDE21-8967-49DF-A552-52026F0283BE}"/>
    <dgm:cxn modelId="{29778977-44D5-4582-B8EF-15203F29E02E}" srcId="{3F3A8D19-9928-444A-9473-F4FCCE20ED5C}" destId="{9D473485-C142-4564-BBCD-4EF7A3D1B037}" srcOrd="4" destOrd="0" parTransId="{5148B9DC-A9F9-48DC-AE64-CCB7766F1FAE}" sibTransId="{3E3FE5B7-608E-4DC4-98E8-BB1D140C7CBF}"/>
    <dgm:cxn modelId="{6E2B4F5A-D114-4FF6-8606-045BC43D490E}" srcId="{3F3A8D19-9928-444A-9473-F4FCCE20ED5C}" destId="{AB973786-E395-498E-9430-AEF06AF8EC38}" srcOrd="3" destOrd="0" parTransId="{259F79D9-9BBE-45AC-8925-28250E1600A1}" sibTransId="{C18FFEAC-E675-40D0-8B34-55C16BE92372}"/>
    <dgm:cxn modelId="{6721379D-F13A-4C3D-BC2D-FA57A4BD2EF7}" srcId="{3F3A8D19-9928-444A-9473-F4FCCE20ED5C}" destId="{BFC3607B-AF2B-4756-A212-8CF7813D3627}" srcOrd="0" destOrd="0" parTransId="{109C30FF-9E75-4803-8CF3-ED5669D6B4C8}" sibTransId="{8C39233E-D192-43C5-93E7-BDDFAD7D2124}"/>
    <dgm:cxn modelId="{A2B7C2AC-5142-4AC1-A20F-AC4B17E2BA30}" type="presOf" srcId="{AB973786-E395-498E-9430-AEF06AF8EC38}" destId="{7B70E375-5823-4B28-9CE2-2D542D51AC70}" srcOrd="0" destOrd="0" presId="urn:microsoft.com/office/officeart/2005/8/layout/venn1"/>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6" destOrd="0" parTransId="{4E06E9FC-E79B-439D-B868-2067228A9893}" sibTransId="{6DEECC23-8184-4A0D-AFB2-BBC6BF0B4E3A}"/>
    <dgm:cxn modelId="{41DCA6D1-7A08-4DFC-ACDF-5E69AB045520}" type="presOf" srcId="{9D473485-C142-4564-BBCD-4EF7A3D1B037}" destId="{7F5314EF-1E76-4F86-9FC0-8D4626C9A582}" srcOrd="0" destOrd="0" presId="urn:microsoft.com/office/officeart/2005/8/layout/venn1"/>
    <dgm:cxn modelId="{D07168DE-858E-4D70-93F1-FF08BAADBE20}" type="presOf" srcId="{45C94CEC-4E4F-4078-90AD-FB536F6C8BEE}" destId="{EC224EF7-4A70-4FF6-A6E4-4AE5562BE7EA}" srcOrd="0" destOrd="0" presId="urn:microsoft.com/office/officeart/2005/8/layout/venn1"/>
    <dgm:cxn modelId="{9CC9AAF5-CDB2-4060-A48A-987A20455AC7}" type="presOf" srcId="{27D5A443-7A9F-4D45-ACC2-832D11609D04}" destId="{979998E3-A6C3-4F24-8751-83EE8944A166}"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99E88B47-0C72-4F7A-9D2B-A408CB885853}" type="presParOf" srcId="{4D2338F6-7E0F-4E3D-904A-D6CA2FF02452}" destId="{C3CA01E7-7E76-4736-9412-AAAE203FBF27}" srcOrd="6" destOrd="0" presId="urn:microsoft.com/office/officeart/2005/8/layout/venn1"/>
    <dgm:cxn modelId="{99158936-B169-4875-B4D2-CB72E5F3F6AC}" type="presParOf" srcId="{4D2338F6-7E0F-4E3D-904A-D6CA2FF02452}" destId="{7B70E375-5823-4B28-9CE2-2D542D51AC70}" srcOrd="7" destOrd="0" presId="urn:microsoft.com/office/officeart/2005/8/layout/venn1"/>
    <dgm:cxn modelId="{58EC6A1E-62A0-4C53-BC52-8A85C54BDFFD}" type="presParOf" srcId="{4D2338F6-7E0F-4E3D-904A-D6CA2FF02452}" destId="{59864DA4-75D9-4BEA-8E90-65D3E33CEC4E}" srcOrd="8" destOrd="0" presId="urn:microsoft.com/office/officeart/2005/8/layout/venn1"/>
    <dgm:cxn modelId="{82913856-34C0-4206-9324-EEF85FB659AA}" type="presParOf" srcId="{4D2338F6-7E0F-4E3D-904A-D6CA2FF02452}" destId="{7F5314EF-1E76-4F86-9FC0-8D4626C9A582}" srcOrd="9" destOrd="0" presId="urn:microsoft.com/office/officeart/2005/8/layout/venn1"/>
    <dgm:cxn modelId="{CB233FA3-9ADB-426E-BF5E-211BC03FFE36}" type="presParOf" srcId="{4D2338F6-7E0F-4E3D-904A-D6CA2FF02452}" destId="{F9F0C3B9-865A-4DE9-B35B-8DC35EC27779}" srcOrd="10" destOrd="0" presId="urn:microsoft.com/office/officeart/2005/8/layout/venn1"/>
    <dgm:cxn modelId="{DC84D6C3-3578-44D9-9CAC-46B51E07E397}" type="presParOf" srcId="{4D2338F6-7E0F-4E3D-904A-D6CA2FF02452}" destId="{979998E3-A6C3-4F24-8751-83EE8944A166}" srcOrd="11" destOrd="0" presId="urn:microsoft.com/office/officeart/2005/8/layout/venn1"/>
    <dgm:cxn modelId="{3A480DDC-941F-45A2-920E-2E43EDC7955E}" type="presParOf" srcId="{4D2338F6-7E0F-4E3D-904A-D6CA2FF02452}" destId="{969258F5-0484-49E7-B3C7-8290A3EC09A4}" srcOrd="12" destOrd="0" presId="urn:microsoft.com/office/officeart/2005/8/layout/venn1"/>
    <dgm:cxn modelId="{9A2CC071-6992-4EEE-AD1A-9A3DB8750054}" type="presParOf" srcId="{4D2338F6-7E0F-4E3D-904A-D6CA2FF02452}" destId="{164319CF-435F-403D-82DF-D509CC3BD6DE}"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custT="1"/>
      <dgm:spPr>
        <a:solidFill>
          <a:schemeClr val="tx1">
            <a:lumMod val="65000"/>
            <a:alpha val="50000"/>
          </a:schemeClr>
        </a:solidFill>
      </dgm:spPr>
      <dgm:t>
        <a:bodyPr/>
        <a:lstStyle/>
        <a:p>
          <a:r>
            <a:rPr lang="pl-PL" sz="8000" dirty="0"/>
            <a:t>?</a:t>
          </a:r>
          <a:endParaRPr lang="en-US" sz="8000" dirty="0"/>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custT="1"/>
      <dgm:spPr>
        <a:solidFill>
          <a:schemeClr val="tx1">
            <a:lumMod val="65000"/>
            <a:alpha val="50000"/>
          </a:schemeClr>
        </a:solidFill>
      </dgm:spPr>
      <dgm:t>
        <a:bodyPr/>
        <a:lstStyle/>
        <a:p>
          <a:r>
            <a:rPr lang="pl-PL" sz="8800" dirty="0"/>
            <a:t>?</a:t>
          </a:r>
          <a:endParaRPr lang="en-US" sz="8800"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custT="1"/>
      <dgm:spPr>
        <a:solidFill>
          <a:schemeClr val="tx1">
            <a:lumMod val="65000"/>
            <a:alpha val="50000"/>
          </a:schemeClr>
        </a:solidFill>
      </dgm:spPr>
      <dgm:t>
        <a:bodyPr/>
        <a:lstStyle/>
        <a:p>
          <a:r>
            <a:rPr lang="pl-PL" sz="8800" dirty="0"/>
            <a:t>?</a:t>
          </a:r>
          <a:endParaRPr lang="en-US" sz="8800"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custT="1"/>
      <dgm:spPr>
        <a:solidFill>
          <a:schemeClr val="tx1">
            <a:lumMod val="65000"/>
            <a:alpha val="50000"/>
          </a:schemeClr>
        </a:solidFill>
      </dgm:spPr>
      <dgm:t>
        <a:bodyPr/>
        <a:lstStyle/>
        <a:p>
          <a:r>
            <a:rPr lang="pl-PL" sz="8800" dirty="0"/>
            <a:t>?</a:t>
          </a:r>
          <a:endParaRPr lang="en-US" sz="8800" dirty="0"/>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custT="1"/>
      <dgm:spPr>
        <a:solidFill>
          <a:schemeClr val="tx1">
            <a:lumMod val="65000"/>
            <a:alpha val="50000"/>
          </a:schemeClr>
        </a:solidFill>
      </dgm:spPr>
      <dgm:t>
        <a:bodyPr/>
        <a:lstStyle/>
        <a:p>
          <a:r>
            <a:rPr lang="pl-PL" sz="8800" dirty="0"/>
            <a:t>?</a:t>
          </a:r>
          <a:endParaRPr lang="en-US" sz="8800"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custT="1"/>
      <dgm:spPr>
        <a:solidFill>
          <a:schemeClr val="tx1">
            <a:lumMod val="65000"/>
            <a:alpha val="50000"/>
          </a:schemeClr>
        </a:solidFill>
      </dgm:spPr>
      <dgm:t>
        <a:bodyPr/>
        <a:lstStyle/>
        <a:p>
          <a:r>
            <a:rPr lang="pl-PL" sz="8800" dirty="0"/>
            <a:t>?</a:t>
          </a:r>
          <a:endParaRPr lang="en-US" sz="8800" dirty="0"/>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35E3C65-A584-4EBB-B581-486FDECB63AF}" type="pres">
      <dgm:prSet presAssocID="{F533CACE-0D31-4C84-B714-15662A3F88B8}" presName="Name0" presStyleCnt="0">
        <dgm:presLayoutVars>
          <dgm:chMax val="7"/>
          <dgm:dir/>
          <dgm:resizeHandles val="exact"/>
        </dgm:presLayoutVars>
      </dgm:prSet>
      <dgm:spPr/>
    </dgm:pt>
    <dgm:pt modelId="{AB40F5A8-7B1D-4DEE-AA75-FCB2A25C3106}" type="pres">
      <dgm:prSet presAssocID="{F533CACE-0D31-4C84-B714-15662A3F88B8}" presName="ellipse1" presStyleLbl="vennNode1" presStyleIdx="0" presStyleCnt="6">
        <dgm:presLayoutVars>
          <dgm:bulletEnabled val="1"/>
        </dgm:presLayoutVars>
      </dgm:prSet>
      <dgm:spPr/>
    </dgm:pt>
    <dgm:pt modelId="{32D7E4C2-0E78-44F9-8058-3D6D2ABC7F48}" type="pres">
      <dgm:prSet presAssocID="{F533CACE-0D31-4C84-B714-15662A3F88B8}" presName="ellipse2" presStyleLbl="vennNode1" presStyleIdx="1" presStyleCnt="6">
        <dgm:presLayoutVars>
          <dgm:bulletEnabled val="1"/>
        </dgm:presLayoutVars>
      </dgm:prSet>
      <dgm:spPr/>
    </dgm:pt>
    <dgm:pt modelId="{4C4BE6E2-2D74-44AA-8B57-3A1D764E7818}" type="pres">
      <dgm:prSet presAssocID="{F533CACE-0D31-4C84-B714-15662A3F88B8}" presName="ellipse3" presStyleLbl="vennNode1" presStyleIdx="2" presStyleCnt="6">
        <dgm:presLayoutVars>
          <dgm:bulletEnabled val="1"/>
        </dgm:presLayoutVars>
      </dgm:prSet>
      <dgm:spPr/>
    </dgm:pt>
    <dgm:pt modelId="{534B4557-FD21-4A41-A905-7AABB0D4A5FC}" type="pres">
      <dgm:prSet presAssocID="{F533CACE-0D31-4C84-B714-15662A3F88B8}" presName="ellipse4" presStyleLbl="vennNode1" presStyleIdx="3" presStyleCnt="6">
        <dgm:presLayoutVars>
          <dgm:bulletEnabled val="1"/>
        </dgm:presLayoutVars>
      </dgm:prSet>
      <dgm:spPr/>
    </dgm:pt>
    <dgm:pt modelId="{9C975803-9A6E-4467-828B-D5AB4CC5B1A1}" type="pres">
      <dgm:prSet presAssocID="{F533CACE-0D31-4C84-B714-15662A3F88B8}" presName="ellipse5" presStyleLbl="vennNode1" presStyleIdx="4" presStyleCnt="6">
        <dgm:presLayoutVars>
          <dgm:bulletEnabled val="1"/>
        </dgm:presLayoutVars>
      </dgm:prSet>
      <dgm:spPr/>
    </dgm:pt>
    <dgm:pt modelId="{D340DA58-700D-4807-B4CD-C678508BC9E3}" type="pres">
      <dgm:prSet presAssocID="{F533CACE-0D31-4C84-B714-15662A3F88B8}" presName="ellipse6" presStyleLbl="vennNode1" presStyleIdx="5" presStyleCnt="6">
        <dgm:presLayoutVars>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4BD5484B-7FFD-4E60-8799-02065C3E9643}" type="presOf" srcId="{7F5F6C20-C038-400E-86E0-4DFFD0287A32}" destId="{AB40F5A8-7B1D-4DEE-AA75-FCB2A25C3106}"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00C6C96D-2019-4D8A-92A6-EEA8FAEA63D8}" type="presOf" srcId="{7B64A5BF-AC6D-49CE-8DC4-D54C9DBD1515}" destId="{D340DA58-700D-4807-B4CD-C678508BC9E3}" srcOrd="0" destOrd="0" presId="urn:microsoft.com/office/officeart/2005/8/layout/rings+Icon"/>
    <dgm:cxn modelId="{C4E63C77-AE9F-46AC-A1C2-F8061ABBFBB4}" type="presOf" srcId="{D35F5E83-DE2E-41A3-81E0-630E259D080C}" destId="{534B4557-FD21-4A41-A905-7AABB0D4A5FC}"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FA8D84B2-9B8F-4F78-9E80-E5149B322B48}" type="presOf" srcId="{09704DF0-8D21-443B-B81C-C6BEE5238C8F}" destId="{9C975803-9A6E-4467-828B-D5AB4CC5B1A1}" srcOrd="0" destOrd="0" presId="urn:microsoft.com/office/officeart/2005/8/layout/rings+Icon"/>
    <dgm:cxn modelId="{9371F5B7-78EE-490A-B852-7EC0C86409A6}" type="presOf" srcId="{A16AC7F3-8783-4357-B6A9-596057B997B9}" destId="{32D7E4C2-0E78-44F9-8058-3D6D2ABC7F48}"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9ECEBEE9-79C5-4E13-9317-5CE87BC5B691}" type="presOf" srcId="{3FE485AC-205C-40B1-B5AD-C74537E67A56}" destId="{4C4BE6E2-2D74-44AA-8B57-3A1D764E7818}" srcOrd="0" destOrd="0" presId="urn:microsoft.com/office/officeart/2005/8/layout/rings+Icon"/>
    <dgm:cxn modelId="{0B8B99EA-7F5F-4A43-BEB7-299D51C76167}" type="presOf" srcId="{F533CACE-0D31-4C84-B714-15662A3F88B8}" destId="{735E3C65-A584-4EBB-B581-486FDECB63AF}" srcOrd="0" destOrd="0" presId="urn:microsoft.com/office/officeart/2005/8/layout/rings+Icon"/>
    <dgm:cxn modelId="{61A60E67-A686-4236-90AF-C47161C5899C}" type="presParOf" srcId="{735E3C65-A584-4EBB-B581-486FDECB63AF}" destId="{AB40F5A8-7B1D-4DEE-AA75-FCB2A25C3106}" srcOrd="0" destOrd="0" presId="urn:microsoft.com/office/officeart/2005/8/layout/rings+Icon"/>
    <dgm:cxn modelId="{9F230954-436B-4AD7-97EF-B8C2436851A4}" type="presParOf" srcId="{735E3C65-A584-4EBB-B581-486FDECB63AF}" destId="{32D7E4C2-0E78-44F9-8058-3D6D2ABC7F48}" srcOrd="1" destOrd="0" presId="urn:microsoft.com/office/officeart/2005/8/layout/rings+Icon"/>
    <dgm:cxn modelId="{9DF3396A-E847-4970-9C3A-F9064EDAA8C4}" type="presParOf" srcId="{735E3C65-A584-4EBB-B581-486FDECB63AF}" destId="{4C4BE6E2-2D74-44AA-8B57-3A1D764E7818}" srcOrd="2" destOrd="0" presId="urn:microsoft.com/office/officeart/2005/8/layout/rings+Icon"/>
    <dgm:cxn modelId="{0FF681CF-1560-4461-B4F5-AB4D7A0E2AEB}" type="presParOf" srcId="{735E3C65-A584-4EBB-B581-486FDECB63AF}" destId="{534B4557-FD21-4A41-A905-7AABB0D4A5FC}" srcOrd="3" destOrd="0" presId="urn:microsoft.com/office/officeart/2005/8/layout/rings+Icon"/>
    <dgm:cxn modelId="{1F4EABB4-ABAE-4081-AAD9-27CCD09A528C}" type="presParOf" srcId="{735E3C65-A584-4EBB-B581-486FDECB63AF}" destId="{9C975803-9A6E-4467-828B-D5AB4CC5B1A1}" srcOrd="4" destOrd="0" presId="urn:microsoft.com/office/officeart/2005/8/layout/rings+Icon"/>
    <dgm:cxn modelId="{20C776DC-6A21-468E-AE28-70A628602717}" type="presParOf" srcId="{735E3C65-A584-4EBB-B581-486FDECB63AF}" destId="{D340DA58-700D-4807-B4CD-C678508BC9E3}" srcOrd="5"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563450"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622623" y="59657"/>
        <a:ext cx="1901918" cy="1093812"/>
      </dsp:txXfrm>
    </dsp:sp>
    <dsp:sp modelId="{2ADACAE6-81CC-470C-A881-0016EA0C3571}">
      <dsp:nvSpPr>
        <dsp:cNvPr id="0" name=""/>
        <dsp:cNvSpPr/>
      </dsp:nvSpPr>
      <dsp:spPr>
        <a:xfrm>
          <a:off x="2785741"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2844914" y="59657"/>
        <a:ext cx="1901918" cy="1093812"/>
      </dsp:txXfrm>
    </dsp:sp>
    <dsp:sp modelId="{2AF97EFE-1CE6-4A59-9547-8FBF08E684A4}">
      <dsp:nvSpPr>
        <dsp:cNvPr id="0" name=""/>
        <dsp:cNvSpPr/>
      </dsp:nvSpPr>
      <dsp:spPr>
        <a:xfrm>
          <a:off x="5008032"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59657"/>
        <a:ext cx="1901918" cy="1093812"/>
      </dsp:txXfrm>
    </dsp:sp>
    <dsp:sp modelId="{A557E60F-571B-4F1E-B3A2-F72BE3BB2F74}">
      <dsp:nvSpPr>
        <dsp:cNvPr id="0" name=""/>
        <dsp:cNvSpPr/>
      </dsp:nvSpPr>
      <dsp:spPr>
        <a:xfrm>
          <a:off x="563450"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622623" y="1473842"/>
        <a:ext cx="1901918" cy="1093812"/>
      </dsp:txXfrm>
    </dsp:sp>
    <dsp:sp modelId="{9DDFA782-2F6B-42EA-A143-392ED057D9C6}">
      <dsp:nvSpPr>
        <dsp:cNvPr id="0" name=""/>
        <dsp:cNvSpPr/>
      </dsp:nvSpPr>
      <dsp:spPr>
        <a:xfrm>
          <a:off x="2785741"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2844914" y="1473842"/>
        <a:ext cx="1901918" cy="1093812"/>
      </dsp:txXfrm>
    </dsp:sp>
    <dsp:sp modelId="{1E2F0D8B-DA0D-4B42-A90D-8F70C0B31531}">
      <dsp:nvSpPr>
        <dsp:cNvPr id="0" name=""/>
        <dsp:cNvSpPr/>
      </dsp:nvSpPr>
      <dsp:spPr>
        <a:xfrm>
          <a:off x="5008032"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1473842"/>
        <a:ext cx="1901918" cy="10938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0F5A8-7B1D-4DEE-AA75-FCB2A25C3106}">
      <dsp:nvSpPr>
        <dsp:cNvPr id="0" name=""/>
        <dsp:cNvSpPr/>
      </dsp:nvSpPr>
      <dsp:spPr>
        <a:xfrm>
          <a:off x="822692"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1154829" y="332153"/>
        <a:ext cx="1603696" cy="1603778"/>
      </dsp:txXfrm>
    </dsp:sp>
    <dsp:sp modelId="{32D7E4C2-0E78-44F9-8058-3D6D2ABC7F48}">
      <dsp:nvSpPr>
        <dsp:cNvPr id="0" name=""/>
        <dsp:cNvSpPr/>
      </dsp:nvSpPr>
      <dsp:spPr>
        <a:xfrm>
          <a:off x="2000731"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Built-in governance</a:t>
          </a:r>
          <a:endParaRPr lang="en-US" sz="2000" kern="1200" dirty="0"/>
        </a:p>
      </dsp:txBody>
      <dsp:txXfrm>
        <a:off x="2332868" y="1793857"/>
        <a:ext cx="1603696" cy="1603778"/>
      </dsp:txXfrm>
    </dsp:sp>
    <dsp:sp modelId="{4C4BE6E2-2D74-44AA-8B57-3A1D764E7818}">
      <dsp:nvSpPr>
        <dsp:cNvPr id="0" name=""/>
        <dsp:cNvSpPr/>
      </dsp:nvSpPr>
      <dsp:spPr>
        <a:xfrm>
          <a:off x="3178771"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510908" y="332153"/>
        <a:ext cx="1603696" cy="1603778"/>
      </dsp:txXfrm>
    </dsp:sp>
    <dsp:sp modelId="{534B4557-FD21-4A41-A905-7AABB0D4A5FC}">
      <dsp:nvSpPr>
        <dsp:cNvPr id="0" name=""/>
        <dsp:cNvSpPr/>
      </dsp:nvSpPr>
      <dsp:spPr>
        <a:xfrm>
          <a:off x="4356810"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688947" y="1793857"/>
        <a:ext cx="1603696" cy="1603778"/>
      </dsp:txXfrm>
    </dsp:sp>
    <dsp:sp modelId="{9C975803-9A6E-4467-828B-D5AB4CC5B1A1}">
      <dsp:nvSpPr>
        <dsp:cNvPr id="0" name=""/>
        <dsp:cNvSpPr/>
      </dsp:nvSpPr>
      <dsp:spPr>
        <a:xfrm>
          <a:off x="5534849"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Publish source code, not assembly</a:t>
          </a:r>
        </a:p>
      </dsp:txBody>
      <dsp:txXfrm>
        <a:off x="5866986" y="332153"/>
        <a:ext cx="1603696" cy="1603778"/>
      </dsp:txXfrm>
    </dsp:sp>
    <dsp:sp modelId="{D340DA58-700D-4807-B4CD-C678508BC9E3}">
      <dsp:nvSpPr>
        <dsp:cNvPr id="0" name=""/>
        <dsp:cNvSpPr/>
      </dsp:nvSpPr>
      <dsp:spPr>
        <a:xfrm>
          <a:off x="6712889"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Asynchronous communication</a:t>
          </a:r>
        </a:p>
      </dsp:txBody>
      <dsp:txXfrm>
        <a:off x="7045026" y="1793857"/>
        <a:ext cx="1603696" cy="160377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09534" y="-2885765"/>
          <a:ext cx="453090"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both sequential &amp; </a:t>
          </a:r>
          <a:r>
            <a:rPr lang="en-US" sz="1800" kern="1200" dirty="0">
              <a:solidFill>
                <a:schemeClr val="tx1"/>
              </a:solidFill>
            </a:rPr>
            <a:t>parallel</a:t>
          </a:r>
        </a:p>
      </dsp:txBody>
      <dsp:txXfrm rot="-5400000">
        <a:off x="3566160" y="79727"/>
        <a:ext cx="6317721" cy="408854"/>
      </dsp:txXfrm>
    </dsp:sp>
    <dsp:sp modelId="{156EF02A-9A1C-4920-A5E6-8992801DAAD4}">
      <dsp:nvSpPr>
        <dsp:cNvPr id="0" name=""/>
        <dsp:cNvSpPr/>
      </dsp:nvSpPr>
      <dsp:spPr>
        <a:xfrm>
          <a:off x="0" y="972"/>
          <a:ext cx="3566159" cy="56636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Scalability</a:t>
          </a:r>
        </a:p>
      </dsp:txBody>
      <dsp:txXfrm>
        <a:off x="27648" y="28620"/>
        <a:ext cx="3510863" cy="511066"/>
      </dsp:txXfrm>
    </dsp:sp>
    <dsp:sp modelId="{B5357E30-1B38-402A-ABEF-0E97B011D6F2}">
      <dsp:nvSpPr>
        <dsp:cNvPr id="0" name=""/>
        <dsp:cNvSpPr/>
      </dsp:nvSpPr>
      <dsp:spPr>
        <a:xfrm rot="5400000">
          <a:off x="6509534" y="-2291084"/>
          <a:ext cx="453090"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60" y="674408"/>
        <a:ext cx="6317721" cy="408854"/>
      </dsp:txXfrm>
    </dsp:sp>
    <dsp:sp modelId="{CC1DF063-E044-4438-8753-94359DDC1655}">
      <dsp:nvSpPr>
        <dsp:cNvPr id="0" name=""/>
        <dsp:cNvSpPr/>
      </dsp:nvSpPr>
      <dsp:spPr>
        <a:xfrm>
          <a:off x="0" y="595653"/>
          <a:ext cx="3566159" cy="56636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a:t>ransaction fees</a:t>
          </a:r>
        </a:p>
      </dsp:txBody>
      <dsp:txXfrm>
        <a:off x="27648" y="623301"/>
        <a:ext cx="3510863" cy="511066"/>
      </dsp:txXfrm>
    </dsp:sp>
    <dsp:sp modelId="{0CFC168B-613A-4419-8618-5E8EF48A716A}">
      <dsp:nvSpPr>
        <dsp:cNvPr id="0" name=""/>
        <dsp:cNvSpPr/>
      </dsp:nvSpPr>
      <dsp:spPr>
        <a:xfrm rot="5400000">
          <a:off x="6509534" y="-1696403"/>
          <a:ext cx="453090"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back-end infrastructure supplied</a:t>
          </a:r>
          <a:endParaRPr lang="en-US" sz="1800" kern="1200" dirty="0">
            <a:solidFill>
              <a:schemeClr val="tx1"/>
            </a:solidFill>
          </a:endParaRPr>
        </a:p>
      </dsp:txBody>
      <dsp:txXfrm rot="-5400000">
        <a:off x="3566160" y="1269089"/>
        <a:ext cx="6317721" cy="408854"/>
      </dsp:txXfrm>
    </dsp:sp>
    <dsp:sp modelId="{2185D922-A5B8-47CD-ACDE-5F638449BBC9}">
      <dsp:nvSpPr>
        <dsp:cNvPr id="0" name=""/>
        <dsp:cNvSpPr/>
      </dsp:nvSpPr>
      <dsp:spPr>
        <a:xfrm>
          <a:off x="0" y="1190334"/>
          <a:ext cx="3566159" cy="56636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High cost of app development</a:t>
          </a:r>
        </a:p>
      </dsp:txBody>
      <dsp:txXfrm>
        <a:off x="27648" y="1217982"/>
        <a:ext cx="3510863" cy="511066"/>
      </dsp:txXfrm>
    </dsp:sp>
    <dsp:sp modelId="{841CB7A3-B621-44B6-B1F1-41D793F18250}">
      <dsp:nvSpPr>
        <dsp:cNvPr id="0" name=""/>
        <dsp:cNvSpPr/>
      </dsp:nvSpPr>
      <dsp:spPr>
        <a:xfrm rot="5400000">
          <a:off x="6509534" y="-1101722"/>
          <a:ext cx="453090"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Block producers able to f</a:t>
          </a:r>
          <a:r>
            <a:rPr lang="en-US" sz="1800" kern="1200" dirty="0">
              <a:solidFill>
                <a:schemeClr val="tx1"/>
              </a:solidFill>
            </a:rPr>
            <a:t>reeze &amp; fix broken apps</a:t>
          </a:r>
          <a:endParaRPr lang="en-US" sz="1800" kern="1200" dirty="0"/>
        </a:p>
      </dsp:txBody>
      <dsp:txXfrm rot="-5400000">
        <a:off x="3566160" y="1863770"/>
        <a:ext cx="6317721" cy="408854"/>
      </dsp:txXfrm>
    </dsp:sp>
    <dsp:sp modelId="{FA0D413E-1AE7-4D22-8871-854489E4FD28}">
      <dsp:nvSpPr>
        <dsp:cNvPr id="0" name=""/>
        <dsp:cNvSpPr/>
      </dsp:nvSpPr>
      <dsp:spPr>
        <a:xfrm>
          <a:off x="0" y="1785016"/>
          <a:ext cx="3566159" cy="56636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Smart-contracts running amok</a:t>
          </a:r>
        </a:p>
      </dsp:txBody>
      <dsp:txXfrm>
        <a:off x="27648" y="1812664"/>
        <a:ext cx="3510863" cy="511066"/>
      </dsp:txXfrm>
    </dsp:sp>
    <dsp:sp modelId="{C42353D1-38EB-4AFC-9E46-BEADCFC3DEA9}">
      <dsp:nvSpPr>
        <dsp:cNvPr id="0" name=""/>
        <dsp:cNvSpPr/>
      </dsp:nvSpPr>
      <dsp:spPr>
        <a:xfrm rot="5400000">
          <a:off x="6509534" y="-507041"/>
          <a:ext cx="453090"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60" y="2458451"/>
        <a:ext cx="6317721" cy="408854"/>
      </dsp:txXfrm>
    </dsp:sp>
    <dsp:sp modelId="{E9D08E9E-05B8-4D93-A034-195C893DB6EA}">
      <dsp:nvSpPr>
        <dsp:cNvPr id="0" name=""/>
        <dsp:cNvSpPr/>
      </dsp:nvSpPr>
      <dsp:spPr>
        <a:xfrm>
          <a:off x="0" y="2379697"/>
          <a:ext cx="3566159" cy="56636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endParaRPr lang="en-US" sz="2100" kern="1200" dirty="0"/>
        </a:p>
      </dsp:txBody>
      <dsp:txXfrm>
        <a:off x="27648" y="2407345"/>
        <a:ext cx="3510863" cy="511066"/>
      </dsp:txXfrm>
    </dsp:sp>
    <dsp:sp modelId="{40D28BFD-CDA9-46A3-B18D-A1B5EE69B160}">
      <dsp:nvSpPr>
        <dsp:cNvPr id="0" name=""/>
        <dsp:cNvSpPr/>
      </dsp:nvSpPr>
      <dsp:spPr>
        <a:xfrm rot="5400000">
          <a:off x="6509534" y="87640"/>
          <a:ext cx="453090"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b="0" i="0" kern="1200" dirty="0">
              <a:solidFill>
                <a:schemeClr val="tx1"/>
              </a:solidFill>
            </a:rPr>
            <a:t>Asynchronous messaging built-in</a:t>
          </a:r>
          <a:endParaRPr lang="en-US" sz="1800" kern="1200" dirty="0">
            <a:solidFill>
              <a:schemeClr val="tx1"/>
            </a:solidFill>
          </a:endParaRPr>
        </a:p>
      </dsp:txBody>
      <dsp:txXfrm rot="-5400000">
        <a:off x="3566160" y="3053132"/>
        <a:ext cx="6317721" cy="408854"/>
      </dsp:txXfrm>
    </dsp:sp>
    <dsp:sp modelId="{633F6DDB-3AC6-4F2D-9884-79E018D22FF6}">
      <dsp:nvSpPr>
        <dsp:cNvPr id="0" name=""/>
        <dsp:cNvSpPr/>
      </dsp:nvSpPr>
      <dsp:spPr>
        <a:xfrm>
          <a:off x="0" y="2974378"/>
          <a:ext cx="3566159" cy="56636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Inter-blockchain communication</a:t>
          </a:r>
          <a:endParaRPr lang="en-US" sz="2100" kern="1200" dirty="0">
            <a:solidFill>
              <a:schemeClr val="tx1"/>
            </a:solidFill>
          </a:endParaRPr>
        </a:p>
      </dsp:txBody>
      <dsp:txXfrm>
        <a:off x="27648" y="3002026"/>
        <a:ext cx="3510863" cy="51106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a:t>perating system for decentralized applications</a:t>
          </a:r>
          <a:r>
            <a:rPr lang="pl-PL" sz="2500" kern="1200" dirty="0"/>
            <a:t> (EOS)</a:t>
          </a:r>
          <a:endParaRPr lang="en-US" sz="2500" kern="1200" dirty="0"/>
        </a:p>
      </dsp:txBody>
      <dsp:txXfrm>
        <a:off x="7340764" y="172921"/>
        <a:ext cx="2510797" cy="1469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563450" y="484"/>
          <a:ext cx="2020264" cy="1212158"/>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622623" y="59657"/>
        <a:ext cx="1901918" cy="1093812"/>
      </dsp:txXfrm>
    </dsp:sp>
    <dsp:sp modelId="{2ADACAE6-81CC-470C-A881-0016EA0C3571}">
      <dsp:nvSpPr>
        <dsp:cNvPr id="0" name=""/>
        <dsp:cNvSpPr/>
      </dsp:nvSpPr>
      <dsp:spPr>
        <a:xfrm>
          <a:off x="2785741"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2844914" y="59657"/>
        <a:ext cx="1901918" cy="1093812"/>
      </dsp:txXfrm>
    </dsp:sp>
    <dsp:sp modelId="{2AF97EFE-1CE6-4A59-9547-8FBF08E684A4}">
      <dsp:nvSpPr>
        <dsp:cNvPr id="0" name=""/>
        <dsp:cNvSpPr/>
      </dsp:nvSpPr>
      <dsp:spPr>
        <a:xfrm>
          <a:off x="5008032"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59657"/>
        <a:ext cx="1901918" cy="1093812"/>
      </dsp:txXfrm>
    </dsp:sp>
    <dsp:sp modelId="{A557E60F-571B-4F1E-B3A2-F72BE3BB2F74}">
      <dsp:nvSpPr>
        <dsp:cNvPr id="0" name=""/>
        <dsp:cNvSpPr/>
      </dsp:nvSpPr>
      <dsp:spPr>
        <a:xfrm>
          <a:off x="563450"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622623" y="1473842"/>
        <a:ext cx="1901918" cy="1093812"/>
      </dsp:txXfrm>
    </dsp:sp>
    <dsp:sp modelId="{9DDFA782-2F6B-42EA-A143-392ED057D9C6}">
      <dsp:nvSpPr>
        <dsp:cNvPr id="0" name=""/>
        <dsp:cNvSpPr/>
      </dsp:nvSpPr>
      <dsp:spPr>
        <a:xfrm>
          <a:off x="2785741"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2844914" y="1473842"/>
        <a:ext cx="1901918" cy="1093812"/>
      </dsp:txXfrm>
    </dsp:sp>
    <dsp:sp modelId="{1E2F0D8B-DA0D-4B42-A90D-8F70C0B31531}">
      <dsp:nvSpPr>
        <dsp:cNvPr id="0" name=""/>
        <dsp:cNvSpPr/>
      </dsp:nvSpPr>
      <dsp:spPr>
        <a:xfrm>
          <a:off x="5008032"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1473842"/>
        <a:ext cx="1901918" cy="10938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563450"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622623" y="59657"/>
        <a:ext cx="1901918" cy="1093812"/>
      </dsp:txXfrm>
    </dsp:sp>
    <dsp:sp modelId="{2ADACAE6-81CC-470C-A881-0016EA0C3571}">
      <dsp:nvSpPr>
        <dsp:cNvPr id="0" name=""/>
        <dsp:cNvSpPr/>
      </dsp:nvSpPr>
      <dsp:spPr>
        <a:xfrm>
          <a:off x="2785741" y="484"/>
          <a:ext cx="2020264" cy="1212158"/>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solidFill>
            </a:rPr>
            <a:t>T</a:t>
          </a:r>
          <a:r>
            <a:rPr lang="en-US" sz="2000" kern="1200" dirty="0">
              <a:solidFill>
                <a:schemeClr val="tx1"/>
              </a:solidFill>
            </a:rPr>
            <a:t>ransaction fees</a:t>
          </a:r>
        </a:p>
      </dsp:txBody>
      <dsp:txXfrm>
        <a:off x="2844914" y="59657"/>
        <a:ext cx="1901918" cy="1093812"/>
      </dsp:txXfrm>
    </dsp:sp>
    <dsp:sp modelId="{2AF97EFE-1CE6-4A59-9547-8FBF08E684A4}">
      <dsp:nvSpPr>
        <dsp:cNvPr id="0" name=""/>
        <dsp:cNvSpPr/>
      </dsp:nvSpPr>
      <dsp:spPr>
        <a:xfrm>
          <a:off x="5008032"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59657"/>
        <a:ext cx="1901918" cy="1093812"/>
      </dsp:txXfrm>
    </dsp:sp>
    <dsp:sp modelId="{A557E60F-571B-4F1E-B3A2-F72BE3BB2F74}">
      <dsp:nvSpPr>
        <dsp:cNvPr id="0" name=""/>
        <dsp:cNvSpPr/>
      </dsp:nvSpPr>
      <dsp:spPr>
        <a:xfrm>
          <a:off x="563450"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622623" y="1473842"/>
        <a:ext cx="1901918" cy="1093812"/>
      </dsp:txXfrm>
    </dsp:sp>
    <dsp:sp modelId="{9DDFA782-2F6B-42EA-A143-392ED057D9C6}">
      <dsp:nvSpPr>
        <dsp:cNvPr id="0" name=""/>
        <dsp:cNvSpPr/>
      </dsp:nvSpPr>
      <dsp:spPr>
        <a:xfrm>
          <a:off x="2785741"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2844914" y="1473842"/>
        <a:ext cx="1901918" cy="1093812"/>
      </dsp:txXfrm>
    </dsp:sp>
    <dsp:sp modelId="{1E2F0D8B-DA0D-4B42-A90D-8F70C0B31531}">
      <dsp:nvSpPr>
        <dsp:cNvPr id="0" name=""/>
        <dsp:cNvSpPr/>
      </dsp:nvSpPr>
      <dsp:spPr>
        <a:xfrm>
          <a:off x="5008032"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1473842"/>
        <a:ext cx="1901918" cy="10938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563450"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622623" y="59657"/>
        <a:ext cx="1901918" cy="1093812"/>
      </dsp:txXfrm>
    </dsp:sp>
    <dsp:sp modelId="{2ADACAE6-81CC-470C-A881-0016EA0C3571}">
      <dsp:nvSpPr>
        <dsp:cNvPr id="0" name=""/>
        <dsp:cNvSpPr/>
      </dsp:nvSpPr>
      <dsp:spPr>
        <a:xfrm>
          <a:off x="2785741"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2844914" y="59657"/>
        <a:ext cx="1901918" cy="1093812"/>
      </dsp:txXfrm>
    </dsp:sp>
    <dsp:sp modelId="{2AF97EFE-1CE6-4A59-9547-8FBF08E684A4}">
      <dsp:nvSpPr>
        <dsp:cNvPr id="0" name=""/>
        <dsp:cNvSpPr/>
      </dsp:nvSpPr>
      <dsp:spPr>
        <a:xfrm>
          <a:off x="5008032" y="484"/>
          <a:ext cx="2020264" cy="1212158"/>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High difficulty of app development</a:t>
          </a:r>
        </a:p>
      </dsp:txBody>
      <dsp:txXfrm>
        <a:off x="5067205" y="59657"/>
        <a:ext cx="1901918" cy="1093812"/>
      </dsp:txXfrm>
    </dsp:sp>
    <dsp:sp modelId="{A557E60F-571B-4F1E-B3A2-F72BE3BB2F74}">
      <dsp:nvSpPr>
        <dsp:cNvPr id="0" name=""/>
        <dsp:cNvSpPr/>
      </dsp:nvSpPr>
      <dsp:spPr>
        <a:xfrm>
          <a:off x="563450"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622623" y="1473842"/>
        <a:ext cx="1901918" cy="1093812"/>
      </dsp:txXfrm>
    </dsp:sp>
    <dsp:sp modelId="{9DDFA782-2F6B-42EA-A143-392ED057D9C6}">
      <dsp:nvSpPr>
        <dsp:cNvPr id="0" name=""/>
        <dsp:cNvSpPr/>
      </dsp:nvSpPr>
      <dsp:spPr>
        <a:xfrm>
          <a:off x="2785741"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2844914" y="1473842"/>
        <a:ext cx="1901918" cy="1093812"/>
      </dsp:txXfrm>
    </dsp:sp>
    <dsp:sp modelId="{1E2F0D8B-DA0D-4B42-A90D-8F70C0B31531}">
      <dsp:nvSpPr>
        <dsp:cNvPr id="0" name=""/>
        <dsp:cNvSpPr/>
      </dsp:nvSpPr>
      <dsp:spPr>
        <a:xfrm>
          <a:off x="5008032"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1473842"/>
        <a:ext cx="1901918" cy="10938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563450"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622623" y="59657"/>
        <a:ext cx="1901918" cy="1093812"/>
      </dsp:txXfrm>
    </dsp:sp>
    <dsp:sp modelId="{2ADACAE6-81CC-470C-A881-0016EA0C3571}">
      <dsp:nvSpPr>
        <dsp:cNvPr id="0" name=""/>
        <dsp:cNvSpPr/>
      </dsp:nvSpPr>
      <dsp:spPr>
        <a:xfrm>
          <a:off x="2785741"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2844914" y="59657"/>
        <a:ext cx="1901918" cy="1093812"/>
      </dsp:txXfrm>
    </dsp:sp>
    <dsp:sp modelId="{2AF97EFE-1CE6-4A59-9547-8FBF08E684A4}">
      <dsp:nvSpPr>
        <dsp:cNvPr id="0" name=""/>
        <dsp:cNvSpPr/>
      </dsp:nvSpPr>
      <dsp:spPr>
        <a:xfrm>
          <a:off x="5008032"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5067205" y="59657"/>
        <a:ext cx="1901918" cy="1093812"/>
      </dsp:txXfrm>
    </dsp:sp>
    <dsp:sp modelId="{9DDFA782-2F6B-42EA-A143-392ED057D9C6}">
      <dsp:nvSpPr>
        <dsp:cNvPr id="0" name=""/>
        <dsp:cNvSpPr/>
      </dsp:nvSpPr>
      <dsp:spPr>
        <a:xfrm>
          <a:off x="563450" y="1414669"/>
          <a:ext cx="2020264" cy="1212158"/>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Smart-contracts running amok</a:t>
          </a:r>
        </a:p>
      </dsp:txBody>
      <dsp:txXfrm>
        <a:off x="622623" y="1473842"/>
        <a:ext cx="1901918" cy="1093812"/>
      </dsp:txXfrm>
    </dsp:sp>
    <dsp:sp modelId="{5AB0EAC3-AD6C-4469-B2B3-A5BAC915BBF9}">
      <dsp:nvSpPr>
        <dsp:cNvPr id="0" name=""/>
        <dsp:cNvSpPr/>
      </dsp:nvSpPr>
      <dsp:spPr>
        <a:xfrm>
          <a:off x="2785741"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2844914" y="1473842"/>
        <a:ext cx="1901918" cy="1093812"/>
      </dsp:txXfrm>
    </dsp:sp>
    <dsp:sp modelId="{1E2F0D8B-DA0D-4B42-A90D-8F70C0B31531}">
      <dsp:nvSpPr>
        <dsp:cNvPr id="0" name=""/>
        <dsp:cNvSpPr/>
      </dsp:nvSpPr>
      <dsp:spPr>
        <a:xfrm>
          <a:off x="5008032"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kern="1200" dirty="0">
            <a:solidFill>
              <a:schemeClr val="tx1">
                <a:lumMod val="75000"/>
              </a:schemeClr>
            </a:solidFill>
          </a:endParaRPr>
        </a:p>
      </dsp:txBody>
      <dsp:txXfrm>
        <a:off x="5067205" y="1473842"/>
        <a:ext cx="1901918" cy="10938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563450"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622623" y="59657"/>
        <a:ext cx="1901918" cy="1093812"/>
      </dsp:txXfrm>
    </dsp:sp>
    <dsp:sp modelId="{2ADACAE6-81CC-470C-A881-0016EA0C3571}">
      <dsp:nvSpPr>
        <dsp:cNvPr id="0" name=""/>
        <dsp:cNvSpPr/>
      </dsp:nvSpPr>
      <dsp:spPr>
        <a:xfrm>
          <a:off x="2785741"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2844914" y="59657"/>
        <a:ext cx="1901918" cy="1093812"/>
      </dsp:txXfrm>
    </dsp:sp>
    <dsp:sp modelId="{2AF97EFE-1CE6-4A59-9547-8FBF08E684A4}">
      <dsp:nvSpPr>
        <dsp:cNvPr id="0" name=""/>
        <dsp:cNvSpPr/>
      </dsp:nvSpPr>
      <dsp:spPr>
        <a:xfrm>
          <a:off x="5008032"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5067205" y="59657"/>
        <a:ext cx="1901918" cy="1093812"/>
      </dsp:txXfrm>
    </dsp:sp>
    <dsp:sp modelId="{9DDFA782-2F6B-42EA-A143-392ED057D9C6}">
      <dsp:nvSpPr>
        <dsp:cNvPr id="0" name=""/>
        <dsp:cNvSpPr/>
      </dsp:nvSpPr>
      <dsp:spPr>
        <a:xfrm>
          <a:off x="563450"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622623" y="1473842"/>
        <a:ext cx="1901918" cy="1093812"/>
      </dsp:txXfrm>
    </dsp:sp>
    <dsp:sp modelId="{1E2F0D8B-DA0D-4B42-A90D-8F70C0B31531}">
      <dsp:nvSpPr>
        <dsp:cNvPr id="0" name=""/>
        <dsp:cNvSpPr/>
      </dsp:nvSpPr>
      <dsp:spPr>
        <a:xfrm>
          <a:off x="2785741" y="1414669"/>
          <a:ext cx="2020264" cy="1212158"/>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Private key security </a:t>
          </a:r>
          <a:endParaRPr lang="en-US" sz="2000" kern="1200" dirty="0">
            <a:solidFill>
              <a:schemeClr val="tx1"/>
            </a:solidFill>
          </a:endParaRPr>
        </a:p>
      </dsp:txBody>
      <dsp:txXfrm>
        <a:off x="2844914" y="1473842"/>
        <a:ext cx="1901918" cy="1093812"/>
      </dsp:txXfrm>
    </dsp:sp>
    <dsp:sp modelId="{620A5626-0C8C-4C0F-A803-BD79A4CD48CD}">
      <dsp:nvSpPr>
        <dsp:cNvPr id="0" name=""/>
        <dsp:cNvSpPr/>
      </dsp:nvSpPr>
      <dsp:spPr>
        <a:xfrm>
          <a:off x="5008032"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endParaRPr lang="en-US" sz="5400" b="0" kern="1200" dirty="0">
            <a:solidFill>
              <a:schemeClr val="tx1">
                <a:lumMod val="75000"/>
              </a:schemeClr>
            </a:solidFill>
          </a:endParaRPr>
        </a:p>
      </dsp:txBody>
      <dsp:txXfrm>
        <a:off x="5067205" y="1473842"/>
        <a:ext cx="1901918" cy="10938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563450"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622623" y="59657"/>
        <a:ext cx="1901918" cy="1093812"/>
      </dsp:txXfrm>
    </dsp:sp>
    <dsp:sp modelId="{2ADACAE6-81CC-470C-A881-0016EA0C3571}">
      <dsp:nvSpPr>
        <dsp:cNvPr id="0" name=""/>
        <dsp:cNvSpPr/>
      </dsp:nvSpPr>
      <dsp:spPr>
        <a:xfrm>
          <a:off x="2785741"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2844914" y="59657"/>
        <a:ext cx="1901918" cy="1093812"/>
      </dsp:txXfrm>
    </dsp:sp>
    <dsp:sp modelId="{2AF97EFE-1CE6-4A59-9547-8FBF08E684A4}">
      <dsp:nvSpPr>
        <dsp:cNvPr id="0" name=""/>
        <dsp:cNvSpPr/>
      </dsp:nvSpPr>
      <dsp:spPr>
        <a:xfrm>
          <a:off x="5008032" y="484"/>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5067205" y="59657"/>
        <a:ext cx="1901918" cy="1093812"/>
      </dsp:txXfrm>
    </dsp:sp>
    <dsp:sp modelId="{9DDFA782-2F6B-42EA-A143-392ED057D9C6}">
      <dsp:nvSpPr>
        <dsp:cNvPr id="0" name=""/>
        <dsp:cNvSpPr/>
      </dsp:nvSpPr>
      <dsp:spPr>
        <a:xfrm>
          <a:off x="563450"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622623" y="1473842"/>
        <a:ext cx="1901918" cy="1093812"/>
      </dsp:txXfrm>
    </dsp:sp>
    <dsp:sp modelId="{1E2F0D8B-DA0D-4B42-A90D-8F70C0B31531}">
      <dsp:nvSpPr>
        <dsp:cNvPr id="0" name=""/>
        <dsp:cNvSpPr/>
      </dsp:nvSpPr>
      <dsp:spPr>
        <a:xfrm>
          <a:off x="2785741" y="1414669"/>
          <a:ext cx="2020264" cy="1212158"/>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 </a:t>
          </a:r>
        </a:p>
      </dsp:txBody>
      <dsp:txXfrm>
        <a:off x="2844914" y="1473842"/>
        <a:ext cx="1901918" cy="1093812"/>
      </dsp:txXfrm>
    </dsp:sp>
    <dsp:sp modelId="{620A5626-0C8C-4C0F-A803-BD79A4CD48CD}">
      <dsp:nvSpPr>
        <dsp:cNvPr id="0" name=""/>
        <dsp:cNvSpPr/>
      </dsp:nvSpPr>
      <dsp:spPr>
        <a:xfrm>
          <a:off x="5008032" y="1414669"/>
          <a:ext cx="2020264" cy="1212158"/>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solidFill>
            </a:rPr>
            <a:t>Inter-blockchain communication</a:t>
          </a:r>
          <a:endParaRPr lang="en-US" sz="2000" b="0" kern="1200" dirty="0">
            <a:solidFill>
              <a:schemeClr val="tx1"/>
            </a:solidFill>
          </a:endParaRPr>
        </a:p>
      </dsp:txBody>
      <dsp:txXfrm>
        <a:off x="5067205" y="1473842"/>
        <a:ext cx="1901918" cy="10938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63879" y="1015852"/>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68987" y="0"/>
          <a:ext cx="1491160" cy="79799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a:t>calable and cheap to run</a:t>
          </a:r>
        </a:p>
      </dsp:txBody>
      <dsp:txXfrm>
        <a:off x="3268987" y="0"/>
        <a:ext cx="1491160" cy="797999"/>
      </dsp:txXfrm>
    </dsp:sp>
    <dsp:sp modelId="{6995AB0E-9CF5-4E29-BFC5-5553C4C5E8CE}">
      <dsp:nvSpPr>
        <dsp:cNvPr id="0" name=""/>
        <dsp:cNvSpPr/>
      </dsp:nvSpPr>
      <dsp:spPr>
        <a:xfrm>
          <a:off x="3745616" y="1199392"/>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207496" y="758099"/>
          <a:ext cx="1409824" cy="8777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a:t>ree for </a:t>
          </a:r>
          <a:r>
            <a:rPr lang="pl-PL" sz="1900" kern="1200" dirty="0"/>
            <a:t>the</a:t>
          </a:r>
          <a:r>
            <a:rPr lang="en-US" sz="1900" kern="1200" dirty="0"/>
            <a:t> users</a:t>
          </a:r>
        </a:p>
      </dsp:txBody>
      <dsp:txXfrm>
        <a:off x="5207496" y="758099"/>
        <a:ext cx="1409824" cy="877798"/>
      </dsp:txXfrm>
    </dsp:sp>
    <dsp:sp modelId="{3064349A-06DB-4657-9FF2-5EF0466CE513}">
      <dsp:nvSpPr>
        <dsp:cNvPr id="0" name=""/>
        <dsp:cNvSpPr/>
      </dsp:nvSpPr>
      <dsp:spPr>
        <a:xfrm>
          <a:off x="3839423" y="1612356"/>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343056" y="1875297"/>
          <a:ext cx="1382712" cy="937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accessible</a:t>
          </a:r>
          <a:endParaRPr lang="en-US" sz="1900" kern="1200" dirty="0"/>
        </a:p>
      </dsp:txBody>
      <dsp:txXfrm>
        <a:off x="5343056" y="1875297"/>
        <a:ext cx="1382712" cy="937648"/>
      </dsp:txXfrm>
    </dsp:sp>
    <dsp:sp modelId="{C3CA01E7-7E76-4736-9412-AAAE203FBF27}">
      <dsp:nvSpPr>
        <dsp:cNvPr id="0" name=""/>
        <dsp:cNvSpPr/>
      </dsp:nvSpPr>
      <dsp:spPr>
        <a:xfrm>
          <a:off x="3575352" y="194352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B70E375-5823-4B28-9CE2-2D542D51AC70}">
      <dsp:nvSpPr>
        <dsp:cNvPr id="0" name=""/>
        <dsp:cNvSpPr/>
      </dsp:nvSpPr>
      <dsp:spPr>
        <a:xfrm>
          <a:off x="4746591" y="3132146"/>
          <a:ext cx="1491160" cy="8578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Privacy protection</a:t>
          </a:r>
        </a:p>
      </dsp:txBody>
      <dsp:txXfrm>
        <a:off x="4746591" y="3132146"/>
        <a:ext cx="1491160" cy="857848"/>
      </dsp:txXfrm>
    </dsp:sp>
    <dsp:sp modelId="{59864DA4-75D9-4BEA-8E90-65D3E33CEC4E}">
      <dsp:nvSpPr>
        <dsp:cNvPr id="0" name=""/>
        <dsp:cNvSpPr/>
      </dsp:nvSpPr>
      <dsp:spPr>
        <a:xfrm>
          <a:off x="3152405" y="194352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F5314EF-1E76-4F86-9FC0-8D4626C9A582}">
      <dsp:nvSpPr>
        <dsp:cNvPr id="0" name=""/>
        <dsp:cNvSpPr/>
      </dsp:nvSpPr>
      <dsp:spPr>
        <a:xfrm>
          <a:off x="1791382" y="3132146"/>
          <a:ext cx="1491160" cy="8578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No fancy cryptographic stuff</a:t>
          </a:r>
          <a:endParaRPr lang="en-US" sz="1900" kern="1200" dirty="0"/>
        </a:p>
      </dsp:txBody>
      <dsp:txXfrm>
        <a:off x="1791382" y="3132146"/>
        <a:ext cx="1491160" cy="857848"/>
      </dsp:txXfrm>
    </dsp:sp>
    <dsp:sp modelId="{F9F0C3B9-865A-4DE9-B35B-8DC35EC27779}">
      <dsp:nvSpPr>
        <dsp:cNvPr id="0" name=""/>
        <dsp:cNvSpPr/>
      </dsp:nvSpPr>
      <dsp:spPr>
        <a:xfrm>
          <a:off x="2888334" y="161235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79998E3-A6C3-4F24-8751-83EE8944A166}">
      <dsp:nvSpPr>
        <dsp:cNvPr id="0" name=""/>
        <dsp:cNvSpPr/>
      </dsp:nvSpPr>
      <dsp:spPr>
        <a:xfrm>
          <a:off x="1303365" y="1875297"/>
          <a:ext cx="1382712" cy="937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Rich dev ecosystem</a:t>
          </a:r>
        </a:p>
      </dsp:txBody>
      <dsp:txXfrm>
        <a:off x="1303365" y="1875297"/>
        <a:ext cx="1382712" cy="937648"/>
      </dsp:txXfrm>
    </dsp:sp>
    <dsp:sp modelId="{969258F5-0484-49E7-B3C7-8290A3EC09A4}">
      <dsp:nvSpPr>
        <dsp:cNvPr id="0" name=""/>
        <dsp:cNvSpPr/>
      </dsp:nvSpPr>
      <dsp:spPr>
        <a:xfrm>
          <a:off x="2982141" y="1199392"/>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64319CF-435F-403D-82DF-D509CC3BD6DE}">
      <dsp:nvSpPr>
        <dsp:cNvPr id="0" name=""/>
        <dsp:cNvSpPr/>
      </dsp:nvSpPr>
      <dsp:spPr>
        <a:xfrm>
          <a:off x="1411813" y="758099"/>
          <a:ext cx="1409824" cy="8777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Upgrad</a:t>
          </a:r>
          <a:r>
            <a:rPr lang="en-US" sz="1900" kern="1200" dirty="0"/>
            <a:t>ability &amp; b</a:t>
          </a:r>
          <a:r>
            <a:rPr lang="pl-PL" sz="1900" kern="1200" dirty="0"/>
            <a:t>ug recovery</a:t>
          </a:r>
          <a:endParaRPr lang="en-US" sz="1900" kern="1200" dirty="0"/>
        </a:p>
      </dsp:txBody>
      <dsp:txXfrm>
        <a:off x="1411813" y="758099"/>
        <a:ext cx="1409824" cy="8777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0F5A8-7B1D-4DEE-AA75-FCB2A25C3106}">
      <dsp:nvSpPr>
        <dsp:cNvPr id="0" name=""/>
        <dsp:cNvSpPr/>
      </dsp:nvSpPr>
      <dsp:spPr>
        <a:xfrm>
          <a:off x="822692" y="0"/>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0" tIns="304800" rIns="304800" bIns="304800" numCol="1" spcCol="1270" anchor="ctr" anchorCtr="0">
          <a:noAutofit/>
        </a:bodyPr>
        <a:lstStyle/>
        <a:p>
          <a:pPr marL="0" lvl="0" indent="0" algn="ctr" defTabSz="3556000">
            <a:lnSpc>
              <a:spcPct val="90000"/>
            </a:lnSpc>
            <a:spcBef>
              <a:spcPct val="0"/>
            </a:spcBef>
            <a:spcAft>
              <a:spcPct val="35000"/>
            </a:spcAft>
            <a:buNone/>
          </a:pPr>
          <a:r>
            <a:rPr lang="pl-PL" sz="8000" kern="1200" dirty="0"/>
            <a:t>?</a:t>
          </a:r>
          <a:endParaRPr lang="en-US" sz="8000" kern="1200" dirty="0"/>
        </a:p>
      </dsp:txBody>
      <dsp:txXfrm>
        <a:off x="1154829" y="332153"/>
        <a:ext cx="1603696" cy="1603778"/>
      </dsp:txXfrm>
    </dsp:sp>
    <dsp:sp modelId="{32D7E4C2-0E78-44F9-8058-3D6D2ABC7F48}">
      <dsp:nvSpPr>
        <dsp:cNvPr id="0" name=""/>
        <dsp:cNvSpPr/>
      </dsp:nvSpPr>
      <dsp:spPr>
        <a:xfrm>
          <a:off x="2000731" y="1461704"/>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2332868" y="1793857"/>
        <a:ext cx="1603696" cy="1603778"/>
      </dsp:txXfrm>
    </dsp:sp>
    <dsp:sp modelId="{4C4BE6E2-2D74-44AA-8B57-3A1D764E7818}">
      <dsp:nvSpPr>
        <dsp:cNvPr id="0" name=""/>
        <dsp:cNvSpPr/>
      </dsp:nvSpPr>
      <dsp:spPr>
        <a:xfrm>
          <a:off x="3178771" y="0"/>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3510908" y="332153"/>
        <a:ext cx="1603696" cy="1603778"/>
      </dsp:txXfrm>
    </dsp:sp>
    <dsp:sp modelId="{534B4557-FD21-4A41-A905-7AABB0D4A5FC}">
      <dsp:nvSpPr>
        <dsp:cNvPr id="0" name=""/>
        <dsp:cNvSpPr/>
      </dsp:nvSpPr>
      <dsp:spPr>
        <a:xfrm>
          <a:off x="4356810" y="1461704"/>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4688947" y="1793857"/>
        <a:ext cx="1603696" cy="1603778"/>
      </dsp:txXfrm>
    </dsp:sp>
    <dsp:sp modelId="{9C975803-9A6E-4467-828B-D5AB4CC5B1A1}">
      <dsp:nvSpPr>
        <dsp:cNvPr id="0" name=""/>
        <dsp:cNvSpPr/>
      </dsp:nvSpPr>
      <dsp:spPr>
        <a:xfrm>
          <a:off x="5534849" y="0"/>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5866986" y="332153"/>
        <a:ext cx="1603696" cy="1603778"/>
      </dsp:txXfrm>
    </dsp:sp>
    <dsp:sp modelId="{D340DA58-700D-4807-B4CD-C678508BC9E3}">
      <dsp:nvSpPr>
        <dsp:cNvPr id="0" name=""/>
        <dsp:cNvSpPr/>
      </dsp:nvSpPr>
      <dsp:spPr>
        <a:xfrm>
          <a:off x="6712889" y="1461704"/>
          <a:ext cx="2267970" cy="2268084"/>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pl-PL" sz="8800" kern="1200" dirty="0"/>
            <a:t>?</a:t>
          </a:r>
          <a:endParaRPr lang="en-US" sz="8800" kern="1200" dirty="0"/>
        </a:p>
      </dsp:txBody>
      <dsp:txXfrm>
        <a:off x="7045026" y="1793857"/>
        <a:ext cx="1603696" cy="16037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0.05001</cdr:x>
      <cdr:y>0</cdr:y>
    </cdr:from>
    <cdr:to>
      <cdr:x>0.36478</cdr:x>
      <cdr:y>0.28677</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495355" y="0"/>
          <a:ext cx="3118161" cy="101566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u="sng" dirty="0"/>
            <a:t>Bitcoin</a:t>
          </a:r>
          <a:br>
            <a:rPr lang="pl-PL" sz="2400" dirty="0"/>
          </a:br>
          <a:r>
            <a:rPr lang="en-US" sz="2400" dirty="0"/>
            <a:t>usage: </a:t>
          </a:r>
          <a:r>
            <a:rPr lang="pl-PL" sz="2400" dirty="0"/>
            <a:t>3.8 trxns/sec</a:t>
          </a:r>
          <a:br>
            <a:rPr lang="en-US" sz="2400" dirty="0"/>
          </a:br>
          <a:r>
            <a:rPr lang="en-US" sz="2400" dirty="0">
              <a:solidFill>
                <a:schemeClr val="tx1">
                  <a:lumMod val="50000"/>
                </a:schemeClr>
              </a:solidFill>
            </a:rPr>
            <a:t>capacity utilized: 100%</a:t>
          </a:r>
          <a:endParaRPr lang="en-US" sz="2400" dirty="0"/>
        </a:p>
      </cdr:txBody>
    </cdr:sp>
  </cdr:relSizeAnchor>
  <cdr:relSizeAnchor xmlns:cdr="http://schemas.openxmlformats.org/drawingml/2006/chartDrawing">
    <cdr:from>
      <cdr:x>0.03813</cdr:x>
      <cdr:y>0.57967</cdr:y>
    </cdr:from>
    <cdr:to>
      <cdr:x>0.36472</cdr:x>
      <cdr:y>0.86644</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377710" y="2053035"/>
          <a:ext cx="3235181" cy="101566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u="sng" dirty="0"/>
            <a:t>Ethereum</a:t>
          </a:r>
          <a:br>
            <a:rPr lang="pl-PL" sz="2400" dirty="0"/>
          </a:br>
          <a:r>
            <a:rPr lang="en-US" sz="2400" dirty="0"/>
            <a:t>usage: </a:t>
          </a:r>
          <a:r>
            <a:rPr lang="pl-PL" sz="2400" dirty="0"/>
            <a:t>5.2 trxns/sec</a:t>
          </a:r>
          <a:endParaRPr lang="en-US" sz="2400" dirty="0"/>
        </a:p>
        <a:p xmlns:a="http://schemas.openxmlformats.org/drawingml/2006/main">
          <a:pPr>
            <a:lnSpc>
              <a:spcPts val="2400"/>
            </a:lnSpc>
          </a:pPr>
          <a:r>
            <a:rPr lang="en-US" sz="2400" dirty="0">
              <a:solidFill>
                <a:schemeClr val="tx1">
                  <a:lumMod val="50000"/>
                </a:schemeClr>
              </a:solidFill>
            </a:rPr>
            <a:t>capacity utilized: ~35%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18-Nov-17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8</a:t>
            </a:fld>
            <a:endParaRPr lang="en-US"/>
          </a:p>
        </p:txBody>
      </p:sp>
    </p:spTree>
    <p:extLst>
      <p:ext uri="{BB962C8B-B14F-4D97-AF65-F5344CB8AC3E}">
        <p14:creationId xmlns:p14="http://schemas.microsoft.com/office/powerpoint/2010/main" val="34370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19</a:t>
            </a:fld>
            <a:endParaRPr lang="en-US"/>
          </a:p>
        </p:txBody>
      </p:sp>
    </p:spTree>
    <p:extLst>
      <p:ext uri="{BB962C8B-B14F-4D97-AF65-F5344CB8AC3E}">
        <p14:creationId xmlns:p14="http://schemas.microsoft.com/office/powerpoint/2010/main" val="1604214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we can see from this screen-shot, smart-contract platforms do NOT consider this issue to be part of their business model. So, when things go wrong, you, as a business, are on your own.</a:t>
            </a:r>
          </a:p>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20</a:t>
            </a:fld>
            <a:endParaRPr lang="en-US"/>
          </a:p>
        </p:txBody>
      </p:sp>
    </p:spTree>
    <p:extLst>
      <p:ext uri="{BB962C8B-B14F-4D97-AF65-F5344CB8AC3E}">
        <p14:creationId xmlns:p14="http://schemas.microsoft.com/office/powerpoint/2010/main" val="1354002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21</a:t>
            </a:fld>
            <a:endParaRPr lang="en-US"/>
          </a:p>
        </p:txBody>
      </p:sp>
    </p:spTree>
    <p:extLst>
      <p:ext uri="{BB962C8B-B14F-4D97-AF65-F5344CB8AC3E}">
        <p14:creationId xmlns:p14="http://schemas.microsoft.com/office/powerpoint/2010/main" val="351650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22</a:t>
            </a:fld>
            <a:endParaRPr lang="en-US"/>
          </a:p>
        </p:txBody>
      </p:sp>
    </p:spTree>
    <p:extLst>
      <p:ext uri="{BB962C8B-B14F-4D97-AF65-F5344CB8AC3E}">
        <p14:creationId xmlns:p14="http://schemas.microsoft.com/office/powerpoint/2010/main" val="136054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23</a:t>
            </a:fld>
            <a:endParaRPr lang="en-US"/>
          </a:p>
        </p:txBody>
      </p:sp>
    </p:spTree>
    <p:extLst>
      <p:ext uri="{BB962C8B-B14F-4D97-AF65-F5344CB8AC3E}">
        <p14:creationId xmlns:p14="http://schemas.microsoft.com/office/powerpoint/2010/main" val="3251633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28CEC6-6647-4E08-96EC-6F66E0D22DB5}" type="slidenum">
              <a:rPr lang="en-US" smtClean="0"/>
              <a:t>25</a:t>
            </a:fld>
            <a:endParaRPr lang="en-US"/>
          </a:p>
        </p:txBody>
      </p:sp>
    </p:spTree>
    <p:extLst>
      <p:ext uri="{BB962C8B-B14F-4D97-AF65-F5344CB8AC3E}">
        <p14:creationId xmlns:p14="http://schemas.microsoft.com/office/powerpoint/2010/main" val="3551616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27</a:t>
            </a:fld>
            <a:endParaRPr lang="en-US"/>
          </a:p>
        </p:txBody>
      </p:sp>
    </p:spTree>
    <p:extLst>
      <p:ext uri="{BB962C8B-B14F-4D97-AF65-F5344CB8AC3E}">
        <p14:creationId xmlns:p14="http://schemas.microsoft.com/office/powerpoint/2010/main" val="545138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35</a:t>
            </a:fld>
            <a:endParaRPr lang="en-US"/>
          </a:p>
        </p:txBody>
      </p:sp>
    </p:spTree>
    <p:extLst>
      <p:ext uri="{BB962C8B-B14F-4D97-AF65-F5344CB8AC3E}">
        <p14:creationId xmlns:p14="http://schemas.microsoft.com/office/powerpoint/2010/main" val="260525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9</a:t>
            </a:fld>
            <a:endParaRPr lang="en-US"/>
          </a:p>
        </p:txBody>
      </p:sp>
    </p:spTree>
    <p:extLst>
      <p:ext uri="{BB962C8B-B14F-4D97-AF65-F5344CB8AC3E}">
        <p14:creationId xmlns:p14="http://schemas.microsoft.com/office/powerpoint/2010/main" val="38040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12</a:t>
            </a:fld>
            <a:endParaRPr lang="en-US"/>
          </a:p>
        </p:txBody>
      </p:sp>
    </p:spTree>
    <p:extLst>
      <p:ext uri="{BB962C8B-B14F-4D97-AF65-F5344CB8AC3E}">
        <p14:creationId xmlns:p14="http://schemas.microsoft.com/office/powerpoint/2010/main" val="315419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13</a:t>
            </a:fld>
            <a:endParaRPr lang="en-US"/>
          </a:p>
        </p:txBody>
      </p:sp>
    </p:spTree>
    <p:extLst>
      <p:ext uri="{BB962C8B-B14F-4D97-AF65-F5344CB8AC3E}">
        <p14:creationId xmlns:p14="http://schemas.microsoft.com/office/powerpoint/2010/main" val="388999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14</a:t>
            </a:fld>
            <a:endParaRPr lang="en-US"/>
          </a:p>
        </p:txBody>
      </p:sp>
    </p:spTree>
    <p:extLst>
      <p:ext uri="{BB962C8B-B14F-4D97-AF65-F5344CB8AC3E}">
        <p14:creationId xmlns:p14="http://schemas.microsoft.com/office/powerpoint/2010/main" val="373836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15</a:t>
            </a:fld>
            <a:endParaRPr lang="en-US"/>
          </a:p>
        </p:txBody>
      </p:sp>
    </p:spTree>
    <p:extLst>
      <p:ext uri="{BB962C8B-B14F-4D97-AF65-F5344CB8AC3E}">
        <p14:creationId xmlns:p14="http://schemas.microsoft.com/office/powerpoint/2010/main" val="264797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16</a:t>
            </a:fld>
            <a:endParaRPr lang="en-US"/>
          </a:p>
        </p:txBody>
      </p:sp>
    </p:spTree>
    <p:extLst>
      <p:ext uri="{BB962C8B-B14F-4D97-AF65-F5344CB8AC3E}">
        <p14:creationId xmlns:p14="http://schemas.microsoft.com/office/powerpoint/2010/main" val="357983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17</a:t>
            </a:fld>
            <a:endParaRPr lang="en-US"/>
          </a:p>
        </p:txBody>
      </p:sp>
    </p:spTree>
    <p:extLst>
      <p:ext uri="{BB962C8B-B14F-4D97-AF65-F5344CB8AC3E}">
        <p14:creationId xmlns:p14="http://schemas.microsoft.com/office/powerpoint/2010/main" val="271984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18</a:t>
            </a:fld>
            <a:endParaRPr lang="en-US"/>
          </a:p>
        </p:txBody>
      </p:sp>
    </p:spTree>
    <p:extLst>
      <p:ext uri="{BB962C8B-B14F-4D97-AF65-F5344CB8AC3E}">
        <p14:creationId xmlns:p14="http://schemas.microsoft.com/office/powerpoint/2010/main" val="451307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18-Nov-17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18-Nov-17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18-Nov-17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18-Nov-17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18-Nov-17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18-Nov-17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conventional business</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361753" y="2249487"/>
            <a:ext cx="10164762" cy="1179513"/>
          </a:xfrm>
        </p:spPr>
        <p:txBody>
          <a:bodyPr/>
          <a:lstStyle/>
          <a:p>
            <a:pPr marL="0" indent="0">
              <a:buNone/>
            </a:pPr>
            <a:r>
              <a:rPr lang="en-GB" dirty="0"/>
              <a:t>M</a:t>
            </a:r>
            <a:r>
              <a:rPr lang="en-US" dirty="0"/>
              <a:t>anufacturing industry, real-estate, FX trading, </a:t>
            </a:r>
            <a:r>
              <a:rPr lang="pl-PL" dirty="0"/>
              <a:t>university </a:t>
            </a:r>
            <a:r>
              <a:rPr lang="en-US" dirty="0"/>
              <a:t>education</a:t>
            </a:r>
          </a:p>
        </p:txBody>
      </p:sp>
      <p:pic>
        <p:nvPicPr>
          <p:cNvPr id="4" name="Picture 3" descr="A group of people in a room&#10;&#10;Description generated with high confidence">
            <a:extLst>
              <a:ext uri="{FF2B5EF4-FFF2-40B4-BE49-F238E27FC236}">
                <a16:creationId xmlns:a16="http://schemas.microsoft.com/office/drawing/2014/main" id="{08083A17-FCEB-436B-8E09-9BB43F645AF9}"/>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3429000"/>
            <a:ext cx="2835674" cy="2486025"/>
          </a:xfrm>
          <a:prstGeom prst="rect">
            <a:avLst/>
          </a:prstGeom>
          <a:ln>
            <a:solidFill>
              <a:schemeClr val="tx1"/>
            </a:solidFill>
          </a:ln>
        </p:spPr>
      </p:pic>
      <p:pic>
        <p:nvPicPr>
          <p:cNvPr id="5" name="Picture 4">
            <a:extLst>
              <a:ext uri="{FF2B5EF4-FFF2-40B4-BE49-F238E27FC236}">
                <a16:creationId xmlns:a16="http://schemas.microsoft.com/office/drawing/2014/main" id="{1FE5A5E9-E791-4FFC-AEC4-ED934054E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854" y="3429000"/>
            <a:ext cx="1648439" cy="2486025"/>
          </a:xfrm>
          <a:prstGeom prst="rect">
            <a:avLst/>
          </a:prstGeom>
          <a:ln>
            <a:solidFill>
              <a:schemeClr val="tx1"/>
            </a:solidFill>
          </a:ln>
        </p:spPr>
      </p:pic>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FB52-EDF7-4A74-A383-F8B7E9154E7D}"/>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4E99ED13-A509-447C-9CCA-FFEA9ED20768}"/>
              </a:ext>
            </a:extLst>
          </p:cNvPr>
          <p:cNvSpPr>
            <a:spLocks noGrp="1"/>
          </p:cNvSpPr>
          <p:nvPr>
            <p:ph idx="1"/>
          </p:nvPr>
        </p:nvSpPr>
        <p:spPr/>
        <p:txBody>
          <a:bodyPr numCol="1">
            <a:normAutofit/>
          </a:bodyPr>
          <a:lstStyle/>
          <a:p>
            <a:pPr marL="457200" indent="-457200">
              <a:buFont typeface="+mj-lt"/>
              <a:buAutoNum type="arabicPeriod"/>
            </a:pPr>
            <a:r>
              <a:rPr lang="pl-PL" dirty="0"/>
              <a:t>P</a:t>
            </a:r>
            <a:r>
              <a:rPr lang="en-US" dirty="0"/>
              <a:t>roblems</a:t>
            </a:r>
            <a:r>
              <a:rPr lang="pl-PL" dirty="0"/>
              <a:t> in the crypto-space</a:t>
            </a:r>
            <a:endParaRPr lang="en-US" dirty="0"/>
          </a:p>
          <a:p>
            <a:pPr marL="457200" indent="-457200">
              <a:buFont typeface="+mj-lt"/>
              <a:buAutoNum type="arabicPeriod"/>
            </a:pPr>
            <a:r>
              <a:rPr lang="en-US" dirty="0"/>
              <a:t>EOS concept</a:t>
            </a:r>
            <a:r>
              <a:rPr lang="pl-PL" dirty="0"/>
              <a:t> &amp; </a:t>
            </a:r>
            <a:r>
              <a:rPr lang="en-US" dirty="0"/>
              <a:t>features</a:t>
            </a:r>
            <a:endParaRPr lang="pl-PL" dirty="0"/>
          </a:p>
          <a:p>
            <a:pPr marL="457200" indent="-457200">
              <a:buFont typeface="+mj-lt"/>
              <a:buAutoNum type="arabicPeriod"/>
            </a:pPr>
            <a:r>
              <a:rPr lang="pl-PL" dirty="0"/>
              <a:t>E</a:t>
            </a:r>
            <a:r>
              <a:rPr lang="en-US" dirty="0"/>
              <a:t>OS background</a:t>
            </a:r>
            <a:endParaRPr lang="pl-PL" dirty="0"/>
          </a:p>
          <a:p>
            <a:pPr marL="457200" indent="-457200">
              <a:buFont typeface="+mj-lt"/>
              <a:buAutoNum type="arabicPeriod"/>
            </a:pPr>
            <a:r>
              <a:rPr lang="en-US" dirty="0"/>
              <a:t>EOS strong</a:t>
            </a:r>
            <a:r>
              <a:rPr lang="pl-PL" dirty="0"/>
              <a:t> &amp; weak</a:t>
            </a:r>
            <a:r>
              <a:rPr lang="en-US" dirty="0"/>
              <a:t> points</a:t>
            </a:r>
          </a:p>
          <a:p>
            <a:pPr marL="457200" indent="-457200">
              <a:buFont typeface="+mj-lt"/>
              <a:buAutoNum type="arabicPeriod"/>
            </a:pPr>
            <a:r>
              <a:rPr lang="en-US" dirty="0"/>
              <a:t>EOS vs. </a:t>
            </a:r>
            <a:r>
              <a:rPr lang="pl-PL" dirty="0"/>
              <a:t>p</a:t>
            </a:r>
            <a:r>
              <a:rPr lang="en-US" dirty="0"/>
              <a:t>roblems</a:t>
            </a:r>
          </a:p>
          <a:p>
            <a:pPr marL="457200" indent="-457200">
              <a:buFont typeface="+mj-lt"/>
              <a:buAutoNum type="arabicPeriod"/>
            </a:pPr>
            <a:r>
              <a:rPr lang="en-US" dirty="0"/>
              <a:t>Blockchain evolution</a:t>
            </a:r>
          </a:p>
          <a:p>
            <a:pPr marL="0" indent="0">
              <a:buNone/>
            </a:pPr>
            <a:endParaRPr lang="en-US" dirty="0"/>
          </a:p>
        </p:txBody>
      </p:sp>
    </p:spTree>
    <p:extLst>
      <p:ext uri="{BB962C8B-B14F-4D97-AF65-F5344CB8AC3E}">
        <p14:creationId xmlns:p14="http://schemas.microsoft.com/office/powerpoint/2010/main" val="180232413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660A-6281-4A1E-94CE-A16DF2BA106E}"/>
              </a:ext>
            </a:extLst>
          </p:cNvPr>
          <p:cNvSpPr>
            <a:spLocks noGrp="1"/>
          </p:cNvSpPr>
          <p:nvPr>
            <p:ph type="title"/>
          </p:nvPr>
        </p:nvSpPr>
        <p:spPr/>
        <p:txBody>
          <a:bodyPr/>
          <a:lstStyle/>
          <a:p>
            <a:r>
              <a:rPr lang="en-US" dirty="0"/>
              <a:t>Smart-contract vs. decentralized App</a:t>
            </a:r>
          </a:p>
        </p:txBody>
      </p:sp>
      <p:sp>
        <p:nvSpPr>
          <p:cNvPr id="3" name="Content Placeholder 2">
            <a:extLst>
              <a:ext uri="{FF2B5EF4-FFF2-40B4-BE49-F238E27FC236}">
                <a16:creationId xmlns:a16="http://schemas.microsoft.com/office/drawing/2014/main" id="{3BDFF7A0-BA47-4702-B6E0-01E65CAA0647}"/>
              </a:ext>
            </a:extLst>
          </p:cNvPr>
          <p:cNvSpPr>
            <a:spLocks noGrp="1"/>
          </p:cNvSpPr>
          <p:nvPr>
            <p:ph idx="1"/>
          </p:nvPr>
        </p:nvSpPr>
        <p:spPr/>
        <p:txBody>
          <a:bodyPr/>
          <a:lstStyle/>
          <a:p>
            <a:r>
              <a:rPr lang="en-US" dirty="0"/>
              <a:t>Smart-contract: a piece of interactive code hosted on a blockchain</a:t>
            </a:r>
          </a:p>
          <a:p>
            <a:r>
              <a:rPr lang="en-US" dirty="0"/>
              <a:t>Decentralized application: </a:t>
            </a:r>
          </a:p>
          <a:p>
            <a:pPr lvl="1"/>
            <a:r>
              <a:rPr lang="en-US" dirty="0"/>
              <a:t>An internet-based app which is constructed in such a way that it doesn't need any owner or administrator</a:t>
            </a:r>
          </a:p>
          <a:p>
            <a:pPr lvl="1"/>
            <a:r>
              <a:rPr lang="en-US" dirty="0"/>
              <a:t>Has its own blockchain or it’s made of a bunch of smart-contracts working together</a:t>
            </a:r>
          </a:p>
          <a:p>
            <a:pPr lvl="1"/>
            <a:r>
              <a:rPr lang="en-US" dirty="0"/>
              <a:t>Has a user interface and an economic model</a:t>
            </a:r>
          </a:p>
          <a:p>
            <a:endParaRPr lang="en-US" dirty="0"/>
          </a:p>
          <a:p>
            <a:endParaRPr lang="en-US" dirty="0"/>
          </a:p>
        </p:txBody>
      </p:sp>
    </p:spTree>
    <p:extLst>
      <p:ext uri="{BB962C8B-B14F-4D97-AF65-F5344CB8AC3E}">
        <p14:creationId xmlns:p14="http://schemas.microsoft.com/office/powerpoint/2010/main" val="71213971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721523209"/>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41785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477027358"/>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99213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NEEDED</a:t>
            </a:r>
            <a:r>
              <a:rPr lang="en-US" dirty="0"/>
              <a:t> Vs. WHAT’s Available</a:t>
            </a:r>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1319384016"/>
              </p:ext>
            </p:extLst>
          </p:nvPr>
        </p:nvGraphicFramePr>
        <p:xfrm>
          <a:off x="1361753" y="2364214"/>
          <a:ext cx="7820034" cy="1801923"/>
        </p:xfrm>
        <a:graphic>
          <a:graphicData uri="http://schemas.openxmlformats.org/drawingml/2006/chart">
            <c:chart xmlns:c="http://schemas.openxmlformats.org/drawingml/2006/chart" xmlns:r="http://schemas.openxmlformats.org/officeDocument/2006/relationships" r:id="rId3"/>
          </a:graphicData>
        </a:graphic>
      </p:graphicFrame>
      <p:sp>
        <p:nvSpPr>
          <p:cNvPr id="4" name="Content Placeholder 2">
            <a:extLst>
              <a:ext uri="{FF2B5EF4-FFF2-40B4-BE49-F238E27FC236}">
                <a16:creationId xmlns:a16="http://schemas.microsoft.com/office/drawing/2014/main" id="{350CF540-13E3-46A5-9253-0734ABDBD1E6}"/>
              </a:ext>
            </a:extLst>
          </p:cNvPr>
          <p:cNvSpPr>
            <a:spLocks noGrp="1"/>
          </p:cNvSpPr>
          <p:nvPr>
            <p:ph idx="1"/>
          </p:nvPr>
        </p:nvSpPr>
        <p:spPr>
          <a:xfrm>
            <a:off x="1361752" y="4784139"/>
            <a:ext cx="3460505" cy="1047166"/>
          </a:xfrm>
        </p:spPr>
        <p:txBody>
          <a:bodyPr>
            <a:normAutofit/>
          </a:bodyPr>
          <a:lstStyle/>
          <a:p>
            <a:pPr marL="0" lvl="1" indent="0">
              <a:lnSpc>
                <a:spcPct val="100000"/>
              </a:lnSpc>
              <a:spcBef>
                <a:spcPts val="0"/>
              </a:spcBef>
              <a:buNone/>
            </a:pPr>
            <a:r>
              <a:rPr lang="pl-PL" sz="2400" dirty="0"/>
              <a:t>BTC: </a:t>
            </a:r>
            <a:r>
              <a:rPr lang="pl-PL" sz="2400" dirty="0">
                <a:solidFill>
                  <a:schemeClr val="tx2"/>
                </a:solidFill>
              </a:rPr>
              <a:t>4 trxn/sec</a:t>
            </a:r>
          </a:p>
          <a:p>
            <a:pPr marL="0" lvl="1" indent="0">
              <a:lnSpc>
                <a:spcPct val="100000"/>
              </a:lnSpc>
              <a:spcBef>
                <a:spcPts val="0"/>
              </a:spcBef>
              <a:buNone/>
            </a:pPr>
            <a:r>
              <a:rPr lang="pl-PL" sz="2400" dirty="0"/>
              <a:t>ETH: </a:t>
            </a:r>
            <a:r>
              <a:rPr lang="en-US" sz="2400" dirty="0">
                <a:solidFill>
                  <a:schemeClr val="tx2"/>
                </a:solidFill>
              </a:rPr>
              <a:t>15-</a:t>
            </a:r>
            <a:r>
              <a:rPr lang="pl-PL" sz="2400" dirty="0">
                <a:solidFill>
                  <a:schemeClr val="tx2"/>
                </a:solidFill>
              </a:rPr>
              <a:t>30 trxn/sec</a:t>
            </a:r>
            <a:endParaRPr lang="en-US" dirty="0"/>
          </a:p>
        </p:txBody>
      </p:sp>
      <p:sp>
        <p:nvSpPr>
          <p:cNvPr id="5" name="Content Placeholder 2">
            <a:extLst>
              <a:ext uri="{FF2B5EF4-FFF2-40B4-BE49-F238E27FC236}">
                <a16:creationId xmlns:a16="http://schemas.microsoft.com/office/drawing/2014/main" id="{440F53C2-F0FA-4C97-B141-DF23752A7852}"/>
              </a:ext>
            </a:extLst>
          </p:cNvPr>
          <p:cNvSpPr txBox="1">
            <a:spLocks/>
          </p:cNvSpPr>
          <p:nvPr/>
        </p:nvSpPr>
        <p:spPr>
          <a:xfrm>
            <a:off x="4988872" y="4784139"/>
            <a:ext cx="5935802" cy="10471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pl-PL" sz="2400" dirty="0"/>
              <a:t>BTC: </a:t>
            </a:r>
            <a:r>
              <a:rPr lang="en-US" sz="2400" dirty="0">
                <a:solidFill>
                  <a:schemeClr val="tx2"/>
                </a:solidFill>
              </a:rPr>
              <a:t>4</a:t>
            </a:r>
            <a:r>
              <a:rPr lang="pl-PL" sz="2400" dirty="0">
                <a:solidFill>
                  <a:schemeClr val="tx2"/>
                </a:solidFill>
              </a:rPr>
              <a:t> </a:t>
            </a:r>
            <a:r>
              <a:rPr lang="en-US" sz="2400" dirty="0">
                <a:solidFill>
                  <a:schemeClr val="tx2"/>
                </a:solidFill>
              </a:rPr>
              <a:t>bln USD</a:t>
            </a:r>
            <a:r>
              <a:rPr lang="pl-PL" sz="2400" dirty="0">
                <a:solidFill>
                  <a:schemeClr val="tx2"/>
                </a:solidFill>
              </a:rPr>
              <a:t>/</a:t>
            </a:r>
            <a:r>
              <a:rPr lang="en-US" sz="2400" dirty="0">
                <a:solidFill>
                  <a:schemeClr val="tx2"/>
                </a:solidFill>
              </a:rPr>
              <a:t>year (12 mln USD/day)</a:t>
            </a:r>
            <a:endParaRPr lang="pl-PL" sz="2400" dirty="0">
              <a:solidFill>
                <a:schemeClr val="tx2"/>
              </a:solidFill>
            </a:endParaRPr>
          </a:p>
          <a:p>
            <a:pPr marL="0" lvl="1" indent="0">
              <a:lnSpc>
                <a:spcPct val="100000"/>
              </a:lnSpc>
              <a:spcBef>
                <a:spcPts val="0"/>
              </a:spcBef>
              <a:buFont typeface="Arial" panose="020B0604020202020204" pitchFamily="34" charset="0"/>
              <a:buNone/>
            </a:pPr>
            <a:r>
              <a:rPr lang="pl-PL" sz="2400" dirty="0"/>
              <a:t>ETH: </a:t>
            </a:r>
            <a:r>
              <a:rPr lang="en-US" sz="2400" dirty="0">
                <a:solidFill>
                  <a:schemeClr val="tx2"/>
                </a:solidFill>
              </a:rPr>
              <a:t>2 bln USD/year (6 mln USD/day)</a:t>
            </a:r>
            <a:endParaRPr lang="en-US" dirty="0"/>
          </a:p>
        </p:txBody>
      </p:sp>
    </p:spTree>
    <p:extLst>
      <p:ext uri="{BB962C8B-B14F-4D97-AF65-F5344CB8AC3E}">
        <p14:creationId xmlns:p14="http://schemas.microsoft.com/office/powerpoint/2010/main" val="25660354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randombar(horizontal)">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randombar(horizontal)">
                                      <p:cBhvr>
                                        <p:cTn id="12" dur="500"/>
                                        <p:tgtEl>
                                          <p:spTgt spid="7">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randombar(horizontal)">
                                      <p:cBhvr>
                                        <p:cTn id="17" dur="500"/>
                                        <p:tgtEl>
                                          <p:spTgt spid="7">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randombar(horizontal)">
                                      <p:cBhvr>
                                        <p:cTn id="22" dur="500"/>
                                        <p:tgtEl>
                                          <p:spTgt spid="7">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7" dur="500"/>
                                        <p:tgtEl>
                                          <p:spTgt spid="4">
                                            <p:txEl>
                                              <p:pRg st="0" end="0"/>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5" dur="500"/>
                                        <p:tgtEl>
                                          <p:spTgt spid="5">
                                            <p:txEl>
                                              <p:pRg st="0" end="0"/>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category"/>
        </p:bldSub>
      </p:bldGraphic>
      <p:bldP spid="4" grpId="0" uiExpand="1" build="p"/>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30B9-F32C-47D5-A4B7-B7CBA863B405}"/>
              </a:ext>
            </a:extLst>
          </p:cNvPr>
          <p:cNvSpPr>
            <a:spLocks noGrp="1"/>
          </p:cNvSpPr>
          <p:nvPr>
            <p:ph type="title"/>
          </p:nvPr>
        </p:nvSpPr>
        <p:spPr/>
        <p:txBody>
          <a:bodyPr/>
          <a:lstStyle/>
          <a:p>
            <a:r>
              <a:rPr lang="en-US" dirty="0"/>
              <a:t>Scaling solutions Available</a:t>
            </a:r>
          </a:p>
        </p:txBody>
      </p:sp>
      <p:sp>
        <p:nvSpPr>
          <p:cNvPr id="3" name="Content Placeholder 2">
            <a:extLst>
              <a:ext uri="{FF2B5EF4-FFF2-40B4-BE49-F238E27FC236}">
                <a16:creationId xmlns:a16="http://schemas.microsoft.com/office/drawing/2014/main" id="{7DF99D0F-5157-4FFB-8384-96EDACC58B59}"/>
              </a:ext>
            </a:extLst>
          </p:cNvPr>
          <p:cNvSpPr>
            <a:spLocks noGrp="1"/>
          </p:cNvSpPr>
          <p:nvPr>
            <p:ph idx="1"/>
          </p:nvPr>
        </p:nvSpPr>
        <p:spPr/>
        <p:txBody>
          <a:bodyPr/>
          <a:lstStyle/>
          <a:p>
            <a:r>
              <a:rPr lang="en-US" dirty="0"/>
              <a:t>Moving transactions off-chain: state channels</a:t>
            </a:r>
          </a:p>
          <a:p>
            <a:pPr lvl="1"/>
            <a:r>
              <a:rPr lang="en-US" dirty="0"/>
              <a:t>Lightening Network in Bitcoin</a:t>
            </a:r>
          </a:p>
          <a:p>
            <a:pPr lvl="1"/>
            <a:r>
              <a:rPr lang="en-US" dirty="0"/>
              <a:t>Raiden in Ethereum</a:t>
            </a:r>
          </a:p>
          <a:p>
            <a:r>
              <a:rPr lang="pl-PL" dirty="0"/>
              <a:t>Splitting</a:t>
            </a:r>
            <a:r>
              <a:rPr lang="en-US" dirty="0"/>
              <a:t> the problem into </a:t>
            </a:r>
            <a:r>
              <a:rPr lang="pl-PL" dirty="0"/>
              <a:t>smaller chunks</a:t>
            </a:r>
            <a:r>
              <a:rPr lang="en-US" dirty="0"/>
              <a:t>: </a:t>
            </a:r>
          </a:p>
          <a:p>
            <a:pPr lvl="1"/>
            <a:r>
              <a:rPr lang="pl-PL" dirty="0"/>
              <a:t>Sub-domains within one blockchain (</a:t>
            </a:r>
            <a:r>
              <a:rPr lang="en-US" dirty="0"/>
              <a:t>Ethereum’s </a:t>
            </a:r>
            <a:r>
              <a:rPr lang="pl-PL" dirty="0"/>
              <a:t>s</a:t>
            </a:r>
            <a:r>
              <a:rPr lang="en-US" dirty="0" err="1"/>
              <a:t>harding</a:t>
            </a:r>
            <a:r>
              <a:rPr lang="pl-PL" dirty="0"/>
              <a:t>)</a:t>
            </a:r>
            <a:endParaRPr lang="en-US" dirty="0"/>
          </a:p>
          <a:p>
            <a:pPr lvl="1"/>
            <a:r>
              <a:rPr lang="pl-PL" dirty="0"/>
              <a:t>Hierachy of s</a:t>
            </a:r>
            <a:r>
              <a:rPr lang="en-US" dirty="0" err="1"/>
              <a:t>ub</a:t>
            </a:r>
            <a:r>
              <a:rPr lang="en-US" dirty="0"/>
              <a:t>-chains </a:t>
            </a:r>
            <a:r>
              <a:rPr lang="pl-PL" dirty="0"/>
              <a:t>(</a:t>
            </a:r>
            <a:r>
              <a:rPr lang="en-US" dirty="0"/>
              <a:t>Ethereum’s Plasma</a:t>
            </a:r>
            <a:r>
              <a:rPr lang="pl-PL" dirty="0"/>
              <a:t>)</a:t>
            </a:r>
            <a:endParaRPr lang="en-US" dirty="0"/>
          </a:p>
        </p:txBody>
      </p:sp>
    </p:spTree>
    <p:extLst>
      <p:ext uri="{BB962C8B-B14F-4D97-AF65-F5344CB8AC3E}">
        <p14:creationId xmlns:p14="http://schemas.microsoft.com/office/powerpoint/2010/main" val="8459398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542248011"/>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115001"/>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B1E3-EF52-4E3B-B932-6A0FF6944B3D}"/>
              </a:ext>
            </a:extLst>
          </p:cNvPr>
          <p:cNvSpPr>
            <a:spLocks noGrp="1"/>
          </p:cNvSpPr>
          <p:nvPr>
            <p:ph type="title"/>
          </p:nvPr>
        </p:nvSpPr>
        <p:spPr/>
        <p:txBody>
          <a:bodyPr/>
          <a:lstStyle/>
          <a:p>
            <a:r>
              <a:rPr lang="en-US" dirty="0"/>
              <a:t>Average transaction fee</a:t>
            </a:r>
          </a:p>
        </p:txBody>
      </p:sp>
      <p:pic>
        <p:nvPicPr>
          <p:cNvPr id="5" name="Content Placeholder 4" descr="A close up of a map&#10;&#10;Description generated with very high confidence">
            <a:extLst>
              <a:ext uri="{FF2B5EF4-FFF2-40B4-BE49-F238E27FC236}">
                <a16:creationId xmlns:a16="http://schemas.microsoft.com/office/drawing/2014/main" id="{370113EA-1BDE-49CF-8E50-BD4D19CF5C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7900" y="2570327"/>
            <a:ext cx="4007677" cy="2563143"/>
          </a:xfrm>
        </p:spPr>
      </p:pic>
      <p:pic>
        <p:nvPicPr>
          <p:cNvPr id="6" name="Content Placeholder 4">
            <a:extLst>
              <a:ext uri="{FF2B5EF4-FFF2-40B4-BE49-F238E27FC236}">
                <a16:creationId xmlns:a16="http://schemas.microsoft.com/office/drawing/2014/main" id="{18195D5F-188E-458D-8811-548E49A62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962" y="2566735"/>
            <a:ext cx="4007677" cy="2566736"/>
          </a:xfrm>
          <a:prstGeom prst="rect">
            <a:avLst/>
          </a:prstGeom>
        </p:spPr>
      </p:pic>
      <p:sp>
        <p:nvSpPr>
          <p:cNvPr id="7" name="TextBox 8">
            <a:extLst>
              <a:ext uri="{FF2B5EF4-FFF2-40B4-BE49-F238E27FC236}">
                <a16:creationId xmlns:a16="http://schemas.microsoft.com/office/drawing/2014/main" id="{DF8B1930-7A01-4EC6-80FD-B0CA220E9CDF}"/>
              </a:ext>
            </a:extLst>
          </p:cNvPr>
          <p:cNvSpPr txBox="1"/>
          <p:nvPr/>
        </p:nvSpPr>
        <p:spPr>
          <a:xfrm>
            <a:off x="1417900" y="5265499"/>
            <a:ext cx="3854645" cy="402161"/>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spcBef>
                <a:spcPts val="600"/>
              </a:spcBef>
            </a:pPr>
            <a:r>
              <a:rPr lang="en-US" sz="2400" dirty="0"/>
              <a:t>6-month average: </a:t>
            </a:r>
            <a:r>
              <a:rPr lang="en-US" sz="2400" dirty="0">
                <a:solidFill>
                  <a:schemeClr val="tx2"/>
                </a:solidFill>
              </a:rPr>
              <a:t>4 USD/trxn</a:t>
            </a:r>
          </a:p>
        </p:txBody>
      </p:sp>
      <p:sp>
        <p:nvSpPr>
          <p:cNvPr id="8" name="TextBox 8">
            <a:extLst>
              <a:ext uri="{FF2B5EF4-FFF2-40B4-BE49-F238E27FC236}">
                <a16:creationId xmlns:a16="http://schemas.microsoft.com/office/drawing/2014/main" id="{631CCEA8-DA57-4F78-B97B-6079F884E49B}"/>
              </a:ext>
            </a:extLst>
          </p:cNvPr>
          <p:cNvSpPr txBox="1"/>
          <p:nvPr/>
        </p:nvSpPr>
        <p:spPr>
          <a:xfrm>
            <a:off x="1369366" y="2127863"/>
            <a:ext cx="1622486" cy="40216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2400" u="sng" dirty="0"/>
              <a:t>Bitcoin</a:t>
            </a:r>
            <a:endParaRPr lang="en-US" sz="2400" dirty="0"/>
          </a:p>
        </p:txBody>
      </p:sp>
      <p:sp>
        <p:nvSpPr>
          <p:cNvPr id="10" name="TextBox 8">
            <a:extLst>
              <a:ext uri="{FF2B5EF4-FFF2-40B4-BE49-F238E27FC236}">
                <a16:creationId xmlns:a16="http://schemas.microsoft.com/office/drawing/2014/main" id="{4E390EB1-77B5-4DA9-A5F3-945C54985C72}"/>
              </a:ext>
            </a:extLst>
          </p:cNvPr>
          <p:cNvSpPr txBox="1"/>
          <p:nvPr/>
        </p:nvSpPr>
        <p:spPr>
          <a:xfrm>
            <a:off x="6013962" y="5265498"/>
            <a:ext cx="4261808"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spcBef>
                <a:spcPts val="600"/>
              </a:spcBef>
            </a:pPr>
            <a:r>
              <a:rPr lang="en-US" sz="2400" dirty="0"/>
              <a:t>6-month average: </a:t>
            </a:r>
            <a:r>
              <a:rPr lang="en-US" sz="2400" dirty="0">
                <a:solidFill>
                  <a:schemeClr val="tx2"/>
                </a:solidFill>
              </a:rPr>
              <a:t>0.30 USD/trxn</a:t>
            </a:r>
          </a:p>
        </p:txBody>
      </p:sp>
      <p:sp>
        <p:nvSpPr>
          <p:cNvPr id="11" name="TextBox 8">
            <a:extLst>
              <a:ext uri="{FF2B5EF4-FFF2-40B4-BE49-F238E27FC236}">
                <a16:creationId xmlns:a16="http://schemas.microsoft.com/office/drawing/2014/main" id="{07C5D8B9-44A9-4722-A93D-F31FD19CE73B}"/>
              </a:ext>
            </a:extLst>
          </p:cNvPr>
          <p:cNvSpPr txBox="1"/>
          <p:nvPr/>
        </p:nvSpPr>
        <p:spPr>
          <a:xfrm>
            <a:off x="5970510" y="2098560"/>
            <a:ext cx="1622486" cy="40216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Ethereum</a:t>
            </a:r>
            <a:endParaRPr lang="en-US" sz="2400" dirty="0"/>
          </a:p>
        </p:txBody>
      </p:sp>
      <p:sp>
        <p:nvSpPr>
          <p:cNvPr id="9" name="TextBox 8">
            <a:extLst>
              <a:ext uri="{FF2B5EF4-FFF2-40B4-BE49-F238E27FC236}">
                <a16:creationId xmlns:a16="http://schemas.microsoft.com/office/drawing/2014/main" id="{4C82DFC0-845B-4438-A4BF-BBEAF0155658}"/>
              </a:ext>
            </a:extLst>
          </p:cNvPr>
          <p:cNvSpPr txBox="1"/>
          <p:nvPr/>
        </p:nvSpPr>
        <p:spPr>
          <a:xfrm>
            <a:off x="1361753" y="6327159"/>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bitinfocharts.com</a:t>
            </a:r>
            <a:endParaRPr lang="en-US" sz="1400" dirty="0">
              <a:solidFill>
                <a:schemeClr val="tx1">
                  <a:lumMod val="65000"/>
                </a:schemeClr>
              </a:solidFill>
            </a:endParaRPr>
          </a:p>
        </p:txBody>
      </p:sp>
    </p:spTree>
    <p:extLst>
      <p:ext uri="{BB962C8B-B14F-4D97-AF65-F5344CB8AC3E}">
        <p14:creationId xmlns:p14="http://schemas.microsoft.com/office/powerpoint/2010/main" val="2859901360"/>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932931271"/>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87954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860085611"/>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107281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Blockchain SPACE</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We are blockchain long-term investors</a:t>
            </a:r>
            <a:r>
              <a:rPr lang="pl-PL" dirty="0"/>
              <a:t>:</a:t>
            </a:r>
            <a:br>
              <a:rPr lang="pl-PL" dirty="0"/>
            </a:br>
            <a:r>
              <a:rPr lang="en-US" dirty="0"/>
              <a:t>B</a:t>
            </a:r>
            <a:r>
              <a:rPr lang="pl-PL" dirty="0"/>
              <a:t>itcoin, </a:t>
            </a:r>
            <a:r>
              <a:rPr lang="en-US" dirty="0"/>
              <a:t>Ethereum, Polkadot, </a:t>
            </a:r>
            <a:r>
              <a:rPr lang="pl-PL" dirty="0"/>
              <a:t>MaidSafe, BitShares, Steem &amp; EOS</a:t>
            </a:r>
            <a:endParaRPr lang="en-US" dirty="0"/>
          </a:p>
          <a:p>
            <a:r>
              <a:rPr lang="en-US" dirty="0"/>
              <a:t>We actively participate in blockchain events</a:t>
            </a:r>
            <a:r>
              <a:rPr lang="pl-PL" dirty="0"/>
              <a:t>:</a:t>
            </a:r>
            <a:br>
              <a:rPr lang="pl-PL" dirty="0"/>
            </a:br>
            <a:r>
              <a:rPr lang="en-US" dirty="0"/>
              <a:t>FinTech Week in London</a:t>
            </a:r>
            <a:r>
              <a:rPr lang="pl-PL" dirty="0"/>
              <a:t> &amp; </a:t>
            </a:r>
            <a:r>
              <a:rPr lang="en-US" dirty="0"/>
              <a:t>Blockchain Summit in Shanghai</a:t>
            </a:r>
            <a:endParaRPr lang="pl-PL" dirty="0"/>
          </a:p>
        </p:txBody>
      </p:sp>
    </p:spTree>
    <p:extLst>
      <p:ext uri="{BB962C8B-B14F-4D97-AF65-F5344CB8AC3E}">
        <p14:creationId xmlns:p14="http://schemas.microsoft.com/office/powerpoint/2010/main" val="84460034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GB" dirty="0"/>
              <a:t>BUILD </a:t>
            </a:r>
            <a:r>
              <a:rPr lang="en-GB" dirty="0" err="1"/>
              <a:t>UNSTOPPAbLE</a:t>
            </a:r>
            <a:r>
              <a:rPr lang="en-GB" dirty="0"/>
              <a:t> APPS</a:t>
            </a:r>
            <a:endParaRPr lang="en-US"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3">
            <a:extLst>
              <a:ext uri="{28A0092B-C50C-407E-A947-70E740481C1C}">
                <a14:useLocalDpi xmlns:a14="http://schemas.microsoft.com/office/drawing/2010/main" val="0"/>
              </a:ext>
            </a:extLst>
          </a:blip>
          <a:srcRect t="13750" r="42669" b="35627"/>
          <a:stretch/>
        </p:blipFill>
        <p:spPr>
          <a:xfrm>
            <a:off x="1361753" y="2306972"/>
            <a:ext cx="7185024" cy="3335681"/>
          </a:xfrm>
          <a:prstGeom prst="rect">
            <a:avLst/>
          </a:prstGeom>
          <a:ln>
            <a:solidFill>
              <a:schemeClr val="tx1"/>
            </a:solidFill>
          </a:ln>
        </p:spPr>
      </p:pic>
      <p:sp>
        <p:nvSpPr>
          <p:cNvPr id="4" name="TextBox 3">
            <a:extLst>
              <a:ext uri="{FF2B5EF4-FFF2-40B4-BE49-F238E27FC236}">
                <a16:creationId xmlns:a16="http://schemas.microsoft.com/office/drawing/2014/main" id="{6BF69774-D511-42BF-AD8C-58013CD17D07}"/>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ethreum.org</a:t>
            </a:r>
            <a:endParaRPr lang="en-US" sz="1400" dirty="0">
              <a:solidFill>
                <a:schemeClr val="tx1">
                  <a:lumMod val="65000"/>
                </a:schemeClr>
              </a:solidFill>
            </a:endParaRPr>
          </a:p>
        </p:txBody>
      </p:sp>
    </p:spTree>
    <p:extLst>
      <p:ext uri="{BB962C8B-B14F-4D97-AF65-F5344CB8AC3E}">
        <p14:creationId xmlns:p14="http://schemas.microsoft.com/office/powerpoint/2010/main" val="1923475144"/>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13494525"/>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1584989"/>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283063048"/>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3707474"/>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208559905"/>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3CA01E7-7E76-4736-9412-AAAE203FBF27}"/>
                                            </p:graphicEl>
                                          </p:spTgt>
                                        </p:tgtEl>
                                        <p:attrNameLst>
                                          <p:attrName>style.visibility</p:attrName>
                                        </p:attrNameLst>
                                      </p:cBhvr>
                                      <p:to>
                                        <p:strVal val="visible"/>
                                      </p:to>
                                    </p:set>
                                    <p:anim calcmode="lin" valueType="num">
                                      <p:cBhvr additive="base">
                                        <p:cTn id="37" dur="500" fill="hold"/>
                                        <p:tgtEl>
                                          <p:spTgt spid="5">
                                            <p:graphicEl>
                                              <a:dgm id="{C3CA01E7-7E76-4736-9412-AAAE203FBF2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3CA01E7-7E76-4736-9412-AAAE203FBF27}"/>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7B70E375-5823-4B28-9CE2-2D542D51AC70}"/>
                                            </p:graphicEl>
                                          </p:spTgt>
                                        </p:tgtEl>
                                        <p:attrNameLst>
                                          <p:attrName>style.visibility</p:attrName>
                                        </p:attrNameLst>
                                      </p:cBhvr>
                                      <p:to>
                                        <p:strVal val="visible"/>
                                      </p:to>
                                    </p:set>
                                    <p:anim calcmode="lin" valueType="num">
                                      <p:cBhvr additive="base">
                                        <p:cTn id="41" dur="500" fill="hold"/>
                                        <p:tgtEl>
                                          <p:spTgt spid="5">
                                            <p:graphicEl>
                                              <a:dgm id="{7B70E375-5823-4B28-9CE2-2D542D51AC70}"/>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7B70E375-5823-4B28-9CE2-2D542D51AC70}"/>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59864DA4-75D9-4BEA-8E90-65D3E33CEC4E}"/>
                                            </p:graphicEl>
                                          </p:spTgt>
                                        </p:tgtEl>
                                        <p:attrNameLst>
                                          <p:attrName>style.visibility</p:attrName>
                                        </p:attrNameLst>
                                      </p:cBhvr>
                                      <p:to>
                                        <p:strVal val="visible"/>
                                      </p:to>
                                    </p:set>
                                    <p:anim calcmode="lin" valueType="num">
                                      <p:cBhvr additive="base">
                                        <p:cTn id="47" dur="500" fill="hold"/>
                                        <p:tgtEl>
                                          <p:spTgt spid="5">
                                            <p:graphicEl>
                                              <a:dgm id="{59864DA4-75D9-4BEA-8E90-65D3E33CEC4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59864DA4-75D9-4BEA-8E90-65D3E33CEC4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7F5314EF-1E76-4F86-9FC0-8D4626C9A582}"/>
                                            </p:graphicEl>
                                          </p:spTgt>
                                        </p:tgtEl>
                                        <p:attrNameLst>
                                          <p:attrName>style.visibility</p:attrName>
                                        </p:attrNameLst>
                                      </p:cBhvr>
                                      <p:to>
                                        <p:strVal val="visible"/>
                                      </p:to>
                                    </p:set>
                                    <p:anim calcmode="lin" valueType="num">
                                      <p:cBhvr additive="base">
                                        <p:cTn id="51" dur="500" fill="hold"/>
                                        <p:tgtEl>
                                          <p:spTgt spid="5">
                                            <p:graphicEl>
                                              <a:dgm id="{7F5314EF-1E76-4F86-9FC0-8D4626C9A582}"/>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7F5314EF-1E76-4F86-9FC0-8D4626C9A582}"/>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F9F0C3B9-865A-4DE9-B35B-8DC35EC27779}"/>
                                            </p:graphicEl>
                                          </p:spTgt>
                                        </p:tgtEl>
                                        <p:attrNameLst>
                                          <p:attrName>style.visibility</p:attrName>
                                        </p:attrNameLst>
                                      </p:cBhvr>
                                      <p:to>
                                        <p:strVal val="visible"/>
                                      </p:to>
                                    </p:set>
                                    <p:anim calcmode="lin" valueType="num">
                                      <p:cBhvr additive="base">
                                        <p:cTn id="57" dur="500" fill="hold"/>
                                        <p:tgtEl>
                                          <p:spTgt spid="5">
                                            <p:graphicEl>
                                              <a:dgm id="{F9F0C3B9-865A-4DE9-B35B-8DC35EC27779}"/>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F9F0C3B9-865A-4DE9-B35B-8DC35EC27779}"/>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979998E3-A6C3-4F24-8751-83EE8944A166}"/>
                                            </p:graphicEl>
                                          </p:spTgt>
                                        </p:tgtEl>
                                        <p:attrNameLst>
                                          <p:attrName>style.visibility</p:attrName>
                                        </p:attrNameLst>
                                      </p:cBhvr>
                                      <p:to>
                                        <p:strVal val="visible"/>
                                      </p:to>
                                    </p:set>
                                    <p:anim calcmode="lin" valueType="num">
                                      <p:cBhvr additive="base">
                                        <p:cTn id="61" dur="500" fill="hold"/>
                                        <p:tgtEl>
                                          <p:spTgt spid="5">
                                            <p:graphicEl>
                                              <a:dgm id="{979998E3-A6C3-4F24-8751-83EE8944A166}"/>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979998E3-A6C3-4F24-8751-83EE8944A166}"/>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969258F5-0484-49E7-B3C7-8290A3EC09A4}"/>
                                            </p:graphicEl>
                                          </p:spTgt>
                                        </p:tgtEl>
                                        <p:attrNameLst>
                                          <p:attrName>style.visibility</p:attrName>
                                        </p:attrNameLst>
                                      </p:cBhvr>
                                      <p:to>
                                        <p:strVal val="visible"/>
                                      </p:to>
                                    </p:set>
                                    <p:anim calcmode="lin" valueType="num">
                                      <p:cBhvr additive="base">
                                        <p:cTn id="67" dur="500" fill="hold"/>
                                        <p:tgtEl>
                                          <p:spTgt spid="5">
                                            <p:graphicEl>
                                              <a:dgm id="{969258F5-0484-49E7-B3C7-8290A3EC09A4}"/>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969258F5-0484-49E7-B3C7-8290A3EC09A4}"/>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
                                            <p:graphicEl>
                                              <a:dgm id="{164319CF-435F-403D-82DF-D509CC3BD6DE}"/>
                                            </p:graphicEl>
                                          </p:spTgt>
                                        </p:tgtEl>
                                        <p:attrNameLst>
                                          <p:attrName>style.visibility</p:attrName>
                                        </p:attrNameLst>
                                      </p:cBhvr>
                                      <p:to>
                                        <p:strVal val="visible"/>
                                      </p:to>
                                    </p:set>
                                    <p:anim calcmode="lin" valueType="num">
                                      <p:cBhvr additive="base">
                                        <p:cTn id="71" dur="500" fill="hold"/>
                                        <p:tgtEl>
                                          <p:spTgt spid="5">
                                            <p:graphicEl>
                                              <a:dgm id="{164319CF-435F-403D-82DF-D509CC3BD6DE}"/>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graphicEl>
                                              <a:dgm id="{164319CF-435F-403D-82DF-D509CC3BD6D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en-US" dirty="0"/>
              <a:t>general-purpose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are eos main </a:t>
            </a:r>
            <a:r>
              <a:rPr lang="en-US" dirty="0"/>
              <a:t>feature</a:t>
            </a:r>
            <a:r>
              <a:rPr lang="pl-PL" dirty="0"/>
              <a:t>s</a:t>
            </a:r>
            <a:r>
              <a:rPr lang="en-US" dirty="0"/>
              <a:t>?</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999938265"/>
              </p:ext>
            </p:extLst>
          </p:nvPr>
        </p:nvGraphicFramePr>
        <p:xfrm>
          <a:off x="560560" y="2221832"/>
          <a:ext cx="9803552" cy="3729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05829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1019503"/>
          </a:xfrm>
        </p:spPr>
        <p:txBody>
          <a:bodyPr>
            <a:normAutofit/>
          </a:bodyPr>
          <a:lstStyle/>
          <a:p>
            <a:pPr marL="0" indent="0">
              <a:buNone/>
            </a:pPr>
            <a:r>
              <a:rPr lang="en-US" dirty="0"/>
              <a:t>On day one: </a:t>
            </a:r>
            <a:r>
              <a:rPr lang="en-US" dirty="0">
                <a:solidFill>
                  <a:schemeClr val="tx2">
                    <a:lumMod val="75000"/>
                  </a:schemeClr>
                </a:solidFill>
              </a:rPr>
              <a:t>50,000 trxns per second</a:t>
            </a:r>
            <a:r>
              <a:rPr lang="en-US" dirty="0"/>
              <a:t> or more.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4061173918"/>
              </p:ext>
            </p:extLst>
          </p:nvPr>
        </p:nvGraphicFramePr>
        <p:xfrm>
          <a:off x="1361752" y="3268989"/>
          <a:ext cx="7820034" cy="2669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47547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Sequential processing technology borrowed from LMAX </a:t>
            </a:r>
            <a:r>
              <a:rPr lang="en-US" dirty="0"/>
              <a:t>exchange</a:t>
            </a:r>
            <a:endParaRPr lang="pl-PL" dirty="0"/>
          </a:p>
          <a:p>
            <a:r>
              <a:rPr lang="pl-PL" dirty="0"/>
              <a:t>P</a:t>
            </a:r>
            <a:r>
              <a:rPr lang="en-US" dirty="0"/>
              <a:t>arallel processing</a:t>
            </a:r>
            <a:r>
              <a:rPr lang="pl-PL" dirty="0"/>
              <a:t> for horizontal scaling</a:t>
            </a:r>
          </a:p>
          <a:p>
            <a:r>
              <a:rPr lang="pl-PL" dirty="0"/>
              <a:t>C</a:t>
            </a:r>
            <a:r>
              <a:rPr lang="en-US" dirty="0"/>
              <a:t>onsensus over events instead of consensus over state</a:t>
            </a:r>
            <a:endParaRPr lang="pl-PL" dirty="0"/>
          </a:p>
          <a:p>
            <a:r>
              <a:rPr lang="pl-PL" dirty="0"/>
              <a:t>No</a:t>
            </a:r>
            <a:r>
              <a:rPr lang="en-US" dirty="0"/>
              <a:t> </a:t>
            </a:r>
            <a:r>
              <a:rPr lang="pl-PL" dirty="0"/>
              <a:t>need to count CPU operations</a:t>
            </a:r>
          </a:p>
          <a:p>
            <a:pPr marL="0" indent="0">
              <a:buNone/>
            </a:pP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1958981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a:t>
            </a:r>
            <a:r>
              <a:rPr lang="en-US" dirty="0" err="1"/>
              <a:t>BLOCKCHaIN</a:t>
            </a:r>
            <a:r>
              <a:rPr lang="en-US" dirty="0"/>
              <a:t> SPACE</a:t>
            </a:r>
          </a:p>
        </p:txBody>
      </p:sp>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2">
            <a:extLst>
              <a:ext uri="{28A0092B-C50C-407E-A947-70E740481C1C}">
                <a14:useLocalDpi xmlns:a14="http://schemas.microsoft.com/office/drawing/2010/main" val="0"/>
              </a:ext>
            </a:extLst>
          </a:blip>
          <a:srcRect l="9633" r="23725" b="16879"/>
          <a:stretch/>
        </p:blipFill>
        <p:spPr>
          <a:xfrm>
            <a:off x="2875973" y="2058567"/>
            <a:ext cx="2237430" cy="2096338"/>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3">
            <a:extLst>
              <a:ext uri="{28A0092B-C50C-407E-A947-70E740481C1C}">
                <a14:useLocalDpi xmlns:a14="http://schemas.microsoft.com/office/drawing/2010/main" val="0"/>
              </a:ext>
            </a:extLst>
          </a:blip>
          <a:srcRect r="14639" b="14437"/>
          <a:stretch/>
        </p:blipFill>
        <p:spPr>
          <a:xfrm>
            <a:off x="5058435" y="2294278"/>
            <a:ext cx="3309154" cy="2485718"/>
          </a:xfrm>
          <a:prstGeom prst="rect">
            <a:avLst/>
          </a:prstGeom>
          <a:ln>
            <a:solidFill>
              <a:schemeClr val="tx1"/>
            </a:solidFill>
          </a:ln>
        </p:spPr>
      </p:pic>
      <p:pic>
        <p:nvPicPr>
          <p:cNvPr id="9" name="Picture 8">
            <a:extLst>
              <a:ext uri="{FF2B5EF4-FFF2-40B4-BE49-F238E27FC236}">
                <a16:creationId xmlns:a16="http://schemas.microsoft.com/office/drawing/2014/main" id="{35AA3EB3-0492-4F02-8816-3BA800D43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3384" y="3961131"/>
            <a:ext cx="1787693" cy="1825409"/>
          </a:xfrm>
          <a:prstGeom prst="rect">
            <a:avLst/>
          </a:prstGeom>
          <a:ln>
            <a:solidFill>
              <a:schemeClr val="tx1"/>
            </a:solidFill>
          </a:ln>
        </p:spPr>
      </p:pic>
      <p:pic>
        <p:nvPicPr>
          <p:cNvPr id="6" name="Picture 5">
            <a:extLst>
              <a:ext uri="{FF2B5EF4-FFF2-40B4-BE49-F238E27FC236}">
                <a16:creationId xmlns:a16="http://schemas.microsoft.com/office/drawing/2014/main" id="{49CF353A-83A7-4219-8951-A6E06DE1C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895" y="4471563"/>
            <a:ext cx="3142968" cy="1767920"/>
          </a:xfrm>
          <a:prstGeom prst="rect">
            <a:avLst/>
          </a:prstGeom>
          <a:ln>
            <a:solidFill>
              <a:schemeClr val="tx1"/>
            </a:solidFill>
          </a:ln>
        </p:spPr>
      </p:pic>
    </p:spTree>
    <p:extLst>
      <p:ext uri="{BB962C8B-B14F-4D97-AF65-F5344CB8AC3E}">
        <p14:creationId xmlns:p14="http://schemas.microsoft.com/office/powerpoint/2010/main" val="2767537522"/>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Built-in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en-US" dirty="0"/>
              <a:t>Consensus mechanism: Delegated Proof of Stake</a:t>
            </a:r>
          </a:p>
          <a:p>
            <a:r>
              <a:rPr lang="en-US" dirty="0"/>
              <a:t>B</a:t>
            </a:r>
            <a:r>
              <a:rPr lang="pl-PL" dirty="0"/>
              <a:t>lock producers able to f</a:t>
            </a:r>
            <a:r>
              <a:rPr lang="en-US" dirty="0"/>
              <a:t>reeze &amp; fix broken apps</a:t>
            </a:r>
            <a:endParaRPr lang="pl-PL" dirty="0"/>
          </a:p>
          <a:p>
            <a:r>
              <a:rPr lang="pl-PL" dirty="0"/>
              <a:t>Built-in governance mechanisms:</a:t>
            </a:r>
          </a:p>
          <a:p>
            <a:pPr lvl="1"/>
            <a:r>
              <a:rPr lang="pl-PL" dirty="0"/>
              <a:t>C</a:t>
            </a:r>
            <a:r>
              <a:rPr lang="en-US" dirty="0" err="1"/>
              <a:t>onstitution</a:t>
            </a:r>
            <a:r>
              <a:rPr lang="en-US" dirty="0"/>
              <a:t> encoded in the blockchain</a:t>
            </a:r>
            <a:r>
              <a:rPr lang="pl-PL" dirty="0"/>
              <a:t> (legally binding)</a:t>
            </a:r>
          </a:p>
          <a:p>
            <a:pPr lvl="1"/>
            <a:r>
              <a:rPr lang="pl-PL" dirty="0"/>
              <a:t>Arbitration for resolving disputes</a:t>
            </a:r>
          </a:p>
          <a:p>
            <a:pPr lvl="1"/>
            <a:r>
              <a:rPr lang="pl-PL" dirty="0"/>
              <a:t>Share</a:t>
            </a:r>
            <a:r>
              <a:rPr lang="en-US" dirty="0"/>
              <a:t>holders voting on important decisions</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Common/low-level </a:t>
            </a:r>
            <a:r>
              <a:rPr lang="en-US" dirty="0"/>
              <a:t>features </a:t>
            </a:r>
            <a:r>
              <a:rPr lang="pl-PL" dirty="0"/>
              <a:t>&amp;</a:t>
            </a:r>
            <a:r>
              <a:rPr lang="en-US" dirty="0"/>
              <a:t>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Integrated s</a:t>
            </a:r>
            <a:r>
              <a:rPr lang="en-US" dirty="0" err="1"/>
              <a:t>torage</a:t>
            </a:r>
            <a:r>
              <a:rPr lang="en-US" dirty="0"/>
              <a:t> solution based on IPFS</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429418"/>
          </a:xfrm>
        </p:spPr>
        <p:txBody>
          <a:bodyPr>
            <a:normAutofit/>
          </a:bodyPr>
          <a:lstStyle/>
          <a:p>
            <a:r>
              <a:rPr lang="en-US" dirty="0"/>
              <a:t>EOS token is never consumed</a:t>
            </a:r>
            <a:r>
              <a:rPr lang="pl-PL" dirty="0"/>
              <a:t>,</a:t>
            </a:r>
            <a:r>
              <a:rPr lang="en-US" dirty="0"/>
              <a:t> no concept of gas</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pl-PL" dirty="0"/>
              <a:t>Upgradable smart-contracts</a:t>
            </a:r>
          </a:p>
          <a:p>
            <a:r>
              <a:rPr lang="pl-PL" dirty="0"/>
              <a:t>Multiple virtual machines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a:t>
            </a:r>
            <a:r>
              <a:rPr lang="en-US" dirty="0"/>
              <a:t>6</a:t>
            </a:r>
            <a:r>
              <a:rPr lang="pl-PL" dirty="0"/>
              <a:t> </a:t>
            </a:r>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en-US" dirty="0"/>
              <a:t>Everything is based on messages</a:t>
            </a:r>
          </a:p>
          <a:p>
            <a:r>
              <a:rPr lang="en-US" dirty="0"/>
              <a:t>Cross-blockchain communication becomes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EOS MAIN FEATURES</a:t>
            </a:r>
            <a:endParaRPr lang="en-US" u="sng" dirty="0"/>
          </a:p>
        </p:txBody>
      </p:sp>
    </p:spTree>
    <p:extLst>
      <p:ext uri="{BB962C8B-B14F-4D97-AF65-F5344CB8AC3E}">
        <p14:creationId xmlns:p14="http://schemas.microsoft.com/office/powerpoint/2010/main" val="2509717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are eos main </a:t>
            </a:r>
            <a:r>
              <a:rPr lang="en-US" dirty="0"/>
              <a:t>feature</a:t>
            </a:r>
            <a:r>
              <a:rPr lang="pl-PL" dirty="0"/>
              <a:t>s</a:t>
            </a:r>
            <a:r>
              <a:rPr lang="en-US" dirty="0"/>
              <a:t>?</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nvPr>
        </p:nvGraphicFramePr>
        <p:xfrm>
          <a:off x="560560" y="2221832"/>
          <a:ext cx="9803552" cy="3729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6126087"/>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pl-PL" dirty="0"/>
              <a:t>EOS BackGround</a:t>
            </a:r>
            <a:endParaRPr lang="en-US" dirty="0"/>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770852"/>
            <a:ext cx="3086422" cy="2511426"/>
          </a:xfrm>
          <a:prstGeom prst="horizontalScroll">
            <a:avLst/>
          </a:prstGeom>
          <a:solidFill>
            <a:schemeClr val="tx1">
              <a:lumMod val="65000"/>
              <a:alpha val="60000"/>
            </a:schemeClr>
          </a:solidFill>
          <a:ln>
            <a:solidFill>
              <a:schemeClr val="tx1"/>
            </a:solidFill>
          </a:ln>
        </p:spPr>
        <p:txBody>
          <a:bodyPr anchor="ctr">
            <a:normAutofit/>
          </a:bodyPr>
          <a:lstStyle/>
          <a:p>
            <a:pPr marL="0" indent="0" algn="ctr">
              <a:buNone/>
            </a:pPr>
            <a:r>
              <a:rPr lang="pl-PL" sz="1800" dirty="0"/>
              <a:t>A</a:t>
            </a:r>
            <a:r>
              <a:rPr lang="en-US" sz="1800" dirty="0"/>
              <a:t>ttempt to generalize something that you have not figured out how to build yet</a:t>
            </a:r>
            <a:r>
              <a:rPr lang="pl-PL" sz="1800" dirty="0"/>
              <a:t>.</a:t>
            </a:r>
            <a:endParaRPr lang="en-US" sz="1800"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770852"/>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dirty="0"/>
              <a:t>Figure out how to build somet</a:t>
            </a:r>
            <a:r>
              <a:rPr lang="pl-PL" sz="1800" dirty="0"/>
              <a:t>h</a:t>
            </a:r>
            <a:r>
              <a:rPr lang="en-US" sz="1800" dirty="0" err="1"/>
              <a:t>ing</a:t>
            </a:r>
            <a:r>
              <a:rPr lang="en-US" sz="1800" dirty="0"/>
              <a:t>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521740"/>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8">
            <a:extLst>
              <a:ext uri="{FF2B5EF4-FFF2-40B4-BE49-F238E27FC236}">
                <a16:creationId xmlns:a16="http://schemas.microsoft.com/office/drawing/2014/main" id="{670891C2-E67C-45FD-A93A-60C50E160DB3}"/>
              </a:ext>
            </a:extLst>
          </p:cNvPr>
          <p:cNvSpPr txBox="1"/>
          <p:nvPr/>
        </p:nvSpPr>
        <p:spPr>
          <a:xfrm>
            <a:off x="1361753" y="2570797"/>
            <a:ext cx="2901216"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Top-down</a:t>
            </a:r>
          </a:p>
        </p:txBody>
      </p:sp>
      <p:sp>
        <p:nvSpPr>
          <p:cNvPr id="7" name="TextBox 8">
            <a:extLst>
              <a:ext uri="{FF2B5EF4-FFF2-40B4-BE49-F238E27FC236}">
                <a16:creationId xmlns:a16="http://schemas.microsoft.com/office/drawing/2014/main" id="{438A053C-68DA-4603-95D6-D24589591FA0}"/>
              </a:ext>
            </a:extLst>
          </p:cNvPr>
          <p:cNvSpPr txBox="1"/>
          <p:nvPr/>
        </p:nvSpPr>
        <p:spPr>
          <a:xfrm>
            <a:off x="6800690" y="2570797"/>
            <a:ext cx="2901216"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Bottom-up</a:t>
            </a:r>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304984268"/>
              </p:ext>
            </p:extLst>
          </p:nvPr>
        </p:nvGraphicFramePr>
        <p:xfrm>
          <a:off x="1361751"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80490" y="4300471"/>
            <a:ext cx="2983509" cy="1017715"/>
          </a:xfrm>
          <a:prstGeom prst="rect">
            <a:avLst/>
          </a:prstGeom>
          <a:noFill/>
        </p:spPr>
        <p:txBody>
          <a:bodyPr wrap="none" rtlCol="0">
            <a:spAutoFit/>
          </a:bodyPr>
          <a:lstStyle/>
          <a:p>
            <a:pPr>
              <a:lnSpc>
                <a:spcPts val="2400"/>
              </a:lnSpc>
            </a:pPr>
            <a:r>
              <a:rPr lang="pl-PL" sz="2400" u="sng" dirty="0">
                <a:solidFill>
                  <a:schemeClr val="tx2"/>
                </a:solidFill>
              </a:rPr>
              <a:t>Steem</a:t>
            </a:r>
            <a:br>
              <a:rPr lang="pl-PL" sz="2400" dirty="0">
                <a:solidFill>
                  <a:schemeClr val="tx2"/>
                </a:solidFill>
              </a:rPr>
            </a:br>
            <a:r>
              <a:rPr lang="en-US" sz="2400" dirty="0">
                <a:solidFill>
                  <a:schemeClr val="tx2"/>
                </a:solidFill>
              </a:rPr>
              <a:t>usage: </a:t>
            </a:r>
            <a:r>
              <a:rPr lang="pl-PL" sz="2400" dirty="0">
                <a:solidFill>
                  <a:schemeClr val="tx2"/>
                </a:solidFill>
              </a:rPr>
              <a:t>7.8 trxns/sec</a:t>
            </a:r>
            <a:br>
              <a:rPr lang="en-US" sz="2400" dirty="0">
                <a:solidFill>
                  <a:schemeClr val="tx2"/>
                </a:solidFill>
              </a:rPr>
            </a:br>
            <a:r>
              <a:rPr lang="en-US" sz="2400" dirty="0">
                <a:solidFill>
                  <a:schemeClr val="tx1">
                    <a:lumMod val="50000"/>
                  </a:schemeClr>
                </a:solidFill>
              </a:rPr>
              <a:t>capacity utilized: &lt;1%</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707352" y="2249488"/>
            <a:ext cx="2983509" cy="1017715"/>
          </a:xfrm>
          <a:prstGeom prst="rect">
            <a:avLst/>
          </a:prstGeom>
          <a:noFill/>
        </p:spPr>
        <p:txBody>
          <a:bodyPr wrap="none" rtlCol="0">
            <a:spAutoFit/>
          </a:bodyPr>
          <a:lstStyle/>
          <a:p>
            <a:pPr>
              <a:lnSpc>
                <a:spcPts val="2400"/>
              </a:lnSpc>
            </a:pPr>
            <a:r>
              <a:rPr lang="pl-PL" sz="2400" u="sng" dirty="0">
                <a:solidFill>
                  <a:schemeClr val="tx2"/>
                </a:solidFill>
              </a:rPr>
              <a:t>BitShares</a:t>
            </a:r>
            <a:br>
              <a:rPr lang="pl-PL" sz="2400" dirty="0">
                <a:solidFill>
                  <a:schemeClr val="tx2"/>
                </a:solidFill>
              </a:rPr>
            </a:br>
            <a:r>
              <a:rPr lang="en-US" sz="2400" dirty="0">
                <a:solidFill>
                  <a:schemeClr val="tx2"/>
                </a:solidFill>
              </a:rPr>
              <a:t>usage: </a:t>
            </a:r>
            <a:r>
              <a:rPr lang="pl-PL" sz="2400" dirty="0">
                <a:solidFill>
                  <a:schemeClr val="tx2"/>
                </a:solidFill>
              </a:rPr>
              <a:t>4.0 trxns/sec</a:t>
            </a:r>
            <a:br>
              <a:rPr lang="en-US" sz="2400" dirty="0">
                <a:solidFill>
                  <a:schemeClr val="tx2"/>
                </a:solidFill>
              </a:rPr>
            </a:br>
            <a:r>
              <a:rPr lang="en-US" sz="2400" dirty="0">
                <a:solidFill>
                  <a:schemeClr val="tx1">
                    <a:lumMod val="50000"/>
                  </a:schemeClr>
                </a:solidFill>
              </a:rPr>
              <a:t>capacity utilized: &lt;1%</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pl-PL" dirty="0"/>
              <a:t>Very efficient team</a:t>
            </a:r>
            <a:r>
              <a:rPr lang="en-US" dirty="0"/>
              <a:t> implementing a concept proved in practice</a:t>
            </a:r>
            <a:endParaRPr lang="pl-PL" dirty="0"/>
          </a:p>
          <a:p>
            <a:r>
              <a:rPr lang="en-US" dirty="0"/>
              <a:t>Web Assembly as a virtual machine</a:t>
            </a:r>
            <a:endParaRPr lang="pl-PL" dirty="0"/>
          </a:p>
          <a:p>
            <a:r>
              <a:rPr lang="pl-PL" dirty="0"/>
              <a:t>S</a:t>
            </a:r>
            <a:r>
              <a:rPr lang="en-US" dirty="0"/>
              <a:t>trong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a:t>ommitment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What is the average transaction fee for a Bitcoin transfer?</a:t>
            </a:r>
            <a:br>
              <a:rPr lang="en-US" dirty="0"/>
            </a:br>
            <a:r>
              <a:rPr lang="en-US" dirty="0"/>
              <a:t>What about Ethereum?</a:t>
            </a:r>
            <a:endParaRPr lang="pl-PL" dirty="0"/>
          </a:p>
          <a:p>
            <a:pPr marL="457200" indent="-457200">
              <a:buFont typeface="+mj-lt"/>
              <a:buAutoNum type="arabicPeriod"/>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indent="-457200">
              <a:buFont typeface="+mj-lt"/>
              <a:buAutoNum type="arabicPeriod"/>
            </a:pPr>
            <a:r>
              <a:rPr lang="en-US" dirty="0"/>
              <a:t>How many transactions per second is Bitcoin able </a:t>
            </a:r>
            <a:r>
              <a:rPr lang="pl-PL" dirty="0"/>
              <a:t>to </a:t>
            </a:r>
            <a:r>
              <a:rPr lang="en-US" dirty="0"/>
              <a:t>process?</a:t>
            </a:r>
            <a:br>
              <a:rPr lang="en-US" dirty="0"/>
            </a:br>
            <a:r>
              <a:rPr lang="en-US" dirty="0"/>
              <a:t>What about Ethereum?</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cap="none" dirty="0"/>
              <a:t>EOS is </a:t>
            </a:r>
            <a:r>
              <a:rPr lang="en-US" cap="none" dirty="0">
                <a:solidFill>
                  <a:schemeClr val="tx2"/>
                </a:solidFill>
              </a:rPr>
              <a:t>the most well</a:t>
            </a:r>
            <a:r>
              <a:rPr lang="pl-PL" cap="none" dirty="0">
                <a:solidFill>
                  <a:schemeClr val="tx2"/>
                </a:solidFill>
              </a:rPr>
              <a:t>-</a:t>
            </a:r>
            <a:r>
              <a:rPr lang="en-US" cap="none" dirty="0">
                <a:solidFill>
                  <a:schemeClr val="tx2"/>
                </a:solidFill>
              </a:rPr>
              <a:t>funded project in history </a:t>
            </a:r>
            <a:r>
              <a:rPr lang="en-US" cap="none" dirty="0"/>
              <a:t>and we plan to soon announce a program for up to </a:t>
            </a:r>
            <a:r>
              <a:rPr lang="en-US" cap="none" dirty="0">
                <a:solidFill>
                  <a:schemeClr val="tx2"/>
                </a:solidFill>
              </a:rPr>
              <a:t>one billion USD</a:t>
            </a:r>
            <a:r>
              <a:rPr lang="en-US" cap="none"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91162" y="3412892"/>
            <a:ext cx="8752299" cy="548968"/>
          </a:xfrm>
        </p:spPr>
        <p:txBody>
          <a:bodyPr>
            <a:normAutofit/>
          </a:bodyPr>
          <a:lstStyle/>
          <a:p>
            <a:r>
              <a:rPr lang="pl-PL" sz="1600" dirty="0"/>
              <a:t>Brendan Blumer, CEO of block.one</a:t>
            </a:r>
            <a:endParaRPr lang="en-US" sz="1600"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normAutofit/>
          </a:bodyPr>
          <a:lstStyle/>
          <a:p>
            <a:r>
              <a:rPr lang="en-US" dirty="0"/>
              <a:t>Negative (but undeserved) perception about DPOS</a:t>
            </a:r>
            <a:endParaRPr lang="pl-PL" dirty="0"/>
          </a:p>
        </p:txBody>
      </p:sp>
    </p:spTree>
    <p:extLst>
      <p:ext uri="{BB962C8B-B14F-4D97-AF65-F5344CB8AC3E}">
        <p14:creationId xmlns:p14="http://schemas.microsoft.com/office/powerpoint/2010/main" val="27900971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475883" y="209708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Negative (but undeserved) perception about DPOS</a:t>
            </a:r>
            <a:endParaRPr lang="pl-PL" dirty="0"/>
          </a:p>
          <a:p>
            <a:r>
              <a:rPr lang="en-US" dirty="0"/>
              <a:t>Almost non-existent ecosystem and very few developers</a:t>
            </a:r>
            <a:endParaRPr lang="pl-PL" dirty="0"/>
          </a:p>
          <a:p>
            <a:r>
              <a:rPr lang="en-US" dirty="0"/>
              <a:t>Track-record of poor documentation</a:t>
            </a:r>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41065127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182075836"/>
              </p:ext>
            </p:extLst>
          </p:nvPr>
        </p:nvGraphicFramePr>
        <p:xfrm>
          <a:off x="1361753" y="178314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881922389"/>
              </p:ext>
            </p:extLst>
          </p:nvPr>
        </p:nvGraphicFramePr>
        <p:xfrm>
          <a:off x="1362075" y="2538243"/>
          <a:ext cx="9906000" cy="2992120"/>
        </p:xfrm>
        <a:graphic>
          <a:graphicData uri="http://schemas.openxmlformats.org/drawingml/2006/table">
            <a:tbl>
              <a:tblPr firstRow="1" bandRow="1">
                <a:tableStyleId>{9D7B26C5-4107-4FEC-AEDC-1716B250A1EF}</a:tableStyleId>
              </a:tblPr>
              <a:tblGrid>
                <a:gridCol w="3302000">
                  <a:extLst>
                    <a:ext uri="{9D8B030D-6E8A-4147-A177-3AD203B41FA5}">
                      <a16:colId xmlns:a16="http://schemas.microsoft.com/office/drawing/2014/main" val="3001491971"/>
                    </a:ext>
                  </a:extLst>
                </a:gridCol>
                <a:gridCol w="3302000">
                  <a:extLst>
                    <a:ext uri="{9D8B030D-6E8A-4147-A177-3AD203B41FA5}">
                      <a16:colId xmlns:a16="http://schemas.microsoft.com/office/drawing/2014/main" val="2001903519"/>
                    </a:ext>
                  </a:extLst>
                </a:gridCol>
                <a:gridCol w="3302000">
                  <a:extLst>
                    <a:ext uri="{9D8B030D-6E8A-4147-A177-3AD203B41FA5}">
                      <a16:colId xmlns:a16="http://schemas.microsoft.com/office/drawing/2014/main" val="906213803"/>
                    </a:ext>
                  </a:extLst>
                </a:gridCol>
              </a:tblGrid>
              <a:tr h="370840">
                <a:tc>
                  <a:txBody>
                    <a:bodyPr/>
                    <a:lstStyle/>
                    <a:p>
                      <a:endParaRPr lang="en-US" dirty="0"/>
                    </a:p>
                  </a:txBody>
                  <a:tcPr/>
                </a:tc>
                <a:tc>
                  <a:txBody>
                    <a:bodyPr/>
                    <a:lstStyle/>
                    <a:p>
                      <a:pPr algn="ctr"/>
                      <a:r>
                        <a:rPr lang="en-US" sz="2000" b="0" dirty="0"/>
                        <a:t>Ethereum</a:t>
                      </a:r>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r>
                        <a:rPr lang="pl-PL" dirty="0"/>
                        <a:t>S</a:t>
                      </a:r>
                      <a:r>
                        <a:rPr lang="en-US" dirty="0"/>
                        <a:t>calable and cheap to run</a:t>
                      </a:r>
                    </a:p>
                  </a:txBody>
                  <a:tcPr/>
                </a:tc>
                <a:tc>
                  <a:txBody>
                    <a:bodyPr/>
                    <a:lstStyle/>
                    <a:p>
                      <a:pPr algn="ctr"/>
                      <a:endParaRPr lang="en-US" dirty="0">
                        <a:highlight>
                          <a:srgbClr val="FF0000"/>
                        </a:highlight>
                      </a:endParaRPr>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10508558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455163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Rich dev ecosystem</a:t>
                      </a:r>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719529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 &amp; b</a:t>
                      </a:r>
                      <a:r>
                        <a:rPr lang="pl-PL" dirty="0"/>
                        <a:t>ug recovery</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3231680"/>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2465" y="3281008"/>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6677" y="4400951"/>
            <a:ext cx="387417" cy="387417"/>
          </a:xfrm>
          <a:prstGeom prst="rect">
            <a:avLst/>
          </a:prstGeom>
        </p:spPr>
      </p:pic>
      <p:pic>
        <p:nvPicPr>
          <p:cNvPr id="14" name="Graphic 13" descr="Close">
            <a:extLst>
              <a:ext uri="{FF2B5EF4-FFF2-40B4-BE49-F238E27FC236}">
                <a16:creationId xmlns:a16="http://schemas.microsoft.com/office/drawing/2014/main" id="{CB18705A-E6E7-42F8-9A3B-A8108AD00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8" y="5146721"/>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9" y="2922802"/>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104" y="3607583"/>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8" y="2885988"/>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4356435"/>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86637" y="5097507"/>
            <a:ext cx="457200" cy="457200"/>
          </a:xfrm>
          <a:prstGeom prst="rect">
            <a:avLst/>
          </a:prstGeom>
        </p:spPr>
      </p:pic>
      <p:pic>
        <p:nvPicPr>
          <p:cNvPr id="22" name="Graphic 21" descr="Checkmark">
            <a:extLst>
              <a:ext uri="{FF2B5EF4-FFF2-40B4-BE49-F238E27FC236}">
                <a16:creationId xmlns:a16="http://schemas.microsoft.com/office/drawing/2014/main" id="{59F226F2-B2E3-45BF-93A3-E45B360C1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2357" y="4739907"/>
            <a:ext cx="457200" cy="457200"/>
          </a:xfrm>
          <a:prstGeom prst="rect">
            <a:avLst/>
          </a:prstGeom>
        </p:spPr>
      </p:pic>
    </p:spTree>
    <p:extLst>
      <p:ext uri="{BB962C8B-B14F-4D97-AF65-F5344CB8AC3E}">
        <p14:creationId xmlns:p14="http://schemas.microsoft.com/office/powerpoint/2010/main" val="286004187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EOS VS. Major problems IN THE Crypto-space</a:t>
            </a:r>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1145716824"/>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pl-PL" dirty="0"/>
              <a:t>I</a:t>
            </a:r>
            <a:r>
              <a:rPr lang="en-US" dirty="0"/>
              <a:t>ncremental improvement to stuff that's already been proven to work</a:t>
            </a:r>
            <a:endParaRPr lang="pl-PL" dirty="0"/>
          </a:p>
          <a:p>
            <a:r>
              <a:rPr lang="en-US" dirty="0"/>
              <a:t>Extremely business oriented</a:t>
            </a:r>
            <a:endParaRPr lang="pl-PL" dirty="0"/>
          </a:p>
          <a:p>
            <a:r>
              <a:rPr lang="pl-PL" dirty="0"/>
              <a:t>Can other systems copy EOS solutions?</a:t>
            </a:r>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88685677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a:solidFill>
                  <a:schemeClr val="tx2"/>
                </a:solidFill>
              </a:rPr>
              <a:t>Tokenika</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a:t>ocus on blockchain-based fundraising and digital asset management</a:t>
            </a:r>
            <a:r>
              <a:rPr lang="pl-PL" dirty="0"/>
              <a:t> solutions, e.g. Neufund, Melonport, Iconomi</a:t>
            </a:r>
          </a:p>
          <a:p>
            <a:r>
              <a:rPr lang="pl-PL" dirty="0"/>
              <a:t>S</a:t>
            </a:r>
            <a:r>
              <a:rPr lang="en-US" dirty="0"/>
              <a:t>oftware house for building dApps (both on EOS and Ethereum)</a:t>
            </a:r>
            <a:endParaRPr lang="pl-PL" dirty="0"/>
          </a:p>
          <a:p>
            <a:r>
              <a:rPr lang="pl-PL" dirty="0"/>
              <a:t>A</a:t>
            </a:r>
            <a:r>
              <a:rPr lang="en-US" dirty="0"/>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a:pPr>
            <a:r>
              <a:rPr lang="en-GB" dirty="0"/>
              <a:t>What is the average transaction fee for a Bitcoin transfer?</a:t>
            </a:r>
            <a:br>
              <a:rPr lang="en-GB" dirty="0"/>
            </a:br>
            <a:r>
              <a:rPr lang="en-GB" dirty="0"/>
              <a:t>What about Ethereum</a:t>
            </a:r>
            <a:r>
              <a:rPr lang="pl-PL" dirty="0"/>
              <a:t>?</a:t>
            </a:r>
          </a:p>
          <a:p>
            <a:pPr marL="457200" lvl="1" indent="0">
              <a:spcBef>
                <a:spcPts val="1000"/>
              </a:spcBef>
              <a:buNone/>
            </a:pPr>
            <a:r>
              <a:rPr lang="pl-PL" sz="2400" dirty="0">
                <a:solidFill>
                  <a:schemeClr val="tx2"/>
                </a:solidFill>
              </a:rPr>
              <a:t>BTC: </a:t>
            </a:r>
            <a:r>
              <a:rPr lang="en-US" sz="2400" dirty="0">
                <a:solidFill>
                  <a:schemeClr val="tx2"/>
                </a:solidFill>
              </a:rPr>
              <a:t>4</a:t>
            </a:r>
            <a:r>
              <a:rPr lang="pl-PL" sz="2400" dirty="0">
                <a:solidFill>
                  <a:schemeClr val="tx2"/>
                </a:solidFill>
              </a:rPr>
              <a:t> USD</a:t>
            </a:r>
            <a:br>
              <a:rPr lang="en-GB" sz="2400" dirty="0">
                <a:solidFill>
                  <a:schemeClr val="tx2"/>
                </a:solidFill>
              </a:rPr>
            </a:br>
            <a:r>
              <a:rPr lang="pl-PL" sz="2400" dirty="0">
                <a:solidFill>
                  <a:schemeClr val="tx2"/>
                </a:solidFill>
              </a:rPr>
              <a:t>ETH: 0.30 USD</a:t>
            </a:r>
          </a:p>
        </p:txBody>
      </p:sp>
    </p:spTree>
    <p:custDataLst>
      <p:tags r:id="rId1"/>
    </p:custDataLst>
    <p:extLst>
      <p:ext uri="{BB962C8B-B14F-4D97-AF65-F5344CB8AC3E}">
        <p14:creationId xmlns:p14="http://schemas.microsoft.com/office/powerpoint/2010/main" val="2281566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DO </a:t>
            </a:r>
            <a:r>
              <a:rPr lang="en-US" dirty="0"/>
              <a:t>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dApps</a:t>
            </a:r>
            <a:endParaRPr lang="pl-PL" dirty="0"/>
          </a:p>
          <a:p>
            <a:r>
              <a:rPr lang="en-US" dirty="0"/>
              <a:t>Hiring developers with background in C++ and/or Ethereum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2"/>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lvl="1" indent="0">
              <a:spcBef>
                <a:spcPts val="100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p:txBody>
      </p:sp>
    </p:spTree>
    <p:custDataLst>
      <p:tags r:id="rId1"/>
    </p:custDataLst>
    <p:extLst>
      <p:ext uri="{BB962C8B-B14F-4D97-AF65-F5344CB8AC3E}">
        <p14:creationId xmlns:p14="http://schemas.microsoft.com/office/powerpoint/2010/main" val="37856929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3"/>
            </a:pPr>
            <a:r>
              <a:rPr lang="en-US" dirty="0"/>
              <a:t>How many transactions per second is Bitcoin able </a:t>
            </a:r>
            <a:r>
              <a:rPr lang="pl-PL" dirty="0"/>
              <a:t>to </a:t>
            </a:r>
            <a:r>
              <a:rPr lang="en-US" dirty="0"/>
              <a:t>process?</a:t>
            </a:r>
            <a:br>
              <a:rPr lang="en-US" dirty="0"/>
            </a:br>
            <a:r>
              <a:rPr lang="en-US" dirty="0"/>
              <a:t>What about Ethereum?</a:t>
            </a:r>
            <a:endParaRPr lang="pl-PL" dirty="0"/>
          </a:p>
          <a:p>
            <a:pPr marL="457200" lvl="1" indent="0">
              <a:spcBef>
                <a:spcPts val="1000"/>
              </a:spcBef>
              <a:buNone/>
            </a:pPr>
            <a:r>
              <a:rPr lang="pl-PL" sz="2400" dirty="0">
                <a:solidFill>
                  <a:schemeClr val="tx2"/>
                </a:solidFill>
              </a:rPr>
              <a:t>BTC: 4 trxn/sec</a:t>
            </a:r>
            <a:br>
              <a:rPr lang="en-GB" sz="2400" dirty="0">
                <a:solidFill>
                  <a:schemeClr val="tx2"/>
                </a:solidFill>
              </a:rPr>
            </a:b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40757574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fontScale="85000" lnSpcReduction="10000"/>
          </a:bodyPr>
          <a:lstStyle/>
          <a:p>
            <a:r>
              <a:rPr lang="en-US" sz="3200" dirty="0"/>
              <a:t>the next step in smart</a:t>
            </a:r>
            <a:r>
              <a:rPr lang="pl-PL" sz="3200" dirty="0"/>
              <a:t>-</a:t>
            </a:r>
            <a:r>
              <a:rPr lang="en-US" sz="3200" dirty="0"/>
              <a:t>contracts?</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9|0.8|0.8"/>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ags/tag3.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4414</TotalTime>
  <Words>1374</Words>
  <Application>Microsoft Office PowerPoint</Application>
  <PresentationFormat>Widescreen</PresentationFormat>
  <Paragraphs>255</Paragraphs>
  <Slides>51</Slides>
  <Notes>17</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Trebuchet MS</vt:lpstr>
      <vt:lpstr>Tw Cen MT</vt:lpstr>
      <vt:lpstr>Circuit</vt:lpstr>
      <vt:lpstr>Our background in conventional business</vt:lpstr>
      <vt:lpstr>Our background IN THE Blockchain SPACE</vt:lpstr>
      <vt:lpstr>Our background IN THE BLOCKCHaIN SPACE</vt:lpstr>
      <vt:lpstr>QUICK SURVEY - State of the blockchain 2017</vt:lpstr>
      <vt:lpstr>QUICK SURVEY - ResultS</vt:lpstr>
      <vt:lpstr>QUICK SURVEY - ResultS</vt:lpstr>
      <vt:lpstr>QUICK SURVEY - ResultS</vt:lpstr>
      <vt:lpstr>EOS</vt:lpstr>
      <vt:lpstr>Disclaimer</vt:lpstr>
      <vt:lpstr>content</vt:lpstr>
      <vt:lpstr>Smart-contract vs. decentralized App</vt:lpstr>
      <vt:lpstr>Major problems facing the crypto-space</vt:lpstr>
      <vt:lpstr>Major problems facing the crypto-space</vt:lpstr>
      <vt:lpstr>WHAT’S NEEDED Vs. WHAT’s Available</vt:lpstr>
      <vt:lpstr>Scaling solutions Available</vt:lpstr>
      <vt:lpstr>Major problems facing the crypto-space</vt:lpstr>
      <vt:lpstr>Average transaction fee</vt:lpstr>
      <vt:lpstr>Major problems facing the crypto-space</vt:lpstr>
      <vt:lpstr>Major problems facing the crypto-space</vt:lpstr>
      <vt:lpstr>BUILD UNSTOPPAbLE APPS</vt:lpstr>
      <vt:lpstr>Major problems facing the crypto-space</vt:lpstr>
      <vt:lpstr>Major problems facing the crypto-space</vt:lpstr>
      <vt:lpstr>What do decentralized apps require?</vt:lpstr>
      <vt:lpstr>What is EOS?</vt:lpstr>
      <vt:lpstr>EOS is the blockchain for building commercial scale decentralized applications that are indistinguishable from centralized alternatives.</vt:lpstr>
      <vt:lpstr>HOW DOES EOS WORK?</vt:lpstr>
      <vt:lpstr>What are eos main features?</vt:lpstr>
      <vt:lpstr>#1 Processing power</vt:lpstr>
      <vt:lpstr>#1 Processing power</vt:lpstr>
      <vt:lpstr>#2 Built-in governance</vt:lpstr>
      <vt:lpstr>#3 infrastructure for apps</vt:lpstr>
      <vt:lpstr>#4 No transaction fees</vt:lpstr>
      <vt:lpstr>#5 Publish source code, not assembly</vt:lpstr>
      <vt:lpstr>#6 Asynchronous communication</vt:lpstr>
      <vt:lpstr>What are eos main features?</vt:lpstr>
      <vt:lpstr>EOS BackGround</vt:lpstr>
      <vt:lpstr>top four most used blockchains</vt:lpstr>
      <vt:lpstr>PowerPoint Presentation</vt:lpstr>
      <vt:lpstr>What are the strong points?</vt:lpstr>
      <vt:lpstr>EOS is the most well-funded project in history and we plan to soon announce a program for up to one billion USD of capital for EOS projects.</vt:lpstr>
      <vt:lpstr>What are the weak points?</vt:lpstr>
      <vt:lpstr>DPOS – HOW decentralized IS IT?</vt:lpstr>
      <vt:lpstr>What are the weak points?</vt:lpstr>
      <vt:lpstr>EOS roadmap</vt:lpstr>
      <vt:lpstr>EOS VS. decentralized apps requirements</vt:lpstr>
      <vt:lpstr>EOS VS. Major problems IN THE Crypto-space</vt:lpstr>
      <vt:lpstr>summary</vt:lpstr>
      <vt:lpstr>BLOCKCHAIN Evolution</vt:lpstr>
      <vt:lpstr>About Tokenika</vt:lpstr>
      <vt:lpstr>What DO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321</cp:revision>
  <dcterms:created xsi:type="dcterms:W3CDTF">2017-11-07T09:57:11Z</dcterms:created>
  <dcterms:modified xsi:type="dcterms:W3CDTF">2017-11-18T20:07:33Z</dcterms:modified>
</cp:coreProperties>
</file>