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1" r:id="rId2"/>
    <p:sldId id="348" r:id="rId3"/>
    <p:sldId id="347" r:id="rId4"/>
    <p:sldId id="345" r:id="rId5"/>
    <p:sldId id="346" r:id="rId6"/>
    <p:sldId id="349" r:id="rId7"/>
    <p:sldId id="350" r:id="rId8"/>
    <p:sldId id="256" r:id="rId9"/>
    <p:sldId id="260" r:id="rId10"/>
    <p:sldId id="371" r:id="rId11"/>
    <p:sldId id="364" r:id="rId12"/>
    <p:sldId id="368" r:id="rId13"/>
    <p:sldId id="320" r:id="rId14"/>
    <p:sldId id="339" r:id="rId15"/>
    <p:sldId id="360" r:id="rId16"/>
    <p:sldId id="352" r:id="rId17"/>
    <p:sldId id="370" r:id="rId18"/>
    <p:sldId id="353" r:id="rId19"/>
    <p:sldId id="354" r:id="rId20"/>
    <p:sldId id="358" r:id="rId21"/>
    <p:sldId id="341" r:id="rId22"/>
    <p:sldId id="359" r:id="rId23"/>
    <p:sldId id="357" r:id="rId24"/>
    <p:sldId id="318" r:id="rId25"/>
    <p:sldId id="280" r:id="rId26"/>
    <p:sldId id="279" r:id="rId27"/>
    <p:sldId id="333" r:id="rId28"/>
    <p:sldId id="372" r:id="rId29"/>
    <p:sldId id="361" r:id="rId30"/>
    <p:sldId id="362" r:id="rId31"/>
    <p:sldId id="303" r:id="rId32"/>
    <p:sldId id="305" r:id="rId33"/>
    <p:sldId id="306" r:id="rId34"/>
    <p:sldId id="324" r:id="rId35"/>
    <p:sldId id="366" r:id="rId36"/>
    <p:sldId id="369" r:id="rId37"/>
    <p:sldId id="336" r:id="rId38"/>
    <p:sldId id="329" r:id="rId39"/>
    <p:sldId id="338" r:id="rId40"/>
    <p:sldId id="328" r:id="rId41"/>
    <p:sldId id="311" r:id="rId42"/>
    <p:sldId id="310" r:id="rId43"/>
    <p:sldId id="323" r:id="rId44"/>
    <p:sldId id="367" r:id="rId45"/>
    <p:sldId id="312" r:id="rId46"/>
    <p:sldId id="363" r:id="rId47"/>
    <p:sldId id="321" r:id="rId48"/>
    <p:sldId id="313" r:id="rId49"/>
    <p:sldId id="282" r:id="rId50"/>
    <p:sldId id="314" r:id="rId51"/>
    <p:sldId id="315" r:id="rId52"/>
    <p:sldId id="31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84243" autoAdjust="0"/>
  </p:normalViewPr>
  <p:slideViewPr>
    <p:cSldViewPr snapToGrid="0">
      <p:cViewPr varScale="1">
        <p:scale>
          <a:sx n="109" d="100"/>
          <a:sy n="109" d="100"/>
        </p:scale>
        <p:origin x="516" y="114"/>
      </p:cViewPr>
      <p:guideLst/>
    </p:cSldViewPr>
  </p:slideViewPr>
  <p:notesTextViewPr>
    <p:cViewPr>
      <p:scale>
        <a:sx n="1" d="1"/>
        <a:sy n="1" d="1"/>
      </p:scale>
      <p:origin x="0" y="0"/>
    </p:cViewPr>
  </p:notesTextViewPr>
  <p:sorterViewPr>
    <p:cViewPr varScale="1">
      <p:scale>
        <a:sx n="1" d="1"/>
        <a:sy n="1" d="1"/>
      </p:scale>
      <p:origin x="0" y="-68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Debit cards</c:v>
                </c:pt>
                <c:pt idx="1">
                  <c:v>Social media</c:v>
                </c:pt>
                <c:pt idx="2">
                  <c:v>Exchanges</c:v>
                </c:pt>
              </c:strCache>
            </c:strRef>
          </c:cat>
          <c:val>
            <c:numRef>
              <c:f>Sheet1!$B$2:$B$4</c:f>
              <c:numCache>
                <c:formatCode>#,##0</c:formatCode>
                <c:ptCount val="3"/>
                <c:pt idx="0">
                  <c:v>20000</c:v>
                </c:pt>
                <c:pt idx="1">
                  <c:v>50000</c:v>
                </c:pt>
                <c:pt idx="2">
                  <c:v>100000</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3"/>
            <c:invertIfNegative val="0"/>
            <c:bubble3D val="0"/>
            <c:spPr>
              <a:solidFill>
                <a:schemeClr val="tx1">
                  <a:lumMod val="75000"/>
                </a:schemeClr>
              </a:solidFill>
              <a:ln>
                <a:noFill/>
              </a:ln>
              <a:effectLst/>
            </c:spPr>
            <c:extLst>
              <c:ext xmlns:c16="http://schemas.microsoft.com/office/drawing/2014/chart" uri="{C3380CC4-5D6E-409C-BE32-E72D297353CC}">
                <c16:uniqueId val="{00000003-A172-4AED-9458-7676370B865F}"/>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EOS</c:v>
                </c:pt>
                <c:pt idx="1">
                  <c:v>Ethereum</c:v>
                </c:pt>
                <c:pt idx="2">
                  <c:v>Bitcoin</c:v>
                </c:pt>
                <c:pt idx="3">
                  <c:v>Debit cards</c:v>
                </c:pt>
                <c:pt idx="4">
                  <c:v>Social media</c:v>
                </c:pt>
                <c:pt idx="5">
                  <c:v>Exchanges</c:v>
                </c:pt>
              </c:strCache>
            </c:strRef>
          </c:cat>
          <c:val>
            <c:numRef>
              <c:f>Sheet1!$B$2:$B$7</c:f>
              <c:numCache>
                <c:formatCode>General</c:formatCode>
                <c:ptCount val="6"/>
                <c:pt idx="0" formatCode="#,##0">
                  <c:v>50000</c:v>
                </c:pt>
                <c:pt idx="1">
                  <c:v>30</c:v>
                </c:pt>
                <c:pt idx="2">
                  <c:v>4</c:v>
                </c:pt>
                <c:pt idx="3" formatCode="#,##0">
                  <c:v>20000</c:v>
                </c:pt>
                <c:pt idx="4" formatCode="#,##0">
                  <c:v>50000</c:v>
                </c:pt>
                <c:pt idx="5" formatCode="#,##0">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7-11-18T01:11:20.818"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endParaRPr lang="en-US" sz="2000" dirty="0"/>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1">
            <a:lumMod val="65000"/>
            <a:alpha val="50000"/>
          </a:schemeClr>
        </a:solidFill>
      </dgm:spPr>
      <dgm:t>
        <a:bodyPr/>
        <a:lstStyle/>
        <a:p>
          <a:r>
            <a:rPr lang="pl-PL" sz="8000" dirty="0"/>
            <a:t>?</a:t>
          </a:r>
          <a:endParaRPr lang="en-US" sz="8000" dirty="0"/>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1">
            <a:lumMod val="65000"/>
            <a:alpha val="50000"/>
          </a:schemeClr>
        </a:solidFill>
      </dgm:spPr>
      <dgm:t>
        <a:bodyPr/>
        <a:lstStyle/>
        <a:p>
          <a:r>
            <a:rPr lang="pl-PL" sz="8800" dirty="0"/>
            <a:t>?</a:t>
          </a:r>
          <a:endParaRPr lang="en-US" sz="88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1">
            <a:lumMod val="65000"/>
            <a:alpha val="50000"/>
          </a:schemeClr>
        </a:solidFill>
      </dgm:spPr>
      <dgm:t>
        <a:bodyPr/>
        <a:lstStyle/>
        <a:p>
          <a:r>
            <a:rPr lang="pl-PL" sz="8800" dirty="0"/>
            <a:t>?</a:t>
          </a:r>
          <a:endParaRPr lang="en-US" sz="88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1">
            <a:lumMod val="65000"/>
            <a:alpha val="50000"/>
          </a:schemeClr>
        </a:solidFill>
      </dgm:spPr>
      <dgm:t>
        <a:bodyPr/>
        <a:lstStyle/>
        <a:p>
          <a:r>
            <a:rPr lang="pl-PL" sz="8800" dirty="0"/>
            <a:t>?</a:t>
          </a:r>
          <a:endParaRPr lang="en-US" sz="8800" dirty="0"/>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1">
            <a:lumMod val="65000"/>
            <a:alpha val="50000"/>
          </a:schemeClr>
        </a:solidFill>
      </dgm:spPr>
      <dgm:t>
        <a:bodyPr/>
        <a:lstStyle/>
        <a:p>
          <a:r>
            <a:rPr lang="pl-PL" sz="8800" dirty="0"/>
            <a:t>?</a:t>
          </a:r>
          <a:endParaRPr lang="en-US" sz="8800"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1">
            <a:lumMod val="65000"/>
            <a:alpha val="50000"/>
          </a:schemeClr>
        </a:solidFill>
      </dgm:spPr>
      <dgm:t>
        <a:bodyPr/>
        <a:lstStyle/>
        <a:p>
          <a:r>
            <a:rPr lang="pl-PL" sz="8800" dirty="0"/>
            <a:t>?</a:t>
          </a:r>
          <a:endParaRPr lang="en-US" sz="8800"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2">
            <a:lumMod val="50000"/>
            <a:alpha val="50000"/>
          </a:schemeClr>
        </a:solidFill>
      </dgm:spPr>
      <dgm:t>
        <a:bodyPr/>
        <a:lstStyle/>
        <a:p>
          <a:r>
            <a:rPr lang="en-US" sz="2000"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2">
            <a:lumMod val="50000"/>
            <a:alpha val="50000"/>
          </a:schemeClr>
        </a:solidFill>
      </dgm:spPr>
      <dgm:t>
        <a:bodyPr/>
        <a:lstStyle/>
        <a:p>
          <a:r>
            <a:rPr lang="pl-PL" sz="2000" dirty="0"/>
            <a:t>Built-in governance</a:t>
          </a:r>
          <a:endParaRPr lang="en-US" sz="20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2">
            <a:lumMod val="50000"/>
            <a:alpha val="50000"/>
          </a:schemeClr>
        </a:solidFill>
      </dgm:spPr>
      <dgm:t>
        <a:bodyPr/>
        <a:lstStyle/>
        <a:p>
          <a:r>
            <a:rPr lang="pl-PL" sz="2000" dirty="0"/>
            <a:t>Infrastructure for apps</a:t>
          </a:r>
          <a:endParaRPr lang="en-US" sz="20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2">
            <a:lumMod val="50000"/>
            <a:alpha val="50000"/>
          </a:schemeClr>
        </a:solidFill>
      </dgm:spPr>
      <dgm:t>
        <a:bodyPr/>
        <a:lstStyle/>
        <a:p>
          <a:r>
            <a:rPr lang="en-US" sz="2000"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2">
            <a:lumMod val="50000"/>
            <a:alpha val="50000"/>
          </a:schemeClr>
        </a:solidFill>
      </dgm:spPr>
      <dgm:t>
        <a:bodyPr/>
        <a:lstStyle/>
        <a:p>
          <a:r>
            <a:rPr lang="en-US" sz="2000" dirty="0"/>
            <a:t>Publish source code, not assembly</a:t>
          </a:r>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2">
            <a:lumMod val="50000"/>
            <a:alpha val="50000"/>
          </a:schemeClr>
        </a:solidFill>
      </dgm:spPr>
      <dgm:t>
        <a:bodyPr/>
        <a:lstStyle/>
        <a:p>
          <a:r>
            <a:rPr lang="en-US" sz="2000" dirty="0"/>
            <a:t>Asynchronous communication</a:t>
          </a:r>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both sequential &amp; </a:t>
          </a:r>
          <a:r>
            <a:rPr lang="en-US" dirty="0">
              <a:solidFill>
                <a:schemeClr val="tx1"/>
              </a:solidFill>
            </a:rPr>
            <a:t>parallel</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a:t>ransaction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via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Block producers able to f</a:t>
          </a:r>
          <a:r>
            <a:rPr lang="en-US" dirty="0">
              <a:solidFill>
                <a:schemeClr val="tx1"/>
              </a:solidFill>
            </a:rPr>
            <a:t>reeze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back-end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EFF5CCAA-D3FC-403B-A1FC-C5BCF45AB20F}">
      <dgm:prSet/>
      <dgm:spPr>
        <a:solidFill>
          <a:schemeClr val="tx1">
            <a:lumMod val="50000"/>
            <a:alpha val="50000"/>
          </a:schemeClr>
        </a:solidFill>
      </dgm:spPr>
      <dgm:t>
        <a:bodyPr/>
        <a:lstStyle/>
        <a:p>
          <a:r>
            <a:rPr lang="en-US" b="0" i="0" dirty="0"/>
            <a:t>Inter-blockchain communication</a:t>
          </a:r>
          <a:endParaRPr lang="en-US" dirty="0">
            <a:solidFill>
              <a:schemeClr val="tx1"/>
            </a:solidFill>
          </a:endParaRPr>
        </a:p>
      </dgm:t>
    </dgm:pt>
    <dgm:pt modelId="{C7EE0AF8-E86F-4A2D-A256-BAD1B73F4F82}" type="parTrans" cxnId="{5181F674-46DD-4084-B6AE-1D6193833343}">
      <dgm:prSet/>
      <dgm:spPr/>
      <dgm:t>
        <a:bodyPr/>
        <a:lstStyle/>
        <a:p>
          <a:endParaRPr lang="en-US"/>
        </a:p>
      </dgm:t>
    </dgm:pt>
    <dgm:pt modelId="{B67EAEE5-9FFD-48B7-B348-C4B8B06A885D}" type="sibTrans" cxnId="{5181F674-46DD-4084-B6AE-1D6193833343}">
      <dgm:prSet/>
      <dgm:spPr/>
      <dgm:t>
        <a:bodyPr/>
        <a:lstStyle/>
        <a:p>
          <a:endParaRPr lang="en-US"/>
        </a:p>
      </dgm:t>
    </dgm:pt>
    <dgm:pt modelId="{4029D611-6ED5-4DD4-AB7F-097D7084B55B}">
      <dgm:prSet/>
      <dgm:spPr>
        <a:solidFill>
          <a:schemeClr val="tx2">
            <a:alpha val="50000"/>
          </a:schemeClr>
        </a:solidFill>
      </dgm:spPr>
      <dgm:t>
        <a:bodyPr/>
        <a:lstStyle/>
        <a:p>
          <a:pPr>
            <a:buNone/>
          </a:pPr>
          <a:r>
            <a:rPr lang="en-US" b="0" i="0" dirty="0">
              <a:solidFill>
                <a:schemeClr val="tx1"/>
              </a:solidFill>
            </a:rPr>
            <a:t>Asynchronous messaging built-in</a:t>
          </a:r>
          <a:endParaRPr lang="en-US" dirty="0">
            <a:solidFill>
              <a:schemeClr val="tx1"/>
            </a:solidFill>
          </a:endParaRPr>
        </a:p>
      </dgm:t>
    </dgm:pt>
    <dgm:pt modelId="{ABC96873-05BE-488E-ACCB-542B4BFB51F0}" type="parTrans" cxnId="{5D888193-2EB2-41F1-8C2E-3004BACD5ADE}">
      <dgm:prSet/>
      <dgm:spPr/>
      <dgm:t>
        <a:bodyPr/>
        <a:lstStyle/>
        <a:p>
          <a:endParaRPr lang="en-US"/>
        </a:p>
      </dgm:t>
    </dgm:pt>
    <dgm:pt modelId="{D730E46C-CEF8-4BA1-86AF-C8CA63A3688A}" type="sibTrans" cxnId="{5D888193-2EB2-41F1-8C2E-3004BACD5ADE}">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7">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7"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7">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7">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7">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7">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7">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7">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7">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7"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7">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7">
        <dgm:presLayoutVars>
          <dgm:bulletEnabled val="1"/>
        </dgm:presLayoutVars>
      </dgm:prSet>
      <dgm:spPr/>
    </dgm:pt>
    <dgm:pt modelId="{76254E81-3A42-4B44-A0F4-03568D5830BB}" type="pres">
      <dgm:prSet presAssocID="{2A230D38-16DC-4F8A-9048-CF9D7082965B}" presName="sp" presStyleCnt="0"/>
      <dgm:spPr/>
    </dgm:pt>
    <dgm:pt modelId="{13F56902-6C8D-4BB3-AB30-B970E7E5BDAE}" type="pres">
      <dgm:prSet presAssocID="{EFF5CCAA-D3FC-403B-A1FC-C5BCF45AB20F}" presName="linNode" presStyleCnt="0"/>
      <dgm:spPr/>
    </dgm:pt>
    <dgm:pt modelId="{633F6DDB-3AC6-4F2D-9884-79E018D22FF6}" type="pres">
      <dgm:prSet presAssocID="{EFF5CCAA-D3FC-403B-A1FC-C5BCF45AB20F}" presName="parentText" presStyleLbl="node1" presStyleIdx="6" presStyleCnt="7">
        <dgm:presLayoutVars>
          <dgm:chMax val="1"/>
          <dgm:bulletEnabled val="1"/>
        </dgm:presLayoutVars>
      </dgm:prSet>
      <dgm:spPr>
        <a:prstGeom prst="roundRect">
          <a:avLst/>
        </a:prstGeom>
      </dgm:spPr>
    </dgm:pt>
    <dgm:pt modelId="{40D28BFD-CDA9-46A3-B18D-A1B5EE69B160}" type="pres">
      <dgm:prSet presAssocID="{EFF5CCAA-D3FC-403B-A1FC-C5BCF45AB20F}" presName="descendantText" presStyleLbl="alignAccFollowNode1" presStyleIdx="6" presStyleCnt="7">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B85DC235-C3FE-44DF-8651-FC895F89D17A}" type="presOf" srcId="{EFF5CCAA-D3FC-403B-A1FC-C5BCF45AB20F}" destId="{633F6DDB-3AC6-4F2D-9884-79E018D22FF6}" srcOrd="0" destOrd="0" presId="urn:microsoft.com/office/officeart/2005/8/layout/vList5"/>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8D0E0C53-32E1-4620-A13F-67F3B93549D1}" srcId="{86252DD3-AB9C-489C-992B-48E6B124818F}" destId="{A432D118-D9BA-4C53-A90A-1527DC05D5C8}" srcOrd="0" destOrd="0" parTransId="{364E191E-8157-43A0-AA6C-D1EFB8751052}" sibTransId="{EC061254-DE3B-44F9-B91C-64438DE4C274}"/>
    <dgm:cxn modelId="{5181F674-46DD-4084-B6AE-1D6193833343}" srcId="{6D7C8ECC-2A79-45E8-947C-6D91ECBDDE20}" destId="{EFF5CCAA-D3FC-403B-A1FC-C5BCF45AB20F}" srcOrd="6" destOrd="0" parTransId="{C7EE0AF8-E86F-4A2D-A256-BAD1B73F4F82}" sibTransId="{B67EAEE5-9FFD-48B7-B348-C4B8B06A885D}"/>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426D47C-3AF7-4FDF-813B-F58429679AC0}" type="presOf" srcId="{4029D611-6ED5-4DD4-AB7F-097D7084B55B}" destId="{40D28BFD-CDA9-46A3-B18D-A1B5EE69B160}"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5D888193-2EB2-41F1-8C2E-3004BACD5ADE}" srcId="{EFF5CCAA-D3FC-403B-A1FC-C5BCF45AB20F}" destId="{4029D611-6ED5-4DD4-AB7F-097D7084B55B}" srcOrd="0" destOrd="0" parTransId="{ABC96873-05BE-488E-ACCB-542B4BFB51F0}" sibTransId="{D730E46C-CEF8-4BA1-86AF-C8CA63A3688A}"/>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D345BFB6-8806-440A-AEF9-EFFA09D758C3}" type="presParOf" srcId="{FB08BC51-AA87-4749-BA4A-1D0E523ACD56}" destId="{76254E81-3A42-4B44-A0F4-03568D5830BB}" srcOrd="11" destOrd="0" presId="urn:microsoft.com/office/officeart/2005/8/layout/vList5"/>
    <dgm:cxn modelId="{B4438D77-9DB4-4259-B315-B7D94B5EB4AA}" type="presParOf" srcId="{FB08BC51-AA87-4749-BA4A-1D0E523ACD56}" destId="{13F56902-6C8D-4BB3-AB30-B970E7E5BDAE}" srcOrd="12" destOrd="0" presId="urn:microsoft.com/office/officeart/2005/8/layout/vList5"/>
    <dgm:cxn modelId="{36BCC04D-4291-4F6A-A1EB-9796444535BB}" type="presParOf" srcId="{13F56902-6C8D-4BB3-AB30-B970E7E5BDAE}" destId="{633F6DDB-3AC6-4F2D-9884-79E018D22FF6}" srcOrd="0" destOrd="0" presId="urn:microsoft.com/office/officeart/2005/8/layout/vList5"/>
    <dgm:cxn modelId="{5AD6B113-0583-4B2E-B8D1-10C5EB1C7033}" type="presParOf" srcId="{13F56902-6C8D-4BB3-AB30-B970E7E5BDAE}" destId="{40D28BFD-CDA9-46A3-B18D-A1B5EE69B1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a:t>perating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2">
            <a:lumMod val="50000"/>
            <a:alpha val="50000"/>
          </a:schemeClr>
        </a:solidFill>
      </dgm:spPr>
      <dgm:t>
        <a:bodyPr/>
        <a:lstStyle/>
        <a:p>
          <a:r>
            <a:rPr lang="en-US" sz="2000"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2">
            <a:lumMod val="50000"/>
            <a:alpha val="50000"/>
          </a:schemeClr>
        </a:solidFill>
      </dgm:spPr>
      <dgm:t>
        <a:bodyPr/>
        <a:lstStyle/>
        <a:p>
          <a:r>
            <a:rPr lang="pl-PL" sz="2000" dirty="0">
              <a:solidFill>
                <a:schemeClr val="tx1"/>
              </a:solidFill>
            </a:rPr>
            <a:t>T</a:t>
          </a:r>
          <a:r>
            <a:rPr lang="en-US" sz="2000" dirty="0">
              <a:solidFill>
                <a:schemeClr val="tx1"/>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2">
            <a:lumMod val="50000"/>
            <a:alpha val="50000"/>
          </a:schemeClr>
        </a:solidFill>
      </dgm:spPr>
      <dgm:t>
        <a:bodyPr/>
        <a:lstStyle/>
        <a:p>
          <a:r>
            <a:rPr lang="en-US" sz="2000" dirty="0">
              <a:solidFill>
                <a:schemeClr val="tx1"/>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2">
            <a:lumMod val="50000"/>
            <a:alpha val="50000"/>
          </a:schemeClr>
        </a:solidFill>
      </dgm:spPr>
      <dgm:t>
        <a:bodyPr/>
        <a:lstStyle/>
        <a:p>
          <a:r>
            <a:rPr lang="en-US" sz="2000" dirty="0">
              <a:solidFill>
                <a:schemeClr val="tx1"/>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1">
            <a:lumMod val="50000"/>
            <a:alpha val="50000"/>
          </a:schemeClr>
        </a:solidFill>
      </dgm:spPr>
      <dgm:t>
        <a:bodyPr/>
        <a:lstStyle/>
        <a:p>
          <a:r>
            <a:rPr lang="en-US" sz="2000"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custT="1"/>
      <dgm:spPr>
        <a:solidFill>
          <a:schemeClr val="tx2">
            <a:lumMod val="50000"/>
            <a:alpha val="50000"/>
          </a:schemeClr>
        </a:solidFill>
      </dgm:spPr>
      <dgm:t>
        <a:bodyPr/>
        <a:lstStyle/>
        <a:p>
          <a:r>
            <a:rPr lang="en-US" sz="2000" dirty="0">
              <a:solidFill>
                <a:schemeClr val="tx1"/>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1">
            <a:lumMod val="50000"/>
            <a:alpha val="50000"/>
          </a:schemeClr>
        </a:solidFill>
      </dgm:spPr>
      <dgm:t>
        <a:bodyPr/>
        <a:lstStyle/>
        <a:p>
          <a:r>
            <a:rPr lang="en-US" sz="2000"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custT="1"/>
      <dgm:spPr>
        <a:solidFill>
          <a:schemeClr val="tx1">
            <a:lumMod val="50000"/>
            <a:alpha val="50000"/>
          </a:schemeClr>
        </a:solidFill>
      </dgm:spPr>
      <dgm:t>
        <a:bodyPr/>
        <a:lstStyle/>
        <a:p>
          <a:r>
            <a:rPr lang="en-US" sz="2000"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custT="1"/>
      <dgm:spPr>
        <a:solidFill>
          <a:schemeClr val="tx2">
            <a:lumMod val="50000"/>
            <a:alpha val="50000"/>
          </a:schemeClr>
        </a:solidFill>
      </dgm:spPr>
      <dgm:t>
        <a:bodyPr/>
        <a:lstStyle/>
        <a:p>
          <a:r>
            <a:rPr lang="en-US" sz="2000" dirty="0">
              <a:solidFill>
                <a:schemeClr val="tx1"/>
              </a:solidFill>
            </a:rPr>
            <a:t>High </a:t>
          </a:r>
          <a:r>
            <a:rPr lang="en-US" sz="2000" dirty="0"/>
            <a:t>difficulty</a:t>
          </a:r>
          <a:r>
            <a:rPr lang="en-US" sz="2000" dirty="0">
              <a:solidFill>
                <a:schemeClr val="tx1"/>
              </a:solidFill>
            </a:rPr>
            <a: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2">
            <a:lumMod val="50000"/>
            <a:alpha val="50000"/>
          </a:schemeClr>
        </a:solidFill>
      </dgm:spPr>
      <dgm:t>
        <a:bodyPr/>
        <a:lstStyle/>
        <a:p>
          <a:r>
            <a:rPr lang="en-US" b="0" i="0" dirty="0">
              <a:solidFill>
                <a:schemeClr val="tx1"/>
              </a:solidFill>
            </a:rPr>
            <a:t>Inter-blockchain communication</a:t>
          </a:r>
          <a:endParaRPr lang="en-US" b="0" dirty="0">
            <a:solidFill>
              <a:schemeClr val="tx1"/>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a:t>calable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dirty="0"/>
            <a:t>Upgrad</a:t>
          </a:r>
          <a:r>
            <a:rPr lang="en-US" dirty="0"/>
            <a:t>ability &amp; b</a:t>
          </a:r>
          <a:r>
            <a:rPr lang="pl-PL" dirty="0"/>
            <a:t>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dgm:t>
        <a:bodyPr/>
        <a:lstStyle/>
        <a:p>
          <a:r>
            <a:rPr lang="en-US" dirty="0"/>
            <a:t>Rich dev ecosystem</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AB973786-E395-498E-9430-AEF06AF8EC38}">
      <dgm:prSet/>
      <dgm:spPr/>
      <dgm:t>
        <a:bodyPr/>
        <a:lstStyle/>
        <a:p>
          <a:r>
            <a:rPr lang="en-US" dirty="0"/>
            <a:t>Privacy protection</a:t>
          </a:r>
        </a:p>
      </dgm:t>
    </dgm:pt>
    <dgm:pt modelId="{259F79D9-9BBE-45AC-8925-28250E1600A1}" type="parTrans" cxnId="{6E2B4F5A-D114-4FF6-8606-045BC43D490E}">
      <dgm:prSet/>
      <dgm:spPr/>
      <dgm:t>
        <a:bodyPr/>
        <a:lstStyle/>
        <a:p>
          <a:endParaRPr lang="en-US"/>
        </a:p>
      </dgm:t>
    </dgm:pt>
    <dgm:pt modelId="{C18FFEAC-E675-40D0-8B34-55C16BE92372}" type="sibTrans" cxnId="{6E2B4F5A-D114-4FF6-8606-045BC43D490E}">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7"/>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7"/>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7"/>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3CA01E7-7E76-4736-9412-AAAE203FBF27}" type="pres">
      <dgm:prSet presAssocID="{AB973786-E395-498E-9430-AEF06AF8EC38}" presName="circ4" presStyleLbl="vennNode1" presStyleIdx="3" presStyleCnt="7"/>
      <dgm:spPr>
        <a:solidFill>
          <a:schemeClr val="tx2">
            <a:lumMod val="75000"/>
            <a:alpha val="50000"/>
          </a:schemeClr>
        </a:solidFill>
      </dgm:spPr>
    </dgm:pt>
    <dgm:pt modelId="{7B70E375-5823-4B28-9CE2-2D542D51AC70}" type="pres">
      <dgm:prSet presAssocID="{AB973786-E395-498E-9430-AEF06AF8EC38}" presName="circ4Tx" presStyleLbl="revTx" presStyleIdx="0" presStyleCnt="0">
        <dgm:presLayoutVars>
          <dgm:chMax val="0"/>
          <dgm:chPref val="0"/>
          <dgm:bulletEnabled val="1"/>
        </dgm:presLayoutVars>
      </dgm:prSet>
      <dgm:spPr/>
    </dgm:pt>
    <dgm:pt modelId="{59864DA4-75D9-4BEA-8E90-65D3E33CEC4E}" type="pres">
      <dgm:prSet presAssocID="{9D473485-C142-4564-BBCD-4EF7A3D1B037}" presName="circ5" presStyleLbl="vennNode1" presStyleIdx="4" presStyleCnt="7"/>
      <dgm:spPr>
        <a:solidFill>
          <a:schemeClr val="tx2">
            <a:lumMod val="75000"/>
            <a:alpha val="50000"/>
          </a:schemeClr>
        </a:solidFill>
      </dgm:spPr>
    </dgm:pt>
    <dgm:pt modelId="{7F5314EF-1E76-4F86-9FC0-8D4626C9A582}" type="pres">
      <dgm:prSet presAssocID="{9D473485-C142-4564-BBCD-4EF7A3D1B037}" presName="circ5Tx" presStyleLbl="revTx" presStyleIdx="0" presStyleCnt="0">
        <dgm:presLayoutVars>
          <dgm:chMax val="0"/>
          <dgm:chPref val="0"/>
          <dgm:bulletEnabled val="1"/>
        </dgm:presLayoutVars>
      </dgm:prSet>
      <dgm:spPr/>
    </dgm:pt>
    <dgm:pt modelId="{F9F0C3B9-865A-4DE9-B35B-8DC35EC27779}" type="pres">
      <dgm:prSet presAssocID="{27D5A443-7A9F-4D45-ACC2-832D11609D04}" presName="circ6" presStyleLbl="vennNode1" presStyleIdx="5" presStyleCnt="7"/>
      <dgm:spPr>
        <a:solidFill>
          <a:schemeClr val="tx2">
            <a:lumMod val="75000"/>
            <a:alpha val="50000"/>
          </a:schemeClr>
        </a:solidFill>
      </dgm:spPr>
    </dgm:pt>
    <dgm:pt modelId="{979998E3-A6C3-4F24-8751-83EE8944A166}" type="pres">
      <dgm:prSet presAssocID="{27D5A443-7A9F-4D45-ACC2-832D11609D04}" presName="circ6Tx" presStyleLbl="revTx" presStyleIdx="0" presStyleCnt="0">
        <dgm:presLayoutVars>
          <dgm:chMax val="0"/>
          <dgm:chPref val="0"/>
          <dgm:bulletEnabled val="1"/>
        </dgm:presLayoutVars>
      </dgm:prSet>
      <dgm:spPr/>
    </dgm:pt>
    <dgm:pt modelId="{969258F5-0484-49E7-B3C7-8290A3EC09A4}" type="pres">
      <dgm:prSet presAssocID="{09AF070C-DE89-454B-B19D-31147DBE84E0}" presName="circ7" presStyleLbl="vennNode1" presStyleIdx="6" presStyleCnt="7"/>
      <dgm:spPr>
        <a:solidFill>
          <a:schemeClr val="tx2">
            <a:lumMod val="75000"/>
            <a:alpha val="50000"/>
          </a:schemeClr>
        </a:solidFill>
      </dgm:spPr>
    </dgm:pt>
    <dgm:pt modelId="{164319CF-435F-403D-82DF-D509CC3BD6DE}" type="pres">
      <dgm:prSet presAssocID="{09AF070C-DE89-454B-B19D-31147DBE84E0}" presName="circ7Tx" presStyleLbl="revTx" presStyleIdx="0" presStyleCnt="0">
        <dgm:presLayoutVars>
          <dgm:chMax val="0"/>
          <dgm:chPref val="0"/>
          <dgm:bulletEnabled val="1"/>
        </dgm:presLayoutVars>
      </dgm:prSet>
      <dgm:spPr/>
    </dgm:pt>
  </dgm:ptLst>
  <dgm:cxnLst>
    <dgm:cxn modelId="{824B6020-F5EF-4F3F-8E11-0F178C93CE00}" type="presOf" srcId="{09AF070C-DE89-454B-B19D-31147DBE84E0}" destId="{164319CF-435F-403D-82DF-D509CC3BD6DE}" srcOrd="0" destOrd="0" presId="urn:microsoft.com/office/officeart/2005/8/layout/venn1"/>
    <dgm:cxn modelId="{FDD0A339-0C48-40AB-8B0C-D5D09BCB26D1}" type="presOf" srcId="{3F3A8D19-9928-444A-9473-F4FCCE20ED5C}" destId="{4D2338F6-7E0F-4E3D-904A-D6CA2FF02452}" srcOrd="0" destOrd="0" presId="urn:microsoft.com/office/officeart/2005/8/layout/venn1"/>
    <dgm:cxn modelId="{751EA63F-D804-45BF-9360-AB5314116B35}" srcId="{3F3A8D19-9928-444A-9473-F4FCCE20ED5C}" destId="{27D5A443-7A9F-4D45-ACC2-832D11609D04}" srcOrd="5" destOrd="0" parTransId="{C6CC0868-4A93-4F52-A46C-F93F01CEF7BF}" sibTransId="{B838B120-6DCB-48A8-8335-C22A7E26DF75}"/>
    <dgm:cxn modelId="{231FC76B-CF7C-407C-BD0B-BD3B14A94E8B}" srcId="{3F3A8D19-9928-444A-9473-F4FCCE20ED5C}" destId="{45C94CEC-4E4F-4078-90AD-FB536F6C8BEE}" srcOrd="1" destOrd="0" parTransId="{7DF26F7C-C473-441E-A924-561085575A06}" sibTransId="{A24EDE21-8967-49DF-A552-52026F0283BE}"/>
    <dgm:cxn modelId="{29778977-44D5-4582-B8EF-15203F29E02E}" srcId="{3F3A8D19-9928-444A-9473-F4FCCE20ED5C}" destId="{9D473485-C142-4564-BBCD-4EF7A3D1B037}" srcOrd="4" destOrd="0" parTransId="{5148B9DC-A9F9-48DC-AE64-CCB7766F1FAE}" sibTransId="{3E3FE5B7-608E-4DC4-98E8-BB1D140C7CBF}"/>
    <dgm:cxn modelId="{6E2B4F5A-D114-4FF6-8606-045BC43D490E}" srcId="{3F3A8D19-9928-444A-9473-F4FCCE20ED5C}" destId="{AB973786-E395-498E-9430-AEF06AF8EC38}" srcOrd="3" destOrd="0" parTransId="{259F79D9-9BBE-45AC-8925-28250E1600A1}" sibTransId="{C18FFEAC-E675-40D0-8B34-55C16BE92372}"/>
    <dgm:cxn modelId="{6721379D-F13A-4C3D-BC2D-FA57A4BD2EF7}" srcId="{3F3A8D19-9928-444A-9473-F4FCCE20ED5C}" destId="{BFC3607B-AF2B-4756-A212-8CF7813D3627}" srcOrd="0" destOrd="0" parTransId="{109C30FF-9E75-4803-8CF3-ED5669D6B4C8}" sibTransId="{8C39233E-D192-43C5-93E7-BDDFAD7D2124}"/>
    <dgm:cxn modelId="{A2B7C2AC-5142-4AC1-A20F-AC4B17E2BA30}" type="presOf" srcId="{AB973786-E395-498E-9430-AEF06AF8EC38}" destId="{7B70E375-5823-4B28-9CE2-2D542D51AC70}" srcOrd="0" destOrd="0" presId="urn:microsoft.com/office/officeart/2005/8/layout/venn1"/>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6" destOrd="0" parTransId="{4E06E9FC-E79B-439D-B868-2067228A9893}" sibTransId="{6DEECC23-8184-4A0D-AFB2-BBC6BF0B4E3A}"/>
    <dgm:cxn modelId="{41DCA6D1-7A08-4DFC-ACDF-5E69AB045520}" type="presOf" srcId="{9D473485-C142-4564-BBCD-4EF7A3D1B037}" destId="{7F5314EF-1E76-4F86-9FC0-8D4626C9A582}" srcOrd="0" destOrd="0" presId="urn:microsoft.com/office/officeart/2005/8/layout/venn1"/>
    <dgm:cxn modelId="{D07168DE-858E-4D70-93F1-FF08BAADBE20}" type="presOf" srcId="{45C94CEC-4E4F-4078-90AD-FB536F6C8BEE}" destId="{EC224EF7-4A70-4FF6-A6E4-4AE5562BE7EA}" srcOrd="0" destOrd="0" presId="urn:microsoft.com/office/officeart/2005/8/layout/venn1"/>
    <dgm:cxn modelId="{9CC9AAF5-CDB2-4060-A48A-987A20455AC7}" type="presOf" srcId="{27D5A443-7A9F-4D45-ACC2-832D11609D04}" destId="{979998E3-A6C3-4F24-8751-83EE8944A166}"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99E88B47-0C72-4F7A-9D2B-A408CB885853}" type="presParOf" srcId="{4D2338F6-7E0F-4E3D-904A-D6CA2FF02452}" destId="{C3CA01E7-7E76-4736-9412-AAAE203FBF27}" srcOrd="6" destOrd="0" presId="urn:microsoft.com/office/officeart/2005/8/layout/venn1"/>
    <dgm:cxn modelId="{99158936-B169-4875-B4D2-CB72E5F3F6AC}" type="presParOf" srcId="{4D2338F6-7E0F-4E3D-904A-D6CA2FF02452}" destId="{7B70E375-5823-4B28-9CE2-2D542D51AC70}" srcOrd="7" destOrd="0" presId="urn:microsoft.com/office/officeart/2005/8/layout/venn1"/>
    <dgm:cxn modelId="{58EC6A1E-62A0-4C53-BC52-8A85C54BDFFD}" type="presParOf" srcId="{4D2338F6-7E0F-4E3D-904A-D6CA2FF02452}" destId="{59864DA4-75D9-4BEA-8E90-65D3E33CEC4E}" srcOrd="8" destOrd="0" presId="urn:microsoft.com/office/officeart/2005/8/layout/venn1"/>
    <dgm:cxn modelId="{82913856-34C0-4206-9324-EEF85FB659AA}" type="presParOf" srcId="{4D2338F6-7E0F-4E3D-904A-D6CA2FF02452}" destId="{7F5314EF-1E76-4F86-9FC0-8D4626C9A582}" srcOrd="9" destOrd="0" presId="urn:microsoft.com/office/officeart/2005/8/layout/venn1"/>
    <dgm:cxn modelId="{CB233FA3-9ADB-426E-BF5E-211BC03FFE36}" type="presParOf" srcId="{4D2338F6-7E0F-4E3D-904A-D6CA2FF02452}" destId="{F9F0C3B9-865A-4DE9-B35B-8DC35EC27779}" srcOrd="10" destOrd="0" presId="urn:microsoft.com/office/officeart/2005/8/layout/venn1"/>
    <dgm:cxn modelId="{DC84D6C3-3578-44D9-9CAC-46B51E07E397}" type="presParOf" srcId="{4D2338F6-7E0F-4E3D-904A-D6CA2FF02452}" destId="{979998E3-A6C3-4F24-8751-83EE8944A166}" srcOrd="11" destOrd="0" presId="urn:microsoft.com/office/officeart/2005/8/layout/venn1"/>
    <dgm:cxn modelId="{3A480DDC-941F-45A2-920E-2E43EDC7955E}" type="presParOf" srcId="{4D2338F6-7E0F-4E3D-904A-D6CA2FF02452}" destId="{969258F5-0484-49E7-B3C7-8290A3EC09A4}" srcOrd="12" destOrd="0" presId="urn:microsoft.com/office/officeart/2005/8/layout/venn1"/>
    <dgm:cxn modelId="{9A2CC071-6992-4EEE-AD1A-9A3DB8750054}" type="presParOf" srcId="{4D2338F6-7E0F-4E3D-904A-D6CA2FF02452}" destId="{164319CF-435F-403D-82DF-D509CC3BD6DE}"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0" tIns="304800" rIns="304800" bIns="304800" numCol="1" spcCol="1270" anchor="ctr" anchorCtr="0">
          <a:noAutofit/>
        </a:bodyPr>
        <a:lstStyle/>
        <a:p>
          <a:pPr marL="0" lvl="0" indent="0" algn="ctr" defTabSz="3556000">
            <a:lnSpc>
              <a:spcPct val="90000"/>
            </a:lnSpc>
            <a:spcBef>
              <a:spcPct val="0"/>
            </a:spcBef>
            <a:spcAft>
              <a:spcPct val="35000"/>
            </a:spcAft>
            <a:buNone/>
          </a:pPr>
          <a:r>
            <a:rPr lang="pl-PL" sz="8000" kern="1200" dirty="0"/>
            <a:t>?</a:t>
          </a:r>
          <a:endParaRPr lang="en-US" sz="8000" kern="1200" dirty="0"/>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7045026" y="1793857"/>
        <a:ext cx="1603696" cy="16037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Built-in governance</a:t>
          </a:r>
          <a:endParaRPr lang="en-US" sz="20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Publish source code, not assembly</a:t>
          </a:r>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Asynchronous communication</a:t>
          </a:r>
        </a:p>
      </dsp:txBody>
      <dsp:txXfrm>
        <a:off x="7045026" y="1793857"/>
        <a:ext cx="1603696" cy="16037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42045" y="-292707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both sequential &amp; </a:t>
          </a:r>
          <a:r>
            <a:rPr lang="en-US" sz="1800" kern="1200" dirty="0">
              <a:solidFill>
                <a:schemeClr val="tx1"/>
              </a:solidFill>
            </a:rPr>
            <a:t>parallel</a:t>
          </a:r>
        </a:p>
      </dsp:txBody>
      <dsp:txXfrm rot="-5400000">
        <a:off x="3566159" y="67755"/>
        <a:ext cx="6320895" cy="350178"/>
      </dsp:txXfrm>
    </dsp:sp>
    <dsp:sp modelId="{156EF02A-9A1C-4920-A5E6-8992801DAAD4}">
      <dsp:nvSpPr>
        <dsp:cNvPr id="0" name=""/>
        <dsp:cNvSpPr/>
      </dsp:nvSpPr>
      <dsp:spPr>
        <a:xfrm>
          <a:off x="0" y="30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Scalability</a:t>
          </a:r>
        </a:p>
      </dsp:txBody>
      <dsp:txXfrm>
        <a:off x="23680" y="23982"/>
        <a:ext cx="3518799" cy="437723"/>
      </dsp:txXfrm>
    </dsp:sp>
    <dsp:sp modelId="{B5357E30-1B38-402A-ABEF-0E97B011D6F2}">
      <dsp:nvSpPr>
        <dsp:cNvPr id="0" name=""/>
        <dsp:cNvSpPr/>
      </dsp:nvSpPr>
      <dsp:spPr>
        <a:xfrm rot="5400000">
          <a:off x="6542045" y="-241773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77093"/>
        <a:ext cx="6320895" cy="350178"/>
      </dsp:txXfrm>
    </dsp:sp>
    <dsp:sp modelId="{CC1DF063-E044-4438-8753-94359DDC1655}">
      <dsp:nvSpPr>
        <dsp:cNvPr id="0" name=""/>
        <dsp:cNvSpPr/>
      </dsp:nvSpPr>
      <dsp:spPr>
        <a:xfrm>
          <a:off x="0" y="50964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a:t>ransaction fees</a:t>
          </a:r>
        </a:p>
      </dsp:txBody>
      <dsp:txXfrm>
        <a:off x="23680" y="533320"/>
        <a:ext cx="3518799" cy="437723"/>
      </dsp:txXfrm>
    </dsp:sp>
    <dsp:sp modelId="{0CFC168B-613A-4419-8618-5E8EF48A716A}">
      <dsp:nvSpPr>
        <dsp:cNvPr id="0" name=""/>
        <dsp:cNvSpPr/>
      </dsp:nvSpPr>
      <dsp:spPr>
        <a:xfrm rot="5400000">
          <a:off x="6542045" y="-1908400"/>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1086430"/>
        <a:ext cx="6320895" cy="350178"/>
      </dsp:txXfrm>
    </dsp:sp>
    <dsp:sp modelId="{2185D922-A5B8-47CD-ACDE-5F638449BBC9}">
      <dsp:nvSpPr>
        <dsp:cNvPr id="0" name=""/>
        <dsp:cNvSpPr/>
      </dsp:nvSpPr>
      <dsp:spPr>
        <a:xfrm>
          <a:off x="0" y="101897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23680" y="1042657"/>
        <a:ext cx="3518799" cy="437723"/>
      </dsp:txXfrm>
    </dsp:sp>
    <dsp:sp modelId="{27391BAB-12FA-42F2-8846-3E8D0F3A37EE}">
      <dsp:nvSpPr>
        <dsp:cNvPr id="0" name=""/>
        <dsp:cNvSpPr/>
      </dsp:nvSpPr>
      <dsp:spPr>
        <a:xfrm rot="5400000">
          <a:off x="6542045" y="-1399062"/>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via reputation-based consensus mechanism</a:t>
          </a:r>
          <a:endParaRPr lang="en-US" sz="1800" kern="1200" dirty="0"/>
        </a:p>
      </dsp:txBody>
      <dsp:txXfrm rot="-5400000">
        <a:off x="3566159" y="1595768"/>
        <a:ext cx="6320895" cy="350178"/>
      </dsp:txXfrm>
    </dsp:sp>
    <dsp:sp modelId="{3DC2A4AF-C606-43A7-ADBC-F60F8ACB5ADB}">
      <dsp:nvSpPr>
        <dsp:cNvPr id="0" name=""/>
        <dsp:cNvSpPr/>
      </dsp:nvSpPr>
      <dsp:spPr>
        <a:xfrm>
          <a:off x="0" y="1528315"/>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Blockchain governance</a:t>
          </a:r>
        </a:p>
      </dsp:txBody>
      <dsp:txXfrm>
        <a:off x="23680" y="1551995"/>
        <a:ext cx="3518799" cy="437723"/>
      </dsp:txXfrm>
    </dsp:sp>
    <dsp:sp modelId="{841CB7A3-B621-44B6-B1F1-41D793F18250}">
      <dsp:nvSpPr>
        <dsp:cNvPr id="0" name=""/>
        <dsp:cNvSpPr/>
      </dsp:nvSpPr>
      <dsp:spPr>
        <a:xfrm rot="5400000">
          <a:off x="6542045" y="-88972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Block producers able to f</a:t>
          </a:r>
          <a:r>
            <a:rPr lang="en-US" sz="1800" kern="1200" dirty="0">
              <a:solidFill>
                <a:schemeClr val="tx1"/>
              </a:solidFill>
            </a:rPr>
            <a:t>reeze &amp; fix broken apps</a:t>
          </a:r>
          <a:endParaRPr lang="en-US" sz="1800" kern="1200" dirty="0"/>
        </a:p>
      </dsp:txBody>
      <dsp:txXfrm rot="-5400000">
        <a:off x="3566159" y="2105105"/>
        <a:ext cx="6320895" cy="350178"/>
      </dsp:txXfrm>
    </dsp:sp>
    <dsp:sp modelId="{FA0D413E-1AE7-4D22-8871-854489E4FD28}">
      <dsp:nvSpPr>
        <dsp:cNvPr id="0" name=""/>
        <dsp:cNvSpPr/>
      </dsp:nvSpPr>
      <dsp:spPr>
        <a:xfrm>
          <a:off x="0" y="203765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Smart-contracts running amok</a:t>
          </a:r>
        </a:p>
      </dsp:txBody>
      <dsp:txXfrm>
        <a:off x="23680" y="2061332"/>
        <a:ext cx="3518799" cy="437723"/>
      </dsp:txXfrm>
    </dsp:sp>
    <dsp:sp modelId="{C42353D1-38EB-4AFC-9E46-BEADCFC3DEA9}">
      <dsp:nvSpPr>
        <dsp:cNvPr id="0" name=""/>
        <dsp:cNvSpPr/>
      </dsp:nvSpPr>
      <dsp:spPr>
        <a:xfrm rot="5400000">
          <a:off x="6542045" y="-38038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back-end infrastructure supplied</a:t>
          </a:r>
          <a:endParaRPr lang="en-US" sz="1800" kern="1200" dirty="0">
            <a:solidFill>
              <a:schemeClr val="tx1"/>
            </a:solidFill>
          </a:endParaRPr>
        </a:p>
      </dsp:txBody>
      <dsp:txXfrm rot="-5400000">
        <a:off x="3566159" y="2614443"/>
        <a:ext cx="6320895" cy="350178"/>
      </dsp:txXfrm>
    </dsp:sp>
    <dsp:sp modelId="{E9D08E9E-05B8-4D93-A034-195C893DB6EA}">
      <dsp:nvSpPr>
        <dsp:cNvPr id="0" name=""/>
        <dsp:cNvSpPr/>
      </dsp:nvSpPr>
      <dsp:spPr>
        <a:xfrm>
          <a:off x="0" y="254699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23680" y="2570670"/>
        <a:ext cx="3518799" cy="437723"/>
      </dsp:txXfrm>
    </dsp:sp>
    <dsp:sp modelId="{40D28BFD-CDA9-46A3-B18D-A1B5EE69B160}">
      <dsp:nvSpPr>
        <dsp:cNvPr id="0" name=""/>
        <dsp:cNvSpPr/>
      </dsp:nvSpPr>
      <dsp:spPr>
        <a:xfrm rot="5400000">
          <a:off x="6542045" y="128949"/>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b="0" i="0" kern="1200" dirty="0">
              <a:solidFill>
                <a:schemeClr val="tx1"/>
              </a:solidFill>
            </a:rPr>
            <a:t>Asynchronous messaging built-in</a:t>
          </a:r>
          <a:endParaRPr lang="en-US" sz="1800" kern="1200" dirty="0">
            <a:solidFill>
              <a:schemeClr val="tx1"/>
            </a:solidFill>
          </a:endParaRPr>
        </a:p>
      </dsp:txBody>
      <dsp:txXfrm rot="-5400000">
        <a:off x="3566159" y="3123779"/>
        <a:ext cx="6320895" cy="350178"/>
      </dsp:txXfrm>
    </dsp:sp>
    <dsp:sp modelId="{633F6DDB-3AC6-4F2D-9884-79E018D22FF6}">
      <dsp:nvSpPr>
        <dsp:cNvPr id="0" name=""/>
        <dsp:cNvSpPr/>
      </dsp:nvSpPr>
      <dsp:spPr>
        <a:xfrm>
          <a:off x="0" y="305632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Inter-blockchain communication</a:t>
          </a:r>
          <a:endParaRPr lang="en-US" sz="2100" kern="1200" dirty="0">
            <a:solidFill>
              <a:schemeClr val="tx1"/>
            </a:solidFill>
          </a:endParaRPr>
        </a:p>
      </dsp:txBody>
      <dsp:txXfrm>
        <a:off x="23680" y="3080007"/>
        <a:ext cx="3518799" cy="4377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a:t>perating system for decentralized applications</a:t>
          </a:r>
          <a:r>
            <a:rPr lang="pl-PL" sz="2500" kern="1200" dirty="0"/>
            <a:t> (EOS)</a:t>
          </a:r>
          <a:endParaRPr lang="en-US" sz="25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solidFill>
            </a:rPr>
            <a:t>T</a:t>
          </a:r>
          <a:r>
            <a:rPr lang="en-US" sz="2000" kern="1200" dirty="0">
              <a:solidFill>
                <a:schemeClr val="tx1"/>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High </a:t>
          </a:r>
          <a:r>
            <a:rPr lang="en-US" sz="2000" kern="1200" dirty="0"/>
            <a:t>difficulty</a:t>
          </a:r>
          <a:r>
            <a:rPr lang="en-US" sz="2000" kern="1200" dirty="0">
              <a:solidFill>
                <a:schemeClr val="tx1"/>
              </a:solidFill>
            </a:rPr>
            <a:t>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solidFill>
            </a:rPr>
            <a:t>Inter-blockchain communication</a:t>
          </a:r>
          <a:endParaRPr lang="en-US" sz="2000" b="0" kern="1200" dirty="0">
            <a:solidFill>
              <a:schemeClr val="tx1"/>
            </a:solidFill>
          </a:endParaRPr>
        </a:p>
      </dsp:txBody>
      <dsp:txXfrm>
        <a:off x="4906247" y="1453561"/>
        <a:ext cx="1661126" cy="9553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63879" y="101585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68987" y="0"/>
          <a:ext cx="1491160" cy="79799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a:t>calable and cheap to run</a:t>
          </a:r>
        </a:p>
      </dsp:txBody>
      <dsp:txXfrm>
        <a:off x="3268987" y="0"/>
        <a:ext cx="1491160" cy="797999"/>
      </dsp:txXfrm>
    </dsp:sp>
    <dsp:sp modelId="{6995AB0E-9CF5-4E29-BFC5-5553C4C5E8CE}">
      <dsp:nvSpPr>
        <dsp:cNvPr id="0" name=""/>
        <dsp:cNvSpPr/>
      </dsp:nvSpPr>
      <dsp:spPr>
        <a:xfrm>
          <a:off x="3745616" y="119939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207496"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a:t>ree for </a:t>
          </a:r>
          <a:r>
            <a:rPr lang="pl-PL" sz="1900" kern="1200" dirty="0"/>
            <a:t>the</a:t>
          </a:r>
          <a:r>
            <a:rPr lang="en-US" sz="1900" kern="1200" dirty="0"/>
            <a:t> users</a:t>
          </a:r>
        </a:p>
      </dsp:txBody>
      <dsp:txXfrm>
        <a:off x="5207496" y="758099"/>
        <a:ext cx="1409824" cy="877798"/>
      </dsp:txXfrm>
    </dsp:sp>
    <dsp:sp modelId="{3064349A-06DB-4657-9FF2-5EF0466CE513}">
      <dsp:nvSpPr>
        <dsp:cNvPr id="0" name=""/>
        <dsp:cNvSpPr/>
      </dsp:nvSpPr>
      <dsp:spPr>
        <a:xfrm>
          <a:off x="3839423" y="1612356"/>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343056"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accessible</a:t>
          </a:r>
          <a:endParaRPr lang="en-US" sz="1900" kern="1200" dirty="0"/>
        </a:p>
      </dsp:txBody>
      <dsp:txXfrm>
        <a:off x="5343056" y="1875297"/>
        <a:ext cx="1382712" cy="937648"/>
      </dsp:txXfrm>
    </dsp:sp>
    <dsp:sp modelId="{C3CA01E7-7E76-4736-9412-AAAE203FBF27}">
      <dsp:nvSpPr>
        <dsp:cNvPr id="0" name=""/>
        <dsp:cNvSpPr/>
      </dsp:nvSpPr>
      <dsp:spPr>
        <a:xfrm>
          <a:off x="3575352"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B70E375-5823-4B28-9CE2-2D542D51AC70}">
      <dsp:nvSpPr>
        <dsp:cNvPr id="0" name=""/>
        <dsp:cNvSpPr/>
      </dsp:nvSpPr>
      <dsp:spPr>
        <a:xfrm>
          <a:off x="4746591"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Privacy protection</a:t>
          </a:r>
        </a:p>
      </dsp:txBody>
      <dsp:txXfrm>
        <a:off x="4746591" y="3132146"/>
        <a:ext cx="1491160" cy="857848"/>
      </dsp:txXfrm>
    </dsp:sp>
    <dsp:sp modelId="{59864DA4-75D9-4BEA-8E90-65D3E33CEC4E}">
      <dsp:nvSpPr>
        <dsp:cNvPr id="0" name=""/>
        <dsp:cNvSpPr/>
      </dsp:nvSpPr>
      <dsp:spPr>
        <a:xfrm>
          <a:off x="3152405"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F5314EF-1E76-4F86-9FC0-8D4626C9A582}">
      <dsp:nvSpPr>
        <dsp:cNvPr id="0" name=""/>
        <dsp:cNvSpPr/>
      </dsp:nvSpPr>
      <dsp:spPr>
        <a:xfrm>
          <a:off x="1791382"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No fancy cryptographic stuff</a:t>
          </a:r>
          <a:endParaRPr lang="en-US" sz="1900" kern="1200" dirty="0"/>
        </a:p>
      </dsp:txBody>
      <dsp:txXfrm>
        <a:off x="1791382" y="3132146"/>
        <a:ext cx="1491160" cy="857848"/>
      </dsp:txXfrm>
    </dsp:sp>
    <dsp:sp modelId="{F9F0C3B9-865A-4DE9-B35B-8DC35EC27779}">
      <dsp:nvSpPr>
        <dsp:cNvPr id="0" name=""/>
        <dsp:cNvSpPr/>
      </dsp:nvSpPr>
      <dsp:spPr>
        <a:xfrm>
          <a:off x="2888334" y="161235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79998E3-A6C3-4F24-8751-83EE8944A166}">
      <dsp:nvSpPr>
        <dsp:cNvPr id="0" name=""/>
        <dsp:cNvSpPr/>
      </dsp:nvSpPr>
      <dsp:spPr>
        <a:xfrm>
          <a:off x="1303365"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Rich dev ecosystem</a:t>
          </a:r>
        </a:p>
      </dsp:txBody>
      <dsp:txXfrm>
        <a:off x="1303365" y="1875297"/>
        <a:ext cx="1382712" cy="937648"/>
      </dsp:txXfrm>
    </dsp:sp>
    <dsp:sp modelId="{969258F5-0484-49E7-B3C7-8290A3EC09A4}">
      <dsp:nvSpPr>
        <dsp:cNvPr id="0" name=""/>
        <dsp:cNvSpPr/>
      </dsp:nvSpPr>
      <dsp:spPr>
        <a:xfrm>
          <a:off x="2982141" y="1199392"/>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64319CF-435F-403D-82DF-D509CC3BD6DE}">
      <dsp:nvSpPr>
        <dsp:cNvPr id="0" name=""/>
        <dsp:cNvSpPr/>
      </dsp:nvSpPr>
      <dsp:spPr>
        <a:xfrm>
          <a:off x="1411813"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Upgrad</a:t>
          </a:r>
          <a:r>
            <a:rPr lang="en-US" sz="1900" kern="1200" dirty="0"/>
            <a:t>ability &amp; b</a:t>
          </a:r>
          <a:r>
            <a:rPr lang="pl-PL" sz="1900" kern="1200" dirty="0"/>
            <a:t>ug recovery</a:t>
          </a:r>
          <a:endParaRPr lang="en-US" sz="1900" kern="1200" dirty="0"/>
        </a:p>
      </dsp:txBody>
      <dsp:txXfrm>
        <a:off x="1411813" y="758099"/>
        <a:ext cx="1409824" cy="8777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0.05001</cdr:x>
      <cdr:y>0</cdr:y>
    </cdr:from>
    <cdr:to>
      <cdr:x>0.36478</cdr:x>
      <cdr:y>0.28677</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495355" y="0"/>
          <a:ext cx="311816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Bitcoin</a:t>
          </a:r>
          <a:br>
            <a:rPr lang="pl-PL" sz="2400" dirty="0"/>
          </a:br>
          <a:r>
            <a:rPr lang="en-US" sz="2400" dirty="0"/>
            <a:t>usage: </a:t>
          </a:r>
          <a:r>
            <a:rPr lang="pl-PL" sz="2400" dirty="0"/>
            <a:t>3.8 trxns/sec</a:t>
          </a:r>
          <a:br>
            <a:rPr lang="en-US" sz="2400" dirty="0"/>
          </a:br>
          <a:r>
            <a:rPr lang="en-US" sz="2400" dirty="0">
              <a:solidFill>
                <a:schemeClr val="tx1">
                  <a:lumMod val="50000"/>
                </a:schemeClr>
              </a:solidFill>
            </a:rPr>
            <a:t>capacity utilized: 100%</a:t>
          </a:r>
          <a:endParaRPr lang="en-US" sz="2400" dirty="0"/>
        </a:p>
      </cdr:txBody>
    </cdr:sp>
  </cdr:relSizeAnchor>
  <cdr:relSizeAnchor xmlns:cdr="http://schemas.openxmlformats.org/drawingml/2006/chartDrawing">
    <cdr:from>
      <cdr:x>0.03813</cdr:x>
      <cdr:y>0.57967</cdr:y>
    </cdr:from>
    <cdr:to>
      <cdr:x>0.36472</cdr:x>
      <cdr:y>0.86644</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377710" y="2053035"/>
          <a:ext cx="323518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Ethereum</a:t>
          </a:r>
          <a:br>
            <a:rPr lang="pl-PL" sz="2400" dirty="0"/>
          </a:br>
          <a:r>
            <a:rPr lang="en-US" sz="2400" dirty="0"/>
            <a:t>usage: </a:t>
          </a:r>
          <a:r>
            <a:rPr lang="pl-PL" sz="2400" dirty="0"/>
            <a:t>5.2 trxns/sec</a:t>
          </a:r>
          <a:endParaRPr lang="en-US" sz="2400" dirty="0"/>
        </a:p>
        <a:p xmlns:a="http://schemas.openxmlformats.org/drawingml/2006/main">
          <a:pPr>
            <a:lnSpc>
              <a:spcPts val="2400"/>
            </a:lnSpc>
          </a:pPr>
          <a:r>
            <a:rPr lang="en-US" sz="2400" dirty="0">
              <a:solidFill>
                <a:schemeClr val="tx1">
                  <a:lumMod val="50000"/>
                </a:schemeClr>
              </a:solidFill>
            </a:rPr>
            <a:t>capacity utilized: ~35%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18-Nov-17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8</a:t>
            </a:fld>
            <a:endParaRPr lang="en-US"/>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 governance is basically about what you do when you have a disaster similar to the infamous DAO incident, which happened last year. Or how you solve the block size issue in Bitcoin, where you have two camps of shareholders wanting to follow a different business strategy.</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blockchain, like any other enterprise, needs to make decisions, in order to survive in a changing environment. If this process fails, we end up with a fork, which usually hurts everyone involved.</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19</a:t>
            </a:fld>
            <a:endParaRPr lang="en-US"/>
          </a:p>
        </p:txBody>
      </p:sp>
    </p:spTree>
    <p:extLst>
      <p:ext uri="{BB962C8B-B14F-4D97-AF65-F5344CB8AC3E}">
        <p14:creationId xmlns:p14="http://schemas.microsoft.com/office/powerpoint/2010/main" val="1346014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way to tackle this problem is trying to prevent it from happening in the first place. Which means one thing: formal verification of the code before it is deployed.</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formal verification of a Turing complete programming language is really hard. And it just minimizes the risk, it does not eliminate it completely. Software development is an imperfect art, so no matter how much effort you put into checking the code, there will always be a black swan event waiting to happen.</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20</a:t>
            </a:fld>
            <a:endParaRPr lang="en-US"/>
          </a:p>
        </p:txBody>
      </p:sp>
    </p:spTree>
    <p:extLst>
      <p:ext uri="{BB962C8B-B14F-4D97-AF65-F5344CB8AC3E}">
        <p14:creationId xmlns:p14="http://schemas.microsoft.com/office/powerpoint/2010/main" val="1604214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we can see from this screen-shot, smart-contract platforms do NOT consider this issue to be part of their business model. So, when things go wrong, you, as a business, are on your own.</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21</a:t>
            </a:fld>
            <a:endParaRPr lang="en-US"/>
          </a:p>
        </p:txBody>
      </p:sp>
    </p:spTree>
    <p:extLst>
      <p:ext uri="{BB962C8B-B14F-4D97-AF65-F5344CB8AC3E}">
        <p14:creationId xmlns:p14="http://schemas.microsoft.com/office/powerpoint/2010/main" val="1354002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Where are we today? We have the decentralized computer and a bunch of people trying to build applications on top of it. But actually nothing is coming to market. All we have are just prototypes. Why is that?</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It’s mostly because developers don't get to spend their time on building business logic and user interfaces. Instead, they are stuck on figuring out the low-level stuff, things like data storage and inter-app communication.</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because everything is being implemented in the app layer, it's being done within relatively inefficient scripting environment. Which makes it really hard.</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Furthermore, even if generic solutions eventually emerge this way, they will be expensive to use - it will cost gas each time your app needs to access them.</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22</a:t>
            </a:fld>
            <a:endParaRPr lang="en-US"/>
          </a:p>
        </p:txBody>
      </p:sp>
    </p:spTree>
    <p:extLst>
      <p:ext uri="{BB962C8B-B14F-4D97-AF65-F5344CB8AC3E}">
        <p14:creationId xmlns:p14="http://schemas.microsoft.com/office/powerpoint/2010/main" val="351650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Right now blockchains are quite lonely creatures - they live in their own silos, separated from each other. </a:t>
            </a:r>
            <a:endParaRPr lang="pl-P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apps on similar blockchains cannot talk to each other: a smart-contract on Ethereum is unable to communicate with a smart-contract living on Ethereum Classic, even though technically they are identical platforms.</a:t>
            </a:r>
          </a:p>
        </p:txBody>
      </p:sp>
      <p:sp>
        <p:nvSpPr>
          <p:cNvPr id="4" name="Slide Number Placeholder 3"/>
          <p:cNvSpPr>
            <a:spLocks noGrp="1"/>
          </p:cNvSpPr>
          <p:nvPr>
            <p:ph type="sldNum" sz="quarter" idx="10"/>
          </p:nvPr>
        </p:nvSpPr>
        <p:spPr/>
        <p:txBody>
          <a:bodyPr/>
          <a:lstStyle/>
          <a:p>
            <a:fld id="{0028CEC6-6647-4E08-96EC-6F66E0D22DB5}" type="slidenum">
              <a:rPr lang="en-US" smtClean="0"/>
              <a:t>23</a:t>
            </a:fld>
            <a:endParaRPr lang="en-US"/>
          </a:p>
        </p:txBody>
      </p:sp>
    </p:spTree>
    <p:extLst>
      <p:ext uri="{BB962C8B-B14F-4D97-AF65-F5344CB8AC3E}">
        <p14:creationId xmlns:p14="http://schemas.microsoft.com/office/powerpoint/2010/main" val="1360549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OK, so we've painted this scary picture of blockchain space facing really big problems.</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what would be needed to overcome those problems? Let’s take a moment to consider what decentralized apps need, if they want to be successful:</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Your app needs to be scalable and cheap to run. That's pretty obvious. You need to be able to scale in order to have enough users to recover your initial costs.</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 need to have access to freemium models or different monetization strategies. If you want to charge your users that’s fine, but it should be the application choice, not the platform it's running on.</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Your app needs to be available via mobile phones &amp; web interfaces, so that users don't have to download &amp; install anything.</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Sometimes your users will need privacy: if you build a financial app, your users will expect confidentiality.</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Your users need account names, no public keys, no fancy cryptographic stuff. And they need a procedure for account recovery, in case they are hacked or just lose their password.</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And you, as a business owner, probably need a rich development environment: lots of programming tools, and access to experienced developers.</a:t>
            </a:r>
          </a:p>
          <a:p>
            <a:pPr lvl="0"/>
            <a:endParaRPr lang="pl-PL"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Your app needs to be upgradeable. You need to be able to improve it to keep your business afloat. And finally, your app needs bug recovery, something that's often overlooked in this space.</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24</a:t>
            </a:fld>
            <a:endParaRPr lang="en-US"/>
          </a:p>
        </p:txBody>
      </p:sp>
    </p:spTree>
    <p:extLst>
      <p:ext uri="{BB962C8B-B14F-4D97-AF65-F5344CB8AC3E}">
        <p14:creationId xmlns:p14="http://schemas.microsoft.com/office/powerpoint/2010/main" val="3251633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28CEC6-6647-4E08-96EC-6F66E0D22DB5}" type="slidenum">
              <a:rPr lang="en-US" smtClean="0"/>
              <a:t>26</a:t>
            </a:fld>
            <a:endParaRPr lang="en-US"/>
          </a:p>
        </p:txBody>
      </p:sp>
    </p:spTree>
    <p:extLst>
      <p:ext uri="{BB962C8B-B14F-4D97-AF65-F5344CB8AC3E}">
        <p14:creationId xmlns:p14="http://schemas.microsoft.com/office/powerpoint/2010/main" val="3551616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28</a:t>
            </a:fld>
            <a:endParaRPr lang="en-US"/>
          </a:p>
        </p:txBody>
      </p:sp>
    </p:spTree>
    <p:extLst>
      <p:ext uri="{BB962C8B-B14F-4D97-AF65-F5344CB8AC3E}">
        <p14:creationId xmlns:p14="http://schemas.microsoft.com/office/powerpoint/2010/main" val="545138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36</a:t>
            </a:fld>
            <a:endParaRPr lang="en-US"/>
          </a:p>
        </p:txBody>
      </p:sp>
    </p:spTree>
    <p:extLst>
      <p:ext uri="{BB962C8B-B14F-4D97-AF65-F5344CB8AC3E}">
        <p14:creationId xmlns:p14="http://schemas.microsoft.com/office/powerpoint/2010/main" val="260525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We’ll be talking about a blockchain system called EOS.</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disclaimer basically says that we are NOT part of block.one, the company which has created EOS. We’re a separate entity.</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this event has been coordinated with them, so hopefully we'll be talking sense.</a:t>
            </a:r>
          </a:p>
        </p:txBody>
      </p:sp>
      <p:sp>
        <p:nvSpPr>
          <p:cNvPr id="4" name="Slide Number Placeholder 3"/>
          <p:cNvSpPr>
            <a:spLocks noGrp="1"/>
          </p:cNvSpPr>
          <p:nvPr>
            <p:ph type="sldNum" sz="quarter" idx="10"/>
          </p:nvPr>
        </p:nvSpPr>
        <p:spPr/>
        <p:txBody>
          <a:bodyPr/>
          <a:lstStyle/>
          <a:p>
            <a:fld id="{0028CEC6-6647-4E08-96EC-6F66E0D22DB5}" type="slidenum">
              <a:rPr lang="en-US" smtClean="0"/>
              <a:t>9</a:t>
            </a:fld>
            <a:endParaRPr lang="en-US"/>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so before we talk about EOS, we’re going to briefly describe what we consider to be the main problems facing the crypto-space.</a:t>
            </a:r>
          </a:p>
        </p:txBody>
      </p:sp>
      <p:sp>
        <p:nvSpPr>
          <p:cNvPr id="4" name="Slide Number Placeholder 3"/>
          <p:cNvSpPr>
            <a:spLocks noGrp="1"/>
          </p:cNvSpPr>
          <p:nvPr>
            <p:ph type="sldNum" sz="quarter" idx="10"/>
          </p:nvPr>
        </p:nvSpPr>
        <p:spPr/>
        <p:txBody>
          <a:bodyPr/>
          <a:lstStyle/>
          <a:p>
            <a:fld id="{0028CEC6-6647-4E08-96EC-6F66E0D22DB5}" type="slidenum">
              <a:rPr lang="en-US" smtClean="0"/>
              <a:t>12</a:t>
            </a:fld>
            <a:endParaRPr lang="en-US"/>
          </a:p>
        </p:txBody>
      </p:sp>
    </p:spTree>
    <p:extLst>
      <p:ext uri="{BB962C8B-B14F-4D97-AF65-F5344CB8AC3E}">
        <p14:creationId xmlns:p14="http://schemas.microsoft.com/office/powerpoint/2010/main" val="315419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we want to host real-life businesses on the blockchain we need high performance. And what is high performance?</a:t>
            </a:r>
            <a:endParaRPr lang="pl-PL"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13</a:t>
            </a:fld>
            <a:endParaRPr lang="en-US"/>
          </a:p>
        </p:txBody>
      </p:sp>
    </p:spTree>
    <p:extLst>
      <p:ext uri="{BB962C8B-B14F-4D97-AF65-F5344CB8AC3E}">
        <p14:creationId xmlns:p14="http://schemas.microsoft.com/office/powerpoint/2010/main" val="388999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 need about 20k transactions per second just to do Visa &amp; MasterCard, not to mention all the other payment systems out there.</a:t>
            </a:r>
            <a:endParaRPr lang="pl-PL"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Facebook does 50k likes per second, not including all the posts and voting and other actions.</a:t>
            </a:r>
            <a:endParaRPr lang="pl-PL"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And for currency trading, it's sometimes a hundred thousand transactions per second, just for one currency pair.</a:t>
            </a:r>
            <a:endParaRPr lang="pl-PL" sz="1200" kern="1200" dirty="0">
              <a:solidFill>
                <a:schemeClr val="tx1"/>
              </a:solidFill>
              <a:effectLst/>
              <a:latin typeface="+mn-lt"/>
              <a:ea typeface="+mn-ea"/>
              <a:cs typeface="+mn-cs"/>
            </a:endParaRPr>
          </a:p>
          <a:p>
            <a:pPr lvl="0"/>
            <a:endParaRPr lang="pl-P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imagine putting all of these on a single platform, so they can inter-operate. Well, that would require millions of transactions per second. This is a massive scale.</a:t>
            </a:r>
          </a:p>
          <a:p>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And what can the blockchain currently offer? Bitcoin does 4 transactions per second. Ethereum – something between 15 and 30.</a:t>
            </a:r>
          </a:p>
          <a:p>
            <a:endParaRPr lang="pl-PL" sz="1200" kern="1200" dirty="0">
              <a:solidFill>
                <a:schemeClr val="tx1"/>
              </a:solidFill>
              <a:effectLst/>
              <a:latin typeface="+mn-lt"/>
              <a:ea typeface="+mn-ea"/>
              <a:cs typeface="+mn-cs"/>
            </a:endParaRPr>
          </a:p>
          <a:p>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And those two systems are extremely expensive to run. Bitcoin and Ethereum shareholders are spending something like 6 billion USD a year just to be able to process less than 35 transactions per second.</a:t>
            </a:r>
            <a:endParaRPr lang="pl-PL" sz="1200" kern="1200" dirty="0">
              <a:solidFill>
                <a:schemeClr val="tx1"/>
              </a:solidFill>
              <a:effectLst/>
              <a:latin typeface="+mn-lt"/>
              <a:ea typeface="+mn-ea"/>
              <a:cs typeface="+mn-cs"/>
            </a:endParaRPr>
          </a:p>
          <a:p>
            <a:endParaRPr lang="pl-P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case of Bitcoin, this gives us the cost of 50 USD per one transaction. This is really mad.</a:t>
            </a:r>
          </a:p>
        </p:txBody>
      </p:sp>
      <p:sp>
        <p:nvSpPr>
          <p:cNvPr id="4" name="Slide Number Placeholder 3"/>
          <p:cNvSpPr>
            <a:spLocks noGrp="1"/>
          </p:cNvSpPr>
          <p:nvPr>
            <p:ph type="sldNum" sz="quarter" idx="10"/>
          </p:nvPr>
        </p:nvSpPr>
        <p:spPr/>
        <p:txBody>
          <a:bodyPr/>
          <a:lstStyle/>
          <a:p>
            <a:fld id="{0028CEC6-6647-4E08-96EC-6F66E0D22DB5}" type="slidenum">
              <a:rPr lang="en-US" smtClean="0"/>
              <a:t>14</a:t>
            </a:fld>
            <a:endParaRPr lang="en-US"/>
          </a:p>
        </p:txBody>
      </p:sp>
    </p:spTree>
    <p:extLst>
      <p:ext uri="{BB962C8B-B14F-4D97-AF65-F5344CB8AC3E}">
        <p14:creationId xmlns:p14="http://schemas.microsoft.com/office/powerpoint/2010/main" val="373836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say it's just a matter of time before scaling solutions are introduced. But actually, there are only two ways to go:</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You can go off-chain, which is basically the idea behind state channels. Will it work? Who knows. But even if it does, it only solves the problem for basic payments, and does nothing for anything more complex than that.</a:t>
            </a:r>
            <a:endParaRPr lang="pl-PL"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pl-PL" sz="1200" kern="1200" dirty="0">
                <a:solidFill>
                  <a:schemeClr val="tx1"/>
                </a:solidFill>
                <a:effectLst/>
                <a:latin typeface="+mn-lt"/>
                <a:ea typeface="+mn-ea"/>
                <a:cs typeface="+mn-cs"/>
              </a:rPr>
              <a:t>&gt;</a:t>
            </a:r>
            <a:r>
              <a:rPr lang="en-US" sz="1200" kern="1200" dirty="0">
                <a:solidFill>
                  <a:schemeClr val="tx1"/>
                </a:solidFill>
                <a:effectLst/>
                <a:latin typeface="+mn-lt"/>
                <a:ea typeface="+mn-ea"/>
                <a:cs typeface="+mn-cs"/>
              </a:rPr>
              <a:t>Or you can go into creating sub-domains within one blockchain or a hierarchy of sub-blockchains. This helps a bit, if you want to run a lot of small apps within the same ecosystem. But if you want to compete with big businesses like Facebook, Uber or eBay, or if you're into currency trading - this solves nothing. For those apps you need enormous processing power on a single blockchain and oftentimes on a single CPU thread.</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15</a:t>
            </a:fld>
            <a:endParaRPr lang="en-US"/>
          </a:p>
        </p:txBody>
      </p:sp>
    </p:spTree>
    <p:extLst>
      <p:ext uri="{BB962C8B-B14F-4D97-AF65-F5344CB8AC3E}">
        <p14:creationId xmlns:p14="http://schemas.microsoft.com/office/powerpoint/2010/main" val="264797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Right now transaction fees are absurdly high.</a:t>
            </a:r>
          </a:p>
        </p:txBody>
      </p:sp>
      <p:sp>
        <p:nvSpPr>
          <p:cNvPr id="4" name="Slide Number Placeholder 3"/>
          <p:cNvSpPr>
            <a:spLocks noGrp="1"/>
          </p:cNvSpPr>
          <p:nvPr>
            <p:ph type="sldNum" sz="quarter" idx="10"/>
          </p:nvPr>
        </p:nvSpPr>
        <p:spPr/>
        <p:txBody>
          <a:bodyPr/>
          <a:lstStyle/>
          <a:p>
            <a:fld id="{0028CEC6-6647-4E08-96EC-6F66E0D22DB5}" type="slidenum">
              <a:rPr lang="en-US" smtClean="0"/>
              <a:t>16</a:t>
            </a:fld>
            <a:endParaRPr lang="en-US"/>
          </a:p>
        </p:txBody>
      </p:sp>
    </p:spTree>
    <p:extLst>
      <p:ext uri="{BB962C8B-B14F-4D97-AF65-F5344CB8AC3E}">
        <p14:creationId xmlns:p14="http://schemas.microsoft.com/office/powerpoint/2010/main" val="35798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 average you pay 4 USD for a Bitcoin transfer and 30 cents for moving funds on Ethereum, and this will only get worse once Ethereum hits its capacity limits.</a:t>
            </a:r>
            <a:endParaRPr lang="pl-P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 business can survive this.</a:t>
            </a:r>
          </a:p>
          <a:p>
            <a:endParaRPr lang="pl-P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Even if we introduce a second layer of transaction processing and the fees do get lower, they will still be unpredictable. If you’re on thin margins, any unexpected rise in transaction fees can kill your business overnight.</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17</a:t>
            </a:fld>
            <a:endParaRPr lang="en-US"/>
          </a:p>
        </p:txBody>
      </p:sp>
    </p:spTree>
    <p:extLst>
      <p:ext uri="{BB962C8B-B14F-4D97-AF65-F5344CB8AC3E}">
        <p14:creationId xmlns:p14="http://schemas.microsoft.com/office/powerpoint/2010/main" val="271984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People get hacked. And people lose their passwords. There will be more and more unsophisticated users entering the space and they cannot be expected to perfectly protect their private keys. </a:t>
            </a:r>
          </a:p>
          <a:p>
            <a:endParaRPr lang="pl-P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if you're hacked on a blockchain app similar to eBay, you lose not only your money, but also you lose your identity and reputation.</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18</a:t>
            </a:fld>
            <a:endParaRPr lang="en-US"/>
          </a:p>
        </p:txBody>
      </p:sp>
    </p:spTree>
    <p:extLst>
      <p:ext uri="{BB962C8B-B14F-4D97-AF65-F5344CB8AC3E}">
        <p14:creationId xmlns:p14="http://schemas.microsoft.com/office/powerpoint/2010/main" val="451307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18-Nov-17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18-Nov-17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18-Nov-17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conventional business</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361753" y="2249487"/>
            <a:ext cx="10164762" cy="1179513"/>
          </a:xfrm>
        </p:spPr>
        <p:txBody>
          <a:bodyPr/>
          <a:lstStyle/>
          <a:p>
            <a:pPr marL="0" indent="0">
              <a:buNone/>
            </a:pPr>
            <a:r>
              <a:rPr lang="en-GB" dirty="0"/>
              <a:t>M</a:t>
            </a:r>
            <a:r>
              <a:rPr lang="en-US" dirty="0"/>
              <a:t>anufacturing industry, real-estate, FX trading, </a:t>
            </a:r>
            <a:r>
              <a:rPr lang="pl-PL" dirty="0"/>
              <a:t>university </a:t>
            </a:r>
            <a:r>
              <a:rPr lang="en-US" dirty="0"/>
              <a:t>education</a:t>
            </a:r>
          </a:p>
        </p:txBody>
      </p:sp>
      <p:pic>
        <p:nvPicPr>
          <p:cNvPr id="4" name="Picture 3" descr="A group of people in a room&#10;&#10;Description generated with high confidence">
            <a:extLst>
              <a:ext uri="{FF2B5EF4-FFF2-40B4-BE49-F238E27FC236}">
                <a16:creationId xmlns:a16="http://schemas.microsoft.com/office/drawing/2014/main" id="{08083A17-FCEB-436B-8E09-9BB43F645AF9}"/>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3429000"/>
            <a:ext cx="2835674" cy="2486025"/>
          </a:xfrm>
          <a:prstGeom prst="rect">
            <a:avLst/>
          </a:prstGeom>
          <a:ln>
            <a:solidFill>
              <a:schemeClr val="tx1"/>
            </a:solidFill>
          </a:ln>
        </p:spPr>
      </p:pic>
      <p:pic>
        <p:nvPicPr>
          <p:cNvPr id="5" name="Picture 4">
            <a:extLst>
              <a:ext uri="{FF2B5EF4-FFF2-40B4-BE49-F238E27FC236}">
                <a16:creationId xmlns:a16="http://schemas.microsoft.com/office/drawing/2014/main" id="{1FE5A5E9-E791-4FFC-AEC4-ED934054E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854" y="3429000"/>
            <a:ext cx="1648439" cy="2486025"/>
          </a:xfrm>
          <a:prstGeom prst="rect">
            <a:avLst/>
          </a:prstGeom>
          <a:ln>
            <a:solidFill>
              <a:schemeClr val="tx1"/>
            </a:solidFill>
          </a:ln>
        </p:spPr>
      </p:pic>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FB52-EDF7-4A74-A383-F8B7E9154E7D}"/>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4E99ED13-A509-447C-9CCA-FFEA9ED20768}"/>
              </a:ext>
            </a:extLst>
          </p:cNvPr>
          <p:cNvSpPr>
            <a:spLocks noGrp="1"/>
          </p:cNvSpPr>
          <p:nvPr>
            <p:ph idx="1"/>
          </p:nvPr>
        </p:nvSpPr>
        <p:spPr/>
        <p:txBody>
          <a:bodyPr numCol="1">
            <a:normAutofit/>
          </a:bodyPr>
          <a:lstStyle/>
          <a:p>
            <a:pPr marL="457200" indent="-457200">
              <a:buFont typeface="+mj-lt"/>
              <a:buAutoNum type="arabicPeriod"/>
            </a:pPr>
            <a:r>
              <a:rPr lang="pl-PL" dirty="0"/>
              <a:t>P</a:t>
            </a:r>
            <a:r>
              <a:rPr lang="en-US" dirty="0"/>
              <a:t>roblems</a:t>
            </a:r>
            <a:r>
              <a:rPr lang="pl-PL" dirty="0"/>
              <a:t> in the crypto-space</a:t>
            </a:r>
            <a:endParaRPr lang="en-US" dirty="0"/>
          </a:p>
          <a:p>
            <a:pPr marL="457200" indent="-457200">
              <a:buFont typeface="+mj-lt"/>
              <a:buAutoNum type="arabicPeriod"/>
            </a:pPr>
            <a:r>
              <a:rPr lang="en-US" dirty="0"/>
              <a:t>EOS concept</a:t>
            </a:r>
            <a:r>
              <a:rPr lang="pl-PL" dirty="0"/>
              <a:t> &amp; </a:t>
            </a:r>
            <a:r>
              <a:rPr lang="en-US" dirty="0"/>
              <a:t>features</a:t>
            </a:r>
            <a:endParaRPr lang="pl-PL" dirty="0"/>
          </a:p>
          <a:p>
            <a:pPr marL="457200" indent="-457200">
              <a:buFont typeface="+mj-lt"/>
              <a:buAutoNum type="arabicPeriod"/>
            </a:pPr>
            <a:r>
              <a:rPr lang="pl-PL" dirty="0"/>
              <a:t>E</a:t>
            </a:r>
            <a:r>
              <a:rPr lang="en-US" dirty="0"/>
              <a:t>OS background</a:t>
            </a:r>
            <a:endParaRPr lang="pl-PL" dirty="0"/>
          </a:p>
          <a:p>
            <a:pPr marL="457200" indent="-457200">
              <a:buFont typeface="+mj-lt"/>
              <a:buAutoNum type="arabicPeriod"/>
            </a:pPr>
            <a:r>
              <a:rPr lang="en-US" dirty="0"/>
              <a:t>EOS strong</a:t>
            </a:r>
            <a:r>
              <a:rPr lang="pl-PL" dirty="0"/>
              <a:t> &amp; weak</a:t>
            </a:r>
            <a:r>
              <a:rPr lang="en-US" dirty="0"/>
              <a:t> points</a:t>
            </a:r>
          </a:p>
          <a:p>
            <a:pPr marL="457200" indent="-457200">
              <a:buFont typeface="+mj-lt"/>
              <a:buAutoNum type="arabicPeriod"/>
            </a:pPr>
            <a:r>
              <a:rPr lang="en-US" dirty="0"/>
              <a:t>EOS vs. </a:t>
            </a:r>
            <a:r>
              <a:rPr lang="pl-PL" dirty="0"/>
              <a:t>p</a:t>
            </a:r>
            <a:r>
              <a:rPr lang="en-US" dirty="0"/>
              <a:t>roblems</a:t>
            </a:r>
          </a:p>
          <a:p>
            <a:pPr marL="457200" indent="-457200">
              <a:buFont typeface="+mj-lt"/>
              <a:buAutoNum type="arabicPeriod"/>
            </a:pPr>
            <a:r>
              <a:rPr lang="en-US" dirty="0"/>
              <a:t>Blockchain evolution</a:t>
            </a:r>
          </a:p>
          <a:p>
            <a:pPr marL="0" indent="0">
              <a:buNone/>
            </a:pPr>
            <a:endParaRPr lang="en-US" dirty="0"/>
          </a:p>
        </p:txBody>
      </p:sp>
    </p:spTree>
    <p:extLst>
      <p:ext uri="{BB962C8B-B14F-4D97-AF65-F5344CB8AC3E}">
        <p14:creationId xmlns:p14="http://schemas.microsoft.com/office/powerpoint/2010/main" val="180232413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660A-6281-4A1E-94CE-A16DF2BA106E}"/>
              </a:ext>
            </a:extLst>
          </p:cNvPr>
          <p:cNvSpPr>
            <a:spLocks noGrp="1"/>
          </p:cNvSpPr>
          <p:nvPr>
            <p:ph type="title"/>
          </p:nvPr>
        </p:nvSpPr>
        <p:spPr/>
        <p:txBody>
          <a:bodyPr/>
          <a:lstStyle/>
          <a:p>
            <a:r>
              <a:rPr lang="en-US" dirty="0"/>
              <a:t>Smart-contract vs. decentralized App</a:t>
            </a:r>
          </a:p>
        </p:txBody>
      </p:sp>
      <p:sp>
        <p:nvSpPr>
          <p:cNvPr id="3" name="Content Placeholder 2">
            <a:extLst>
              <a:ext uri="{FF2B5EF4-FFF2-40B4-BE49-F238E27FC236}">
                <a16:creationId xmlns:a16="http://schemas.microsoft.com/office/drawing/2014/main" id="{3BDFF7A0-BA47-4702-B6E0-01E65CAA0647}"/>
              </a:ext>
            </a:extLst>
          </p:cNvPr>
          <p:cNvSpPr>
            <a:spLocks noGrp="1"/>
          </p:cNvSpPr>
          <p:nvPr>
            <p:ph idx="1"/>
          </p:nvPr>
        </p:nvSpPr>
        <p:spPr/>
        <p:txBody>
          <a:bodyPr/>
          <a:lstStyle/>
          <a:p>
            <a:r>
              <a:rPr lang="en-US" dirty="0"/>
              <a:t>Smart-contract: a piece of interactive code hosted on a blockchain</a:t>
            </a:r>
          </a:p>
          <a:p>
            <a:r>
              <a:rPr lang="en-US" dirty="0"/>
              <a:t>Decentralized application: </a:t>
            </a:r>
          </a:p>
          <a:p>
            <a:pPr lvl="1"/>
            <a:r>
              <a:rPr lang="en-US" dirty="0"/>
              <a:t>An internet-based app which is constructed in such a way that it doesn't need any owner or administrator</a:t>
            </a:r>
          </a:p>
          <a:p>
            <a:pPr lvl="1"/>
            <a:r>
              <a:rPr lang="en-US" dirty="0"/>
              <a:t>Has its own blockchain or it’s made of a bunch of smart-contracts working together</a:t>
            </a:r>
          </a:p>
          <a:p>
            <a:pPr lvl="1"/>
            <a:r>
              <a:rPr lang="en-US" dirty="0"/>
              <a:t>Has a user interface and an economic model</a:t>
            </a:r>
          </a:p>
          <a:p>
            <a:endParaRPr lang="en-US" dirty="0"/>
          </a:p>
          <a:p>
            <a:endParaRPr lang="en-US" dirty="0"/>
          </a:p>
        </p:txBody>
      </p:sp>
    </p:spTree>
    <p:extLst>
      <p:ext uri="{BB962C8B-B14F-4D97-AF65-F5344CB8AC3E}">
        <p14:creationId xmlns:p14="http://schemas.microsoft.com/office/powerpoint/2010/main" val="71213971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31935097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41785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813956805"/>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99213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NEEDED</a:t>
            </a:r>
            <a:r>
              <a:rPr lang="en-US" dirty="0"/>
              <a:t> Vs. WHAT’s Available</a:t>
            </a:r>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1319384016"/>
              </p:ext>
            </p:extLst>
          </p:nvPr>
        </p:nvGraphicFramePr>
        <p:xfrm>
          <a:off x="1361753" y="2364214"/>
          <a:ext cx="7820034" cy="1801923"/>
        </p:xfrm>
        <a:graphic>
          <a:graphicData uri="http://schemas.openxmlformats.org/drawingml/2006/chart">
            <c:chart xmlns:c="http://schemas.openxmlformats.org/drawingml/2006/chart" xmlns:r="http://schemas.openxmlformats.org/officeDocument/2006/relationships" r:id="rId3"/>
          </a:graphicData>
        </a:graphic>
      </p:graphicFrame>
      <p:sp>
        <p:nvSpPr>
          <p:cNvPr id="4" name="Content Placeholder 2">
            <a:extLst>
              <a:ext uri="{FF2B5EF4-FFF2-40B4-BE49-F238E27FC236}">
                <a16:creationId xmlns:a16="http://schemas.microsoft.com/office/drawing/2014/main" id="{350CF540-13E3-46A5-9253-0734ABDBD1E6}"/>
              </a:ext>
            </a:extLst>
          </p:cNvPr>
          <p:cNvSpPr>
            <a:spLocks noGrp="1"/>
          </p:cNvSpPr>
          <p:nvPr>
            <p:ph idx="1"/>
          </p:nvPr>
        </p:nvSpPr>
        <p:spPr>
          <a:xfrm>
            <a:off x="1361752" y="4784139"/>
            <a:ext cx="3460505" cy="1047166"/>
          </a:xfrm>
        </p:spPr>
        <p:txBody>
          <a:bodyPr>
            <a:normAutofit/>
          </a:bodyPr>
          <a:lstStyle/>
          <a:p>
            <a:pPr marL="0" lvl="1" indent="0">
              <a:lnSpc>
                <a:spcPct val="100000"/>
              </a:lnSpc>
              <a:spcBef>
                <a:spcPts val="0"/>
              </a:spcBef>
              <a:buNone/>
            </a:pPr>
            <a:r>
              <a:rPr lang="pl-PL" sz="2400" dirty="0"/>
              <a:t>BTC: </a:t>
            </a:r>
            <a:r>
              <a:rPr lang="pl-PL" sz="2400" dirty="0">
                <a:solidFill>
                  <a:schemeClr val="tx2"/>
                </a:solidFill>
              </a:rPr>
              <a:t>4 trxn/sec</a:t>
            </a:r>
          </a:p>
          <a:p>
            <a:pPr marL="0" lvl="1" indent="0">
              <a:lnSpc>
                <a:spcPct val="100000"/>
              </a:lnSpc>
              <a:spcBef>
                <a:spcPts val="0"/>
              </a:spcBef>
              <a:buNone/>
            </a:pPr>
            <a:r>
              <a:rPr lang="pl-PL" sz="2400" dirty="0"/>
              <a:t>ETH: </a:t>
            </a:r>
            <a:r>
              <a:rPr lang="en-US" sz="2400" dirty="0">
                <a:solidFill>
                  <a:schemeClr val="tx2"/>
                </a:solidFill>
              </a:rPr>
              <a:t>15-</a:t>
            </a:r>
            <a:r>
              <a:rPr lang="pl-PL" sz="2400" dirty="0">
                <a:solidFill>
                  <a:schemeClr val="tx2"/>
                </a:solidFill>
              </a:rPr>
              <a:t>30 trxn/sec</a:t>
            </a:r>
            <a:endParaRPr lang="en-US" dirty="0"/>
          </a:p>
        </p:txBody>
      </p:sp>
      <p:sp>
        <p:nvSpPr>
          <p:cNvPr id="5" name="Content Placeholder 2">
            <a:extLst>
              <a:ext uri="{FF2B5EF4-FFF2-40B4-BE49-F238E27FC236}">
                <a16:creationId xmlns:a16="http://schemas.microsoft.com/office/drawing/2014/main" id="{440F53C2-F0FA-4C97-B141-DF23752A7852}"/>
              </a:ext>
            </a:extLst>
          </p:cNvPr>
          <p:cNvSpPr txBox="1">
            <a:spLocks/>
          </p:cNvSpPr>
          <p:nvPr/>
        </p:nvSpPr>
        <p:spPr>
          <a:xfrm>
            <a:off x="4988872" y="4784139"/>
            <a:ext cx="5935802" cy="10471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pl-PL" sz="2400" dirty="0"/>
              <a:t>BTC: </a:t>
            </a:r>
            <a:r>
              <a:rPr lang="en-US" sz="2400" dirty="0">
                <a:solidFill>
                  <a:schemeClr val="tx2"/>
                </a:solidFill>
              </a:rPr>
              <a:t>4</a:t>
            </a:r>
            <a:r>
              <a:rPr lang="pl-PL" sz="2400" dirty="0">
                <a:solidFill>
                  <a:schemeClr val="tx2"/>
                </a:solidFill>
              </a:rPr>
              <a:t> </a:t>
            </a:r>
            <a:r>
              <a:rPr lang="en-US" sz="2400" dirty="0">
                <a:solidFill>
                  <a:schemeClr val="tx2"/>
                </a:solidFill>
              </a:rPr>
              <a:t>bln USD</a:t>
            </a:r>
            <a:r>
              <a:rPr lang="pl-PL" sz="2400" dirty="0">
                <a:solidFill>
                  <a:schemeClr val="tx2"/>
                </a:solidFill>
              </a:rPr>
              <a:t>/</a:t>
            </a:r>
            <a:r>
              <a:rPr lang="en-US" sz="2400" dirty="0">
                <a:solidFill>
                  <a:schemeClr val="tx2"/>
                </a:solidFill>
              </a:rPr>
              <a:t>year (12 mln USD/day)</a:t>
            </a:r>
            <a:endParaRPr lang="pl-PL" sz="2400" dirty="0">
              <a:solidFill>
                <a:schemeClr val="tx2"/>
              </a:solidFill>
            </a:endParaRPr>
          </a:p>
          <a:p>
            <a:pPr marL="0" lvl="1" indent="0">
              <a:lnSpc>
                <a:spcPct val="100000"/>
              </a:lnSpc>
              <a:spcBef>
                <a:spcPts val="0"/>
              </a:spcBef>
              <a:buFont typeface="Arial" panose="020B0604020202020204" pitchFamily="34" charset="0"/>
              <a:buNone/>
            </a:pPr>
            <a:r>
              <a:rPr lang="pl-PL" sz="2400" dirty="0"/>
              <a:t>ETH: </a:t>
            </a:r>
            <a:r>
              <a:rPr lang="en-US" sz="2400" dirty="0">
                <a:solidFill>
                  <a:schemeClr val="tx2"/>
                </a:solidFill>
              </a:rPr>
              <a:t>2 bln USD/year (6 mln USD/day)</a:t>
            </a:r>
            <a:endParaRPr lang="en-US" dirty="0"/>
          </a:p>
        </p:txBody>
      </p:sp>
    </p:spTree>
    <p:extLst>
      <p:ext uri="{BB962C8B-B14F-4D97-AF65-F5344CB8AC3E}">
        <p14:creationId xmlns:p14="http://schemas.microsoft.com/office/powerpoint/2010/main" val="2566035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randombar(horizontal)">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randombar(horizontal)">
                                      <p:cBhvr>
                                        <p:cTn id="12" dur="500"/>
                                        <p:tgtEl>
                                          <p:spTgt spid="7">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randombar(horizontal)">
                                      <p:cBhvr>
                                        <p:cTn id="17" dur="500"/>
                                        <p:tgtEl>
                                          <p:spTgt spid="7">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randombar(horizontal)">
                                      <p:cBhvr>
                                        <p:cTn id="22" dur="500"/>
                                        <p:tgtEl>
                                          <p:spTgt spid="7">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7" dur="500"/>
                                        <p:tgtEl>
                                          <p:spTgt spid="4">
                                            <p:txEl>
                                              <p:pRg st="0" end="0"/>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5" dur="500"/>
                                        <p:tgtEl>
                                          <p:spTgt spid="5">
                                            <p:txEl>
                                              <p:pRg st="0" end="0"/>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category"/>
        </p:bldSub>
      </p:bldGraphic>
      <p:bldP spid="4" grpId="0" uiExpand="1" build="p"/>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30B9-F32C-47D5-A4B7-B7CBA863B405}"/>
              </a:ext>
            </a:extLst>
          </p:cNvPr>
          <p:cNvSpPr>
            <a:spLocks noGrp="1"/>
          </p:cNvSpPr>
          <p:nvPr>
            <p:ph type="title"/>
          </p:nvPr>
        </p:nvSpPr>
        <p:spPr/>
        <p:txBody>
          <a:bodyPr/>
          <a:lstStyle/>
          <a:p>
            <a:r>
              <a:rPr lang="en-US" dirty="0"/>
              <a:t>Scaling solutions Available</a:t>
            </a:r>
          </a:p>
        </p:txBody>
      </p:sp>
      <p:sp>
        <p:nvSpPr>
          <p:cNvPr id="3" name="Content Placeholder 2">
            <a:extLst>
              <a:ext uri="{FF2B5EF4-FFF2-40B4-BE49-F238E27FC236}">
                <a16:creationId xmlns:a16="http://schemas.microsoft.com/office/drawing/2014/main" id="{7DF99D0F-5157-4FFB-8384-96EDACC58B59}"/>
              </a:ext>
            </a:extLst>
          </p:cNvPr>
          <p:cNvSpPr>
            <a:spLocks noGrp="1"/>
          </p:cNvSpPr>
          <p:nvPr>
            <p:ph idx="1"/>
          </p:nvPr>
        </p:nvSpPr>
        <p:spPr/>
        <p:txBody>
          <a:bodyPr/>
          <a:lstStyle/>
          <a:p>
            <a:r>
              <a:rPr lang="en-US" dirty="0"/>
              <a:t>Moving transactions off-chain: state channels</a:t>
            </a:r>
          </a:p>
          <a:p>
            <a:pPr lvl="1"/>
            <a:r>
              <a:rPr lang="en-US" dirty="0"/>
              <a:t>Lightening Network in Bitcoin</a:t>
            </a:r>
          </a:p>
          <a:p>
            <a:pPr lvl="1"/>
            <a:r>
              <a:rPr lang="en-US" dirty="0"/>
              <a:t>Raiden in Ethereum</a:t>
            </a:r>
          </a:p>
          <a:p>
            <a:r>
              <a:rPr lang="pl-PL" dirty="0"/>
              <a:t>Splitting</a:t>
            </a:r>
            <a:r>
              <a:rPr lang="en-US" dirty="0"/>
              <a:t> the problem into </a:t>
            </a:r>
            <a:r>
              <a:rPr lang="pl-PL" dirty="0"/>
              <a:t>smaller chunks</a:t>
            </a:r>
            <a:r>
              <a:rPr lang="en-US" dirty="0"/>
              <a:t>: </a:t>
            </a:r>
          </a:p>
          <a:p>
            <a:pPr lvl="1"/>
            <a:r>
              <a:rPr lang="pl-PL" dirty="0"/>
              <a:t>Sub-domains within one blockchain (</a:t>
            </a:r>
            <a:r>
              <a:rPr lang="en-US" dirty="0"/>
              <a:t>Ethereum’s </a:t>
            </a:r>
            <a:r>
              <a:rPr lang="pl-PL" dirty="0"/>
              <a:t>s</a:t>
            </a:r>
            <a:r>
              <a:rPr lang="en-US" dirty="0" err="1"/>
              <a:t>harding</a:t>
            </a:r>
            <a:r>
              <a:rPr lang="pl-PL" dirty="0"/>
              <a:t>)</a:t>
            </a:r>
            <a:endParaRPr lang="en-US" dirty="0"/>
          </a:p>
          <a:p>
            <a:pPr lvl="1"/>
            <a:r>
              <a:rPr lang="pl-PL" dirty="0"/>
              <a:t>Hierachy of s</a:t>
            </a:r>
            <a:r>
              <a:rPr lang="en-US" dirty="0" err="1"/>
              <a:t>ub</a:t>
            </a:r>
            <a:r>
              <a:rPr lang="en-US" dirty="0"/>
              <a:t>-chains </a:t>
            </a:r>
            <a:r>
              <a:rPr lang="pl-PL" dirty="0"/>
              <a:t>(</a:t>
            </a:r>
            <a:r>
              <a:rPr lang="en-US" dirty="0"/>
              <a:t>Ethereum’s Plasma</a:t>
            </a:r>
            <a:r>
              <a:rPr lang="pl-PL" dirty="0"/>
              <a:t>)</a:t>
            </a:r>
            <a:endParaRPr lang="en-US" dirty="0"/>
          </a:p>
        </p:txBody>
      </p:sp>
    </p:spTree>
    <p:extLst>
      <p:ext uri="{BB962C8B-B14F-4D97-AF65-F5344CB8AC3E}">
        <p14:creationId xmlns:p14="http://schemas.microsoft.com/office/powerpoint/2010/main" val="845939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63705525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11500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B1E3-EF52-4E3B-B932-6A0FF6944B3D}"/>
              </a:ext>
            </a:extLst>
          </p:cNvPr>
          <p:cNvSpPr>
            <a:spLocks noGrp="1"/>
          </p:cNvSpPr>
          <p:nvPr>
            <p:ph type="title"/>
          </p:nvPr>
        </p:nvSpPr>
        <p:spPr/>
        <p:txBody>
          <a:bodyPr/>
          <a:lstStyle/>
          <a:p>
            <a:r>
              <a:rPr lang="en-US" dirty="0"/>
              <a:t>Average transaction fee</a:t>
            </a:r>
          </a:p>
        </p:txBody>
      </p:sp>
      <p:pic>
        <p:nvPicPr>
          <p:cNvPr id="5" name="Content Placeholder 4" descr="A close up of a map&#10;&#10;Description generated with very high confidence">
            <a:extLst>
              <a:ext uri="{FF2B5EF4-FFF2-40B4-BE49-F238E27FC236}">
                <a16:creationId xmlns:a16="http://schemas.microsoft.com/office/drawing/2014/main" id="{370113EA-1BDE-49CF-8E50-BD4D19CF5C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7900" y="2570327"/>
            <a:ext cx="4007677" cy="2563143"/>
          </a:xfrm>
        </p:spPr>
      </p:pic>
      <p:pic>
        <p:nvPicPr>
          <p:cNvPr id="6" name="Content Placeholder 4">
            <a:extLst>
              <a:ext uri="{FF2B5EF4-FFF2-40B4-BE49-F238E27FC236}">
                <a16:creationId xmlns:a16="http://schemas.microsoft.com/office/drawing/2014/main" id="{18195D5F-188E-458D-8811-548E49A62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962" y="2566735"/>
            <a:ext cx="4007677" cy="2566736"/>
          </a:xfrm>
          <a:prstGeom prst="rect">
            <a:avLst/>
          </a:prstGeom>
        </p:spPr>
      </p:pic>
      <p:sp>
        <p:nvSpPr>
          <p:cNvPr id="7" name="TextBox 8">
            <a:extLst>
              <a:ext uri="{FF2B5EF4-FFF2-40B4-BE49-F238E27FC236}">
                <a16:creationId xmlns:a16="http://schemas.microsoft.com/office/drawing/2014/main" id="{DF8B1930-7A01-4EC6-80FD-B0CA220E9CDF}"/>
              </a:ext>
            </a:extLst>
          </p:cNvPr>
          <p:cNvSpPr txBox="1"/>
          <p:nvPr/>
        </p:nvSpPr>
        <p:spPr>
          <a:xfrm>
            <a:off x="1417900" y="5265499"/>
            <a:ext cx="3854645" cy="40216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spcBef>
                <a:spcPts val="600"/>
              </a:spcBef>
            </a:pPr>
            <a:r>
              <a:rPr lang="en-US" sz="2400" dirty="0"/>
              <a:t>6-month average: </a:t>
            </a:r>
            <a:r>
              <a:rPr lang="en-US" sz="2400" dirty="0">
                <a:solidFill>
                  <a:schemeClr val="tx2"/>
                </a:solidFill>
              </a:rPr>
              <a:t>4 USD/trxn</a:t>
            </a:r>
          </a:p>
        </p:txBody>
      </p:sp>
      <p:sp>
        <p:nvSpPr>
          <p:cNvPr id="8" name="TextBox 8">
            <a:extLst>
              <a:ext uri="{FF2B5EF4-FFF2-40B4-BE49-F238E27FC236}">
                <a16:creationId xmlns:a16="http://schemas.microsoft.com/office/drawing/2014/main" id="{631CCEA8-DA57-4F78-B97B-6079F884E49B}"/>
              </a:ext>
            </a:extLst>
          </p:cNvPr>
          <p:cNvSpPr txBox="1"/>
          <p:nvPr/>
        </p:nvSpPr>
        <p:spPr>
          <a:xfrm>
            <a:off x="1369366" y="2127863"/>
            <a:ext cx="1622486" cy="40216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2400" u="sng" dirty="0"/>
              <a:t>Bitcoin</a:t>
            </a:r>
            <a:endParaRPr lang="en-US" sz="2400" dirty="0"/>
          </a:p>
        </p:txBody>
      </p:sp>
      <p:sp>
        <p:nvSpPr>
          <p:cNvPr id="10" name="TextBox 8">
            <a:extLst>
              <a:ext uri="{FF2B5EF4-FFF2-40B4-BE49-F238E27FC236}">
                <a16:creationId xmlns:a16="http://schemas.microsoft.com/office/drawing/2014/main" id="{4E390EB1-77B5-4DA9-A5F3-945C54985C72}"/>
              </a:ext>
            </a:extLst>
          </p:cNvPr>
          <p:cNvSpPr txBox="1"/>
          <p:nvPr/>
        </p:nvSpPr>
        <p:spPr>
          <a:xfrm>
            <a:off x="6013962" y="5265498"/>
            <a:ext cx="4261808"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spcBef>
                <a:spcPts val="600"/>
              </a:spcBef>
            </a:pPr>
            <a:r>
              <a:rPr lang="en-US" sz="2400" dirty="0"/>
              <a:t>6-month average: </a:t>
            </a:r>
            <a:r>
              <a:rPr lang="en-US" sz="2400" dirty="0">
                <a:solidFill>
                  <a:schemeClr val="tx2"/>
                </a:solidFill>
              </a:rPr>
              <a:t>0.30 USD/trxn</a:t>
            </a:r>
          </a:p>
        </p:txBody>
      </p:sp>
      <p:sp>
        <p:nvSpPr>
          <p:cNvPr id="11" name="TextBox 8">
            <a:extLst>
              <a:ext uri="{FF2B5EF4-FFF2-40B4-BE49-F238E27FC236}">
                <a16:creationId xmlns:a16="http://schemas.microsoft.com/office/drawing/2014/main" id="{07C5D8B9-44A9-4722-A93D-F31FD19CE73B}"/>
              </a:ext>
            </a:extLst>
          </p:cNvPr>
          <p:cNvSpPr txBox="1"/>
          <p:nvPr/>
        </p:nvSpPr>
        <p:spPr>
          <a:xfrm>
            <a:off x="5970510" y="2098560"/>
            <a:ext cx="1622486" cy="40216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Ethereum</a:t>
            </a:r>
            <a:endParaRPr lang="en-US" sz="2400" dirty="0"/>
          </a:p>
        </p:txBody>
      </p:sp>
      <p:sp>
        <p:nvSpPr>
          <p:cNvPr id="9" name="TextBox 8">
            <a:extLst>
              <a:ext uri="{FF2B5EF4-FFF2-40B4-BE49-F238E27FC236}">
                <a16:creationId xmlns:a16="http://schemas.microsoft.com/office/drawing/2014/main" id="{4C82DFC0-845B-4438-A4BF-BBEAF0155658}"/>
              </a:ext>
            </a:extLst>
          </p:cNvPr>
          <p:cNvSpPr txBox="1"/>
          <p:nvPr/>
        </p:nvSpPr>
        <p:spPr>
          <a:xfrm>
            <a:off x="1361753" y="6327159"/>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bitinfocharts.com</a:t>
            </a:r>
            <a:endParaRPr lang="en-US" sz="1400" dirty="0">
              <a:solidFill>
                <a:schemeClr val="tx1">
                  <a:lumMod val="65000"/>
                </a:schemeClr>
              </a:solidFill>
            </a:endParaRPr>
          </a:p>
        </p:txBody>
      </p:sp>
    </p:spTree>
    <p:extLst>
      <p:ext uri="{BB962C8B-B14F-4D97-AF65-F5344CB8AC3E}">
        <p14:creationId xmlns:p14="http://schemas.microsoft.com/office/powerpoint/2010/main" val="2859901360"/>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503181074"/>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87954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693918638"/>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892003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Blockchain SPACE</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We are blockchain long-term investors</a:t>
            </a:r>
            <a:r>
              <a:rPr lang="pl-PL" dirty="0"/>
              <a:t>:</a:t>
            </a:r>
            <a:br>
              <a:rPr lang="pl-PL" dirty="0"/>
            </a:br>
            <a:r>
              <a:rPr lang="en-US" dirty="0"/>
              <a:t>B</a:t>
            </a:r>
            <a:r>
              <a:rPr lang="pl-PL" dirty="0"/>
              <a:t>itcoin, </a:t>
            </a:r>
            <a:r>
              <a:rPr lang="en-US" dirty="0"/>
              <a:t>Ethereum, Polkadot, </a:t>
            </a:r>
            <a:r>
              <a:rPr lang="pl-PL" dirty="0"/>
              <a:t>MaidSafe, BitShares, Steem &amp; EOS</a:t>
            </a:r>
            <a:endParaRPr lang="en-US" dirty="0"/>
          </a:p>
          <a:p>
            <a:r>
              <a:rPr lang="en-US" dirty="0"/>
              <a:t>We actively participate in blockchain events</a:t>
            </a:r>
            <a:r>
              <a:rPr lang="pl-PL" dirty="0"/>
              <a:t>:</a:t>
            </a:r>
            <a:br>
              <a:rPr lang="pl-PL" dirty="0"/>
            </a:br>
            <a:r>
              <a:rPr lang="en-US" dirty="0"/>
              <a:t>FinTech Week in London</a:t>
            </a:r>
            <a:r>
              <a:rPr lang="pl-PL" dirty="0"/>
              <a:t> &amp; </a:t>
            </a:r>
            <a:r>
              <a:rPr lang="en-US" dirty="0"/>
              <a:t>Blockchain Summit in Shanghai</a:t>
            </a:r>
            <a:endParaRPr lang="pl-PL" dirty="0"/>
          </a:p>
        </p:txBody>
      </p:sp>
    </p:spTree>
    <p:extLst>
      <p:ext uri="{BB962C8B-B14F-4D97-AF65-F5344CB8AC3E}">
        <p14:creationId xmlns:p14="http://schemas.microsoft.com/office/powerpoint/2010/main" val="8446003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383127984"/>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107281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GB" dirty="0"/>
              <a:t>BUILD </a:t>
            </a:r>
            <a:r>
              <a:rPr lang="en-GB" dirty="0" err="1"/>
              <a:t>UNSTOPPAbLE</a:t>
            </a:r>
            <a:r>
              <a:rPr lang="en-GB" dirty="0"/>
              <a:t> APPS</a:t>
            </a:r>
            <a:endParaRPr lang="en-US"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3">
            <a:extLst>
              <a:ext uri="{28A0092B-C50C-407E-A947-70E740481C1C}">
                <a14:useLocalDpi xmlns:a14="http://schemas.microsoft.com/office/drawing/2010/main" val="0"/>
              </a:ext>
            </a:extLst>
          </a:blip>
          <a:srcRect t="13750" r="42669" b="35627"/>
          <a:stretch/>
        </p:blipFill>
        <p:spPr>
          <a:xfrm>
            <a:off x="1361753" y="2306972"/>
            <a:ext cx="7185024" cy="3335681"/>
          </a:xfrm>
          <a:prstGeom prst="rect">
            <a:avLst/>
          </a:prstGeom>
          <a:ln>
            <a:solidFill>
              <a:schemeClr val="tx1"/>
            </a:solidFill>
          </a:ln>
        </p:spPr>
      </p:pic>
      <p:sp>
        <p:nvSpPr>
          <p:cNvPr id="4" name="TextBox 3">
            <a:extLst>
              <a:ext uri="{FF2B5EF4-FFF2-40B4-BE49-F238E27FC236}">
                <a16:creationId xmlns:a16="http://schemas.microsoft.com/office/drawing/2014/main" id="{6BF69774-D511-42BF-AD8C-58013CD17D07}"/>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ethreum.org</a:t>
            </a:r>
            <a:endParaRPr lang="en-US" sz="1400" dirty="0">
              <a:solidFill>
                <a:schemeClr val="tx1">
                  <a:lumMod val="65000"/>
                </a:schemeClr>
              </a:solidFill>
            </a:endParaRPr>
          </a:p>
        </p:txBody>
      </p:sp>
    </p:spTree>
    <p:extLst>
      <p:ext uri="{BB962C8B-B14F-4D97-AF65-F5344CB8AC3E}">
        <p14:creationId xmlns:p14="http://schemas.microsoft.com/office/powerpoint/2010/main" val="192347514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558565655"/>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1584989"/>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73833357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370747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208559905"/>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3CA01E7-7E76-4736-9412-AAAE203FBF27}"/>
                                            </p:graphicEl>
                                          </p:spTgt>
                                        </p:tgtEl>
                                        <p:attrNameLst>
                                          <p:attrName>style.visibility</p:attrName>
                                        </p:attrNameLst>
                                      </p:cBhvr>
                                      <p:to>
                                        <p:strVal val="visible"/>
                                      </p:to>
                                    </p:set>
                                    <p:anim calcmode="lin" valueType="num">
                                      <p:cBhvr additive="base">
                                        <p:cTn id="37" dur="500" fill="hold"/>
                                        <p:tgtEl>
                                          <p:spTgt spid="5">
                                            <p:graphicEl>
                                              <a:dgm id="{C3CA01E7-7E76-4736-9412-AAAE203FBF2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3CA01E7-7E76-4736-9412-AAAE203FBF27}"/>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7B70E375-5823-4B28-9CE2-2D542D51AC70}"/>
                                            </p:graphicEl>
                                          </p:spTgt>
                                        </p:tgtEl>
                                        <p:attrNameLst>
                                          <p:attrName>style.visibility</p:attrName>
                                        </p:attrNameLst>
                                      </p:cBhvr>
                                      <p:to>
                                        <p:strVal val="visible"/>
                                      </p:to>
                                    </p:set>
                                    <p:anim calcmode="lin" valueType="num">
                                      <p:cBhvr additive="base">
                                        <p:cTn id="41" dur="500" fill="hold"/>
                                        <p:tgtEl>
                                          <p:spTgt spid="5">
                                            <p:graphicEl>
                                              <a:dgm id="{7B70E375-5823-4B28-9CE2-2D542D51AC70}"/>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7B70E375-5823-4B28-9CE2-2D542D51AC70}"/>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59864DA4-75D9-4BEA-8E90-65D3E33CEC4E}"/>
                                            </p:graphicEl>
                                          </p:spTgt>
                                        </p:tgtEl>
                                        <p:attrNameLst>
                                          <p:attrName>style.visibility</p:attrName>
                                        </p:attrNameLst>
                                      </p:cBhvr>
                                      <p:to>
                                        <p:strVal val="visible"/>
                                      </p:to>
                                    </p:set>
                                    <p:anim calcmode="lin" valueType="num">
                                      <p:cBhvr additive="base">
                                        <p:cTn id="47" dur="500" fill="hold"/>
                                        <p:tgtEl>
                                          <p:spTgt spid="5">
                                            <p:graphicEl>
                                              <a:dgm id="{59864DA4-75D9-4BEA-8E90-65D3E33CEC4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59864DA4-75D9-4BEA-8E90-65D3E33CEC4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7F5314EF-1E76-4F86-9FC0-8D4626C9A582}"/>
                                            </p:graphicEl>
                                          </p:spTgt>
                                        </p:tgtEl>
                                        <p:attrNameLst>
                                          <p:attrName>style.visibility</p:attrName>
                                        </p:attrNameLst>
                                      </p:cBhvr>
                                      <p:to>
                                        <p:strVal val="visible"/>
                                      </p:to>
                                    </p:set>
                                    <p:anim calcmode="lin" valueType="num">
                                      <p:cBhvr additive="base">
                                        <p:cTn id="51" dur="500" fill="hold"/>
                                        <p:tgtEl>
                                          <p:spTgt spid="5">
                                            <p:graphicEl>
                                              <a:dgm id="{7F5314EF-1E76-4F86-9FC0-8D4626C9A582}"/>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7F5314EF-1E76-4F86-9FC0-8D4626C9A582}"/>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F9F0C3B9-865A-4DE9-B35B-8DC35EC27779}"/>
                                            </p:graphicEl>
                                          </p:spTgt>
                                        </p:tgtEl>
                                        <p:attrNameLst>
                                          <p:attrName>style.visibility</p:attrName>
                                        </p:attrNameLst>
                                      </p:cBhvr>
                                      <p:to>
                                        <p:strVal val="visible"/>
                                      </p:to>
                                    </p:set>
                                    <p:anim calcmode="lin" valueType="num">
                                      <p:cBhvr additive="base">
                                        <p:cTn id="57" dur="500" fill="hold"/>
                                        <p:tgtEl>
                                          <p:spTgt spid="5">
                                            <p:graphicEl>
                                              <a:dgm id="{F9F0C3B9-865A-4DE9-B35B-8DC35EC27779}"/>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F9F0C3B9-865A-4DE9-B35B-8DC35EC27779}"/>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979998E3-A6C3-4F24-8751-83EE8944A166}"/>
                                            </p:graphicEl>
                                          </p:spTgt>
                                        </p:tgtEl>
                                        <p:attrNameLst>
                                          <p:attrName>style.visibility</p:attrName>
                                        </p:attrNameLst>
                                      </p:cBhvr>
                                      <p:to>
                                        <p:strVal val="visible"/>
                                      </p:to>
                                    </p:set>
                                    <p:anim calcmode="lin" valueType="num">
                                      <p:cBhvr additive="base">
                                        <p:cTn id="61" dur="500" fill="hold"/>
                                        <p:tgtEl>
                                          <p:spTgt spid="5">
                                            <p:graphicEl>
                                              <a:dgm id="{979998E3-A6C3-4F24-8751-83EE8944A166}"/>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979998E3-A6C3-4F24-8751-83EE8944A166}"/>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969258F5-0484-49E7-B3C7-8290A3EC09A4}"/>
                                            </p:graphicEl>
                                          </p:spTgt>
                                        </p:tgtEl>
                                        <p:attrNameLst>
                                          <p:attrName>style.visibility</p:attrName>
                                        </p:attrNameLst>
                                      </p:cBhvr>
                                      <p:to>
                                        <p:strVal val="visible"/>
                                      </p:to>
                                    </p:set>
                                    <p:anim calcmode="lin" valueType="num">
                                      <p:cBhvr additive="base">
                                        <p:cTn id="67" dur="500" fill="hold"/>
                                        <p:tgtEl>
                                          <p:spTgt spid="5">
                                            <p:graphicEl>
                                              <a:dgm id="{969258F5-0484-49E7-B3C7-8290A3EC09A4}"/>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969258F5-0484-49E7-B3C7-8290A3EC09A4}"/>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
                                            <p:graphicEl>
                                              <a:dgm id="{164319CF-435F-403D-82DF-D509CC3BD6DE}"/>
                                            </p:graphicEl>
                                          </p:spTgt>
                                        </p:tgtEl>
                                        <p:attrNameLst>
                                          <p:attrName>style.visibility</p:attrName>
                                        </p:attrNameLst>
                                      </p:cBhvr>
                                      <p:to>
                                        <p:strVal val="visible"/>
                                      </p:to>
                                    </p:set>
                                    <p:anim calcmode="lin" valueType="num">
                                      <p:cBhvr additive="base">
                                        <p:cTn id="71" dur="500" fill="hold"/>
                                        <p:tgtEl>
                                          <p:spTgt spid="5">
                                            <p:graphicEl>
                                              <a:dgm id="{164319CF-435F-403D-82DF-D509CC3BD6DE}"/>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graphicEl>
                                              <a:dgm id="{164319CF-435F-403D-82DF-D509CC3BD6D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en-US" dirty="0"/>
              <a:t>general-purpose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999938265"/>
              </p:ext>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05829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1019503"/>
          </a:xfrm>
        </p:spPr>
        <p:txBody>
          <a:bodyPr>
            <a:normAutofit/>
          </a:bodyPr>
          <a:lstStyle/>
          <a:p>
            <a:pPr marL="0" indent="0">
              <a:buNone/>
            </a:pPr>
            <a:r>
              <a:rPr lang="en-US" dirty="0"/>
              <a:t>On day one: </a:t>
            </a:r>
            <a:r>
              <a:rPr lang="en-US" dirty="0">
                <a:solidFill>
                  <a:schemeClr val="tx2">
                    <a:lumMod val="75000"/>
                  </a:schemeClr>
                </a:solidFill>
              </a:rPr>
              <a:t>50,000 trxns per second</a:t>
            </a:r>
            <a:r>
              <a:rPr lang="en-US" dirty="0"/>
              <a:t> or more.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4061173918"/>
              </p:ext>
            </p:extLst>
          </p:nvPr>
        </p:nvGraphicFramePr>
        <p:xfrm>
          <a:off x="1361752" y="3268989"/>
          <a:ext cx="7820034" cy="2669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47547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a:t>
            </a:r>
            <a:r>
              <a:rPr lang="en-US" dirty="0" err="1"/>
              <a:t>BLOCKCHaIN</a:t>
            </a:r>
            <a:r>
              <a:rPr lang="en-US" dirty="0"/>
              <a:t> SPACE</a:t>
            </a:r>
          </a:p>
        </p:txBody>
      </p:sp>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2">
            <a:extLst>
              <a:ext uri="{28A0092B-C50C-407E-A947-70E740481C1C}">
                <a14:useLocalDpi xmlns:a14="http://schemas.microsoft.com/office/drawing/2010/main" val="0"/>
              </a:ext>
            </a:extLst>
          </a:blip>
          <a:srcRect l="9633" r="23725" b="16879"/>
          <a:stretch/>
        </p:blipFill>
        <p:spPr>
          <a:xfrm>
            <a:off x="28759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3">
            <a:extLst>
              <a:ext uri="{28A0092B-C50C-407E-A947-70E740481C1C}">
                <a14:useLocalDpi xmlns:a14="http://schemas.microsoft.com/office/drawing/2010/main" val="0"/>
              </a:ext>
            </a:extLst>
          </a:blip>
          <a:srcRect r="14639" b="14437"/>
          <a:stretch/>
        </p:blipFill>
        <p:spPr>
          <a:xfrm>
            <a:off x="5058435" y="2294278"/>
            <a:ext cx="3309154" cy="2485718"/>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3384" y="3961131"/>
            <a:ext cx="1787693" cy="1825409"/>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895" y="4471563"/>
            <a:ext cx="3142968" cy="1767920"/>
          </a:xfrm>
          <a:prstGeom prst="rect">
            <a:avLst/>
          </a:prstGeom>
          <a:ln>
            <a:solidFill>
              <a:schemeClr val="tx1"/>
            </a:solidFill>
          </a:ln>
        </p:spPr>
      </p:pic>
    </p:spTree>
    <p:extLst>
      <p:ext uri="{BB962C8B-B14F-4D97-AF65-F5344CB8AC3E}">
        <p14:creationId xmlns:p14="http://schemas.microsoft.com/office/powerpoint/2010/main" val="2767537522"/>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Sequential processing technology borrowed from LMAX </a:t>
            </a:r>
            <a:r>
              <a:rPr lang="en-US" dirty="0"/>
              <a:t>exchange</a:t>
            </a:r>
            <a:endParaRPr lang="pl-PL" dirty="0"/>
          </a:p>
          <a:p>
            <a:r>
              <a:rPr lang="pl-PL" dirty="0"/>
              <a:t>P</a:t>
            </a:r>
            <a:r>
              <a:rPr lang="en-US" dirty="0"/>
              <a:t>arallel processing</a:t>
            </a:r>
            <a:r>
              <a:rPr lang="pl-PL" dirty="0"/>
              <a:t> for horizontal scaling</a:t>
            </a:r>
          </a:p>
          <a:p>
            <a:r>
              <a:rPr lang="pl-PL" dirty="0"/>
              <a:t>C</a:t>
            </a:r>
            <a:r>
              <a:rPr lang="en-US" dirty="0"/>
              <a:t>onsensus over events instead of consensus over state</a:t>
            </a:r>
            <a:endParaRPr lang="pl-PL" dirty="0"/>
          </a:p>
          <a:p>
            <a:r>
              <a:rPr lang="pl-PL" dirty="0"/>
              <a:t>No</a:t>
            </a:r>
            <a:r>
              <a:rPr lang="en-US" dirty="0"/>
              <a:t> </a:t>
            </a:r>
            <a:r>
              <a:rPr lang="pl-PL" dirty="0"/>
              <a:t>need to count CPU operations</a:t>
            </a:r>
          </a:p>
          <a:p>
            <a:pPr marL="0" indent="0">
              <a:buNone/>
            </a:pP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1958981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Built-in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en-US" dirty="0"/>
              <a:t>Consensus mechanism: Delegated Proof of Stake</a:t>
            </a:r>
          </a:p>
          <a:p>
            <a:r>
              <a:rPr lang="en-US" dirty="0"/>
              <a:t>B</a:t>
            </a:r>
            <a:r>
              <a:rPr lang="pl-PL" dirty="0"/>
              <a:t>lock producers able to f</a:t>
            </a:r>
            <a:r>
              <a:rPr lang="en-US" dirty="0"/>
              <a:t>reeze &amp; fix broken apps</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Integrated s</a:t>
            </a:r>
            <a:r>
              <a:rPr lang="en-US" dirty="0" err="1"/>
              <a:t>torage</a:t>
            </a:r>
            <a:r>
              <a:rPr lang="en-US" dirty="0"/>
              <a:t> solution based on IPFS</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Upgradable smart-contracts</a:t>
            </a:r>
          </a:p>
          <a:p>
            <a:r>
              <a:rPr lang="pl-PL" dirty="0"/>
              <a:t>Multiple virtual machines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a:t>
            </a:r>
            <a:r>
              <a:rPr lang="en-US" dirty="0"/>
              <a:t>6</a:t>
            </a:r>
            <a:r>
              <a:rPr lang="pl-PL" dirty="0"/>
              <a:t>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en-US" dirty="0"/>
              <a:t>Everything is based on messages</a:t>
            </a:r>
          </a:p>
          <a:p>
            <a:r>
              <a:rPr lang="en-US" dirty="0"/>
              <a:t>Cross-blockchain communication becomes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2509717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6126087"/>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pl-PL" dirty="0"/>
              <a:t>EOS BackGround</a:t>
            </a:r>
            <a:endParaRPr lang="en-US" dirty="0"/>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770852"/>
            <a:ext cx="3086422" cy="2511426"/>
          </a:xfrm>
          <a:prstGeom prst="horizontalScroll">
            <a:avLst/>
          </a:prstGeom>
          <a:solidFill>
            <a:schemeClr val="tx1">
              <a:lumMod val="65000"/>
              <a:alpha val="60000"/>
            </a:schemeClr>
          </a:solidFill>
          <a:ln>
            <a:solidFill>
              <a:schemeClr val="tx1"/>
            </a:solidFill>
          </a:ln>
        </p:spPr>
        <p:txBody>
          <a:bodyPr anchor="ctr">
            <a:normAutofit/>
          </a:bodyPr>
          <a:lstStyle/>
          <a:p>
            <a:pPr marL="0" indent="0" algn="ctr">
              <a:buNone/>
            </a:pPr>
            <a:r>
              <a:rPr lang="pl-PL" sz="1800" dirty="0"/>
              <a:t>A</a:t>
            </a:r>
            <a:r>
              <a:rPr lang="en-US" sz="1800" dirty="0"/>
              <a:t>ttempt to generalize something that you have not figured out how to build yet</a:t>
            </a:r>
            <a:r>
              <a:rPr lang="pl-PL" sz="1800" dirty="0"/>
              <a:t>.</a:t>
            </a:r>
            <a:endParaRPr lang="en-US" sz="1800"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770852"/>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dirty="0"/>
              <a:t>Figure out how to build somet</a:t>
            </a:r>
            <a:r>
              <a:rPr lang="pl-PL" sz="1800" dirty="0"/>
              <a:t>h</a:t>
            </a:r>
            <a:r>
              <a:rPr lang="en-US" sz="1800" dirty="0" err="1"/>
              <a:t>ing</a:t>
            </a:r>
            <a:r>
              <a:rPr lang="en-US" sz="1800" dirty="0"/>
              <a:t>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521740"/>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8">
            <a:extLst>
              <a:ext uri="{FF2B5EF4-FFF2-40B4-BE49-F238E27FC236}">
                <a16:creationId xmlns:a16="http://schemas.microsoft.com/office/drawing/2014/main" id="{670891C2-E67C-45FD-A93A-60C50E160DB3}"/>
              </a:ext>
            </a:extLst>
          </p:cNvPr>
          <p:cNvSpPr txBox="1"/>
          <p:nvPr/>
        </p:nvSpPr>
        <p:spPr>
          <a:xfrm>
            <a:off x="1361753"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Top-down</a:t>
            </a:r>
          </a:p>
        </p:txBody>
      </p:sp>
      <p:sp>
        <p:nvSpPr>
          <p:cNvPr id="7" name="TextBox 8">
            <a:extLst>
              <a:ext uri="{FF2B5EF4-FFF2-40B4-BE49-F238E27FC236}">
                <a16:creationId xmlns:a16="http://schemas.microsoft.com/office/drawing/2014/main" id="{438A053C-68DA-4603-95D6-D24589591FA0}"/>
              </a:ext>
            </a:extLst>
          </p:cNvPr>
          <p:cNvSpPr txBox="1"/>
          <p:nvPr/>
        </p:nvSpPr>
        <p:spPr>
          <a:xfrm>
            <a:off x="6800690"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Bottom-up</a:t>
            </a:r>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304984268"/>
              </p:ext>
            </p:extLst>
          </p:nvPr>
        </p:nvGraphicFramePr>
        <p:xfrm>
          <a:off x="1361751"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80490" y="4300471"/>
            <a:ext cx="2983509" cy="1017715"/>
          </a:xfrm>
          <a:prstGeom prst="rect">
            <a:avLst/>
          </a:prstGeom>
          <a:noFill/>
        </p:spPr>
        <p:txBody>
          <a:bodyPr wrap="none" rtlCol="0">
            <a:spAutoFit/>
          </a:bodyPr>
          <a:lstStyle/>
          <a:p>
            <a:pPr>
              <a:lnSpc>
                <a:spcPts val="2400"/>
              </a:lnSpc>
            </a:pPr>
            <a:r>
              <a:rPr lang="pl-PL" sz="2400" u="sng" dirty="0">
                <a:solidFill>
                  <a:schemeClr val="tx2"/>
                </a:solidFill>
              </a:rPr>
              <a:t>Steem</a:t>
            </a:r>
            <a:br>
              <a:rPr lang="pl-PL" sz="2400" dirty="0">
                <a:solidFill>
                  <a:schemeClr val="tx2"/>
                </a:solidFill>
              </a:rPr>
            </a:br>
            <a:r>
              <a:rPr lang="en-US" sz="2400" dirty="0">
                <a:solidFill>
                  <a:schemeClr val="tx2"/>
                </a:solidFill>
              </a:rPr>
              <a:t>usage: </a:t>
            </a:r>
            <a:r>
              <a:rPr lang="pl-PL" sz="2400" dirty="0">
                <a:solidFill>
                  <a:schemeClr val="tx2"/>
                </a:solidFill>
              </a:rPr>
              <a:t>7.8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707352" y="2249488"/>
            <a:ext cx="2983509" cy="1017715"/>
          </a:xfrm>
          <a:prstGeom prst="rect">
            <a:avLst/>
          </a:prstGeom>
          <a:noFill/>
        </p:spPr>
        <p:txBody>
          <a:bodyPr wrap="none" rtlCol="0">
            <a:spAutoFit/>
          </a:bodyPr>
          <a:lstStyle/>
          <a:p>
            <a:pPr>
              <a:lnSpc>
                <a:spcPts val="2400"/>
              </a:lnSpc>
            </a:pPr>
            <a:r>
              <a:rPr lang="pl-PL" sz="2400" u="sng" dirty="0">
                <a:solidFill>
                  <a:schemeClr val="tx2"/>
                </a:solidFill>
              </a:rPr>
              <a:t>BitShares</a:t>
            </a:r>
            <a:br>
              <a:rPr lang="pl-PL" sz="2400" dirty="0">
                <a:solidFill>
                  <a:schemeClr val="tx2"/>
                </a:solidFill>
              </a:rPr>
            </a:br>
            <a:r>
              <a:rPr lang="en-US" sz="2400" dirty="0">
                <a:solidFill>
                  <a:schemeClr val="tx2"/>
                </a:solidFill>
              </a:rPr>
              <a:t>usage: </a:t>
            </a:r>
            <a:r>
              <a:rPr lang="pl-PL" sz="2400" dirty="0">
                <a:solidFill>
                  <a:schemeClr val="tx2"/>
                </a:solidFill>
              </a:rPr>
              <a:t>4.0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What is the average transaction fee for a Bitcoin transfer?</a:t>
            </a:r>
            <a:br>
              <a:rPr lang="en-US" dirty="0"/>
            </a:br>
            <a:r>
              <a:rPr lang="en-US" dirty="0"/>
              <a:t>What about Ethereum?</a:t>
            </a:r>
            <a:endParaRPr lang="pl-PL" dirty="0"/>
          </a:p>
          <a:p>
            <a:pPr marL="457200" indent="-457200">
              <a:buFont typeface="+mj-lt"/>
              <a:buAutoNum type="arabicPeriod"/>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indent="-457200">
              <a:buFont typeface="+mj-lt"/>
              <a:buAutoNum type="arabicPeriod"/>
            </a:pPr>
            <a:r>
              <a:rPr lang="en-US" dirty="0"/>
              <a:t>How many transactions per second is Bitcoin able </a:t>
            </a:r>
            <a:r>
              <a:rPr lang="pl-PL" dirty="0"/>
              <a:t>to </a:t>
            </a:r>
            <a:r>
              <a:rPr lang="en-US" dirty="0"/>
              <a:t>process?</a:t>
            </a:r>
            <a:br>
              <a:rPr lang="en-US" dirty="0"/>
            </a:br>
            <a:r>
              <a:rPr lang="en-US" dirty="0"/>
              <a:t>What about Ethereum?</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pl-PL" dirty="0"/>
              <a:t>Very efficient team</a:t>
            </a:r>
            <a:r>
              <a:rPr lang="en-US" dirty="0"/>
              <a:t> implementing a concept proved in practice</a:t>
            </a:r>
            <a:endParaRPr lang="pl-PL" dirty="0"/>
          </a:p>
          <a:p>
            <a:r>
              <a:rPr lang="en-US" dirty="0"/>
              <a:t>Web Assembly as a virtual machine</a:t>
            </a:r>
            <a:endParaRPr lang="pl-PL" dirty="0"/>
          </a:p>
          <a:p>
            <a:r>
              <a:rPr lang="pl-PL" dirty="0"/>
              <a:t>S</a:t>
            </a:r>
            <a:r>
              <a:rPr lang="en-US" dirty="0"/>
              <a:t>trong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a:t>ommitment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cap="none" dirty="0"/>
              <a:t>EOS is </a:t>
            </a:r>
            <a:r>
              <a:rPr lang="en-US" cap="none" dirty="0">
                <a:solidFill>
                  <a:schemeClr val="tx2"/>
                </a:solidFill>
              </a:rPr>
              <a:t>the most well</a:t>
            </a:r>
            <a:r>
              <a:rPr lang="pl-PL" cap="none" dirty="0">
                <a:solidFill>
                  <a:schemeClr val="tx2"/>
                </a:solidFill>
              </a:rPr>
              <a:t>-</a:t>
            </a:r>
            <a:r>
              <a:rPr lang="en-US" cap="none" dirty="0">
                <a:solidFill>
                  <a:schemeClr val="tx2"/>
                </a:solidFill>
              </a:rPr>
              <a:t>funded project in history </a:t>
            </a:r>
            <a:r>
              <a:rPr lang="en-US" cap="none" dirty="0"/>
              <a:t>and we plan to soon announce a program for up to </a:t>
            </a:r>
            <a:r>
              <a:rPr lang="en-US" cap="none" dirty="0">
                <a:solidFill>
                  <a:schemeClr val="tx2"/>
                </a:solidFill>
              </a:rPr>
              <a:t>one billion USD</a:t>
            </a:r>
            <a:r>
              <a:rPr lang="en-US" cap="none"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91162" y="3412892"/>
            <a:ext cx="8752299" cy="548968"/>
          </a:xfrm>
        </p:spPr>
        <p:txBody>
          <a:bodyPr>
            <a:normAutofit/>
          </a:bodyPr>
          <a:lstStyle/>
          <a:p>
            <a:r>
              <a:rPr lang="pl-PL" sz="1600" dirty="0"/>
              <a:t>Brendan Blumer, CEO of block.one</a:t>
            </a:r>
            <a:endParaRPr lang="en-US" sz="1600"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normAutofit/>
          </a:bodyPr>
          <a:lstStyle/>
          <a:p>
            <a:r>
              <a:rPr lang="en-US" dirty="0"/>
              <a:t>Negative (but undeserved) perception about DPOS</a:t>
            </a:r>
            <a:endParaRPr lang="pl-PL" dirty="0"/>
          </a:p>
        </p:txBody>
      </p:sp>
    </p:spTree>
    <p:extLst>
      <p:ext uri="{BB962C8B-B14F-4D97-AF65-F5344CB8AC3E}">
        <p14:creationId xmlns:p14="http://schemas.microsoft.com/office/powerpoint/2010/main" val="27900971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475883" y="209708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Negative (but undeserved) perception about DPOS</a:t>
            </a:r>
            <a:endParaRPr lang="pl-PL" dirty="0"/>
          </a:p>
          <a:p>
            <a:r>
              <a:rPr lang="en-US" dirty="0"/>
              <a:t>Almost non-existent ecosystem and very few developers</a:t>
            </a:r>
            <a:endParaRPr lang="pl-PL" dirty="0"/>
          </a:p>
          <a:p>
            <a:r>
              <a:rPr lang="en-US" dirty="0"/>
              <a:t>Track-record of poor documentation</a:t>
            </a:r>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41065127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881922389"/>
              </p:ext>
            </p:extLst>
          </p:nvPr>
        </p:nvGraphicFramePr>
        <p:xfrm>
          <a:off x="1362075" y="2538243"/>
          <a:ext cx="9906000" cy="2992120"/>
        </p:xfrm>
        <a:graphic>
          <a:graphicData uri="http://schemas.openxmlformats.org/drawingml/2006/table">
            <a:tbl>
              <a:tblPr firstRow="1" bandRow="1">
                <a:tableStyleId>{9D7B26C5-4107-4FEC-AEDC-1716B250A1EF}</a:tableStyleId>
              </a:tblPr>
              <a:tblGrid>
                <a:gridCol w="3302000">
                  <a:extLst>
                    <a:ext uri="{9D8B030D-6E8A-4147-A177-3AD203B41FA5}">
                      <a16:colId xmlns:a16="http://schemas.microsoft.com/office/drawing/2014/main" val="3001491971"/>
                    </a:ext>
                  </a:extLst>
                </a:gridCol>
                <a:gridCol w="3302000">
                  <a:extLst>
                    <a:ext uri="{9D8B030D-6E8A-4147-A177-3AD203B41FA5}">
                      <a16:colId xmlns:a16="http://schemas.microsoft.com/office/drawing/2014/main" val="2001903519"/>
                    </a:ext>
                  </a:extLst>
                </a:gridCol>
                <a:gridCol w="3302000">
                  <a:extLst>
                    <a:ext uri="{9D8B030D-6E8A-4147-A177-3AD203B41FA5}">
                      <a16:colId xmlns:a16="http://schemas.microsoft.com/office/drawing/2014/main" val="906213803"/>
                    </a:ext>
                  </a:extLst>
                </a:gridCol>
              </a:tblGrid>
              <a:tr h="370840">
                <a:tc>
                  <a:txBody>
                    <a:bodyPr/>
                    <a:lstStyle/>
                    <a:p>
                      <a:endParaRPr lang="en-US" dirty="0"/>
                    </a:p>
                  </a:txBody>
                  <a:tcPr/>
                </a:tc>
                <a:tc>
                  <a:txBody>
                    <a:bodyPr/>
                    <a:lstStyle/>
                    <a:p>
                      <a:pPr algn="ctr"/>
                      <a:r>
                        <a:rPr lang="en-US" sz="2000" b="0" dirty="0"/>
                        <a:t>Ethereum</a:t>
                      </a:r>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r>
                        <a:rPr lang="pl-PL" dirty="0"/>
                        <a:t>S</a:t>
                      </a:r>
                      <a:r>
                        <a:rPr lang="en-US" dirty="0"/>
                        <a:t>calable and cheap to run</a:t>
                      </a:r>
                    </a:p>
                  </a:txBody>
                  <a:tcPr/>
                </a:tc>
                <a:tc>
                  <a:txBody>
                    <a:bodyPr/>
                    <a:lstStyle/>
                    <a:p>
                      <a:pPr algn="ctr"/>
                      <a:endParaRPr lang="en-US" dirty="0">
                        <a:highlight>
                          <a:srgbClr val="FF0000"/>
                        </a:highlight>
                      </a:endParaRPr>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10508558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455163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Rich dev ecosystem</a:t>
                      </a:r>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719529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 &amp; b</a:t>
                      </a:r>
                      <a:r>
                        <a:rPr lang="pl-PL" dirty="0"/>
                        <a:t>ug recovery</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3231680"/>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2465" y="3281008"/>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6677" y="4400951"/>
            <a:ext cx="387417" cy="387417"/>
          </a:xfrm>
          <a:prstGeom prst="rect">
            <a:avLst/>
          </a:prstGeom>
        </p:spPr>
      </p:pic>
      <p:pic>
        <p:nvPicPr>
          <p:cNvPr id="14" name="Graphic 13" descr="Close">
            <a:extLst>
              <a:ext uri="{FF2B5EF4-FFF2-40B4-BE49-F238E27FC236}">
                <a16:creationId xmlns:a16="http://schemas.microsoft.com/office/drawing/2014/main" id="{CB18705A-E6E7-42F8-9A3B-A8108AD00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8" y="5146721"/>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9" y="2922802"/>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104" y="3607583"/>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8" y="2885988"/>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4356435"/>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86637" y="5097507"/>
            <a:ext cx="457200" cy="457200"/>
          </a:xfrm>
          <a:prstGeom prst="rect">
            <a:avLst/>
          </a:prstGeom>
        </p:spPr>
      </p:pic>
      <p:pic>
        <p:nvPicPr>
          <p:cNvPr id="22" name="Graphic 21" descr="Checkmark">
            <a:extLst>
              <a:ext uri="{FF2B5EF4-FFF2-40B4-BE49-F238E27FC236}">
                <a16:creationId xmlns:a16="http://schemas.microsoft.com/office/drawing/2014/main" id="{59F226F2-B2E3-45BF-93A3-E45B360C1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2357" y="4739907"/>
            <a:ext cx="457200" cy="457200"/>
          </a:xfrm>
          <a:prstGeom prst="rect">
            <a:avLst/>
          </a:prstGeom>
        </p:spPr>
      </p:pic>
    </p:spTree>
    <p:extLst>
      <p:ext uri="{BB962C8B-B14F-4D97-AF65-F5344CB8AC3E}">
        <p14:creationId xmlns:p14="http://schemas.microsoft.com/office/powerpoint/2010/main" val="286004187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EOS VS. Major problems IN THE Crypto-space</a:t>
            </a:r>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56588216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I</a:t>
            </a:r>
            <a:r>
              <a:rPr lang="en-US" dirty="0"/>
              <a:t>ncremental improvement to stuff that's already been proven to work</a:t>
            </a:r>
            <a:endParaRPr lang="pl-PL" dirty="0"/>
          </a:p>
          <a:p>
            <a:r>
              <a:rPr lang="en-US" dirty="0"/>
              <a:t>Extremely business oriented</a:t>
            </a:r>
            <a:endParaRPr lang="pl-PL" dirty="0"/>
          </a:p>
          <a:p>
            <a:r>
              <a:rPr lang="pl-PL" dirty="0"/>
              <a:t>Can other systems copy EOS solutions?</a:t>
            </a:r>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88685677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a:pPr>
            <a:r>
              <a:rPr lang="en-GB" dirty="0"/>
              <a:t>What is the average transaction fee for a Bitcoin transfer?</a:t>
            </a:r>
            <a:br>
              <a:rPr lang="en-GB" dirty="0"/>
            </a:br>
            <a:r>
              <a:rPr lang="en-GB" dirty="0"/>
              <a:t>What about Ethereum</a:t>
            </a:r>
            <a:r>
              <a:rPr lang="pl-PL" dirty="0"/>
              <a:t>?</a:t>
            </a:r>
          </a:p>
          <a:p>
            <a:pPr marL="457200" lvl="1" indent="0">
              <a:spcBef>
                <a:spcPts val="1000"/>
              </a:spcBef>
              <a:buNone/>
            </a:pPr>
            <a:r>
              <a:rPr lang="pl-PL" sz="2400" dirty="0">
                <a:solidFill>
                  <a:schemeClr val="tx2"/>
                </a:solidFill>
              </a:rPr>
              <a:t>BTC: </a:t>
            </a:r>
            <a:r>
              <a:rPr lang="en-US" sz="2400" dirty="0">
                <a:solidFill>
                  <a:schemeClr val="tx2"/>
                </a:solidFill>
              </a:rPr>
              <a:t>4</a:t>
            </a:r>
            <a:r>
              <a:rPr lang="pl-PL" sz="2400" dirty="0">
                <a:solidFill>
                  <a:schemeClr val="tx2"/>
                </a:solidFill>
              </a:rPr>
              <a:t> USD</a:t>
            </a:r>
            <a:br>
              <a:rPr lang="en-GB" sz="2400" dirty="0">
                <a:solidFill>
                  <a:schemeClr val="tx2"/>
                </a:solidFill>
              </a:rPr>
            </a:br>
            <a:r>
              <a:rPr lang="pl-PL" sz="2400" dirty="0">
                <a:solidFill>
                  <a:schemeClr val="tx2"/>
                </a:solidFill>
              </a:rPr>
              <a:t>ETH: 0.30 USD</a:t>
            </a:r>
          </a:p>
        </p:txBody>
      </p:sp>
    </p:spTree>
    <p:custDataLst>
      <p:tags r:id="rId1"/>
    </p:custDataLst>
    <p:extLst>
      <p:ext uri="{BB962C8B-B14F-4D97-AF65-F5344CB8AC3E}">
        <p14:creationId xmlns:p14="http://schemas.microsoft.com/office/powerpoint/2010/main" val="2281566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a:solidFill>
                  <a:schemeClr val="tx2"/>
                </a:solidFill>
              </a:rPr>
              <a:t>Tokenika</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a:t>ocus on blockchain-based fundraising and digital asset management</a:t>
            </a:r>
            <a:r>
              <a:rPr lang="pl-PL" dirty="0"/>
              <a:t> solutions, e.g. Neufund, Melonport, Iconomi</a:t>
            </a:r>
          </a:p>
          <a:p>
            <a:r>
              <a:rPr lang="pl-PL" dirty="0"/>
              <a:t>S</a:t>
            </a:r>
            <a:r>
              <a:rPr lang="en-US" dirty="0"/>
              <a:t>oftware house for building dApps (both on EOS and Ethereum)</a:t>
            </a:r>
            <a:endParaRPr lang="pl-PL" dirty="0"/>
          </a:p>
          <a:p>
            <a:r>
              <a:rPr lang="pl-PL" dirty="0"/>
              <a:t>A</a:t>
            </a:r>
            <a:r>
              <a:rPr lang="en-US" dirty="0"/>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DO </a:t>
            </a:r>
            <a:r>
              <a:rPr lang="en-US" dirty="0"/>
              <a:t>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dApps</a:t>
            </a:r>
            <a:endParaRPr lang="pl-PL" dirty="0"/>
          </a:p>
          <a:p>
            <a:r>
              <a:rPr lang="en-US" dirty="0"/>
              <a:t>Hiring developers with background in C++ and/or Ethereum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2"/>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lvl="1" indent="0">
              <a:spcBef>
                <a:spcPts val="100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p:txBody>
      </p:sp>
    </p:spTree>
    <p:custDataLst>
      <p:tags r:id="rId1"/>
    </p:custDataLst>
    <p:extLst>
      <p:ext uri="{BB962C8B-B14F-4D97-AF65-F5344CB8AC3E}">
        <p14:creationId xmlns:p14="http://schemas.microsoft.com/office/powerpoint/2010/main" val="37856929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3"/>
            </a:pPr>
            <a:r>
              <a:rPr lang="en-US" dirty="0"/>
              <a:t>How many transactions per second is Bitcoin able </a:t>
            </a:r>
            <a:r>
              <a:rPr lang="pl-PL" dirty="0"/>
              <a:t>to </a:t>
            </a:r>
            <a:r>
              <a:rPr lang="en-US" dirty="0"/>
              <a:t>process?</a:t>
            </a:r>
            <a:br>
              <a:rPr lang="en-US" dirty="0"/>
            </a:br>
            <a:r>
              <a:rPr lang="en-US" dirty="0"/>
              <a:t>What about Ethereum?</a:t>
            </a:r>
            <a:endParaRPr lang="pl-PL" dirty="0"/>
          </a:p>
          <a:p>
            <a:pPr marL="457200" lvl="1" indent="0">
              <a:spcBef>
                <a:spcPts val="1000"/>
              </a:spcBef>
              <a:buNone/>
            </a:pPr>
            <a:r>
              <a:rPr lang="pl-PL" sz="2400" dirty="0">
                <a:solidFill>
                  <a:schemeClr val="tx2"/>
                </a:solidFill>
              </a:rPr>
              <a:t>BTC: 4 trxn/sec</a:t>
            </a:r>
            <a:br>
              <a:rPr lang="en-GB" sz="2400" dirty="0">
                <a:solidFill>
                  <a:schemeClr val="tx2"/>
                </a:solidFill>
              </a:rPr>
            </a:b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40757574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9|0.8|0.8"/>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ags/tag3.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4374</TotalTime>
  <Words>2630</Words>
  <Application>Microsoft Office PowerPoint</Application>
  <PresentationFormat>Widescreen</PresentationFormat>
  <Paragraphs>333</Paragraphs>
  <Slides>52</Slides>
  <Notes>18</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Trebuchet MS</vt:lpstr>
      <vt:lpstr>Tw Cen MT</vt:lpstr>
      <vt:lpstr>Circuit</vt:lpstr>
      <vt:lpstr>Our background in conventional business</vt:lpstr>
      <vt:lpstr>Our background IN THE Blockchain SPACE</vt:lpstr>
      <vt:lpstr>Our background IN THE BLOCKCHaIN SPACE</vt:lpstr>
      <vt:lpstr>QUICK SURVEY - State of the blockchain 2017</vt:lpstr>
      <vt:lpstr>QUICK SURVEY - ResultS</vt:lpstr>
      <vt:lpstr>QUICK SURVEY - ResultS</vt:lpstr>
      <vt:lpstr>QUICK SURVEY - ResultS</vt:lpstr>
      <vt:lpstr>EOS</vt:lpstr>
      <vt:lpstr>Disclaimer</vt:lpstr>
      <vt:lpstr>content</vt:lpstr>
      <vt:lpstr>Smart-contract vs. decentralized App</vt:lpstr>
      <vt:lpstr>Major problems facing the crypto-space</vt:lpstr>
      <vt:lpstr>Major problems facing the crypto-space</vt:lpstr>
      <vt:lpstr>WHAT’S NEEDED Vs. WHAT’s Available</vt:lpstr>
      <vt:lpstr>Scaling solutions Available</vt:lpstr>
      <vt:lpstr>Major problems facing the crypto-space</vt:lpstr>
      <vt:lpstr>Average transaction fee</vt:lpstr>
      <vt:lpstr>Major problems facing the crypto-space</vt:lpstr>
      <vt:lpstr>Major problems facing the crypto-space</vt:lpstr>
      <vt:lpstr>Major problems facing the crypto-space</vt:lpstr>
      <vt:lpstr>BUILD UNSTOPPAbLE APPS</vt:lpstr>
      <vt:lpstr>Major problems facing the crypto-space</vt:lpstr>
      <vt:lpstr>Major problems facing the crypto-space</vt:lpstr>
      <vt:lpstr>What do decentralized apps require?</vt:lpstr>
      <vt:lpstr>What is EOS?</vt:lpstr>
      <vt:lpstr>EOS is the blockchain for building commercial scale decentralized applications that are indistinguishable from centralized alternatives.</vt:lpstr>
      <vt:lpstr>HOW DOES EOS WORK?</vt:lpstr>
      <vt:lpstr>What are eos main features?</vt:lpstr>
      <vt:lpstr>#1 Processing power</vt:lpstr>
      <vt:lpstr>#1 Processing power</vt:lpstr>
      <vt:lpstr>#2 Built-in governance</vt:lpstr>
      <vt:lpstr>#3 infrastructure for apps</vt:lpstr>
      <vt:lpstr>#4 No transaction fees</vt:lpstr>
      <vt:lpstr>#5 Publish source code, not assembly</vt:lpstr>
      <vt:lpstr>#6 Asynchronous communication</vt:lpstr>
      <vt:lpstr>What are eos main features?</vt:lpstr>
      <vt:lpstr>EOS BackGround</vt:lpstr>
      <vt:lpstr>top four most used blockchains</vt:lpstr>
      <vt:lpstr>PowerPoint Presentation</vt:lpstr>
      <vt:lpstr>What are the strong points?</vt:lpstr>
      <vt:lpstr>EOS is the most well-funded project in history and we plan to soon announce a program for up to one billion USD of capital for EOS projects.</vt:lpstr>
      <vt:lpstr>What are the weak points?</vt:lpstr>
      <vt:lpstr>DPOS – HOW decentralized IS IT?</vt:lpstr>
      <vt:lpstr>What are the weak points?</vt:lpstr>
      <vt:lpstr>EOS roadmap</vt:lpstr>
      <vt:lpstr>EOS VS. decentralized apps requirements</vt:lpstr>
      <vt:lpstr>EOS VS. Major problems IN THE Crypto-space</vt:lpstr>
      <vt:lpstr>summary</vt:lpstr>
      <vt:lpstr>BLOCKCHAIN Evolution</vt:lpstr>
      <vt:lpstr>About Tokenika</vt:lpstr>
      <vt:lpstr>What DO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318</cp:revision>
  <dcterms:created xsi:type="dcterms:W3CDTF">2017-11-07T09:57:11Z</dcterms:created>
  <dcterms:modified xsi:type="dcterms:W3CDTF">2017-11-18T18:42:13Z</dcterms:modified>
</cp:coreProperties>
</file>