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1" r:id="rId2"/>
    <p:sldId id="348" r:id="rId3"/>
    <p:sldId id="347" r:id="rId4"/>
    <p:sldId id="256" r:id="rId5"/>
    <p:sldId id="260" r:id="rId6"/>
    <p:sldId id="375" r:id="rId7"/>
    <p:sldId id="339" r:id="rId8"/>
    <p:sldId id="360" r:id="rId9"/>
    <p:sldId id="280" r:id="rId10"/>
    <p:sldId id="279" r:id="rId11"/>
    <p:sldId id="333" r:id="rId12"/>
    <p:sldId id="372" r:id="rId13"/>
    <p:sldId id="361" r:id="rId14"/>
    <p:sldId id="362" r:id="rId15"/>
    <p:sldId id="374" r:id="rId16"/>
    <p:sldId id="305" r:id="rId17"/>
    <p:sldId id="306" r:id="rId18"/>
    <p:sldId id="324" r:id="rId19"/>
    <p:sldId id="366" r:id="rId20"/>
    <p:sldId id="369" r:id="rId21"/>
    <p:sldId id="336" r:id="rId22"/>
    <p:sldId id="329" r:id="rId23"/>
    <p:sldId id="338" r:id="rId24"/>
    <p:sldId id="323" r:id="rId25"/>
    <p:sldId id="328" r:id="rId26"/>
    <p:sldId id="311" r:id="rId27"/>
    <p:sldId id="373" r:id="rId28"/>
    <p:sldId id="312" r:id="rId29"/>
    <p:sldId id="363" r:id="rId30"/>
    <p:sldId id="313" r:id="rId31"/>
    <p:sldId id="282" r:id="rId32"/>
    <p:sldId id="314" r:id="rId33"/>
    <p:sldId id="315" r:id="rId34"/>
    <p:sldId id="31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4243" autoAdjust="0"/>
  </p:normalViewPr>
  <p:slideViewPr>
    <p:cSldViewPr snapToGrid="0">
      <p:cViewPr varScale="1">
        <p:scale>
          <a:sx n="101" d="100"/>
          <a:sy n="101" d="100"/>
        </p:scale>
        <p:origin x="132" y="294"/>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1-18T01:11:20.818"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C</a:t>
          </a:r>
          <a:r>
            <a:rPr lang="en-US" dirty="0"/>
            <a:t>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1">
            <a:lumMod val="65000"/>
            <a:alpha val="50000"/>
          </a:schemeClr>
        </a:solidFill>
      </dgm:spPr>
      <dgm:t>
        <a:bodyPr/>
        <a:lstStyle/>
        <a:p>
          <a:r>
            <a:rPr lang="pl-PL" sz="8000" dirty="0"/>
            <a:t>?</a:t>
          </a:r>
          <a:endParaRPr lang="en-US" sz="8000" dirty="0"/>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1">
            <a:lumMod val="65000"/>
            <a:alpha val="50000"/>
          </a:schemeClr>
        </a:solidFill>
      </dgm:spPr>
      <dgm:t>
        <a:bodyPr/>
        <a:lstStyle/>
        <a:p>
          <a:r>
            <a:rPr lang="pl-PL" sz="8800" dirty="0"/>
            <a:t>?</a:t>
          </a:r>
          <a:endParaRPr lang="en-US" sz="88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1">
            <a:lumMod val="65000"/>
            <a:alpha val="50000"/>
          </a:schemeClr>
        </a:solidFill>
      </dgm:spPr>
      <dgm:t>
        <a:bodyPr/>
        <a:lstStyle/>
        <a:p>
          <a:r>
            <a:rPr lang="pl-PL" sz="8800" dirty="0"/>
            <a:t>?</a:t>
          </a:r>
          <a:endParaRPr lang="en-US" sz="88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1">
            <a:lumMod val="65000"/>
            <a:alpha val="50000"/>
          </a:schemeClr>
        </a:solidFill>
      </dgm:spPr>
      <dgm:t>
        <a:bodyPr/>
        <a:lstStyle/>
        <a:p>
          <a:r>
            <a:rPr lang="pl-PL" sz="8800" dirty="0"/>
            <a:t>?</a:t>
          </a:r>
          <a:endParaRPr lang="en-US" sz="8800" dirty="0"/>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1">
            <a:lumMod val="65000"/>
            <a:alpha val="50000"/>
          </a:schemeClr>
        </a:solidFill>
      </dgm:spPr>
      <dgm:t>
        <a:bodyPr/>
        <a:lstStyle/>
        <a:p>
          <a:r>
            <a:rPr lang="pl-PL" sz="8800" dirty="0"/>
            <a:t>?</a:t>
          </a:r>
          <a:endParaRPr lang="en-US" sz="8800"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1">
            <a:lumMod val="65000"/>
            <a:alpha val="50000"/>
          </a:schemeClr>
        </a:solidFill>
      </dgm:spPr>
      <dgm:t>
        <a:bodyPr/>
        <a:lstStyle/>
        <a:p>
          <a:r>
            <a:rPr lang="pl-PL" sz="8800" dirty="0"/>
            <a:t>?</a:t>
          </a:r>
          <a:endParaRPr lang="en-US" sz="8800"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C</a:t>
          </a:r>
          <a:r>
            <a:rPr lang="en-US" sz="2300" kern="1200" dirty="0"/>
            <a:t>heap to run</a:t>
          </a:r>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pl-PL" sz="8000" kern="1200" dirty="0"/>
            <a:t>?</a:t>
          </a:r>
          <a:endParaRPr lang="en-US" sz="8000" kern="1200" dirty="0"/>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7045026" y="1793857"/>
        <a:ext cx="1603696" cy="160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19-Nov-17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4</a:t>
            </a:fld>
            <a:endParaRPr lang="en-US"/>
          </a:p>
        </p:txBody>
      </p:sp>
    </p:spTree>
    <p:extLst>
      <p:ext uri="{BB962C8B-B14F-4D97-AF65-F5344CB8AC3E}">
        <p14:creationId xmlns:p14="http://schemas.microsoft.com/office/powerpoint/2010/main" val="34370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5</a:t>
            </a:fld>
            <a:endParaRPr lang="en-US"/>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6</a:t>
            </a:fld>
            <a:endParaRPr lang="en-US"/>
          </a:p>
        </p:txBody>
      </p:sp>
    </p:spTree>
    <p:extLst>
      <p:ext uri="{BB962C8B-B14F-4D97-AF65-F5344CB8AC3E}">
        <p14:creationId xmlns:p14="http://schemas.microsoft.com/office/powerpoint/2010/main" val="316550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7</a:t>
            </a:fld>
            <a:endParaRPr lang="en-US"/>
          </a:p>
        </p:txBody>
      </p:sp>
    </p:spTree>
    <p:extLst>
      <p:ext uri="{BB962C8B-B14F-4D97-AF65-F5344CB8AC3E}">
        <p14:creationId xmlns:p14="http://schemas.microsoft.com/office/powerpoint/2010/main" val="373836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a:p>
        </p:txBody>
      </p:sp>
    </p:spTree>
    <p:extLst>
      <p:ext uri="{BB962C8B-B14F-4D97-AF65-F5344CB8AC3E}">
        <p14:creationId xmlns:p14="http://schemas.microsoft.com/office/powerpoint/2010/main" val="264797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8CEC6-6647-4E08-96EC-6F66E0D22DB5}" type="slidenum">
              <a:rPr lang="en-US" smtClean="0"/>
              <a:t>10</a:t>
            </a:fld>
            <a:endParaRPr lang="en-US"/>
          </a:p>
        </p:txBody>
      </p:sp>
    </p:spTree>
    <p:extLst>
      <p:ext uri="{BB962C8B-B14F-4D97-AF65-F5344CB8AC3E}">
        <p14:creationId xmlns:p14="http://schemas.microsoft.com/office/powerpoint/2010/main" val="355161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a:p>
        </p:txBody>
      </p:sp>
    </p:spTree>
    <p:extLst>
      <p:ext uri="{BB962C8B-B14F-4D97-AF65-F5344CB8AC3E}">
        <p14:creationId xmlns:p14="http://schemas.microsoft.com/office/powerpoint/2010/main" val="54513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a:p>
        </p:txBody>
      </p:sp>
    </p:spTree>
    <p:extLst>
      <p:ext uri="{BB962C8B-B14F-4D97-AF65-F5344CB8AC3E}">
        <p14:creationId xmlns:p14="http://schemas.microsoft.com/office/powerpoint/2010/main" val="260525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19-Nov-17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19-Nov-17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19-Nov-17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19-Nov-17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19-Nov-17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19-Nov-17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19-Nov-17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19-Nov-17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19-Nov-17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19-Nov-17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19-Nov-17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19-Nov-17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999938265"/>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05829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C</a:t>
            </a:r>
            <a:r>
              <a:rPr lang="en-US" dirty="0"/>
              <a:t>onsensus over events instead of consensus over state</a:t>
            </a:r>
            <a:endParaRPr lang="pl-PL" dirty="0"/>
          </a:p>
          <a:p>
            <a:r>
              <a:rPr lang="pl-PL" dirty="0"/>
              <a:t>No</a:t>
            </a:r>
            <a:r>
              <a:rPr lang="en-US" dirty="0"/>
              <a:t> </a:t>
            </a:r>
            <a:r>
              <a:rPr lang="pl-PL" dirty="0"/>
              <a:t>need to count CPU operations</a:t>
            </a:r>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4677883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Integrated s</a:t>
            </a:r>
            <a:r>
              <a:rPr lang="en-US" dirty="0" err="1"/>
              <a:t>torage</a:t>
            </a:r>
            <a:r>
              <a:rPr lang="en-US" dirty="0"/>
              <a:t> solution based on IPFS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Upgradable smart-contracts</a:t>
            </a:r>
          </a:p>
          <a:p>
            <a:r>
              <a:rPr lang="pl-PL" dirty="0"/>
              <a:t>Multiple virtual machines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Almost non-existent ecosystem</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5715384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3467284592"/>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C</a:t>
                      </a:r>
                      <a:r>
                        <a:rPr lang="en-US" dirty="0"/>
                        <a:t>heap to run</a:t>
                      </a: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3" y="494669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2" name="Graphic 21" descr="Close">
            <a:extLst>
              <a:ext uri="{FF2B5EF4-FFF2-40B4-BE49-F238E27FC236}">
                <a16:creationId xmlns:a16="http://schemas.microsoft.com/office/drawing/2014/main" id="{71A07F99-0B08-45C3-9796-95A8776628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312077"/>
            <a:ext cx="387417" cy="387417"/>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3343625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5D47B770-909F-4D01-B7B4-1417CD065F32}"/>
                                            </p:graphicEl>
                                          </p:spTgt>
                                        </p:tgtEl>
                                        <p:attrNameLst>
                                          <p:attrName>style.visibility</p:attrName>
                                        </p:attrNameLst>
                                      </p:cBhvr>
                                      <p:to>
                                        <p:strVal val="visible"/>
                                      </p:to>
                                    </p:set>
                                    <p:animEffect transition="in" filter="randombar(horizontal)">
                                      <p:cBhvr>
                                        <p:cTn id="7" dur="500"/>
                                        <p:tgtEl>
                                          <p:spTgt spid="5">
                                            <p:graphicEl>
                                              <a:dgm id="{5D47B770-909F-4D01-B7B4-1417CD065F3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7B5C8E6C-B1DD-4104-BF80-9F55C42CF881}"/>
                                            </p:graphicEl>
                                          </p:spTgt>
                                        </p:tgtEl>
                                        <p:attrNameLst>
                                          <p:attrName>style.visibility</p:attrName>
                                        </p:attrNameLst>
                                      </p:cBhvr>
                                      <p:to>
                                        <p:strVal val="visible"/>
                                      </p:to>
                                    </p:set>
                                    <p:animEffect transition="in" filter="randombar(horizontal)">
                                      <p:cBhvr>
                                        <p:cTn id="12" dur="500"/>
                                        <p:tgtEl>
                                          <p:spTgt spid="5">
                                            <p:graphicEl>
                                              <a:dgm id="{7B5C8E6C-B1DD-4104-BF80-9F55C42CF88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FC43ABC7-80D6-491C-868D-8CA38D93C0E3}"/>
                                            </p:graphicEl>
                                          </p:spTgt>
                                        </p:tgtEl>
                                        <p:attrNameLst>
                                          <p:attrName>style.visibility</p:attrName>
                                        </p:attrNameLst>
                                      </p:cBhvr>
                                      <p:to>
                                        <p:strVal val="visible"/>
                                      </p:to>
                                    </p:set>
                                    <p:animEffect transition="in" filter="randombar(horizontal)">
                                      <p:cBhvr>
                                        <p:cTn id="17" dur="500"/>
                                        <p:tgtEl>
                                          <p:spTgt spid="5">
                                            <p:graphicEl>
                                              <a:dgm id="{FC43ABC7-80D6-491C-868D-8CA38D93C0E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graphicEl>
                                              <a:dgm id="{CFC14D72-3DEE-4323-8D5F-A80E7FF093E9}"/>
                                            </p:graphicEl>
                                          </p:spTgt>
                                        </p:tgtEl>
                                        <p:attrNameLst>
                                          <p:attrName>style.visibility</p:attrName>
                                        </p:attrNameLst>
                                      </p:cBhvr>
                                      <p:to>
                                        <p:strVal val="visible"/>
                                      </p:to>
                                    </p:set>
                                    <p:animEffect transition="in" filter="randombar(horizontal)">
                                      <p:cBhvr>
                                        <p:cTn id="22" dur="500"/>
                                        <p:tgtEl>
                                          <p:spTgt spid="5">
                                            <p:graphicEl>
                                              <a:dgm id="{CFC14D72-3DEE-4323-8D5F-A80E7FF093E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graphicEl>
                                              <a:dgm id="{743BDB22-4AB2-4313-AE0C-E8B12DBBCE48}"/>
                                            </p:graphicEl>
                                          </p:spTgt>
                                        </p:tgtEl>
                                        <p:attrNameLst>
                                          <p:attrName>style.visibility</p:attrName>
                                        </p:attrNameLst>
                                      </p:cBhvr>
                                      <p:to>
                                        <p:strVal val="visible"/>
                                      </p:to>
                                    </p:set>
                                    <p:animEffect transition="in" filter="randombar(horizontal)">
                                      <p:cBhvr>
                                        <p:cTn id="27" dur="500"/>
                                        <p:tgtEl>
                                          <p:spTgt spid="5">
                                            <p:graphicEl>
                                              <a:dgm id="{743BDB22-4AB2-4313-AE0C-E8B12DBBCE4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graphicEl>
                                              <a:dgm id="{A0DC8542-8B24-4A58-BEA8-80B2EB970C4D}"/>
                                            </p:graphicEl>
                                          </p:spTgt>
                                        </p:tgtEl>
                                        <p:attrNameLst>
                                          <p:attrName>style.visibility</p:attrName>
                                        </p:attrNameLst>
                                      </p:cBhvr>
                                      <p:to>
                                        <p:strVal val="visible"/>
                                      </p:to>
                                    </p:set>
                                    <p:animEffect transition="in" filter="randombar(horizontal)">
                                      <p:cBhvr>
                                        <p:cTn id="32" dur="500"/>
                                        <p:tgtEl>
                                          <p:spTgt spid="5">
                                            <p:graphicEl>
                                              <a:dgm id="{A0DC8542-8B24-4A58-BEA8-80B2EB970C4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graphicEl>
                                              <a:dgm id="{6F35FF30-D242-4CDF-AD07-638240FF4DBA}"/>
                                            </p:graphicEl>
                                          </p:spTgt>
                                        </p:tgtEl>
                                        <p:attrNameLst>
                                          <p:attrName>style.visibility</p:attrName>
                                        </p:attrNameLst>
                                      </p:cBhvr>
                                      <p:to>
                                        <p:strVal val="visible"/>
                                      </p:to>
                                    </p:set>
                                    <p:animEffect transition="in" filter="randombar(horizontal)">
                                      <p:cBhvr>
                                        <p:cTn id="37" dur="500"/>
                                        <p:tgtEl>
                                          <p:spTgt spid="5">
                                            <p:graphicEl>
                                              <a:dgm id="{6F35FF30-D242-4CDF-AD07-638240FF4DB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graphicEl>
                                              <a:dgm id="{1C5FAA48-34BD-4DD2-A546-2C808759AACF}"/>
                                            </p:graphicEl>
                                          </p:spTgt>
                                        </p:tgtEl>
                                        <p:attrNameLst>
                                          <p:attrName>style.visibility</p:attrName>
                                        </p:attrNameLst>
                                      </p:cBhvr>
                                      <p:to>
                                        <p:strVal val="visible"/>
                                      </p:to>
                                    </p:set>
                                    <p:animEffect transition="in" filter="randombar(horizontal)">
                                      <p:cBhvr>
                                        <p:cTn id="42" dur="500"/>
                                        <p:tgtEl>
                                          <p:spTgt spid="5">
                                            <p:graphicEl>
                                              <a:dgm id="{1C5FAA48-34BD-4DD2-A546-2C808759AACF}"/>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graphicEl>
                                              <a:dgm id="{89F87C8D-7DC8-462D-A365-799EC96BB2EA}"/>
                                            </p:graphicEl>
                                          </p:spTgt>
                                        </p:tgtEl>
                                        <p:attrNameLst>
                                          <p:attrName>style.visibility</p:attrName>
                                        </p:attrNameLst>
                                      </p:cBhvr>
                                      <p:to>
                                        <p:strVal val="visible"/>
                                      </p:to>
                                    </p:set>
                                    <p:animEffect transition="in" filter="randombar(horizontal)">
                                      <p:cBhvr>
                                        <p:cTn id="47" dur="500"/>
                                        <p:tgtEl>
                                          <p:spTgt spid="5">
                                            <p:graphicEl>
                                              <a:dgm id="{89F87C8D-7DC8-462D-A365-799EC96BB2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319384016"/>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pl-PL" dirty="0"/>
              <a:t>Splitting</a:t>
            </a:r>
            <a:r>
              <a:rPr lang="en-US" dirty="0"/>
              <a:t> the problem into </a:t>
            </a:r>
            <a:r>
              <a:rPr lang="pl-PL" dirty="0"/>
              <a:t>smaller chunks</a:t>
            </a:r>
            <a:r>
              <a:rPr lang="en-US" dirty="0"/>
              <a:t>: </a:t>
            </a:r>
          </a:p>
          <a:p>
            <a:pPr lvl="1"/>
            <a:r>
              <a:rPr lang="pl-PL" dirty="0"/>
              <a:t>Sub-domains within one blockchain (</a:t>
            </a:r>
            <a:r>
              <a:rPr lang="en-US" dirty="0"/>
              <a:t>Ethereum’s </a:t>
            </a:r>
            <a:r>
              <a:rPr lang="pl-PL" dirty="0"/>
              <a:t>s</a:t>
            </a:r>
            <a:r>
              <a:rPr lang="en-US" dirty="0" err="1"/>
              <a:t>harding</a:t>
            </a:r>
            <a:r>
              <a:rPr lang="pl-PL" dirty="0"/>
              <a:t>)</a:t>
            </a:r>
            <a:endParaRPr lang="en-US" dirty="0"/>
          </a:p>
          <a:p>
            <a:pPr lvl="1"/>
            <a:r>
              <a:rPr lang="pl-PL" dirty="0"/>
              <a:t>Hierachy of s</a:t>
            </a:r>
            <a:r>
              <a:rPr lang="en-US" dirty="0" err="1"/>
              <a:t>ub</a:t>
            </a:r>
            <a:r>
              <a:rPr lang="en-US" dirty="0"/>
              <a:t>-chains </a:t>
            </a:r>
            <a:r>
              <a:rPr lang="pl-PL" dirty="0"/>
              <a:t>(</a:t>
            </a:r>
            <a:r>
              <a:rPr lang="en-US" dirty="0"/>
              <a:t>Ethereum’s Plasma</a:t>
            </a:r>
            <a:r>
              <a:rPr lang="pl-PL" dirty="0"/>
              <a:t>)</a:t>
            </a:r>
            <a:endParaRPr lang="en-US" dirty="0"/>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4537</TotalTime>
  <Words>949</Words>
  <Application>Microsoft Office PowerPoint</Application>
  <PresentationFormat>Widescreen</PresentationFormat>
  <Paragraphs>170</Paragraphs>
  <Slides>34</Slides>
  <Notes>8</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EOS</vt:lpstr>
      <vt:lpstr>Disclaimer</vt:lpstr>
      <vt:lpstr>What do decentralized apps require?</vt:lpstr>
      <vt:lpstr>WHAT’S NEEDED Vs. WHAT’s Available</vt:lpstr>
      <vt:lpstr>Scaling solutions Available</vt:lpstr>
      <vt:lpstr>What is EOS?</vt:lpstr>
      <vt:lpstr>EOS is the blockchain for building commercial scale decentralized applications that are indistinguishable from centralized alternatives.</vt:lpstr>
      <vt:lpstr>HOW DOES EOS WORK?</vt:lpstr>
      <vt:lpstr>What are eos main features?</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are eos main features?</vt:lpstr>
      <vt:lpstr>EOS BackGround</vt:lpstr>
      <vt:lpstr>top four most used blockchains</vt:lpstr>
      <vt:lpstr>PowerPoint Presentation</vt:lpstr>
      <vt:lpstr>DPOS – HOW decentralized IS IT?</vt:lpstr>
      <vt:lpstr>What are the strong points?</vt:lpstr>
      <vt:lpstr>EOS is the most well-funded project in history and we plan to soon announce a program for up to one billion USD of capital for EOS projects.</vt:lpstr>
      <vt:lpstr>What are the weak points?</vt:lpstr>
      <vt:lpstr>EOS roadmap</vt:lpstr>
      <vt:lpstr>EOS VS. decentralized apps requirements</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331</cp:revision>
  <dcterms:created xsi:type="dcterms:W3CDTF">2017-11-07T09:57:11Z</dcterms:created>
  <dcterms:modified xsi:type="dcterms:W3CDTF">2017-11-19T07:39:42Z</dcterms:modified>
</cp:coreProperties>
</file>