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62" r:id="rId9"/>
    <p:sldId id="293" r:id="rId10"/>
    <p:sldId id="263" r:id="rId11"/>
    <p:sldId id="264" r:id="rId12"/>
    <p:sldId id="265" r:id="rId13"/>
    <p:sldId id="266" r:id="rId14"/>
    <p:sldId id="294" r:id="rId15"/>
    <p:sldId id="268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90" r:id="rId2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a Annicelli" initials="MA" lastIdx="1" clrIdx="0">
    <p:extLst>
      <p:ext uri="{19B8F6BF-5375-455C-9EA6-DF929625EA0E}">
        <p15:presenceInfo xmlns:p15="http://schemas.microsoft.com/office/powerpoint/2012/main" userId="74c608e76f2aed2c" providerId="Windows Live"/>
      </p:ext>
    </p:extLst>
  </p:cmAuthor>
  <p:cmAuthor id="2" name="Marcella Piacentino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720"/>
    <a:srgbClr val="4A7EBB"/>
    <a:srgbClr val="162230"/>
    <a:srgbClr val="7F7F7F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13/03/2023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13/03/2023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13/03/2023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13/03/2023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13/03/2023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13/03/2023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13/03/2023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13/03/2023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13/03/2023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13/03/2023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13/03/2023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13/03/2023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5641" y="1040738"/>
            <a:ext cx="91482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3200" dirty="0">
                <a:solidFill>
                  <a:srgbClr val="971720"/>
                </a:solidFill>
                <a:latin typeface="Century Gothic" panose="020B0502020202020204" pitchFamily="34" charset="0"/>
                <a:cs typeface="Century Gothic"/>
              </a:rPr>
              <a:t>ROBOTICS LAB TECHNICAL PROJECT</a:t>
            </a:r>
          </a:p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dirty="0">
                <a:solidFill>
                  <a:srgbClr val="971720"/>
                </a:solidFill>
                <a:latin typeface="Century Gothic" panose="020B0502020202020204" pitchFamily="34" charset="0"/>
                <a:cs typeface="Century Gothic"/>
              </a:rPr>
              <a:t>Multi-Robot System </a:t>
            </a:r>
          </a:p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dirty="0">
                <a:solidFill>
                  <a:srgbClr val="971720"/>
                </a:solidFill>
                <a:latin typeface="Century Gothic" panose="020B0502020202020204" pitchFamily="34" charset="0"/>
                <a:cs typeface="Century Gothic"/>
              </a:rPr>
              <a:t>with Turtlebot3_Burger and </a:t>
            </a:r>
            <a:r>
              <a:rPr lang="it-IT" sz="2400" dirty="0" err="1">
                <a:solidFill>
                  <a:srgbClr val="971720"/>
                </a:solidFill>
                <a:latin typeface="Century Gothic" panose="020B0502020202020204" pitchFamily="34" charset="0"/>
                <a:cs typeface="Century Gothic"/>
              </a:rPr>
              <a:t>Kuka_Iiwa</a:t>
            </a:r>
            <a:endParaRPr lang="it-IT" sz="2000" dirty="0">
              <a:latin typeface="Century Gothic"/>
              <a:cs typeface="Century Gothic"/>
            </a:endParaRPr>
          </a:p>
          <a:p>
            <a:pPr algn="r">
              <a:spcBef>
                <a:spcPts val="1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000" dirty="0">
              <a:latin typeface="Century Gothic"/>
              <a:cs typeface="Century Gothic"/>
            </a:endParaRPr>
          </a:p>
          <a:p>
            <a:pPr algn="r">
              <a:spcBef>
                <a:spcPts val="1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000" dirty="0">
              <a:latin typeface="Century Gothic"/>
              <a:cs typeface="Century Gothic"/>
            </a:endParaRPr>
          </a:p>
          <a:p>
            <a:pPr algn="r">
              <a:spcBef>
                <a:spcPts val="1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000" dirty="0">
              <a:latin typeface="Century Gothic"/>
              <a:cs typeface="Century Gothic"/>
            </a:endParaRPr>
          </a:p>
          <a:p>
            <a:pPr algn="r">
              <a:spcBef>
                <a:spcPts val="1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000" dirty="0">
              <a:latin typeface="Century Gothic"/>
              <a:cs typeface="Century Gothic"/>
            </a:endParaRPr>
          </a:p>
          <a:p>
            <a:pPr algn="r">
              <a:spcBef>
                <a:spcPts val="1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000" dirty="0">
              <a:latin typeface="Century Gothic"/>
              <a:cs typeface="Century Gothic"/>
            </a:endParaRPr>
          </a:p>
          <a:p>
            <a:pPr algn="r">
              <a:spcBef>
                <a:spcPts val="1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000" dirty="0">
              <a:latin typeface="Century Gothic"/>
              <a:cs typeface="Century Gothic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7DB026-4AEB-B8D1-C479-0BC3A5CF7211}"/>
              </a:ext>
            </a:extLst>
          </p:cNvPr>
          <p:cNvSpPr txBox="1"/>
          <p:nvPr/>
        </p:nvSpPr>
        <p:spPr>
          <a:xfrm>
            <a:off x="4567032" y="6409834"/>
            <a:ext cx="4576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1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800" dirty="0">
                <a:latin typeface="Century Gothic"/>
                <a:cs typeface="Century Gothic"/>
              </a:rPr>
              <a:t>Martina Annicelli P38000065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EFF3C4-4047-E19E-A990-A186D4FD0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594" y="2973706"/>
            <a:ext cx="3729050" cy="30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7A84D6-F91F-E9E9-1446-DFDAC693397C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Sensors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chosen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for the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robots</a:t>
            </a:r>
            <a:endParaRPr lang="it-IT" sz="2000" b="1" dirty="0">
              <a:solidFill>
                <a:srgbClr val="97172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E60A298-7EB6-6E2D-9277-784C0D234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448"/>
          <a:stretch/>
        </p:blipFill>
        <p:spPr>
          <a:xfrm>
            <a:off x="368423" y="1462299"/>
            <a:ext cx="4286250" cy="9322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F7D103E-AB39-AF36-7C47-0B6664A10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23" y="2472769"/>
            <a:ext cx="7219950" cy="199072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652399-9F7F-D2E5-A002-C3BDDED35F81}"/>
              </a:ext>
            </a:extLst>
          </p:cNvPr>
          <p:cNvSpPr txBox="1"/>
          <p:nvPr/>
        </p:nvSpPr>
        <p:spPr>
          <a:xfrm>
            <a:off x="616226" y="4888089"/>
            <a:ext cx="751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In the </a:t>
            </a:r>
            <a:r>
              <a:rPr lang="it-IT" dirty="0" err="1">
                <a:latin typeface="Century Gothic" panose="020B0502020202020204" pitchFamily="34" charset="0"/>
              </a:rPr>
              <a:t>urdf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there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is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also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another</a:t>
            </a:r>
            <a:r>
              <a:rPr lang="it-IT" dirty="0">
                <a:latin typeface="Century Gothic" panose="020B0502020202020204" pitchFamily="34" charset="0"/>
              </a:rPr>
              <a:t> ‘</a:t>
            </a:r>
            <a:r>
              <a:rPr lang="it-IT" i="1" dirty="0" err="1">
                <a:latin typeface="Century Gothic" panose="020B0502020202020204" pitchFamily="34" charset="0"/>
              </a:rPr>
              <a:t>commented</a:t>
            </a:r>
            <a:r>
              <a:rPr lang="it-IT" dirty="0">
                <a:latin typeface="Century Gothic" panose="020B0502020202020204" pitchFamily="34" charset="0"/>
              </a:rPr>
              <a:t>’ </a:t>
            </a:r>
            <a:r>
              <a:rPr lang="it-IT" dirty="0" err="1">
                <a:latin typeface="Century Gothic" panose="020B0502020202020204" pitchFamily="34" charset="0"/>
              </a:rPr>
              <a:t>sensor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that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will</a:t>
            </a:r>
            <a:r>
              <a:rPr lang="it-IT" dirty="0">
                <a:latin typeface="Century Gothic" panose="020B0502020202020204" pitchFamily="34" charset="0"/>
              </a:rPr>
              <a:t> be </a:t>
            </a:r>
            <a:r>
              <a:rPr lang="it-IT" dirty="0" err="1">
                <a:latin typeface="Century Gothic" panose="020B0502020202020204" pitchFamily="34" charset="0"/>
              </a:rPr>
              <a:t>explained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later</a:t>
            </a:r>
            <a:r>
              <a:rPr lang="it-IT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DFCDBA-F3D6-072B-856E-19F2519A8F35}"/>
              </a:ext>
            </a:extLst>
          </p:cNvPr>
          <p:cNvSpPr txBox="1"/>
          <p:nvPr/>
        </p:nvSpPr>
        <p:spPr>
          <a:xfrm>
            <a:off x="5938477" y="1508247"/>
            <a:ext cx="164989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Kuka_iiwa</a:t>
            </a:r>
            <a:endParaRPr lang="it-IT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A1D029-8CB3-DBDD-E744-02E98F47FA09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Creation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of the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map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offline</a:t>
            </a:r>
            <a:endParaRPr lang="it-IT" sz="2000" b="1" dirty="0">
              <a:solidFill>
                <a:srgbClr val="97172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DBB31B-E6D6-4FC7-2F1C-C1E7DAC6A76A}"/>
              </a:ext>
            </a:extLst>
          </p:cNvPr>
          <p:cNvSpPr txBox="1"/>
          <p:nvPr/>
        </p:nvSpPr>
        <p:spPr>
          <a:xfrm>
            <a:off x="467139" y="1415945"/>
            <a:ext cx="8179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entury Gothic" panose="020B0502020202020204" pitchFamily="34" charset="0"/>
              </a:rPr>
              <a:t>Now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that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sensors</a:t>
            </a:r>
            <a:r>
              <a:rPr lang="it-IT" sz="1400" dirty="0">
                <a:latin typeface="Century Gothic" panose="020B0502020202020204" pitchFamily="34" charset="0"/>
              </a:rPr>
              <a:t> are </a:t>
            </a:r>
            <a:r>
              <a:rPr lang="it-IT" sz="1400" dirty="0" err="1">
                <a:latin typeface="Century Gothic" panose="020B0502020202020204" pitchFamily="34" charset="0"/>
              </a:rPr>
              <a:t>implemented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possible</a:t>
            </a:r>
            <a:r>
              <a:rPr lang="it-IT" sz="1400" dirty="0">
                <a:latin typeface="Century Gothic" panose="020B0502020202020204" pitchFamily="34" charset="0"/>
              </a:rPr>
              <a:t> to create the </a:t>
            </a:r>
            <a:r>
              <a:rPr lang="it-IT" sz="1400" dirty="0" err="1">
                <a:latin typeface="Century Gothic" panose="020B0502020202020204" pitchFamily="34" charset="0"/>
              </a:rPr>
              <a:t>map</a:t>
            </a:r>
            <a:r>
              <a:rPr lang="it-IT" sz="1400" dirty="0">
                <a:latin typeface="Century Gothic" panose="020B0502020202020204" pitchFamily="34" charset="0"/>
              </a:rPr>
              <a:t> offline. In </a:t>
            </a:r>
            <a:r>
              <a:rPr lang="it-IT" sz="1400" dirty="0" err="1">
                <a:latin typeface="Century Gothic" panose="020B0502020202020204" pitchFamily="34" charset="0"/>
              </a:rPr>
              <a:t>particular</a:t>
            </a:r>
            <a:r>
              <a:rPr lang="it-IT" sz="1400" dirty="0">
                <a:latin typeface="Century Gothic" panose="020B0502020202020204" pitchFamily="34" charset="0"/>
              </a:rPr>
              <a:t>, I </a:t>
            </a:r>
            <a:r>
              <a:rPr lang="it-IT" sz="1400" dirty="0" err="1">
                <a:latin typeface="Century Gothic" panose="020B0502020202020204" pitchFamily="34" charset="0"/>
              </a:rPr>
              <a:t>implemented</a:t>
            </a:r>
            <a:r>
              <a:rPr lang="it-IT" sz="1400" dirty="0">
                <a:latin typeface="Century Gothic" panose="020B0502020202020204" pitchFamily="34" charset="0"/>
              </a:rPr>
              <a:t> the SLAM with </a:t>
            </a:r>
            <a:r>
              <a:rPr lang="it-IT" sz="1400" dirty="0" err="1">
                <a:latin typeface="Century Gothic" panose="020B0502020202020204" pitchFamily="34" charset="0"/>
              </a:rPr>
              <a:t>Gmapping</a:t>
            </a:r>
            <a:r>
              <a:rPr lang="it-IT" sz="1400" dirty="0">
                <a:latin typeface="Century Gothic" panose="020B0502020202020204" pitchFamily="34" charset="0"/>
              </a:rPr>
              <a:t> and the </a:t>
            </a:r>
            <a:r>
              <a:rPr lang="it-IT" sz="1400" dirty="0" err="1">
                <a:latin typeface="Century Gothic" panose="020B0502020202020204" pitchFamily="34" charset="0"/>
              </a:rPr>
              <a:t>Key_Teleop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node</a:t>
            </a:r>
            <a:r>
              <a:rPr lang="it-IT" sz="1400" dirty="0">
                <a:latin typeface="Century Gothic" panose="020B0502020202020204" pitchFamily="34" charset="0"/>
              </a:rPr>
              <a:t>.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dirty="0"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B746FD0-6C68-B2DE-0A04-DAF7CB9AB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4" y="2021310"/>
            <a:ext cx="3541395" cy="295610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FF23F4D-C4FC-FD62-484D-FA1FA174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764" y="2021310"/>
            <a:ext cx="4406097" cy="299040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EDC18D-4FE1-6A96-A7B2-CDF572FE2E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540"/>
          <a:stretch/>
        </p:blipFill>
        <p:spPr>
          <a:xfrm>
            <a:off x="2368951" y="5057635"/>
            <a:ext cx="4470848" cy="15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AABB16-CBBF-EDDA-3C44-DA678B3E6C09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Creation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of the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map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offline</a:t>
            </a:r>
            <a:endParaRPr lang="it-IT" sz="2000" b="1" dirty="0">
              <a:solidFill>
                <a:srgbClr val="97172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0B832BE-0B77-DD25-EE1F-CA9E84C56B6A}"/>
              </a:ext>
            </a:extLst>
          </p:cNvPr>
          <p:cNvSpPr txBox="1"/>
          <p:nvPr/>
        </p:nvSpPr>
        <p:spPr>
          <a:xfrm>
            <a:off x="467139" y="1402664"/>
            <a:ext cx="8308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At the end of the </a:t>
            </a:r>
            <a:r>
              <a:rPr lang="it-IT" sz="1400" dirty="0" err="1">
                <a:latin typeface="Century Gothic" panose="020B0502020202020204" pitchFamily="34" charset="0"/>
              </a:rPr>
              <a:t>navigation</a:t>
            </a:r>
            <a:r>
              <a:rPr lang="it-IT" sz="1400" dirty="0">
                <a:latin typeface="Century Gothic" panose="020B0502020202020204" pitchFamily="34" charset="0"/>
              </a:rPr>
              <a:t> I </a:t>
            </a:r>
            <a:r>
              <a:rPr lang="it-IT" sz="1400" dirty="0" err="1">
                <a:latin typeface="Century Gothic" panose="020B0502020202020204" pitchFamily="34" charset="0"/>
              </a:rPr>
              <a:t>saved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map</a:t>
            </a:r>
            <a:r>
              <a:rPr lang="it-IT" sz="1400" dirty="0">
                <a:latin typeface="Century Gothic" panose="020B0502020202020204" pitchFamily="34" charset="0"/>
              </a:rPr>
              <a:t> with the </a:t>
            </a:r>
            <a:r>
              <a:rPr lang="it-IT" sz="1400" dirty="0" err="1">
                <a:latin typeface="Century Gothic" panose="020B0502020202020204" pitchFamily="34" charset="0"/>
              </a:rPr>
              <a:t>map</a:t>
            </a:r>
            <a:r>
              <a:rPr lang="it-IT" sz="1400" dirty="0">
                <a:latin typeface="Century Gothic" panose="020B0502020202020204" pitchFamily="34" charset="0"/>
              </a:rPr>
              <a:t>-server package.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6868C43-19FB-B5C1-E858-AA86EB5E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710441"/>
            <a:ext cx="3746376" cy="3962732"/>
          </a:xfrm>
          <a:prstGeom prst="rect">
            <a:avLst/>
          </a:prstGeom>
        </p:spPr>
      </p:pic>
      <p:pic>
        <p:nvPicPr>
          <p:cNvPr id="12" name="Immagine 11" descr="Immagine che contiene cielo, filo, giorno, tavolo da lavoro&#10;&#10;Descrizione generata automaticamente">
            <a:extLst>
              <a:ext uri="{FF2B5EF4-FFF2-40B4-BE49-F238E27FC236}">
                <a16:creationId xmlns:a16="http://schemas.microsoft.com/office/drawing/2014/main" id="{737D37F9-5018-8034-2E3E-796B95259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08" y="1850334"/>
            <a:ext cx="4064191" cy="290676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AD2B4E0-883D-B316-A421-0A2A7A4EEF29}"/>
              </a:ext>
            </a:extLst>
          </p:cNvPr>
          <p:cNvSpPr txBox="1"/>
          <p:nvPr/>
        </p:nvSpPr>
        <p:spPr>
          <a:xfrm>
            <a:off x="507807" y="4885372"/>
            <a:ext cx="4064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At </a:t>
            </a:r>
            <a:r>
              <a:rPr lang="it-IT" sz="1400" dirty="0" err="1">
                <a:latin typeface="Century Gothic" panose="020B0502020202020204" pitchFamily="34" charset="0"/>
              </a:rPr>
              <a:t>this</a:t>
            </a:r>
            <a:r>
              <a:rPr lang="it-IT" sz="1400" dirty="0">
                <a:latin typeface="Century Gothic" panose="020B0502020202020204" pitchFamily="34" charset="0"/>
              </a:rPr>
              <a:t> point I can </a:t>
            </a:r>
            <a:r>
              <a:rPr lang="it-IT" sz="1400" dirty="0" err="1">
                <a:latin typeface="Century Gothic" panose="020B0502020202020204" pitchFamily="34" charset="0"/>
              </a:rPr>
              <a:t>also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save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configuration</a:t>
            </a:r>
            <a:r>
              <a:rPr lang="it-IT" sz="1400" dirty="0">
                <a:latin typeface="Century Gothic" panose="020B0502020202020204" pitchFamily="34" charset="0"/>
              </a:rPr>
              <a:t> in </a:t>
            </a:r>
            <a:r>
              <a:rPr lang="it-IT" sz="1400" dirty="0" err="1">
                <a:latin typeface="Century Gothic" panose="020B0502020202020204" pitchFamily="34" charset="0"/>
              </a:rPr>
              <a:t>Rviz</a:t>
            </a:r>
            <a:r>
              <a:rPr lang="it-IT" sz="1400" dirty="0">
                <a:latin typeface="Century Gothic" panose="020B0502020202020204" pitchFamily="34" charset="0"/>
              </a:rPr>
              <a:t> in the folder ‘</a:t>
            </a:r>
            <a:r>
              <a:rPr lang="it-IT" sz="1400" dirty="0" err="1">
                <a:latin typeface="Century Gothic" panose="020B0502020202020204" pitchFamily="34" charset="0"/>
              </a:rPr>
              <a:t>conf</a:t>
            </a:r>
            <a:r>
              <a:rPr lang="it-IT" sz="1400" dirty="0">
                <a:latin typeface="Century Gothic" panose="020B0502020202020204" pitchFamily="34" charset="0"/>
              </a:rPr>
              <a:t>’. </a:t>
            </a:r>
            <a:r>
              <a:rPr lang="it-IT" sz="1400" dirty="0" err="1">
                <a:latin typeface="Century Gothic" panose="020B0502020202020204" pitchFamily="34" charset="0"/>
              </a:rPr>
              <a:t>This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map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will</a:t>
            </a:r>
            <a:r>
              <a:rPr lang="it-IT" sz="1400" dirty="0">
                <a:latin typeface="Century Gothic" panose="020B0502020202020204" pitchFamily="34" charset="0"/>
              </a:rPr>
              <a:t> be </a:t>
            </a:r>
            <a:r>
              <a:rPr lang="it-IT" sz="1400" dirty="0" err="1">
                <a:latin typeface="Century Gothic" panose="020B0502020202020204" pitchFamily="34" charset="0"/>
              </a:rPr>
              <a:t>added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also</a:t>
            </a:r>
            <a:r>
              <a:rPr lang="it-IT" sz="1400" dirty="0">
                <a:latin typeface="Century Gothic" panose="020B0502020202020204" pitchFamily="34" charset="0"/>
              </a:rPr>
              <a:t> in the </a:t>
            </a:r>
            <a:r>
              <a:rPr lang="it-IT" sz="1400" dirty="0" err="1">
                <a:latin typeface="Century Gothic" panose="020B0502020202020204" pitchFamily="34" charset="0"/>
              </a:rPr>
              <a:t>launch</a:t>
            </a:r>
            <a:r>
              <a:rPr lang="it-IT" sz="1400" dirty="0">
                <a:latin typeface="Century Gothic" panose="020B0502020202020204" pitchFamily="34" charset="0"/>
              </a:rPr>
              <a:t> file.</a:t>
            </a: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DC254E-B85F-B1BA-0093-960ABB744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07" y="5673173"/>
            <a:ext cx="5744142" cy="10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FC4E0E-CE5C-5D3C-81BA-ECB43E43C4D0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Marker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Detection</a:t>
            </a:r>
            <a:endParaRPr lang="it-IT" sz="2000" b="1" dirty="0">
              <a:solidFill>
                <a:srgbClr val="97172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91DA86-8902-5AD3-C9A6-FDFCD0D68CB4}"/>
              </a:ext>
            </a:extLst>
          </p:cNvPr>
          <p:cNvSpPr txBox="1"/>
          <p:nvPr/>
        </p:nvSpPr>
        <p:spPr>
          <a:xfrm>
            <a:off x="4422913" y="1202609"/>
            <a:ext cx="43526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entury Gothic" panose="020B0502020202020204" pitchFamily="34" charset="0"/>
              </a:rPr>
              <a:t>Before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starting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main</a:t>
            </a:r>
            <a:r>
              <a:rPr lang="it-IT" sz="1400" dirty="0">
                <a:latin typeface="Century Gothic" panose="020B0502020202020204" pitchFamily="34" charset="0"/>
              </a:rPr>
              <a:t> controllers, the first step </a:t>
            </a:r>
            <a:r>
              <a:rPr lang="it-IT" sz="1400" dirty="0" err="1">
                <a:latin typeface="Century Gothic" panose="020B0502020202020204" pitchFamily="34" charset="0"/>
              </a:rPr>
              <a:t>was</a:t>
            </a:r>
            <a:r>
              <a:rPr lang="it-IT" sz="1400" dirty="0">
                <a:latin typeface="Century Gothic" panose="020B0502020202020204" pitchFamily="34" charset="0"/>
              </a:rPr>
              <a:t> to </a:t>
            </a:r>
            <a:r>
              <a:rPr lang="it-IT" sz="1400" dirty="0" err="1">
                <a:latin typeface="Century Gothic" panose="020B0502020202020204" pitchFamily="34" charset="0"/>
              </a:rPr>
              <a:t>add</a:t>
            </a:r>
            <a:r>
              <a:rPr lang="it-IT" sz="1400" dirty="0">
                <a:latin typeface="Century Gothic" panose="020B0502020202020204" pitchFamily="34" charset="0"/>
              </a:rPr>
              <a:t> the marker models to the world. </a:t>
            </a:r>
            <a:r>
              <a:rPr lang="it-IT" sz="1400" dirty="0" err="1">
                <a:latin typeface="Century Gothic" panose="020B0502020202020204" pitchFamily="34" charset="0"/>
              </a:rPr>
              <a:t>These</a:t>
            </a:r>
            <a:r>
              <a:rPr lang="it-IT" sz="1400" dirty="0">
                <a:latin typeface="Century Gothic" panose="020B0502020202020204" pitchFamily="34" charset="0"/>
              </a:rPr>
              <a:t> markers </a:t>
            </a:r>
            <a:r>
              <a:rPr lang="it-IT" sz="1400" dirty="0" err="1">
                <a:latin typeface="Century Gothic" panose="020B0502020202020204" pitchFamily="34" charset="0"/>
              </a:rPr>
              <a:t>were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created</a:t>
            </a:r>
            <a:r>
              <a:rPr lang="it-IT" sz="1400" dirty="0">
                <a:latin typeface="Century Gothic" panose="020B0502020202020204" pitchFamily="34" charset="0"/>
              </a:rPr>
              <a:t> with an </a:t>
            </a:r>
            <a:r>
              <a:rPr lang="it-IT" sz="1400" dirty="0" err="1">
                <a:latin typeface="Century Gothic" panose="020B0502020202020204" pitchFamily="34" charset="0"/>
              </a:rPr>
              <a:t>aruco</a:t>
            </a:r>
            <a:r>
              <a:rPr lang="it-IT" sz="1400" dirty="0">
                <a:latin typeface="Century Gothic" panose="020B0502020202020204" pitchFamily="34" charset="0"/>
              </a:rPr>
              <a:t> marker generator </a:t>
            </a:r>
            <a:r>
              <a:rPr lang="it-IT" sz="1400" dirty="0" err="1">
                <a:latin typeface="Century Gothic" panose="020B0502020202020204" pitchFamily="34" charset="0"/>
              </a:rPr>
              <a:t>found</a:t>
            </a:r>
            <a:r>
              <a:rPr lang="it-IT" sz="1400" dirty="0">
                <a:latin typeface="Century Gothic" panose="020B0502020202020204" pitchFamily="34" charset="0"/>
              </a:rPr>
              <a:t> online.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dirty="0">
                <a:latin typeface="Century Gothic" panose="020B0502020202020204" pitchFamily="34" charset="0"/>
              </a:rPr>
              <a:t>I </a:t>
            </a:r>
            <a:r>
              <a:rPr lang="it-IT" sz="1400" dirty="0" err="1">
                <a:latin typeface="Century Gothic" panose="020B0502020202020204" pitchFamily="34" charset="0"/>
              </a:rPr>
              <a:t>saved</a:t>
            </a:r>
            <a:r>
              <a:rPr lang="it-IT" sz="1400" dirty="0">
                <a:latin typeface="Century Gothic" panose="020B0502020202020204" pitchFamily="34" charset="0"/>
              </a:rPr>
              <a:t> the models of the markers in a folder </a:t>
            </a:r>
            <a:r>
              <a:rPr lang="it-IT" sz="1400" dirty="0" err="1">
                <a:latin typeface="Century Gothic" panose="020B0502020202020204" pitchFamily="34" charset="0"/>
              </a:rPr>
              <a:t>called</a:t>
            </a:r>
            <a:r>
              <a:rPr lang="it-IT" sz="1400" dirty="0">
                <a:latin typeface="Century Gothic" panose="020B0502020202020204" pitchFamily="34" charset="0"/>
              </a:rPr>
              <a:t> ‘models’.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ED83C73-0194-1B5D-01D0-007F91187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4" y="1402664"/>
            <a:ext cx="3875519" cy="475835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8663D71-8C67-4414-F9AE-E4A2BB78C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7" y="3703599"/>
            <a:ext cx="4238625" cy="135255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99ED77-91C2-2299-37F3-8A0586CA3B1D}"/>
              </a:ext>
            </a:extLst>
          </p:cNvPr>
          <p:cNvSpPr txBox="1"/>
          <p:nvPr/>
        </p:nvSpPr>
        <p:spPr>
          <a:xfrm>
            <a:off x="4646541" y="4986198"/>
            <a:ext cx="3875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The </a:t>
            </a:r>
            <a:r>
              <a:rPr lang="it-IT" sz="1400" dirty="0" err="1">
                <a:latin typeface="Century Gothic" panose="020B0502020202020204" pitchFamily="34" charset="0"/>
              </a:rPr>
              <a:t>sdf</a:t>
            </a:r>
            <a:r>
              <a:rPr lang="it-IT" sz="1400" dirty="0">
                <a:latin typeface="Century Gothic" panose="020B0502020202020204" pitchFamily="34" charset="0"/>
              </a:rPr>
              <a:t> file </a:t>
            </a:r>
            <a:r>
              <a:rPr lang="it-IT" sz="1400" dirty="0" err="1">
                <a:latin typeface="Century Gothic" panose="020B0502020202020204" pitchFamily="34" charset="0"/>
              </a:rPr>
              <a:t>was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modified</a:t>
            </a:r>
            <a:r>
              <a:rPr lang="it-IT" sz="1400" dirty="0">
                <a:latin typeface="Century Gothic" panose="020B0502020202020204" pitchFamily="34" charset="0"/>
              </a:rPr>
              <a:t> in </a:t>
            </a:r>
            <a:r>
              <a:rPr lang="it-IT" sz="1400" dirty="0" err="1">
                <a:latin typeface="Century Gothic" panose="020B0502020202020204" pitchFamily="34" charset="0"/>
              </a:rPr>
              <a:t>order</a:t>
            </a:r>
            <a:r>
              <a:rPr lang="it-IT" sz="1400" dirty="0">
                <a:latin typeface="Century Gothic" panose="020B0502020202020204" pitchFamily="34" charset="0"/>
              </a:rPr>
              <a:t> to </a:t>
            </a:r>
            <a:r>
              <a:rPr lang="it-IT" sz="1400" dirty="0" err="1">
                <a:latin typeface="Century Gothic" panose="020B0502020202020204" pitchFamily="34" charset="0"/>
              </a:rPr>
              <a:t>adapt</a:t>
            </a:r>
            <a:r>
              <a:rPr lang="it-IT" sz="1400" dirty="0">
                <a:latin typeface="Century Gothic" panose="020B0502020202020204" pitchFamily="34" charset="0"/>
              </a:rPr>
              <a:t> to </a:t>
            </a:r>
            <a:r>
              <a:rPr lang="it-IT" sz="1400" dirty="0" err="1">
                <a:latin typeface="Century Gothic" panose="020B0502020202020204" pitchFamily="34" charset="0"/>
              </a:rPr>
              <a:t>each</a:t>
            </a:r>
            <a:r>
              <a:rPr lang="it-IT" sz="1400" dirty="0">
                <a:latin typeface="Century Gothic" panose="020B0502020202020204" pitchFamily="34" charset="0"/>
              </a:rPr>
              <a:t> marker.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24CAD20-21F9-5C15-BDC0-FF0B24A14A61}"/>
              </a:ext>
            </a:extLst>
          </p:cNvPr>
          <p:cNvSpPr txBox="1"/>
          <p:nvPr/>
        </p:nvSpPr>
        <p:spPr>
          <a:xfrm>
            <a:off x="4646541" y="5563760"/>
            <a:ext cx="4089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I </a:t>
            </a:r>
            <a:r>
              <a:rPr lang="it-IT" sz="1400" dirty="0" err="1">
                <a:latin typeface="Century Gothic" panose="020B0502020202020204" pitchFamily="34" charset="0"/>
              </a:rPr>
              <a:t>placed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four</a:t>
            </a:r>
            <a:r>
              <a:rPr lang="it-IT" sz="1400" dirty="0">
                <a:latin typeface="Century Gothic" panose="020B0502020202020204" pitchFamily="34" charset="0"/>
              </a:rPr>
              <a:t> markers on the </a:t>
            </a:r>
            <a:r>
              <a:rPr lang="it-IT" sz="1400" dirty="0" err="1">
                <a:latin typeface="Century Gothic" panose="020B0502020202020204" pitchFamily="34" charset="0"/>
              </a:rPr>
              <a:t>walls</a:t>
            </a:r>
            <a:r>
              <a:rPr lang="it-IT" sz="1400" dirty="0">
                <a:latin typeface="Century Gothic" panose="020B0502020202020204" pitchFamily="34" charset="0"/>
              </a:rPr>
              <a:t>, one in </a:t>
            </a:r>
            <a:r>
              <a:rPr lang="it-IT" sz="1400" dirty="0" err="1">
                <a:latin typeface="Century Gothic" panose="020B0502020202020204" pitchFamily="34" charset="0"/>
              </a:rPr>
              <a:t>each</a:t>
            </a:r>
            <a:r>
              <a:rPr lang="it-IT" sz="1400" dirty="0">
                <a:latin typeface="Century Gothic" panose="020B0502020202020204" pitchFamily="34" charset="0"/>
              </a:rPr>
              <a:t> room in </a:t>
            </a:r>
            <a:r>
              <a:rPr lang="it-IT" sz="1400" dirty="0" err="1">
                <a:latin typeface="Century Gothic" panose="020B0502020202020204" pitchFamily="34" charset="0"/>
              </a:rPr>
              <a:t>different</a:t>
            </a:r>
            <a:r>
              <a:rPr lang="it-IT" sz="1400" dirty="0">
                <a:latin typeface="Century Gothic" panose="020B0502020202020204" pitchFamily="34" charset="0"/>
              </a:rPr>
              <a:t> positions, and a marker on the ground in the room </a:t>
            </a:r>
            <a:r>
              <a:rPr lang="it-IT" sz="1400" dirty="0" err="1">
                <a:latin typeface="Century Gothic" panose="020B0502020202020204" pitchFamily="34" charset="0"/>
              </a:rPr>
              <a:t>where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Kuka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placed</a:t>
            </a:r>
            <a:r>
              <a:rPr lang="it-IT" sz="1400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BC7D79D-FFDE-41E5-3104-A85FFCB7F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770" y="2190268"/>
            <a:ext cx="1045059" cy="91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FC4E0E-CE5C-5D3C-81BA-ECB43E43C4D0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Final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additions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to the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main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launch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file</a:t>
            </a:r>
            <a:endParaRPr lang="it-IT" sz="2000" b="1" dirty="0">
              <a:solidFill>
                <a:srgbClr val="97172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457F8D-67DA-ECDF-9033-BE05AF358815}"/>
              </a:ext>
            </a:extLst>
          </p:cNvPr>
          <p:cNvSpPr txBox="1"/>
          <p:nvPr/>
        </p:nvSpPr>
        <p:spPr>
          <a:xfrm>
            <a:off x="487017" y="1510748"/>
            <a:ext cx="8288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entury Gothic" panose="020B0502020202020204" pitchFamily="34" charset="0"/>
              </a:rPr>
              <a:t>Knowing</a:t>
            </a:r>
            <a:r>
              <a:rPr lang="it-IT" sz="1400" dirty="0">
                <a:latin typeface="Century Gothic" panose="020B0502020202020204" pitchFamily="34" charset="0"/>
              </a:rPr>
              <a:t> the tasks </a:t>
            </a:r>
            <a:r>
              <a:rPr lang="it-IT" sz="1400" dirty="0" err="1">
                <a:latin typeface="Century Gothic" panose="020B0502020202020204" pitchFamily="34" charset="0"/>
              </a:rPr>
              <a:t>that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robots</a:t>
            </a:r>
            <a:r>
              <a:rPr lang="it-IT" sz="1400" dirty="0">
                <a:latin typeface="Century Gothic" panose="020B0502020202020204" pitchFamily="34" charset="0"/>
              </a:rPr>
              <a:t> must exploit, </a:t>
            </a:r>
            <a:r>
              <a:rPr lang="it-IT" sz="1400" dirty="0" err="1">
                <a:latin typeface="Century Gothic" panose="020B0502020202020204" pitchFamily="34" charset="0"/>
              </a:rPr>
              <a:t>before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starting</a:t>
            </a:r>
            <a:r>
              <a:rPr lang="it-IT" sz="1400" dirty="0">
                <a:latin typeface="Century Gothic" panose="020B0502020202020204" pitchFamily="34" charset="0"/>
              </a:rPr>
              <a:t> to </a:t>
            </a:r>
            <a:r>
              <a:rPr lang="it-IT" sz="1400" dirty="0" err="1">
                <a:latin typeface="Century Gothic" panose="020B0502020202020204" pitchFamily="34" charset="0"/>
              </a:rPr>
              <a:t>write</a:t>
            </a:r>
            <a:r>
              <a:rPr lang="it-IT" sz="1400" dirty="0">
                <a:latin typeface="Century Gothic" panose="020B0502020202020204" pitchFamily="34" charset="0"/>
              </a:rPr>
              <a:t> the controllers I </a:t>
            </a:r>
            <a:r>
              <a:rPr lang="it-IT" sz="1400" dirty="0" err="1">
                <a:latin typeface="Century Gothic" panose="020B0502020202020204" pitchFamily="34" charset="0"/>
              </a:rPr>
              <a:t>decided</a:t>
            </a:r>
            <a:r>
              <a:rPr lang="it-IT" sz="1400" dirty="0">
                <a:latin typeface="Century Gothic" panose="020B0502020202020204" pitchFamily="34" charset="0"/>
              </a:rPr>
              <a:t> to </a:t>
            </a:r>
            <a:r>
              <a:rPr lang="it-IT" sz="1400" dirty="0" err="1">
                <a:latin typeface="Century Gothic" panose="020B0502020202020204" pitchFamily="34" charset="0"/>
              </a:rPr>
              <a:t>refine</a:t>
            </a:r>
            <a:r>
              <a:rPr lang="it-IT" sz="1400" dirty="0">
                <a:latin typeface="Century Gothic" panose="020B0502020202020204" pitchFamily="34" charset="0"/>
              </a:rPr>
              <a:t> the ‘</a:t>
            </a:r>
            <a:r>
              <a:rPr lang="it-IT" sz="1400" dirty="0" err="1">
                <a:latin typeface="Century Gothic" panose="020B0502020202020204" pitchFamily="34" charset="0"/>
              </a:rPr>
              <a:t>spawn_robot_and_world</a:t>
            </a:r>
            <a:r>
              <a:rPr lang="it-IT" sz="1400" dirty="0">
                <a:latin typeface="Century Gothic" panose="020B0502020202020204" pitchFamily="34" charset="0"/>
              </a:rPr>
              <a:t>’ file in </a:t>
            </a:r>
            <a:r>
              <a:rPr lang="it-IT" sz="1400" dirty="0" err="1">
                <a:latin typeface="Century Gothic" panose="020B0502020202020204" pitchFamily="34" charset="0"/>
              </a:rPr>
              <a:t>order</a:t>
            </a:r>
            <a:r>
              <a:rPr lang="it-IT" sz="1400" dirty="0">
                <a:latin typeface="Century Gothic" panose="020B0502020202020204" pitchFamily="34" charset="0"/>
              </a:rPr>
              <a:t> to </a:t>
            </a:r>
            <a:r>
              <a:rPr lang="it-IT" sz="1400" dirty="0" err="1">
                <a:latin typeface="Century Gothic" panose="020B0502020202020204" pitchFamily="34" charset="0"/>
              </a:rPr>
              <a:t>add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all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other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nodes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that</a:t>
            </a:r>
            <a:r>
              <a:rPr lang="it-IT" sz="1400" dirty="0">
                <a:latin typeface="Century Gothic" panose="020B0502020202020204" pitchFamily="34" charset="0"/>
              </a:rPr>
              <a:t> are </a:t>
            </a:r>
            <a:r>
              <a:rPr lang="it-IT" sz="1400" dirty="0" err="1">
                <a:latin typeface="Century Gothic" panose="020B0502020202020204" pitchFamily="34" charset="0"/>
              </a:rPr>
              <a:t>necessary</a:t>
            </a:r>
            <a:r>
              <a:rPr lang="it-IT" sz="1400" dirty="0">
                <a:latin typeface="Century Gothic" panose="020B0502020202020204" pitchFamily="34" charset="0"/>
              </a:rPr>
              <a:t> to make the </a:t>
            </a:r>
            <a:r>
              <a:rPr lang="it-IT" sz="1400" dirty="0" err="1">
                <a:latin typeface="Century Gothic" panose="020B0502020202020204" pitchFamily="34" charset="0"/>
              </a:rPr>
              <a:t>robots</a:t>
            </a:r>
            <a:r>
              <a:rPr lang="it-IT" sz="1400" dirty="0">
                <a:latin typeface="Century Gothic" panose="020B0502020202020204" pitchFamily="34" charset="0"/>
              </a:rPr>
              <a:t> do </a:t>
            </a:r>
            <a:r>
              <a:rPr lang="it-IT" sz="1400" dirty="0" err="1">
                <a:latin typeface="Century Gothic" panose="020B0502020202020204" pitchFamily="34" charset="0"/>
              </a:rPr>
              <a:t>their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functions</a:t>
            </a:r>
            <a:r>
              <a:rPr lang="it-IT" sz="1400" dirty="0">
                <a:latin typeface="Century Gothic" panose="020B0502020202020204" pitchFamily="34" charset="0"/>
              </a:rPr>
              <a:t>.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dirty="0">
                <a:latin typeface="Century Gothic" panose="020B0502020202020204" pitchFamily="34" charset="0"/>
              </a:rPr>
              <a:t>For </a:t>
            </a:r>
            <a:r>
              <a:rPr lang="it-IT" sz="1400" dirty="0" err="1">
                <a:latin typeface="Century Gothic" panose="020B0502020202020204" pitchFamily="34" charset="0"/>
              </a:rPr>
              <a:t>example</a:t>
            </a:r>
            <a:r>
              <a:rPr lang="it-IT" sz="1400" b="1" dirty="0">
                <a:latin typeface="Century Gothic" panose="020B0502020202020204" pitchFamily="34" charset="0"/>
              </a:rPr>
              <a:t>, </a:t>
            </a:r>
            <a:r>
              <a:rPr lang="it-IT" sz="1400" b="1" dirty="0" err="1">
                <a:latin typeface="Century Gothic" panose="020B0502020202020204" pitchFamily="34" charset="0"/>
              </a:rPr>
              <a:t>turtlebot</a:t>
            </a:r>
            <a:r>
              <a:rPr lang="it-IT" sz="1400" b="1" dirty="0">
                <a:latin typeface="Century Gothic" panose="020B0502020202020204" pitchFamily="34" charset="0"/>
              </a:rPr>
              <a:t> </a:t>
            </a:r>
            <a:r>
              <a:rPr lang="it-IT" sz="1400" dirty="0">
                <a:latin typeface="Century Gothic" panose="020B0502020202020204" pitchFamily="34" charset="0"/>
              </a:rPr>
              <a:t>must </a:t>
            </a:r>
            <a:r>
              <a:rPr lang="it-IT" sz="1400" dirty="0" err="1">
                <a:latin typeface="Century Gothic" panose="020B0502020202020204" pitchFamily="34" charset="0"/>
              </a:rPr>
              <a:t>move</a:t>
            </a:r>
            <a:r>
              <a:rPr lang="it-IT" sz="1400" dirty="0">
                <a:latin typeface="Century Gothic" panose="020B0502020202020204" pitchFamily="34" charset="0"/>
              </a:rPr>
              <a:t> in a </a:t>
            </a:r>
            <a:r>
              <a:rPr lang="it-IT" sz="1400" dirty="0" err="1">
                <a:latin typeface="Century Gothic" panose="020B0502020202020204" pitchFamily="34" charset="0"/>
              </a:rPr>
              <a:t>known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environment</a:t>
            </a:r>
            <a:r>
              <a:rPr lang="it-IT" sz="1400" dirty="0">
                <a:latin typeface="Century Gothic" panose="020B0502020202020204" pitchFamily="34" charset="0"/>
              </a:rPr>
              <a:t> so I </a:t>
            </a:r>
            <a:r>
              <a:rPr lang="it-IT" sz="1400" dirty="0" err="1">
                <a:latin typeface="Century Gothic" panose="020B0502020202020204" pitchFamily="34" charset="0"/>
              </a:rPr>
              <a:t>needed</a:t>
            </a:r>
            <a:r>
              <a:rPr lang="it-IT" sz="1400" dirty="0">
                <a:latin typeface="Century Gothic" panose="020B0502020202020204" pitchFamily="34" charset="0"/>
              </a:rPr>
              <a:t> to </a:t>
            </a:r>
            <a:r>
              <a:rPr lang="it-IT" sz="1400" dirty="0" err="1">
                <a:latin typeface="Century Gothic" panose="020B0502020202020204" pitchFamily="34" charset="0"/>
              </a:rPr>
              <a:t>implement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b="1" dirty="0" err="1">
                <a:latin typeface="Century Gothic" panose="020B0502020202020204" pitchFamily="34" charset="0"/>
              </a:rPr>
              <a:t>navigation</a:t>
            </a:r>
            <a:r>
              <a:rPr lang="it-IT" sz="1400" b="1" dirty="0">
                <a:latin typeface="Century Gothic" panose="020B0502020202020204" pitchFamily="34" charset="0"/>
              </a:rPr>
              <a:t> </a:t>
            </a:r>
            <a:r>
              <a:rPr lang="it-IT" sz="1400" b="1" dirty="0" err="1">
                <a:latin typeface="Century Gothic" panose="020B0502020202020204" pitchFamily="34" charset="0"/>
              </a:rPr>
              <a:t>stack</a:t>
            </a:r>
            <a:r>
              <a:rPr lang="it-IT" sz="1400" dirty="0">
                <a:latin typeface="Century Gothic" panose="020B0502020202020204" pitchFamily="34" charset="0"/>
              </a:rPr>
              <a:t>: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3141651-D89F-470B-4303-79323B3B9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7" y="2899232"/>
            <a:ext cx="4721087" cy="106302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387264-5A9D-652C-9E9D-3E127EC4ACDC}"/>
              </a:ext>
            </a:extLst>
          </p:cNvPr>
          <p:cNvSpPr txBox="1"/>
          <p:nvPr/>
        </p:nvSpPr>
        <p:spPr>
          <a:xfrm>
            <a:off x="616226" y="4104861"/>
            <a:ext cx="78419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entury Gothic" panose="020B0502020202020204" pitchFamily="34" charset="0"/>
              </a:rPr>
              <a:t>As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regard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detection</a:t>
            </a:r>
            <a:r>
              <a:rPr lang="it-IT" sz="1400" dirty="0">
                <a:latin typeface="Century Gothic" panose="020B0502020202020204" pitchFamily="34" charset="0"/>
              </a:rPr>
              <a:t> of the markers part, I </a:t>
            </a:r>
            <a:r>
              <a:rPr lang="it-IT" sz="1400" dirty="0" err="1">
                <a:latin typeface="Century Gothic" panose="020B0502020202020204" pitchFamily="34" charset="0"/>
              </a:rPr>
              <a:t>used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two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different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launch</a:t>
            </a:r>
            <a:r>
              <a:rPr lang="it-IT" sz="1400" dirty="0">
                <a:latin typeface="Century Gothic" panose="020B0502020202020204" pitchFamily="34" charset="0"/>
              </a:rPr>
              <a:t> files from the </a:t>
            </a:r>
            <a:r>
              <a:rPr lang="it-IT" sz="1400" dirty="0" err="1">
                <a:latin typeface="Century Gothic" panose="020B0502020202020204" pitchFamily="34" charset="0"/>
              </a:rPr>
              <a:t>aruco_ros</a:t>
            </a:r>
            <a:r>
              <a:rPr lang="it-IT" sz="1400" dirty="0">
                <a:latin typeface="Century Gothic" panose="020B0502020202020204" pitchFamily="34" charset="0"/>
              </a:rPr>
              <a:t> package. In </a:t>
            </a:r>
            <a:r>
              <a:rPr lang="it-IT" sz="1400" dirty="0" err="1">
                <a:latin typeface="Century Gothic" panose="020B0502020202020204" pitchFamily="34" charset="0"/>
              </a:rPr>
              <a:t>particular</a:t>
            </a:r>
            <a:r>
              <a:rPr lang="it-IT" sz="1400" dirty="0">
                <a:latin typeface="Century Gothic" panose="020B0502020202020204" pitchFamily="34" charset="0"/>
              </a:rPr>
              <a:t>, the </a:t>
            </a:r>
            <a:r>
              <a:rPr lang="it-IT" sz="1400" dirty="0" err="1">
                <a:latin typeface="Century Gothic" panose="020B0502020202020204" pitchFamily="34" charset="0"/>
              </a:rPr>
              <a:t>node</a:t>
            </a:r>
            <a:r>
              <a:rPr lang="it-IT" sz="1400" dirty="0">
                <a:latin typeface="Century Gothic" panose="020B0502020202020204" pitchFamily="34" charset="0"/>
              </a:rPr>
              <a:t> ‘</a:t>
            </a:r>
            <a:r>
              <a:rPr lang="it-IT" sz="1400" b="1" dirty="0" err="1">
                <a:latin typeface="Century Gothic" panose="020B0502020202020204" pitchFamily="34" charset="0"/>
              </a:rPr>
              <a:t>simple_single</a:t>
            </a:r>
            <a:r>
              <a:rPr lang="it-IT" sz="1400" dirty="0">
                <a:latin typeface="Century Gothic" panose="020B0502020202020204" pitchFamily="34" charset="0"/>
              </a:rPr>
              <a:t>’ deals with </a:t>
            </a:r>
            <a:r>
              <a:rPr lang="it-IT" sz="1400" dirty="0" err="1">
                <a:latin typeface="Century Gothic" panose="020B0502020202020204" pitchFamily="34" charset="0"/>
              </a:rPr>
              <a:t>Kuka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Iiwa</a:t>
            </a:r>
            <a:r>
              <a:rPr lang="it-IT" sz="1400" dirty="0">
                <a:latin typeface="Century Gothic" panose="020B0502020202020204" pitchFamily="34" charset="0"/>
              </a:rPr>
              <a:t>, and the </a:t>
            </a:r>
            <a:r>
              <a:rPr lang="it-IT" sz="1400" dirty="0" err="1">
                <a:latin typeface="Century Gothic" panose="020B0502020202020204" pitchFamily="34" charset="0"/>
              </a:rPr>
              <a:t>node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b="1" dirty="0">
                <a:latin typeface="Century Gothic" panose="020B0502020202020204" pitchFamily="34" charset="0"/>
              </a:rPr>
              <a:t>‘</a:t>
            </a:r>
            <a:r>
              <a:rPr lang="it-IT" sz="1400" b="1" dirty="0" err="1">
                <a:latin typeface="Century Gothic" panose="020B0502020202020204" pitchFamily="34" charset="0"/>
              </a:rPr>
              <a:t>aruco_marker_publisher</a:t>
            </a:r>
            <a:r>
              <a:rPr lang="it-IT" sz="1400" b="1" dirty="0">
                <a:latin typeface="Century Gothic" panose="020B0502020202020204" pitchFamily="34" charset="0"/>
              </a:rPr>
              <a:t>’ </a:t>
            </a:r>
            <a:r>
              <a:rPr lang="it-IT" sz="1400" dirty="0">
                <a:latin typeface="Century Gothic" panose="020B0502020202020204" pitchFamily="34" charset="0"/>
              </a:rPr>
              <a:t>with </a:t>
            </a:r>
            <a:r>
              <a:rPr lang="it-IT" sz="1400" dirty="0" err="1">
                <a:latin typeface="Century Gothic" panose="020B0502020202020204" pitchFamily="34" charset="0"/>
              </a:rPr>
              <a:t>Turtlebot</a:t>
            </a:r>
            <a:r>
              <a:rPr lang="it-IT" sz="1400" dirty="0">
                <a:latin typeface="Century Gothic" panose="020B0502020202020204" pitchFamily="34" charset="0"/>
              </a:rPr>
              <a:t>. </a:t>
            </a:r>
            <a:r>
              <a:rPr lang="it-IT" sz="1400" dirty="0" err="1">
                <a:latin typeface="Century Gothic" panose="020B0502020202020204" pitchFamily="34" charset="0"/>
              </a:rPr>
              <a:t>Then</a:t>
            </a:r>
            <a:r>
              <a:rPr lang="it-IT" sz="1400" dirty="0">
                <a:latin typeface="Century Gothic" panose="020B0502020202020204" pitchFamily="34" charset="0"/>
              </a:rPr>
              <a:t> I start </a:t>
            </a:r>
            <a:r>
              <a:rPr lang="it-IT" sz="1400" dirty="0" err="1">
                <a:latin typeface="Century Gothic" panose="020B0502020202020204" pitchFamily="34" charset="0"/>
              </a:rPr>
              <a:t>both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nodes</a:t>
            </a:r>
            <a:r>
              <a:rPr lang="it-IT" sz="1400" dirty="0">
                <a:latin typeface="Century Gothic" panose="020B0502020202020204" pitchFamily="34" charset="0"/>
              </a:rPr>
              <a:t> with one </a:t>
            </a:r>
            <a:r>
              <a:rPr lang="it-IT" sz="1400" dirty="0" err="1">
                <a:latin typeface="Century Gothic" panose="020B0502020202020204" pitchFamily="34" charset="0"/>
              </a:rPr>
              <a:t>launch</a:t>
            </a:r>
            <a:r>
              <a:rPr lang="it-IT" sz="1400" dirty="0">
                <a:latin typeface="Century Gothic" panose="020B0502020202020204" pitchFamily="34" charset="0"/>
              </a:rPr>
              <a:t> file, ‘</a:t>
            </a:r>
            <a:r>
              <a:rPr lang="it-IT" sz="1400" b="1" dirty="0" err="1">
                <a:latin typeface="Century Gothic" panose="020B0502020202020204" pitchFamily="34" charset="0"/>
              </a:rPr>
              <a:t>all_aruco.launch</a:t>
            </a:r>
            <a:r>
              <a:rPr lang="it-IT" sz="1400" dirty="0">
                <a:latin typeface="Century Gothic" panose="020B0502020202020204" pitchFamily="34" charset="0"/>
              </a:rPr>
              <a:t>’:</a:t>
            </a:r>
          </a:p>
          <a:p>
            <a:endParaRPr lang="it-IT" sz="1400" b="1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690E68-1B82-3FB8-5C0A-1785BA8FB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" y="5159099"/>
            <a:ext cx="4841185" cy="108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B9F998-14C1-8927-6B7A-B5143B136250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Turtlebot3: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Move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and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Search</a:t>
            </a:r>
            <a:endParaRPr lang="it-IT" sz="2000" b="1" dirty="0">
              <a:solidFill>
                <a:srgbClr val="97172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6304A7-2009-2B4E-E766-7B6A89DAB080}"/>
              </a:ext>
            </a:extLst>
          </p:cNvPr>
          <p:cNvSpPr txBox="1"/>
          <p:nvPr/>
        </p:nvSpPr>
        <p:spPr>
          <a:xfrm>
            <a:off x="368423" y="1461051"/>
            <a:ext cx="8407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entury Gothic" panose="020B0502020202020204" pitchFamily="34" charset="0"/>
              </a:rPr>
              <a:t>Now</a:t>
            </a:r>
            <a:r>
              <a:rPr lang="it-IT" sz="1400" dirty="0">
                <a:latin typeface="Century Gothic" panose="020B0502020202020204" pitchFamily="34" charset="0"/>
              </a:rPr>
              <a:t>, </a:t>
            </a:r>
            <a:r>
              <a:rPr lang="it-IT" sz="1400" dirty="0" err="1">
                <a:latin typeface="Century Gothic" panose="020B0502020202020204" pitchFamily="34" charset="0"/>
              </a:rPr>
              <a:t>all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is</a:t>
            </a:r>
            <a:r>
              <a:rPr lang="it-IT" sz="1400" dirty="0">
                <a:latin typeface="Century Gothic" panose="020B0502020202020204" pitchFamily="34" charset="0"/>
              </a:rPr>
              <a:t> set to start the </a:t>
            </a:r>
            <a:r>
              <a:rPr lang="it-IT" sz="1400" dirty="0" err="1">
                <a:latin typeface="Century Gothic" panose="020B0502020202020204" pitchFamily="34" charset="0"/>
              </a:rPr>
              <a:t>implementation</a:t>
            </a:r>
            <a:r>
              <a:rPr lang="it-IT" sz="1400" dirty="0">
                <a:latin typeface="Century Gothic" panose="020B0502020202020204" pitchFamily="34" charset="0"/>
              </a:rPr>
              <a:t> of the </a:t>
            </a:r>
            <a:r>
              <a:rPr lang="it-IT" sz="1400" dirty="0" err="1">
                <a:latin typeface="Century Gothic" panose="020B0502020202020204" pitchFamily="34" charset="0"/>
              </a:rPr>
              <a:t>two</a:t>
            </a:r>
            <a:r>
              <a:rPr lang="it-IT" sz="1400" dirty="0">
                <a:latin typeface="Century Gothic" panose="020B0502020202020204" pitchFamily="34" charset="0"/>
              </a:rPr>
              <a:t> controllers. I </a:t>
            </a:r>
            <a:r>
              <a:rPr lang="it-IT" sz="1400" dirty="0" err="1">
                <a:latin typeface="Century Gothic" panose="020B0502020202020204" pitchFamily="34" charset="0"/>
              </a:rPr>
              <a:t>divided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them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into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two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nodes</a:t>
            </a:r>
            <a:r>
              <a:rPr lang="it-IT" sz="1400" dirty="0">
                <a:latin typeface="Century Gothic" panose="020B0502020202020204" pitchFamily="34" charset="0"/>
              </a:rPr>
              <a:t>, one handles the turtlebot3_burger’s tasks and the </a:t>
            </a:r>
            <a:r>
              <a:rPr lang="it-IT" sz="1400" dirty="0" err="1">
                <a:latin typeface="Century Gothic" panose="020B0502020202020204" pitchFamily="34" charset="0"/>
              </a:rPr>
              <a:t>other</a:t>
            </a:r>
            <a:r>
              <a:rPr lang="it-IT" sz="1400" dirty="0">
                <a:latin typeface="Century Gothic" panose="020B0502020202020204" pitchFamily="34" charset="0"/>
              </a:rPr>
              <a:t> one the </a:t>
            </a:r>
            <a:r>
              <a:rPr lang="it-IT" sz="1400" dirty="0" err="1">
                <a:latin typeface="Century Gothic" panose="020B0502020202020204" pitchFamily="34" charset="0"/>
              </a:rPr>
              <a:t>kuka_iiwa’s</a:t>
            </a:r>
            <a:r>
              <a:rPr lang="it-IT" sz="1400" dirty="0">
                <a:latin typeface="Century Gothic" panose="020B0502020202020204" pitchFamily="34" charset="0"/>
              </a:rPr>
              <a:t>.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dirty="0">
                <a:latin typeface="Century Gothic" panose="020B0502020202020204" pitchFamily="34" charset="0"/>
              </a:rPr>
              <a:t>The </a:t>
            </a:r>
            <a:r>
              <a:rPr lang="it-IT" sz="1400" dirty="0" err="1">
                <a:latin typeface="Century Gothic" panose="020B0502020202020204" pitchFamily="34" charset="0"/>
              </a:rPr>
              <a:t>node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dealing</a:t>
            </a:r>
            <a:r>
              <a:rPr lang="it-IT" sz="1400" dirty="0">
                <a:latin typeface="Century Gothic" panose="020B0502020202020204" pitchFamily="34" charset="0"/>
              </a:rPr>
              <a:t> with </a:t>
            </a:r>
            <a:r>
              <a:rPr lang="it-IT" sz="1400" dirty="0" err="1">
                <a:latin typeface="Century Gothic" panose="020B0502020202020204" pitchFamily="34" charset="0"/>
              </a:rPr>
              <a:t>turtlebot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called</a:t>
            </a:r>
            <a:r>
              <a:rPr lang="it-IT" sz="1400" dirty="0">
                <a:latin typeface="Century Gothic" panose="020B0502020202020204" pitchFamily="34" charset="0"/>
              </a:rPr>
              <a:t> ‘</a:t>
            </a:r>
            <a:r>
              <a:rPr lang="it-IT" sz="1400" b="1" dirty="0">
                <a:latin typeface="Century Gothic" panose="020B0502020202020204" pitchFamily="34" charset="0"/>
              </a:rPr>
              <a:t>move_and_search.cpp</a:t>
            </a:r>
            <a:r>
              <a:rPr lang="it-IT" sz="1400" dirty="0">
                <a:latin typeface="Century Gothic" panose="020B0502020202020204" pitchFamily="34" charset="0"/>
              </a:rPr>
              <a:t>’ and of </a:t>
            </a:r>
            <a:r>
              <a:rPr lang="it-IT" sz="1400" dirty="0" err="1">
                <a:latin typeface="Century Gothic" panose="020B0502020202020204" pitchFamily="34" charset="0"/>
              </a:rPr>
              <a:t>course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placed</a:t>
            </a:r>
            <a:r>
              <a:rPr lang="it-IT" sz="1400" dirty="0">
                <a:latin typeface="Century Gothic" panose="020B0502020202020204" pitchFamily="34" charset="0"/>
              </a:rPr>
              <a:t> in the ‘</a:t>
            </a:r>
            <a:r>
              <a:rPr lang="it-IT" sz="1400" dirty="0" err="1">
                <a:latin typeface="Century Gothic" panose="020B0502020202020204" pitchFamily="34" charset="0"/>
              </a:rPr>
              <a:t>src</a:t>
            </a:r>
            <a:r>
              <a:rPr lang="it-IT" sz="1400" dirty="0">
                <a:latin typeface="Century Gothic" panose="020B0502020202020204" pitchFamily="34" charset="0"/>
              </a:rPr>
              <a:t>’ folder of </a:t>
            </a:r>
            <a:r>
              <a:rPr lang="it-IT" sz="1400" dirty="0" err="1">
                <a:latin typeface="Century Gothic" panose="020B0502020202020204" pitchFamily="34" charset="0"/>
              </a:rPr>
              <a:t>my</a:t>
            </a:r>
            <a:r>
              <a:rPr lang="it-IT" sz="1400" dirty="0">
                <a:latin typeface="Century Gothic" panose="020B0502020202020204" pitchFamily="34" charset="0"/>
              </a:rPr>
              <a:t> package.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73DBE6-6C57-E09E-9AC7-5927CE86920A}"/>
              </a:ext>
            </a:extLst>
          </p:cNvPr>
          <p:cNvSpPr txBox="1"/>
          <p:nvPr/>
        </p:nvSpPr>
        <p:spPr>
          <a:xfrm>
            <a:off x="417445" y="2630602"/>
            <a:ext cx="8726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Century Gothic" panose="020B0502020202020204" pitchFamily="34" charset="0"/>
              </a:rPr>
              <a:t>STEP 1</a:t>
            </a:r>
            <a:r>
              <a:rPr lang="it-IT" sz="1400" dirty="0">
                <a:latin typeface="Century Gothic" panose="020B0502020202020204" pitchFamily="34" charset="0"/>
              </a:rPr>
              <a:t>: </a:t>
            </a:r>
            <a:r>
              <a:rPr lang="it-IT" sz="1400" dirty="0" err="1">
                <a:latin typeface="Century Gothic" panose="020B0502020202020204" pitchFamily="34" charset="0"/>
              </a:rPr>
              <a:t>Taking</a:t>
            </a:r>
            <a:r>
              <a:rPr lang="it-IT" sz="1400" dirty="0">
                <a:latin typeface="Century Gothic" panose="020B0502020202020204" pitchFamily="34" charset="0"/>
              </a:rPr>
              <a:t> input from user.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b="1" dirty="0">
                <a:latin typeface="Century Gothic" panose="020B0502020202020204" pitchFamily="34" charset="0"/>
              </a:rPr>
              <a:t>STEP 2</a:t>
            </a:r>
            <a:r>
              <a:rPr lang="it-IT" sz="1400" dirty="0">
                <a:latin typeface="Century Gothic" panose="020B0502020202020204" pitchFamily="34" charset="0"/>
              </a:rPr>
              <a:t>: </a:t>
            </a:r>
            <a:r>
              <a:rPr lang="it-IT" sz="1400" dirty="0" err="1">
                <a:latin typeface="Century Gothic" panose="020B0502020202020204" pitchFamily="34" charset="0"/>
              </a:rPr>
              <a:t>Move</a:t>
            </a:r>
            <a:r>
              <a:rPr lang="it-IT" sz="1400" dirty="0">
                <a:latin typeface="Century Gothic" panose="020B0502020202020204" pitchFamily="34" charset="0"/>
              </a:rPr>
              <a:t> to rooms.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b="1" dirty="0">
                <a:latin typeface="Century Gothic" panose="020B0502020202020204" pitchFamily="34" charset="0"/>
              </a:rPr>
              <a:t>STEP 3</a:t>
            </a:r>
            <a:r>
              <a:rPr lang="it-IT" sz="1400" dirty="0">
                <a:latin typeface="Century Gothic" panose="020B0502020202020204" pitchFamily="34" charset="0"/>
              </a:rPr>
              <a:t>: </a:t>
            </a:r>
            <a:r>
              <a:rPr lang="it-IT" sz="1400" dirty="0" err="1">
                <a:latin typeface="Century Gothic" panose="020B0502020202020204" pitchFamily="34" charset="0"/>
              </a:rPr>
              <a:t>Search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desired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oject</a:t>
            </a:r>
            <a:r>
              <a:rPr lang="it-IT" sz="1400" dirty="0">
                <a:latin typeface="Century Gothic" panose="020B0502020202020204" pitchFamily="34" charset="0"/>
              </a:rPr>
              <a:t>. </a:t>
            </a:r>
            <a:endParaRPr lang="it-IT" sz="1400" b="1" dirty="0">
              <a:latin typeface="Century Gothic" panose="020B0502020202020204" pitchFamily="34" charset="0"/>
            </a:endParaRPr>
          </a:p>
          <a:p>
            <a:endParaRPr lang="it-IT" sz="1400" b="1" dirty="0">
              <a:latin typeface="Century Gothic" panose="020B0502020202020204" pitchFamily="34" charset="0"/>
            </a:endParaRPr>
          </a:p>
          <a:p>
            <a:endParaRPr lang="it-IT" sz="1400" b="1" dirty="0">
              <a:latin typeface="Century Gothic" panose="020B0502020202020204" pitchFamily="34" charset="0"/>
            </a:endParaRPr>
          </a:p>
          <a:p>
            <a:r>
              <a:rPr lang="it-IT" sz="1400" b="1" dirty="0">
                <a:latin typeface="Century Gothic" panose="020B0502020202020204" pitchFamily="34" charset="0"/>
              </a:rPr>
              <a:t>STEP 4</a:t>
            </a:r>
            <a:r>
              <a:rPr lang="it-IT" sz="1400" dirty="0">
                <a:latin typeface="Century Gothic" panose="020B0502020202020204" pitchFamily="34" charset="0"/>
              </a:rPr>
              <a:t>: Reach goal.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16A2048-F1B4-B44A-6807-D2216B3B2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551" y="2637642"/>
            <a:ext cx="1933575" cy="3238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5672FC1-6D90-8D50-5119-58133D51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193" y="3054975"/>
            <a:ext cx="4838700" cy="381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E1F598B-D85E-76C9-AEC5-49B553AB2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225" y="3054975"/>
            <a:ext cx="1628775" cy="352425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BFC3103-DB8D-A3D4-B33B-500630C2A96E}"/>
              </a:ext>
            </a:extLst>
          </p:cNvPr>
          <p:cNvCxnSpPr/>
          <p:nvPr/>
        </p:nvCxnSpPr>
        <p:spPr>
          <a:xfrm>
            <a:off x="3110948" y="2799567"/>
            <a:ext cx="275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4B512EB-35A0-AF71-D358-0160483E4B89}"/>
              </a:ext>
            </a:extLst>
          </p:cNvPr>
          <p:cNvCxnSpPr/>
          <p:nvPr/>
        </p:nvCxnSpPr>
        <p:spPr>
          <a:xfrm>
            <a:off x="2543590" y="3195825"/>
            <a:ext cx="275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CEE5967-E25D-7A50-F945-CADC7888FEB6}"/>
              </a:ext>
            </a:extLst>
          </p:cNvPr>
          <p:cNvCxnSpPr/>
          <p:nvPr/>
        </p:nvCxnSpPr>
        <p:spPr>
          <a:xfrm>
            <a:off x="3037440" y="3627828"/>
            <a:ext cx="275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E9611F58-B027-009D-06EE-077A4EF47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943" y="3417385"/>
            <a:ext cx="1381125" cy="4000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6D9EBFAF-84AC-E78E-65DB-BE0585B41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734" y="3805386"/>
            <a:ext cx="7419975" cy="238125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53007A3-22C5-19F8-C9DA-F7B19A48E47A}"/>
              </a:ext>
            </a:extLst>
          </p:cNvPr>
          <p:cNvCxnSpPr/>
          <p:nvPr/>
        </p:nvCxnSpPr>
        <p:spPr>
          <a:xfrm>
            <a:off x="2267987" y="4267245"/>
            <a:ext cx="275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AB1897E9-8B99-E2D7-B7E0-0045FFA2A7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1391" y="4131043"/>
            <a:ext cx="1781175" cy="24765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366F816-1415-5DF2-87FE-E7017E363843}"/>
              </a:ext>
            </a:extLst>
          </p:cNvPr>
          <p:cNvSpPr txBox="1"/>
          <p:nvPr/>
        </p:nvSpPr>
        <p:spPr>
          <a:xfrm>
            <a:off x="417445" y="4631635"/>
            <a:ext cx="76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Publishers and </a:t>
            </a:r>
            <a:r>
              <a:rPr lang="it-IT" sz="14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Subscribers</a:t>
            </a:r>
            <a:endParaRPr lang="it-IT" sz="1400" b="1" dirty="0">
              <a:solidFill>
                <a:srgbClr val="97172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A2FC3578-52B3-D7B0-1F88-C20FCA1322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801" y="4906512"/>
            <a:ext cx="2952750" cy="619125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FE39D4E0-8721-7869-7E02-2A39BF2E5D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801" y="5607445"/>
            <a:ext cx="9144000" cy="310844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4D899EAF-C7A3-BA1B-5930-C333EB2F5B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801" y="5922210"/>
            <a:ext cx="6444077" cy="308963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3909595-1D3B-D8CC-E41A-D7B43676C8FD}"/>
              </a:ext>
            </a:extLst>
          </p:cNvPr>
          <p:cNvCxnSpPr/>
          <p:nvPr/>
        </p:nvCxnSpPr>
        <p:spPr>
          <a:xfrm>
            <a:off x="3037439" y="5367176"/>
            <a:ext cx="275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55268B5-B2DD-A316-AE4D-7890724AA9DB}"/>
              </a:ext>
            </a:extLst>
          </p:cNvPr>
          <p:cNvSpPr txBox="1"/>
          <p:nvPr/>
        </p:nvSpPr>
        <p:spPr>
          <a:xfrm>
            <a:off x="3404512" y="5182510"/>
            <a:ext cx="207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In </a:t>
            </a:r>
            <a:r>
              <a:rPr lang="it-IT" sz="1400" dirty="0" err="1">
                <a:latin typeface="Century Gothic" panose="020B0502020202020204" pitchFamily="34" charset="0"/>
              </a:rPr>
              <a:t>function</a:t>
            </a:r>
            <a:r>
              <a:rPr lang="it-IT" sz="1400" dirty="0">
                <a:latin typeface="Century Gothic" panose="020B0502020202020204" pitchFamily="34" charset="0"/>
              </a:rPr>
              <a:t> rotate()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6C1AD13-4AD5-834D-9AE6-CF5F72F152E9}"/>
              </a:ext>
            </a:extLst>
          </p:cNvPr>
          <p:cNvCxnSpPr/>
          <p:nvPr/>
        </p:nvCxnSpPr>
        <p:spPr>
          <a:xfrm>
            <a:off x="3465442" y="5072315"/>
            <a:ext cx="275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084162D-E38A-AF83-942A-D1C6D1C6DE9B}"/>
              </a:ext>
            </a:extLst>
          </p:cNvPr>
          <p:cNvSpPr txBox="1"/>
          <p:nvPr/>
        </p:nvSpPr>
        <p:spPr>
          <a:xfrm>
            <a:off x="3778885" y="4918426"/>
            <a:ext cx="207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entury Gothic" panose="020B0502020202020204" pitchFamily="34" charset="0"/>
              </a:rPr>
              <a:t>Used</a:t>
            </a:r>
            <a:r>
              <a:rPr lang="it-IT" sz="1400" dirty="0">
                <a:latin typeface="Century Gothic" panose="020B0502020202020204" pitchFamily="34" charset="0"/>
              </a:rPr>
              <a:t> to check id</a:t>
            </a:r>
          </a:p>
        </p:txBody>
      </p:sp>
    </p:spTree>
    <p:extLst>
      <p:ext uri="{BB962C8B-B14F-4D97-AF65-F5344CB8AC3E}">
        <p14:creationId xmlns:p14="http://schemas.microsoft.com/office/powerpoint/2010/main" val="407860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B9F998-14C1-8927-6B7A-B5143B136250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Kuka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: Inverse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Kinematic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Control</a:t>
            </a:r>
            <a:endParaRPr lang="it-IT" sz="2000" b="1" dirty="0">
              <a:solidFill>
                <a:srgbClr val="97172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6304A7-2009-2B4E-E766-7B6A89DAB080}"/>
              </a:ext>
            </a:extLst>
          </p:cNvPr>
          <p:cNvSpPr txBox="1"/>
          <p:nvPr/>
        </p:nvSpPr>
        <p:spPr>
          <a:xfrm>
            <a:off x="368423" y="1461051"/>
            <a:ext cx="8407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The </a:t>
            </a:r>
            <a:r>
              <a:rPr lang="it-IT" sz="1400" dirty="0" err="1">
                <a:latin typeface="Century Gothic" panose="020B0502020202020204" pitchFamily="34" charset="0"/>
              </a:rPr>
              <a:t>node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dealing</a:t>
            </a:r>
            <a:r>
              <a:rPr lang="it-IT" sz="1400" dirty="0">
                <a:latin typeface="Century Gothic" panose="020B0502020202020204" pitchFamily="34" charset="0"/>
              </a:rPr>
              <a:t> with </a:t>
            </a:r>
            <a:r>
              <a:rPr lang="it-IT" sz="1400" dirty="0" err="1">
                <a:latin typeface="Century Gothic" panose="020B0502020202020204" pitchFamily="34" charset="0"/>
              </a:rPr>
              <a:t>kuka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iiwa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called</a:t>
            </a:r>
            <a:r>
              <a:rPr lang="it-IT" sz="1400" dirty="0">
                <a:latin typeface="Century Gothic" panose="020B0502020202020204" pitchFamily="34" charset="0"/>
              </a:rPr>
              <a:t> ‘</a:t>
            </a:r>
            <a:r>
              <a:rPr lang="it-IT" sz="1400" b="1" dirty="0">
                <a:latin typeface="Century Gothic" panose="020B0502020202020204" pitchFamily="34" charset="0"/>
              </a:rPr>
              <a:t>kuka_invkin_ctrl.cpp’. </a:t>
            </a:r>
            <a:r>
              <a:rPr lang="it-IT" sz="1400" dirty="0">
                <a:latin typeface="Century Gothic" panose="020B0502020202020204" pitchFamily="34" charset="0"/>
              </a:rPr>
              <a:t>I </a:t>
            </a:r>
            <a:r>
              <a:rPr lang="it-IT" sz="1400" dirty="0" err="1">
                <a:latin typeface="Century Gothic" panose="020B0502020202020204" pitchFamily="34" charset="0"/>
              </a:rPr>
              <a:t>used</a:t>
            </a:r>
            <a:r>
              <a:rPr lang="it-IT" sz="1400" dirty="0">
                <a:latin typeface="Century Gothic" panose="020B0502020202020204" pitchFamily="34" charset="0"/>
              </a:rPr>
              <a:t> the file </a:t>
            </a:r>
            <a:r>
              <a:rPr lang="it-IT" sz="1400" dirty="0" err="1">
                <a:latin typeface="Century Gothic" panose="020B0502020202020204" pitchFamily="34" charset="0"/>
              </a:rPr>
              <a:t>provided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during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lessons</a:t>
            </a:r>
            <a:r>
              <a:rPr lang="it-IT" sz="1400" dirty="0">
                <a:latin typeface="Century Gothic" panose="020B0502020202020204" pitchFamily="34" charset="0"/>
              </a:rPr>
              <a:t>, </a:t>
            </a:r>
            <a:r>
              <a:rPr lang="it-IT" sz="1400" dirty="0" err="1">
                <a:latin typeface="Century Gothic" panose="020B0502020202020204" pitchFamily="34" charset="0"/>
              </a:rPr>
              <a:t>studied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it</a:t>
            </a:r>
            <a:r>
              <a:rPr lang="it-IT" sz="1400" dirty="0">
                <a:latin typeface="Century Gothic" panose="020B0502020202020204" pitchFamily="34" charset="0"/>
              </a:rPr>
              <a:t> and </a:t>
            </a:r>
            <a:r>
              <a:rPr lang="it-IT" sz="1400" dirty="0" err="1">
                <a:latin typeface="Century Gothic" panose="020B0502020202020204" pitchFamily="34" charset="0"/>
              </a:rPr>
              <a:t>modified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it</a:t>
            </a:r>
            <a:r>
              <a:rPr lang="it-IT" sz="1400" dirty="0">
                <a:latin typeface="Century Gothic" panose="020B0502020202020204" pitchFamily="34" charset="0"/>
              </a:rPr>
              <a:t> in </a:t>
            </a:r>
            <a:r>
              <a:rPr lang="it-IT" sz="1400" dirty="0" err="1">
                <a:latin typeface="Century Gothic" panose="020B0502020202020204" pitchFamily="34" charset="0"/>
              </a:rPr>
              <a:t>order</a:t>
            </a:r>
            <a:r>
              <a:rPr lang="it-IT" sz="1400" dirty="0">
                <a:latin typeface="Century Gothic" panose="020B0502020202020204" pitchFamily="34" charset="0"/>
              </a:rPr>
              <a:t> to </a:t>
            </a:r>
            <a:r>
              <a:rPr lang="it-IT" sz="1400" dirty="0" err="1">
                <a:latin typeface="Century Gothic" panose="020B0502020202020204" pitchFamily="34" charset="0"/>
              </a:rPr>
              <a:t>adapt</a:t>
            </a:r>
            <a:r>
              <a:rPr lang="it-IT" sz="1400" dirty="0">
                <a:latin typeface="Century Gothic" panose="020B0502020202020204" pitchFamily="34" charset="0"/>
              </a:rPr>
              <a:t> to the project. Here, I </a:t>
            </a:r>
            <a:r>
              <a:rPr lang="it-IT" sz="1400" dirty="0" err="1">
                <a:latin typeface="Century Gothic" panose="020B0502020202020204" pitchFamily="34" charset="0"/>
              </a:rPr>
              <a:t>will</a:t>
            </a:r>
            <a:r>
              <a:rPr lang="it-IT" sz="1400" dirty="0">
                <a:latin typeface="Century Gothic" panose="020B0502020202020204" pitchFamily="34" charset="0"/>
              </a:rPr>
              <a:t> focus </a:t>
            </a:r>
            <a:r>
              <a:rPr lang="it-IT" sz="1400" dirty="0" err="1">
                <a:latin typeface="Century Gothic" panose="020B0502020202020204" pitchFamily="34" charset="0"/>
              </a:rPr>
              <a:t>only</a:t>
            </a:r>
            <a:r>
              <a:rPr lang="it-IT" sz="1400" dirty="0">
                <a:latin typeface="Century Gothic" panose="020B0502020202020204" pitchFamily="34" charset="0"/>
              </a:rPr>
              <a:t> on </a:t>
            </a:r>
            <a:r>
              <a:rPr lang="it-IT" sz="1400" dirty="0" err="1">
                <a:latin typeface="Century Gothic" panose="020B0502020202020204" pitchFamily="34" charset="0"/>
              </a:rPr>
              <a:t>my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contribution</a:t>
            </a:r>
            <a:r>
              <a:rPr lang="it-IT" sz="1400" dirty="0">
                <a:latin typeface="Century Gothic" panose="020B0502020202020204" pitchFamily="34" charset="0"/>
              </a:rPr>
              <a:t> to the code.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73DBE6-6C57-E09E-9AC7-5927CE86920A}"/>
              </a:ext>
            </a:extLst>
          </p:cNvPr>
          <p:cNvSpPr txBox="1"/>
          <p:nvPr/>
        </p:nvSpPr>
        <p:spPr>
          <a:xfrm>
            <a:off x="368423" y="2281523"/>
            <a:ext cx="8726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Century Gothic" panose="020B0502020202020204" pitchFamily="34" charset="0"/>
              </a:rPr>
              <a:t>STEP 1</a:t>
            </a:r>
            <a:r>
              <a:rPr lang="it-IT" sz="1400" dirty="0">
                <a:latin typeface="Century Gothic" panose="020B0502020202020204" pitchFamily="34" charset="0"/>
              </a:rPr>
              <a:t>: </a:t>
            </a:r>
            <a:r>
              <a:rPr lang="it-IT" sz="1400" dirty="0" err="1">
                <a:latin typeface="Century Gothic" panose="020B0502020202020204" pitchFamily="34" charset="0"/>
              </a:rPr>
              <a:t>Adapt</a:t>
            </a:r>
            <a:r>
              <a:rPr lang="it-IT" sz="1400" dirty="0">
                <a:latin typeface="Century Gothic" panose="020B0502020202020204" pitchFamily="34" charset="0"/>
              </a:rPr>
              <a:t> the code to </a:t>
            </a:r>
            <a:r>
              <a:rPr lang="it-IT" sz="1400" dirty="0" err="1">
                <a:latin typeface="Century Gothic" panose="020B0502020202020204" pitchFamily="34" charset="0"/>
              </a:rPr>
              <a:t>my</a:t>
            </a:r>
            <a:r>
              <a:rPr lang="it-IT" sz="1400" dirty="0">
                <a:latin typeface="Century Gothic" panose="020B0502020202020204" pitchFamily="34" charset="0"/>
              </a:rPr>
              <a:t> robot model. 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b="1" dirty="0">
                <a:latin typeface="Century Gothic" panose="020B0502020202020204" pitchFamily="34" charset="0"/>
              </a:rPr>
              <a:t>STEP 2</a:t>
            </a:r>
            <a:r>
              <a:rPr lang="it-IT" sz="1400" dirty="0">
                <a:latin typeface="Century Gothic" panose="020B0502020202020204" pitchFamily="34" charset="0"/>
              </a:rPr>
              <a:t>: Start from </a:t>
            </a:r>
            <a:r>
              <a:rPr lang="it-IT" sz="1400" dirty="0" err="1">
                <a:latin typeface="Century Gothic" panose="020B0502020202020204" pitchFamily="34" charset="0"/>
              </a:rPr>
              <a:t>desired</a:t>
            </a:r>
            <a:r>
              <a:rPr lang="it-IT" sz="1400" dirty="0">
                <a:latin typeface="Century Gothic" panose="020B0502020202020204" pitchFamily="34" charset="0"/>
              </a:rPr>
              <a:t> pose and </a:t>
            </a:r>
            <a:r>
              <a:rPr lang="it-IT" sz="1400" dirty="0" err="1">
                <a:latin typeface="Century Gothic" panose="020B0502020202020204" pitchFamily="34" charset="0"/>
              </a:rPr>
              <a:t>search</a:t>
            </a:r>
            <a:r>
              <a:rPr lang="it-IT" sz="1400" dirty="0">
                <a:latin typeface="Century Gothic" panose="020B0502020202020204" pitchFamily="34" charset="0"/>
              </a:rPr>
              <a:t> marker. 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endParaRPr lang="it-IT" sz="1400" b="1" dirty="0">
              <a:latin typeface="Century Gothic" panose="020B0502020202020204" pitchFamily="34" charset="0"/>
            </a:endParaRPr>
          </a:p>
          <a:p>
            <a:r>
              <a:rPr lang="it-IT" sz="1400" b="1" dirty="0">
                <a:latin typeface="Century Gothic" panose="020B0502020202020204" pitchFamily="34" charset="0"/>
              </a:rPr>
              <a:t>STEP 3</a:t>
            </a:r>
            <a:r>
              <a:rPr lang="it-IT" sz="1400" dirty="0">
                <a:latin typeface="Century Gothic" panose="020B0502020202020204" pitchFamily="34" charset="0"/>
              </a:rPr>
              <a:t>: </a:t>
            </a:r>
            <a:r>
              <a:rPr lang="it-IT" sz="1400" dirty="0" err="1">
                <a:latin typeface="Century Gothic" panose="020B0502020202020204" pitchFamily="34" charset="0"/>
              </a:rPr>
              <a:t>Approach</a:t>
            </a:r>
            <a:r>
              <a:rPr lang="it-IT" sz="1400" dirty="0">
                <a:latin typeface="Century Gothic" panose="020B0502020202020204" pitchFamily="34" charset="0"/>
              </a:rPr>
              <a:t> the centre of marker. </a:t>
            </a:r>
            <a:endParaRPr lang="it-IT" sz="1400" b="1" dirty="0">
              <a:latin typeface="Century Gothic" panose="020B0502020202020204" pitchFamily="34" charset="0"/>
            </a:endParaRPr>
          </a:p>
          <a:p>
            <a:endParaRPr lang="it-IT" sz="1400" b="1" dirty="0">
              <a:latin typeface="Century Gothic" panose="020B0502020202020204" pitchFamily="34" charset="0"/>
            </a:endParaRPr>
          </a:p>
          <a:p>
            <a:endParaRPr lang="it-IT" sz="1400" b="1" dirty="0">
              <a:latin typeface="Century Gothic" panose="020B0502020202020204" pitchFamily="34" charset="0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BFC3103-DB8D-A3D4-B33B-500630C2A96E}"/>
              </a:ext>
            </a:extLst>
          </p:cNvPr>
          <p:cNvCxnSpPr/>
          <p:nvPr/>
        </p:nvCxnSpPr>
        <p:spPr>
          <a:xfrm>
            <a:off x="4263887" y="2431819"/>
            <a:ext cx="275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4B512EB-35A0-AF71-D358-0160483E4B89}"/>
              </a:ext>
            </a:extLst>
          </p:cNvPr>
          <p:cNvCxnSpPr/>
          <p:nvPr/>
        </p:nvCxnSpPr>
        <p:spPr>
          <a:xfrm>
            <a:off x="4873486" y="2847955"/>
            <a:ext cx="275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53007A3-22C5-19F8-C9DA-F7B19A48E47A}"/>
              </a:ext>
            </a:extLst>
          </p:cNvPr>
          <p:cNvCxnSpPr/>
          <p:nvPr/>
        </p:nvCxnSpPr>
        <p:spPr>
          <a:xfrm>
            <a:off x="3952266" y="3501932"/>
            <a:ext cx="275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366F816-1415-5DF2-87FE-E7017E363843}"/>
              </a:ext>
            </a:extLst>
          </p:cNvPr>
          <p:cNvSpPr txBox="1"/>
          <p:nvPr/>
        </p:nvSpPr>
        <p:spPr>
          <a:xfrm>
            <a:off x="381426" y="4002086"/>
            <a:ext cx="76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Publishers and </a:t>
            </a:r>
            <a:r>
              <a:rPr lang="it-IT" sz="14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Subscribers</a:t>
            </a:r>
            <a:endParaRPr lang="it-IT" sz="1400" b="1" dirty="0">
              <a:solidFill>
                <a:srgbClr val="97172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3DD1785-33A8-638A-AC60-AE3F25352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86322"/>
            <a:ext cx="4522979" cy="15534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D37070A-6756-5EE3-0136-48E024BFB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23" y="5499812"/>
            <a:ext cx="7283226" cy="55415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48F2619-9616-A917-DDC4-F2AB84B84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445" y="4429083"/>
            <a:ext cx="2574233" cy="98606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8CC653F-9033-D5E5-FB62-D4C2F2388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23" y="6083147"/>
            <a:ext cx="7582584" cy="231131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11763EBE-6321-DE27-56E0-46D6E443F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23" y="6399954"/>
            <a:ext cx="7262240" cy="24285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8F8B48E0-A658-E746-AC51-3E6DA9C6AE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800" y="2752133"/>
            <a:ext cx="1543464" cy="225450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EE448266-1FED-111A-D2D4-625C12B680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638" y="2972974"/>
            <a:ext cx="7658100" cy="276225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8907799-1D8E-F10B-77E6-01211D6924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1688" y="3366337"/>
            <a:ext cx="3228975" cy="304800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AAB0E91-1087-FE7E-C064-33A95BDF3144}"/>
              </a:ext>
            </a:extLst>
          </p:cNvPr>
          <p:cNvSpPr txBox="1"/>
          <p:nvPr/>
        </p:nvSpPr>
        <p:spPr>
          <a:xfrm>
            <a:off x="4731700" y="922747"/>
            <a:ext cx="176849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  <a:latin typeface="Century Gothic" panose="020B0502020202020204" pitchFamily="34" charset="0"/>
              </a:rPr>
              <a:t>USING KDL</a:t>
            </a:r>
          </a:p>
        </p:txBody>
      </p:sp>
    </p:spTree>
    <p:extLst>
      <p:ext uri="{BB962C8B-B14F-4D97-AF65-F5344CB8AC3E}">
        <p14:creationId xmlns:p14="http://schemas.microsoft.com/office/powerpoint/2010/main" val="221711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B9F998-14C1-8927-6B7A-B5143B136250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Client/Server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approach</a:t>
            </a:r>
            <a:endParaRPr lang="it-IT" sz="2000" b="1" dirty="0">
              <a:solidFill>
                <a:srgbClr val="97172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798FA6-3C5E-CD0D-5810-FE7E10DF6E64}"/>
              </a:ext>
            </a:extLst>
          </p:cNvPr>
          <p:cNvSpPr txBox="1"/>
          <p:nvPr/>
        </p:nvSpPr>
        <p:spPr>
          <a:xfrm>
            <a:off x="447261" y="1402664"/>
            <a:ext cx="8328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After running the </a:t>
            </a:r>
            <a:r>
              <a:rPr lang="it-IT" sz="1400" dirty="0" err="1">
                <a:latin typeface="Century Gothic" panose="020B0502020202020204" pitchFamily="34" charset="0"/>
              </a:rPr>
              <a:t>two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nodes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separately</a:t>
            </a:r>
            <a:r>
              <a:rPr lang="it-IT" sz="1400" dirty="0">
                <a:latin typeface="Century Gothic" panose="020B0502020202020204" pitchFamily="34" charset="0"/>
              </a:rPr>
              <a:t> and </a:t>
            </a:r>
            <a:r>
              <a:rPr lang="it-IT" sz="1400" dirty="0" err="1">
                <a:latin typeface="Century Gothic" panose="020B0502020202020204" pitchFamily="34" charset="0"/>
              </a:rPr>
              <a:t>doing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all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possible</a:t>
            </a:r>
            <a:r>
              <a:rPr lang="it-IT" sz="1400" dirty="0">
                <a:latin typeface="Century Gothic" panose="020B0502020202020204" pitchFamily="34" charset="0"/>
              </a:rPr>
              <a:t> trials, I </a:t>
            </a:r>
            <a:r>
              <a:rPr lang="it-IT" sz="1400" dirty="0" err="1">
                <a:latin typeface="Century Gothic" panose="020B0502020202020204" pitchFamily="34" charset="0"/>
              </a:rPr>
              <a:t>implemented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communication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between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them</a:t>
            </a:r>
            <a:r>
              <a:rPr lang="it-IT" sz="1400" dirty="0">
                <a:latin typeface="Century Gothic" panose="020B0502020202020204" pitchFamily="34" charset="0"/>
              </a:rPr>
              <a:t>, </a:t>
            </a:r>
            <a:r>
              <a:rPr lang="it-IT" sz="1400" dirty="0" err="1">
                <a:latin typeface="Century Gothic" panose="020B0502020202020204" pitchFamily="34" charset="0"/>
              </a:rPr>
              <a:t>imagining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that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node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b="1" i="0" dirty="0" err="1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kuka_iiwa_kdl</a:t>
            </a:r>
            <a:r>
              <a:rPr lang="it-IT" sz="1400" b="1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it-IT" sz="1400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acts </a:t>
            </a:r>
            <a:r>
              <a:rPr lang="it-IT" sz="1400" i="0" dirty="0" err="1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as</a:t>
            </a:r>
            <a:r>
              <a:rPr lang="it-IT" sz="1400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 a server </a:t>
            </a:r>
            <a:r>
              <a:rPr lang="it-IT" sz="1400" i="0" dirty="0" err="1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waiting</a:t>
            </a:r>
            <a:r>
              <a:rPr lang="it-IT" sz="1400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 for the client, </a:t>
            </a:r>
            <a:r>
              <a:rPr lang="it-IT" sz="1400" b="1" i="0" dirty="0" err="1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search_obj</a:t>
            </a:r>
            <a:r>
              <a:rPr lang="it-IT" sz="1400" b="1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it-IT" sz="1400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to </a:t>
            </a:r>
            <a:r>
              <a:rPr lang="it-IT" sz="1400" i="0" dirty="0" err="1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send</a:t>
            </a:r>
            <a:r>
              <a:rPr lang="it-IT" sz="1400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 an information. In </a:t>
            </a:r>
            <a:r>
              <a:rPr lang="it-IT" sz="1400" i="0" dirty="0" err="1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order</a:t>
            </a:r>
            <a:r>
              <a:rPr lang="it-IT" sz="1400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 to do </a:t>
            </a:r>
            <a:r>
              <a:rPr lang="it-IT" sz="1400" i="0" dirty="0" err="1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this</a:t>
            </a:r>
            <a:r>
              <a:rPr lang="it-IT" sz="1400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 I </a:t>
            </a:r>
            <a:r>
              <a:rPr lang="it-IT" sz="1400" i="0" dirty="0" err="1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added</a:t>
            </a:r>
            <a:r>
              <a:rPr lang="it-IT" sz="1400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 the folder ‘</a:t>
            </a:r>
            <a:r>
              <a:rPr lang="it-IT" sz="1400" i="0" dirty="0" err="1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srv</a:t>
            </a:r>
            <a:r>
              <a:rPr lang="it-IT" sz="1400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’ to </a:t>
            </a:r>
            <a:r>
              <a:rPr lang="it-IT" sz="1400" i="0" dirty="0" err="1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my</a:t>
            </a:r>
            <a:r>
              <a:rPr lang="it-IT" sz="1400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 package and </a:t>
            </a:r>
            <a:r>
              <a:rPr lang="it-IT" sz="1400" i="0" dirty="0" err="1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properly</a:t>
            </a:r>
            <a:r>
              <a:rPr lang="it-IT" sz="1400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it-IT" sz="1400" i="0" dirty="0" err="1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modified</a:t>
            </a:r>
            <a:r>
              <a:rPr lang="it-IT" sz="1400" i="0" dirty="0">
                <a:solidFill>
                  <a:srgbClr val="0A3069"/>
                </a:solidFill>
                <a:effectLst/>
                <a:latin typeface="Century Gothic" panose="020B0502020202020204" pitchFamily="34" charset="0"/>
              </a:rPr>
              <a:t> the Cmakelist.txt</a:t>
            </a:r>
          </a:p>
          <a:p>
            <a:endParaRPr lang="it-IT" sz="1400" b="1" dirty="0">
              <a:solidFill>
                <a:srgbClr val="0A3069"/>
              </a:solidFill>
              <a:latin typeface="Century Gothic" panose="020B0502020202020204" pitchFamily="34" charset="0"/>
            </a:endParaRPr>
          </a:p>
          <a:p>
            <a:endParaRPr lang="it-IT" sz="1400" b="1" dirty="0">
              <a:latin typeface="Century Gothic" panose="020B0502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AF85561-590D-B548-8AEB-8191B59AC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1" y="2861347"/>
            <a:ext cx="6450496" cy="57826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BBCFAB-FD48-3EC8-18FA-4A653ADDF230}"/>
              </a:ext>
            </a:extLst>
          </p:cNvPr>
          <p:cNvSpPr txBox="1"/>
          <p:nvPr/>
        </p:nvSpPr>
        <p:spPr>
          <a:xfrm>
            <a:off x="447262" y="2454699"/>
            <a:ext cx="76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Server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F7CD9F5-6480-3604-CBD4-63D6BC6DA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62" y="3908790"/>
            <a:ext cx="6164667" cy="22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1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B9F998-14C1-8927-6B7A-B5143B136250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Client/Server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approach</a:t>
            </a:r>
            <a:endParaRPr lang="it-IT" sz="2000" b="1" dirty="0">
              <a:solidFill>
                <a:srgbClr val="97172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BBCFAB-FD48-3EC8-18FA-4A653ADDF230}"/>
              </a:ext>
            </a:extLst>
          </p:cNvPr>
          <p:cNvSpPr txBox="1"/>
          <p:nvPr/>
        </p:nvSpPr>
        <p:spPr>
          <a:xfrm>
            <a:off x="447262" y="1493037"/>
            <a:ext cx="76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Client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86B184-D154-2CD6-0FCD-A7D434DC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3" y="1891186"/>
            <a:ext cx="7107015" cy="366478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60C65F-1387-98E9-7E12-6C08C2700E8C}"/>
              </a:ext>
            </a:extLst>
          </p:cNvPr>
          <p:cNvSpPr txBox="1"/>
          <p:nvPr/>
        </p:nvSpPr>
        <p:spPr>
          <a:xfrm>
            <a:off x="447262" y="5784574"/>
            <a:ext cx="783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entury Gothic" panose="020B0502020202020204" pitchFamily="34" charset="0"/>
              </a:rPr>
              <a:t>Implemented</a:t>
            </a:r>
            <a:r>
              <a:rPr lang="it-IT" sz="1400" dirty="0">
                <a:latin typeface="Century Gothic" panose="020B0502020202020204" pitchFamily="34" charset="0"/>
              </a:rPr>
              <a:t> in the </a:t>
            </a:r>
            <a:r>
              <a:rPr lang="it-IT" sz="1400" b="1" dirty="0" err="1">
                <a:latin typeface="Century Gothic" panose="020B0502020202020204" pitchFamily="34" charset="0"/>
              </a:rPr>
              <a:t>move</a:t>
            </a:r>
            <a:r>
              <a:rPr lang="it-IT" sz="1400" b="1" dirty="0">
                <a:latin typeface="Century Gothic" panose="020B0502020202020204" pitchFamily="34" charset="0"/>
              </a:rPr>
              <a:t>(</a:t>
            </a:r>
            <a:r>
              <a:rPr lang="fr-FR" sz="1400" b="1" i="0" dirty="0" err="1">
                <a:effectLst/>
                <a:latin typeface="Century Gothic" panose="020B0502020202020204" pitchFamily="34" charset="0"/>
              </a:rPr>
              <a:t>float</a:t>
            </a:r>
            <a:r>
              <a:rPr lang="fr-FR" sz="1400" b="1" i="0" dirty="0">
                <a:solidFill>
                  <a:srgbClr val="24292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1400" b="1" i="0" dirty="0" err="1">
                <a:solidFill>
                  <a:srgbClr val="24292F"/>
                </a:solidFill>
                <a:effectLst/>
                <a:latin typeface="Century Gothic" panose="020B0502020202020204" pitchFamily="34" charset="0"/>
              </a:rPr>
              <a:t>x_des</a:t>
            </a:r>
            <a:r>
              <a:rPr lang="fr-FR" sz="1400" b="1" i="0" dirty="0">
                <a:solidFill>
                  <a:srgbClr val="24292F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fr-FR" sz="1400" b="1" i="0" dirty="0" err="1">
                <a:effectLst/>
                <a:latin typeface="Century Gothic" panose="020B0502020202020204" pitchFamily="34" charset="0"/>
              </a:rPr>
              <a:t>float</a:t>
            </a:r>
            <a:r>
              <a:rPr lang="fr-FR" sz="1400" b="1" i="0" dirty="0">
                <a:solidFill>
                  <a:srgbClr val="24292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1400" b="1" i="0" dirty="0" err="1">
                <a:solidFill>
                  <a:srgbClr val="24292F"/>
                </a:solidFill>
                <a:effectLst/>
                <a:latin typeface="Century Gothic" panose="020B0502020202020204" pitchFamily="34" charset="0"/>
              </a:rPr>
              <a:t>y_des</a:t>
            </a:r>
            <a:r>
              <a:rPr lang="fr-FR" sz="1400" b="1" i="0" dirty="0">
                <a:solidFill>
                  <a:srgbClr val="24292F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fr-FR" sz="1400" b="1" i="0" dirty="0" err="1">
                <a:effectLst/>
                <a:latin typeface="Century Gothic" panose="020B0502020202020204" pitchFamily="34" charset="0"/>
              </a:rPr>
              <a:t>float</a:t>
            </a:r>
            <a:r>
              <a:rPr lang="fr-FR" sz="1400" b="1" i="0" dirty="0">
                <a:solidFill>
                  <a:srgbClr val="24292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1400" b="1" i="0" dirty="0" err="1">
                <a:solidFill>
                  <a:srgbClr val="24292F"/>
                </a:solidFill>
                <a:effectLst/>
                <a:latin typeface="Century Gothic" panose="020B0502020202020204" pitchFamily="34" charset="0"/>
              </a:rPr>
              <a:t>w_des</a:t>
            </a:r>
            <a:r>
              <a:rPr lang="it-IT" sz="1400" b="1" dirty="0">
                <a:latin typeface="Century Gothic" panose="020B0502020202020204" pitchFamily="34" charset="0"/>
              </a:rPr>
              <a:t>) </a:t>
            </a:r>
            <a:r>
              <a:rPr lang="it-IT" sz="1400" dirty="0">
                <a:latin typeface="Century Gothic" panose="020B0502020202020204" pitchFamily="34" charset="0"/>
              </a:rPr>
              <a:t>after the </a:t>
            </a:r>
            <a:r>
              <a:rPr lang="it-IT" sz="1400" dirty="0" err="1">
                <a:latin typeface="Century Gothic" panose="020B0502020202020204" pitchFamily="34" charset="0"/>
              </a:rPr>
              <a:t>turtlebot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reached</a:t>
            </a:r>
            <a:r>
              <a:rPr lang="it-IT" sz="1400" dirty="0">
                <a:latin typeface="Century Gothic" panose="020B0502020202020204" pitchFamily="34" charset="0"/>
              </a:rPr>
              <a:t> the goal position and </a:t>
            </a:r>
            <a:r>
              <a:rPr lang="it-IT" sz="1400" dirty="0" err="1">
                <a:latin typeface="Century Gothic" panose="020B0502020202020204" pitchFamily="34" charset="0"/>
              </a:rPr>
              <a:t>stops</a:t>
            </a:r>
            <a:r>
              <a:rPr lang="it-IT" sz="14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15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B9F998-14C1-8927-6B7A-B5143B136250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Results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and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Conclusions</a:t>
            </a:r>
            <a:endParaRPr lang="it-IT" sz="2000" b="1" dirty="0">
              <a:solidFill>
                <a:srgbClr val="971720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52EC7C-E9CB-36B8-9B53-D0E06FC8C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2" y="1746396"/>
            <a:ext cx="5903845" cy="402253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1DD938-2686-485D-5658-48E63655C8FA}"/>
              </a:ext>
            </a:extLst>
          </p:cNvPr>
          <p:cNvSpPr txBox="1"/>
          <p:nvPr/>
        </p:nvSpPr>
        <p:spPr>
          <a:xfrm>
            <a:off x="6272267" y="3019000"/>
            <a:ext cx="2871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entury Gothic" panose="020B0502020202020204" pitchFamily="34" charset="0"/>
              </a:rPr>
              <a:t>STEP 1</a:t>
            </a:r>
            <a:r>
              <a:rPr lang="it-IT" dirty="0">
                <a:latin typeface="Century Gothic" panose="020B0502020202020204" pitchFamily="34" charset="0"/>
              </a:rPr>
              <a:t>: </a:t>
            </a:r>
            <a:r>
              <a:rPr lang="it-IT" dirty="0" err="1">
                <a:latin typeface="Century Gothic" panose="020B0502020202020204" pitchFamily="34" charset="0"/>
              </a:rPr>
              <a:t>Launch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all</a:t>
            </a:r>
            <a:r>
              <a:rPr lang="it-IT" dirty="0">
                <a:latin typeface="Century Gothic" panose="020B0502020202020204" pitchFamily="34" charset="0"/>
              </a:rPr>
              <a:t> the files </a:t>
            </a:r>
            <a:r>
              <a:rPr lang="it-IT" dirty="0" err="1">
                <a:latin typeface="Century Gothic" panose="020B0502020202020204" pitchFamily="34" charset="0"/>
              </a:rPr>
              <a:t>necessary</a:t>
            </a:r>
            <a:r>
              <a:rPr lang="it-IT" dirty="0">
                <a:latin typeface="Century Gothic" panose="020B0502020202020204" pitchFamily="34" charset="0"/>
              </a:rPr>
              <a:t> to set the world, to </a:t>
            </a:r>
            <a:r>
              <a:rPr lang="it-IT" dirty="0" err="1">
                <a:latin typeface="Century Gothic" panose="020B0502020202020204" pitchFamily="34" charset="0"/>
              </a:rPr>
              <a:t>prepare</a:t>
            </a:r>
            <a:r>
              <a:rPr lang="it-IT" dirty="0">
                <a:latin typeface="Century Gothic" panose="020B0502020202020204" pitchFamily="34" charset="0"/>
              </a:rPr>
              <a:t> the </a:t>
            </a:r>
            <a:r>
              <a:rPr lang="it-IT" dirty="0" err="1">
                <a:latin typeface="Century Gothic" panose="020B0502020202020204" pitchFamily="34" charset="0"/>
              </a:rPr>
              <a:t>nodes</a:t>
            </a:r>
            <a:r>
              <a:rPr lang="it-IT" dirty="0">
                <a:latin typeface="Century Gothic" panose="020B0502020202020204" pitchFamily="34" charset="0"/>
              </a:rPr>
              <a:t> for the </a:t>
            </a:r>
            <a:r>
              <a:rPr lang="it-IT" dirty="0" err="1">
                <a:latin typeface="Century Gothic" panose="020B0502020202020204" pitchFamily="34" charset="0"/>
              </a:rPr>
              <a:t>detection</a:t>
            </a:r>
            <a:r>
              <a:rPr lang="it-IT" dirty="0">
                <a:latin typeface="Century Gothic" panose="020B0502020202020204" pitchFamily="34" charset="0"/>
              </a:rPr>
              <a:t> and the </a:t>
            </a:r>
            <a:r>
              <a:rPr lang="it-IT" dirty="0" err="1">
                <a:latin typeface="Century Gothic" panose="020B0502020202020204" pitchFamily="34" charset="0"/>
              </a:rPr>
              <a:t>visualization</a:t>
            </a:r>
            <a:r>
              <a:rPr lang="it-IT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962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CD8B908-A375-43CA-063B-99F7BDA140C6}"/>
              </a:ext>
            </a:extLst>
          </p:cNvPr>
          <p:cNvSpPr txBox="1"/>
          <p:nvPr/>
        </p:nvSpPr>
        <p:spPr>
          <a:xfrm>
            <a:off x="435006" y="1038687"/>
            <a:ext cx="840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INTRODUCTION</a:t>
            </a:r>
            <a:endParaRPr lang="it-IT" b="1" dirty="0">
              <a:solidFill>
                <a:srgbClr val="97172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1F7735-9256-83B6-B419-A7F240BADFE5}"/>
              </a:ext>
            </a:extLst>
          </p:cNvPr>
          <p:cNvSpPr txBox="1"/>
          <p:nvPr/>
        </p:nvSpPr>
        <p:spPr>
          <a:xfrm>
            <a:off x="536713" y="1500352"/>
            <a:ext cx="8080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The </a:t>
            </a:r>
            <a:r>
              <a:rPr lang="it-IT" dirty="0" err="1">
                <a:latin typeface="Century Gothic" panose="020B0502020202020204" pitchFamily="34" charset="0"/>
              </a:rPr>
              <a:t>behaviour</a:t>
            </a:r>
            <a:r>
              <a:rPr lang="it-IT" dirty="0">
                <a:latin typeface="Century Gothic" panose="020B0502020202020204" pitchFamily="34" charset="0"/>
              </a:rPr>
              <a:t> of </a:t>
            </a:r>
            <a:r>
              <a:rPr lang="it-IT" dirty="0" err="1">
                <a:latin typeface="Century Gothic" panose="020B0502020202020204" pitchFamily="34" charset="0"/>
              </a:rPr>
              <a:t>this</a:t>
            </a:r>
            <a:r>
              <a:rPr lang="it-IT" dirty="0">
                <a:latin typeface="Century Gothic" panose="020B0502020202020204" pitchFamily="34" charset="0"/>
              </a:rPr>
              <a:t> multi-robot system </a:t>
            </a:r>
            <a:r>
              <a:rPr lang="it-IT" dirty="0" err="1">
                <a:latin typeface="Century Gothic" panose="020B0502020202020204" pitchFamily="34" charset="0"/>
              </a:rPr>
              <a:t>could</a:t>
            </a:r>
            <a:r>
              <a:rPr lang="it-IT" dirty="0">
                <a:latin typeface="Century Gothic" panose="020B0502020202020204" pitchFamily="34" charset="0"/>
              </a:rPr>
              <a:t> be </a:t>
            </a:r>
            <a:r>
              <a:rPr lang="it-IT" dirty="0" err="1">
                <a:latin typeface="Century Gothic" panose="020B0502020202020204" pitchFamily="34" charset="0"/>
              </a:rPr>
              <a:t>implemented</a:t>
            </a:r>
            <a:r>
              <a:rPr lang="it-IT" dirty="0">
                <a:latin typeface="Century Gothic" panose="020B0502020202020204" pitchFamily="34" charset="0"/>
              </a:rPr>
              <a:t> in </a:t>
            </a:r>
            <a:r>
              <a:rPr lang="it-IT" dirty="0" err="1">
                <a:latin typeface="Century Gothic" panose="020B0502020202020204" pitchFamily="34" charset="0"/>
              </a:rPr>
              <a:t>several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applications</a:t>
            </a:r>
            <a:r>
              <a:rPr lang="it-IT" dirty="0">
                <a:latin typeface="Century Gothic" panose="020B0502020202020204" pitchFamily="34" charset="0"/>
              </a:rPr>
              <a:t>, from industrial to social fields, so the </a:t>
            </a:r>
            <a:r>
              <a:rPr lang="it-IT" dirty="0" err="1">
                <a:latin typeface="Century Gothic" panose="020B0502020202020204" pitchFamily="34" charset="0"/>
              </a:rPr>
              <a:t>intent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was</a:t>
            </a:r>
            <a:r>
              <a:rPr lang="it-IT" dirty="0">
                <a:latin typeface="Century Gothic" panose="020B0502020202020204" pitchFamily="34" charset="0"/>
              </a:rPr>
              <a:t> to </a:t>
            </a:r>
            <a:r>
              <a:rPr lang="it-IT" dirty="0" err="1">
                <a:latin typeface="Century Gothic" panose="020B0502020202020204" pitchFamily="34" charset="0"/>
              </a:rPr>
              <a:t>choose</a:t>
            </a:r>
            <a:r>
              <a:rPr lang="it-IT" dirty="0">
                <a:latin typeface="Century Gothic" panose="020B0502020202020204" pitchFamily="34" charset="0"/>
              </a:rPr>
              <a:t> an </a:t>
            </a:r>
            <a:r>
              <a:rPr lang="it-IT" dirty="0" err="1">
                <a:latin typeface="Century Gothic" panose="020B0502020202020204" pitchFamily="34" charset="0"/>
              </a:rPr>
              <a:t>example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but</a:t>
            </a:r>
            <a:r>
              <a:rPr lang="it-IT" dirty="0">
                <a:latin typeface="Century Gothic" panose="020B0502020202020204" pitchFamily="34" charset="0"/>
              </a:rPr>
              <a:t> making </a:t>
            </a:r>
            <a:r>
              <a:rPr lang="it-IT" dirty="0" err="1">
                <a:latin typeface="Century Gothic" panose="020B0502020202020204" pitchFamily="34" charset="0"/>
              </a:rPr>
              <a:t>it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very</a:t>
            </a:r>
            <a:r>
              <a:rPr lang="it-IT" dirty="0">
                <a:latin typeface="Century Gothic" panose="020B0502020202020204" pitchFamily="34" charset="0"/>
              </a:rPr>
              <a:t> easy to be </a:t>
            </a:r>
            <a:r>
              <a:rPr lang="it-IT" dirty="0" err="1">
                <a:latin typeface="Century Gothic" panose="020B0502020202020204" pitchFamily="34" charset="0"/>
              </a:rPr>
              <a:t>changed</a:t>
            </a:r>
            <a:r>
              <a:rPr lang="it-IT" dirty="0">
                <a:latin typeface="Century Gothic" panose="020B0502020202020204" pitchFamily="34" charset="0"/>
              </a:rPr>
              <a:t> and </a:t>
            </a:r>
            <a:r>
              <a:rPr lang="it-IT" dirty="0" err="1">
                <a:latin typeface="Century Gothic" panose="020B0502020202020204" pitchFamily="34" charset="0"/>
              </a:rPr>
              <a:t>adapted</a:t>
            </a:r>
            <a:r>
              <a:rPr lang="it-IT" dirty="0">
                <a:latin typeface="Century Gothic" panose="020B0502020202020204" pitchFamily="34" charset="0"/>
              </a:rPr>
              <a:t> to </a:t>
            </a:r>
            <a:r>
              <a:rPr lang="it-IT" dirty="0" err="1">
                <a:latin typeface="Century Gothic" panose="020B0502020202020204" pitchFamily="34" charset="0"/>
              </a:rPr>
              <a:t>different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cases</a:t>
            </a:r>
            <a:r>
              <a:rPr lang="it-IT" dirty="0">
                <a:latin typeface="Century Gothic" panose="020B0502020202020204" pitchFamily="34" charset="0"/>
              </a:rPr>
              <a:t>. </a:t>
            </a:r>
          </a:p>
          <a:p>
            <a:endParaRPr lang="it-IT" dirty="0">
              <a:latin typeface="Century Gothic" panose="020B0502020202020204" pitchFamily="34" charset="0"/>
            </a:endParaRPr>
          </a:p>
          <a:p>
            <a:r>
              <a:rPr lang="it-IT" dirty="0">
                <a:latin typeface="Century Gothic" panose="020B0502020202020204" pitchFamily="34" charset="0"/>
              </a:rPr>
              <a:t>The </a:t>
            </a:r>
            <a:r>
              <a:rPr lang="it-IT" dirty="0" err="1">
                <a:latin typeface="Century Gothic" panose="020B0502020202020204" pitchFamily="34" charset="0"/>
              </a:rPr>
              <a:t>main</a:t>
            </a:r>
            <a:r>
              <a:rPr lang="it-IT" dirty="0">
                <a:latin typeface="Century Gothic" panose="020B0502020202020204" pitchFamily="34" charset="0"/>
              </a:rPr>
              <a:t> goal </a:t>
            </a:r>
            <a:r>
              <a:rPr lang="it-IT" dirty="0" err="1">
                <a:latin typeface="Century Gothic" panose="020B0502020202020204" pitchFamily="34" charset="0"/>
              </a:rPr>
              <a:t>was</a:t>
            </a:r>
            <a:r>
              <a:rPr lang="it-IT" dirty="0">
                <a:latin typeface="Century Gothic" panose="020B0502020202020204" pitchFamily="34" charset="0"/>
              </a:rPr>
              <a:t> for the project to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Modular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entury Gothic" panose="020B0502020202020204" pitchFamily="34" charset="0"/>
              </a:rPr>
              <a:t>Generic</a:t>
            </a:r>
            <a:endParaRPr lang="it-IT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Easy to </a:t>
            </a:r>
            <a:r>
              <a:rPr lang="it-IT" dirty="0" err="1">
                <a:latin typeface="Century Gothic" panose="020B0502020202020204" pitchFamily="34" charset="0"/>
              </a:rPr>
              <a:t>understand</a:t>
            </a:r>
            <a:r>
              <a:rPr lang="it-IT" dirty="0">
                <a:latin typeface="Century Gothic" panose="020B0502020202020204" pitchFamily="34" charset="0"/>
              </a:rPr>
              <a:t> from a </a:t>
            </a:r>
            <a:r>
              <a:rPr lang="it-IT" dirty="0" err="1">
                <a:latin typeface="Century Gothic" panose="020B0502020202020204" pitchFamily="34" charset="0"/>
              </a:rPr>
              <a:t>potential</a:t>
            </a:r>
            <a:r>
              <a:rPr lang="it-IT" dirty="0">
                <a:latin typeface="Century Gothic" panose="020B0502020202020204" pitchFamily="34" charset="0"/>
              </a:rPr>
              <a:t> user point of </a:t>
            </a:r>
            <a:r>
              <a:rPr lang="it-IT" dirty="0" err="1">
                <a:latin typeface="Century Gothic" panose="020B0502020202020204" pitchFamily="34" charset="0"/>
              </a:rPr>
              <a:t>view</a:t>
            </a:r>
            <a:endParaRPr lang="it-IT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entury Gothic" panose="020B0502020202020204" pitchFamily="34" charset="0"/>
            </a:endParaRPr>
          </a:p>
          <a:p>
            <a:r>
              <a:rPr lang="it-IT" dirty="0" err="1">
                <a:latin typeface="Century Gothic" panose="020B0502020202020204" pitchFamily="34" charset="0"/>
              </a:rPr>
              <a:t>Anyway</a:t>
            </a:r>
            <a:r>
              <a:rPr lang="it-IT" dirty="0">
                <a:latin typeface="Century Gothic" panose="020B0502020202020204" pitchFamily="34" charset="0"/>
              </a:rPr>
              <a:t>, in </a:t>
            </a:r>
            <a:r>
              <a:rPr lang="it-IT" dirty="0" err="1">
                <a:latin typeface="Century Gothic" panose="020B0502020202020204" pitchFamily="34" charset="0"/>
              </a:rPr>
              <a:t>order</a:t>
            </a:r>
            <a:r>
              <a:rPr lang="it-IT" dirty="0">
                <a:latin typeface="Century Gothic" panose="020B0502020202020204" pitchFamily="34" charset="0"/>
              </a:rPr>
              <a:t> to make a </a:t>
            </a:r>
            <a:r>
              <a:rPr lang="it-IT" dirty="0" err="1">
                <a:latin typeface="Century Gothic" panose="020B0502020202020204" pitchFamily="34" charset="0"/>
              </a:rPr>
              <a:t>practical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example</a:t>
            </a:r>
            <a:r>
              <a:rPr lang="it-IT" dirty="0">
                <a:latin typeface="Century Gothic" panose="020B0502020202020204" pitchFamily="34" charset="0"/>
              </a:rPr>
              <a:t>, the </a:t>
            </a:r>
            <a:r>
              <a:rPr lang="it-IT" dirty="0" err="1">
                <a:latin typeface="Century Gothic" panose="020B0502020202020204" pitchFamily="34" charset="0"/>
              </a:rPr>
              <a:t>presentation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will</a:t>
            </a:r>
            <a:r>
              <a:rPr lang="it-IT" dirty="0">
                <a:latin typeface="Century Gothic" panose="020B0502020202020204" pitchFamily="34" charset="0"/>
              </a:rPr>
              <a:t> be set in an industrial </a:t>
            </a:r>
            <a:r>
              <a:rPr lang="it-IT" dirty="0" err="1">
                <a:latin typeface="Century Gothic" panose="020B0502020202020204" pitchFamily="34" charset="0"/>
              </a:rPr>
              <a:t>environment</a:t>
            </a:r>
            <a:r>
              <a:rPr lang="it-IT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0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B9F998-14C1-8927-6B7A-B5143B136250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Results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and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Conclusions</a:t>
            </a:r>
            <a:endParaRPr lang="it-IT" sz="2000" b="1" dirty="0">
              <a:solidFill>
                <a:srgbClr val="97172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1DD938-2686-485D-5658-48E63655C8FA}"/>
              </a:ext>
            </a:extLst>
          </p:cNvPr>
          <p:cNvSpPr txBox="1"/>
          <p:nvPr/>
        </p:nvSpPr>
        <p:spPr>
          <a:xfrm>
            <a:off x="546651" y="2626575"/>
            <a:ext cx="659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entury Gothic" panose="020B0502020202020204" pitchFamily="34" charset="0"/>
              </a:rPr>
              <a:t>STEP 2</a:t>
            </a:r>
            <a:r>
              <a:rPr lang="it-IT" dirty="0">
                <a:latin typeface="Century Gothic" panose="020B0502020202020204" pitchFamily="34" charset="0"/>
              </a:rPr>
              <a:t>: </a:t>
            </a:r>
            <a:r>
              <a:rPr lang="it-IT" dirty="0" err="1">
                <a:latin typeface="Century Gothic" panose="020B0502020202020204" pitchFamily="34" charset="0"/>
              </a:rPr>
              <a:t>Run</a:t>
            </a:r>
            <a:r>
              <a:rPr lang="it-IT" dirty="0">
                <a:latin typeface="Century Gothic" panose="020B0502020202020204" pitchFamily="34" charset="0"/>
              </a:rPr>
              <a:t> first the server </a:t>
            </a:r>
            <a:r>
              <a:rPr lang="it-IT" dirty="0" err="1">
                <a:latin typeface="Century Gothic" panose="020B0502020202020204" pitchFamily="34" charset="0"/>
              </a:rPr>
              <a:t>node</a:t>
            </a:r>
            <a:r>
              <a:rPr lang="it-IT" dirty="0">
                <a:latin typeface="Century Gothic" panose="020B0502020202020204" pitchFamily="34" charset="0"/>
              </a:rPr>
              <a:t>, and </a:t>
            </a:r>
            <a:r>
              <a:rPr lang="it-IT" dirty="0" err="1">
                <a:latin typeface="Century Gothic" panose="020B0502020202020204" pitchFamily="34" charset="0"/>
              </a:rPr>
              <a:t>then</a:t>
            </a:r>
            <a:r>
              <a:rPr lang="it-IT" dirty="0">
                <a:latin typeface="Century Gothic" panose="020B0502020202020204" pitchFamily="34" charset="0"/>
              </a:rPr>
              <a:t> the client one.</a:t>
            </a:r>
          </a:p>
        </p:txBody>
      </p:sp>
      <p:pic>
        <p:nvPicPr>
          <p:cNvPr id="4" name="Immagine 3" descr="Immagine che contiene testo, screenshot, portatile, elettronico&#10;&#10;Descrizione generata automaticamente">
            <a:extLst>
              <a:ext uri="{FF2B5EF4-FFF2-40B4-BE49-F238E27FC236}">
                <a16:creationId xmlns:a16="http://schemas.microsoft.com/office/drawing/2014/main" id="{021E64EC-16DB-EAA3-14B8-18DCA1CFE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411"/>
          <a:stretch/>
        </p:blipFill>
        <p:spPr>
          <a:xfrm>
            <a:off x="546651" y="1403389"/>
            <a:ext cx="8050696" cy="1031698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9AE830-E6EE-91E7-4C1B-115E76977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06" y="3556727"/>
            <a:ext cx="7353300" cy="296227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AB21AFA-59D4-637B-E612-F78DE17C9C06}"/>
              </a:ext>
            </a:extLst>
          </p:cNvPr>
          <p:cNvSpPr txBox="1"/>
          <p:nvPr/>
        </p:nvSpPr>
        <p:spPr>
          <a:xfrm>
            <a:off x="592206" y="2995907"/>
            <a:ext cx="800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The following </a:t>
            </a:r>
            <a:r>
              <a:rPr lang="it-IT" dirty="0" err="1">
                <a:latin typeface="Century Gothic" panose="020B0502020202020204" pitchFamily="34" charset="0"/>
              </a:rPr>
              <a:t>is</a:t>
            </a:r>
            <a:r>
              <a:rPr lang="it-IT" dirty="0">
                <a:latin typeface="Century Gothic" panose="020B0502020202020204" pitchFamily="34" charset="0"/>
              </a:rPr>
              <a:t> an </a:t>
            </a:r>
            <a:r>
              <a:rPr lang="it-IT" dirty="0" err="1">
                <a:latin typeface="Century Gothic" panose="020B0502020202020204" pitchFamily="34" charset="0"/>
              </a:rPr>
              <a:t>example</a:t>
            </a:r>
            <a:r>
              <a:rPr lang="it-IT" dirty="0">
                <a:latin typeface="Century Gothic" panose="020B0502020202020204" pitchFamily="34" charset="0"/>
              </a:rPr>
              <a:t> of the output of the </a:t>
            </a:r>
            <a:r>
              <a:rPr lang="it-IT" dirty="0" err="1">
                <a:latin typeface="Century Gothic" panose="020B0502020202020204" pitchFamily="34" charset="0"/>
              </a:rPr>
              <a:t>turtlebot</a:t>
            </a:r>
            <a:r>
              <a:rPr lang="it-IT" dirty="0">
                <a:latin typeface="Century Gothic" panose="020B0502020202020204" pitchFamily="34" charset="0"/>
              </a:rPr>
              <a:t> task.</a:t>
            </a:r>
          </a:p>
        </p:txBody>
      </p:sp>
    </p:spTree>
    <p:extLst>
      <p:ext uri="{BB962C8B-B14F-4D97-AF65-F5344CB8AC3E}">
        <p14:creationId xmlns:p14="http://schemas.microsoft.com/office/powerpoint/2010/main" val="317667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B9F998-14C1-8927-6B7A-B5143B136250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Results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and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Conclusions</a:t>
            </a:r>
            <a:endParaRPr lang="it-IT" sz="2000" b="1" dirty="0">
              <a:solidFill>
                <a:srgbClr val="971720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C5D95D-141A-EE15-0F99-D8F93B07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0" y="2292955"/>
            <a:ext cx="7643191" cy="101116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343E8FE-000D-6E9C-7E18-3E180D1D2BF9}"/>
              </a:ext>
            </a:extLst>
          </p:cNvPr>
          <p:cNvSpPr txBox="1"/>
          <p:nvPr/>
        </p:nvSpPr>
        <p:spPr>
          <a:xfrm>
            <a:off x="368423" y="1490870"/>
            <a:ext cx="797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entury Gothic" panose="020B0502020202020204" pitchFamily="34" charset="0"/>
              </a:rPr>
              <a:t>STEP 3: </a:t>
            </a:r>
            <a:r>
              <a:rPr lang="it-IT" dirty="0">
                <a:latin typeface="Century Gothic" panose="020B0502020202020204" pitchFamily="34" charset="0"/>
              </a:rPr>
              <a:t>The server output </a:t>
            </a:r>
            <a:r>
              <a:rPr lang="it-IT" dirty="0" err="1">
                <a:latin typeface="Century Gothic" panose="020B0502020202020204" pitchFamily="34" charset="0"/>
              </a:rPr>
              <a:t>stops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at</a:t>
            </a:r>
            <a:r>
              <a:rPr lang="it-IT" dirty="0">
                <a:latin typeface="Century Gothic" panose="020B0502020202020204" pitchFamily="34" charset="0"/>
              </a:rPr>
              <a:t> the first </a:t>
            </a:r>
            <a:r>
              <a:rPr lang="it-IT" dirty="0" err="1">
                <a:latin typeface="Century Gothic" panose="020B0502020202020204" pitchFamily="34" charset="0"/>
              </a:rPr>
              <a:t>raw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until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turtlebot</a:t>
            </a:r>
            <a:r>
              <a:rPr lang="it-IT" dirty="0">
                <a:latin typeface="Century Gothic" panose="020B0502020202020204" pitchFamily="34" charset="0"/>
              </a:rPr>
              <a:t> finishes </a:t>
            </a:r>
            <a:r>
              <a:rPr lang="it-IT" dirty="0" err="1">
                <a:latin typeface="Century Gothic" panose="020B0502020202020204" pitchFamily="34" charset="0"/>
              </a:rPr>
              <a:t>its</a:t>
            </a:r>
            <a:r>
              <a:rPr lang="it-IT" dirty="0">
                <a:latin typeface="Century Gothic" panose="020B0502020202020204" pitchFamily="34" charset="0"/>
              </a:rPr>
              <a:t> tasks. </a:t>
            </a:r>
            <a:r>
              <a:rPr lang="it-IT" dirty="0" err="1">
                <a:latin typeface="Century Gothic" panose="020B0502020202020204" pitchFamily="34" charset="0"/>
              </a:rPr>
              <a:t>Then</a:t>
            </a:r>
            <a:r>
              <a:rPr lang="it-IT" dirty="0">
                <a:latin typeface="Century Gothic" panose="020B0502020202020204" pitchFamily="34" charset="0"/>
              </a:rPr>
              <a:t> the </a:t>
            </a:r>
            <a:r>
              <a:rPr lang="it-IT" dirty="0" err="1">
                <a:latin typeface="Century Gothic" panose="020B0502020202020204" pitchFamily="34" charset="0"/>
              </a:rPr>
              <a:t>communication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happens</a:t>
            </a:r>
            <a:r>
              <a:rPr lang="it-IT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7246EDA-0192-93DD-4E2A-424B10C75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425" y="3364848"/>
            <a:ext cx="3372555" cy="2839608"/>
          </a:xfrm>
          <a:prstGeom prst="rect">
            <a:avLst/>
          </a:prstGeom>
        </p:spPr>
      </p:pic>
      <p:pic>
        <p:nvPicPr>
          <p:cNvPr id="14" name="Immagine 13" descr="Immagine che contiene trasporto, veivolo&#10;&#10;Descrizione generata automaticamente">
            <a:extLst>
              <a:ext uri="{FF2B5EF4-FFF2-40B4-BE49-F238E27FC236}">
                <a16:creationId xmlns:a16="http://schemas.microsoft.com/office/drawing/2014/main" id="{FF6C589E-2CBF-4054-A99C-E1C9B1E53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80" y="3364848"/>
            <a:ext cx="3259700" cy="283960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0A39A2-3147-15A1-E041-237B6CB32D0B}"/>
              </a:ext>
            </a:extLst>
          </p:cNvPr>
          <p:cNvSpPr txBox="1"/>
          <p:nvPr/>
        </p:nvSpPr>
        <p:spPr>
          <a:xfrm>
            <a:off x="1093304" y="6281530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971720"/>
                </a:solidFill>
                <a:latin typeface="Century Gothic" panose="020B0502020202020204" pitchFamily="34" charset="0"/>
              </a:rPr>
              <a:t>BEFORE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06BE798-8EB8-D54F-5A86-AB118A5C13A0}"/>
              </a:ext>
            </a:extLst>
          </p:cNvPr>
          <p:cNvSpPr txBox="1"/>
          <p:nvPr/>
        </p:nvSpPr>
        <p:spPr>
          <a:xfrm>
            <a:off x="5409154" y="6287291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971720"/>
                </a:solidFill>
                <a:latin typeface="Century Gothic" panose="020B0502020202020204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0861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B9F998-14C1-8927-6B7A-B5143B136250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Possible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improvements</a:t>
            </a:r>
            <a:endParaRPr lang="it-IT" sz="2000" b="1" dirty="0">
              <a:solidFill>
                <a:srgbClr val="97172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D3B026-F3A8-A475-30F1-FFF9C680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284" y="1669209"/>
            <a:ext cx="3580896" cy="3219096"/>
          </a:xfrm>
          <a:prstGeom prst="rect">
            <a:avLst/>
          </a:prstGeom>
        </p:spPr>
      </p:pic>
      <p:pic>
        <p:nvPicPr>
          <p:cNvPr id="8" name="Immagine 7" descr="Immagine che contiene giocattolo&#10;&#10;Descrizione generata automaticamente">
            <a:extLst>
              <a:ext uri="{FF2B5EF4-FFF2-40B4-BE49-F238E27FC236}">
                <a16:creationId xmlns:a16="http://schemas.microsoft.com/office/drawing/2014/main" id="{12474B23-A7F2-23FC-DB77-AE326D22D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5" y="1669208"/>
            <a:ext cx="3775781" cy="321909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6FABC1C-A8BF-D9D4-2808-4BC8A662335E}"/>
              </a:ext>
            </a:extLst>
          </p:cNvPr>
          <p:cNvSpPr txBox="1"/>
          <p:nvPr/>
        </p:nvSpPr>
        <p:spPr>
          <a:xfrm>
            <a:off x="447935" y="5148470"/>
            <a:ext cx="8053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Century Gothic" panose="020B0502020202020204" pitchFamily="34" charset="0"/>
              </a:rPr>
              <a:t>As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we</a:t>
            </a:r>
            <a:r>
              <a:rPr lang="it-IT" sz="1600" dirty="0">
                <a:latin typeface="Century Gothic" panose="020B0502020202020204" pitchFamily="34" charset="0"/>
              </a:rPr>
              <a:t> can </a:t>
            </a:r>
            <a:r>
              <a:rPr lang="it-IT" sz="1600" dirty="0" err="1">
                <a:latin typeface="Century Gothic" panose="020B0502020202020204" pitchFamily="34" charset="0"/>
              </a:rPr>
              <a:t>see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here</a:t>
            </a:r>
            <a:r>
              <a:rPr lang="it-IT" sz="1600" dirty="0">
                <a:latin typeface="Century Gothic" panose="020B0502020202020204" pitchFamily="34" charset="0"/>
              </a:rPr>
              <a:t>, </a:t>
            </a:r>
            <a:r>
              <a:rPr lang="it-IT" sz="1600" dirty="0" err="1">
                <a:latin typeface="Century Gothic" panose="020B0502020202020204" pitchFamily="34" charset="0"/>
              </a:rPr>
              <a:t>there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is</a:t>
            </a:r>
            <a:r>
              <a:rPr lang="it-IT" sz="1600" dirty="0">
                <a:latin typeface="Century Gothic" panose="020B0502020202020204" pitchFamily="34" charset="0"/>
              </a:rPr>
              <a:t> an </a:t>
            </a:r>
            <a:r>
              <a:rPr lang="it-IT" sz="1600" dirty="0" err="1">
                <a:latin typeface="Century Gothic" panose="020B0502020202020204" pitchFamily="34" charset="0"/>
              </a:rPr>
              <a:t>error</a:t>
            </a:r>
            <a:r>
              <a:rPr lang="it-IT" sz="1600" dirty="0">
                <a:latin typeface="Century Gothic" panose="020B0502020202020204" pitchFamily="34" charset="0"/>
              </a:rPr>
              <a:t> in the </a:t>
            </a:r>
            <a:r>
              <a:rPr lang="it-IT" sz="1600" dirty="0" err="1">
                <a:latin typeface="Century Gothic" panose="020B0502020202020204" pitchFamily="34" charset="0"/>
              </a:rPr>
              <a:t>final</a:t>
            </a:r>
            <a:r>
              <a:rPr lang="it-IT" sz="1600" dirty="0">
                <a:latin typeface="Century Gothic" panose="020B0502020202020204" pitchFamily="34" charset="0"/>
              </a:rPr>
              <a:t> pose of the end </a:t>
            </a:r>
            <a:r>
              <a:rPr lang="it-IT" sz="1600" dirty="0" err="1">
                <a:latin typeface="Century Gothic" panose="020B0502020202020204" pitchFamily="34" charset="0"/>
              </a:rPr>
              <a:t>effector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that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is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not</a:t>
            </a:r>
            <a:r>
              <a:rPr lang="it-IT" sz="1600" dirty="0">
                <a:latin typeface="Century Gothic" panose="020B0502020202020204" pitchFamily="34" charset="0"/>
              </a:rPr>
              <a:t> in the center of the marker! I </a:t>
            </a:r>
            <a:r>
              <a:rPr lang="it-IT" sz="1600" dirty="0" err="1">
                <a:latin typeface="Century Gothic" panose="020B0502020202020204" pitchFamily="34" charset="0"/>
              </a:rPr>
              <a:t>tried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several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configuration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moving</a:t>
            </a:r>
            <a:r>
              <a:rPr lang="it-IT" sz="1600" dirty="0">
                <a:latin typeface="Century Gothic" panose="020B0502020202020204" pitchFamily="34" charset="0"/>
              </a:rPr>
              <a:t> the marker and </a:t>
            </a:r>
            <a:r>
              <a:rPr lang="it-IT" sz="1600" dirty="0" err="1">
                <a:latin typeface="Century Gothic" panose="020B0502020202020204" pitchFamily="34" charset="0"/>
              </a:rPr>
              <a:t>obtained</a:t>
            </a:r>
            <a:r>
              <a:rPr lang="it-IT" sz="1600" dirty="0">
                <a:latin typeface="Century Gothic" panose="020B0502020202020204" pitchFamily="34" charset="0"/>
              </a:rPr>
              <a:t> the </a:t>
            </a:r>
            <a:r>
              <a:rPr lang="it-IT" sz="1600" dirty="0" err="1">
                <a:latin typeface="Century Gothic" panose="020B0502020202020204" pitchFamily="34" charset="0"/>
              </a:rPr>
              <a:t>same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error</a:t>
            </a:r>
            <a:r>
              <a:rPr lang="it-IT" sz="1600" dirty="0">
                <a:latin typeface="Century Gothic" panose="020B0502020202020204" pitchFamily="34" charset="0"/>
              </a:rPr>
              <a:t>. </a:t>
            </a:r>
            <a:r>
              <a:rPr lang="it-IT" sz="1600" dirty="0" err="1">
                <a:latin typeface="Century Gothic" panose="020B0502020202020204" pitchFamily="34" charset="0"/>
              </a:rPr>
              <a:t>This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is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caused</a:t>
            </a:r>
            <a:r>
              <a:rPr lang="it-IT" sz="1600" dirty="0">
                <a:latin typeface="Century Gothic" panose="020B0502020202020204" pitchFamily="34" charset="0"/>
              </a:rPr>
              <a:t> from the </a:t>
            </a:r>
            <a:r>
              <a:rPr lang="it-IT" sz="1600" dirty="0" err="1">
                <a:latin typeface="Century Gothic" panose="020B0502020202020204" pitchFamily="34" charset="0"/>
              </a:rPr>
              <a:t>incorrect</a:t>
            </a:r>
            <a:r>
              <a:rPr lang="it-IT" sz="1600" dirty="0">
                <a:latin typeface="Century Gothic" panose="020B0502020202020204" pitchFamily="34" charset="0"/>
              </a:rPr>
              <a:t> position of the frame </a:t>
            </a:r>
            <a:r>
              <a:rPr lang="it-IT" sz="1600" dirty="0" err="1">
                <a:latin typeface="Century Gothic" panose="020B0502020202020204" pitchFamily="34" charset="0"/>
              </a:rPr>
              <a:t>detected</a:t>
            </a:r>
            <a:r>
              <a:rPr lang="it-IT" sz="1600" dirty="0">
                <a:latin typeface="Century Gothic" panose="020B0502020202020204" pitchFamily="34" charset="0"/>
              </a:rPr>
              <a:t> by the camera. </a:t>
            </a:r>
            <a:r>
              <a:rPr lang="it-IT" sz="1600" dirty="0" err="1">
                <a:latin typeface="Century Gothic" panose="020B0502020202020204" pitchFamily="34" charset="0"/>
              </a:rPr>
              <a:t>Kuka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will</a:t>
            </a:r>
            <a:r>
              <a:rPr lang="it-IT" sz="1600" dirty="0">
                <a:latin typeface="Century Gothic" panose="020B0502020202020204" pitchFamily="34" charset="0"/>
              </a:rPr>
              <a:t> center the </a:t>
            </a:r>
            <a:r>
              <a:rPr lang="it-IT" sz="1600" dirty="0" err="1">
                <a:latin typeface="Century Gothic" panose="020B0502020202020204" pitchFamily="34" charset="0"/>
              </a:rPr>
              <a:t>origin</a:t>
            </a:r>
            <a:r>
              <a:rPr lang="it-IT" sz="1600" dirty="0">
                <a:latin typeface="Century Gothic" panose="020B0502020202020204" pitchFamily="34" charset="0"/>
              </a:rPr>
              <a:t> of the frame </a:t>
            </a:r>
            <a:r>
              <a:rPr lang="it-IT" sz="1600" dirty="0" err="1">
                <a:latin typeface="Century Gothic" panose="020B0502020202020204" pitchFamily="34" charset="0"/>
              </a:rPr>
              <a:t>detected</a:t>
            </a:r>
            <a:r>
              <a:rPr lang="it-IT" sz="16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864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B9F998-14C1-8927-6B7A-B5143B136250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Possible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improvements</a:t>
            </a:r>
            <a:endParaRPr lang="it-IT" sz="2000" b="1" dirty="0">
              <a:solidFill>
                <a:srgbClr val="97172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A392A62-2904-A571-A4BF-21329227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354" y="2577177"/>
            <a:ext cx="5133975" cy="96202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B6A5C7-710D-8FD4-D82C-6A79F16169C6}"/>
              </a:ext>
            </a:extLst>
          </p:cNvPr>
          <p:cNvSpPr txBox="1"/>
          <p:nvPr/>
        </p:nvSpPr>
        <p:spPr>
          <a:xfrm>
            <a:off x="368423" y="1402664"/>
            <a:ext cx="8079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I </a:t>
            </a:r>
            <a:r>
              <a:rPr lang="it-IT" sz="1400" dirty="0" err="1">
                <a:latin typeface="Century Gothic" panose="020B0502020202020204" pitchFamily="34" charset="0"/>
              </a:rPr>
              <a:t>thought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problem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could</a:t>
            </a:r>
            <a:r>
              <a:rPr lang="it-IT" sz="1400" dirty="0">
                <a:latin typeface="Century Gothic" panose="020B0502020202020204" pitchFamily="34" charset="0"/>
              </a:rPr>
              <a:t> be the camera </a:t>
            </a:r>
            <a:r>
              <a:rPr lang="it-IT" sz="1400" dirty="0" err="1">
                <a:latin typeface="Century Gothic" panose="020B0502020202020204" pitchFamily="34" charset="0"/>
              </a:rPr>
              <a:t>sensor</a:t>
            </a:r>
            <a:r>
              <a:rPr lang="it-IT" sz="1400" dirty="0">
                <a:latin typeface="Century Gothic" panose="020B0502020202020204" pitchFamily="34" charset="0"/>
              </a:rPr>
              <a:t>, </a:t>
            </a:r>
            <a:r>
              <a:rPr lang="it-IT" sz="1400" dirty="0" err="1">
                <a:latin typeface="Century Gothic" panose="020B0502020202020204" pitchFamily="34" charset="0"/>
              </a:rPr>
              <a:t>because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even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changing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parameters</a:t>
            </a:r>
            <a:r>
              <a:rPr lang="it-IT" sz="1400" dirty="0">
                <a:latin typeface="Century Gothic" panose="020B0502020202020204" pitchFamily="34" charset="0"/>
              </a:rPr>
              <a:t> and the </a:t>
            </a:r>
            <a:r>
              <a:rPr lang="it-IT" sz="1400" dirty="0" err="1">
                <a:latin typeface="Century Gothic" panose="020B0502020202020204" pitchFamily="34" charset="0"/>
              </a:rPr>
              <a:t>configuration</a:t>
            </a:r>
            <a:r>
              <a:rPr lang="it-IT" sz="1400" dirty="0">
                <a:latin typeface="Century Gothic" panose="020B0502020202020204" pitchFamily="34" charset="0"/>
              </a:rPr>
              <a:t> of the marker the </a:t>
            </a:r>
            <a:r>
              <a:rPr lang="it-IT" sz="1400" dirty="0" err="1">
                <a:latin typeface="Century Gothic" panose="020B0502020202020204" pitchFamily="34" charset="0"/>
              </a:rPr>
              <a:t>error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still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persisted</a:t>
            </a:r>
            <a:r>
              <a:rPr lang="it-IT" sz="1400" dirty="0">
                <a:latin typeface="Century Gothic" panose="020B0502020202020204" pitchFamily="34" charset="0"/>
              </a:rPr>
              <a:t>.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dirty="0" err="1">
                <a:latin typeface="Century Gothic" panose="020B0502020202020204" pitchFamily="34" charset="0"/>
              </a:rPr>
              <a:t>That’s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why</a:t>
            </a:r>
            <a:r>
              <a:rPr lang="it-IT" sz="1400" dirty="0">
                <a:latin typeface="Century Gothic" panose="020B0502020202020204" pitchFamily="34" charset="0"/>
              </a:rPr>
              <a:t> I </a:t>
            </a:r>
            <a:r>
              <a:rPr lang="it-IT" sz="1400" dirty="0" err="1">
                <a:latin typeface="Century Gothic" panose="020B0502020202020204" pitchFamily="34" charset="0"/>
              </a:rPr>
              <a:t>considered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possibility</a:t>
            </a:r>
            <a:r>
              <a:rPr lang="it-IT" sz="1400" dirty="0">
                <a:latin typeface="Century Gothic" panose="020B0502020202020204" pitchFamily="34" charset="0"/>
              </a:rPr>
              <a:t> of </a:t>
            </a:r>
            <a:r>
              <a:rPr lang="it-IT" sz="1400" dirty="0" err="1">
                <a:latin typeface="Century Gothic" panose="020B0502020202020204" pitchFamily="34" charset="0"/>
              </a:rPr>
              <a:t>using</a:t>
            </a:r>
            <a:r>
              <a:rPr lang="it-IT" sz="1400" dirty="0">
                <a:latin typeface="Century Gothic" panose="020B0502020202020204" pitchFamily="34" charset="0"/>
              </a:rPr>
              <a:t> a </a:t>
            </a:r>
            <a:r>
              <a:rPr lang="it-IT" sz="1400" b="1" dirty="0" err="1">
                <a:latin typeface="Century Gothic" panose="020B0502020202020204" pitchFamily="34" charset="0"/>
              </a:rPr>
              <a:t>depth</a:t>
            </a:r>
            <a:r>
              <a:rPr lang="it-IT" sz="1400" b="1" dirty="0">
                <a:latin typeface="Century Gothic" panose="020B0502020202020204" pitchFamily="34" charset="0"/>
              </a:rPr>
              <a:t> camera.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FFADA8-2010-2EC9-04E3-3F9E5D6B6002}"/>
              </a:ext>
            </a:extLst>
          </p:cNvPr>
          <p:cNvSpPr txBox="1"/>
          <p:nvPr/>
        </p:nvSpPr>
        <p:spPr>
          <a:xfrm>
            <a:off x="487017" y="3747052"/>
            <a:ext cx="775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Final</a:t>
            </a:r>
            <a:r>
              <a:rPr lang="it-IT" sz="2400" dirty="0">
                <a:solidFill>
                  <a:srgbClr val="971720"/>
                </a:solidFill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observation</a:t>
            </a:r>
            <a:endParaRPr lang="it-IT" sz="2400" dirty="0">
              <a:solidFill>
                <a:srgbClr val="97172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C25CD1-C775-EB9C-096E-8FAEDA9F9E52}"/>
              </a:ext>
            </a:extLst>
          </p:cNvPr>
          <p:cNvSpPr txBox="1"/>
          <p:nvPr/>
        </p:nvSpPr>
        <p:spPr>
          <a:xfrm>
            <a:off x="566530" y="4401154"/>
            <a:ext cx="788173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Using </a:t>
            </a:r>
            <a:r>
              <a:rPr lang="it-IT" sz="1400" dirty="0" err="1">
                <a:latin typeface="Century Gothic" panose="020B0502020202020204" pitchFamily="34" charset="0"/>
              </a:rPr>
              <a:t>this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sensor</a:t>
            </a:r>
            <a:r>
              <a:rPr lang="it-IT" sz="1400" dirty="0">
                <a:latin typeface="Century Gothic" panose="020B0502020202020204" pitchFamily="34" charset="0"/>
              </a:rPr>
              <a:t>, the </a:t>
            </a:r>
            <a:r>
              <a:rPr lang="it-IT" sz="1400" b="1" dirty="0">
                <a:latin typeface="Century Gothic" panose="020B0502020202020204" pitchFamily="34" charset="0"/>
              </a:rPr>
              <a:t>frame </a:t>
            </a:r>
            <a:r>
              <a:rPr lang="it-IT" sz="1400" b="1" dirty="0" err="1">
                <a:latin typeface="Century Gothic" panose="020B0502020202020204" pitchFamily="34" charset="0"/>
              </a:rPr>
              <a:t>is</a:t>
            </a:r>
            <a:r>
              <a:rPr lang="it-IT" sz="1400" b="1" dirty="0">
                <a:latin typeface="Century Gothic" panose="020B0502020202020204" pitchFamily="34" charset="0"/>
              </a:rPr>
              <a:t> </a:t>
            </a:r>
            <a:r>
              <a:rPr lang="it-IT" sz="1400" b="1" dirty="0" err="1">
                <a:latin typeface="Century Gothic" panose="020B0502020202020204" pitchFamily="34" charset="0"/>
              </a:rPr>
              <a:t>detected</a:t>
            </a:r>
            <a:r>
              <a:rPr lang="it-IT" sz="1400" b="1" dirty="0">
                <a:latin typeface="Century Gothic" panose="020B0502020202020204" pitchFamily="34" charset="0"/>
              </a:rPr>
              <a:t> </a:t>
            </a:r>
            <a:r>
              <a:rPr lang="it-IT" sz="1400" b="1" dirty="0" err="1">
                <a:latin typeface="Century Gothic" panose="020B0502020202020204" pitchFamily="34" charset="0"/>
              </a:rPr>
              <a:t>right</a:t>
            </a:r>
            <a:r>
              <a:rPr lang="it-IT" sz="1400" b="1" dirty="0">
                <a:latin typeface="Century Gothic" panose="020B0502020202020204" pitchFamily="34" charset="0"/>
              </a:rPr>
              <a:t> in the center of the marker</a:t>
            </a:r>
            <a:r>
              <a:rPr lang="it-IT" sz="1400" dirty="0">
                <a:latin typeface="Century Gothic" panose="020B0502020202020204" pitchFamily="34" charset="0"/>
              </a:rPr>
              <a:t>, </a:t>
            </a:r>
            <a:r>
              <a:rPr lang="it-IT" sz="1400" dirty="0" err="1">
                <a:latin typeface="Century Gothic" panose="020B0502020202020204" pitchFamily="34" charset="0"/>
              </a:rPr>
              <a:t>but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kuka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b="1" dirty="0" err="1">
                <a:latin typeface="Century Gothic" panose="020B0502020202020204" pitchFamily="34" charset="0"/>
              </a:rPr>
              <a:t>couldn’t</a:t>
            </a:r>
            <a:r>
              <a:rPr lang="it-IT" sz="1400" b="1" dirty="0">
                <a:latin typeface="Century Gothic" panose="020B0502020202020204" pitchFamily="34" charset="0"/>
              </a:rPr>
              <a:t> </a:t>
            </a:r>
            <a:r>
              <a:rPr lang="it-IT" sz="1400" b="1" dirty="0" err="1">
                <a:latin typeface="Century Gothic" panose="020B0502020202020204" pitchFamily="34" charset="0"/>
              </a:rPr>
              <a:t>perform</a:t>
            </a:r>
            <a:r>
              <a:rPr lang="it-IT" sz="1400" b="1" dirty="0">
                <a:latin typeface="Century Gothic" panose="020B0502020202020204" pitchFamily="34" charset="0"/>
              </a:rPr>
              <a:t> the </a:t>
            </a:r>
            <a:r>
              <a:rPr lang="it-IT" sz="1400" b="1" dirty="0" err="1">
                <a:latin typeface="Century Gothic" panose="020B0502020202020204" pitchFamily="34" charset="0"/>
              </a:rPr>
              <a:t>kinematic</a:t>
            </a:r>
            <a:r>
              <a:rPr lang="it-IT" sz="1400" b="1" dirty="0">
                <a:latin typeface="Century Gothic" panose="020B0502020202020204" pitchFamily="34" charset="0"/>
              </a:rPr>
              <a:t> </a:t>
            </a:r>
            <a:r>
              <a:rPr lang="it-IT" sz="1400" b="1" dirty="0" err="1">
                <a:latin typeface="Century Gothic" panose="020B0502020202020204" pitchFamily="34" charset="0"/>
              </a:rPr>
              <a:t>inversion</a:t>
            </a:r>
            <a:r>
              <a:rPr lang="it-IT" sz="1400" dirty="0">
                <a:latin typeface="Century Gothic" panose="020B0502020202020204" pitchFamily="34" charset="0"/>
              </a:rPr>
              <a:t> due to the </a:t>
            </a:r>
            <a:r>
              <a:rPr lang="it-IT" sz="1400" dirty="0" err="1">
                <a:latin typeface="Century Gothic" panose="020B0502020202020204" pitchFamily="34" charset="0"/>
              </a:rPr>
              <a:t>configuration</a:t>
            </a:r>
            <a:r>
              <a:rPr lang="it-IT" sz="1400" dirty="0">
                <a:latin typeface="Century Gothic" panose="020B0502020202020204" pitchFamily="34" charset="0"/>
              </a:rPr>
              <a:t> of the </a:t>
            </a:r>
            <a:r>
              <a:rPr lang="it-IT" sz="1400" dirty="0" err="1">
                <a:latin typeface="Century Gothic" panose="020B0502020202020204" pitchFamily="34" charset="0"/>
              </a:rPr>
              <a:t>depth</a:t>
            </a:r>
            <a:r>
              <a:rPr lang="it-IT" sz="1400" dirty="0">
                <a:latin typeface="Century Gothic" panose="020B0502020202020204" pitchFamily="34" charset="0"/>
              </a:rPr>
              <a:t> camera </a:t>
            </a:r>
            <a:r>
              <a:rPr lang="it-IT" sz="1400" dirty="0" err="1">
                <a:latin typeface="Century Gothic" panose="020B0502020202020204" pitchFamily="34" charset="0"/>
              </a:rPr>
              <a:t>that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has</a:t>
            </a:r>
            <a:r>
              <a:rPr lang="it-IT" sz="1400" dirty="0">
                <a:latin typeface="Century Gothic" panose="020B0502020202020204" pitchFamily="34" charset="0"/>
              </a:rPr>
              <a:t> a </a:t>
            </a:r>
            <a:r>
              <a:rPr lang="it-IT" sz="1400" dirty="0" err="1">
                <a:latin typeface="Century Gothic" panose="020B0502020202020204" pitchFamily="34" charset="0"/>
              </a:rPr>
              <a:t>larger</a:t>
            </a:r>
            <a:r>
              <a:rPr lang="it-IT" sz="1400" dirty="0">
                <a:latin typeface="Century Gothic" panose="020B0502020202020204" pitchFamily="34" charset="0"/>
              </a:rPr>
              <a:t> ray of vision and </a:t>
            </a:r>
            <a:r>
              <a:rPr lang="it-IT" sz="1400" dirty="0" err="1">
                <a:latin typeface="Century Gothic" panose="020B0502020202020204" pitchFamily="34" charset="0"/>
              </a:rPr>
              <a:t>should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probabily</a:t>
            </a:r>
            <a:r>
              <a:rPr lang="it-IT" sz="1400" dirty="0">
                <a:latin typeface="Century Gothic" panose="020B0502020202020204" pitchFamily="34" charset="0"/>
              </a:rPr>
              <a:t> be </a:t>
            </a:r>
            <a:r>
              <a:rPr lang="it-IT" sz="1400" dirty="0" err="1">
                <a:latin typeface="Century Gothic" panose="020B0502020202020204" pitchFamily="34" charset="0"/>
              </a:rPr>
              <a:t>better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calibrated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accordingly</a:t>
            </a:r>
            <a:r>
              <a:rPr lang="it-IT" sz="1400" dirty="0">
                <a:latin typeface="Century Gothic" panose="020B0502020202020204" pitchFamily="34" charset="0"/>
              </a:rPr>
              <a:t> to the task. So I </a:t>
            </a:r>
            <a:r>
              <a:rPr lang="it-IT" sz="1400" dirty="0" err="1">
                <a:latin typeface="Century Gothic" panose="020B0502020202020204" pitchFamily="34" charset="0"/>
              </a:rPr>
              <a:t>choose</a:t>
            </a:r>
            <a:r>
              <a:rPr lang="it-IT" sz="1400" dirty="0">
                <a:latin typeface="Century Gothic" panose="020B0502020202020204" pitchFamily="34" charset="0"/>
              </a:rPr>
              <a:t> to </a:t>
            </a:r>
            <a:r>
              <a:rPr lang="it-IT" sz="1400" b="1" dirty="0" err="1">
                <a:latin typeface="Century Gothic" panose="020B0502020202020204" pitchFamily="34" charset="0"/>
              </a:rPr>
              <a:t>keep</a:t>
            </a:r>
            <a:r>
              <a:rPr lang="it-IT" sz="1400" b="1" dirty="0">
                <a:latin typeface="Century Gothic" panose="020B0502020202020204" pitchFamily="34" charset="0"/>
              </a:rPr>
              <a:t> the </a:t>
            </a:r>
            <a:r>
              <a:rPr lang="it-IT" sz="1400" b="1" dirty="0" err="1">
                <a:latin typeface="Century Gothic" panose="020B0502020202020204" pitchFamily="34" charset="0"/>
              </a:rPr>
              <a:t>old</a:t>
            </a:r>
            <a:r>
              <a:rPr lang="it-IT" sz="1400" b="1" dirty="0">
                <a:latin typeface="Century Gothic" panose="020B0502020202020204" pitchFamily="34" charset="0"/>
              </a:rPr>
              <a:t> camera </a:t>
            </a:r>
            <a:r>
              <a:rPr lang="it-IT" sz="1400" b="1" dirty="0" err="1">
                <a:latin typeface="Century Gothic" panose="020B0502020202020204" pitchFamily="34" charset="0"/>
              </a:rPr>
              <a:t>sensor</a:t>
            </a:r>
            <a:r>
              <a:rPr lang="it-IT" sz="1400" b="1" dirty="0">
                <a:latin typeface="Century Gothic" panose="020B0502020202020204" pitchFamily="34" charset="0"/>
              </a:rPr>
              <a:t> and the </a:t>
            </a:r>
            <a:r>
              <a:rPr lang="it-IT" sz="1400" b="1" dirty="0" err="1">
                <a:latin typeface="Century Gothic" panose="020B0502020202020204" pitchFamily="34" charset="0"/>
              </a:rPr>
              <a:t>error</a:t>
            </a:r>
            <a:r>
              <a:rPr lang="it-IT" sz="1400" dirty="0">
                <a:latin typeface="Century Gothic" panose="020B0502020202020204" pitchFamily="34" charset="0"/>
              </a:rPr>
              <a:t>.  </a:t>
            </a:r>
          </a:p>
          <a:p>
            <a:endParaRPr lang="it-IT" dirty="0"/>
          </a:p>
          <a:p>
            <a:r>
              <a:rPr lang="it-IT" sz="1400" dirty="0">
                <a:latin typeface="Century Gothic" panose="020B0502020202020204" pitchFamily="34" charset="0"/>
              </a:rPr>
              <a:t>A good </a:t>
            </a:r>
            <a:r>
              <a:rPr lang="it-IT" sz="1400" dirty="0" err="1">
                <a:latin typeface="Century Gothic" panose="020B0502020202020204" pitchFamily="34" charset="0"/>
              </a:rPr>
              <a:t>solution</a:t>
            </a:r>
            <a:r>
              <a:rPr lang="it-IT" sz="1400" dirty="0">
                <a:latin typeface="Century Gothic" panose="020B0502020202020204" pitchFamily="34" charset="0"/>
              </a:rPr>
              <a:t> can be </a:t>
            </a:r>
            <a:r>
              <a:rPr lang="it-IT" sz="1400" dirty="0" err="1">
                <a:latin typeface="Century Gothic" panose="020B0502020202020204" pitchFamily="34" charset="0"/>
              </a:rPr>
              <a:t>finding</a:t>
            </a:r>
            <a:r>
              <a:rPr lang="it-IT" sz="1400" dirty="0">
                <a:latin typeface="Century Gothic" panose="020B0502020202020204" pitchFamily="34" charset="0"/>
              </a:rPr>
              <a:t> a </a:t>
            </a:r>
            <a:r>
              <a:rPr lang="it-IT" sz="1400" b="1" dirty="0">
                <a:latin typeface="Century Gothic" panose="020B0502020202020204" pitchFamily="34" charset="0"/>
              </a:rPr>
              <a:t>trade-off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between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results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obtained</a:t>
            </a:r>
            <a:r>
              <a:rPr lang="it-IT" sz="1400" dirty="0">
                <a:latin typeface="Century Gothic" panose="020B0502020202020204" pitchFamily="34" charset="0"/>
              </a:rPr>
              <a:t> with the </a:t>
            </a:r>
            <a:r>
              <a:rPr lang="it-IT" sz="1400" dirty="0" err="1">
                <a:latin typeface="Century Gothic" panose="020B0502020202020204" pitchFamily="34" charset="0"/>
              </a:rPr>
              <a:t>depth</a:t>
            </a:r>
            <a:r>
              <a:rPr lang="it-IT" sz="1400" dirty="0">
                <a:latin typeface="Century Gothic" panose="020B0502020202020204" pitchFamily="34" charset="0"/>
              </a:rPr>
              <a:t> camera and the camera </a:t>
            </a:r>
            <a:r>
              <a:rPr lang="it-IT" sz="1400" dirty="0" err="1">
                <a:latin typeface="Century Gothic" panose="020B0502020202020204" pitchFamily="34" charset="0"/>
              </a:rPr>
              <a:t>sensor</a:t>
            </a:r>
            <a:r>
              <a:rPr lang="it-IT" sz="1400" dirty="0">
                <a:latin typeface="Century Gothic" panose="020B0502020202020204" pitchFamily="34" charset="0"/>
              </a:rPr>
              <a:t> and do </a:t>
            </a:r>
            <a:r>
              <a:rPr lang="it-IT" sz="1400" dirty="0" err="1">
                <a:latin typeface="Century Gothic" panose="020B0502020202020204" pitchFamily="34" charset="0"/>
              </a:rPr>
              <a:t>other</a:t>
            </a:r>
            <a:r>
              <a:rPr lang="it-IT" sz="1400" dirty="0">
                <a:latin typeface="Century Gothic" panose="020B0502020202020204" pitchFamily="34" charset="0"/>
              </a:rPr>
              <a:t> trials to make the </a:t>
            </a:r>
            <a:r>
              <a:rPr lang="it-IT" sz="1400" dirty="0" err="1">
                <a:latin typeface="Century Gothic" panose="020B0502020202020204" pitchFamily="34" charset="0"/>
              </a:rPr>
              <a:t>kinematic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inversion</a:t>
            </a:r>
            <a:r>
              <a:rPr lang="it-IT" sz="1400" dirty="0">
                <a:latin typeface="Century Gothic" panose="020B0502020202020204" pitchFamily="34" charset="0"/>
              </a:rPr>
              <a:t> work.</a:t>
            </a:r>
          </a:p>
        </p:txBody>
      </p:sp>
    </p:spTree>
    <p:extLst>
      <p:ext uri="{BB962C8B-B14F-4D97-AF65-F5344CB8AC3E}">
        <p14:creationId xmlns:p14="http://schemas.microsoft.com/office/powerpoint/2010/main" val="169193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AD99E56-5E24-120B-14EC-07D1FC6EF38D}"/>
              </a:ext>
            </a:extLst>
          </p:cNvPr>
          <p:cNvSpPr txBox="1"/>
          <p:nvPr/>
        </p:nvSpPr>
        <p:spPr>
          <a:xfrm>
            <a:off x="109331" y="34290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THANK YOU </a:t>
            </a:r>
          </a:p>
          <a:p>
            <a:pPr algn="ctr"/>
            <a:r>
              <a:rPr lang="en-US" sz="24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FOR YOUR ATTENTION</a:t>
            </a:r>
            <a:endParaRPr lang="it-IT" sz="2400" b="1" dirty="0">
              <a:solidFill>
                <a:srgbClr val="97172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1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49F17C-F010-110D-752A-EED72B63EF38}"/>
              </a:ext>
            </a:extLst>
          </p:cNvPr>
          <p:cNvSpPr txBox="1"/>
          <p:nvPr/>
        </p:nvSpPr>
        <p:spPr>
          <a:xfrm>
            <a:off x="435006" y="949235"/>
            <a:ext cx="840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PRESENTATION OF THE PROJECT</a:t>
            </a:r>
            <a:endParaRPr lang="it-IT" b="1" dirty="0">
              <a:solidFill>
                <a:srgbClr val="97172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C117CE5-A401-9CF8-CE63-CBE3BD351DCD}"/>
              </a:ext>
            </a:extLst>
          </p:cNvPr>
          <p:cNvSpPr txBox="1"/>
          <p:nvPr/>
        </p:nvSpPr>
        <p:spPr>
          <a:xfrm>
            <a:off x="566530" y="1269519"/>
            <a:ext cx="7951305" cy="543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entury Gothic" panose="020B0502020202020204" pitchFamily="34" charset="0"/>
              </a:rPr>
              <a:t>Packages and Folders;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 err="1">
                <a:latin typeface="Century Gothic" panose="020B0502020202020204" pitchFamily="34" charset="0"/>
              </a:rPr>
              <a:t>Robots</a:t>
            </a:r>
            <a:r>
              <a:rPr lang="it-IT" sz="1600" dirty="0">
                <a:latin typeface="Century Gothic" panose="020B0502020202020204" pitchFamily="34" charset="0"/>
              </a:rPr>
              <a:t> and World in Gazebo;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 err="1">
                <a:latin typeface="Century Gothic" panose="020B0502020202020204" pitchFamily="34" charset="0"/>
              </a:rPr>
              <a:t>Sensors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chosen</a:t>
            </a:r>
            <a:r>
              <a:rPr lang="it-IT" sz="1600" dirty="0">
                <a:latin typeface="Century Gothic" panose="020B0502020202020204" pitchFamily="34" charset="0"/>
              </a:rPr>
              <a:t> for the </a:t>
            </a:r>
            <a:r>
              <a:rPr lang="it-IT" sz="1600" dirty="0" err="1">
                <a:latin typeface="Century Gothic" panose="020B0502020202020204" pitchFamily="34" charset="0"/>
              </a:rPr>
              <a:t>robots</a:t>
            </a:r>
            <a:r>
              <a:rPr lang="it-IT" sz="1600" dirty="0">
                <a:latin typeface="Century Gothic" panose="020B0502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 err="1">
                <a:latin typeface="Century Gothic" panose="020B0502020202020204" pitchFamily="34" charset="0"/>
              </a:rPr>
              <a:t>Creation</a:t>
            </a:r>
            <a:r>
              <a:rPr lang="it-IT" sz="1600" dirty="0">
                <a:latin typeface="Century Gothic" panose="020B0502020202020204" pitchFamily="34" charset="0"/>
              </a:rPr>
              <a:t> of the </a:t>
            </a:r>
            <a:r>
              <a:rPr lang="it-IT" sz="1600" dirty="0" err="1">
                <a:latin typeface="Century Gothic" panose="020B0502020202020204" pitchFamily="34" charset="0"/>
              </a:rPr>
              <a:t>map</a:t>
            </a:r>
            <a:r>
              <a:rPr lang="it-IT" sz="1600" dirty="0">
                <a:latin typeface="Century Gothic" panose="020B0502020202020204" pitchFamily="34" charset="0"/>
              </a:rPr>
              <a:t> offline;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entury Gothic" panose="020B0502020202020204" pitchFamily="34" charset="0"/>
              </a:rPr>
              <a:t>Marker </a:t>
            </a:r>
            <a:r>
              <a:rPr lang="it-IT" sz="1600" dirty="0" err="1">
                <a:latin typeface="Century Gothic" panose="020B0502020202020204" pitchFamily="34" charset="0"/>
              </a:rPr>
              <a:t>Detection</a:t>
            </a:r>
            <a:r>
              <a:rPr lang="it-IT" sz="1600" dirty="0">
                <a:latin typeface="Century Gothic" panose="020B0502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 err="1">
                <a:latin typeface="Century Gothic" panose="020B0502020202020204" pitchFamily="34" charset="0"/>
              </a:rPr>
              <a:t>Final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additions</a:t>
            </a:r>
            <a:r>
              <a:rPr lang="it-IT" sz="1600" dirty="0">
                <a:latin typeface="Century Gothic" panose="020B0502020202020204" pitchFamily="34" charset="0"/>
              </a:rPr>
              <a:t> to the </a:t>
            </a:r>
            <a:r>
              <a:rPr lang="it-IT" sz="1600" dirty="0" err="1">
                <a:latin typeface="Century Gothic" panose="020B0502020202020204" pitchFamily="34" charset="0"/>
              </a:rPr>
              <a:t>main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launch</a:t>
            </a:r>
            <a:r>
              <a:rPr lang="it-IT" sz="1600" dirty="0">
                <a:latin typeface="Century Gothic" panose="020B0502020202020204" pitchFamily="34" charset="0"/>
              </a:rPr>
              <a:t> file;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entury Gothic" panose="020B0502020202020204" pitchFamily="34" charset="0"/>
              </a:rPr>
              <a:t>Turtlebot3: </a:t>
            </a:r>
            <a:r>
              <a:rPr lang="it-IT" sz="1600" dirty="0" err="1">
                <a:latin typeface="Century Gothic" panose="020B0502020202020204" pitchFamily="34" charset="0"/>
              </a:rPr>
              <a:t>Move</a:t>
            </a:r>
            <a:r>
              <a:rPr lang="it-IT" sz="1600" dirty="0">
                <a:latin typeface="Century Gothic" panose="020B0502020202020204" pitchFamily="34" charset="0"/>
              </a:rPr>
              <a:t> and </a:t>
            </a:r>
            <a:r>
              <a:rPr lang="it-IT" sz="1600" dirty="0" err="1">
                <a:latin typeface="Century Gothic" panose="020B0502020202020204" pitchFamily="34" charset="0"/>
              </a:rPr>
              <a:t>Search</a:t>
            </a:r>
            <a:r>
              <a:rPr lang="it-IT" sz="1600" dirty="0">
                <a:latin typeface="Century Gothic" panose="020B0502020202020204" pitchFamily="34" charset="0"/>
              </a:rPr>
              <a:t>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 err="1">
                <a:latin typeface="Century Gothic" panose="020B0502020202020204" pitchFamily="34" charset="0"/>
              </a:rPr>
              <a:t>Kuka</a:t>
            </a:r>
            <a:r>
              <a:rPr lang="it-IT" sz="1600" dirty="0">
                <a:latin typeface="Century Gothic" panose="020B0502020202020204" pitchFamily="34" charset="0"/>
              </a:rPr>
              <a:t>: Inverse </a:t>
            </a:r>
            <a:r>
              <a:rPr lang="it-IT" sz="1600" dirty="0" err="1">
                <a:latin typeface="Century Gothic" panose="020B0502020202020204" pitchFamily="34" charset="0"/>
              </a:rPr>
              <a:t>Kinematic</a:t>
            </a:r>
            <a:r>
              <a:rPr lang="it-IT" sz="1600" dirty="0">
                <a:latin typeface="Century Gothic" panose="020B0502020202020204" pitchFamily="34" charset="0"/>
              </a:rPr>
              <a:t> Control;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entury Gothic" panose="020B0502020202020204" pitchFamily="34" charset="0"/>
              </a:rPr>
              <a:t>Client/Server </a:t>
            </a:r>
            <a:r>
              <a:rPr lang="it-IT" sz="1600" dirty="0" err="1">
                <a:latin typeface="Century Gothic" panose="020B0502020202020204" pitchFamily="34" charset="0"/>
              </a:rPr>
              <a:t>approach</a:t>
            </a:r>
            <a:r>
              <a:rPr lang="it-IT" sz="1600" dirty="0">
                <a:latin typeface="Century Gothic" panose="020B0502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 err="1">
                <a:latin typeface="Century Gothic" panose="020B0502020202020204" pitchFamily="34" charset="0"/>
              </a:rPr>
              <a:t>Results</a:t>
            </a:r>
            <a:r>
              <a:rPr lang="it-IT" sz="1600" dirty="0">
                <a:latin typeface="Century Gothic" panose="020B0502020202020204" pitchFamily="34" charset="0"/>
              </a:rPr>
              <a:t> and </a:t>
            </a:r>
            <a:r>
              <a:rPr lang="it-IT" sz="1600" dirty="0" err="1">
                <a:latin typeface="Century Gothic" panose="020B0502020202020204" pitchFamily="34" charset="0"/>
              </a:rPr>
              <a:t>Conclusions</a:t>
            </a:r>
            <a:r>
              <a:rPr lang="it-IT" sz="1600" dirty="0">
                <a:latin typeface="Century Gothic" panose="020B0502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 err="1">
                <a:latin typeface="Century Gothic" panose="020B0502020202020204" pitchFamily="34" charset="0"/>
              </a:rPr>
              <a:t>Possible</a:t>
            </a:r>
            <a:r>
              <a:rPr lang="it-IT" sz="1600" dirty="0">
                <a:latin typeface="Century Gothic" panose="020B0502020202020204" pitchFamily="34" charset="0"/>
              </a:rPr>
              <a:t> </a:t>
            </a:r>
            <a:r>
              <a:rPr lang="it-IT" sz="1600" dirty="0" err="1">
                <a:latin typeface="Century Gothic" panose="020B0502020202020204" pitchFamily="34" charset="0"/>
              </a:rPr>
              <a:t>improvements</a:t>
            </a:r>
            <a:r>
              <a:rPr lang="it-IT" sz="16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3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D8F862-2B9F-0DF3-D599-2A8C39D04624}"/>
              </a:ext>
            </a:extLst>
          </p:cNvPr>
          <p:cNvSpPr txBox="1"/>
          <p:nvPr/>
        </p:nvSpPr>
        <p:spPr>
          <a:xfrm>
            <a:off x="435006" y="1038687"/>
            <a:ext cx="840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Packages and folders</a:t>
            </a:r>
            <a:endParaRPr lang="it-IT" b="1" dirty="0">
              <a:solidFill>
                <a:srgbClr val="971720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49A13F-2ED0-84DA-7667-BCF38C2A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232" y="1900916"/>
            <a:ext cx="4895850" cy="93345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4F89AC-322F-081A-546A-9E4AF6E1E04A}"/>
              </a:ext>
            </a:extLst>
          </p:cNvPr>
          <p:cNvSpPr txBox="1"/>
          <p:nvPr/>
        </p:nvSpPr>
        <p:spPr>
          <a:xfrm>
            <a:off x="526774" y="2912165"/>
            <a:ext cx="840715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b="1" dirty="0" err="1">
                <a:latin typeface="Century Gothic" panose="020B0502020202020204" pitchFamily="34" charset="0"/>
              </a:rPr>
              <a:t>aruco_ros</a:t>
            </a:r>
            <a:r>
              <a:rPr lang="it-IT" sz="1400" dirty="0">
                <a:latin typeface="Century Gothic" panose="020B0502020202020204" pitchFamily="34" charset="0"/>
              </a:rPr>
              <a:t>: </a:t>
            </a:r>
            <a:r>
              <a:rPr lang="it-IT" sz="1400" dirty="0" err="1">
                <a:latin typeface="Century Gothic" panose="020B0502020202020204" pitchFamily="34" charset="0"/>
              </a:rPr>
              <a:t>external</a:t>
            </a:r>
            <a:r>
              <a:rPr lang="it-IT" sz="1400" dirty="0">
                <a:latin typeface="Century Gothic" panose="020B0502020202020204" pitchFamily="34" charset="0"/>
              </a:rPr>
              <a:t> package, </a:t>
            </a:r>
            <a:r>
              <a:rPr lang="it-IT" sz="1400" dirty="0" err="1">
                <a:latin typeface="Century Gothic" panose="020B0502020202020204" pitchFamily="34" charset="0"/>
              </a:rPr>
              <a:t>provided</a:t>
            </a:r>
            <a:r>
              <a:rPr lang="it-IT" sz="1400" dirty="0">
                <a:latin typeface="Century Gothic" panose="020B0502020202020204" pitchFamily="34" charset="0"/>
              </a:rPr>
              <a:t> by </a:t>
            </a:r>
            <a:r>
              <a:rPr lang="it-IT" sz="1400" dirty="0" err="1">
                <a:latin typeface="Century Gothic" panose="020B0502020202020204" pitchFamily="34" charset="0"/>
              </a:rPr>
              <a:t>Pal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Robotics</a:t>
            </a:r>
            <a:r>
              <a:rPr lang="it-IT" sz="1400" dirty="0">
                <a:latin typeface="Century Gothic" panose="020B0502020202020204" pitchFamily="34" charset="0"/>
              </a:rPr>
              <a:t>. </a:t>
            </a:r>
            <a:r>
              <a:rPr lang="it-IT" sz="1400" dirty="0" err="1">
                <a:latin typeface="Century Gothic" panose="020B0502020202020204" pitchFamily="34" charset="0"/>
              </a:rPr>
              <a:t>This</a:t>
            </a:r>
            <a:r>
              <a:rPr lang="it-IT" sz="1400" dirty="0">
                <a:latin typeface="Century Gothic" panose="020B0502020202020204" pitchFamily="34" charset="0"/>
              </a:rPr>
              <a:t> one </a:t>
            </a:r>
            <a:r>
              <a:rPr lang="it-IT" sz="1400" dirty="0" err="1">
                <a:latin typeface="Century Gothic" panose="020B0502020202020204" pitchFamily="34" charset="0"/>
              </a:rPr>
              <a:t>was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useful</a:t>
            </a:r>
            <a:r>
              <a:rPr lang="it-IT" sz="1400" dirty="0">
                <a:latin typeface="Century Gothic" panose="020B0502020202020204" pitchFamily="34" charset="0"/>
              </a:rPr>
              <a:t> to </a:t>
            </a:r>
            <a:r>
              <a:rPr lang="it-IT" sz="1400" dirty="0" err="1">
                <a:latin typeface="Century Gothic" panose="020B0502020202020204" pitchFamily="34" charset="0"/>
              </a:rPr>
              <a:t>implement</a:t>
            </a:r>
            <a:r>
              <a:rPr lang="it-IT" sz="1400" dirty="0">
                <a:latin typeface="Century Gothic" panose="020B0502020202020204" pitchFamily="34" charset="0"/>
              </a:rPr>
              <a:t> the «</a:t>
            </a:r>
            <a:r>
              <a:rPr lang="it-IT" sz="1400" dirty="0" err="1">
                <a:latin typeface="Century Gothic" panose="020B0502020202020204" pitchFamily="34" charset="0"/>
              </a:rPr>
              <a:t>all_aruco.launch</a:t>
            </a:r>
            <a:r>
              <a:rPr lang="it-IT" sz="1400" dirty="0">
                <a:latin typeface="Century Gothic" panose="020B0502020202020204" pitchFamily="34" charset="0"/>
              </a:rPr>
              <a:t>» </a:t>
            </a:r>
            <a:r>
              <a:rPr lang="it-IT" sz="1400" dirty="0" err="1">
                <a:latin typeface="Century Gothic" panose="020B0502020202020204" pitchFamily="34" charset="0"/>
              </a:rPr>
              <a:t>launch</a:t>
            </a:r>
            <a:r>
              <a:rPr lang="it-IT" sz="1400" dirty="0">
                <a:latin typeface="Century Gothic" panose="020B0502020202020204" pitchFamily="34" charset="0"/>
              </a:rPr>
              <a:t> file.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4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b="1" dirty="0" err="1">
                <a:latin typeface="Century Gothic" panose="020B0502020202020204" pitchFamily="34" charset="0"/>
              </a:rPr>
              <a:t>kuka</a:t>
            </a:r>
            <a:r>
              <a:rPr lang="it-IT" sz="1400" b="1" dirty="0">
                <a:latin typeface="Century Gothic" panose="020B0502020202020204" pitchFamily="34" charset="0"/>
              </a:rPr>
              <a:t>:_</a:t>
            </a:r>
            <a:r>
              <a:rPr lang="it-IT" sz="1400" b="1" dirty="0" err="1">
                <a:latin typeface="Century Gothic" panose="020B0502020202020204" pitchFamily="34" charset="0"/>
              </a:rPr>
              <a:t>iiwa_support</a:t>
            </a:r>
            <a:r>
              <a:rPr lang="it-IT" sz="1400" b="1" dirty="0">
                <a:latin typeface="Century Gothic" panose="020B0502020202020204" pitchFamily="34" charset="0"/>
              </a:rPr>
              <a:t>: </a:t>
            </a:r>
            <a:r>
              <a:rPr lang="it-IT" sz="1400" dirty="0" err="1">
                <a:latin typeface="Century Gothic" panose="020B0502020202020204" pitchFamily="34" charset="0"/>
              </a:rPr>
              <a:t>external</a:t>
            </a:r>
            <a:r>
              <a:rPr lang="it-IT" sz="1400" dirty="0">
                <a:latin typeface="Century Gothic" panose="020B0502020202020204" pitchFamily="34" charset="0"/>
              </a:rPr>
              <a:t> package, </a:t>
            </a:r>
            <a:r>
              <a:rPr lang="it-IT" sz="1400" dirty="0" err="1">
                <a:latin typeface="Century Gothic" panose="020B0502020202020204" pitchFamily="34" charset="0"/>
              </a:rPr>
              <a:t>took</a:t>
            </a:r>
            <a:r>
              <a:rPr lang="it-IT" sz="1400" dirty="0">
                <a:latin typeface="Century Gothic" panose="020B0502020202020204" pitchFamily="34" charset="0"/>
              </a:rPr>
              <a:t> from </a:t>
            </a:r>
            <a:r>
              <a:rPr lang="it-IT" sz="1400" dirty="0" err="1">
                <a:latin typeface="Century Gothic" panose="020B0502020202020204" pitchFamily="34" charset="0"/>
              </a:rPr>
              <a:t>our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lessons</a:t>
            </a:r>
            <a:r>
              <a:rPr lang="it-IT" sz="1400" dirty="0">
                <a:latin typeface="Century Gothic" panose="020B0502020202020204" pitchFamily="34" charset="0"/>
              </a:rPr>
              <a:t>. From </a:t>
            </a:r>
            <a:r>
              <a:rPr lang="it-IT" sz="1400" dirty="0" err="1">
                <a:latin typeface="Century Gothic" panose="020B0502020202020204" pitchFamily="34" charset="0"/>
              </a:rPr>
              <a:t>this</a:t>
            </a:r>
            <a:r>
              <a:rPr lang="it-IT" sz="1400" dirty="0">
                <a:latin typeface="Century Gothic" panose="020B0502020202020204" pitchFamily="34" charset="0"/>
              </a:rPr>
              <a:t> one I </a:t>
            </a:r>
            <a:r>
              <a:rPr lang="it-IT" sz="1400" dirty="0" err="1">
                <a:latin typeface="Century Gothic" panose="020B0502020202020204" pitchFamily="34" charset="0"/>
              </a:rPr>
              <a:t>generated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urdf</a:t>
            </a:r>
            <a:r>
              <a:rPr lang="it-IT" sz="1400" dirty="0">
                <a:latin typeface="Century Gothic" panose="020B0502020202020204" pitchFamily="34" charset="0"/>
              </a:rPr>
              <a:t> of the </a:t>
            </a:r>
            <a:r>
              <a:rPr lang="it-IT" sz="1400" dirty="0" err="1">
                <a:latin typeface="Century Gothic" panose="020B0502020202020204" pitchFamily="34" charset="0"/>
              </a:rPr>
              <a:t>Kuka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Iiwa</a:t>
            </a:r>
            <a:r>
              <a:rPr lang="it-IT" sz="1400" dirty="0">
                <a:latin typeface="Century Gothic" panose="020B0502020202020204" pitchFamily="34" charset="0"/>
              </a:rPr>
              <a:t> and </a:t>
            </a:r>
            <a:r>
              <a:rPr lang="it-IT" sz="1400" dirty="0" err="1">
                <a:latin typeface="Century Gothic" panose="020B0502020202020204" pitchFamily="34" charset="0"/>
              </a:rPr>
              <a:t>used</a:t>
            </a:r>
            <a:r>
              <a:rPr lang="it-IT" sz="1400" dirty="0">
                <a:latin typeface="Century Gothic" panose="020B0502020202020204" pitchFamily="34" charset="0"/>
              </a:rPr>
              <a:t> the meshes and the controllers in the file .</a:t>
            </a:r>
            <a:r>
              <a:rPr lang="it-IT" sz="1400" dirty="0" err="1">
                <a:latin typeface="Century Gothic" panose="020B0502020202020204" pitchFamily="34" charset="0"/>
              </a:rPr>
              <a:t>yaml</a:t>
            </a:r>
            <a:endParaRPr lang="it-IT" sz="14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4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b="1" dirty="0">
                <a:latin typeface="Century Gothic" panose="020B0502020202020204" pitchFamily="34" charset="0"/>
              </a:rPr>
              <a:t>turtlebot3_description: </a:t>
            </a:r>
            <a:r>
              <a:rPr lang="it-IT" sz="1400" dirty="0" err="1">
                <a:latin typeface="Century Gothic" panose="020B0502020202020204" pitchFamily="34" charset="0"/>
              </a:rPr>
              <a:t>external</a:t>
            </a:r>
            <a:r>
              <a:rPr lang="it-IT" sz="1400" dirty="0">
                <a:latin typeface="Century Gothic" panose="020B0502020202020204" pitchFamily="34" charset="0"/>
              </a:rPr>
              <a:t> package, </a:t>
            </a:r>
            <a:r>
              <a:rPr lang="it-IT" sz="1400" dirty="0" err="1">
                <a:latin typeface="Century Gothic" panose="020B0502020202020204" pitchFamily="34" charset="0"/>
              </a:rPr>
              <a:t>provided</a:t>
            </a:r>
            <a:r>
              <a:rPr lang="it-IT" sz="1400" dirty="0">
                <a:latin typeface="Century Gothic" panose="020B0502020202020204" pitchFamily="34" charset="0"/>
              </a:rPr>
              <a:t> by ROBOTIS. From </a:t>
            </a:r>
            <a:r>
              <a:rPr lang="it-IT" sz="1400" dirty="0" err="1">
                <a:latin typeface="Century Gothic" panose="020B0502020202020204" pitchFamily="34" charset="0"/>
              </a:rPr>
              <a:t>this</a:t>
            </a:r>
            <a:r>
              <a:rPr lang="it-IT" sz="1400" dirty="0">
                <a:latin typeface="Century Gothic" panose="020B0502020202020204" pitchFamily="34" charset="0"/>
              </a:rPr>
              <a:t> one I </a:t>
            </a:r>
            <a:r>
              <a:rPr lang="it-IT" sz="1400" dirty="0" err="1">
                <a:latin typeface="Century Gothic" panose="020B0502020202020204" pitchFamily="34" charset="0"/>
              </a:rPr>
              <a:t>also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used</a:t>
            </a:r>
            <a:r>
              <a:rPr lang="it-IT" sz="1400" dirty="0">
                <a:latin typeface="Century Gothic" panose="020B0502020202020204" pitchFamily="34" charset="0"/>
              </a:rPr>
              <a:t> the turtlebot3-burger </a:t>
            </a:r>
            <a:r>
              <a:rPr lang="it-IT" sz="1400" dirty="0" err="1">
                <a:latin typeface="Century Gothic" panose="020B0502020202020204" pitchFamily="34" charset="0"/>
              </a:rPr>
              <a:t>xacro</a:t>
            </a:r>
            <a:r>
              <a:rPr lang="it-IT" sz="1400" dirty="0">
                <a:latin typeface="Century Gothic" panose="020B0502020202020204" pitchFamily="34" charset="0"/>
              </a:rPr>
              <a:t> file and meshes.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4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b="1" dirty="0" err="1">
                <a:latin typeface="Century Gothic" panose="020B0502020202020204" pitchFamily="34" charset="0"/>
              </a:rPr>
              <a:t>rl_exam</a:t>
            </a:r>
            <a:r>
              <a:rPr lang="it-IT" sz="1400" b="1" dirty="0">
                <a:latin typeface="Century Gothic" panose="020B0502020202020204" pitchFamily="34" charset="0"/>
              </a:rPr>
              <a:t>: </a:t>
            </a:r>
            <a:r>
              <a:rPr lang="it-IT" sz="1400" dirty="0" err="1">
                <a:latin typeface="Century Gothic" panose="020B0502020202020204" pitchFamily="34" charset="0"/>
              </a:rPr>
              <a:t>my</a:t>
            </a:r>
            <a:r>
              <a:rPr lang="it-IT" sz="1400" dirty="0">
                <a:latin typeface="Century Gothic" panose="020B0502020202020204" pitchFamily="34" charset="0"/>
              </a:rPr>
              <a:t> package. Here are </a:t>
            </a:r>
            <a:r>
              <a:rPr lang="it-IT" sz="1400" dirty="0" err="1">
                <a:latin typeface="Century Gothic" panose="020B0502020202020204" pitchFamily="34" charset="0"/>
              </a:rPr>
              <a:t>stored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all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launch</a:t>
            </a:r>
            <a:r>
              <a:rPr lang="it-IT" sz="1400" dirty="0">
                <a:latin typeface="Century Gothic" panose="020B0502020202020204" pitchFamily="34" charset="0"/>
              </a:rPr>
              <a:t> files, the </a:t>
            </a:r>
            <a:r>
              <a:rPr lang="it-IT" sz="1400" dirty="0" err="1">
                <a:latin typeface="Century Gothic" panose="020B0502020202020204" pitchFamily="34" charset="0"/>
              </a:rPr>
              <a:t>configuration</a:t>
            </a:r>
            <a:r>
              <a:rPr lang="it-IT" sz="1400" dirty="0">
                <a:latin typeface="Century Gothic" panose="020B0502020202020204" pitchFamily="34" charset="0"/>
              </a:rPr>
              <a:t> of the world in Gazebo and the one in </a:t>
            </a:r>
            <a:r>
              <a:rPr lang="it-IT" sz="1400" dirty="0" err="1">
                <a:latin typeface="Century Gothic" panose="020B0502020202020204" pitchFamily="34" charset="0"/>
              </a:rPr>
              <a:t>Rviz</a:t>
            </a:r>
            <a:r>
              <a:rPr lang="it-IT" sz="1400" dirty="0">
                <a:latin typeface="Century Gothic" panose="020B0502020202020204" pitchFamily="34" charset="0"/>
              </a:rPr>
              <a:t>, </a:t>
            </a:r>
            <a:r>
              <a:rPr lang="it-IT" sz="1400" dirty="0" err="1">
                <a:latin typeface="Century Gothic" panose="020B0502020202020204" pitchFamily="34" charset="0"/>
              </a:rPr>
              <a:t>as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well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all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nodes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that</a:t>
            </a:r>
            <a:r>
              <a:rPr lang="it-IT" sz="1400" dirty="0">
                <a:latin typeface="Century Gothic" panose="020B0502020202020204" pitchFamily="34" charset="0"/>
              </a:rPr>
              <a:t> are </a:t>
            </a:r>
            <a:r>
              <a:rPr lang="it-IT" sz="1400" dirty="0" err="1">
                <a:latin typeface="Century Gothic" panose="020B0502020202020204" pitchFamily="34" charset="0"/>
              </a:rPr>
              <a:t>called</a:t>
            </a:r>
            <a:r>
              <a:rPr lang="it-IT" sz="1400" dirty="0">
                <a:latin typeface="Century Gothic" panose="020B0502020202020204" pitchFamily="34" charset="0"/>
              </a:rPr>
              <a:t> to make the </a:t>
            </a:r>
            <a:r>
              <a:rPr lang="it-IT" sz="1400" dirty="0" err="1">
                <a:latin typeface="Century Gothic" panose="020B0502020202020204" pitchFamily="34" charset="0"/>
              </a:rPr>
              <a:t>simulation</a:t>
            </a:r>
            <a:r>
              <a:rPr lang="it-IT" sz="1400" dirty="0">
                <a:latin typeface="Century Gothic" panose="020B0502020202020204" pitchFamily="34" charset="0"/>
              </a:rPr>
              <a:t> work and </a:t>
            </a:r>
            <a:r>
              <a:rPr lang="it-IT" sz="1400" dirty="0" err="1">
                <a:latin typeface="Century Gothic" panose="020B0502020202020204" pitchFamily="34" charset="0"/>
              </a:rPr>
              <a:t>lastly</a:t>
            </a:r>
            <a:r>
              <a:rPr lang="it-IT" sz="1400" dirty="0">
                <a:latin typeface="Century Gothic" panose="020B0502020202020204" pitchFamily="34" charset="0"/>
              </a:rPr>
              <a:t> the models of the </a:t>
            </a:r>
            <a:r>
              <a:rPr lang="it-IT" sz="1400" dirty="0" err="1">
                <a:latin typeface="Century Gothic" panose="020B0502020202020204" pitchFamily="34" charset="0"/>
              </a:rPr>
              <a:t>fiducial</a:t>
            </a:r>
            <a:r>
              <a:rPr lang="it-IT" sz="1400" dirty="0">
                <a:latin typeface="Century Gothic" panose="020B0502020202020204" pitchFamily="34" charset="0"/>
              </a:rPr>
              <a:t> markers</a:t>
            </a:r>
            <a:r>
              <a:rPr lang="it-IT" sz="1200" dirty="0">
                <a:latin typeface="Century Gothic" panose="020B0502020202020204" pitchFamily="34" charset="0"/>
              </a:rPr>
              <a:t>.</a:t>
            </a:r>
            <a:endParaRPr lang="it-IT" sz="14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378845-CE20-8505-BAE8-F7AB434E0C61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Robots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and World in Gazebo</a:t>
            </a:r>
            <a:endParaRPr lang="it-IT" sz="2000" b="1" dirty="0">
              <a:solidFill>
                <a:srgbClr val="971720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F1B6C3-34FE-FE2C-2103-6F44D9AA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6" y="2187855"/>
            <a:ext cx="3966305" cy="327999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453173-1FA3-F232-F135-7D2DE503B8D4}"/>
              </a:ext>
            </a:extLst>
          </p:cNvPr>
          <p:cNvSpPr txBox="1"/>
          <p:nvPr/>
        </p:nvSpPr>
        <p:spPr>
          <a:xfrm>
            <a:off x="4711151" y="2265710"/>
            <a:ext cx="42042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Century Gothic" panose="020B0502020202020204" pitchFamily="34" charset="0"/>
              </a:rPr>
              <a:t>STEP 1</a:t>
            </a:r>
            <a:r>
              <a:rPr lang="it-IT" sz="1400" dirty="0">
                <a:latin typeface="Century Gothic" panose="020B0502020202020204" pitchFamily="34" charset="0"/>
              </a:rPr>
              <a:t>: I </a:t>
            </a:r>
            <a:r>
              <a:rPr lang="it-IT" sz="1400" dirty="0" err="1">
                <a:latin typeface="Century Gothic" panose="020B0502020202020204" pitchFamily="34" charset="0"/>
              </a:rPr>
              <a:t>created</a:t>
            </a:r>
            <a:r>
              <a:rPr lang="it-IT" sz="1400" dirty="0">
                <a:latin typeface="Century Gothic" panose="020B0502020202020204" pitchFamily="34" charset="0"/>
              </a:rPr>
              <a:t> the world in the Gazebo editor and </a:t>
            </a:r>
            <a:r>
              <a:rPr lang="it-IT" sz="1400" dirty="0" err="1">
                <a:latin typeface="Century Gothic" panose="020B0502020202020204" pitchFamily="34" charset="0"/>
              </a:rPr>
              <a:t>saved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it</a:t>
            </a:r>
            <a:r>
              <a:rPr lang="it-IT" sz="1400" dirty="0">
                <a:latin typeface="Century Gothic" panose="020B0502020202020204" pitchFamily="34" charset="0"/>
              </a:rPr>
              <a:t> in the ‘world’ folder in </a:t>
            </a:r>
            <a:r>
              <a:rPr lang="it-IT" sz="1400" dirty="0" err="1">
                <a:latin typeface="Century Gothic" panose="020B0502020202020204" pitchFamily="34" charset="0"/>
              </a:rPr>
              <a:t>my</a:t>
            </a:r>
            <a:r>
              <a:rPr lang="it-IT" sz="1400" dirty="0">
                <a:latin typeface="Century Gothic" panose="020B0502020202020204" pitchFamily="34" charset="0"/>
              </a:rPr>
              <a:t> package. 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b="1" dirty="0">
                <a:latin typeface="Century Gothic" panose="020B0502020202020204" pitchFamily="34" charset="0"/>
              </a:rPr>
              <a:t>STEP 2</a:t>
            </a:r>
            <a:r>
              <a:rPr lang="it-IT" sz="1400" dirty="0">
                <a:latin typeface="Century Gothic" panose="020B0502020202020204" pitchFamily="34" charset="0"/>
              </a:rPr>
              <a:t>: I </a:t>
            </a:r>
            <a:r>
              <a:rPr lang="it-IT" sz="1400" dirty="0" err="1">
                <a:latin typeface="Century Gothic" panose="020B0502020202020204" pitchFamily="34" charset="0"/>
              </a:rPr>
              <a:t>prepared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two</a:t>
            </a:r>
            <a:r>
              <a:rPr lang="it-IT" sz="1400" dirty="0">
                <a:latin typeface="Century Gothic" panose="020B0502020202020204" pitchFamily="34" charset="0"/>
              </a:rPr>
              <a:t> separate </a:t>
            </a:r>
            <a:r>
              <a:rPr lang="it-IT" sz="1400" dirty="0" err="1">
                <a:latin typeface="Century Gothic" panose="020B0502020202020204" pitchFamily="34" charset="0"/>
              </a:rPr>
              <a:t>launch</a:t>
            </a:r>
            <a:r>
              <a:rPr lang="it-IT" sz="1400" dirty="0">
                <a:latin typeface="Century Gothic" panose="020B0502020202020204" pitchFamily="34" charset="0"/>
              </a:rPr>
              <a:t> files to </a:t>
            </a:r>
            <a:r>
              <a:rPr lang="it-IT" sz="1400" dirty="0" err="1">
                <a:latin typeface="Century Gothic" panose="020B0502020202020204" pitchFamily="34" charset="0"/>
              </a:rPr>
              <a:t>spawn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robots</a:t>
            </a:r>
            <a:r>
              <a:rPr lang="it-IT" sz="1400" dirty="0">
                <a:latin typeface="Century Gothic" panose="020B0502020202020204" pitchFamily="34" charset="0"/>
              </a:rPr>
              <a:t>.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b="1" dirty="0">
                <a:latin typeface="Century Gothic" panose="020B0502020202020204" pitchFamily="34" charset="0"/>
              </a:rPr>
              <a:t>STEP 3</a:t>
            </a:r>
            <a:r>
              <a:rPr lang="it-IT" sz="1400" dirty="0">
                <a:latin typeface="Century Gothic" panose="020B0502020202020204" pitchFamily="34" charset="0"/>
              </a:rPr>
              <a:t>: In the </a:t>
            </a:r>
            <a:r>
              <a:rPr lang="it-IT" sz="1400" dirty="0" err="1">
                <a:latin typeface="Century Gothic" panose="020B0502020202020204" pitchFamily="34" charset="0"/>
              </a:rPr>
              <a:t>main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launch</a:t>
            </a:r>
            <a:r>
              <a:rPr lang="it-IT" sz="1400" dirty="0">
                <a:latin typeface="Century Gothic" panose="020B0502020202020204" pitchFamily="34" charset="0"/>
              </a:rPr>
              <a:t> file, ‘</a:t>
            </a:r>
            <a:r>
              <a:rPr lang="it-IT" sz="1400" dirty="0" err="1">
                <a:latin typeface="Century Gothic" panose="020B0502020202020204" pitchFamily="34" charset="0"/>
              </a:rPr>
              <a:t>spawn_robots_and_world</a:t>
            </a:r>
            <a:r>
              <a:rPr lang="it-IT" sz="1400" dirty="0">
                <a:latin typeface="Century Gothic" panose="020B0502020202020204" pitchFamily="34" charset="0"/>
              </a:rPr>
              <a:t>’, I </a:t>
            </a:r>
            <a:r>
              <a:rPr lang="it-IT" sz="1400" dirty="0" err="1">
                <a:latin typeface="Century Gothic" panose="020B0502020202020204" pitchFamily="34" charset="0"/>
              </a:rPr>
              <a:t>included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both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launch</a:t>
            </a:r>
            <a:r>
              <a:rPr lang="it-IT" sz="1400" dirty="0">
                <a:latin typeface="Century Gothic" panose="020B0502020202020204" pitchFamily="34" charset="0"/>
              </a:rPr>
              <a:t> files </a:t>
            </a:r>
            <a:r>
              <a:rPr lang="it-IT" sz="1400" dirty="0" err="1">
                <a:latin typeface="Century Gothic" panose="020B0502020202020204" pitchFamily="34" charset="0"/>
              </a:rPr>
              <a:t>using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two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different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namespaces</a:t>
            </a:r>
            <a:r>
              <a:rPr lang="it-IT" sz="1400" dirty="0">
                <a:latin typeface="Century Gothic" panose="020B0502020202020204" pitchFamily="34" charset="0"/>
              </a:rPr>
              <a:t>.</a:t>
            </a:r>
          </a:p>
          <a:p>
            <a:endParaRPr lang="it-IT" sz="1400" b="1" dirty="0">
              <a:latin typeface="Century Gothic" panose="020B0502020202020204" pitchFamily="34" charset="0"/>
            </a:endParaRPr>
          </a:p>
          <a:p>
            <a:r>
              <a:rPr lang="it-IT" sz="1400" b="1" dirty="0">
                <a:latin typeface="Century Gothic" panose="020B0502020202020204" pitchFamily="34" charset="0"/>
              </a:rPr>
              <a:t>STEP 4</a:t>
            </a:r>
            <a:r>
              <a:rPr lang="it-IT" sz="1400" dirty="0">
                <a:latin typeface="Century Gothic" panose="020B0502020202020204" pitchFamily="34" charset="0"/>
              </a:rPr>
              <a:t>: In </a:t>
            </a:r>
            <a:r>
              <a:rPr lang="it-IT" sz="1400" dirty="0" err="1">
                <a:latin typeface="Century Gothic" panose="020B0502020202020204" pitchFamily="34" charset="0"/>
              </a:rPr>
              <a:t>this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launch</a:t>
            </a:r>
            <a:r>
              <a:rPr lang="it-IT" sz="1400" dirty="0">
                <a:latin typeface="Century Gothic" panose="020B0502020202020204" pitchFamily="34" charset="0"/>
              </a:rPr>
              <a:t> file I </a:t>
            </a:r>
            <a:r>
              <a:rPr lang="it-IT" sz="1400" dirty="0" err="1">
                <a:latin typeface="Century Gothic" panose="020B0502020202020204" pitchFamily="34" charset="0"/>
              </a:rPr>
              <a:t>also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added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Rviz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node</a:t>
            </a:r>
            <a:r>
              <a:rPr lang="it-IT" sz="1400" dirty="0">
                <a:latin typeface="Century Gothic" panose="020B0502020202020204" pitchFamily="34" charset="0"/>
              </a:rPr>
              <a:t> for the </a:t>
            </a:r>
            <a:r>
              <a:rPr lang="it-IT" sz="1400" dirty="0" err="1">
                <a:latin typeface="Century Gothic" panose="020B0502020202020204" pitchFamily="34" charset="0"/>
              </a:rPr>
              <a:t>visualization</a:t>
            </a:r>
            <a:r>
              <a:rPr lang="it-IT" sz="1400" dirty="0">
                <a:latin typeface="Century Gothic" panose="020B0502020202020204" pitchFamily="34" charset="0"/>
              </a:rPr>
              <a:t> part, </a:t>
            </a:r>
            <a:r>
              <a:rPr lang="it-IT" sz="1400" dirty="0" err="1">
                <a:latin typeface="Century Gothic" panose="020B0502020202020204" pitchFamily="34" charset="0"/>
              </a:rPr>
              <a:t>but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before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saving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Rviz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configuration</a:t>
            </a:r>
            <a:r>
              <a:rPr lang="it-IT" sz="1400" dirty="0">
                <a:latin typeface="Century Gothic" panose="020B0502020202020204" pitchFamily="34" charset="0"/>
              </a:rPr>
              <a:t> I </a:t>
            </a:r>
            <a:r>
              <a:rPr lang="it-IT" sz="1400" dirty="0" err="1">
                <a:latin typeface="Century Gothic" panose="020B0502020202020204" pitchFamily="34" charset="0"/>
              </a:rPr>
              <a:t>created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map</a:t>
            </a:r>
            <a:r>
              <a:rPr lang="it-IT" sz="1400" dirty="0">
                <a:latin typeface="Century Gothic" panose="020B0502020202020204" pitchFamily="34" charset="0"/>
              </a:rPr>
              <a:t> offline.</a:t>
            </a:r>
          </a:p>
        </p:txBody>
      </p:sp>
    </p:spTree>
    <p:extLst>
      <p:ext uri="{BB962C8B-B14F-4D97-AF65-F5344CB8AC3E}">
        <p14:creationId xmlns:p14="http://schemas.microsoft.com/office/powerpoint/2010/main" val="190676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8AEB7E0-91D9-CED4-2F54-A72108D070AE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Robots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and World in Gazebo</a:t>
            </a:r>
            <a:endParaRPr lang="it-IT" sz="2000" b="1" dirty="0">
              <a:solidFill>
                <a:srgbClr val="971720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9EA6BE-C013-5916-4802-5ACFB0970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79" y="1402664"/>
            <a:ext cx="7833223" cy="2930797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33BA192-FC24-679A-5AD8-C99C9D7D7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24" y="4650684"/>
            <a:ext cx="7867280" cy="193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8AEB7E0-91D9-CED4-2F54-A72108D070AE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Robots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and World in Gazebo</a:t>
            </a:r>
            <a:endParaRPr lang="it-IT" sz="2000" b="1" dirty="0">
              <a:solidFill>
                <a:srgbClr val="971720"/>
              </a:solidFill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283B6B-5B04-69C1-9BFB-48E9C95EB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6" y="2333625"/>
            <a:ext cx="6067425" cy="21907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B4E163-0936-AEE7-A888-712C9395C9D7}"/>
              </a:ext>
            </a:extLst>
          </p:cNvPr>
          <p:cNvSpPr txBox="1"/>
          <p:nvPr/>
        </p:nvSpPr>
        <p:spPr>
          <a:xfrm>
            <a:off x="636104" y="5049078"/>
            <a:ext cx="798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The </a:t>
            </a:r>
            <a:r>
              <a:rPr lang="it-IT" dirty="0" err="1">
                <a:latin typeface="Century Gothic" panose="020B0502020202020204" pitchFamily="34" charset="0"/>
              </a:rPr>
              <a:t>two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b="1" dirty="0" err="1">
                <a:latin typeface="Century Gothic" panose="020B0502020202020204" pitchFamily="34" charset="0"/>
              </a:rPr>
              <a:t>different</a:t>
            </a:r>
            <a:r>
              <a:rPr lang="it-IT" b="1" dirty="0">
                <a:latin typeface="Century Gothic" panose="020B0502020202020204" pitchFamily="34" charset="0"/>
              </a:rPr>
              <a:t> </a:t>
            </a:r>
            <a:r>
              <a:rPr lang="it-IT" b="1" dirty="0" err="1">
                <a:latin typeface="Century Gothic" panose="020B0502020202020204" pitchFamily="34" charset="0"/>
              </a:rPr>
              <a:t>namespaces</a:t>
            </a:r>
            <a:r>
              <a:rPr lang="it-IT" b="1" dirty="0">
                <a:latin typeface="Century Gothic" panose="020B0502020202020204" pitchFamily="34" charset="0"/>
              </a:rPr>
              <a:t> </a:t>
            </a:r>
            <a:r>
              <a:rPr lang="it-IT" dirty="0">
                <a:latin typeface="Century Gothic" panose="020B0502020202020204" pitchFamily="34" charset="0"/>
              </a:rPr>
              <a:t>are </a:t>
            </a:r>
            <a:r>
              <a:rPr lang="it-IT" dirty="0" err="1">
                <a:latin typeface="Century Gothic" panose="020B0502020202020204" pitchFamily="34" charset="0"/>
              </a:rPr>
              <a:t>mandatory</a:t>
            </a:r>
            <a:r>
              <a:rPr lang="it-IT" dirty="0">
                <a:latin typeface="Century Gothic" panose="020B0502020202020204" pitchFamily="34" charset="0"/>
              </a:rPr>
              <a:t> in </a:t>
            </a:r>
            <a:r>
              <a:rPr lang="it-IT" dirty="0" err="1">
                <a:latin typeface="Century Gothic" panose="020B0502020202020204" pitchFamily="34" charset="0"/>
              </a:rPr>
              <a:t>order</a:t>
            </a:r>
            <a:r>
              <a:rPr lang="it-IT" dirty="0">
                <a:latin typeface="Century Gothic" panose="020B0502020202020204" pitchFamily="34" charset="0"/>
              </a:rPr>
              <a:t> to </a:t>
            </a:r>
            <a:r>
              <a:rPr lang="it-IT" dirty="0" err="1">
                <a:latin typeface="Century Gothic" panose="020B0502020202020204" pitchFamily="34" charset="0"/>
              </a:rPr>
              <a:t>not</a:t>
            </a:r>
            <a:r>
              <a:rPr lang="it-IT" dirty="0">
                <a:latin typeface="Century Gothic" panose="020B0502020202020204" pitchFamily="34" charset="0"/>
              </a:rPr>
              <a:t> create </a:t>
            </a:r>
            <a:r>
              <a:rPr lang="it-IT" dirty="0" err="1">
                <a:latin typeface="Century Gothic" panose="020B0502020202020204" pitchFamily="34" charset="0"/>
              </a:rPr>
              <a:t>conflicts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between</a:t>
            </a:r>
            <a:r>
              <a:rPr lang="it-IT" dirty="0">
                <a:latin typeface="Century Gothic" panose="020B0502020202020204" pitchFamily="34" charset="0"/>
              </a:rPr>
              <a:t> the </a:t>
            </a:r>
            <a:r>
              <a:rPr lang="it-IT" dirty="0" err="1">
                <a:latin typeface="Century Gothic" panose="020B0502020202020204" pitchFamily="34" charset="0"/>
              </a:rPr>
              <a:t>two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robot_state_publisher</a:t>
            </a:r>
            <a:r>
              <a:rPr lang="it-IT" dirty="0">
                <a:latin typeface="Century Gothic" panose="020B0502020202020204" pitchFamily="34" charset="0"/>
              </a:rPr>
              <a:t> and to </a:t>
            </a:r>
            <a:r>
              <a:rPr lang="it-IT" dirty="0" err="1">
                <a:latin typeface="Century Gothic" panose="020B0502020202020204" pitchFamily="34" charset="0"/>
              </a:rPr>
              <a:t>differentiate</a:t>
            </a:r>
            <a:r>
              <a:rPr lang="it-IT" dirty="0">
                <a:latin typeface="Century Gothic" panose="020B0502020202020204" pitchFamily="34" charset="0"/>
              </a:rPr>
              <a:t> the </a:t>
            </a:r>
            <a:r>
              <a:rPr lang="it-IT" dirty="0" err="1">
                <a:latin typeface="Century Gothic" panose="020B0502020202020204" pitchFamily="34" charset="0"/>
              </a:rPr>
              <a:t>sensors</a:t>
            </a:r>
            <a:r>
              <a:rPr lang="it-IT" dirty="0">
                <a:latin typeface="Century Gothic" panose="020B0502020202020204" pitchFamily="34" charset="0"/>
              </a:rPr>
              <a:t> and the </a:t>
            </a:r>
            <a:r>
              <a:rPr lang="it-IT" dirty="0" err="1">
                <a:latin typeface="Century Gothic" panose="020B0502020202020204" pitchFamily="34" charset="0"/>
              </a:rPr>
              <a:t>topics</a:t>
            </a:r>
            <a:r>
              <a:rPr lang="it-IT" dirty="0">
                <a:latin typeface="Century Gothic" panose="020B0502020202020204" pitchFamily="34" charset="0"/>
              </a:rPr>
              <a:t> with </a:t>
            </a:r>
            <a:r>
              <a:rPr lang="it-IT" dirty="0" err="1">
                <a:latin typeface="Century Gothic" panose="020B0502020202020204" pitchFamily="34" charset="0"/>
              </a:rPr>
              <a:t>which</a:t>
            </a:r>
            <a:r>
              <a:rPr lang="it-IT" dirty="0">
                <a:latin typeface="Century Gothic" panose="020B0502020202020204" pitchFamily="34" charset="0"/>
              </a:rPr>
              <a:t> the </a:t>
            </a:r>
            <a:r>
              <a:rPr lang="it-IT" dirty="0" err="1">
                <a:latin typeface="Century Gothic" panose="020B0502020202020204" pitchFamily="34" charset="0"/>
              </a:rPr>
              <a:t>robots</a:t>
            </a:r>
            <a:r>
              <a:rPr lang="it-IT" dirty="0">
                <a:latin typeface="Century Gothic" panose="020B0502020202020204" pitchFamily="34" charset="0"/>
              </a:rPr>
              <a:t> </a:t>
            </a:r>
            <a:r>
              <a:rPr lang="it-IT" dirty="0" err="1">
                <a:latin typeface="Century Gothic" panose="020B0502020202020204" pitchFamily="34" charset="0"/>
              </a:rPr>
              <a:t>have</a:t>
            </a:r>
            <a:r>
              <a:rPr lang="it-IT" dirty="0">
                <a:latin typeface="Century Gothic" panose="020B0502020202020204" pitchFamily="34" charset="0"/>
              </a:rPr>
              <a:t> to deal.</a:t>
            </a:r>
          </a:p>
        </p:txBody>
      </p:sp>
    </p:spTree>
    <p:extLst>
      <p:ext uri="{BB962C8B-B14F-4D97-AF65-F5344CB8AC3E}">
        <p14:creationId xmlns:p14="http://schemas.microsoft.com/office/powerpoint/2010/main" val="229530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B4C5FA-799A-CDEC-2AE0-FFBC4DA3928D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Sensors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chosen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for the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robots</a:t>
            </a:r>
            <a:endParaRPr lang="it-IT" sz="2000" b="1" dirty="0">
              <a:solidFill>
                <a:srgbClr val="971720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D44B81-2B5D-EF51-2C95-C4E415752F67}"/>
              </a:ext>
            </a:extLst>
          </p:cNvPr>
          <p:cNvSpPr txBox="1"/>
          <p:nvPr/>
        </p:nvSpPr>
        <p:spPr>
          <a:xfrm>
            <a:off x="368423" y="1550504"/>
            <a:ext cx="82786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The </a:t>
            </a:r>
            <a:r>
              <a:rPr lang="it-IT" sz="1400" dirty="0" err="1">
                <a:latin typeface="Century Gothic" panose="020B0502020202020204" pitchFamily="34" charset="0"/>
              </a:rPr>
              <a:t>next</a:t>
            </a:r>
            <a:r>
              <a:rPr lang="it-IT" sz="1400" dirty="0">
                <a:latin typeface="Century Gothic" panose="020B0502020202020204" pitchFamily="34" charset="0"/>
              </a:rPr>
              <a:t> step </a:t>
            </a:r>
            <a:r>
              <a:rPr lang="it-IT" sz="1400" dirty="0" err="1">
                <a:latin typeface="Century Gothic" panose="020B0502020202020204" pitchFamily="34" charset="0"/>
              </a:rPr>
              <a:t>should</a:t>
            </a:r>
            <a:r>
              <a:rPr lang="it-IT" sz="1400" dirty="0">
                <a:latin typeface="Century Gothic" panose="020B0502020202020204" pitchFamily="34" charset="0"/>
              </a:rPr>
              <a:t> be the </a:t>
            </a:r>
            <a:r>
              <a:rPr lang="it-IT" sz="1400" dirty="0" err="1">
                <a:latin typeface="Century Gothic" panose="020B0502020202020204" pitchFamily="34" charset="0"/>
              </a:rPr>
              <a:t>creation</a:t>
            </a:r>
            <a:r>
              <a:rPr lang="it-IT" sz="1400" dirty="0">
                <a:latin typeface="Century Gothic" panose="020B0502020202020204" pitchFamily="34" charset="0"/>
              </a:rPr>
              <a:t> of the </a:t>
            </a:r>
            <a:r>
              <a:rPr lang="it-IT" sz="1400" dirty="0" err="1">
                <a:latin typeface="Century Gothic" panose="020B0502020202020204" pitchFamily="34" charset="0"/>
              </a:rPr>
              <a:t>map</a:t>
            </a:r>
            <a:r>
              <a:rPr lang="it-IT" sz="1400" dirty="0">
                <a:latin typeface="Century Gothic" panose="020B0502020202020204" pitchFamily="34" charset="0"/>
              </a:rPr>
              <a:t> of </a:t>
            </a:r>
            <a:r>
              <a:rPr lang="it-IT" sz="1400" dirty="0" err="1">
                <a:latin typeface="Century Gothic" panose="020B0502020202020204" pitchFamily="34" charset="0"/>
              </a:rPr>
              <a:t>my</a:t>
            </a:r>
            <a:r>
              <a:rPr lang="it-IT" sz="1400" dirty="0">
                <a:latin typeface="Century Gothic" panose="020B0502020202020204" pitchFamily="34" charset="0"/>
              </a:rPr>
              <a:t> Gazebo world in </a:t>
            </a:r>
            <a:r>
              <a:rPr lang="it-IT" sz="1400" dirty="0" err="1">
                <a:latin typeface="Century Gothic" panose="020B0502020202020204" pitchFamily="34" charset="0"/>
              </a:rPr>
              <a:t>Rviz</a:t>
            </a:r>
            <a:r>
              <a:rPr lang="it-IT" sz="1400" dirty="0">
                <a:latin typeface="Century Gothic" panose="020B0502020202020204" pitchFamily="34" charset="0"/>
              </a:rPr>
              <a:t> and </a:t>
            </a:r>
            <a:r>
              <a:rPr lang="it-IT" sz="1400" dirty="0" err="1">
                <a:latin typeface="Century Gothic" panose="020B0502020202020204" pitchFamily="34" charset="0"/>
              </a:rPr>
              <a:t>save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it</a:t>
            </a:r>
            <a:r>
              <a:rPr lang="it-IT" sz="1400" dirty="0">
                <a:latin typeface="Century Gothic" panose="020B0502020202020204" pitchFamily="34" charset="0"/>
              </a:rPr>
              <a:t>. To do </a:t>
            </a:r>
            <a:r>
              <a:rPr lang="it-IT" sz="1400" dirty="0" err="1">
                <a:latin typeface="Century Gothic" panose="020B0502020202020204" pitchFamily="34" charset="0"/>
              </a:rPr>
              <a:t>this</a:t>
            </a:r>
            <a:r>
              <a:rPr lang="it-IT" sz="1400" dirty="0">
                <a:latin typeface="Century Gothic" panose="020B0502020202020204" pitchFamily="34" charset="0"/>
              </a:rPr>
              <a:t> I </a:t>
            </a:r>
            <a:r>
              <a:rPr lang="it-IT" sz="1400" dirty="0" err="1">
                <a:latin typeface="Century Gothic" panose="020B0502020202020204" pitchFamily="34" charset="0"/>
              </a:rPr>
              <a:t>have</a:t>
            </a:r>
            <a:r>
              <a:rPr lang="it-IT" sz="1400" dirty="0">
                <a:latin typeface="Century Gothic" panose="020B0502020202020204" pitchFamily="34" charset="0"/>
              </a:rPr>
              <a:t> to </a:t>
            </a:r>
            <a:r>
              <a:rPr lang="it-IT" sz="1400" dirty="0" err="1">
                <a:latin typeface="Century Gothic" panose="020B0502020202020204" pitchFamily="34" charset="0"/>
              </a:rPr>
              <a:t>implement</a:t>
            </a:r>
            <a:r>
              <a:rPr lang="it-IT" sz="1400" dirty="0">
                <a:latin typeface="Century Gothic" panose="020B0502020202020204" pitchFamily="34" charset="0"/>
              </a:rPr>
              <a:t> some </a:t>
            </a:r>
            <a:r>
              <a:rPr lang="it-IT" sz="1400" b="1" dirty="0" err="1">
                <a:latin typeface="Century Gothic" panose="020B0502020202020204" pitchFamily="34" charset="0"/>
              </a:rPr>
              <a:t>sensors</a:t>
            </a:r>
            <a:r>
              <a:rPr lang="it-IT" sz="1400" dirty="0">
                <a:latin typeface="Century Gothic" panose="020B0502020202020204" pitchFamily="34" charset="0"/>
              </a:rPr>
              <a:t> on </a:t>
            </a:r>
            <a:r>
              <a:rPr lang="it-IT" sz="1400" dirty="0" err="1">
                <a:latin typeface="Century Gothic" panose="020B0502020202020204" pitchFamily="34" charset="0"/>
              </a:rPr>
              <a:t>my</a:t>
            </a:r>
            <a:r>
              <a:rPr lang="it-IT" sz="1400" dirty="0">
                <a:latin typeface="Century Gothic" panose="020B0502020202020204" pitchFamily="34" charset="0"/>
              </a:rPr>
              <a:t> robot, so I </a:t>
            </a:r>
            <a:r>
              <a:rPr lang="it-IT" sz="1400" dirty="0" err="1">
                <a:latin typeface="Century Gothic" panose="020B0502020202020204" pitchFamily="34" charset="0"/>
              </a:rPr>
              <a:t>choose</a:t>
            </a:r>
            <a:r>
              <a:rPr lang="it-IT" sz="1400" dirty="0">
                <a:latin typeface="Century Gothic" panose="020B0502020202020204" pitchFamily="34" charset="0"/>
              </a:rPr>
              <a:t> first to handle the </a:t>
            </a:r>
            <a:r>
              <a:rPr lang="it-IT" sz="1400" dirty="0" err="1">
                <a:latin typeface="Century Gothic" panose="020B0502020202020204" pitchFamily="34" charset="0"/>
              </a:rPr>
              <a:t>sensors</a:t>
            </a:r>
            <a:r>
              <a:rPr lang="it-IT" sz="1400" dirty="0">
                <a:latin typeface="Century Gothic" panose="020B0502020202020204" pitchFamily="34" charset="0"/>
              </a:rPr>
              <a:t> part on </a:t>
            </a:r>
            <a:r>
              <a:rPr lang="it-IT" sz="1400" dirty="0" err="1">
                <a:latin typeface="Century Gothic" panose="020B0502020202020204" pitchFamily="34" charset="0"/>
              </a:rPr>
              <a:t>both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robots</a:t>
            </a:r>
            <a:r>
              <a:rPr lang="it-IT" sz="1400" dirty="0">
                <a:latin typeface="Century Gothic" panose="020B0502020202020204" pitchFamily="34" charset="0"/>
              </a:rPr>
              <a:t>.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dirty="0">
                <a:latin typeface="Century Gothic" panose="020B0502020202020204" pitchFamily="34" charset="0"/>
              </a:rPr>
              <a:t>In the </a:t>
            </a:r>
            <a:r>
              <a:rPr lang="it-IT" sz="1400" dirty="0" err="1">
                <a:latin typeface="Century Gothic" panose="020B0502020202020204" pitchFamily="34" charset="0"/>
              </a:rPr>
              <a:t>perspective</a:t>
            </a:r>
            <a:r>
              <a:rPr lang="it-IT" sz="1400" dirty="0">
                <a:latin typeface="Century Gothic" panose="020B0502020202020204" pitchFamily="34" charset="0"/>
              </a:rPr>
              <a:t> of the </a:t>
            </a:r>
            <a:r>
              <a:rPr lang="it-IT" sz="1400" dirty="0" err="1">
                <a:latin typeface="Century Gothic" panose="020B0502020202020204" pitchFamily="34" charset="0"/>
              </a:rPr>
              <a:t>purpose</a:t>
            </a:r>
            <a:r>
              <a:rPr lang="it-IT" sz="1400" dirty="0">
                <a:latin typeface="Century Gothic" panose="020B0502020202020204" pitchFamily="34" charset="0"/>
              </a:rPr>
              <a:t> of the project, </a:t>
            </a:r>
            <a:r>
              <a:rPr lang="it-IT" sz="1400" b="1" dirty="0" err="1">
                <a:latin typeface="Century Gothic" panose="020B0502020202020204" pitchFamily="34" charset="0"/>
              </a:rPr>
              <a:t>turtlebot</a:t>
            </a:r>
            <a:r>
              <a:rPr lang="it-IT" sz="1400" dirty="0">
                <a:latin typeface="Century Gothic" panose="020B0502020202020204" pitchFamily="34" charset="0"/>
              </a:rPr>
              <a:t> must </a:t>
            </a:r>
            <a:r>
              <a:rPr lang="it-IT" sz="1400" dirty="0" err="1">
                <a:latin typeface="Century Gothic" panose="020B0502020202020204" pitchFamily="34" charset="0"/>
              </a:rPr>
              <a:t>have</a:t>
            </a:r>
            <a:r>
              <a:rPr lang="it-IT" sz="1400" dirty="0">
                <a:latin typeface="Century Gothic" panose="020B0502020202020204" pitchFamily="34" charset="0"/>
              </a:rPr>
              <a:t> a </a:t>
            </a:r>
            <a:r>
              <a:rPr lang="it-IT" sz="1400" b="1" dirty="0">
                <a:latin typeface="Century Gothic" panose="020B0502020202020204" pitchFamily="34" charset="0"/>
              </a:rPr>
              <a:t>lidar</a:t>
            </a:r>
            <a:r>
              <a:rPr lang="it-IT" sz="1400" dirty="0">
                <a:latin typeface="Century Gothic" panose="020B0502020202020204" pitchFamily="34" charset="0"/>
              </a:rPr>
              <a:t>, in </a:t>
            </a:r>
            <a:r>
              <a:rPr lang="it-IT" sz="1400" dirty="0" err="1">
                <a:latin typeface="Century Gothic" panose="020B0502020202020204" pitchFamily="34" charset="0"/>
              </a:rPr>
              <a:t>order</a:t>
            </a:r>
            <a:r>
              <a:rPr lang="it-IT" sz="1400" dirty="0">
                <a:latin typeface="Century Gothic" panose="020B0502020202020204" pitchFamily="34" charset="0"/>
              </a:rPr>
              <a:t> to be </a:t>
            </a:r>
            <a:r>
              <a:rPr lang="it-IT" sz="1400" dirty="0" err="1">
                <a:latin typeface="Century Gothic" panose="020B0502020202020204" pitchFamily="34" charset="0"/>
              </a:rPr>
              <a:t>able</a:t>
            </a:r>
            <a:r>
              <a:rPr lang="it-IT" sz="1400" dirty="0">
                <a:latin typeface="Century Gothic" panose="020B0502020202020204" pitchFamily="34" charset="0"/>
              </a:rPr>
              <a:t> to </a:t>
            </a:r>
            <a:r>
              <a:rPr lang="it-IT" sz="1400" dirty="0" err="1">
                <a:latin typeface="Century Gothic" panose="020B0502020202020204" pitchFamily="34" charset="0"/>
              </a:rPr>
              <a:t>detect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obstacles</a:t>
            </a:r>
            <a:r>
              <a:rPr lang="it-IT" sz="1400" dirty="0">
                <a:latin typeface="Century Gothic" panose="020B0502020202020204" pitchFamily="34" charset="0"/>
              </a:rPr>
              <a:t> and </a:t>
            </a:r>
            <a:r>
              <a:rPr lang="it-IT" sz="1400" dirty="0" err="1">
                <a:latin typeface="Century Gothic" panose="020B0502020202020204" pitchFamily="34" charset="0"/>
              </a:rPr>
              <a:t>measure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distance</a:t>
            </a:r>
            <a:r>
              <a:rPr lang="it-IT" sz="1400" dirty="0">
                <a:latin typeface="Century Gothic" panose="020B0502020202020204" pitchFamily="34" charset="0"/>
              </a:rPr>
              <a:t> from </a:t>
            </a:r>
            <a:r>
              <a:rPr lang="it-IT" sz="1400" dirty="0" err="1">
                <a:latin typeface="Century Gothic" panose="020B0502020202020204" pitchFamily="34" charset="0"/>
              </a:rPr>
              <a:t>them</a:t>
            </a:r>
            <a:r>
              <a:rPr lang="it-IT" sz="1400" dirty="0">
                <a:latin typeface="Century Gothic" panose="020B0502020202020204" pitchFamily="34" charset="0"/>
              </a:rPr>
              <a:t>. </a:t>
            </a:r>
          </a:p>
          <a:p>
            <a:r>
              <a:rPr lang="it-IT" sz="1400" dirty="0" err="1">
                <a:latin typeface="Century Gothic" panose="020B0502020202020204" pitchFamily="34" charset="0"/>
              </a:rPr>
              <a:t>Moreover</a:t>
            </a:r>
            <a:r>
              <a:rPr lang="it-IT" sz="1400" dirty="0">
                <a:latin typeface="Century Gothic" panose="020B0502020202020204" pitchFamily="34" charset="0"/>
              </a:rPr>
              <a:t>, </a:t>
            </a:r>
            <a:r>
              <a:rPr lang="it-IT" sz="1400" dirty="0" err="1">
                <a:latin typeface="Century Gothic" panose="020B0502020202020204" pitchFamily="34" charset="0"/>
              </a:rPr>
              <a:t>another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sensor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that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needed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is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b="1" dirty="0">
                <a:latin typeface="Century Gothic" panose="020B0502020202020204" pitchFamily="34" charset="0"/>
              </a:rPr>
              <a:t>camera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sensor</a:t>
            </a:r>
            <a:r>
              <a:rPr lang="it-IT" sz="1400" dirty="0">
                <a:latin typeface="Century Gothic" panose="020B0502020202020204" pitchFamily="34" charset="0"/>
              </a:rPr>
              <a:t>, </a:t>
            </a:r>
            <a:r>
              <a:rPr lang="it-IT" sz="1400" dirty="0" err="1">
                <a:latin typeface="Century Gothic" panose="020B0502020202020204" pitchFamily="34" charset="0"/>
              </a:rPr>
              <a:t>because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turtlebot</a:t>
            </a:r>
            <a:r>
              <a:rPr lang="it-IT" sz="1400" dirty="0">
                <a:latin typeface="Century Gothic" panose="020B0502020202020204" pitchFamily="34" charset="0"/>
              </a:rPr>
              <a:t> must </a:t>
            </a:r>
            <a:r>
              <a:rPr lang="it-IT" sz="1400" dirty="0" err="1">
                <a:latin typeface="Century Gothic" panose="020B0502020202020204" pitchFamily="34" charset="0"/>
              </a:rPr>
              <a:t>detect</a:t>
            </a:r>
            <a:r>
              <a:rPr lang="it-IT" sz="1400" dirty="0">
                <a:latin typeface="Century Gothic" panose="020B0502020202020204" pitchFamily="34" charset="0"/>
              </a:rPr>
              <a:t> markers in </a:t>
            </a:r>
            <a:r>
              <a:rPr lang="it-IT" sz="1400" dirty="0" err="1">
                <a:latin typeface="Century Gothic" panose="020B0502020202020204" pitchFamily="34" charset="0"/>
              </a:rPr>
              <a:t>each</a:t>
            </a:r>
            <a:r>
              <a:rPr lang="it-IT" sz="1400" dirty="0">
                <a:latin typeface="Century Gothic" panose="020B0502020202020204" pitchFamily="34" charset="0"/>
              </a:rPr>
              <a:t> room.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dirty="0" err="1">
                <a:latin typeface="Century Gothic" panose="020B0502020202020204" pitchFamily="34" charset="0"/>
              </a:rPr>
              <a:t>Instead</a:t>
            </a:r>
            <a:r>
              <a:rPr lang="it-IT" sz="1400" dirty="0">
                <a:latin typeface="Century Gothic" panose="020B0502020202020204" pitchFamily="34" charset="0"/>
              </a:rPr>
              <a:t>, </a:t>
            </a:r>
            <a:r>
              <a:rPr lang="it-IT" sz="1400" dirty="0" err="1">
                <a:latin typeface="Century Gothic" panose="020B0502020202020204" pitchFamily="34" charset="0"/>
              </a:rPr>
              <a:t>as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regard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b="1" dirty="0" err="1">
                <a:latin typeface="Century Gothic" panose="020B0502020202020204" pitchFamily="34" charset="0"/>
              </a:rPr>
              <a:t>Kuka</a:t>
            </a:r>
            <a:r>
              <a:rPr lang="it-IT" sz="1400" b="1" dirty="0">
                <a:latin typeface="Century Gothic" panose="020B0502020202020204" pitchFamily="34" charset="0"/>
              </a:rPr>
              <a:t> </a:t>
            </a:r>
            <a:r>
              <a:rPr lang="it-IT" sz="1400" b="1" dirty="0" err="1">
                <a:latin typeface="Century Gothic" panose="020B0502020202020204" pitchFamily="34" charset="0"/>
              </a:rPr>
              <a:t>Iiwa</a:t>
            </a:r>
            <a:r>
              <a:rPr lang="it-IT" sz="1400" dirty="0">
                <a:latin typeface="Century Gothic" panose="020B0502020202020204" pitchFamily="34" charset="0"/>
              </a:rPr>
              <a:t>, </a:t>
            </a:r>
            <a:r>
              <a:rPr lang="it-IT" sz="1400" dirty="0" err="1">
                <a:latin typeface="Century Gothic" panose="020B0502020202020204" pitchFamily="34" charset="0"/>
              </a:rPr>
              <a:t>its</a:t>
            </a:r>
            <a:r>
              <a:rPr lang="it-IT" sz="1400" dirty="0">
                <a:latin typeface="Century Gothic" panose="020B0502020202020204" pitchFamily="34" charset="0"/>
              </a:rPr>
              <a:t> job </a:t>
            </a:r>
            <a:r>
              <a:rPr lang="it-IT" sz="1400" dirty="0" err="1">
                <a:latin typeface="Century Gothic" panose="020B0502020202020204" pitchFamily="34" charset="0"/>
              </a:rPr>
              <a:t>is</a:t>
            </a:r>
            <a:r>
              <a:rPr lang="it-IT" sz="1400" dirty="0">
                <a:latin typeface="Century Gothic" panose="020B0502020202020204" pitchFamily="34" charset="0"/>
              </a:rPr>
              <a:t> to </a:t>
            </a:r>
            <a:r>
              <a:rPr lang="it-IT" sz="1400" dirty="0" err="1">
                <a:latin typeface="Century Gothic" panose="020B0502020202020204" pitchFamily="34" charset="0"/>
              </a:rPr>
              <a:t>search</a:t>
            </a:r>
            <a:r>
              <a:rPr lang="it-IT" sz="1400" dirty="0">
                <a:latin typeface="Century Gothic" panose="020B0502020202020204" pitchFamily="34" charset="0"/>
              </a:rPr>
              <a:t> for a marker on the ground, so a </a:t>
            </a:r>
            <a:r>
              <a:rPr lang="it-IT" sz="1400" b="1" dirty="0">
                <a:latin typeface="Century Gothic" panose="020B0502020202020204" pitchFamily="34" charset="0"/>
              </a:rPr>
              <a:t>camera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needed</a:t>
            </a:r>
            <a:r>
              <a:rPr lang="it-IT" sz="1400" dirty="0">
                <a:latin typeface="Century Gothic" panose="020B0502020202020204" pitchFamily="34" charset="0"/>
              </a:rPr>
              <a:t>. I </a:t>
            </a:r>
            <a:r>
              <a:rPr lang="it-IT" sz="1400" dirty="0" err="1">
                <a:latin typeface="Century Gothic" panose="020B0502020202020204" pitchFamily="34" charset="0"/>
              </a:rPr>
              <a:t>will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explain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later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decision</a:t>
            </a:r>
            <a:r>
              <a:rPr lang="it-IT" sz="1400" dirty="0">
                <a:latin typeface="Century Gothic" panose="020B0502020202020204" pitchFamily="34" charset="0"/>
              </a:rPr>
              <a:t> on </a:t>
            </a:r>
            <a:r>
              <a:rPr lang="it-IT" sz="1400" dirty="0" err="1">
                <a:latin typeface="Century Gothic" panose="020B0502020202020204" pitchFamily="34" charset="0"/>
              </a:rPr>
              <a:t>this</a:t>
            </a:r>
            <a:r>
              <a:rPr lang="it-IT" sz="1400" dirty="0">
                <a:latin typeface="Century Gothic" panose="020B0502020202020204" pitchFamily="34" charset="0"/>
              </a:rPr>
              <a:t> vision </a:t>
            </a:r>
            <a:r>
              <a:rPr lang="it-IT" sz="1400" dirty="0" err="1">
                <a:latin typeface="Century Gothic" panose="020B0502020202020204" pitchFamily="34" charset="0"/>
              </a:rPr>
              <a:t>sensor</a:t>
            </a:r>
            <a:r>
              <a:rPr lang="it-IT" sz="1400" dirty="0">
                <a:latin typeface="Century Gothic" panose="020B0502020202020204" pitchFamily="34" charset="0"/>
              </a:rPr>
              <a:t> for the </a:t>
            </a:r>
            <a:r>
              <a:rPr lang="it-IT" sz="1400" dirty="0" err="1">
                <a:latin typeface="Century Gothic" panose="020B0502020202020204" pitchFamily="34" charset="0"/>
              </a:rPr>
              <a:t>Kuka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Iiwa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because</a:t>
            </a:r>
            <a:r>
              <a:rPr lang="it-IT" sz="1400" dirty="0">
                <a:latin typeface="Century Gothic" panose="020B0502020202020204" pitchFamily="34" charset="0"/>
              </a:rPr>
              <a:t> I made some </a:t>
            </a:r>
            <a:r>
              <a:rPr lang="it-IT" sz="1400" dirty="0" err="1">
                <a:latin typeface="Century Gothic" panose="020B0502020202020204" pitchFamily="34" charset="0"/>
              </a:rPr>
              <a:t>consideration</a:t>
            </a:r>
            <a:r>
              <a:rPr lang="it-IT" sz="1400" dirty="0">
                <a:latin typeface="Century Gothic" panose="020B0502020202020204" pitchFamily="34" charset="0"/>
              </a:rPr>
              <a:t> on the </a:t>
            </a:r>
            <a:r>
              <a:rPr lang="it-IT" sz="1400" dirty="0" err="1">
                <a:latin typeface="Century Gothic" panose="020B0502020202020204" pitchFamily="34" charset="0"/>
              </a:rPr>
              <a:t>basis</a:t>
            </a:r>
            <a:r>
              <a:rPr lang="it-IT" sz="1400" dirty="0">
                <a:latin typeface="Century Gothic" panose="020B0502020202020204" pitchFamily="34" charset="0"/>
              </a:rPr>
              <a:t> of the </a:t>
            </a:r>
            <a:r>
              <a:rPr lang="it-IT" sz="1400" dirty="0" err="1">
                <a:latin typeface="Century Gothic" panose="020B0502020202020204" pitchFamily="34" charset="0"/>
              </a:rPr>
              <a:t>results</a:t>
            </a:r>
            <a:r>
              <a:rPr lang="it-IT" sz="1400" dirty="0">
                <a:latin typeface="Century Gothic" panose="020B0502020202020204" pitchFamily="34" charset="0"/>
              </a:rPr>
              <a:t>.</a:t>
            </a:r>
          </a:p>
          <a:p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sz="1400" dirty="0">
                <a:latin typeface="Century Gothic" panose="020B0502020202020204" pitchFamily="34" charset="0"/>
              </a:rPr>
              <a:t>In the following </a:t>
            </a:r>
            <a:r>
              <a:rPr lang="it-IT" sz="1400" dirty="0" err="1">
                <a:latin typeface="Century Gothic" panose="020B0502020202020204" pitchFamily="34" charset="0"/>
              </a:rPr>
              <a:t>two</a:t>
            </a:r>
            <a:r>
              <a:rPr lang="it-IT" sz="1400" dirty="0">
                <a:latin typeface="Century Gothic" panose="020B0502020202020204" pitchFamily="34" charset="0"/>
              </a:rPr>
              <a:t> slides </a:t>
            </a:r>
            <a:r>
              <a:rPr lang="it-IT" sz="1400" dirty="0" err="1">
                <a:latin typeface="Century Gothic" panose="020B0502020202020204" pitchFamily="34" charset="0"/>
              </a:rPr>
              <a:t>there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is</a:t>
            </a:r>
            <a:r>
              <a:rPr lang="it-IT" sz="1400" dirty="0">
                <a:latin typeface="Century Gothic" panose="020B0502020202020204" pitchFamily="34" charset="0"/>
              </a:rPr>
              <a:t> the </a:t>
            </a:r>
            <a:r>
              <a:rPr lang="it-IT" sz="1400" dirty="0" err="1">
                <a:latin typeface="Century Gothic" panose="020B0502020202020204" pitchFamily="34" charset="0"/>
              </a:rPr>
              <a:t>implementation</a:t>
            </a:r>
            <a:r>
              <a:rPr lang="it-IT" sz="1400" dirty="0">
                <a:latin typeface="Century Gothic" panose="020B0502020202020204" pitchFamily="34" charset="0"/>
              </a:rPr>
              <a:t> of the </a:t>
            </a:r>
            <a:r>
              <a:rPr lang="it-IT" sz="1400" dirty="0" err="1">
                <a:latin typeface="Century Gothic" panose="020B0502020202020204" pitchFamily="34" charset="0"/>
              </a:rPr>
              <a:t>sensor</a:t>
            </a:r>
            <a:r>
              <a:rPr lang="it-IT" sz="1400" dirty="0">
                <a:latin typeface="Century Gothic" panose="020B0502020202020204" pitchFamily="34" charset="0"/>
              </a:rPr>
              <a:t> in the turtlebot3_burger </a:t>
            </a:r>
            <a:r>
              <a:rPr lang="it-IT" sz="1400" dirty="0" err="1">
                <a:latin typeface="Century Gothic" panose="020B0502020202020204" pitchFamily="34" charset="0"/>
              </a:rPr>
              <a:t>xacro</a:t>
            </a:r>
            <a:r>
              <a:rPr lang="it-IT" sz="1400" dirty="0">
                <a:latin typeface="Century Gothic" panose="020B0502020202020204" pitchFamily="34" charset="0"/>
              </a:rPr>
              <a:t> file and </a:t>
            </a:r>
            <a:r>
              <a:rPr lang="it-IT" sz="1400" dirty="0" err="1">
                <a:latin typeface="Century Gothic" panose="020B0502020202020204" pitchFamily="34" charset="0"/>
              </a:rPr>
              <a:t>then</a:t>
            </a:r>
            <a:r>
              <a:rPr lang="it-IT" sz="1400" dirty="0">
                <a:latin typeface="Century Gothic" panose="020B0502020202020204" pitchFamily="34" charset="0"/>
              </a:rPr>
              <a:t> in the </a:t>
            </a:r>
            <a:r>
              <a:rPr lang="it-IT" sz="1400" dirty="0" err="1">
                <a:latin typeface="Century Gothic" panose="020B0502020202020204" pitchFamily="34" charset="0"/>
              </a:rPr>
              <a:t>kuka_iiwa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urdf</a:t>
            </a:r>
            <a:r>
              <a:rPr lang="it-IT" sz="1400" dirty="0">
                <a:latin typeface="Century Gothic" panose="020B0502020202020204" pitchFamily="34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96370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B4C5FA-799A-CDEC-2AE0-FFBC4DA3928D}"/>
              </a:ext>
            </a:extLst>
          </p:cNvPr>
          <p:cNvSpPr txBox="1"/>
          <p:nvPr/>
        </p:nvSpPr>
        <p:spPr>
          <a:xfrm>
            <a:off x="368423" y="1002554"/>
            <a:ext cx="840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Sensors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chosen</a:t>
            </a:r>
            <a:r>
              <a:rPr lang="it-IT" sz="2000" b="1" dirty="0">
                <a:solidFill>
                  <a:srgbClr val="971720"/>
                </a:solidFill>
                <a:latin typeface="Century Gothic" panose="020B0502020202020204" pitchFamily="34" charset="0"/>
              </a:rPr>
              <a:t> for the </a:t>
            </a:r>
            <a:r>
              <a:rPr lang="it-IT" sz="2000" b="1" dirty="0" err="1">
                <a:solidFill>
                  <a:srgbClr val="971720"/>
                </a:solidFill>
                <a:latin typeface="Century Gothic" panose="020B0502020202020204" pitchFamily="34" charset="0"/>
              </a:rPr>
              <a:t>robots</a:t>
            </a:r>
            <a:endParaRPr lang="it-IT" sz="2000" b="1" dirty="0">
              <a:solidFill>
                <a:srgbClr val="97172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B381A4-C56D-43B6-7365-B104DF8D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38" y="1402664"/>
            <a:ext cx="4248150" cy="971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15AAA8-3942-99A7-725E-FB27F219E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25" y="2393774"/>
            <a:ext cx="8239125" cy="11906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60770A1-E78B-B40E-129D-34D81C33A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25" y="3584399"/>
            <a:ext cx="4181475" cy="94297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1DB707C-B2DD-9774-1340-4A7A97A84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38" y="4575509"/>
            <a:ext cx="7077075" cy="207645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804FB1-C400-F383-3F03-570213AE769F}"/>
              </a:ext>
            </a:extLst>
          </p:cNvPr>
          <p:cNvSpPr txBox="1"/>
          <p:nvPr/>
        </p:nvSpPr>
        <p:spPr>
          <a:xfrm>
            <a:off x="5257800" y="3363389"/>
            <a:ext cx="313082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  <a:latin typeface="Century Gothic" panose="020B0502020202020204" pitchFamily="34" charset="0"/>
              </a:rPr>
              <a:t>Turtlebot3_burger</a:t>
            </a:r>
          </a:p>
        </p:txBody>
      </p:sp>
    </p:spTree>
    <p:extLst>
      <p:ext uri="{BB962C8B-B14F-4D97-AF65-F5344CB8AC3E}">
        <p14:creationId xmlns:p14="http://schemas.microsoft.com/office/powerpoint/2010/main" val="386072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6628</TotalTime>
  <Words>1596</Words>
  <Application>Microsoft Office PowerPoint</Application>
  <PresentationFormat>Presentazione su schermo (4:3)</PresentationFormat>
  <Paragraphs>136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Martina Annicelli</cp:lastModifiedBy>
  <cp:revision>255</cp:revision>
  <dcterms:created xsi:type="dcterms:W3CDTF">2013-09-05T14:27:33Z</dcterms:created>
  <dcterms:modified xsi:type="dcterms:W3CDTF">2023-03-13T11:05:38Z</dcterms:modified>
</cp:coreProperties>
</file>