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92" r:id="rId8"/>
    <p:sldId id="262" r:id="rId9"/>
    <p:sldId id="293" r:id="rId10"/>
    <p:sldId id="263" r:id="rId11"/>
    <p:sldId id="264" r:id="rId12"/>
    <p:sldId id="265" r:id="rId13"/>
    <p:sldId id="266" r:id="rId14"/>
    <p:sldId id="294" r:id="rId15"/>
    <p:sldId id="268" r:id="rId16"/>
    <p:sldId id="295" r:id="rId17"/>
    <p:sldId id="296" r:id="rId18"/>
    <p:sldId id="297" r:id="rId19"/>
    <p:sldId id="298" r:id="rId20"/>
    <p:sldId id="299" r:id="rId21"/>
    <p:sldId id="300" r:id="rId22"/>
    <p:sldId id="301" r:id="rId23"/>
    <p:sldId id="302" r:id="rId24"/>
    <p:sldId id="290" r:id="rId25"/>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a Annicelli" initials="MA" lastIdx="1" clrIdx="0">
    <p:extLst>
      <p:ext uri="{19B8F6BF-5375-455C-9EA6-DF929625EA0E}">
        <p15:presenceInfo xmlns:p15="http://schemas.microsoft.com/office/powerpoint/2012/main" userId="74c608e76f2aed2c" providerId="Windows Live"/>
      </p:ext>
    </p:extLst>
  </p:cmAuthor>
  <p:cmAuthor id="2" name="Marcella Piacentino"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1720"/>
    <a:srgbClr val="4A7EBB"/>
    <a:srgbClr val="162230"/>
    <a:srgbClr val="7F7F7F"/>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snapToObjects="1">
      <p:cViewPr varScale="1">
        <p:scale>
          <a:sx n="64" d="100"/>
          <a:sy n="64" d="100"/>
        </p:scale>
        <p:origin x="133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4F915-DDDE-4CAA-895D-614564BB8837}" type="datetimeFigureOut">
              <a:rPr lang="en-GB" smtClean="0"/>
              <a:t>14/03/2023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B5884-7D75-46CC-B688-7B54B2BD8EAE}" type="slidenum">
              <a:rPr lang="en-GB" smtClean="0"/>
              <a:t>‹N›</a:t>
            </a:fld>
            <a:endParaRPr lang="en-GB"/>
          </a:p>
        </p:txBody>
      </p:sp>
    </p:spTree>
    <p:extLst>
      <p:ext uri="{BB962C8B-B14F-4D97-AF65-F5344CB8AC3E}">
        <p14:creationId xmlns:p14="http://schemas.microsoft.com/office/powerpoint/2010/main" val="3669703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4C5A5-33D0-4441-96FE-163C8B7C9D3F}" type="datetimeFigureOut">
              <a:rPr lang="en-GB" smtClean="0"/>
              <a:t>14/03/2023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4E1B5-63BC-4334-9D81-D58D41015F1C}" type="slidenum">
              <a:rPr lang="en-GB" smtClean="0"/>
              <a:t>‹N›</a:t>
            </a:fld>
            <a:endParaRPr lang="en-GB"/>
          </a:p>
        </p:txBody>
      </p:sp>
    </p:spTree>
    <p:extLst>
      <p:ext uri="{BB962C8B-B14F-4D97-AF65-F5344CB8AC3E}">
        <p14:creationId xmlns:p14="http://schemas.microsoft.com/office/powerpoint/2010/main" val="345047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14/03/2023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16873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14/03/2023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40412857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14/03/2023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580958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14/03/2023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212666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14/03/2023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747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C790A91-0F3D-9944-94EF-F5C93CDE0643}" type="datetimeFigureOut">
              <a:rPr lang="it-IT" smtClean="0"/>
              <a:t>14/03/2023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610067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C790A91-0F3D-9944-94EF-F5C93CDE0643}" type="datetimeFigureOut">
              <a:rPr lang="it-IT" smtClean="0"/>
              <a:t>14/03/2023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53603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2C790A91-0F3D-9944-94EF-F5C93CDE0643}" type="datetimeFigureOut">
              <a:rPr lang="it-IT" smtClean="0"/>
              <a:t>14/03/2023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7695112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C790A91-0F3D-9944-94EF-F5C93CDE0643}" type="datetimeFigureOut">
              <a:rPr lang="it-IT" smtClean="0"/>
              <a:t>14/03/2023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346219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14/03/2023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7482418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14/03/2023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6591011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90A91-0F3D-9944-94EF-F5C93CDE0643}" type="datetimeFigureOut">
              <a:rPr lang="it-IT" smtClean="0"/>
              <a:t>14/03/2023</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2948-A980-434D-BAB3-FF8DF2F4692E}" type="slidenum">
              <a:rPr lang="it-IT" smtClean="0"/>
              <a:t>‹N›</a:t>
            </a:fld>
            <a:endParaRPr lang="it-IT"/>
          </a:p>
        </p:txBody>
      </p:sp>
    </p:spTree>
    <p:extLst>
      <p:ext uri="{BB962C8B-B14F-4D97-AF65-F5344CB8AC3E}">
        <p14:creationId xmlns:p14="http://schemas.microsoft.com/office/powerpoint/2010/main" val="172220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13" name="CasellaDiTesto 12"/>
          <p:cNvSpPr txBox="1"/>
          <p:nvPr/>
        </p:nvSpPr>
        <p:spPr>
          <a:xfrm>
            <a:off x="5641" y="1040738"/>
            <a:ext cx="9148298" cy="5016758"/>
          </a:xfrm>
          <a:prstGeom prst="rect">
            <a:avLst/>
          </a:prstGeom>
          <a:noFill/>
        </p:spPr>
        <p:txBody>
          <a:bodyPr wrap="square" rtlCol="0">
            <a:spAutoFit/>
          </a:bodyPr>
          <a:lstStyle/>
          <a:p>
            <a:pPr algn="ct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dirty="0">
                <a:solidFill>
                  <a:srgbClr val="971720"/>
                </a:solidFill>
                <a:latin typeface="Century Gothic" panose="020B0502020202020204" pitchFamily="34" charset="0"/>
                <a:cs typeface="Century Gothic"/>
              </a:rPr>
              <a:t>ROBOTICS LAB TECHNICAL PROJECT</a:t>
            </a:r>
          </a:p>
          <a:p>
            <a:pPr algn="ct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a:solidFill>
                  <a:srgbClr val="971720"/>
                </a:solidFill>
                <a:latin typeface="Century Gothic" panose="020B0502020202020204" pitchFamily="34" charset="0"/>
                <a:cs typeface="Century Gothic"/>
              </a:rPr>
              <a:t>Multi-Robot System </a:t>
            </a:r>
          </a:p>
          <a:p>
            <a:pPr algn="ct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a:solidFill>
                  <a:srgbClr val="971720"/>
                </a:solidFill>
                <a:latin typeface="Century Gothic" panose="020B0502020202020204" pitchFamily="34" charset="0"/>
                <a:cs typeface="Century Gothic"/>
              </a:rPr>
              <a:t>with Turtlebot3_Burger and </a:t>
            </a:r>
            <a:r>
              <a:rPr lang="it-IT" sz="2400" dirty="0" err="1">
                <a:solidFill>
                  <a:srgbClr val="971720"/>
                </a:solidFill>
                <a:latin typeface="Century Gothic" panose="020B0502020202020204" pitchFamily="34" charset="0"/>
                <a:cs typeface="Century Gothic"/>
              </a:rPr>
              <a:t>Kuka_Iiwa</a:t>
            </a: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latin typeface="Century Gothic"/>
              <a:cs typeface="Century Gothic"/>
            </a:endParaRPr>
          </a:p>
        </p:txBody>
      </p:sp>
      <p:sp>
        <p:nvSpPr>
          <p:cNvPr id="7" name="CasellaDiTesto 6">
            <a:extLst>
              <a:ext uri="{FF2B5EF4-FFF2-40B4-BE49-F238E27FC236}">
                <a16:creationId xmlns:a16="http://schemas.microsoft.com/office/drawing/2014/main" id="{107DB026-4AEB-B8D1-C479-0BC3A5CF7211}"/>
              </a:ext>
            </a:extLst>
          </p:cNvPr>
          <p:cNvSpPr txBox="1"/>
          <p:nvPr/>
        </p:nvSpPr>
        <p:spPr>
          <a:xfrm>
            <a:off x="4567032" y="6409834"/>
            <a:ext cx="4576968" cy="369332"/>
          </a:xfrm>
          <a:prstGeom prst="rect">
            <a:avLst/>
          </a:prstGeom>
          <a:noFill/>
        </p:spPr>
        <p:txBody>
          <a:bodyPr wrap="square">
            <a:spAutoFit/>
          </a:bodyPr>
          <a:lstStyle/>
          <a:p>
            <a:pPr algn="r">
              <a:spcBef>
                <a:spcPts val="1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800" dirty="0">
                <a:latin typeface="Century Gothic"/>
                <a:cs typeface="Century Gothic"/>
              </a:rPr>
              <a:t>Martina Annicelli P38000065</a:t>
            </a:r>
          </a:p>
        </p:txBody>
      </p:sp>
      <p:pic>
        <p:nvPicPr>
          <p:cNvPr id="4" name="Immagine 3">
            <a:extLst>
              <a:ext uri="{FF2B5EF4-FFF2-40B4-BE49-F238E27FC236}">
                <a16:creationId xmlns:a16="http://schemas.microsoft.com/office/drawing/2014/main" id="{A2EFF3C4-4047-E19E-A990-A186D4FD0AC6}"/>
              </a:ext>
            </a:extLst>
          </p:cNvPr>
          <p:cNvPicPr>
            <a:picLocks noChangeAspect="1"/>
          </p:cNvPicPr>
          <p:nvPr/>
        </p:nvPicPr>
        <p:blipFill>
          <a:blip r:embed="rId3"/>
          <a:stretch>
            <a:fillRect/>
          </a:stretch>
        </p:blipFill>
        <p:spPr>
          <a:xfrm>
            <a:off x="2860594" y="2973706"/>
            <a:ext cx="3729050" cy="3083790"/>
          </a:xfrm>
          <a:prstGeom prst="rect">
            <a:avLst/>
          </a:prstGeom>
        </p:spPr>
      </p:pic>
    </p:spTree>
    <p:extLst>
      <p:ext uri="{BB962C8B-B14F-4D97-AF65-F5344CB8AC3E}">
        <p14:creationId xmlns:p14="http://schemas.microsoft.com/office/powerpoint/2010/main" val="3165468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2D7A84D6-F91F-E9E9-1446-DFDAC693397C}"/>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Sensors</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chosen</a:t>
            </a:r>
            <a:r>
              <a:rPr lang="it-IT" sz="2000" b="1" dirty="0">
                <a:solidFill>
                  <a:srgbClr val="971720"/>
                </a:solidFill>
                <a:latin typeface="Century Gothic" panose="020B0502020202020204" pitchFamily="34" charset="0"/>
              </a:rPr>
              <a:t> for the </a:t>
            </a:r>
            <a:r>
              <a:rPr lang="it-IT" sz="2000" b="1" dirty="0" err="1">
                <a:solidFill>
                  <a:srgbClr val="971720"/>
                </a:solidFill>
                <a:latin typeface="Century Gothic" panose="020B0502020202020204" pitchFamily="34" charset="0"/>
              </a:rPr>
              <a:t>robots</a:t>
            </a:r>
            <a:endParaRPr lang="it-IT" sz="2000" b="1" dirty="0">
              <a:solidFill>
                <a:srgbClr val="971720"/>
              </a:solidFill>
            </a:endParaRPr>
          </a:p>
        </p:txBody>
      </p:sp>
      <p:pic>
        <p:nvPicPr>
          <p:cNvPr id="6" name="Immagine 5">
            <a:extLst>
              <a:ext uri="{FF2B5EF4-FFF2-40B4-BE49-F238E27FC236}">
                <a16:creationId xmlns:a16="http://schemas.microsoft.com/office/drawing/2014/main" id="{AE60A298-7EB6-6E2D-9277-784C0D234FCE}"/>
              </a:ext>
            </a:extLst>
          </p:cNvPr>
          <p:cNvPicPr>
            <a:picLocks noChangeAspect="1"/>
          </p:cNvPicPr>
          <p:nvPr/>
        </p:nvPicPr>
        <p:blipFill rotWithShape="1">
          <a:blip r:embed="rId3"/>
          <a:srcRect b="36448"/>
          <a:stretch/>
        </p:blipFill>
        <p:spPr>
          <a:xfrm>
            <a:off x="368423" y="1462299"/>
            <a:ext cx="4286250" cy="932208"/>
          </a:xfrm>
          <a:prstGeom prst="rect">
            <a:avLst/>
          </a:prstGeom>
        </p:spPr>
      </p:pic>
      <p:pic>
        <p:nvPicPr>
          <p:cNvPr id="11" name="Immagine 10">
            <a:extLst>
              <a:ext uri="{FF2B5EF4-FFF2-40B4-BE49-F238E27FC236}">
                <a16:creationId xmlns:a16="http://schemas.microsoft.com/office/drawing/2014/main" id="{8F7D103E-AB39-AF36-7C47-0B6664A102E9}"/>
              </a:ext>
            </a:extLst>
          </p:cNvPr>
          <p:cNvPicPr>
            <a:picLocks noChangeAspect="1"/>
          </p:cNvPicPr>
          <p:nvPr/>
        </p:nvPicPr>
        <p:blipFill>
          <a:blip r:embed="rId4"/>
          <a:stretch>
            <a:fillRect/>
          </a:stretch>
        </p:blipFill>
        <p:spPr>
          <a:xfrm>
            <a:off x="368423" y="2472769"/>
            <a:ext cx="7219950" cy="1990725"/>
          </a:xfrm>
          <a:prstGeom prst="rect">
            <a:avLst/>
          </a:prstGeom>
        </p:spPr>
      </p:pic>
      <p:sp>
        <p:nvSpPr>
          <p:cNvPr id="12" name="CasellaDiTesto 11">
            <a:extLst>
              <a:ext uri="{FF2B5EF4-FFF2-40B4-BE49-F238E27FC236}">
                <a16:creationId xmlns:a16="http://schemas.microsoft.com/office/drawing/2014/main" id="{12652399-9F7F-D2E5-A002-C3BDDED35F81}"/>
              </a:ext>
            </a:extLst>
          </p:cNvPr>
          <p:cNvSpPr txBox="1"/>
          <p:nvPr/>
        </p:nvSpPr>
        <p:spPr>
          <a:xfrm>
            <a:off x="616226" y="4888089"/>
            <a:ext cx="7513983" cy="646331"/>
          </a:xfrm>
          <a:prstGeom prst="rect">
            <a:avLst/>
          </a:prstGeom>
          <a:noFill/>
        </p:spPr>
        <p:txBody>
          <a:bodyPr wrap="square" rtlCol="0">
            <a:spAutoFit/>
          </a:bodyPr>
          <a:lstStyle/>
          <a:p>
            <a:r>
              <a:rPr lang="it-IT" dirty="0">
                <a:latin typeface="Century Gothic" panose="020B0502020202020204" pitchFamily="34" charset="0"/>
              </a:rPr>
              <a:t>In the </a:t>
            </a:r>
            <a:r>
              <a:rPr lang="it-IT" dirty="0" err="1">
                <a:latin typeface="Century Gothic" panose="020B0502020202020204" pitchFamily="34" charset="0"/>
              </a:rPr>
              <a:t>urdf</a:t>
            </a:r>
            <a:r>
              <a:rPr lang="it-IT" dirty="0">
                <a:latin typeface="Century Gothic" panose="020B0502020202020204" pitchFamily="34" charset="0"/>
              </a:rPr>
              <a:t> </a:t>
            </a:r>
            <a:r>
              <a:rPr lang="it-IT" dirty="0" err="1">
                <a:latin typeface="Century Gothic" panose="020B0502020202020204" pitchFamily="34" charset="0"/>
              </a:rPr>
              <a:t>there</a:t>
            </a:r>
            <a:r>
              <a:rPr lang="it-IT" dirty="0">
                <a:latin typeface="Century Gothic" panose="020B0502020202020204" pitchFamily="34" charset="0"/>
              </a:rPr>
              <a:t> </a:t>
            </a:r>
            <a:r>
              <a:rPr lang="it-IT" dirty="0" err="1">
                <a:latin typeface="Century Gothic" panose="020B0502020202020204" pitchFamily="34" charset="0"/>
              </a:rPr>
              <a:t>is</a:t>
            </a:r>
            <a:r>
              <a:rPr lang="it-IT" dirty="0">
                <a:latin typeface="Century Gothic" panose="020B0502020202020204" pitchFamily="34" charset="0"/>
              </a:rPr>
              <a:t> </a:t>
            </a:r>
            <a:r>
              <a:rPr lang="it-IT" dirty="0" err="1">
                <a:latin typeface="Century Gothic" panose="020B0502020202020204" pitchFamily="34" charset="0"/>
              </a:rPr>
              <a:t>also</a:t>
            </a:r>
            <a:r>
              <a:rPr lang="it-IT" dirty="0">
                <a:latin typeface="Century Gothic" panose="020B0502020202020204" pitchFamily="34" charset="0"/>
              </a:rPr>
              <a:t> </a:t>
            </a:r>
            <a:r>
              <a:rPr lang="it-IT" dirty="0" err="1">
                <a:latin typeface="Century Gothic" panose="020B0502020202020204" pitchFamily="34" charset="0"/>
              </a:rPr>
              <a:t>another</a:t>
            </a:r>
            <a:r>
              <a:rPr lang="it-IT" dirty="0">
                <a:latin typeface="Century Gothic" panose="020B0502020202020204" pitchFamily="34" charset="0"/>
              </a:rPr>
              <a:t> ‘</a:t>
            </a:r>
            <a:r>
              <a:rPr lang="it-IT" i="1" dirty="0" err="1">
                <a:latin typeface="Century Gothic" panose="020B0502020202020204" pitchFamily="34" charset="0"/>
              </a:rPr>
              <a:t>commented</a:t>
            </a:r>
            <a:r>
              <a:rPr lang="it-IT" dirty="0">
                <a:latin typeface="Century Gothic" panose="020B0502020202020204" pitchFamily="34" charset="0"/>
              </a:rPr>
              <a:t>’ </a:t>
            </a:r>
            <a:r>
              <a:rPr lang="it-IT" dirty="0" err="1">
                <a:latin typeface="Century Gothic" panose="020B0502020202020204" pitchFamily="34" charset="0"/>
              </a:rPr>
              <a:t>sensor</a:t>
            </a:r>
            <a:r>
              <a:rPr lang="it-IT" dirty="0">
                <a:latin typeface="Century Gothic" panose="020B0502020202020204" pitchFamily="34" charset="0"/>
              </a:rPr>
              <a:t> </a:t>
            </a:r>
            <a:r>
              <a:rPr lang="it-IT" dirty="0" err="1">
                <a:latin typeface="Century Gothic" panose="020B0502020202020204" pitchFamily="34" charset="0"/>
              </a:rPr>
              <a:t>that</a:t>
            </a:r>
            <a:r>
              <a:rPr lang="it-IT" dirty="0">
                <a:latin typeface="Century Gothic" panose="020B0502020202020204" pitchFamily="34" charset="0"/>
              </a:rPr>
              <a:t> </a:t>
            </a:r>
            <a:r>
              <a:rPr lang="it-IT" dirty="0" err="1">
                <a:latin typeface="Century Gothic" panose="020B0502020202020204" pitchFamily="34" charset="0"/>
              </a:rPr>
              <a:t>will</a:t>
            </a:r>
            <a:r>
              <a:rPr lang="it-IT" dirty="0">
                <a:latin typeface="Century Gothic" panose="020B0502020202020204" pitchFamily="34" charset="0"/>
              </a:rPr>
              <a:t> be </a:t>
            </a:r>
            <a:r>
              <a:rPr lang="it-IT" dirty="0" err="1">
                <a:latin typeface="Century Gothic" panose="020B0502020202020204" pitchFamily="34" charset="0"/>
              </a:rPr>
              <a:t>explained</a:t>
            </a:r>
            <a:r>
              <a:rPr lang="it-IT" dirty="0">
                <a:latin typeface="Century Gothic" panose="020B0502020202020204" pitchFamily="34" charset="0"/>
              </a:rPr>
              <a:t> </a:t>
            </a:r>
            <a:r>
              <a:rPr lang="it-IT" dirty="0" err="1">
                <a:latin typeface="Century Gothic" panose="020B0502020202020204" pitchFamily="34" charset="0"/>
              </a:rPr>
              <a:t>later</a:t>
            </a:r>
            <a:r>
              <a:rPr lang="it-IT" dirty="0">
                <a:latin typeface="Century Gothic" panose="020B0502020202020204" pitchFamily="34" charset="0"/>
              </a:rPr>
              <a:t>.</a:t>
            </a:r>
          </a:p>
        </p:txBody>
      </p:sp>
      <p:sp>
        <p:nvSpPr>
          <p:cNvPr id="13" name="CasellaDiTesto 12">
            <a:extLst>
              <a:ext uri="{FF2B5EF4-FFF2-40B4-BE49-F238E27FC236}">
                <a16:creationId xmlns:a16="http://schemas.microsoft.com/office/drawing/2014/main" id="{98DFCDBA-F3D6-072B-856E-19F2519A8F35}"/>
              </a:ext>
            </a:extLst>
          </p:cNvPr>
          <p:cNvSpPr txBox="1"/>
          <p:nvPr/>
        </p:nvSpPr>
        <p:spPr>
          <a:xfrm>
            <a:off x="5938477" y="1508247"/>
            <a:ext cx="16498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err="1">
                <a:solidFill>
                  <a:srgbClr val="C00000"/>
                </a:solidFill>
                <a:latin typeface="Century Gothic" panose="020B0502020202020204" pitchFamily="34" charset="0"/>
              </a:rPr>
              <a:t>Kuka_iiwa</a:t>
            </a:r>
            <a:endParaRPr lang="it-IT" sz="2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12633246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E5A1D029-8CB3-DBDD-E744-02E98F47FA09}"/>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Creation</a:t>
            </a:r>
            <a:r>
              <a:rPr lang="it-IT" sz="2000" b="1" dirty="0">
                <a:solidFill>
                  <a:srgbClr val="971720"/>
                </a:solidFill>
                <a:latin typeface="Century Gothic" panose="020B0502020202020204" pitchFamily="34" charset="0"/>
              </a:rPr>
              <a:t> of the </a:t>
            </a:r>
            <a:r>
              <a:rPr lang="it-IT" sz="2000" b="1" dirty="0" err="1">
                <a:solidFill>
                  <a:srgbClr val="971720"/>
                </a:solidFill>
                <a:latin typeface="Century Gothic" panose="020B0502020202020204" pitchFamily="34" charset="0"/>
              </a:rPr>
              <a:t>map</a:t>
            </a:r>
            <a:r>
              <a:rPr lang="it-IT" sz="2000" b="1" dirty="0">
                <a:solidFill>
                  <a:srgbClr val="971720"/>
                </a:solidFill>
                <a:latin typeface="Century Gothic" panose="020B0502020202020204" pitchFamily="34" charset="0"/>
              </a:rPr>
              <a:t> offline</a:t>
            </a:r>
            <a:endParaRPr lang="it-IT" sz="2000" b="1" dirty="0">
              <a:solidFill>
                <a:srgbClr val="971720"/>
              </a:solidFill>
            </a:endParaRPr>
          </a:p>
        </p:txBody>
      </p:sp>
      <p:sp>
        <p:nvSpPr>
          <p:cNvPr id="5" name="CasellaDiTesto 4">
            <a:extLst>
              <a:ext uri="{FF2B5EF4-FFF2-40B4-BE49-F238E27FC236}">
                <a16:creationId xmlns:a16="http://schemas.microsoft.com/office/drawing/2014/main" id="{EADBB31B-E6D6-4FC7-2F1C-C1E7DAC6A76A}"/>
              </a:ext>
            </a:extLst>
          </p:cNvPr>
          <p:cNvSpPr txBox="1"/>
          <p:nvPr/>
        </p:nvSpPr>
        <p:spPr>
          <a:xfrm>
            <a:off x="467139" y="1415945"/>
            <a:ext cx="8179904" cy="954107"/>
          </a:xfrm>
          <a:prstGeom prst="rect">
            <a:avLst/>
          </a:prstGeom>
          <a:noFill/>
        </p:spPr>
        <p:txBody>
          <a:bodyPr wrap="square" rtlCol="0">
            <a:spAutoFit/>
          </a:bodyPr>
          <a:lstStyle/>
          <a:p>
            <a:r>
              <a:rPr lang="it-IT" sz="1400" dirty="0" err="1">
                <a:latin typeface="Century Gothic" panose="020B0502020202020204" pitchFamily="34" charset="0"/>
              </a:rPr>
              <a:t>Now</a:t>
            </a:r>
            <a:r>
              <a:rPr lang="it-IT" sz="1400" dirty="0">
                <a:latin typeface="Century Gothic" panose="020B0502020202020204" pitchFamily="34" charset="0"/>
              </a:rPr>
              <a:t> </a:t>
            </a:r>
            <a:r>
              <a:rPr lang="it-IT" sz="1400" dirty="0" err="1">
                <a:latin typeface="Century Gothic" panose="020B0502020202020204" pitchFamily="34" charset="0"/>
              </a:rPr>
              <a:t>that</a:t>
            </a:r>
            <a:r>
              <a:rPr lang="it-IT" sz="1400" dirty="0">
                <a:latin typeface="Century Gothic" panose="020B0502020202020204" pitchFamily="34" charset="0"/>
              </a:rPr>
              <a:t> the </a:t>
            </a:r>
            <a:r>
              <a:rPr lang="it-IT" sz="1400" dirty="0" err="1">
                <a:latin typeface="Century Gothic" panose="020B0502020202020204" pitchFamily="34" charset="0"/>
              </a:rPr>
              <a:t>sensors</a:t>
            </a:r>
            <a:r>
              <a:rPr lang="it-IT" sz="1400" dirty="0">
                <a:latin typeface="Century Gothic" panose="020B0502020202020204" pitchFamily="34" charset="0"/>
              </a:rPr>
              <a:t> are </a:t>
            </a:r>
            <a:r>
              <a:rPr lang="it-IT" sz="1400" dirty="0" err="1">
                <a:latin typeface="Century Gothic" panose="020B0502020202020204" pitchFamily="34" charset="0"/>
              </a:rPr>
              <a:t>implemented</a:t>
            </a:r>
            <a:r>
              <a:rPr lang="it-IT" sz="1400" dirty="0">
                <a:latin typeface="Century Gothic" panose="020B0502020202020204" pitchFamily="34" charset="0"/>
              </a:rPr>
              <a:t> </a:t>
            </a:r>
            <a:r>
              <a:rPr lang="it-IT" sz="1400" dirty="0" err="1">
                <a:latin typeface="Century Gothic" panose="020B0502020202020204" pitchFamily="34" charset="0"/>
              </a:rPr>
              <a:t>it</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possible</a:t>
            </a:r>
            <a:r>
              <a:rPr lang="it-IT" sz="1400" dirty="0">
                <a:latin typeface="Century Gothic" panose="020B0502020202020204" pitchFamily="34" charset="0"/>
              </a:rPr>
              <a:t> to create the </a:t>
            </a:r>
            <a:r>
              <a:rPr lang="it-IT" sz="1400" dirty="0" err="1">
                <a:latin typeface="Century Gothic" panose="020B0502020202020204" pitchFamily="34" charset="0"/>
              </a:rPr>
              <a:t>map</a:t>
            </a:r>
            <a:r>
              <a:rPr lang="it-IT" sz="1400" dirty="0">
                <a:latin typeface="Century Gothic" panose="020B0502020202020204" pitchFamily="34" charset="0"/>
              </a:rPr>
              <a:t> offline. In </a:t>
            </a:r>
            <a:r>
              <a:rPr lang="it-IT" sz="1400" dirty="0" err="1">
                <a:latin typeface="Century Gothic" panose="020B0502020202020204" pitchFamily="34" charset="0"/>
              </a:rPr>
              <a:t>particular</a:t>
            </a:r>
            <a:r>
              <a:rPr lang="it-IT" sz="1400" dirty="0">
                <a:latin typeface="Century Gothic" panose="020B0502020202020204" pitchFamily="34" charset="0"/>
              </a:rPr>
              <a:t>, I </a:t>
            </a:r>
            <a:r>
              <a:rPr lang="it-IT" sz="1400" dirty="0" err="1">
                <a:latin typeface="Century Gothic" panose="020B0502020202020204" pitchFamily="34" charset="0"/>
              </a:rPr>
              <a:t>implemented</a:t>
            </a:r>
            <a:r>
              <a:rPr lang="it-IT" sz="1400" dirty="0">
                <a:latin typeface="Century Gothic" panose="020B0502020202020204" pitchFamily="34" charset="0"/>
              </a:rPr>
              <a:t> the SLAM with </a:t>
            </a:r>
            <a:r>
              <a:rPr lang="it-IT" sz="1400" dirty="0" err="1">
                <a:latin typeface="Century Gothic" panose="020B0502020202020204" pitchFamily="34" charset="0"/>
              </a:rPr>
              <a:t>Gmapping</a:t>
            </a:r>
            <a:r>
              <a:rPr lang="it-IT" sz="1400" dirty="0">
                <a:latin typeface="Century Gothic" panose="020B0502020202020204" pitchFamily="34" charset="0"/>
              </a:rPr>
              <a:t> and the </a:t>
            </a:r>
            <a:r>
              <a:rPr lang="it-IT" sz="1400" dirty="0" err="1">
                <a:latin typeface="Century Gothic" panose="020B0502020202020204" pitchFamily="34" charset="0"/>
              </a:rPr>
              <a:t>Key_Teleop</a:t>
            </a:r>
            <a:r>
              <a:rPr lang="it-IT" sz="1400" dirty="0">
                <a:latin typeface="Century Gothic" panose="020B0502020202020204" pitchFamily="34" charset="0"/>
              </a:rPr>
              <a:t> </a:t>
            </a:r>
            <a:r>
              <a:rPr lang="it-IT" sz="1400" dirty="0" err="1">
                <a:latin typeface="Century Gothic" panose="020B0502020202020204" pitchFamily="34" charset="0"/>
              </a:rPr>
              <a:t>node</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a:latin typeface="Century Gothic" panose="020B0502020202020204" pitchFamily="34" charset="0"/>
              </a:rPr>
              <a:t> </a:t>
            </a:r>
          </a:p>
        </p:txBody>
      </p:sp>
      <p:pic>
        <p:nvPicPr>
          <p:cNvPr id="10" name="Immagine 9">
            <a:extLst>
              <a:ext uri="{FF2B5EF4-FFF2-40B4-BE49-F238E27FC236}">
                <a16:creationId xmlns:a16="http://schemas.microsoft.com/office/drawing/2014/main" id="{5B746FD0-6C68-B2DE-0A04-DAF7CB9AB866}"/>
              </a:ext>
            </a:extLst>
          </p:cNvPr>
          <p:cNvPicPr>
            <a:picLocks noChangeAspect="1"/>
          </p:cNvPicPr>
          <p:nvPr/>
        </p:nvPicPr>
        <p:blipFill>
          <a:blip r:embed="rId3"/>
          <a:stretch>
            <a:fillRect/>
          </a:stretch>
        </p:blipFill>
        <p:spPr>
          <a:xfrm>
            <a:off x="598254" y="2021310"/>
            <a:ext cx="3541395" cy="2956102"/>
          </a:xfrm>
          <a:prstGeom prst="rect">
            <a:avLst/>
          </a:prstGeom>
        </p:spPr>
      </p:pic>
      <p:pic>
        <p:nvPicPr>
          <p:cNvPr id="14" name="Immagine 13">
            <a:extLst>
              <a:ext uri="{FF2B5EF4-FFF2-40B4-BE49-F238E27FC236}">
                <a16:creationId xmlns:a16="http://schemas.microsoft.com/office/drawing/2014/main" id="{2FF23F4D-C4FC-FD62-484D-FA1FA174B07A}"/>
              </a:ext>
            </a:extLst>
          </p:cNvPr>
          <p:cNvPicPr>
            <a:picLocks noChangeAspect="1"/>
          </p:cNvPicPr>
          <p:nvPr/>
        </p:nvPicPr>
        <p:blipFill>
          <a:blip r:embed="rId4"/>
          <a:stretch>
            <a:fillRect/>
          </a:stretch>
        </p:blipFill>
        <p:spPr>
          <a:xfrm>
            <a:off x="4270764" y="2021310"/>
            <a:ext cx="4406097" cy="2990405"/>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1FEDC18D-4FE1-6A96-A7B2-CDF572FE2E9E}"/>
              </a:ext>
            </a:extLst>
          </p:cNvPr>
          <p:cNvPicPr>
            <a:picLocks noChangeAspect="1"/>
          </p:cNvPicPr>
          <p:nvPr/>
        </p:nvPicPr>
        <p:blipFill rotWithShape="1">
          <a:blip r:embed="rId5"/>
          <a:srcRect b="26540"/>
          <a:stretch/>
        </p:blipFill>
        <p:spPr>
          <a:xfrm>
            <a:off x="2368951" y="5057635"/>
            <a:ext cx="4470848" cy="1595621"/>
          </a:xfrm>
          <a:prstGeom prst="rect">
            <a:avLst/>
          </a:prstGeom>
        </p:spPr>
      </p:pic>
    </p:spTree>
    <p:extLst>
      <p:ext uri="{BB962C8B-B14F-4D97-AF65-F5344CB8AC3E}">
        <p14:creationId xmlns:p14="http://schemas.microsoft.com/office/powerpoint/2010/main" val="1400901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ABAABB16-CBBF-EDDA-3C44-DA678B3E6C09}"/>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Creation</a:t>
            </a:r>
            <a:r>
              <a:rPr lang="it-IT" sz="2000" b="1" dirty="0">
                <a:solidFill>
                  <a:srgbClr val="971720"/>
                </a:solidFill>
                <a:latin typeface="Century Gothic" panose="020B0502020202020204" pitchFamily="34" charset="0"/>
              </a:rPr>
              <a:t> of the </a:t>
            </a:r>
            <a:r>
              <a:rPr lang="it-IT" sz="2000" b="1" dirty="0" err="1">
                <a:solidFill>
                  <a:srgbClr val="971720"/>
                </a:solidFill>
                <a:latin typeface="Century Gothic" panose="020B0502020202020204" pitchFamily="34" charset="0"/>
              </a:rPr>
              <a:t>map</a:t>
            </a:r>
            <a:r>
              <a:rPr lang="it-IT" sz="2000" b="1" dirty="0">
                <a:solidFill>
                  <a:srgbClr val="971720"/>
                </a:solidFill>
                <a:latin typeface="Century Gothic" panose="020B0502020202020204" pitchFamily="34" charset="0"/>
              </a:rPr>
              <a:t> offline</a:t>
            </a:r>
            <a:endParaRPr lang="it-IT" sz="2000" b="1" dirty="0">
              <a:solidFill>
                <a:srgbClr val="971720"/>
              </a:solidFill>
            </a:endParaRPr>
          </a:p>
        </p:txBody>
      </p:sp>
      <p:sp>
        <p:nvSpPr>
          <p:cNvPr id="5" name="CasellaDiTesto 4">
            <a:extLst>
              <a:ext uri="{FF2B5EF4-FFF2-40B4-BE49-F238E27FC236}">
                <a16:creationId xmlns:a16="http://schemas.microsoft.com/office/drawing/2014/main" id="{70B832BE-0B77-DD25-EE1F-CA9E84C56B6A}"/>
              </a:ext>
            </a:extLst>
          </p:cNvPr>
          <p:cNvSpPr txBox="1"/>
          <p:nvPr/>
        </p:nvSpPr>
        <p:spPr>
          <a:xfrm>
            <a:off x="467139" y="1402664"/>
            <a:ext cx="8308437" cy="307777"/>
          </a:xfrm>
          <a:prstGeom prst="rect">
            <a:avLst/>
          </a:prstGeom>
          <a:noFill/>
        </p:spPr>
        <p:txBody>
          <a:bodyPr wrap="square" rtlCol="0">
            <a:spAutoFit/>
          </a:bodyPr>
          <a:lstStyle/>
          <a:p>
            <a:r>
              <a:rPr lang="it-IT" sz="1400" dirty="0">
                <a:latin typeface="Century Gothic" panose="020B0502020202020204" pitchFamily="34" charset="0"/>
              </a:rPr>
              <a:t>At the end of the </a:t>
            </a:r>
            <a:r>
              <a:rPr lang="it-IT" sz="1400" dirty="0" err="1">
                <a:latin typeface="Century Gothic" panose="020B0502020202020204" pitchFamily="34" charset="0"/>
              </a:rPr>
              <a:t>navigation</a:t>
            </a:r>
            <a:r>
              <a:rPr lang="it-IT" sz="1400" dirty="0">
                <a:latin typeface="Century Gothic" panose="020B0502020202020204" pitchFamily="34" charset="0"/>
              </a:rPr>
              <a:t> I </a:t>
            </a:r>
            <a:r>
              <a:rPr lang="it-IT" sz="1400" dirty="0" err="1">
                <a:latin typeface="Century Gothic" panose="020B0502020202020204" pitchFamily="34" charset="0"/>
              </a:rPr>
              <a:t>saved</a:t>
            </a:r>
            <a:r>
              <a:rPr lang="it-IT" sz="1400" dirty="0">
                <a:latin typeface="Century Gothic" panose="020B0502020202020204" pitchFamily="34" charset="0"/>
              </a:rPr>
              <a:t> the </a:t>
            </a:r>
            <a:r>
              <a:rPr lang="it-IT" sz="1400" dirty="0" err="1">
                <a:latin typeface="Century Gothic" panose="020B0502020202020204" pitchFamily="34" charset="0"/>
              </a:rPr>
              <a:t>map</a:t>
            </a:r>
            <a:r>
              <a:rPr lang="it-IT" sz="1400" dirty="0">
                <a:latin typeface="Century Gothic" panose="020B0502020202020204" pitchFamily="34" charset="0"/>
              </a:rPr>
              <a:t> with the </a:t>
            </a:r>
            <a:r>
              <a:rPr lang="it-IT" sz="1400" dirty="0" err="1">
                <a:latin typeface="Century Gothic" panose="020B0502020202020204" pitchFamily="34" charset="0"/>
              </a:rPr>
              <a:t>map</a:t>
            </a:r>
            <a:r>
              <a:rPr lang="it-IT" sz="1400" dirty="0">
                <a:latin typeface="Century Gothic" panose="020B0502020202020204" pitchFamily="34" charset="0"/>
              </a:rPr>
              <a:t>-server package.</a:t>
            </a:r>
          </a:p>
        </p:txBody>
      </p:sp>
      <p:pic>
        <p:nvPicPr>
          <p:cNvPr id="10" name="Immagine 9">
            <a:extLst>
              <a:ext uri="{FF2B5EF4-FFF2-40B4-BE49-F238E27FC236}">
                <a16:creationId xmlns:a16="http://schemas.microsoft.com/office/drawing/2014/main" id="{26868C43-19FB-B5C1-E858-AA86EB5E0ABC}"/>
              </a:ext>
            </a:extLst>
          </p:cNvPr>
          <p:cNvPicPr>
            <a:picLocks noChangeAspect="1"/>
          </p:cNvPicPr>
          <p:nvPr/>
        </p:nvPicPr>
        <p:blipFill>
          <a:blip r:embed="rId3"/>
          <a:stretch>
            <a:fillRect/>
          </a:stretch>
        </p:blipFill>
        <p:spPr>
          <a:xfrm>
            <a:off x="5029200" y="1710441"/>
            <a:ext cx="3746376" cy="3962732"/>
          </a:xfrm>
          <a:prstGeom prst="rect">
            <a:avLst/>
          </a:prstGeom>
        </p:spPr>
      </p:pic>
      <p:pic>
        <p:nvPicPr>
          <p:cNvPr id="12" name="Immagine 11" descr="Immagine che contiene cielo, filo, giorno, tavolo da lavoro&#10;&#10;Descrizione generata automaticamente">
            <a:extLst>
              <a:ext uri="{FF2B5EF4-FFF2-40B4-BE49-F238E27FC236}">
                <a16:creationId xmlns:a16="http://schemas.microsoft.com/office/drawing/2014/main" id="{737D37F9-5018-8034-2E3E-796B9525970B}"/>
              </a:ext>
            </a:extLst>
          </p:cNvPr>
          <p:cNvPicPr>
            <a:picLocks noChangeAspect="1"/>
          </p:cNvPicPr>
          <p:nvPr/>
        </p:nvPicPr>
        <p:blipFill>
          <a:blip r:embed="rId4"/>
          <a:stretch>
            <a:fillRect/>
          </a:stretch>
        </p:blipFill>
        <p:spPr>
          <a:xfrm>
            <a:off x="507808" y="1850334"/>
            <a:ext cx="4064191" cy="2906764"/>
          </a:xfrm>
          <a:prstGeom prst="rect">
            <a:avLst/>
          </a:prstGeom>
        </p:spPr>
      </p:pic>
      <p:sp>
        <p:nvSpPr>
          <p:cNvPr id="13" name="CasellaDiTesto 12">
            <a:extLst>
              <a:ext uri="{FF2B5EF4-FFF2-40B4-BE49-F238E27FC236}">
                <a16:creationId xmlns:a16="http://schemas.microsoft.com/office/drawing/2014/main" id="{EAD2B4E0-883D-B316-A421-0A2A7A4EEF29}"/>
              </a:ext>
            </a:extLst>
          </p:cNvPr>
          <p:cNvSpPr txBox="1"/>
          <p:nvPr/>
        </p:nvSpPr>
        <p:spPr>
          <a:xfrm>
            <a:off x="507807" y="4885372"/>
            <a:ext cx="4064191" cy="738664"/>
          </a:xfrm>
          <a:prstGeom prst="rect">
            <a:avLst/>
          </a:prstGeom>
          <a:noFill/>
        </p:spPr>
        <p:txBody>
          <a:bodyPr wrap="square" rtlCol="0">
            <a:spAutoFit/>
          </a:bodyPr>
          <a:lstStyle/>
          <a:p>
            <a:r>
              <a:rPr lang="it-IT" sz="1400" dirty="0">
                <a:latin typeface="Century Gothic" panose="020B0502020202020204" pitchFamily="34" charset="0"/>
              </a:rPr>
              <a:t>At </a:t>
            </a:r>
            <a:r>
              <a:rPr lang="it-IT" sz="1400" dirty="0" err="1">
                <a:latin typeface="Century Gothic" panose="020B0502020202020204" pitchFamily="34" charset="0"/>
              </a:rPr>
              <a:t>this</a:t>
            </a:r>
            <a:r>
              <a:rPr lang="it-IT" sz="1400" dirty="0">
                <a:latin typeface="Century Gothic" panose="020B0502020202020204" pitchFamily="34" charset="0"/>
              </a:rPr>
              <a:t> point I can </a:t>
            </a:r>
            <a:r>
              <a:rPr lang="it-IT" sz="1400" dirty="0" err="1">
                <a:latin typeface="Century Gothic" panose="020B0502020202020204" pitchFamily="34" charset="0"/>
              </a:rPr>
              <a:t>also</a:t>
            </a:r>
            <a:r>
              <a:rPr lang="it-IT" sz="1400" dirty="0">
                <a:latin typeface="Century Gothic" panose="020B0502020202020204" pitchFamily="34" charset="0"/>
              </a:rPr>
              <a:t> </a:t>
            </a:r>
            <a:r>
              <a:rPr lang="it-IT" sz="1400" dirty="0" err="1">
                <a:latin typeface="Century Gothic" panose="020B0502020202020204" pitchFamily="34" charset="0"/>
              </a:rPr>
              <a:t>save</a:t>
            </a:r>
            <a:r>
              <a:rPr lang="it-IT" sz="1400" dirty="0">
                <a:latin typeface="Century Gothic" panose="020B0502020202020204" pitchFamily="34" charset="0"/>
              </a:rPr>
              <a:t> the </a:t>
            </a:r>
            <a:r>
              <a:rPr lang="it-IT" sz="1400" dirty="0" err="1">
                <a:latin typeface="Century Gothic" panose="020B0502020202020204" pitchFamily="34" charset="0"/>
              </a:rPr>
              <a:t>configuration</a:t>
            </a:r>
            <a:r>
              <a:rPr lang="it-IT" sz="1400" dirty="0">
                <a:latin typeface="Century Gothic" panose="020B0502020202020204" pitchFamily="34" charset="0"/>
              </a:rPr>
              <a:t> in </a:t>
            </a:r>
            <a:r>
              <a:rPr lang="it-IT" sz="1400" dirty="0" err="1">
                <a:latin typeface="Century Gothic" panose="020B0502020202020204" pitchFamily="34" charset="0"/>
              </a:rPr>
              <a:t>Rviz</a:t>
            </a:r>
            <a:r>
              <a:rPr lang="it-IT" sz="1400" dirty="0">
                <a:latin typeface="Century Gothic" panose="020B0502020202020204" pitchFamily="34" charset="0"/>
              </a:rPr>
              <a:t> in the folder ‘</a:t>
            </a:r>
            <a:r>
              <a:rPr lang="it-IT" sz="1400" dirty="0" err="1">
                <a:latin typeface="Century Gothic" panose="020B0502020202020204" pitchFamily="34" charset="0"/>
              </a:rPr>
              <a:t>conf</a:t>
            </a:r>
            <a:r>
              <a:rPr lang="it-IT" sz="1400" dirty="0">
                <a:latin typeface="Century Gothic" panose="020B0502020202020204" pitchFamily="34" charset="0"/>
              </a:rPr>
              <a:t>’. </a:t>
            </a:r>
            <a:r>
              <a:rPr lang="it-IT" sz="1400" dirty="0" err="1">
                <a:latin typeface="Century Gothic" panose="020B0502020202020204" pitchFamily="34" charset="0"/>
              </a:rPr>
              <a:t>This</a:t>
            </a:r>
            <a:r>
              <a:rPr lang="it-IT" sz="1400" dirty="0">
                <a:latin typeface="Century Gothic" panose="020B0502020202020204" pitchFamily="34" charset="0"/>
              </a:rPr>
              <a:t> </a:t>
            </a:r>
            <a:r>
              <a:rPr lang="it-IT" sz="1400" dirty="0" err="1">
                <a:latin typeface="Century Gothic" panose="020B0502020202020204" pitchFamily="34" charset="0"/>
              </a:rPr>
              <a:t>map</a:t>
            </a:r>
            <a:r>
              <a:rPr lang="it-IT" sz="1400" dirty="0">
                <a:latin typeface="Century Gothic" panose="020B0502020202020204" pitchFamily="34" charset="0"/>
              </a:rPr>
              <a:t> </a:t>
            </a:r>
            <a:r>
              <a:rPr lang="it-IT" sz="1400" dirty="0" err="1">
                <a:latin typeface="Century Gothic" panose="020B0502020202020204" pitchFamily="34" charset="0"/>
              </a:rPr>
              <a:t>will</a:t>
            </a:r>
            <a:r>
              <a:rPr lang="it-IT" sz="1400" dirty="0">
                <a:latin typeface="Century Gothic" panose="020B0502020202020204" pitchFamily="34" charset="0"/>
              </a:rPr>
              <a:t> be </a:t>
            </a:r>
            <a:r>
              <a:rPr lang="it-IT" sz="1400" dirty="0" err="1">
                <a:latin typeface="Century Gothic" panose="020B0502020202020204" pitchFamily="34" charset="0"/>
              </a:rPr>
              <a:t>added</a:t>
            </a:r>
            <a:r>
              <a:rPr lang="it-IT" sz="1400" dirty="0">
                <a:latin typeface="Century Gothic" panose="020B0502020202020204" pitchFamily="34" charset="0"/>
              </a:rPr>
              <a:t> </a:t>
            </a:r>
            <a:r>
              <a:rPr lang="it-IT" sz="1400" dirty="0" err="1">
                <a:latin typeface="Century Gothic" panose="020B0502020202020204" pitchFamily="34" charset="0"/>
              </a:rPr>
              <a:t>also</a:t>
            </a:r>
            <a:r>
              <a:rPr lang="it-IT" sz="1400" dirty="0">
                <a:latin typeface="Century Gothic" panose="020B0502020202020204" pitchFamily="34" charset="0"/>
              </a:rPr>
              <a:t> in the </a:t>
            </a:r>
            <a:r>
              <a:rPr lang="it-IT" sz="1400" dirty="0" err="1">
                <a:latin typeface="Century Gothic" panose="020B0502020202020204" pitchFamily="34" charset="0"/>
              </a:rPr>
              <a:t>launch</a:t>
            </a:r>
            <a:r>
              <a:rPr lang="it-IT" sz="1400" dirty="0">
                <a:latin typeface="Century Gothic" panose="020B0502020202020204" pitchFamily="34" charset="0"/>
              </a:rPr>
              <a:t> file.</a:t>
            </a:r>
          </a:p>
        </p:txBody>
      </p:sp>
      <p:pic>
        <p:nvPicPr>
          <p:cNvPr id="15" name="Immagine 14" descr="Immagine che contiene testo&#10;&#10;Descrizione generata automaticamente">
            <a:extLst>
              <a:ext uri="{FF2B5EF4-FFF2-40B4-BE49-F238E27FC236}">
                <a16:creationId xmlns:a16="http://schemas.microsoft.com/office/drawing/2014/main" id="{FDDC254E-B85F-B1BA-0093-960ABB744585}"/>
              </a:ext>
            </a:extLst>
          </p:cNvPr>
          <p:cNvPicPr>
            <a:picLocks noChangeAspect="1"/>
          </p:cNvPicPr>
          <p:nvPr/>
        </p:nvPicPr>
        <p:blipFill>
          <a:blip r:embed="rId5"/>
          <a:stretch>
            <a:fillRect/>
          </a:stretch>
        </p:blipFill>
        <p:spPr>
          <a:xfrm>
            <a:off x="507807" y="5673173"/>
            <a:ext cx="5744142" cy="1005534"/>
          </a:xfrm>
          <a:prstGeom prst="rect">
            <a:avLst/>
          </a:prstGeom>
        </p:spPr>
      </p:pic>
    </p:spTree>
    <p:extLst>
      <p:ext uri="{BB962C8B-B14F-4D97-AF65-F5344CB8AC3E}">
        <p14:creationId xmlns:p14="http://schemas.microsoft.com/office/powerpoint/2010/main" val="32761016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71FC4E0E-CE5C-5D3C-81BA-ECB43E43C4D0}"/>
              </a:ext>
            </a:extLst>
          </p:cNvPr>
          <p:cNvSpPr txBox="1"/>
          <p:nvPr/>
        </p:nvSpPr>
        <p:spPr>
          <a:xfrm>
            <a:off x="368423" y="1002554"/>
            <a:ext cx="8407153" cy="400110"/>
          </a:xfrm>
          <a:prstGeom prst="rect">
            <a:avLst/>
          </a:prstGeom>
          <a:noFill/>
        </p:spPr>
        <p:txBody>
          <a:bodyPr wrap="square" rtlCol="0">
            <a:spAutoFit/>
          </a:bodyPr>
          <a:lstStyle/>
          <a:p>
            <a:r>
              <a:rPr lang="it-IT" sz="2000" b="1" dirty="0">
                <a:solidFill>
                  <a:srgbClr val="971720"/>
                </a:solidFill>
                <a:latin typeface="Century Gothic" panose="020B0502020202020204" pitchFamily="34" charset="0"/>
              </a:rPr>
              <a:t>Marker </a:t>
            </a:r>
            <a:r>
              <a:rPr lang="it-IT" sz="2000" b="1" dirty="0" err="1">
                <a:solidFill>
                  <a:srgbClr val="971720"/>
                </a:solidFill>
                <a:latin typeface="Century Gothic" panose="020B0502020202020204" pitchFamily="34" charset="0"/>
              </a:rPr>
              <a:t>Detection</a:t>
            </a:r>
            <a:endParaRPr lang="it-IT" sz="2000" b="1" dirty="0">
              <a:solidFill>
                <a:srgbClr val="971720"/>
              </a:solidFill>
            </a:endParaRPr>
          </a:p>
        </p:txBody>
      </p:sp>
      <p:sp>
        <p:nvSpPr>
          <p:cNvPr id="4" name="CasellaDiTesto 3">
            <a:extLst>
              <a:ext uri="{FF2B5EF4-FFF2-40B4-BE49-F238E27FC236}">
                <a16:creationId xmlns:a16="http://schemas.microsoft.com/office/drawing/2014/main" id="{AE91DA86-8902-5AD3-C9A6-FDFCD0D68CB4}"/>
              </a:ext>
            </a:extLst>
          </p:cNvPr>
          <p:cNvSpPr txBox="1"/>
          <p:nvPr/>
        </p:nvSpPr>
        <p:spPr>
          <a:xfrm>
            <a:off x="4422913" y="1202609"/>
            <a:ext cx="4352663" cy="2462213"/>
          </a:xfrm>
          <a:prstGeom prst="rect">
            <a:avLst/>
          </a:prstGeom>
          <a:noFill/>
        </p:spPr>
        <p:txBody>
          <a:bodyPr wrap="square" rtlCol="0">
            <a:spAutoFit/>
          </a:bodyPr>
          <a:lstStyle/>
          <a:p>
            <a:r>
              <a:rPr lang="it-IT" sz="1400" dirty="0" err="1">
                <a:latin typeface="Century Gothic" panose="020B0502020202020204" pitchFamily="34" charset="0"/>
              </a:rPr>
              <a:t>Before</a:t>
            </a:r>
            <a:r>
              <a:rPr lang="it-IT" sz="1400" dirty="0">
                <a:latin typeface="Century Gothic" panose="020B0502020202020204" pitchFamily="34" charset="0"/>
              </a:rPr>
              <a:t> </a:t>
            </a:r>
            <a:r>
              <a:rPr lang="it-IT" sz="1400" dirty="0" err="1">
                <a:latin typeface="Century Gothic" panose="020B0502020202020204" pitchFamily="34" charset="0"/>
              </a:rPr>
              <a:t>starting</a:t>
            </a:r>
            <a:r>
              <a:rPr lang="it-IT" sz="1400" dirty="0">
                <a:latin typeface="Century Gothic" panose="020B0502020202020204" pitchFamily="34" charset="0"/>
              </a:rPr>
              <a:t> the </a:t>
            </a:r>
            <a:r>
              <a:rPr lang="it-IT" sz="1400" dirty="0" err="1">
                <a:latin typeface="Century Gothic" panose="020B0502020202020204" pitchFamily="34" charset="0"/>
              </a:rPr>
              <a:t>main</a:t>
            </a:r>
            <a:r>
              <a:rPr lang="it-IT" sz="1400" dirty="0">
                <a:latin typeface="Century Gothic" panose="020B0502020202020204" pitchFamily="34" charset="0"/>
              </a:rPr>
              <a:t> controllers, the first step </a:t>
            </a:r>
            <a:r>
              <a:rPr lang="it-IT" sz="1400" dirty="0" err="1">
                <a:latin typeface="Century Gothic" panose="020B0502020202020204" pitchFamily="34" charset="0"/>
              </a:rPr>
              <a:t>was</a:t>
            </a:r>
            <a:r>
              <a:rPr lang="it-IT" sz="1400" dirty="0">
                <a:latin typeface="Century Gothic" panose="020B0502020202020204" pitchFamily="34" charset="0"/>
              </a:rPr>
              <a:t> to </a:t>
            </a:r>
            <a:r>
              <a:rPr lang="it-IT" sz="1400" dirty="0" err="1">
                <a:latin typeface="Century Gothic" panose="020B0502020202020204" pitchFamily="34" charset="0"/>
              </a:rPr>
              <a:t>add</a:t>
            </a:r>
            <a:r>
              <a:rPr lang="it-IT" sz="1400" dirty="0">
                <a:latin typeface="Century Gothic" panose="020B0502020202020204" pitchFamily="34" charset="0"/>
              </a:rPr>
              <a:t> the marker models to the world. </a:t>
            </a:r>
            <a:r>
              <a:rPr lang="it-IT" sz="1400" dirty="0" err="1">
                <a:latin typeface="Century Gothic" panose="020B0502020202020204" pitchFamily="34" charset="0"/>
              </a:rPr>
              <a:t>These</a:t>
            </a:r>
            <a:r>
              <a:rPr lang="it-IT" sz="1400" dirty="0">
                <a:latin typeface="Century Gothic" panose="020B0502020202020204" pitchFamily="34" charset="0"/>
              </a:rPr>
              <a:t> markers </a:t>
            </a:r>
            <a:r>
              <a:rPr lang="it-IT" sz="1400" dirty="0" err="1">
                <a:latin typeface="Century Gothic" panose="020B0502020202020204" pitchFamily="34" charset="0"/>
              </a:rPr>
              <a:t>were</a:t>
            </a:r>
            <a:r>
              <a:rPr lang="it-IT" sz="1400" dirty="0">
                <a:latin typeface="Century Gothic" panose="020B0502020202020204" pitchFamily="34" charset="0"/>
              </a:rPr>
              <a:t> </a:t>
            </a:r>
            <a:r>
              <a:rPr lang="it-IT" sz="1400" dirty="0" err="1">
                <a:latin typeface="Century Gothic" panose="020B0502020202020204" pitchFamily="34" charset="0"/>
              </a:rPr>
              <a:t>created</a:t>
            </a:r>
            <a:r>
              <a:rPr lang="it-IT" sz="1400" dirty="0">
                <a:latin typeface="Century Gothic" panose="020B0502020202020204" pitchFamily="34" charset="0"/>
              </a:rPr>
              <a:t> with an </a:t>
            </a:r>
            <a:r>
              <a:rPr lang="it-IT" sz="1400" dirty="0" err="1">
                <a:latin typeface="Century Gothic" panose="020B0502020202020204" pitchFamily="34" charset="0"/>
              </a:rPr>
              <a:t>aruco</a:t>
            </a:r>
            <a:r>
              <a:rPr lang="it-IT" sz="1400" dirty="0">
                <a:latin typeface="Century Gothic" panose="020B0502020202020204" pitchFamily="34" charset="0"/>
              </a:rPr>
              <a:t> marker generator </a:t>
            </a:r>
            <a:r>
              <a:rPr lang="it-IT" sz="1400" dirty="0" err="1">
                <a:latin typeface="Century Gothic" panose="020B0502020202020204" pitchFamily="34" charset="0"/>
              </a:rPr>
              <a:t>found</a:t>
            </a:r>
            <a:r>
              <a:rPr lang="it-IT" sz="1400" dirty="0">
                <a:latin typeface="Century Gothic" panose="020B0502020202020204" pitchFamily="34" charset="0"/>
              </a:rPr>
              <a:t> online.</a:t>
            </a:r>
          </a:p>
          <a:p>
            <a:endParaRPr lang="it-IT" sz="1400" dirty="0">
              <a:latin typeface="Century Gothic" panose="020B0502020202020204" pitchFamily="34" charset="0"/>
            </a:endParaRPr>
          </a:p>
          <a:p>
            <a:endParaRPr lang="it-IT" sz="1400" dirty="0">
              <a:latin typeface="Century Gothic" panose="020B0502020202020204" pitchFamily="34" charset="0"/>
            </a:endParaRPr>
          </a:p>
          <a:p>
            <a:endParaRPr lang="it-IT" sz="1400" dirty="0">
              <a:latin typeface="Century Gothic" panose="020B0502020202020204" pitchFamily="34" charset="0"/>
            </a:endParaRPr>
          </a:p>
          <a:p>
            <a:endParaRPr lang="it-IT" sz="1400" dirty="0">
              <a:latin typeface="Century Gothic" panose="020B0502020202020204" pitchFamily="34" charset="0"/>
            </a:endParaRPr>
          </a:p>
          <a:p>
            <a:endParaRPr lang="it-IT" sz="1400" dirty="0">
              <a:latin typeface="Century Gothic" panose="020B0502020202020204" pitchFamily="34" charset="0"/>
            </a:endParaRPr>
          </a:p>
          <a:p>
            <a:r>
              <a:rPr lang="it-IT" sz="1400" dirty="0">
                <a:latin typeface="Century Gothic" panose="020B0502020202020204" pitchFamily="34" charset="0"/>
              </a:rPr>
              <a:t>I </a:t>
            </a:r>
            <a:r>
              <a:rPr lang="it-IT" sz="1400" dirty="0" err="1">
                <a:latin typeface="Century Gothic" panose="020B0502020202020204" pitchFamily="34" charset="0"/>
              </a:rPr>
              <a:t>saved</a:t>
            </a:r>
            <a:r>
              <a:rPr lang="it-IT" sz="1400" dirty="0">
                <a:latin typeface="Century Gothic" panose="020B0502020202020204" pitchFamily="34" charset="0"/>
              </a:rPr>
              <a:t> the models of the markers in a folder </a:t>
            </a:r>
            <a:r>
              <a:rPr lang="it-IT" sz="1400" dirty="0" err="1">
                <a:latin typeface="Century Gothic" panose="020B0502020202020204" pitchFamily="34" charset="0"/>
              </a:rPr>
              <a:t>called</a:t>
            </a:r>
            <a:r>
              <a:rPr lang="it-IT" sz="1400" dirty="0">
                <a:latin typeface="Century Gothic" panose="020B0502020202020204" pitchFamily="34" charset="0"/>
              </a:rPr>
              <a:t> ‘models’.</a:t>
            </a:r>
          </a:p>
        </p:txBody>
      </p:sp>
      <p:pic>
        <p:nvPicPr>
          <p:cNvPr id="8" name="Immagine 7">
            <a:extLst>
              <a:ext uri="{FF2B5EF4-FFF2-40B4-BE49-F238E27FC236}">
                <a16:creationId xmlns:a16="http://schemas.microsoft.com/office/drawing/2014/main" id="{7ED83C73-0194-1B5D-01D0-007F9118797C}"/>
              </a:ext>
            </a:extLst>
          </p:cNvPr>
          <p:cNvPicPr>
            <a:picLocks noChangeAspect="1"/>
          </p:cNvPicPr>
          <p:nvPr/>
        </p:nvPicPr>
        <p:blipFill>
          <a:blip r:embed="rId3"/>
          <a:stretch>
            <a:fillRect/>
          </a:stretch>
        </p:blipFill>
        <p:spPr>
          <a:xfrm>
            <a:off x="547394" y="1402664"/>
            <a:ext cx="3875519" cy="4758359"/>
          </a:xfrm>
          <a:prstGeom prst="rect">
            <a:avLst/>
          </a:prstGeom>
        </p:spPr>
      </p:pic>
      <p:pic>
        <p:nvPicPr>
          <p:cNvPr id="11" name="Immagine 10">
            <a:extLst>
              <a:ext uri="{FF2B5EF4-FFF2-40B4-BE49-F238E27FC236}">
                <a16:creationId xmlns:a16="http://schemas.microsoft.com/office/drawing/2014/main" id="{28663D71-8C67-4414-F9AE-E4A2BB78CC03}"/>
              </a:ext>
            </a:extLst>
          </p:cNvPr>
          <p:cNvPicPr>
            <a:picLocks noChangeAspect="1"/>
          </p:cNvPicPr>
          <p:nvPr/>
        </p:nvPicPr>
        <p:blipFill>
          <a:blip r:embed="rId4"/>
          <a:stretch>
            <a:fillRect/>
          </a:stretch>
        </p:blipFill>
        <p:spPr>
          <a:xfrm>
            <a:off x="4571997" y="3703599"/>
            <a:ext cx="4238625" cy="1352550"/>
          </a:xfrm>
          <a:prstGeom prst="rect">
            <a:avLst/>
          </a:prstGeom>
        </p:spPr>
      </p:pic>
      <p:sp>
        <p:nvSpPr>
          <p:cNvPr id="16" name="CasellaDiTesto 15">
            <a:extLst>
              <a:ext uri="{FF2B5EF4-FFF2-40B4-BE49-F238E27FC236}">
                <a16:creationId xmlns:a16="http://schemas.microsoft.com/office/drawing/2014/main" id="{A599ED77-91C2-2299-37F3-8A0586CA3B1D}"/>
              </a:ext>
            </a:extLst>
          </p:cNvPr>
          <p:cNvSpPr txBox="1"/>
          <p:nvPr/>
        </p:nvSpPr>
        <p:spPr>
          <a:xfrm>
            <a:off x="4646541" y="4986198"/>
            <a:ext cx="3875519" cy="523220"/>
          </a:xfrm>
          <a:prstGeom prst="rect">
            <a:avLst/>
          </a:prstGeom>
          <a:noFill/>
        </p:spPr>
        <p:txBody>
          <a:bodyPr wrap="square" rtlCol="0">
            <a:spAutoFit/>
          </a:bodyPr>
          <a:lstStyle/>
          <a:p>
            <a:r>
              <a:rPr lang="it-IT" sz="1400" dirty="0">
                <a:latin typeface="Century Gothic" panose="020B0502020202020204" pitchFamily="34" charset="0"/>
              </a:rPr>
              <a:t>The </a:t>
            </a:r>
            <a:r>
              <a:rPr lang="it-IT" sz="1400" dirty="0" err="1">
                <a:latin typeface="Century Gothic" panose="020B0502020202020204" pitchFamily="34" charset="0"/>
              </a:rPr>
              <a:t>sdf</a:t>
            </a:r>
            <a:r>
              <a:rPr lang="it-IT" sz="1400" dirty="0">
                <a:latin typeface="Century Gothic" panose="020B0502020202020204" pitchFamily="34" charset="0"/>
              </a:rPr>
              <a:t> file </a:t>
            </a:r>
            <a:r>
              <a:rPr lang="it-IT" sz="1400" dirty="0" err="1">
                <a:latin typeface="Century Gothic" panose="020B0502020202020204" pitchFamily="34" charset="0"/>
              </a:rPr>
              <a:t>was</a:t>
            </a:r>
            <a:r>
              <a:rPr lang="it-IT" sz="1400" dirty="0">
                <a:latin typeface="Century Gothic" panose="020B0502020202020204" pitchFamily="34" charset="0"/>
              </a:rPr>
              <a:t> </a:t>
            </a:r>
            <a:r>
              <a:rPr lang="it-IT" sz="1400" dirty="0" err="1">
                <a:latin typeface="Century Gothic" panose="020B0502020202020204" pitchFamily="34" charset="0"/>
              </a:rPr>
              <a:t>modified</a:t>
            </a:r>
            <a:r>
              <a:rPr lang="it-IT" sz="1400" dirty="0">
                <a:latin typeface="Century Gothic" panose="020B0502020202020204" pitchFamily="34" charset="0"/>
              </a:rPr>
              <a:t> in </a:t>
            </a:r>
            <a:r>
              <a:rPr lang="it-IT" sz="1400" dirty="0" err="1">
                <a:latin typeface="Century Gothic" panose="020B0502020202020204" pitchFamily="34" charset="0"/>
              </a:rPr>
              <a:t>order</a:t>
            </a:r>
            <a:r>
              <a:rPr lang="it-IT" sz="1400" dirty="0">
                <a:latin typeface="Century Gothic" panose="020B0502020202020204" pitchFamily="34" charset="0"/>
              </a:rPr>
              <a:t> to </a:t>
            </a:r>
            <a:r>
              <a:rPr lang="it-IT" sz="1400" dirty="0" err="1">
                <a:latin typeface="Century Gothic" panose="020B0502020202020204" pitchFamily="34" charset="0"/>
              </a:rPr>
              <a:t>adapt</a:t>
            </a:r>
            <a:r>
              <a:rPr lang="it-IT" sz="1400" dirty="0">
                <a:latin typeface="Century Gothic" panose="020B0502020202020204" pitchFamily="34" charset="0"/>
              </a:rPr>
              <a:t> to </a:t>
            </a:r>
            <a:r>
              <a:rPr lang="it-IT" sz="1400" dirty="0" err="1">
                <a:latin typeface="Century Gothic" panose="020B0502020202020204" pitchFamily="34" charset="0"/>
              </a:rPr>
              <a:t>each</a:t>
            </a:r>
            <a:r>
              <a:rPr lang="it-IT" sz="1400" dirty="0">
                <a:latin typeface="Century Gothic" panose="020B0502020202020204" pitchFamily="34" charset="0"/>
              </a:rPr>
              <a:t> marker.</a:t>
            </a:r>
          </a:p>
        </p:txBody>
      </p:sp>
      <p:sp>
        <p:nvSpPr>
          <p:cNvPr id="18" name="CasellaDiTesto 17">
            <a:extLst>
              <a:ext uri="{FF2B5EF4-FFF2-40B4-BE49-F238E27FC236}">
                <a16:creationId xmlns:a16="http://schemas.microsoft.com/office/drawing/2014/main" id="{A24CAD20-21F9-5C15-BDC0-FF0B24A14A61}"/>
              </a:ext>
            </a:extLst>
          </p:cNvPr>
          <p:cNvSpPr txBox="1"/>
          <p:nvPr/>
        </p:nvSpPr>
        <p:spPr>
          <a:xfrm>
            <a:off x="4646541" y="5563760"/>
            <a:ext cx="4089539" cy="954107"/>
          </a:xfrm>
          <a:prstGeom prst="rect">
            <a:avLst/>
          </a:prstGeom>
          <a:noFill/>
        </p:spPr>
        <p:txBody>
          <a:bodyPr wrap="square" rtlCol="0">
            <a:spAutoFit/>
          </a:bodyPr>
          <a:lstStyle/>
          <a:p>
            <a:r>
              <a:rPr lang="it-IT" sz="1400" dirty="0">
                <a:latin typeface="Century Gothic" panose="020B0502020202020204" pitchFamily="34" charset="0"/>
              </a:rPr>
              <a:t>I </a:t>
            </a:r>
            <a:r>
              <a:rPr lang="it-IT" sz="1400" dirty="0" err="1">
                <a:latin typeface="Century Gothic" panose="020B0502020202020204" pitchFamily="34" charset="0"/>
              </a:rPr>
              <a:t>placed</a:t>
            </a:r>
            <a:r>
              <a:rPr lang="it-IT" sz="1400" dirty="0">
                <a:latin typeface="Century Gothic" panose="020B0502020202020204" pitchFamily="34" charset="0"/>
              </a:rPr>
              <a:t> </a:t>
            </a:r>
            <a:r>
              <a:rPr lang="it-IT" sz="1400" dirty="0" err="1">
                <a:latin typeface="Century Gothic" panose="020B0502020202020204" pitchFamily="34" charset="0"/>
              </a:rPr>
              <a:t>four</a:t>
            </a:r>
            <a:r>
              <a:rPr lang="it-IT" sz="1400" dirty="0">
                <a:latin typeface="Century Gothic" panose="020B0502020202020204" pitchFamily="34" charset="0"/>
              </a:rPr>
              <a:t> markers on the </a:t>
            </a:r>
            <a:r>
              <a:rPr lang="it-IT" sz="1400" dirty="0" err="1">
                <a:latin typeface="Century Gothic" panose="020B0502020202020204" pitchFamily="34" charset="0"/>
              </a:rPr>
              <a:t>walls</a:t>
            </a:r>
            <a:r>
              <a:rPr lang="it-IT" sz="1400" dirty="0">
                <a:latin typeface="Century Gothic" panose="020B0502020202020204" pitchFamily="34" charset="0"/>
              </a:rPr>
              <a:t>, one in </a:t>
            </a:r>
            <a:r>
              <a:rPr lang="it-IT" sz="1400" dirty="0" err="1">
                <a:latin typeface="Century Gothic" panose="020B0502020202020204" pitchFamily="34" charset="0"/>
              </a:rPr>
              <a:t>each</a:t>
            </a:r>
            <a:r>
              <a:rPr lang="it-IT" sz="1400" dirty="0">
                <a:latin typeface="Century Gothic" panose="020B0502020202020204" pitchFamily="34" charset="0"/>
              </a:rPr>
              <a:t> room in </a:t>
            </a:r>
            <a:r>
              <a:rPr lang="it-IT" sz="1400" dirty="0" err="1">
                <a:latin typeface="Century Gothic" panose="020B0502020202020204" pitchFamily="34" charset="0"/>
              </a:rPr>
              <a:t>different</a:t>
            </a:r>
            <a:r>
              <a:rPr lang="it-IT" sz="1400" dirty="0">
                <a:latin typeface="Century Gothic" panose="020B0502020202020204" pitchFamily="34" charset="0"/>
              </a:rPr>
              <a:t> positions, and a marker on the ground in the room </a:t>
            </a:r>
            <a:r>
              <a:rPr lang="it-IT" sz="1400" dirty="0" err="1">
                <a:latin typeface="Century Gothic" panose="020B0502020202020204" pitchFamily="34" charset="0"/>
              </a:rPr>
              <a:t>where</a:t>
            </a:r>
            <a:r>
              <a:rPr lang="it-IT" sz="1400" dirty="0">
                <a:latin typeface="Century Gothic" panose="020B0502020202020204" pitchFamily="34" charset="0"/>
              </a:rPr>
              <a:t> the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placed</a:t>
            </a:r>
            <a:r>
              <a:rPr lang="it-IT" sz="1400" dirty="0">
                <a:latin typeface="Century Gothic" panose="020B0502020202020204" pitchFamily="34" charset="0"/>
              </a:rPr>
              <a:t>.</a:t>
            </a:r>
          </a:p>
        </p:txBody>
      </p:sp>
      <p:pic>
        <p:nvPicPr>
          <p:cNvPr id="21" name="Immagine 20">
            <a:extLst>
              <a:ext uri="{FF2B5EF4-FFF2-40B4-BE49-F238E27FC236}">
                <a16:creationId xmlns:a16="http://schemas.microsoft.com/office/drawing/2014/main" id="{DBC7D79D-FFDE-41E5-3104-A85FFCB7FBD8}"/>
              </a:ext>
            </a:extLst>
          </p:cNvPr>
          <p:cNvPicPr>
            <a:picLocks noChangeAspect="1"/>
          </p:cNvPicPr>
          <p:nvPr/>
        </p:nvPicPr>
        <p:blipFill>
          <a:blip r:embed="rId5"/>
          <a:stretch>
            <a:fillRect/>
          </a:stretch>
        </p:blipFill>
        <p:spPr>
          <a:xfrm>
            <a:off x="6061770" y="2190268"/>
            <a:ext cx="1045059" cy="914717"/>
          </a:xfrm>
          <a:prstGeom prst="rect">
            <a:avLst/>
          </a:prstGeom>
        </p:spPr>
      </p:pic>
    </p:spTree>
    <p:extLst>
      <p:ext uri="{BB962C8B-B14F-4D97-AF65-F5344CB8AC3E}">
        <p14:creationId xmlns:p14="http://schemas.microsoft.com/office/powerpoint/2010/main" val="3214989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71FC4E0E-CE5C-5D3C-81BA-ECB43E43C4D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Final</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additions</a:t>
            </a:r>
            <a:r>
              <a:rPr lang="it-IT" sz="2000" b="1" dirty="0">
                <a:solidFill>
                  <a:srgbClr val="971720"/>
                </a:solidFill>
                <a:latin typeface="Century Gothic" panose="020B0502020202020204" pitchFamily="34" charset="0"/>
              </a:rPr>
              <a:t> to the </a:t>
            </a:r>
            <a:r>
              <a:rPr lang="it-IT" sz="2000" b="1" dirty="0" err="1">
                <a:solidFill>
                  <a:srgbClr val="971720"/>
                </a:solidFill>
                <a:latin typeface="Century Gothic" panose="020B0502020202020204" pitchFamily="34" charset="0"/>
              </a:rPr>
              <a:t>main</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launch</a:t>
            </a:r>
            <a:r>
              <a:rPr lang="it-IT" sz="2000" b="1" dirty="0">
                <a:solidFill>
                  <a:srgbClr val="971720"/>
                </a:solidFill>
                <a:latin typeface="Century Gothic" panose="020B0502020202020204" pitchFamily="34" charset="0"/>
              </a:rPr>
              <a:t> file</a:t>
            </a:r>
            <a:endParaRPr lang="it-IT" sz="2000" b="1" dirty="0">
              <a:solidFill>
                <a:srgbClr val="971720"/>
              </a:solidFill>
            </a:endParaRPr>
          </a:p>
        </p:txBody>
      </p:sp>
      <p:sp>
        <p:nvSpPr>
          <p:cNvPr id="3" name="CasellaDiTesto 2">
            <a:extLst>
              <a:ext uri="{FF2B5EF4-FFF2-40B4-BE49-F238E27FC236}">
                <a16:creationId xmlns:a16="http://schemas.microsoft.com/office/drawing/2014/main" id="{32457F8D-67DA-ECDF-9033-BE05AF358815}"/>
              </a:ext>
            </a:extLst>
          </p:cNvPr>
          <p:cNvSpPr txBox="1"/>
          <p:nvPr/>
        </p:nvSpPr>
        <p:spPr>
          <a:xfrm>
            <a:off x="487017" y="1510748"/>
            <a:ext cx="8288559" cy="1384995"/>
          </a:xfrm>
          <a:prstGeom prst="rect">
            <a:avLst/>
          </a:prstGeom>
          <a:noFill/>
        </p:spPr>
        <p:txBody>
          <a:bodyPr wrap="square" rtlCol="0">
            <a:spAutoFit/>
          </a:bodyPr>
          <a:lstStyle/>
          <a:p>
            <a:r>
              <a:rPr lang="it-IT" sz="1400" dirty="0" err="1">
                <a:latin typeface="Century Gothic" panose="020B0502020202020204" pitchFamily="34" charset="0"/>
              </a:rPr>
              <a:t>Knowing</a:t>
            </a:r>
            <a:r>
              <a:rPr lang="it-IT" sz="1400" dirty="0">
                <a:latin typeface="Century Gothic" panose="020B0502020202020204" pitchFamily="34" charset="0"/>
              </a:rPr>
              <a:t> the tasks </a:t>
            </a:r>
            <a:r>
              <a:rPr lang="it-IT" sz="1400" dirty="0" err="1">
                <a:latin typeface="Century Gothic" panose="020B0502020202020204" pitchFamily="34" charset="0"/>
              </a:rPr>
              <a:t>that</a:t>
            </a:r>
            <a:r>
              <a:rPr lang="it-IT" sz="1400" dirty="0">
                <a:latin typeface="Century Gothic" panose="020B0502020202020204" pitchFamily="34" charset="0"/>
              </a:rPr>
              <a:t> the </a:t>
            </a:r>
            <a:r>
              <a:rPr lang="it-IT" sz="1400" dirty="0" err="1">
                <a:latin typeface="Century Gothic" panose="020B0502020202020204" pitchFamily="34" charset="0"/>
              </a:rPr>
              <a:t>robots</a:t>
            </a:r>
            <a:r>
              <a:rPr lang="it-IT" sz="1400" dirty="0">
                <a:latin typeface="Century Gothic" panose="020B0502020202020204" pitchFamily="34" charset="0"/>
              </a:rPr>
              <a:t> must exploit, </a:t>
            </a:r>
            <a:r>
              <a:rPr lang="it-IT" sz="1400" dirty="0" err="1">
                <a:latin typeface="Century Gothic" panose="020B0502020202020204" pitchFamily="34" charset="0"/>
              </a:rPr>
              <a:t>before</a:t>
            </a:r>
            <a:r>
              <a:rPr lang="it-IT" sz="1400" dirty="0">
                <a:latin typeface="Century Gothic" panose="020B0502020202020204" pitchFamily="34" charset="0"/>
              </a:rPr>
              <a:t> </a:t>
            </a:r>
            <a:r>
              <a:rPr lang="it-IT" sz="1400" dirty="0" err="1">
                <a:latin typeface="Century Gothic" panose="020B0502020202020204" pitchFamily="34" charset="0"/>
              </a:rPr>
              <a:t>starting</a:t>
            </a:r>
            <a:r>
              <a:rPr lang="it-IT" sz="1400" dirty="0">
                <a:latin typeface="Century Gothic" panose="020B0502020202020204" pitchFamily="34" charset="0"/>
              </a:rPr>
              <a:t> to </a:t>
            </a:r>
            <a:r>
              <a:rPr lang="it-IT" sz="1400" dirty="0" err="1">
                <a:latin typeface="Century Gothic" panose="020B0502020202020204" pitchFamily="34" charset="0"/>
              </a:rPr>
              <a:t>write</a:t>
            </a:r>
            <a:r>
              <a:rPr lang="it-IT" sz="1400" dirty="0">
                <a:latin typeface="Century Gothic" panose="020B0502020202020204" pitchFamily="34" charset="0"/>
              </a:rPr>
              <a:t> the controllers I </a:t>
            </a:r>
            <a:r>
              <a:rPr lang="it-IT" sz="1400" dirty="0" err="1">
                <a:latin typeface="Century Gothic" panose="020B0502020202020204" pitchFamily="34" charset="0"/>
              </a:rPr>
              <a:t>decided</a:t>
            </a:r>
            <a:r>
              <a:rPr lang="it-IT" sz="1400" dirty="0">
                <a:latin typeface="Century Gothic" panose="020B0502020202020204" pitchFamily="34" charset="0"/>
              </a:rPr>
              <a:t> to </a:t>
            </a:r>
            <a:r>
              <a:rPr lang="it-IT" sz="1400" dirty="0" err="1">
                <a:latin typeface="Century Gothic" panose="020B0502020202020204" pitchFamily="34" charset="0"/>
              </a:rPr>
              <a:t>refine</a:t>
            </a:r>
            <a:r>
              <a:rPr lang="it-IT" sz="1400" dirty="0">
                <a:latin typeface="Century Gothic" panose="020B0502020202020204" pitchFamily="34" charset="0"/>
              </a:rPr>
              <a:t> the ‘</a:t>
            </a:r>
            <a:r>
              <a:rPr lang="it-IT" sz="1400" dirty="0" err="1">
                <a:latin typeface="Century Gothic" panose="020B0502020202020204" pitchFamily="34" charset="0"/>
              </a:rPr>
              <a:t>spawn_robot_and_world</a:t>
            </a:r>
            <a:r>
              <a:rPr lang="it-IT" sz="1400" dirty="0">
                <a:latin typeface="Century Gothic" panose="020B0502020202020204" pitchFamily="34" charset="0"/>
              </a:rPr>
              <a:t>’ file in </a:t>
            </a:r>
            <a:r>
              <a:rPr lang="it-IT" sz="1400" dirty="0" err="1">
                <a:latin typeface="Century Gothic" panose="020B0502020202020204" pitchFamily="34" charset="0"/>
              </a:rPr>
              <a:t>order</a:t>
            </a:r>
            <a:r>
              <a:rPr lang="it-IT" sz="1400" dirty="0">
                <a:latin typeface="Century Gothic" panose="020B0502020202020204" pitchFamily="34" charset="0"/>
              </a:rPr>
              <a:t> to </a:t>
            </a:r>
            <a:r>
              <a:rPr lang="it-IT" sz="1400" dirty="0" err="1">
                <a:latin typeface="Century Gothic" panose="020B0502020202020204" pitchFamily="34" charset="0"/>
              </a:rPr>
              <a:t>add</a:t>
            </a:r>
            <a:r>
              <a:rPr lang="it-IT" sz="1400" dirty="0">
                <a:latin typeface="Century Gothic" panose="020B0502020202020204" pitchFamily="34" charset="0"/>
              </a:rPr>
              <a:t> </a:t>
            </a:r>
            <a:r>
              <a:rPr lang="it-IT" sz="1400" dirty="0" err="1">
                <a:latin typeface="Century Gothic" panose="020B0502020202020204" pitchFamily="34" charset="0"/>
              </a:rPr>
              <a:t>all</a:t>
            </a:r>
            <a:r>
              <a:rPr lang="it-IT" sz="1400" dirty="0">
                <a:latin typeface="Century Gothic" panose="020B0502020202020204" pitchFamily="34" charset="0"/>
              </a:rPr>
              <a:t> the </a:t>
            </a:r>
            <a:r>
              <a:rPr lang="it-IT" sz="1400" dirty="0" err="1">
                <a:latin typeface="Century Gothic" panose="020B0502020202020204" pitchFamily="34" charset="0"/>
              </a:rPr>
              <a:t>other</a:t>
            </a:r>
            <a:r>
              <a:rPr lang="it-IT" sz="1400" dirty="0">
                <a:latin typeface="Century Gothic" panose="020B0502020202020204" pitchFamily="34" charset="0"/>
              </a:rPr>
              <a:t> </a:t>
            </a:r>
            <a:r>
              <a:rPr lang="it-IT" sz="1400" dirty="0" err="1">
                <a:latin typeface="Century Gothic" panose="020B0502020202020204" pitchFamily="34" charset="0"/>
              </a:rPr>
              <a:t>nodes</a:t>
            </a:r>
            <a:r>
              <a:rPr lang="it-IT" sz="1400" dirty="0">
                <a:latin typeface="Century Gothic" panose="020B0502020202020204" pitchFamily="34" charset="0"/>
              </a:rPr>
              <a:t> </a:t>
            </a:r>
            <a:r>
              <a:rPr lang="it-IT" sz="1400" dirty="0" err="1">
                <a:latin typeface="Century Gothic" panose="020B0502020202020204" pitchFamily="34" charset="0"/>
              </a:rPr>
              <a:t>that</a:t>
            </a:r>
            <a:r>
              <a:rPr lang="it-IT" sz="1400" dirty="0">
                <a:latin typeface="Century Gothic" panose="020B0502020202020204" pitchFamily="34" charset="0"/>
              </a:rPr>
              <a:t> are </a:t>
            </a:r>
            <a:r>
              <a:rPr lang="it-IT" sz="1400" dirty="0" err="1">
                <a:latin typeface="Century Gothic" panose="020B0502020202020204" pitchFamily="34" charset="0"/>
              </a:rPr>
              <a:t>necessary</a:t>
            </a:r>
            <a:r>
              <a:rPr lang="it-IT" sz="1400" dirty="0">
                <a:latin typeface="Century Gothic" panose="020B0502020202020204" pitchFamily="34" charset="0"/>
              </a:rPr>
              <a:t> to make the </a:t>
            </a:r>
            <a:r>
              <a:rPr lang="it-IT" sz="1400" dirty="0" err="1">
                <a:latin typeface="Century Gothic" panose="020B0502020202020204" pitchFamily="34" charset="0"/>
              </a:rPr>
              <a:t>robots</a:t>
            </a:r>
            <a:r>
              <a:rPr lang="it-IT" sz="1400" dirty="0">
                <a:latin typeface="Century Gothic" panose="020B0502020202020204" pitchFamily="34" charset="0"/>
              </a:rPr>
              <a:t> do </a:t>
            </a:r>
            <a:r>
              <a:rPr lang="it-IT" sz="1400" dirty="0" err="1">
                <a:latin typeface="Century Gothic" panose="020B0502020202020204" pitchFamily="34" charset="0"/>
              </a:rPr>
              <a:t>their</a:t>
            </a:r>
            <a:r>
              <a:rPr lang="it-IT" sz="1400" dirty="0">
                <a:latin typeface="Century Gothic" panose="020B0502020202020204" pitchFamily="34" charset="0"/>
              </a:rPr>
              <a:t> </a:t>
            </a:r>
            <a:r>
              <a:rPr lang="it-IT" sz="1400" dirty="0" err="1">
                <a:latin typeface="Century Gothic" panose="020B0502020202020204" pitchFamily="34" charset="0"/>
              </a:rPr>
              <a:t>functions</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a:latin typeface="Century Gothic" panose="020B0502020202020204" pitchFamily="34" charset="0"/>
              </a:rPr>
              <a:t>For </a:t>
            </a:r>
            <a:r>
              <a:rPr lang="it-IT" sz="1400" dirty="0" err="1">
                <a:latin typeface="Century Gothic" panose="020B0502020202020204" pitchFamily="34" charset="0"/>
              </a:rPr>
              <a:t>example</a:t>
            </a:r>
            <a:r>
              <a:rPr lang="it-IT" sz="1400" b="1" dirty="0">
                <a:latin typeface="Century Gothic" panose="020B0502020202020204" pitchFamily="34" charset="0"/>
              </a:rPr>
              <a:t>, </a:t>
            </a:r>
            <a:r>
              <a:rPr lang="it-IT" sz="1400" b="1" dirty="0" err="1">
                <a:latin typeface="Century Gothic" panose="020B0502020202020204" pitchFamily="34" charset="0"/>
              </a:rPr>
              <a:t>turtlebot</a:t>
            </a:r>
            <a:r>
              <a:rPr lang="it-IT" sz="1400" b="1" dirty="0">
                <a:latin typeface="Century Gothic" panose="020B0502020202020204" pitchFamily="34" charset="0"/>
              </a:rPr>
              <a:t> </a:t>
            </a:r>
            <a:r>
              <a:rPr lang="it-IT" sz="1400" dirty="0">
                <a:latin typeface="Century Gothic" panose="020B0502020202020204" pitchFamily="34" charset="0"/>
              </a:rPr>
              <a:t>must </a:t>
            </a:r>
            <a:r>
              <a:rPr lang="it-IT" sz="1400" dirty="0" err="1">
                <a:latin typeface="Century Gothic" panose="020B0502020202020204" pitchFamily="34" charset="0"/>
              </a:rPr>
              <a:t>move</a:t>
            </a:r>
            <a:r>
              <a:rPr lang="it-IT" sz="1400" dirty="0">
                <a:latin typeface="Century Gothic" panose="020B0502020202020204" pitchFamily="34" charset="0"/>
              </a:rPr>
              <a:t> in a </a:t>
            </a:r>
            <a:r>
              <a:rPr lang="it-IT" sz="1400" dirty="0" err="1">
                <a:latin typeface="Century Gothic" panose="020B0502020202020204" pitchFamily="34" charset="0"/>
              </a:rPr>
              <a:t>known</a:t>
            </a:r>
            <a:r>
              <a:rPr lang="it-IT" sz="1400" dirty="0">
                <a:latin typeface="Century Gothic" panose="020B0502020202020204" pitchFamily="34" charset="0"/>
              </a:rPr>
              <a:t> </a:t>
            </a:r>
            <a:r>
              <a:rPr lang="it-IT" sz="1400" dirty="0" err="1">
                <a:latin typeface="Century Gothic" panose="020B0502020202020204" pitchFamily="34" charset="0"/>
              </a:rPr>
              <a:t>environment</a:t>
            </a:r>
            <a:r>
              <a:rPr lang="it-IT" sz="1400" dirty="0">
                <a:latin typeface="Century Gothic" panose="020B0502020202020204" pitchFamily="34" charset="0"/>
              </a:rPr>
              <a:t> so I </a:t>
            </a:r>
            <a:r>
              <a:rPr lang="it-IT" sz="1400" dirty="0" err="1">
                <a:latin typeface="Century Gothic" panose="020B0502020202020204" pitchFamily="34" charset="0"/>
              </a:rPr>
              <a:t>needed</a:t>
            </a:r>
            <a:r>
              <a:rPr lang="it-IT" sz="1400" dirty="0">
                <a:latin typeface="Century Gothic" panose="020B0502020202020204" pitchFamily="34" charset="0"/>
              </a:rPr>
              <a:t> to </a:t>
            </a:r>
            <a:r>
              <a:rPr lang="it-IT" sz="1400" dirty="0" err="1">
                <a:latin typeface="Century Gothic" panose="020B0502020202020204" pitchFamily="34" charset="0"/>
              </a:rPr>
              <a:t>implement</a:t>
            </a:r>
            <a:r>
              <a:rPr lang="it-IT" sz="1400" dirty="0">
                <a:latin typeface="Century Gothic" panose="020B0502020202020204" pitchFamily="34" charset="0"/>
              </a:rPr>
              <a:t> the </a:t>
            </a:r>
            <a:r>
              <a:rPr lang="it-IT" sz="1400" b="1" dirty="0" err="1">
                <a:latin typeface="Century Gothic" panose="020B0502020202020204" pitchFamily="34" charset="0"/>
              </a:rPr>
              <a:t>navigation</a:t>
            </a:r>
            <a:r>
              <a:rPr lang="it-IT" sz="1400" b="1" dirty="0">
                <a:latin typeface="Century Gothic" panose="020B0502020202020204" pitchFamily="34" charset="0"/>
              </a:rPr>
              <a:t> </a:t>
            </a:r>
            <a:r>
              <a:rPr lang="it-IT" sz="1400" b="1" dirty="0" err="1">
                <a:latin typeface="Century Gothic" panose="020B0502020202020204" pitchFamily="34" charset="0"/>
              </a:rPr>
              <a:t>stack</a:t>
            </a:r>
            <a:r>
              <a:rPr lang="it-IT" sz="1400" dirty="0">
                <a:latin typeface="Century Gothic" panose="020B0502020202020204" pitchFamily="34" charset="0"/>
              </a:rPr>
              <a:t>:</a:t>
            </a:r>
          </a:p>
        </p:txBody>
      </p:sp>
      <p:pic>
        <p:nvPicPr>
          <p:cNvPr id="6" name="Immagine 5" descr="Immagine che contiene testo&#10;&#10;Descrizione generata automaticamente">
            <a:extLst>
              <a:ext uri="{FF2B5EF4-FFF2-40B4-BE49-F238E27FC236}">
                <a16:creationId xmlns:a16="http://schemas.microsoft.com/office/drawing/2014/main" id="{03141651-D89F-470B-4303-79323B3B90E2}"/>
              </a:ext>
            </a:extLst>
          </p:cNvPr>
          <p:cNvPicPr>
            <a:picLocks noChangeAspect="1"/>
          </p:cNvPicPr>
          <p:nvPr/>
        </p:nvPicPr>
        <p:blipFill>
          <a:blip r:embed="rId3"/>
          <a:stretch>
            <a:fillRect/>
          </a:stretch>
        </p:blipFill>
        <p:spPr>
          <a:xfrm>
            <a:off x="487017" y="2899232"/>
            <a:ext cx="4721087" cy="1063026"/>
          </a:xfrm>
          <a:prstGeom prst="rect">
            <a:avLst/>
          </a:prstGeom>
        </p:spPr>
      </p:pic>
      <p:sp>
        <p:nvSpPr>
          <p:cNvPr id="7" name="CasellaDiTesto 6">
            <a:extLst>
              <a:ext uri="{FF2B5EF4-FFF2-40B4-BE49-F238E27FC236}">
                <a16:creationId xmlns:a16="http://schemas.microsoft.com/office/drawing/2014/main" id="{59387264-5A9D-652C-9E9D-3E127EC4ACDC}"/>
              </a:ext>
            </a:extLst>
          </p:cNvPr>
          <p:cNvSpPr txBox="1"/>
          <p:nvPr/>
        </p:nvSpPr>
        <p:spPr>
          <a:xfrm>
            <a:off x="616226" y="4104861"/>
            <a:ext cx="7841974" cy="1169551"/>
          </a:xfrm>
          <a:prstGeom prst="rect">
            <a:avLst/>
          </a:prstGeom>
          <a:noFill/>
        </p:spPr>
        <p:txBody>
          <a:bodyPr wrap="square" rtlCol="0">
            <a:spAutoFit/>
          </a:bodyPr>
          <a:lstStyle/>
          <a:p>
            <a:r>
              <a:rPr lang="it-IT" sz="1400" dirty="0" err="1">
                <a:latin typeface="Century Gothic" panose="020B0502020202020204" pitchFamily="34" charset="0"/>
              </a:rPr>
              <a:t>As</a:t>
            </a:r>
            <a:r>
              <a:rPr lang="it-IT" sz="1400" dirty="0">
                <a:latin typeface="Century Gothic" panose="020B0502020202020204" pitchFamily="34" charset="0"/>
              </a:rPr>
              <a:t> </a:t>
            </a:r>
            <a:r>
              <a:rPr lang="it-IT" sz="1400" dirty="0" err="1">
                <a:latin typeface="Century Gothic" panose="020B0502020202020204" pitchFamily="34" charset="0"/>
              </a:rPr>
              <a:t>regard</a:t>
            </a:r>
            <a:r>
              <a:rPr lang="it-IT" sz="1400" dirty="0">
                <a:latin typeface="Century Gothic" panose="020B0502020202020204" pitchFamily="34" charset="0"/>
              </a:rPr>
              <a:t> the </a:t>
            </a:r>
            <a:r>
              <a:rPr lang="it-IT" sz="1400" dirty="0" err="1">
                <a:latin typeface="Century Gothic" panose="020B0502020202020204" pitchFamily="34" charset="0"/>
              </a:rPr>
              <a:t>detection</a:t>
            </a:r>
            <a:r>
              <a:rPr lang="it-IT" sz="1400" dirty="0">
                <a:latin typeface="Century Gothic" panose="020B0502020202020204" pitchFamily="34" charset="0"/>
              </a:rPr>
              <a:t> of the markers part, I </a:t>
            </a:r>
            <a:r>
              <a:rPr lang="it-IT" sz="1400" dirty="0" err="1">
                <a:latin typeface="Century Gothic" panose="020B0502020202020204" pitchFamily="34" charset="0"/>
              </a:rPr>
              <a:t>used</a:t>
            </a:r>
            <a:r>
              <a:rPr lang="it-IT" sz="1400" dirty="0">
                <a:latin typeface="Century Gothic" panose="020B0502020202020204" pitchFamily="34" charset="0"/>
              </a:rPr>
              <a:t> </a:t>
            </a:r>
            <a:r>
              <a:rPr lang="it-IT" sz="1400" dirty="0" err="1">
                <a:latin typeface="Century Gothic" panose="020B0502020202020204" pitchFamily="34" charset="0"/>
              </a:rPr>
              <a:t>two</a:t>
            </a:r>
            <a:r>
              <a:rPr lang="it-IT" sz="1400" dirty="0">
                <a:latin typeface="Century Gothic" panose="020B0502020202020204" pitchFamily="34" charset="0"/>
              </a:rPr>
              <a:t> </a:t>
            </a:r>
            <a:r>
              <a:rPr lang="it-IT" sz="1400" dirty="0" err="1">
                <a:latin typeface="Century Gothic" panose="020B0502020202020204" pitchFamily="34" charset="0"/>
              </a:rPr>
              <a:t>different</a:t>
            </a:r>
            <a:r>
              <a:rPr lang="it-IT" sz="1400" dirty="0">
                <a:latin typeface="Century Gothic" panose="020B0502020202020204" pitchFamily="34" charset="0"/>
              </a:rPr>
              <a:t> </a:t>
            </a:r>
            <a:r>
              <a:rPr lang="it-IT" sz="1400" dirty="0" err="1">
                <a:latin typeface="Century Gothic" panose="020B0502020202020204" pitchFamily="34" charset="0"/>
              </a:rPr>
              <a:t>launch</a:t>
            </a:r>
            <a:r>
              <a:rPr lang="it-IT" sz="1400" dirty="0">
                <a:latin typeface="Century Gothic" panose="020B0502020202020204" pitchFamily="34" charset="0"/>
              </a:rPr>
              <a:t> files from the </a:t>
            </a:r>
            <a:r>
              <a:rPr lang="it-IT" sz="1400" dirty="0" err="1">
                <a:latin typeface="Century Gothic" panose="020B0502020202020204" pitchFamily="34" charset="0"/>
              </a:rPr>
              <a:t>aruco_ros</a:t>
            </a:r>
            <a:r>
              <a:rPr lang="it-IT" sz="1400" dirty="0">
                <a:latin typeface="Century Gothic" panose="020B0502020202020204" pitchFamily="34" charset="0"/>
              </a:rPr>
              <a:t> package. In </a:t>
            </a:r>
            <a:r>
              <a:rPr lang="it-IT" sz="1400" dirty="0" err="1">
                <a:latin typeface="Century Gothic" panose="020B0502020202020204" pitchFamily="34" charset="0"/>
              </a:rPr>
              <a:t>particular</a:t>
            </a:r>
            <a:r>
              <a:rPr lang="it-IT" sz="1400" dirty="0">
                <a:latin typeface="Century Gothic" panose="020B0502020202020204" pitchFamily="34" charset="0"/>
              </a:rPr>
              <a:t>, the </a:t>
            </a:r>
            <a:r>
              <a:rPr lang="it-IT" sz="1400" dirty="0" err="1">
                <a:latin typeface="Century Gothic" panose="020B0502020202020204" pitchFamily="34" charset="0"/>
              </a:rPr>
              <a:t>node</a:t>
            </a:r>
            <a:r>
              <a:rPr lang="it-IT" sz="1400" dirty="0">
                <a:latin typeface="Century Gothic" panose="020B0502020202020204" pitchFamily="34" charset="0"/>
              </a:rPr>
              <a:t> ‘</a:t>
            </a:r>
            <a:r>
              <a:rPr lang="it-IT" sz="1400" b="1" dirty="0" err="1">
                <a:latin typeface="Century Gothic" panose="020B0502020202020204" pitchFamily="34" charset="0"/>
              </a:rPr>
              <a:t>simple_single</a:t>
            </a:r>
            <a:r>
              <a:rPr lang="it-IT" sz="1400" dirty="0">
                <a:latin typeface="Century Gothic" panose="020B0502020202020204" pitchFamily="34" charset="0"/>
              </a:rPr>
              <a:t>’ deals with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dirty="0" err="1">
                <a:latin typeface="Century Gothic" panose="020B0502020202020204" pitchFamily="34" charset="0"/>
              </a:rPr>
              <a:t>Iiwa</a:t>
            </a:r>
            <a:r>
              <a:rPr lang="it-IT" sz="1400" dirty="0">
                <a:latin typeface="Century Gothic" panose="020B0502020202020204" pitchFamily="34" charset="0"/>
              </a:rPr>
              <a:t>, and the </a:t>
            </a:r>
            <a:r>
              <a:rPr lang="it-IT" sz="1400" dirty="0" err="1">
                <a:latin typeface="Century Gothic" panose="020B0502020202020204" pitchFamily="34" charset="0"/>
              </a:rPr>
              <a:t>node</a:t>
            </a:r>
            <a:r>
              <a:rPr lang="it-IT" sz="1400" dirty="0">
                <a:latin typeface="Century Gothic" panose="020B0502020202020204" pitchFamily="34" charset="0"/>
              </a:rPr>
              <a:t> </a:t>
            </a:r>
            <a:r>
              <a:rPr lang="it-IT" sz="1400" b="1" dirty="0">
                <a:latin typeface="Century Gothic" panose="020B0502020202020204" pitchFamily="34" charset="0"/>
              </a:rPr>
              <a:t>‘</a:t>
            </a:r>
            <a:r>
              <a:rPr lang="it-IT" sz="1400" b="1" dirty="0" err="1">
                <a:latin typeface="Century Gothic" panose="020B0502020202020204" pitchFamily="34" charset="0"/>
              </a:rPr>
              <a:t>aruco_marker_publisher</a:t>
            </a:r>
            <a:r>
              <a:rPr lang="it-IT" sz="1400" b="1" dirty="0">
                <a:latin typeface="Century Gothic" panose="020B0502020202020204" pitchFamily="34" charset="0"/>
              </a:rPr>
              <a:t>’ </a:t>
            </a:r>
            <a:r>
              <a:rPr lang="it-IT" sz="1400" dirty="0">
                <a:latin typeface="Century Gothic" panose="020B0502020202020204" pitchFamily="34" charset="0"/>
              </a:rPr>
              <a:t>with </a:t>
            </a:r>
            <a:r>
              <a:rPr lang="it-IT" sz="1400" dirty="0" err="1">
                <a:latin typeface="Century Gothic" panose="020B0502020202020204" pitchFamily="34" charset="0"/>
              </a:rPr>
              <a:t>Turtlebot</a:t>
            </a:r>
            <a:r>
              <a:rPr lang="it-IT" sz="1400" dirty="0">
                <a:latin typeface="Century Gothic" panose="020B0502020202020204" pitchFamily="34" charset="0"/>
              </a:rPr>
              <a:t>. </a:t>
            </a:r>
            <a:r>
              <a:rPr lang="it-IT" sz="1400" dirty="0" err="1">
                <a:latin typeface="Century Gothic" panose="020B0502020202020204" pitchFamily="34" charset="0"/>
              </a:rPr>
              <a:t>Then</a:t>
            </a:r>
            <a:r>
              <a:rPr lang="it-IT" sz="1400" dirty="0">
                <a:latin typeface="Century Gothic" panose="020B0502020202020204" pitchFamily="34" charset="0"/>
              </a:rPr>
              <a:t> I start </a:t>
            </a:r>
            <a:r>
              <a:rPr lang="it-IT" sz="1400" dirty="0" err="1">
                <a:latin typeface="Century Gothic" panose="020B0502020202020204" pitchFamily="34" charset="0"/>
              </a:rPr>
              <a:t>both</a:t>
            </a:r>
            <a:r>
              <a:rPr lang="it-IT" sz="1400" dirty="0">
                <a:latin typeface="Century Gothic" panose="020B0502020202020204" pitchFamily="34" charset="0"/>
              </a:rPr>
              <a:t> </a:t>
            </a:r>
            <a:r>
              <a:rPr lang="it-IT" sz="1400" dirty="0" err="1">
                <a:latin typeface="Century Gothic" panose="020B0502020202020204" pitchFamily="34" charset="0"/>
              </a:rPr>
              <a:t>nodes</a:t>
            </a:r>
            <a:r>
              <a:rPr lang="it-IT" sz="1400" dirty="0">
                <a:latin typeface="Century Gothic" panose="020B0502020202020204" pitchFamily="34" charset="0"/>
              </a:rPr>
              <a:t> with one </a:t>
            </a:r>
            <a:r>
              <a:rPr lang="it-IT" sz="1400" dirty="0" err="1">
                <a:latin typeface="Century Gothic" panose="020B0502020202020204" pitchFamily="34" charset="0"/>
              </a:rPr>
              <a:t>launch</a:t>
            </a:r>
            <a:r>
              <a:rPr lang="it-IT" sz="1400" dirty="0">
                <a:latin typeface="Century Gothic" panose="020B0502020202020204" pitchFamily="34" charset="0"/>
              </a:rPr>
              <a:t> file, ‘</a:t>
            </a:r>
            <a:r>
              <a:rPr lang="it-IT" sz="1400" b="1" dirty="0" err="1">
                <a:latin typeface="Century Gothic" panose="020B0502020202020204" pitchFamily="34" charset="0"/>
              </a:rPr>
              <a:t>all_aruco.launch</a:t>
            </a:r>
            <a:r>
              <a:rPr lang="it-IT" sz="1400" dirty="0">
                <a:latin typeface="Century Gothic" panose="020B0502020202020204" pitchFamily="34" charset="0"/>
              </a:rPr>
              <a:t>’:</a:t>
            </a:r>
          </a:p>
          <a:p>
            <a:endParaRPr lang="it-IT" sz="1400" b="1" dirty="0">
              <a:latin typeface="Century Gothic" panose="020B0502020202020204" pitchFamily="34" charset="0"/>
            </a:endParaRPr>
          </a:p>
        </p:txBody>
      </p:sp>
      <p:pic>
        <p:nvPicPr>
          <p:cNvPr id="5" name="Immagine 4">
            <a:extLst>
              <a:ext uri="{FF2B5EF4-FFF2-40B4-BE49-F238E27FC236}">
                <a16:creationId xmlns:a16="http://schemas.microsoft.com/office/drawing/2014/main" id="{C0690E68-1B82-3FB8-5C0A-1785BA8FBA31}"/>
              </a:ext>
            </a:extLst>
          </p:cNvPr>
          <p:cNvPicPr>
            <a:picLocks noChangeAspect="1"/>
          </p:cNvPicPr>
          <p:nvPr/>
        </p:nvPicPr>
        <p:blipFill>
          <a:blip r:embed="rId4"/>
          <a:stretch>
            <a:fillRect/>
          </a:stretch>
        </p:blipFill>
        <p:spPr>
          <a:xfrm>
            <a:off x="616226" y="5159099"/>
            <a:ext cx="4841185" cy="1088760"/>
          </a:xfrm>
          <a:prstGeom prst="rect">
            <a:avLst/>
          </a:prstGeom>
        </p:spPr>
      </p:pic>
    </p:spTree>
    <p:extLst>
      <p:ext uri="{BB962C8B-B14F-4D97-AF65-F5344CB8AC3E}">
        <p14:creationId xmlns:p14="http://schemas.microsoft.com/office/powerpoint/2010/main" val="17663406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a:solidFill>
                  <a:srgbClr val="971720"/>
                </a:solidFill>
                <a:latin typeface="Century Gothic" panose="020B0502020202020204" pitchFamily="34" charset="0"/>
              </a:rPr>
              <a:t>Turtlebot3: </a:t>
            </a:r>
            <a:r>
              <a:rPr lang="it-IT" sz="2000" b="1" dirty="0" err="1">
                <a:solidFill>
                  <a:srgbClr val="971720"/>
                </a:solidFill>
                <a:latin typeface="Century Gothic" panose="020B0502020202020204" pitchFamily="34" charset="0"/>
              </a:rPr>
              <a:t>Move</a:t>
            </a:r>
            <a:r>
              <a:rPr lang="it-IT" sz="2000" b="1" dirty="0">
                <a:solidFill>
                  <a:srgbClr val="971720"/>
                </a:solidFill>
                <a:latin typeface="Century Gothic" panose="020B0502020202020204" pitchFamily="34" charset="0"/>
              </a:rPr>
              <a:t> and </a:t>
            </a:r>
            <a:r>
              <a:rPr lang="it-IT" sz="2000" b="1" dirty="0" err="1">
                <a:solidFill>
                  <a:srgbClr val="971720"/>
                </a:solidFill>
                <a:latin typeface="Century Gothic" panose="020B0502020202020204" pitchFamily="34" charset="0"/>
              </a:rPr>
              <a:t>Search</a:t>
            </a:r>
            <a:endParaRPr lang="it-IT" sz="2000" b="1" dirty="0">
              <a:solidFill>
                <a:srgbClr val="971720"/>
              </a:solidFill>
            </a:endParaRPr>
          </a:p>
        </p:txBody>
      </p:sp>
      <p:sp>
        <p:nvSpPr>
          <p:cNvPr id="4" name="CasellaDiTesto 3">
            <a:extLst>
              <a:ext uri="{FF2B5EF4-FFF2-40B4-BE49-F238E27FC236}">
                <a16:creationId xmlns:a16="http://schemas.microsoft.com/office/drawing/2014/main" id="{7A6304A7-2009-2B4E-E766-7B6A89DAB080}"/>
              </a:ext>
            </a:extLst>
          </p:cNvPr>
          <p:cNvSpPr txBox="1"/>
          <p:nvPr/>
        </p:nvSpPr>
        <p:spPr>
          <a:xfrm>
            <a:off x="368423" y="1461051"/>
            <a:ext cx="8407153" cy="1169551"/>
          </a:xfrm>
          <a:prstGeom prst="rect">
            <a:avLst/>
          </a:prstGeom>
          <a:noFill/>
        </p:spPr>
        <p:txBody>
          <a:bodyPr wrap="square" rtlCol="0">
            <a:spAutoFit/>
          </a:bodyPr>
          <a:lstStyle/>
          <a:p>
            <a:r>
              <a:rPr lang="it-IT" sz="1400" dirty="0" err="1">
                <a:latin typeface="Century Gothic" panose="020B0502020202020204" pitchFamily="34" charset="0"/>
              </a:rPr>
              <a:t>Now</a:t>
            </a:r>
            <a:r>
              <a:rPr lang="it-IT" sz="1400" dirty="0">
                <a:latin typeface="Century Gothic" panose="020B0502020202020204" pitchFamily="34" charset="0"/>
              </a:rPr>
              <a:t>, </a:t>
            </a:r>
            <a:r>
              <a:rPr lang="it-IT" sz="1400" dirty="0" err="1">
                <a:latin typeface="Century Gothic" panose="020B0502020202020204" pitchFamily="34" charset="0"/>
              </a:rPr>
              <a:t>all</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set to start the </a:t>
            </a:r>
            <a:r>
              <a:rPr lang="it-IT" sz="1400" dirty="0" err="1">
                <a:latin typeface="Century Gothic" panose="020B0502020202020204" pitchFamily="34" charset="0"/>
              </a:rPr>
              <a:t>implementation</a:t>
            </a:r>
            <a:r>
              <a:rPr lang="it-IT" sz="1400" dirty="0">
                <a:latin typeface="Century Gothic" panose="020B0502020202020204" pitchFamily="34" charset="0"/>
              </a:rPr>
              <a:t> of the </a:t>
            </a:r>
            <a:r>
              <a:rPr lang="it-IT" sz="1400" dirty="0" err="1">
                <a:latin typeface="Century Gothic" panose="020B0502020202020204" pitchFamily="34" charset="0"/>
              </a:rPr>
              <a:t>two</a:t>
            </a:r>
            <a:r>
              <a:rPr lang="it-IT" sz="1400" dirty="0">
                <a:latin typeface="Century Gothic" panose="020B0502020202020204" pitchFamily="34" charset="0"/>
              </a:rPr>
              <a:t> controllers. I </a:t>
            </a:r>
            <a:r>
              <a:rPr lang="it-IT" sz="1400" dirty="0" err="1">
                <a:latin typeface="Century Gothic" panose="020B0502020202020204" pitchFamily="34" charset="0"/>
              </a:rPr>
              <a:t>divided</a:t>
            </a:r>
            <a:r>
              <a:rPr lang="it-IT" sz="1400" dirty="0">
                <a:latin typeface="Century Gothic" panose="020B0502020202020204" pitchFamily="34" charset="0"/>
              </a:rPr>
              <a:t> </a:t>
            </a:r>
            <a:r>
              <a:rPr lang="it-IT" sz="1400" dirty="0" err="1">
                <a:latin typeface="Century Gothic" panose="020B0502020202020204" pitchFamily="34" charset="0"/>
              </a:rPr>
              <a:t>them</a:t>
            </a:r>
            <a:r>
              <a:rPr lang="it-IT" sz="1400" dirty="0">
                <a:latin typeface="Century Gothic" panose="020B0502020202020204" pitchFamily="34" charset="0"/>
              </a:rPr>
              <a:t> </a:t>
            </a:r>
            <a:r>
              <a:rPr lang="it-IT" sz="1400" dirty="0" err="1">
                <a:latin typeface="Century Gothic" panose="020B0502020202020204" pitchFamily="34" charset="0"/>
              </a:rPr>
              <a:t>into</a:t>
            </a:r>
            <a:r>
              <a:rPr lang="it-IT" sz="1400" dirty="0">
                <a:latin typeface="Century Gothic" panose="020B0502020202020204" pitchFamily="34" charset="0"/>
              </a:rPr>
              <a:t> </a:t>
            </a:r>
            <a:r>
              <a:rPr lang="it-IT" sz="1400" dirty="0" err="1">
                <a:latin typeface="Century Gothic" panose="020B0502020202020204" pitchFamily="34" charset="0"/>
              </a:rPr>
              <a:t>two</a:t>
            </a:r>
            <a:r>
              <a:rPr lang="it-IT" sz="1400" dirty="0">
                <a:latin typeface="Century Gothic" panose="020B0502020202020204" pitchFamily="34" charset="0"/>
              </a:rPr>
              <a:t> </a:t>
            </a:r>
            <a:r>
              <a:rPr lang="it-IT" sz="1400" dirty="0" err="1">
                <a:latin typeface="Century Gothic" panose="020B0502020202020204" pitchFamily="34" charset="0"/>
              </a:rPr>
              <a:t>nodes</a:t>
            </a:r>
            <a:r>
              <a:rPr lang="it-IT" sz="1400" dirty="0">
                <a:latin typeface="Century Gothic" panose="020B0502020202020204" pitchFamily="34" charset="0"/>
              </a:rPr>
              <a:t>, one handles the turtlebot3_burger’s tasks and the </a:t>
            </a:r>
            <a:r>
              <a:rPr lang="it-IT" sz="1400" dirty="0" err="1">
                <a:latin typeface="Century Gothic" panose="020B0502020202020204" pitchFamily="34" charset="0"/>
              </a:rPr>
              <a:t>other</a:t>
            </a:r>
            <a:r>
              <a:rPr lang="it-IT" sz="1400" dirty="0">
                <a:latin typeface="Century Gothic" panose="020B0502020202020204" pitchFamily="34" charset="0"/>
              </a:rPr>
              <a:t> one the </a:t>
            </a:r>
            <a:r>
              <a:rPr lang="it-IT" sz="1400" dirty="0" err="1">
                <a:latin typeface="Century Gothic" panose="020B0502020202020204" pitchFamily="34" charset="0"/>
              </a:rPr>
              <a:t>kuka_iiwa’s</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a:latin typeface="Century Gothic" panose="020B0502020202020204" pitchFamily="34" charset="0"/>
              </a:rPr>
              <a:t>The </a:t>
            </a:r>
            <a:r>
              <a:rPr lang="it-IT" sz="1400" dirty="0" err="1">
                <a:latin typeface="Century Gothic" panose="020B0502020202020204" pitchFamily="34" charset="0"/>
              </a:rPr>
              <a:t>node</a:t>
            </a:r>
            <a:r>
              <a:rPr lang="it-IT" sz="1400" dirty="0">
                <a:latin typeface="Century Gothic" panose="020B0502020202020204" pitchFamily="34" charset="0"/>
              </a:rPr>
              <a:t> </a:t>
            </a:r>
            <a:r>
              <a:rPr lang="it-IT" sz="1400" dirty="0" err="1">
                <a:latin typeface="Century Gothic" panose="020B0502020202020204" pitchFamily="34" charset="0"/>
              </a:rPr>
              <a:t>dealing</a:t>
            </a:r>
            <a:r>
              <a:rPr lang="it-IT" sz="1400" dirty="0">
                <a:latin typeface="Century Gothic" panose="020B0502020202020204" pitchFamily="34" charset="0"/>
              </a:rPr>
              <a:t> with </a:t>
            </a:r>
            <a:r>
              <a:rPr lang="it-IT" sz="1400" dirty="0" err="1">
                <a:latin typeface="Century Gothic" panose="020B0502020202020204" pitchFamily="34" charset="0"/>
              </a:rPr>
              <a:t>turtlebot</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called</a:t>
            </a:r>
            <a:r>
              <a:rPr lang="it-IT" sz="1400" dirty="0">
                <a:latin typeface="Century Gothic" panose="020B0502020202020204" pitchFamily="34" charset="0"/>
              </a:rPr>
              <a:t> ‘</a:t>
            </a:r>
            <a:r>
              <a:rPr lang="it-IT" sz="1400" b="1" dirty="0">
                <a:latin typeface="Century Gothic" panose="020B0502020202020204" pitchFamily="34" charset="0"/>
              </a:rPr>
              <a:t>move_and_search.cpp</a:t>
            </a:r>
            <a:r>
              <a:rPr lang="it-IT" sz="1400" dirty="0">
                <a:latin typeface="Century Gothic" panose="020B0502020202020204" pitchFamily="34" charset="0"/>
              </a:rPr>
              <a:t>’ and of </a:t>
            </a:r>
            <a:r>
              <a:rPr lang="it-IT" sz="1400" dirty="0" err="1">
                <a:latin typeface="Century Gothic" panose="020B0502020202020204" pitchFamily="34" charset="0"/>
              </a:rPr>
              <a:t>course</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placed</a:t>
            </a:r>
            <a:r>
              <a:rPr lang="it-IT" sz="1400" dirty="0">
                <a:latin typeface="Century Gothic" panose="020B0502020202020204" pitchFamily="34" charset="0"/>
              </a:rPr>
              <a:t> in the ‘</a:t>
            </a:r>
            <a:r>
              <a:rPr lang="it-IT" sz="1400" dirty="0" err="1">
                <a:latin typeface="Century Gothic" panose="020B0502020202020204" pitchFamily="34" charset="0"/>
              </a:rPr>
              <a:t>src</a:t>
            </a:r>
            <a:r>
              <a:rPr lang="it-IT" sz="1400" dirty="0">
                <a:latin typeface="Century Gothic" panose="020B0502020202020204" pitchFamily="34" charset="0"/>
              </a:rPr>
              <a:t>’ folder of </a:t>
            </a:r>
            <a:r>
              <a:rPr lang="it-IT" sz="1400" dirty="0" err="1">
                <a:latin typeface="Century Gothic" panose="020B0502020202020204" pitchFamily="34" charset="0"/>
              </a:rPr>
              <a:t>my</a:t>
            </a:r>
            <a:r>
              <a:rPr lang="it-IT" sz="1400" dirty="0">
                <a:latin typeface="Century Gothic" panose="020B0502020202020204" pitchFamily="34" charset="0"/>
              </a:rPr>
              <a:t> package. </a:t>
            </a:r>
          </a:p>
        </p:txBody>
      </p:sp>
      <p:sp>
        <p:nvSpPr>
          <p:cNvPr id="3" name="CasellaDiTesto 2">
            <a:extLst>
              <a:ext uri="{FF2B5EF4-FFF2-40B4-BE49-F238E27FC236}">
                <a16:creationId xmlns:a16="http://schemas.microsoft.com/office/drawing/2014/main" id="{B273DBE6-6C57-E09E-9AC7-5927CE86920A}"/>
              </a:ext>
            </a:extLst>
          </p:cNvPr>
          <p:cNvSpPr txBox="1"/>
          <p:nvPr/>
        </p:nvSpPr>
        <p:spPr>
          <a:xfrm>
            <a:off x="417445" y="2630602"/>
            <a:ext cx="8726555" cy="1815882"/>
          </a:xfrm>
          <a:prstGeom prst="rect">
            <a:avLst/>
          </a:prstGeom>
          <a:noFill/>
        </p:spPr>
        <p:txBody>
          <a:bodyPr wrap="square" rtlCol="0">
            <a:spAutoFit/>
          </a:bodyPr>
          <a:lstStyle/>
          <a:p>
            <a:r>
              <a:rPr lang="it-IT" sz="1400" b="1" dirty="0">
                <a:latin typeface="Century Gothic" panose="020B0502020202020204" pitchFamily="34" charset="0"/>
              </a:rPr>
              <a:t>STEP 1</a:t>
            </a:r>
            <a:r>
              <a:rPr lang="it-IT" sz="1400" dirty="0">
                <a:latin typeface="Century Gothic" panose="020B0502020202020204" pitchFamily="34" charset="0"/>
              </a:rPr>
              <a:t>: </a:t>
            </a:r>
            <a:r>
              <a:rPr lang="it-IT" sz="1400" dirty="0" err="1">
                <a:latin typeface="Century Gothic" panose="020B0502020202020204" pitchFamily="34" charset="0"/>
              </a:rPr>
              <a:t>Taking</a:t>
            </a:r>
            <a:r>
              <a:rPr lang="it-IT" sz="1400" dirty="0">
                <a:latin typeface="Century Gothic" panose="020B0502020202020204" pitchFamily="34" charset="0"/>
              </a:rPr>
              <a:t> input from user.</a:t>
            </a:r>
          </a:p>
          <a:p>
            <a:endParaRPr lang="it-IT" sz="1400" dirty="0">
              <a:latin typeface="Century Gothic" panose="020B0502020202020204" pitchFamily="34" charset="0"/>
            </a:endParaRPr>
          </a:p>
          <a:p>
            <a:r>
              <a:rPr lang="it-IT" sz="1400" b="1" dirty="0">
                <a:latin typeface="Century Gothic" panose="020B0502020202020204" pitchFamily="34" charset="0"/>
              </a:rPr>
              <a:t>STEP 2</a:t>
            </a:r>
            <a:r>
              <a:rPr lang="it-IT" sz="1400" dirty="0">
                <a:latin typeface="Century Gothic" panose="020B0502020202020204" pitchFamily="34" charset="0"/>
              </a:rPr>
              <a:t>: </a:t>
            </a:r>
            <a:r>
              <a:rPr lang="it-IT" sz="1400" dirty="0" err="1">
                <a:latin typeface="Century Gothic" panose="020B0502020202020204" pitchFamily="34" charset="0"/>
              </a:rPr>
              <a:t>Move</a:t>
            </a:r>
            <a:r>
              <a:rPr lang="it-IT" sz="1400" dirty="0">
                <a:latin typeface="Century Gothic" panose="020B0502020202020204" pitchFamily="34" charset="0"/>
              </a:rPr>
              <a:t> to rooms.</a:t>
            </a:r>
          </a:p>
          <a:p>
            <a:endParaRPr lang="it-IT" sz="1400" dirty="0">
              <a:latin typeface="Century Gothic" panose="020B0502020202020204" pitchFamily="34" charset="0"/>
            </a:endParaRPr>
          </a:p>
          <a:p>
            <a:r>
              <a:rPr lang="it-IT" sz="1400" b="1" dirty="0">
                <a:latin typeface="Century Gothic" panose="020B0502020202020204" pitchFamily="34" charset="0"/>
              </a:rPr>
              <a:t>STEP 3</a:t>
            </a:r>
            <a:r>
              <a:rPr lang="it-IT" sz="1400" dirty="0">
                <a:latin typeface="Century Gothic" panose="020B0502020202020204" pitchFamily="34" charset="0"/>
              </a:rPr>
              <a:t>: </a:t>
            </a:r>
            <a:r>
              <a:rPr lang="it-IT" sz="1400" dirty="0" err="1">
                <a:latin typeface="Century Gothic" panose="020B0502020202020204" pitchFamily="34" charset="0"/>
              </a:rPr>
              <a:t>Search</a:t>
            </a:r>
            <a:r>
              <a:rPr lang="it-IT" sz="1400" dirty="0">
                <a:latin typeface="Century Gothic" panose="020B0502020202020204" pitchFamily="34" charset="0"/>
              </a:rPr>
              <a:t> </a:t>
            </a:r>
            <a:r>
              <a:rPr lang="it-IT" sz="1400" dirty="0" err="1">
                <a:latin typeface="Century Gothic" panose="020B0502020202020204" pitchFamily="34" charset="0"/>
              </a:rPr>
              <a:t>desired</a:t>
            </a:r>
            <a:r>
              <a:rPr lang="it-IT" sz="1400" dirty="0">
                <a:latin typeface="Century Gothic" panose="020B0502020202020204" pitchFamily="34" charset="0"/>
              </a:rPr>
              <a:t> </a:t>
            </a:r>
            <a:r>
              <a:rPr lang="it-IT" sz="1400" dirty="0" err="1">
                <a:latin typeface="Century Gothic" panose="020B0502020202020204" pitchFamily="34" charset="0"/>
              </a:rPr>
              <a:t>oject</a:t>
            </a:r>
            <a:r>
              <a:rPr lang="it-IT" sz="1400" dirty="0">
                <a:latin typeface="Century Gothic" panose="020B0502020202020204" pitchFamily="34" charset="0"/>
              </a:rPr>
              <a:t>. </a:t>
            </a:r>
            <a:endParaRPr lang="it-IT" sz="1400" b="1" dirty="0">
              <a:latin typeface="Century Gothic" panose="020B0502020202020204" pitchFamily="34" charset="0"/>
            </a:endParaRPr>
          </a:p>
          <a:p>
            <a:endParaRPr lang="it-IT" sz="1400" b="1" dirty="0">
              <a:latin typeface="Century Gothic" panose="020B0502020202020204" pitchFamily="34" charset="0"/>
            </a:endParaRPr>
          </a:p>
          <a:p>
            <a:endParaRPr lang="it-IT" sz="1400" b="1" dirty="0">
              <a:latin typeface="Century Gothic" panose="020B0502020202020204" pitchFamily="34" charset="0"/>
            </a:endParaRPr>
          </a:p>
          <a:p>
            <a:r>
              <a:rPr lang="it-IT" sz="1400" b="1" dirty="0">
                <a:latin typeface="Century Gothic" panose="020B0502020202020204" pitchFamily="34" charset="0"/>
              </a:rPr>
              <a:t>STEP 4</a:t>
            </a:r>
            <a:r>
              <a:rPr lang="it-IT" sz="1400" dirty="0">
                <a:latin typeface="Century Gothic" panose="020B0502020202020204" pitchFamily="34" charset="0"/>
              </a:rPr>
              <a:t>: Reach goal. </a:t>
            </a:r>
          </a:p>
        </p:txBody>
      </p:sp>
      <p:pic>
        <p:nvPicPr>
          <p:cNvPr id="6" name="Immagine 5">
            <a:extLst>
              <a:ext uri="{FF2B5EF4-FFF2-40B4-BE49-F238E27FC236}">
                <a16:creationId xmlns:a16="http://schemas.microsoft.com/office/drawing/2014/main" id="{516A2048-F1B4-B44A-6807-D2216B3B292E}"/>
              </a:ext>
            </a:extLst>
          </p:cNvPr>
          <p:cNvPicPr>
            <a:picLocks noChangeAspect="1"/>
          </p:cNvPicPr>
          <p:nvPr/>
        </p:nvPicPr>
        <p:blipFill>
          <a:blip r:embed="rId3"/>
          <a:stretch>
            <a:fillRect/>
          </a:stretch>
        </p:blipFill>
        <p:spPr>
          <a:xfrm>
            <a:off x="3386551" y="2637642"/>
            <a:ext cx="1933575" cy="323850"/>
          </a:xfrm>
          <a:prstGeom prst="rect">
            <a:avLst/>
          </a:prstGeom>
        </p:spPr>
      </p:pic>
      <p:pic>
        <p:nvPicPr>
          <p:cNvPr id="8" name="Immagine 7">
            <a:extLst>
              <a:ext uri="{FF2B5EF4-FFF2-40B4-BE49-F238E27FC236}">
                <a16:creationId xmlns:a16="http://schemas.microsoft.com/office/drawing/2014/main" id="{E5672FC1-6D90-8D50-5119-58133D51BD0B}"/>
              </a:ext>
            </a:extLst>
          </p:cNvPr>
          <p:cNvPicPr>
            <a:picLocks noChangeAspect="1"/>
          </p:cNvPicPr>
          <p:nvPr/>
        </p:nvPicPr>
        <p:blipFill>
          <a:blip r:embed="rId4"/>
          <a:stretch>
            <a:fillRect/>
          </a:stretch>
        </p:blipFill>
        <p:spPr>
          <a:xfrm>
            <a:off x="2819193" y="3054975"/>
            <a:ext cx="4838700" cy="381000"/>
          </a:xfrm>
          <a:prstGeom prst="rect">
            <a:avLst/>
          </a:prstGeom>
        </p:spPr>
      </p:pic>
      <p:pic>
        <p:nvPicPr>
          <p:cNvPr id="11" name="Immagine 10">
            <a:extLst>
              <a:ext uri="{FF2B5EF4-FFF2-40B4-BE49-F238E27FC236}">
                <a16:creationId xmlns:a16="http://schemas.microsoft.com/office/drawing/2014/main" id="{EE1F598B-D85E-76C9-AEC5-49B553AB2EB1}"/>
              </a:ext>
            </a:extLst>
          </p:cNvPr>
          <p:cNvPicPr>
            <a:picLocks noChangeAspect="1"/>
          </p:cNvPicPr>
          <p:nvPr/>
        </p:nvPicPr>
        <p:blipFill>
          <a:blip r:embed="rId5"/>
          <a:stretch>
            <a:fillRect/>
          </a:stretch>
        </p:blipFill>
        <p:spPr>
          <a:xfrm>
            <a:off x="7515225" y="3054975"/>
            <a:ext cx="1628775" cy="352425"/>
          </a:xfrm>
          <a:prstGeom prst="rect">
            <a:avLst/>
          </a:prstGeom>
        </p:spPr>
      </p:pic>
      <p:cxnSp>
        <p:nvCxnSpPr>
          <p:cNvPr id="13" name="Connettore 2 12">
            <a:extLst>
              <a:ext uri="{FF2B5EF4-FFF2-40B4-BE49-F238E27FC236}">
                <a16:creationId xmlns:a16="http://schemas.microsoft.com/office/drawing/2014/main" id="{2BFC3103-DB8D-A3D4-B33B-500630C2A96E}"/>
              </a:ext>
            </a:extLst>
          </p:cNvPr>
          <p:cNvCxnSpPr/>
          <p:nvPr/>
        </p:nvCxnSpPr>
        <p:spPr>
          <a:xfrm>
            <a:off x="3110948" y="2799567"/>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ttore 2 13">
            <a:extLst>
              <a:ext uri="{FF2B5EF4-FFF2-40B4-BE49-F238E27FC236}">
                <a16:creationId xmlns:a16="http://schemas.microsoft.com/office/drawing/2014/main" id="{54B512EB-35A0-AF71-D358-0160483E4B89}"/>
              </a:ext>
            </a:extLst>
          </p:cNvPr>
          <p:cNvCxnSpPr/>
          <p:nvPr/>
        </p:nvCxnSpPr>
        <p:spPr>
          <a:xfrm>
            <a:off x="2543590" y="3195825"/>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ttore 2 14">
            <a:extLst>
              <a:ext uri="{FF2B5EF4-FFF2-40B4-BE49-F238E27FC236}">
                <a16:creationId xmlns:a16="http://schemas.microsoft.com/office/drawing/2014/main" id="{DCEE5967-E25D-7A50-F945-CADC7888FEB6}"/>
              </a:ext>
            </a:extLst>
          </p:cNvPr>
          <p:cNvCxnSpPr/>
          <p:nvPr/>
        </p:nvCxnSpPr>
        <p:spPr>
          <a:xfrm>
            <a:off x="3037440" y="3627828"/>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Immagine 16">
            <a:extLst>
              <a:ext uri="{FF2B5EF4-FFF2-40B4-BE49-F238E27FC236}">
                <a16:creationId xmlns:a16="http://schemas.microsoft.com/office/drawing/2014/main" id="{E9611F58-B027-009D-06EE-077A4EF472A9}"/>
              </a:ext>
            </a:extLst>
          </p:cNvPr>
          <p:cNvPicPr>
            <a:picLocks noChangeAspect="1"/>
          </p:cNvPicPr>
          <p:nvPr/>
        </p:nvPicPr>
        <p:blipFill>
          <a:blip r:embed="rId6"/>
          <a:stretch>
            <a:fillRect/>
          </a:stretch>
        </p:blipFill>
        <p:spPr>
          <a:xfrm>
            <a:off x="3381943" y="3417385"/>
            <a:ext cx="1381125" cy="400050"/>
          </a:xfrm>
          <a:prstGeom prst="rect">
            <a:avLst/>
          </a:prstGeom>
        </p:spPr>
      </p:pic>
      <p:pic>
        <p:nvPicPr>
          <p:cNvPr id="19" name="Immagine 18">
            <a:extLst>
              <a:ext uri="{FF2B5EF4-FFF2-40B4-BE49-F238E27FC236}">
                <a16:creationId xmlns:a16="http://schemas.microsoft.com/office/drawing/2014/main" id="{6D9EBFAF-84AC-E78E-65DB-BE0585B410C1}"/>
              </a:ext>
            </a:extLst>
          </p:cNvPr>
          <p:cNvPicPr>
            <a:picLocks noChangeAspect="1"/>
          </p:cNvPicPr>
          <p:nvPr/>
        </p:nvPicPr>
        <p:blipFill>
          <a:blip r:embed="rId7"/>
          <a:stretch>
            <a:fillRect/>
          </a:stretch>
        </p:blipFill>
        <p:spPr>
          <a:xfrm>
            <a:off x="1070734" y="3805386"/>
            <a:ext cx="7419975" cy="238125"/>
          </a:xfrm>
          <a:prstGeom prst="rect">
            <a:avLst/>
          </a:prstGeom>
        </p:spPr>
      </p:pic>
      <p:cxnSp>
        <p:nvCxnSpPr>
          <p:cNvPr id="22" name="Connettore 2 21">
            <a:extLst>
              <a:ext uri="{FF2B5EF4-FFF2-40B4-BE49-F238E27FC236}">
                <a16:creationId xmlns:a16="http://schemas.microsoft.com/office/drawing/2014/main" id="{253007A3-22C5-19F8-C9DA-F7B19A48E47A}"/>
              </a:ext>
            </a:extLst>
          </p:cNvPr>
          <p:cNvCxnSpPr/>
          <p:nvPr/>
        </p:nvCxnSpPr>
        <p:spPr>
          <a:xfrm>
            <a:off x="2267987" y="4267245"/>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4" name="Immagine 23">
            <a:extLst>
              <a:ext uri="{FF2B5EF4-FFF2-40B4-BE49-F238E27FC236}">
                <a16:creationId xmlns:a16="http://schemas.microsoft.com/office/drawing/2014/main" id="{AB1897E9-8B99-E2D7-B7E0-0045FFA2A7F5}"/>
              </a:ext>
            </a:extLst>
          </p:cNvPr>
          <p:cNvPicPr>
            <a:picLocks noChangeAspect="1"/>
          </p:cNvPicPr>
          <p:nvPr/>
        </p:nvPicPr>
        <p:blipFill>
          <a:blip r:embed="rId8"/>
          <a:stretch>
            <a:fillRect/>
          </a:stretch>
        </p:blipFill>
        <p:spPr>
          <a:xfrm>
            <a:off x="2681391" y="4131043"/>
            <a:ext cx="1781175" cy="247650"/>
          </a:xfrm>
          <a:prstGeom prst="rect">
            <a:avLst/>
          </a:prstGeom>
        </p:spPr>
      </p:pic>
      <p:sp>
        <p:nvSpPr>
          <p:cNvPr id="25" name="CasellaDiTesto 24">
            <a:extLst>
              <a:ext uri="{FF2B5EF4-FFF2-40B4-BE49-F238E27FC236}">
                <a16:creationId xmlns:a16="http://schemas.microsoft.com/office/drawing/2014/main" id="{8366F816-1415-5DF2-87FE-E7017E363843}"/>
              </a:ext>
            </a:extLst>
          </p:cNvPr>
          <p:cNvSpPr txBox="1"/>
          <p:nvPr/>
        </p:nvSpPr>
        <p:spPr>
          <a:xfrm>
            <a:off x="417445" y="4631635"/>
            <a:ext cx="7692885" cy="307777"/>
          </a:xfrm>
          <a:prstGeom prst="rect">
            <a:avLst/>
          </a:prstGeom>
          <a:noFill/>
        </p:spPr>
        <p:txBody>
          <a:bodyPr wrap="square" rtlCol="0">
            <a:spAutoFit/>
          </a:bodyPr>
          <a:lstStyle/>
          <a:p>
            <a:r>
              <a:rPr lang="it-IT" sz="1400" b="1" dirty="0">
                <a:solidFill>
                  <a:srgbClr val="971720"/>
                </a:solidFill>
                <a:latin typeface="Century Gothic" panose="020B0502020202020204" pitchFamily="34" charset="0"/>
              </a:rPr>
              <a:t>Publishers and </a:t>
            </a:r>
            <a:r>
              <a:rPr lang="it-IT" sz="1400" b="1" dirty="0" err="1">
                <a:solidFill>
                  <a:srgbClr val="971720"/>
                </a:solidFill>
                <a:latin typeface="Century Gothic" panose="020B0502020202020204" pitchFamily="34" charset="0"/>
              </a:rPr>
              <a:t>Subscribers</a:t>
            </a:r>
            <a:endParaRPr lang="it-IT" sz="1400" b="1" dirty="0">
              <a:solidFill>
                <a:srgbClr val="971720"/>
              </a:solidFill>
              <a:latin typeface="Century Gothic" panose="020B0502020202020204" pitchFamily="34" charset="0"/>
            </a:endParaRPr>
          </a:p>
        </p:txBody>
      </p:sp>
      <p:pic>
        <p:nvPicPr>
          <p:cNvPr id="27" name="Immagine 26">
            <a:extLst>
              <a:ext uri="{FF2B5EF4-FFF2-40B4-BE49-F238E27FC236}">
                <a16:creationId xmlns:a16="http://schemas.microsoft.com/office/drawing/2014/main" id="{A2FC3578-52B3-D7B0-1F88-C20FCA132253}"/>
              </a:ext>
            </a:extLst>
          </p:cNvPr>
          <p:cNvPicPr>
            <a:picLocks noChangeAspect="1"/>
          </p:cNvPicPr>
          <p:nvPr/>
        </p:nvPicPr>
        <p:blipFill>
          <a:blip r:embed="rId9"/>
          <a:stretch>
            <a:fillRect/>
          </a:stretch>
        </p:blipFill>
        <p:spPr>
          <a:xfrm>
            <a:off x="433801" y="4906512"/>
            <a:ext cx="2952750" cy="619125"/>
          </a:xfrm>
          <a:prstGeom prst="rect">
            <a:avLst/>
          </a:prstGeom>
        </p:spPr>
      </p:pic>
      <p:pic>
        <p:nvPicPr>
          <p:cNvPr id="29" name="Immagine 28">
            <a:extLst>
              <a:ext uri="{FF2B5EF4-FFF2-40B4-BE49-F238E27FC236}">
                <a16:creationId xmlns:a16="http://schemas.microsoft.com/office/drawing/2014/main" id="{FE39D4E0-8721-7869-7E02-2A39BF2E5DE4}"/>
              </a:ext>
            </a:extLst>
          </p:cNvPr>
          <p:cNvPicPr>
            <a:picLocks noChangeAspect="1"/>
          </p:cNvPicPr>
          <p:nvPr/>
        </p:nvPicPr>
        <p:blipFill>
          <a:blip r:embed="rId10"/>
          <a:stretch>
            <a:fillRect/>
          </a:stretch>
        </p:blipFill>
        <p:spPr>
          <a:xfrm>
            <a:off x="433801" y="5607445"/>
            <a:ext cx="9144000" cy="310844"/>
          </a:xfrm>
          <a:prstGeom prst="rect">
            <a:avLst/>
          </a:prstGeom>
        </p:spPr>
      </p:pic>
      <p:pic>
        <p:nvPicPr>
          <p:cNvPr id="31" name="Immagine 30">
            <a:extLst>
              <a:ext uri="{FF2B5EF4-FFF2-40B4-BE49-F238E27FC236}">
                <a16:creationId xmlns:a16="http://schemas.microsoft.com/office/drawing/2014/main" id="{4D899EAF-C7A3-BA1B-5930-C333EB2F5B4B}"/>
              </a:ext>
            </a:extLst>
          </p:cNvPr>
          <p:cNvPicPr>
            <a:picLocks noChangeAspect="1"/>
          </p:cNvPicPr>
          <p:nvPr/>
        </p:nvPicPr>
        <p:blipFill>
          <a:blip r:embed="rId11"/>
          <a:stretch>
            <a:fillRect/>
          </a:stretch>
        </p:blipFill>
        <p:spPr>
          <a:xfrm>
            <a:off x="433801" y="5922210"/>
            <a:ext cx="6444077" cy="308963"/>
          </a:xfrm>
          <a:prstGeom prst="rect">
            <a:avLst/>
          </a:prstGeom>
        </p:spPr>
      </p:pic>
      <p:cxnSp>
        <p:nvCxnSpPr>
          <p:cNvPr id="32" name="Connettore 2 31">
            <a:extLst>
              <a:ext uri="{FF2B5EF4-FFF2-40B4-BE49-F238E27FC236}">
                <a16:creationId xmlns:a16="http://schemas.microsoft.com/office/drawing/2014/main" id="{93909595-1D3B-D8CC-E41A-D7B43676C8FD}"/>
              </a:ext>
            </a:extLst>
          </p:cNvPr>
          <p:cNvCxnSpPr/>
          <p:nvPr/>
        </p:nvCxnSpPr>
        <p:spPr>
          <a:xfrm>
            <a:off x="3037439" y="5367176"/>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CasellaDiTesto 32">
            <a:extLst>
              <a:ext uri="{FF2B5EF4-FFF2-40B4-BE49-F238E27FC236}">
                <a16:creationId xmlns:a16="http://schemas.microsoft.com/office/drawing/2014/main" id="{F55268B5-B2DD-A316-AE4D-7890724AA9DB}"/>
              </a:ext>
            </a:extLst>
          </p:cNvPr>
          <p:cNvSpPr txBox="1"/>
          <p:nvPr/>
        </p:nvSpPr>
        <p:spPr>
          <a:xfrm>
            <a:off x="3404512" y="5182510"/>
            <a:ext cx="2070032" cy="307777"/>
          </a:xfrm>
          <a:prstGeom prst="rect">
            <a:avLst/>
          </a:prstGeom>
          <a:noFill/>
        </p:spPr>
        <p:txBody>
          <a:bodyPr wrap="square" rtlCol="0">
            <a:spAutoFit/>
          </a:bodyPr>
          <a:lstStyle/>
          <a:p>
            <a:r>
              <a:rPr lang="it-IT" sz="1400" dirty="0">
                <a:latin typeface="Century Gothic" panose="020B0502020202020204" pitchFamily="34" charset="0"/>
              </a:rPr>
              <a:t>In </a:t>
            </a:r>
            <a:r>
              <a:rPr lang="it-IT" sz="1400" dirty="0" err="1">
                <a:latin typeface="Century Gothic" panose="020B0502020202020204" pitchFamily="34" charset="0"/>
              </a:rPr>
              <a:t>function</a:t>
            </a:r>
            <a:r>
              <a:rPr lang="it-IT" sz="1400" dirty="0">
                <a:latin typeface="Century Gothic" panose="020B0502020202020204" pitchFamily="34" charset="0"/>
              </a:rPr>
              <a:t> rotate()</a:t>
            </a:r>
          </a:p>
        </p:txBody>
      </p:sp>
      <p:cxnSp>
        <p:nvCxnSpPr>
          <p:cNvPr id="34" name="Connettore 2 33">
            <a:extLst>
              <a:ext uri="{FF2B5EF4-FFF2-40B4-BE49-F238E27FC236}">
                <a16:creationId xmlns:a16="http://schemas.microsoft.com/office/drawing/2014/main" id="{16C1AD13-4AD5-834D-9AE6-CF5F72F152E9}"/>
              </a:ext>
            </a:extLst>
          </p:cNvPr>
          <p:cNvCxnSpPr/>
          <p:nvPr/>
        </p:nvCxnSpPr>
        <p:spPr>
          <a:xfrm>
            <a:off x="3465442" y="5072315"/>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C084162D-E38A-AF83-942A-D1C6D1C6DE9B}"/>
              </a:ext>
            </a:extLst>
          </p:cNvPr>
          <p:cNvSpPr txBox="1"/>
          <p:nvPr/>
        </p:nvSpPr>
        <p:spPr>
          <a:xfrm>
            <a:off x="3778885" y="4918426"/>
            <a:ext cx="2070032" cy="307777"/>
          </a:xfrm>
          <a:prstGeom prst="rect">
            <a:avLst/>
          </a:prstGeom>
          <a:noFill/>
        </p:spPr>
        <p:txBody>
          <a:bodyPr wrap="square" rtlCol="0">
            <a:spAutoFit/>
          </a:bodyPr>
          <a:lstStyle/>
          <a:p>
            <a:r>
              <a:rPr lang="it-IT" sz="1400" dirty="0" err="1">
                <a:latin typeface="Century Gothic" panose="020B0502020202020204" pitchFamily="34" charset="0"/>
              </a:rPr>
              <a:t>Used</a:t>
            </a:r>
            <a:r>
              <a:rPr lang="it-IT" sz="1400" dirty="0">
                <a:latin typeface="Century Gothic" panose="020B0502020202020204" pitchFamily="34" charset="0"/>
              </a:rPr>
              <a:t> to check id</a:t>
            </a:r>
          </a:p>
        </p:txBody>
      </p:sp>
    </p:spTree>
    <p:extLst>
      <p:ext uri="{BB962C8B-B14F-4D97-AF65-F5344CB8AC3E}">
        <p14:creationId xmlns:p14="http://schemas.microsoft.com/office/powerpoint/2010/main" val="4078601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Kuka</a:t>
            </a:r>
            <a:r>
              <a:rPr lang="it-IT" sz="2000" b="1" dirty="0">
                <a:solidFill>
                  <a:srgbClr val="971720"/>
                </a:solidFill>
                <a:latin typeface="Century Gothic" panose="020B0502020202020204" pitchFamily="34" charset="0"/>
              </a:rPr>
              <a:t>: Inverse </a:t>
            </a:r>
            <a:r>
              <a:rPr lang="it-IT" sz="2000" b="1" dirty="0" err="1">
                <a:solidFill>
                  <a:srgbClr val="971720"/>
                </a:solidFill>
                <a:latin typeface="Century Gothic" panose="020B0502020202020204" pitchFamily="34" charset="0"/>
              </a:rPr>
              <a:t>Kinematic</a:t>
            </a:r>
            <a:r>
              <a:rPr lang="it-IT" sz="2000" b="1" dirty="0">
                <a:solidFill>
                  <a:srgbClr val="971720"/>
                </a:solidFill>
                <a:latin typeface="Century Gothic" panose="020B0502020202020204" pitchFamily="34" charset="0"/>
              </a:rPr>
              <a:t> Control</a:t>
            </a:r>
            <a:endParaRPr lang="it-IT" sz="2000" b="1" dirty="0">
              <a:solidFill>
                <a:srgbClr val="971720"/>
              </a:solidFill>
            </a:endParaRPr>
          </a:p>
        </p:txBody>
      </p:sp>
      <p:sp>
        <p:nvSpPr>
          <p:cNvPr id="4" name="CasellaDiTesto 3">
            <a:extLst>
              <a:ext uri="{FF2B5EF4-FFF2-40B4-BE49-F238E27FC236}">
                <a16:creationId xmlns:a16="http://schemas.microsoft.com/office/drawing/2014/main" id="{7A6304A7-2009-2B4E-E766-7B6A89DAB080}"/>
              </a:ext>
            </a:extLst>
          </p:cNvPr>
          <p:cNvSpPr txBox="1"/>
          <p:nvPr/>
        </p:nvSpPr>
        <p:spPr>
          <a:xfrm>
            <a:off x="368423" y="1461051"/>
            <a:ext cx="8407153" cy="738664"/>
          </a:xfrm>
          <a:prstGeom prst="rect">
            <a:avLst/>
          </a:prstGeom>
          <a:noFill/>
        </p:spPr>
        <p:txBody>
          <a:bodyPr wrap="square" rtlCol="0">
            <a:spAutoFit/>
          </a:bodyPr>
          <a:lstStyle/>
          <a:p>
            <a:r>
              <a:rPr lang="it-IT" sz="1400" dirty="0">
                <a:latin typeface="Century Gothic" panose="020B0502020202020204" pitchFamily="34" charset="0"/>
              </a:rPr>
              <a:t>The </a:t>
            </a:r>
            <a:r>
              <a:rPr lang="it-IT" sz="1400" dirty="0" err="1">
                <a:latin typeface="Century Gothic" panose="020B0502020202020204" pitchFamily="34" charset="0"/>
              </a:rPr>
              <a:t>node</a:t>
            </a:r>
            <a:r>
              <a:rPr lang="it-IT" sz="1400" dirty="0">
                <a:latin typeface="Century Gothic" panose="020B0502020202020204" pitchFamily="34" charset="0"/>
              </a:rPr>
              <a:t> </a:t>
            </a:r>
            <a:r>
              <a:rPr lang="it-IT" sz="1400" dirty="0" err="1">
                <a:latin typeface="Century Gothic" panose="020B0502020202020204" pitchFamily="34" charset="0"/>
              </a:rPr>
              <a:t>dealing</a:t>
            </a:r>
            <a:r>
              <a:rPr lang="it-IT" sz="1400" dirty="0">
                <a:latin typeface="Century Gothic" panose="020B0502020202020204" pitchFamily="34" charset="0"/>
              </a:rPr>
              <a:t> with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dirty="0" err="1">
                <a:latin typeface="Century Gothic" panose="020B0502020202020204" pitchFamily="34" charset="0"/>
              </a:rPr>
              <a:t>iiwa</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called</a:t>
            </a:r>
            <a:r>
              <a:rPr lang="it-IT" sz="1400" dirty="0">
                <a:latin typeface="Century Gothic" panose="020B0502020202020204" pitchFamily="34" charset="0"/>
              </a:rPr>
              <a:t> ‘</a:t>
            </a:r>
            <a:r>
              <a:rPr lang="it-IT" sz="1400" b="1" dirty="0">
                <a:latin typeface="Century Gothic" panose="020B0502020202020204" pitchFamily="34" charset="0"/>
              </a:rPr>
              <a:t>kuka_invkin_ctrl.cpp’. </a:t>
            </a:r>
            <a:r>
              <a:rPr lang="it-IT" sz="1400" dirty="0">
                <a:latin typeface="Century Gothic" panose="020B0502020202020204" pitchFamily="34" charset="0"/>
              </a:rPr>
              <a:t>I </a:t>
            </a:r>
            <a:r>
              <a:rPr lang="it-IT" sz="1400" dirty="0" err="1">
                <a:latin typeface="Century Gothic" panose="020B0502020202020204" pitchFamily="34" charset="0"/>
              </a:rPr>
              <a:t>used</a:t>
            </a:r>
            <a:r>
              <a:rPr lang="it-IT" sz="1400" dirty="0">
                <a:latin typeface="Century Gothic" panose="020B0502020202020204" pitchFamily="34" charset="0"/>
              </a:rPr>
              <a:t> the file </a:t>
            </a:r>
            <a:r>
              <a:rPr lang="it-IT" sz="1400" dirty="0" err="1">
                <a:latin typeface="Century Gothic" panose="020B0502020202020204" pitchFamily="34" charset="0"/>
              </a:rPr>
              <a:t>provided</a:t>
            </a:r>
            <a:r>
              <a:rPr lang="it-IT" sz="1400" dirty="0">
                <a:latin typeface="Century Gothic" panose="020B0502020202020204" pitchFamily="34" charset="0"/>
              </a:rPr>
              <a:t> </a:t>
            </a:r>
            <a:r>
              <a:rPr lang="it-IT" sz="1400" dirty="0" err="1">
                <a:latin typeface="Century Gothic" panose="020B0502020202020204" pitchFamily="34" charset="0"/>
              </a:rPr>
              <a:t>during</a:t>
            </a:r>
            <a:r>
              <a:rPr lang="it-IT" sz="1400" dirty="0">
                <a:latin typeface="Century Gothic" panose="020B0502020202020204" pitchFamily="34" charset="0"/>
              </a:rPr>
              <a:t> the </a:t>
            </a:r>
            <a:r>
              <a:rPr lang="it-IT" sz="1400" dirty="0" err="1">
                <a:latin typeface="Century Gothic" panose="020B0502020202020204" pitchFamily="34" charset="0"/>
              </a:rPr>
              <a:t>lessons</a:t>
            </a:r>
            <a:r>
              <a:rPr lang="it-IT" sz="1400" dirty="0">
                <a:latin typeface="Century Gothic" panose="020B0502020202020204" pitchFamily="34" charset="0"/>
              </a:rPr>
              <a:t>, </a:t>
            </a:r>
            <a:r>
              <a:rPr lang="it-IT" sz="1400" dirty="0" err="1">
                <a:latin typeface="Century Gothic" panose="020B0502020202020204" pitchFamily="34" charset="0"/>
              </a:rPr>
              <a:t>studied</a:t>
            </a:r>
            <a:r>
              <a:rPr lang="it-IT" sz="1400" dirty="0">
                <a:latin typeface="Century Gothic" panose="020B0502020202020204" pitchFamily="34" charset="0"/>
              </a:rPr>
              <a:t> </a:t>
            </a:r>
            <a:r>
              <a:rPr lang="it-IT" sz="1400" dirty="0" err="1">
                <a:latin typeface="Century Gothic" panose="020B0502020202020204" pitchFamily="34" charset="0"/>
              </a:rPr>
              <a:t>it</a:t>
            </a:r>
            <a:r>
              <a:rPr lang="it-IT" sz="1400" dirty="0">
                <a:latin typeface="Century Gothic" panose="020B0502020202020204" pitchFamily="34" charset="0"/>
              </a:rPr>
              <a:t> and </a:t>
            </a:r>
            <a:r>
              <a:rPr lang="it-IT" sz="1400" dirty="0" err="1">
                <a:latin typeface="Century Gothic" panose="020B0502020202020204" pitchFamily="34" charset="0"/>
              </a:rPr>
              <a:t>modified</a:t>
            </a:r>
            <a:r>
              <a:rPr lang="it-IT" sz="1400" dirty="0">
                <a:latin typeface="Century Gothic" panose="020B0502020202020204" pitchFamily="34" charset="0"/>
              </a:rPr>
              <a:t> </a:t>
            </a:r>
            <a:r>
              <a:rPr lang="it-IT" sz="1400" dirty="0" err="1">
                <a:latin typeface="Century Gothic" panose="020B0502020202020204" pitchFamily="34" charset="0"/>
              </a:rPr>
              <a:t>it</a:t>
            </a:r>
            <a:r>
              <a:rPr lang="it-IT" sz="1400" dirty="0">
                <a:latin typeface="Century Gothic" panose="020B0502020202020204" pitchFamily="34" charset="0"/>
              </a:rPr>
              <a:t> in </a:t>
            </a:r>
            <a:r>
              <a:rPr lang="it-IT" sz="1400" dirty="0" err="1">
                <a:latin typeface="Century Gothic" panose="020B0502020202020204" pitchFamily="34" charset="0"/>
              </a:rPr>
              <a:t>order</a:t>
            </a:r>
            <a:r>
              <a:rPr lang="it-IT" sz="1400" dirty="0">
                <a:latin typeface="Century Gothic" panose="020B0502020202020204" pitchFamily="34" charset="0"/>
              </a:rPr>
              <a:t> to </a:t>
            </a:r>
            <a:r>
              <a:rPr lang="it-IT" sz="1400" dirty="0" err="1">
                <a:latin typeface="Century Gothic" panose="020B0502020202020204" pitchFamily="34" charset="0"/>
              </a:rPr>
              <a:t>adapt</a:t>
            </a:r>
            <a:r>
              <a:rPr lang="it-IT" sz="1400" dirty="0">
                <a:latin typeface="Century Gothic" panose="020B0502020202020204" pitchFamily="34" charset="0"/>
              </a:rPr>
              <a:t> to the project. Here, I </a:t>
            </a:r>
            <a:r>
              <a:rPr lang="it-IT" sz="1400" dirty="0" err="1">
                <a:latin typeface="Century Gothic" panose="020B0502020202020204" pitchFamily="34" charset="0"/>
              </a:rPr>
              <a:t>will</a:t>
            </a:r>
            <a:r>
              <a:rPr lang="it-IT" sz="1400" dirty="0">
                <a:latin typeface="Century Gothic" panose="020B0502020202020204" pitchFamily="34" charset="0"/>
              </a:rPr>
              <a:t> focus </a:t>
            </a:r>
            <a:r>
              <a:rPr lang="it-IT" sz="1400" dirty="0" err="1">
                <a:latin typeface="Century Gothic" panose="020B0502020202020204" pitchFamily="34" charset="0"/>
              </a:rPr>
              <a:t>only</a:t>
            </a:r>
            <a:r>
              <a:rPr lang="it-IT" sz="1400" dirty="0">
                <a:latin typeface="Century Gothic" panose="020B0502020202020204" pitchFamily="34" charset="0"/>
              </a:rPr>
              <a:t> on </a:t>
            </a:r>
            <a:r>
              <a:rPr lang="it-IT" sz="1400" dirty="0" err="1">
                <a:latin typeface="Century Gothic" panose="020B0502020202020204" pitchFamily="34" charset="0"/>
              </a:rPr>
              <a:t>my</a:t>
            </a:r>
            <a:r>
              <a:rPr lang="it-IT" sz="1400" dirty="0">
                <a:latin typeface="Century Gothic" panose="020B0502020202020204" pitchFamily="34" charset="0"/>
              </a:rPr>
              <a:t> </a:t>
            </a:r>
            <a:r>
              <a:rPr lang="it-IT" sz="1400" dirty="0" err="1">
                <a:latin typeface="Century Gothic" panose="020B0502020202020204" pitchFamily="34" charset="0"/>
              </a:rPr>
              <a:t>contribution</a:t>
            </a:r>
            <a:r>
              <a:rPr lang="it-IT" sz="1400" dirty="0">
                <a:latin typeface="Century Gothic" panose="020B0502020202020204" pitchFamily="34" charset="0"/>
              </a:rPr>
              <a:t> to the code.</a:t>
            </a:r>
          </a:p>
        </p:txBody>
      </p:sp>
      <p:sp>
        <p:nvSpPr>
          <p:cNvPr id="3" name="CasellaDiTesto 2">
            <a:extLst>
              <a:ext uri="{FF2B5EF4-FFF2-40B4-BE49-F238E27FC236}">
                <a16:creationId xmlns:a16="http://schemas.microsoft.com/office/drawing/2014/main" id="{B273DBE6-6C57-E09E-9AC7-5927CE86920A}"/>
              </a:ext>
            </a:extLst>
          </p:cNvPr>
          <p:cNvSpPr txBox="1"/>
          <p:nvPr/>
        </p:nvSpPr>
        <p:spPr>
          <a:xfrm>
            <a:off x="368423" y="2281523"/>
            <a:ext cx="8726555" cy="1815882"/>
          </a:xfrm>
          <a:prstGeom prst="rect">
            <a:avLst/>
          </a:prstGeom>
          <a:noFill/>
        </p:spPr>
        <p:txBody>
          <a:bodyPr wrap="square" rtlCol="0">
            <a:spAutoFit/>
          </a:bodyPr>
          <a:lstStyle/>
          <a:p>
            <a:r>
              <a:rPr lang="it-IT" sz="1400" b="1" dirty="0">
                <a:latin typeface="Century Gothic" panose="020B0502020202020204" pitchFamily="34" charset="0"/>
              </a:rPr>
              <a:t>STEP 1</a:t>
            </a:r>
            <a:r>
              <a:rPr lang="it-IT" sz="1400" dirty="0">
                <a:latin typeface="Century Gothic" panose="020B0502020202020204" pitchFamily="34" charset="0"/>
              </a:rPr>
              <a:t>: </a:t>
            </a:r>
            <a:r>
              <a:rPr lang="it-IT" sz="1400" dirty="0" err="1">
                <a:latin typeface="Century Gothic" panose="020B0502020202020204" pitchFamily="34" charset="0"/>
              </a:rPr>
              <a:t>Adapt</a:t>
            </a:r>
            <a:r>
              <a:rPr lang="it-IT" sz="1400" dirty="0">
                <a:latin typeface="Century Gothic" panose="020B0502020202020204" pitchFamily="34" charset="0"/>
              </a:rPr>
              <a:t> the code to </a:t>
            </a:r>
            <a:r>
              <a:rPr lang="it-IT" sz="1400" dirty="0" err="1">
                <a:latin typeface="Century Gothic" panose="020B0502020202020204" pitchFamily="34" charset="0"/>
              </a:rPr>
              <a:t>my</a:t>
            </a:r>
            <a:r>
              <a:rPr lang="it-IT" sz="1400" dirty="0">
                <a:latin typeface="Century Gothic" panose="020B0502020202020204" pitchFamily="34" charset="0"/>
              </a:rPr>
              <a:t> robot model. </a:t>
            </a:r>
          </a:p>
          <a:p>
            <a:endParaRPr lang="it-IT" sz="1400" dirty="0">
              <a:latin typeface="Century Gothic" panose="020B0502020202020204" pitchFamily="34" charset="0"/>
            </a:endParaRPr>
          </a:p>
          <a:p>
            <a:r>
              <a:rPr lang="it-IT" sz="1400" b="1" dirty="0">
                <a:latin typeface="Century Gothic" panose="020B0502020202020204" pitchFamily="34" charset="0"/>
              </a:rPr>
              <a:t>STEP 2</a:t>
            </a:r>
            <a:r>
              <a:rPr lang="it-IT" sz="1400" dirty="0">
                <a:latin typeface="Century Gothic" panose="020B0502020202020204" pitchFamily="34" charset="0"/>
              </a:rPr>
              <a:t>: Start from </a:t>
            </a:r>
            <a:r>
              <a:rPr lang="it-IT" sz="1400" dirty="0" err="1">
                <a:latin typeface="Century Gothic" panose="020B0502020202020204" pitchFamily="34" charset="0"/>
              </a:rPr>
              <a:t>desired</a:t>
            </a:r>
            <a:r>
              <a:rPr lang="it-IT" sz="1400" dirty="0">
                <a:latin typeface="Century Gothic" panose="020B0502020202020204" pitchFamily="34" charset="0"/>
              </a:rPr>
              <a:t> pose and </a:t>
            </a:r>
            <a:r>
              <a:rPr lang="it-IT" sz="1400" dirty="0" err="1">
                <a:latin typeface="Century Gothic" panose="020B0502020202020204" pitchFamily="34" charset="0"/>
              </a:rPr>
              <a:t>search</a:t>
            </a:r>
            <a:r>
              <a:rPr lang="it-IT" sz="1400" dirty="0">
                <a:latin typeface="Century Gothic" panose="020B0502020202020204" pitchFamily="34" charset="0"/>
              </a:rPr>
              <a:t> marker. </a:t>
            </a:r>
          </a:p>
          <a:p>
            <a:endParaRPr lang="it-IT" sz="1400" dirty="0">
              <a:latin typeface="Century Gothic" panose="020B0502020202020204" pitchFamily="34" charset="0"/>
            </a:endParaRPr>
          </a:p>
          <a:p>
            <a:endParaRPr lang="it-IT" sz="1400" b="1" dirty="0">
              <a:latin typeface="Century Gothic" panose="020B0502020202020204" pitchFamily="34" charset="0"/>
            </a:endParaRPr>
          </a:p>
          <a:p>
            <a:r>
              <a:rPr lang="it-IT" sz="1400" b="1" dirty="0">
                <a:latin typeface="Century Gothic" panose="020B0502020202020204" pitchFamily="34" charset="0"/>
              </a:rPr>
              <a:t>STEP 3</a:t>
            </a:r>
            <a:r>
              <a:rPr lang="it-IT" sz="1400" dirty="0">
                <a:latin typeface="Century Gothic" panose="020B0502020202020204" pitchFamily="34" charset="0"/>
              </a:rPr>
              <a:t>: </a:t>
            </a:r>
            <a:r>
              <a:rPr lang="it-IT" sz="1400" dirty="0" err="1">
                <a:latin typeface="Century Gothic" panose="020B0502020202020204" pitchFamily="34" charset="0"/>
              </a:rPr>
              <a:t>Approach</a:t>
            </a:r>
            <a:r>
              <a:rPr lang="it-IT" sz="1400" dirty="0">
                <a:latin typeface="Century Gothic" panose="020B0502020202020204" pitchFamily="34" charset="0"/>
              </a:rPr>
              <a:t> the centre of marker. </a:t>
            </a:r>
            <a:endParaRPr lang="it-IT" sz="1400" b="1" dirty="0">
              <a:latin typeface="Century Gothic" panose="020B0502020202020204" pitchFamily="34" charset="0"/>
            </a:endParaRPr>
          </a:p>
          <a:p>
            <a:endParaRPr lang="it-IT" sz="1400" b="1" dirty="0">
              <a:latin typeface="Century Gothic" panose="020B0502020202020204" pitchFamily="34" charset="0"/>
            </a:endParaRPr>
          </a:p>
          <a:p>
            <a:endParaRPr lang="it-IT" sz="1400" b="1" dirty="0">
              <a:latin typeface="Century Gothic" panose="020B0502020202020204" pitchFamily="34" charset="0"/>
            </a:endParaRPr>
          </a:p>
        </p:txBody>
      </p:sp>
      <p:cxnSp>
        <p:nvCxnSpPr>
          <p:cNvPr id="13" name="Connettore 2 12">
            <a:extLst>
              <a:ext uri="{FF2B5EF4-FFF2-40B4-BE49-F238E27FC236}">
                <a16:creationId xmlns:a16="http://schemas.microsoft.com/office/drawing/2014/main" id="{2BFC3103-DB8D-A3D4-B33B-500630C2A96E}"/>
              </a:ext>
            </a:extLst>
          </p:cNvPr>
          <p:cNvCxnSpPr/>
          <p:nvPr/>
        </p:nvCxnSpPr>
        <p:spPr>
          <a:xfrm>
            <a:off x="4263887" y="2431819"/>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ttore 2 13">
            <a:extLst>
              <a:ext uri="{FF2B5EF4-FFF2-40B4-BE49-F238E27FC236}">
                <a16:creationId xmlns:a16="http://schemas.microsoft.com/office/drawing/2014/main" id="{54B512EB-35A0-AF71-D358-0160483E4B89}"/>
              </a:ext>
            </a:extLst>
          </p:cNvPr>
          <p:cNvCxnSpPr/>
          <p:nvPr/>
        </p:nvCxnSpPr>
        <p:spPr>
          <a:xfrm>
            <a:off x="4873486" y="2847955"/>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ttore 2 21">
            <a:extLst>
              <a:ext uri="{FF2B5EF4-FFF2-40B4-BE49-F238E27FC236}">
                <a16:creationId xmlns:a16="http://schemas.microsoft.com/office/drawing/2014/main" id="{253007A3-22C5-19F8-C9DA-F7B19A48E47A}"/>
              </a:ext>
            </a:extLst>
          </p:cNvPr>
          <p:cNvCxnSpPr/>
          <p:nvPr/>
        </p:nvCxnSpPr>
        <p:spPr>
          <a:xfrm>
            <a:off x="3952266" y="3501932"/>
            <a:ext cx="275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CasellaDiTesto 24">
            <a:extLst>
              <a:ext uri="{FF2B5EF4-FFF2-40B4-BE49-F238E27FC236}">
                <a16:creationId xmlns:a16="http://schemas.microsoft.com/office/drawing/2014/main" id="{8366F816-1415-5DF2-87FE-E7017E363843}"/>
              </a:ext>
            </a:extLst>
          </p:cNvPr>
          <p:cNvSpPr txBox="1"/>
          <p:nvPr/>
        </p:nvSpPr>
        <p:spPr>
          <a:xfrm>
            <a:off x="381426" y="4002086"/>
            <a:ext cx="7692885" cy="307777"/>
          </a:xfrm>
          <a:prstGeom prst="rect">
            <a:avLst/>
          </a:prstGeom>
          <a:noFill/>
        </p:spPr>
        <p:txBody>
          <a:bodyPr wrap="square" rtlCol="0">
            <a:spAutoFit/>
          </a:bodyPr>
          <a:lstStyle/>
          <a:p>
            <a:r>
              <a:rPr lang="it-IT" sz="1400" b="1" dirty="0">
                <a:solidFill>
                  <a:srgbClr val="971720"/>
                </a:solidFill>
                <a:latin typeface="Century Gothic" panose="020B0502020202020204" pitchFamily="34" charset="0"/>
              </a:rPr>
              <a:t>Publishers and </a:t>
            </a:r>
            <a:r>
              <a:rPr lang="it-IT" sz="1400" b="1" dirty="0" err="1">
                <a:solidFill>
                  <a:srgbClr val="971720"/>
                </a:solidFill>
                <a:latin typeface="Century Gothic" panose="020B0502020202020204" pitchFamily="34" charset="0"/>
              </a:rPr>
              <a:t>Subscribers</a:t>
            </a:r>
            <a:endParaRPr lang="it-IT" sz="1400" b="1" dirty="0">
              <a:solidFill>
                <a:srgbClr val="971720"/>
              </a:solidFill>
              <a:latin typeface="Century Gothic" panose="020B0502020202020204" pitchFamily="34" charset="0"/>
            </a:endParaRPr>
          </a:p>
        </p:txBody>
      </p:sp>
      <p:pic>
        <p:nvPicPr>
          <p:cNvPr id="7" name="Immagine 6">
            <a:extLst>
              <a:ext uri="{FF2B5EF4-FFF2-40B4-BE49-F238E27FC236}">
                <a16:creationId xmlns:a16="http://schemas.microsoft.com/office/drawing/2014/main" id="{F3DD1785-33A8-638A-AC60-AE3F25352E59}"/>
              </a:ext>
            </a:extLst>
          </p:cNvPr>
          <p:cNvPicPr>
            <a:picLocks noChangeAspect="1"/>
          </p:cNvPicPr>
          <p:nvPr/>
        </p:nvPicPr>
        <p:blipFill>
          <a:blip r:embed="rId3"/>
          <a:stretch>
            <a:fillRect/>
          </a:stretch>
        </p:blipFill>
        <p:spPr>
          <a:xfrm>
            <a:off x="4572000" y="2386322"/>
            <a:ext cx="4522979" cy="155347"/>
          </a:xfrm>
          <a:prstGeom prst="rect">
            <a:avLst/>
          </a:prstGeom>
        </p:spPr>
      </p:pic>
      <p:pic>
        <p:nvPicPr>
          <p:cNvPr id="18" name="Immagine 17">
            <a:extLst>
              <a:ext uri="{FF2B5EF4-FFF2-40B4-BE49-F238E27FC236}">
                <a16:creationId xmlns:a16="http://schemas.microsoft.com/office/drawing/2014/main" id="{8D37070A-6756-5EE3-0136-48E024BFB787}"/>
              </a:ext>
            </a:extLst>
          </p:cNvPr>
          <p:cNvPicPr>
            <a:picLocks noChangeAspect="1"/>
          </p:cNvPicPr>
          <p:nvPr/>
        </p:nvPicPr>
        <p:blipFill>
          <a:blip r:embed="rId4"/>
          <a:stretch>
            <a:fillRect/>
          </a:stretch>
        </p:blipFill>
        <p:spPr>
          <a:xfrm>
            <a:off x="368423" y="5499812"/>
            <a:ext cx="7283226" cy="554158"/>
          </a:xfrm>
          <a:prstGeom prst="rect">
            <a:avLst/>
          </a:prstGeom>
        </p:spPr>
      </p:pic>
      <p:pic>
        <p:nvPicPr>
          <p:cNvPr id="12" name="Immagine 11">
            <a:extLst>
              <a:ext uri="{FF2B5EF4-FFF2-40B4-BE49-F238E27FC236}">
                <a16:creationId xmlns:a16="http://schemas.microsoft.com/office/drawing/2014/main" id="{248F2619-9616-A917-DDC4-F2AB84B849C0}"/>
              </a:ext>
            </a:extLst>
          </p:cNvPr>
          <p:cNvPicPr>
            <a:picLocks noChangeAspect="1"/>
          </p:cNvPicPr>
          <p:nvPr/>
        </p:nvPicPr>
        <p:blipFill>
          <a:blip r:embed="rId5"/>
          <a:stretch>
            <a:fillRect/>
          </a:stretch>
        </p:blipFill>
        <p:spPr>
          <a:xfrm>
            <a:off x="417445" y="4429083"/>
            <a:ext cx="2574233" cy="986062"/>
          </a:xfrm>
          <a:prstGeom prst="rect">
            <a:avLst/>
          </a:prstGeom>
        </p:spPr>
      </p:pic>
      <p:pic>
        <p:nvPicPr>
          <p:cNvPr id="21" name="Immagine 20">
            <a:extLst>
              <a:ext uri="{FF2B5EF4-FFF2-40B4-BE49-F238E27FC236}">
                <a16:creationId xmlns:a16="http://schemas.microsoft.com/office/drawing/2014/main" id="{78CC653F-9033-D5E5-FB62-D4C2F2388D99}"/>
              </a:ext>
            </a:extLst>
          </p:cNvPr>
          <p:cNvPicPr>
            <a:picLocks noChangeAspect="1"/>
          </p:cNvPicPr>
          <p:nvPr/>
        </p:nvPicPr>
        <p:blipFill>
          <a:blip r:embed="rId6"/>
          <a:stretch>
            <a:fillRect/>
          </a:stretch>
        </p:blipFill>
        <p:spPr>
          <a:xfrm>
            <a:off x="368423" y="6083147"/>
            <a:ext cx="7582584" cy="231131"/>
          </a:xfrm>
          <a:prstGeom prst="rect">
            <a:avLst/>
          </a:prstGeom>
        </p:spPr>
      </p:pic>
      <p:pic>
        <p:nvPicPr>
          <p:cNvPr id="26" name="Immagine 25">
            <a:extLst>
              <a:ext uri="{FF2B5EF4-FFF2-40B4-BE49-F238E27FC236}">
                <a16:creationId xmlns:a16="http://schemas.microsoft.com/office/drawing/2014/main" id="{11763EBE-6321-DE27-56E0-46D6E443F2A7}"/>
              </a:ext>
            </a:extLst>
          </p:cNvPr>
          <p:cNvPicPr>
            <a:picLocks noChangeAspect="1"/>
          </p:cNvPicPr>
          <p:nvPr/>
        </p:nvPicPr>
        <p:blipFill>
          <a:blip r:embed="rId7"/>
          <a:stretch>
            <a:fillRect/>
          </a:stretch>
        </p:blipFill>
        <p:spPr>
          <a:xfrm>
            <a:off x="368423" y="6399954"/>
            <a:ext cx="7262240" cy="242858"/>
          </a:xfrm>
          <a:prstGeom prst="rect">
            <a:avLst/>
          </a:prstGeom>
        </p:spPr>
      </p:pic>
      <p:pic>
        <p:nvPicPr>
          <p:cNvPr id="30" name="Immagine 29">
            <a:extLst>
              <a:ext uri="{FF2B5EF4-FFF2-40B4-BE49-F238E27FC236}">
                <a16:creationId xmlns:a16="http://schemas.microsoft.com/office/drawing/2014/main" id="{8F8B48E0-A658-E746-AC51-3E6DA9C6AE1D}"/>
              </a:ext>
            </a:extLst>
          </p:cNvPr>
          <p:cNvPicPr>
            <a:picLocks noChangeAspect="1"/>
          </p:cNvPicPr>
          <p:nvPr/>
        </p:nvPicPr>
        <p:blipFill>
          <a:blip r:embed="rId8"/>
          <a:stretch>
            <a:fillRect/>
          </a:stretch>
        </p:blipFill>
        <p:spPr>
          <a:xfrm>
            <a:off x="5257800" y="2752133"/>
            <a:ext cx="1543464" cy="225450"/>
          </a:xfrm>
          <a:prstGeom prst="rect">
            <a:avLst/>
          </a:prstGeom>
        </p:spPr>
      </p:pic>
      <p:pic>
        <p:nvPicPr>
          <p:cNvPr id="37" name="Immagine 36">
            <a:extLst>
              <a:ext uri="{FF2B5EF4-FFF2-40B4-BE49-F238E27FC236}">
                <a16:creationId xmlns:a16="http://schemas.microsoft.com/office/drawing/2014/main" id="{EE448266-1FED-111A-D2D4-625C12B68027}"/>
              </a:ext>
            </a:extLst>
          </p:cNvPr>
          <p:cNvPicPr>
            <a:picLocks noChangeAspect="1"/>
          </p:cNvPicPr>
          <p:nvPr/>
        </p:nvPicPr>
        <p:blipFill>
          <a:blip r:embed="rId9"/>
          <a:stretch>
            <a:fillRect/>
          </a:stretch>
        </p:blipFill>
        <p:spPr>
          <a:xfrm>
            <a:off x="572638" y="2972974"/>
            <a:ext cx="7658100" cy="276225"/>
          </a:xfrm>
          <a:prstGeom prst="rect">
            <a:avLst/>
          </a:prstGeom>
        </p:spPr>
      </p:pic>
      <p:pic>
        <p:nvPicPr>
          <p:cNvPr id="40" name="Immagine 39">
            <a:extLst>
              <a:ext uri="{FF2B5EF4-FFF2-40B4-BE49-F238E27FC236}">
                <a16:creationId xmlns:a16="http://schemas.microsoft.com/office/drawing/2014/main" id="{D8907799-1D8E-F10B-77E6-01211D6924FA}"/>
              </a:ext>
            </a:extLst>
          </p:cNvPr>
          <p:cNvPicPr>
            <a:picLocks noChangeAspect="1"/>
          </p:cNvPicPr>
          <p:nvPr/>
        </p:nvPicPr>
        <p:blipFill>
          <a:blip r:embed="rId10"/>
          <a:stretch>
            <a:fillRect/>
          </a:stretch>
        </p:blipFill>
        <p:spPr>
          <a:xfrm>
            <a:off x="4401688" y="3366337"/>
            <a:ext cx="3228975" cy="304800"/>
          </a:xfrm>
          <a:prstGeom prst="rect">
            <a:avLst/>
          </a:prstGeom>
        </p:spPr>
      </p:pic>
      <p:sp>
        <p:nvSpPr>
          <p:cNvPr id="41" name="CasellaDiTesto 40">
            <a:extLst>
              <a:ext uri="{FF2B5EF4-FFF2-40B4-BE49-F238E27FC236}">
                <a16:creationId xmlns:a16="http://schemas.microsoft.com/office/drawing/2014/main" id="{5AAB0E91-1087-FE7E-C064-33A95BDF3144}"/>
              </a:ext>
            </a:extLst>
          </p:cNvPr>
          <p:cNvSpPr txBox="1"/>
          <p:nvPr/>
        </p:nvSpPr>
        <p:spPr>
          <a:xfrm>
            <a:off x="4731700" y="922747"/>
            <a:ext cx="17684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a:solidFill>
                  <a:srgbClr val="C00000"/>
                </a:solidFill>
                <a:latin typeface="Century Gothic" panose="020B0502020202020204" pitchFamily="34" charset="0"/>
              </a:rPr>
              <a:t>USING KDL</a:t>
            </a:r>
          </a:p>
        </p:txBody>
      </p:sp>
    </p:spTree>
    <p:extLst>
      <p:ext uri="{BB962C8B-B14F-4D97-AF65-F5344CB8AC3E}">
        <p14:creationId xmlns:p14="http://schemas.microsoft.com/office/powerpoint/2010/main" val="22171154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a:solidFill>
                  <a:srgbClr val="971720"/>
                </a:solidFill>
                <a:latin typeface="Century Gothic" panose="020B0502020202020204" pitchFamily="34" charset="0"/>
              </a:rPr>
              <a:t>Client/Server </a:t>
            </a:r>
            <a:r>
              <a:rPr lang="it-IT" sz="2000" b="1" dirty="0" err="1">
                <a:solidFill>
                  <a:srgbClr val="971720"/>
                </a:solidFill>
                <a:latin typeface="Century Gothic" panose="020B0502020202020204" pitchFamily="34" charset="0"/>
              </a:rPr>
              <a:t>approach</a:t>
            </a:r>
            <a:endParaRPr lang="it-IT" sz="2000" b="1" dirty="0">
              <a:solidFill>
                <a:srgbClr val="971720"/>
              </a:solidFill>
            </a:endParaRPr>
          </a:p>
        </p:txBody>
      </p:sp>
      <p:sp>
        <p:nvSpPr>
          <p:cNvPr id="5" name="CasellaDiTesto 4">
            <a:extLst>
              <a:ext uri="{FF2B5EF4-FFF2-40B4-BE49-F238E27FC236}">
                <a16:creationId xmlns:a16="http://schemas.microsoft.com/office/drawing/2014/main" id="{5D798FA6-3C5E-CD0D-5810-FE7E10DF6E64}"/>
              </a:ext>
            </a:extLst>
          </p:cNvPr>
          <p:cNvSpPr txBox="1"/>
          <p:nvPr/>
        </p:nvSpPr>
        <p:spPr>
          <a:xfrm>
            <a:off x="447261" y="1402664"/>
            <a:ext cx="8328315" cy="1384995"/>
          </a:xfrm>
          <a:prstGeom prst="rect">
            <a:avLst/>
          </a:prstGeom>
          <a:noFill/>
        </p:spPr>
        <p:txBody>
          <a:bodyPr wrap="square" rtlCol="0">
            <a:spAutoFit/>
          </a:bodyPr>
          <a:lstStyle/>
          <a:p>
            <a:r>
              <a:rPr lang="it-IT" sz="1400" dirty="0">
                <a:latin typeface="Century Gothic" panose="020B0502020202020204" pitchFamily="34" charset="0"/>
              </a:rPr>
              <a:t>After running the </a:t>
            </a:r>
            <a:r>
              <a:rPr lang="it-IT" sz="1400" dirty="0" err="1">
                <a:latin typeface="Century Gothic" panose="020B0502020202020204" pitchFamily="34" charset="0"/>
              </a:rPr>
              <a:t>two</a:t>
            </a:r>
            <a:r>
              <a:rPr lang="it-IT" sz="1400" dirty="0">
                <a:latin typeface="Century Gothic" panose="020B0502020202020204" pitchFamily="34" charset="0"/>
              </a:rPr>
              <a:t> </a:t>
            </a:r>
            <a:r>
              <a:rPr lang="it-IT" sz="1400" dirty="0" err="1">
                <a:latin typeface="Century Gothic" panose="020B0502020202020204" pitchFamily="34" charset="0"/>
              </a:rPr>
              <a:t>nodes</a:t>
            </a:r>
            <a:r>
              <a:rPr lang="it-IT" sz="1400" dirty="0">
                <a:latin typeface="Century Gothic" panose="020B0502020202020204" pitchFamily="34" charset="0"/>
              </a:rPr>
              <a:t> </a:t>
            </a:r>
            <a:r>
              <a:rPr lang="it-IT" sz="1400" dirty="0" err="1">
                <a:latin typeface="Century Gothic" panose="020B0502020202020204" pitchFamily="34" charset="0"/>
              </a:rPr>
              <a:t>separately</a:t>
            </a:r>
            <a:r>
              <a:rPr lang="it-IT" sz="1400" dirty="0">
                <a:latin typeface="Century Gothic" panose="020B0502020202020204" pitchFamily="34" charset="0"/>
              </a:rPr>
              <a:t> and </a:t>
            </a:r>
            <a:r>
              <a:rPr lang="it-IT" sz="1400" dirty="0" err="1">
                <a:latin typeface="Century Gothic" panose="020B0502020202020204" pitchFamily="34" charset="0"/>
              </a:rPr>
              <a:t>doing</a:t>
            </a:r>
            <a:r>
              <a:rPr lang="it-IT" sz="1400" dirty="0">
                <a:latin typeface="Century Gothic" panose="020B0502020202020204" pitchFamily="34" charset="0"/>
              </a:rPr>
              <a:t> </a:t>
            </a:r>
            <a:r>
              <a:rPr lang="it-IT" sz="1400" dirty="0" err="1">
                <a:latin typeface="Century Gothic" panose="020B0502020202020204" pitchFamily="34" charset="0"/>
              </a:rPr>
              <a:t>all</a:t>
            </a:r>
            <a:r>
              <a:rPr lang="it-IT" sz="1400" dirty="0">
                <a:latin typeface="Century Gothic" panose="020B0502020202020204" pitchFamily="34" charset="0"/>
              </a:rPr>
              <a:t> the </a:t>
            </a:r>
            <a:r>
              <a:rPr lang="it-IT" sz="1400" dirty="0" err="1">
                <a:latin typeface="Century Gothic" panose="020B0502020202020204" pitchFamily="34" charset="0"/>
              </a:rPr>
              <a:t>possible</a:t>
            </a:r>
            <a:r>
              <a:rPr lang="it-IT" sz="1400" dirty="0">
                <a:latin typeface="Century Gothic" panose="020B0502020202020204" pitchFamily="34" charset="0"/>
              </a:rPr>
              <a:t> trials, I </a:t>
            </a:r>
            <a:r>
              <a:rPr lang="it-IT" sz="1400" dirty="0" err="1">
                <a:latin typeface="Century Gothic" panose="020B0502020202020204" pitchFamily="34" charset="0"/>
              </a:rPr>
              <a:t>implemented</a:t>
            </a:r>
            <a:r>
              <a:rPr lang="it-IT" sz="1400" dirty="0">
                <a:latin typeface="Century Gothic" panose="020B0502020202020204" pitchFamily="34" charset="0"/>
              </a:rPr>
              <a:t> the </a:t>
            </a:r>
            <a:r>
              <a:rPr lang="it-IT" sz="1400" dirty="0" err="1">
                <a:latin typeface="Century Gothic" panose="020B0502020202020204" pitchFamily="34" charset="0"/>
              </a:rPr>
              <a:t>communication</a:t>
            </a:r>
            <a:r>
              <a:rPr lang="it-IT" sz="1400" dirty="0">
                <a:latin typeface="Century Gothic" panose="020B0502020202020204" pitchFamily="34" charset="0"/>
              </a:rPr>
              <a:t> </a:t>
            </a:r>
            <a:r>
              <a:rPr lang="it-IT" sz="1400" dirty="0" err="1">
                <a:latin typeface="Century Gothic" panose="020B0502020202020204" pitchFamily="34" charset="0"/>
              </a:rPr>
              <a:t>between</a:t>
            </a:r>
            <a:r>
              <a:rPr lang="it-IT" sz="1400" dirty="0">
                <a:latin typeface="Century Gothic" panose="020B0502020202020204" pitchFamily="34" charset="0"/>
              </a:rPr>
              <a:t> </a:t>
            </a:r>
            <a:r>
              <a:rPr lang="it-IT" sz="1400" dirty="0" err="1">
                <a:latin typeface="Century Gothic" panose="020B0502020202020204" pitchFamily="34" charset="0"/>
              </a:rPr>
              <a:t>them</a:t>
            </a:r>
            <a:r>
              <a:rPr lang="it-IT" sz="1400" dirty="0">
                <a:latin typeface="Century Gothic" panose="020B0502020202020204" pitchFamily="34" charset="0"/>
              </a:rPr>
              <a:t>, </a:t>
            </a:r>
            <a:r>
              <a:rPr lang="it-IT" sz="1400" dirty="0" err="1">
                <a:latin typeface="Century Gothic" panose="020B0502020202020204" pitchFamily="34" charset="0"/>
              </a:rPr>
              <a:t>imagining</a:t>
            </a:r>
            <a:r>
              <a:rPr lang="it-IT" sz="1400" dirty="0">
                <a:latin typeface="Century Gothic" panose="020B0502020202020204" pitchFamily="34" charset="0"/>
              </a:rPr>
              <a:t> </a:t>
            </a:r>
            <a:r>
              <a:rPr lang="it-IT" sz="1400" dirty="0" err="1">
                <a:latin typeface="Century Gothic" panose="020B0502020202020204" pitchFamily="34" charset="0"/>
              </a:rPr>
              <a:t>that</a:t>
            </a:r>
            <a:r>
              <a:rPr lang="it-IT" sz="1400" dirty="0">
                <a:latin typeface="Century Gothic" panose="020B0502020202020204" pitchFamily="34" charset="0"/>
              </a:rPr>
              <a:t> the </a:t>
            </a:r>
            <a:r>
              <a:rPr lang="it-IT" sz="1400" dirty="0" err="1">
                <a:latin typeface="Century Gothic" panose="020B0502020202020204" pitchFamily="34" charset="0"/>
              </a:rPr>
              <a:t>node</a:t>
            </a:r>
            <a:r>
              <a:rPr lang="it-IT" sz="1400" dirty="0">
                <a:latin typeface="Century Gothic" panose="020B0502020202020204" pitchFamily="34" charset="0"/>
              </a:rPr>
              <a:t> </a:t>
            </a:r>
            <a:r>
              <a:rPr lang="it-IT" sz="1400" b="1" i="0" dirty="0" err="1">
                <a:solidFill>
                  <a:srgbClr val="0A3069"/>
                </a:solidFill>
                <a:effectLst/>
                <a:latin typeface="Century Gothic" panose="020B0502020202020204" pitchFamily="34" charset="0"/>
              </a:rPr>
              <a:t>kuka_iiwa_kdl</a:t>
            </a:r>
            <a:r>
              <a:rPr lang="it-IT" sz="1400" b="1" i="0" dirty="0">
                <a:solidFill>
                  <a:srgbClr val="0A3069"/>
                </a:solidFill>
                <a:effectLst/>
                <a:latin typeface="Century Gothic" panose="020B0502020202020204" pitchFamily="34" charset="0"/>
              </a:rPr>
              <a:t> </a:t>
            </a:r>
            <a:r>
              <a:rPr lang="it-IT" sz="1400" i="0" dirty="0">
                <a:solidFill>
                  <a:srgbClr val="0A3069"/>
                </a:solidFill>
                <a:effectLst/>
                <a:latin typeface="Century Gothic" panose="020B0502020202020204" pitchFamily="34" charset="0"/>
              </a:rPr>
              <a:t>acts </a:t>
            </a:r>
            <a:r>
              <a:rPr lang="it-IT" sz="1400" i="0" dirty="0" err="1">
                <a:solidFill>
                  <a:srgbClr val="0A3069"/>
                </a:solidFill>
                <a:effectLst/>
                <a:latin typeface="Century Gothic" panose="020B0502020202020204" pitchFamily="34" charset="0"/>
              </a:rPr>
              <a:t>as</a:t>
            </a:r>
            <a:r>
              <a:rPr lang="it-IT" sz="1400" i="0" dirty="0">
                <a:solidFill>
                  <a:srgbClr val="0A3069"/>
                </a:solidFill>
                <a:effectLst/>
                <a:latin typeface="Century Gothic" panose="020B0502020202020204" pitchFamily="34" charset="0"/>
              </a:rPr>
              <a:t> a server </a:t>
            </a:r>
            <a:r>
              <a:rPr lang="it-IT" sz="1400" i="0" dirty="0" err="1">
                <a:solidFill>
                  <a:srgbClr val="0A3069"/>
                </a:solidFill>
                <a:effectLst/>
                <a:latin typeface="Century Gothic" panose="020B0502020202020204" pitchFamily="34" charset="0"/>
              </a:rPr>
              <a:t>waiting</a:t>
            </a:r>
            <a:r>
              <a:rPr lang="it-IT" sz="1400" i="0" dirty="0">
                <a:solidFill>
                  <a:srgbClr val="0A3069"/>
                </a:solidFill>
                <a:effectLst/>
                <a:latin typeface="Century Gothic" panose="020B0502020202020204" pitchFamily="34" charset="0"/>
              </a:rPr>
              <a:t> for the client, </a:t>
            </a:r>
            <a:r>
              <a:rPr lang="it-IT" sz="1400" b="1" i="0" dirty="0" err="1">
                <a:solidFill>
                  <a:srgbClr val="0A3069"/>
                </a:solidFill>
                <a:effectLst/>
                <a:latin typeface="Century Gothic" panose="020B0502020202020204" pitchFamily="34" charset="0"/>
              </a:rPr>
              <a:t>search_obj</a:t>
            </a:r>
            <a:r>
              <a:rPr lang="it-IT" sz="1400" b="1" i="0" dirty="0">
                <a:solidFill>
                  <a:srgbClr val="0A3069"/>
                </a:solidFill>
                <a:effectLst/>
                <a:latin typeface="Century Gothic" panose="020B0502020202020204" pitchFamily="34" charset="0"/>
              </a:rPr>
              <a:t>, </a:t>
            </a:r>
            <a:r>
              <a:rPr lang="it-IT" sz="1400" i="0" dirty="0">
                <a:solidFill>
                  <a:srgbClr val="0A3069"/>
                </a:solidFill>
                <a:effectLst/>
                <a:latin typeface="Century Gothic" panose="020B0502020202020204" pitchFamily="34" charset="0"/>
              </a:rPr>
              <a:t>to </a:t>
            </a:r>
            <a:r>
              <a:rPr lang="it-IT" sz="1400" i="0" dirty="0" err="1">
                <a:solidFill>
                  <a:srgbClr val="0A3069"/>
                </a:solidFill>
                <a:effectLst/>
                <a:latin typeface="Century Gothic" panose="020B0502020202020204" pitchFamily="34" charset="0"/>
              </a:rPr>
              <a:t>send</a:t>
            </a:r>
            <a:r>
              <a:rPr lang="it-IT" sz="1400" i="0" dirty="0">
                <a:solidFill>
                  <a:srgbClr val="0A3069"/>
                </a:solidFill>
                <a:effectLst/>
                <a:latin typeface="Century Gothic" panose="020B0502020202020204" pitchFamily="34" charset="0"/>
              </a:rPr>
              <a:t> an information. In </a:t>
            </a:r>
            <a:r>
              <a:rPr lang="it-IT" sz="1400" i="0" dirty="0" err="1">
                <a:solidFill>
                  <a:srgbClr val="0A3069"/>
                </a:solidFill>
                <a:effectLst/>
                <a:latin typeface="Century Gothic" panose="020B0502020202020204" pitchFamily="34" charset="0"/>
              </a:rPr>
              <a:t>order</a:t>
            </a:r>
            <a:r>
              <a:rPr lang="it-IT" sz="1400" i="0" dirty="0">
                <a:solidFill>
                  <a:srgbClr val="0A3069"/>
                </a:solidFill>
                <a:effectLst/>
                <a:latin typeface="Century Gothic" panose="020B0502020202020204" pitchFamily="34" charset="0"/>
              </a:rPr>
              <a:t> to do </a:t>
            </a:r>
            <a:r>
              <a:rPr lang="it-IT" sz="1400" i="0" dirty="0" err="1">
                <a:solidFill>
                  <a:srgbClr val="0A3069"/>
                </a:solidFill>
                <a:effectLst/>
                <a:latin typeface="Century Gothic" panose="020B0502020202020204" pitchFamily="34" charset="0"/>
              </a:rPr>
              <a:t>this</a:t>
            </a:r>
            <a:r>
              <a:rPr lang="it-IT" sz="1400" i="0" dirty="0">
                <a:solidFill>
                  <a:srgbClr val="0A3069"/>
                </a:solidFill>
                <a:effectLst/>
                <a:latin typeface="Century Gothic" panose="020B0502020202020204" pitchFamily="34" charset="0"/>
              </a:rPr>
              <a:t> I </a:t>
            </a:r>
            <a:r>
              <a:rPr lang="it-IT" sz="1400" i="0" dirty="0" err="1">
                <a:solidFill>
                  <a:srgbClr val="0A3069"/>
                </a:solidFill>
                <a:effectLst/>
                <a:latin typeface="Century Gothic" panose="020B0502020202020204" pitchFamily="34" charset="0"/>
              </a:rPr>
              <a:t>added</a:t>
            </a:r>
            <a:r>
              <a:rPr lang="it-IT" sz="1400" i="0" dirty="0">
                <a:solidFill>
                  <a:srgbClr val="0A3069"/>
                </a:solidFill>
                <a:effectLst/>
                <a:latin typeface="Century Gothic" panose="020B0502020202020204" pitchFamily="34" charset="0"/>
              </a:rPr>
              <a:t> the folder ‘</a:t>
            </a:r>
            <a:r>
              <a:rPr lang="it-IT" sz="1400" i="0" dirty="0" err="1">
                <a:solidFill>
                  <a:srgbClr val="0A3069"/>
                </a:solidFill>
                <a:effectLst/>
                <a:latin typeface="Century Gothic" panose="020B0502020202020204" pitchFamily="34" charset="0"/>
              </a:rPr>
              <a:t>srv</a:t>
            </a:r>
            <a:r>
              <a:rPr lang="it-IT" sz="1400" i="0" dirty="0">
                <a:solidFill>
                  <a:srgbClr val="0A3069"/>
                </a:solidFill>
                <a:effectLst/>
                <a:latin typeface="Century Gothic" panose="020B0502020202020204" pitchFamily="34" charset="0"/>
              </a:rPr>
              <a:t>’ to </a:t>
            </a:r>
            <a:r>
              <a:rPr lang="it-IT" sz="1400" i="0" dirty="0" err="1">
                <a:solidFill>
                  <a:srgbClr val="0A3069"/>
                </a:solidFill>
                <a:effectLst/>
                <a:latin typeface="Century Gothic" panose="020B0502020202020204" pitchFamily="34" charset="0"/>
              </a:rPr>
              <a:t>my</a:t>
            </a:r>
            <a:r>
              <a:rPr lang="it-IT" sz="1400" i="0" dirty="0">
                <a:solidFill>
                  <a:srgbClr val="0A3069"/>
                </a:solidFill>
                <a:effectLst/>
                <a:latin typeface="Century Gothic" panose="020B0502020202020204" pitchFamily="34" charset="0"/>
              </a:rPr>
              <a:t> package and </a:t>
            </a:r>
            <a:r>
              <a:rPr lang="it-IT" sz="1400" i="0" dirty="0" err="1">
                <a:solidFill>
                  <a:srgbClr val="0A3069"/>
                </a:solidFill>
                <a:effectLst/>
                <a:latin typeface="Century Gothic" panose="020B0502020202020204" pitchFamily="34" charset="0"/>
              </a:rPr>
              <a:t>properly</a:t>
            </a:r>
            <a:r>
              <a:rPr lang="it-IT" sz="1400" i="0" dirty="0">
                <a:solidFill>
                  <a:srgbClr val="0A3069"/>
                </a:solidFill>
                <a:effectLst/>
                <a:latin typeface="Century Gothic" panose="020B0502020202020204" pitchFamily="34" charset="0"/>
              </a:rPr>
              <a:t> </a:t>
            </a:r>
            <a:r>
              <a:rPr lang="it-IT" sz="1400" i="0" dirty="0" err="1">
                <a:solidFill>
                  <a:srgbClr val="0A3069"/>
                </a:solidFill>
                <a:effectLst/>
                <a:latin typeface="Century Gothic" panose="020B0502020202020204" pitchFamily="34" charset="0"/>
              </a:rPr>
              <a:t>modified</a:t>
            </a:r>
            <a:r>
              <a:rPr lang="it-IT" sz="1400" i="0" dirty="0">
                <a:solidFill>
                  <a:srgbClr val="0A3069"/>
                </a:solidFill>
                <a:effectLst/>
                <a:latin typeface="Century Gothic" panose="020B0502020202020204" pitchFamily="34" charset="0"/>
              </a:rPr>
              <a:t> the Cmakelist.txt</a:t>
            </a:r>
          </a:p>
          <a:p>
            <a:endParaRPr lang="it-IT" sz="1400" b="1" dirty="0">
              <a:solidFill>
                <a:srgbClr val="0A3069"/>
              </a:solidFill>
              <a:latin typeface="Century Gothic" panose="020B0502020202020204" pitchFamily="34" charset="0"/>
            </a:endParaRPr>
          </a:p>
          <a:p>
            <a:endParaRPr lang="it-IT" sz="1400" b="1" dirty="0">
              <a:latin typeface="Century Gothic" panose="020B0502020202020204" pitchFamily="34" charset="0"/>
            </a:endParaRPr>
          </a:p>
        </p:txBody>
      </p:sp>
      <p:pic>
        <p:nvPicPr>
          <p:cNvPr id="8" name="Immagine 7">
            <a:extLst>
              <a:ext uri="{FF2B5EF4-FFF2-40B4-BE49-F238E27FC236}">
                <a16:creationId xmlns:a16="http://schemas.microsoft.com/office/drawing/2014/main" id="{2AF85561-590D-B548-8AEB-8191B59AC8F3}"/>
              </a:ext>
            </a:extLst>
          </p:cNvPr>
          <p:cNvPicPr>
            <a:picLocks noChangeAspect="1"/>
          </p:cNvPicPr>
          <p:nvPr/>
        </p:nvPicPr>
        <p:blipFill>
          <a:blip r:embed="rId3"/>
          <a:stretch>
            <a:fillRect/>
          </a:stretch>
        </p:blipFill>
        <p:spPr>
          <a:xfrm>
            <a:off x="447261" y="2861347"/>
            <a:ext cx="6450496" cy="578265"/>
          </a:xfrm>
          <a:prstGeom prst="rect">
            <a:avLst/>
          </a:prstGeom>
        </p:spPr>
      </p:pic>
      <p:sp>
        <p:nvSpPr>
          <p:cNvPr id="10" name="CasellaDiTesto 9">
            <a:extLst>
              <a:ext uri="{FF2B5EF4-FFF2-40B4-BE49-F238E27FC236}">
                <a16:creationId xmlns:a16="http://schemas.microsoft.com/office/drawing/2014/main" id="{C8BBCFAB-FD48-3EC8-18FA-4A653ADDF230}"/>
              </a:ext>
            </a:extLst>
          </p:cNvPr>
          <p:cNvSpPr txBox="1"/>
          <p:nvPr/>
        </p:nvSpPr>
        <p:spPr>
          <a:xfrm>
            <a:off x="447262" y="2454699"/>
            <a:ext cx="7692885" cy="307777"/>
          </a:xfrm>
          <a:prstGeom prst="rect">
            <a:avLst/>
          </a:prstGeom>
          <a:noFill/>
        </p:spPr>
        <p:txBody>
          <a:bodyPr wrap="square" rtlCol="0">
            <a:spAutoFit/>
          </a:bodyPr>
          <a:lstStyle/>
          <a:p>
            <a:r>
              <a:rPr lang="it-IT" sz="1400" b="1" dirty="0">
                <a:solidFill>
                  <a:srgbClr val="971720"/>
                </a:solidFill>
                <a:latin typeface="Century Gothic" panose="020B0502020202020204" pitchFamily="34" charset="0"/>
              </a:rPr>
              <a:t>Server</a:t>
            </a:r>
          </a:p>
        </p:txBody>
      </p:sp>
      <p:pic>
        <p:nvPicPr>
          <p:cNvPr id="15" name="Immagine 14">
            <a:extLst>
              <a:ext uri="{FF2B5EF4-FFF2-40B4-BE49-F238E27FC236}">
                <a16:creationId xmlns:a16="http://schemas.microsoft.com/office/drawing/2014/main" id="{3F7CD9F5-6480-3604-CBD4-63D6BC6DAF5B}"/>
              </a:ext>
            </a:extLst>
          </p:cNvPr>
          <p:cNvPicPr>
            <a:picLocks noChangeAspect="1"/>
          </p:cNvPicPr>
          <p:nvPr/>
        </p:nvPicPr>
        <p:blipFill>
          <a:blip r:embed="rId4"/>
          <a:stretch>
            <a:fillRect/>
          </a:stretch>
        </p:blipFill>
        <p:spPr>
          <a:xfrm>
            <a:off x="447262" y="3908790"/>
            <a:ext cx="6164667" cy="2273349"/>
          </a:xfrm>
          <a:prstGeom prst="rect">
            <a:avLst/>
          </a:prstGeom>
        </p:spPr>
      </p:pic>
    </p:spTree>
    <p:extLst>
      <p:ext uri="{BB962C8B-B14F-4D97-AF65-F5344CB8AC3E}">
        <p14:creationId xmlns:p14="http://schemas.microsoft.com/office/powerpoint/2010/main" val="14234180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a:solidFill>
                  <a:srgbClr val="971720"/>
                </a:solidFill>
                <a:latin typeface="Century Gothic" panose="020B0502020202020204" pitchFamily="34" charset="0"/>
              </a:rPr>
              <a:t>Client/Server </a:t>
            </a:r>
            <a:r>
              <a:rPr lang="it-IT" sz="2000" b="1" dirty="0" err="1">
                <a:solidFill>
                  <a:srgbClr val="971720"/>
                </a:solidFill>
                <a:latin typeface="Century Gothic" panose="020B0502020202020204" pitchFamily="34" charset="0"/>
              </a:rPr>
              <a:t>approach</a:t>
            </a:r>
            <a:endParaRPr lang="it-IT" sz="2000" b="1" dirty="0">
              <a:solidFill>
                <a:srgbClr val="971720"/>
              </a:solidFill>
            </a:endParaRPr>
          </a:p>
        </p:txBody>
      </p:sp>
      <p:sp>
        <p:nvSpPr>
          <p:cNvPr id="10" name="CasellaDiTesto 9">
            <a:extLst>
              <a:ext uri="{FF2B5EF4-FFF2-40B4-BE49-F238E27FC236}">
                <a16:creationId xmlns:a16="http://schemas.microsoft.com/office/drawing/2014/main" id="{C8BBCFAB-FD48-3EC8-18FA-4A653ADDF230}"/>
              </a:ext>
            </a:extLst>
          </p:cNvPr>
          <p:cNvSpPr txBox="1"/>
          <p:nvPr/>
        </p:nvSpPr>
        <p:spPr>
          <a:xfrm>
            <a:off x="447262" y="1493037"/>
            <a:ext cx="7692885" cy="307777"/>
          </a:xfrm>
          <a:prstGeom prst="rect">
            <a:avLst/>
          </a:prstGeom>
          <a:noFill/>
        </p:spPr>
        <p:txBody>
          <a:bodyPr wrap="square" rtlCol="0">
            <a:spAutoFit/>
          </a:bodyPr>
          <a:lstStyle/>
          <a:p>
            <a:r>
              <a:rPr lang="it-IT" sz="1400" b="1" dirty="0">
                <a:solidFill>
                  <a:srgbClr val="971720"/>
                </a:solidFill>
                <a:latin typeface="Century Gothic" panose="020B0502020202020204" pitchFamily="34" charset="0"/>
              </a:rPr>
              <a:t>Client</a:t>
            </a:r>
          </a:p>
        </p:txBody>
      </p:sp>
      <p:pic>
        <p:nvPicPr>
          <p:cNvPr id="4" name="Immagine 3">
            <a:extLst>
              <a:ext uri="{FF2B5EF4-FFF2-40B4-BE49-F238E27FC236}">
                <a16:creationId xmlns:a16="http://schemas.microsoft.com/office/drawing/2014/main" id="{E986B184-D154-2CD6-0FCD-A7D434DCAE94}"/>
              </a:ext>
            </a:extLst>
          </p:cNvPr>
          <p:cNvPicPr>
            <a:picLocks noChangeAspect="1"/>
          </p:cNvPicPr>
          <p:nvPr/>
        </p:nvPicPr>
        <p:blipFill>
          <a:blip r:embed="rId3"/>
          <a:stretch>
            <a:fillRect/>
          </a:stretch>
        </p:blipFill>
        <p:spPr>
          <a:xfrm>
            <a:off x="368423" y="1891186"/>
            <a:ext cx="7107015" cy="3664787"/>
          </a:xfrm>
          <a:prstGeom prst="rect">
            <a:avLst/>
          </a:prstGeom>
        </p:spPr>
      </p:pic>
      <p:sp>
        <p:nvSpPr>
          <p:cNvPr id="6" name="CasellaDiTesto 5">
            <a:extLst>
              <a:ext uri="{FF2B5EF4-FFF2-40B4-BE49-F238E27FC236}">
                <a16:creationId xmlns:a16="http://schemas.microsoft.com/office/drawing/2014/main" id="{5560C65F-1387-98E9-7E12-6C08C2700E8C}"/>
              </a:ext>
            </a:extLst>
          </p:cNvPr>
          <p:cNvSpPr txBox="1"/>
          <p:nvPr/>
        </p:nvSpPr>
        <p:spPr>
          <a:xfrm>
            <a:off x="447262" y="5784574"/>
            <a:ext cx="7832034" cy="523220"/>
          </a:xfrm>
          <a:prstGeom prst="rect">
            <a:avLst/>
          </a:prstGeom>
          <a:noFill/>
        </p:spPr>
        <p:txBody>
          <a:bodyPr wrap="square" rtlCol="0">
            <a:spAutoFit/>
          </a:bodyPr>
          <a:lstStyle/>
          <a:p>
            <a:r>
              <a:rPr lang="it-IT" sz="1400" dirty="0" err="1">
                <a:latin typeface="Century Gothic" panose="020B0502020202020204" pitchFamily="34" charset="0"/>
              </a:rPr>
              <a:t>Implemented</a:t>
            </a:r>
            <a:r>
              <a:rPr lang="it-IT" sz="1400" dirty="0">
                <a:latin typeface="Century Gothic" panose="020B0502020202020204" pitchFamily="34" charset="0"/>
              </a:rPr>
              <a:t> in the </a:t>
            </a:r>
            <a:r>
              <a:rPr lang="it-IT" sz="1400" b="1" dirty="0" err="1">
                <a:latin typeface="Century Gothic" panose="020B0502020202020204" pitchFamily="34" charset="0"/>
              </a:rPr>
              <a:t>move</a:t>
            </a:r>
            <a:r>
              <a:rPr lang="it-IT" sz="1400" b="1" dirty="0">
                <a:latin typeface="Century Gothic" panose="020B0502020202020204" pitchFamily="34" charset="0"/>
              </a:rPr>
              <a:t>(</a:t>
            </a:r>
            <a:r>
              <a:rPr lang="fr-FR" sz="1400" b="1" i="0" dirty="0" err="1">
                <a:effectLst/>
                <a:latin typeface="Century Gothic" panose="020B0502020202020204" pitchFamily="34" charset="0"/>
              </a:rPr>
              <a:t>float</a:t>
            </a:r>
            <a:r>
              <a:rPr lang="fr-FR" sz="1400" b="1" i="0" dirty="0">
                <a:solidFill>
                  <a:srgbClr val="24292F"/>
                </a:solidFill>
                <a:effectLst/>
                <a:latin typeface="Century Gothic" panose="020B0502020202020204" pitchFamily="34" charset="0"/>
              </a:rPr>
              <a:t> </a:t>
            </a:r>
            <a:r>
              <a:rPr lang="fr-FR" sz="1400" b="1" i="0" dirty="0" err="1">
                <a:solidFill>
                  <a:srgbClr val="24292F"/>
                </a:solidFill>
                <a:effectLst/>
                <a:latin typeface="Century Gothic" panose="020B0502020202020204" pitchFamily="34" charset="0"/>
              </a:rPr>
              <a:t>x_des</a:t>
            </a:r>
            <a:r>
              <a:rPr lang="fr-FR" sz="1400" b="1" i="0" dirty="0">
                <a:solidFill>
                  <a:srgbClr val="24292F"/>
                </a:solidFill>
                <a:effectLst/>
                <a:latin typeface="Century Gothic" panose="020B0502020202020204" pitchFamily="34" charset="0"/>
              </a:rPr>
              <a:t>, </a:t>
            </a:r>
            <a:r>
              <a:rPr lang="fr-FR" sz="1400" b="1" i="0" dirty="0" err="1">
                <a:effectLst/>
                <a:latin typeface="Century Gothic" panose="020B0502020202020204" pitchFamily="34" charset="0"/>
              </a:rPr>
              <a:t>float</a:t>
            </a:r>
            <a:r>
              <a:rPr lang="fr-FR" sz="1400" b="1" i="0" dirty="0">
                <a:solidFill>
                  <a:srgbClr val="24292F"/>
                </a:solidFill>
                <a:effectLst/>
                <a:latin typeface="Century Gothic" panose="020B0502020202020204" pitchFamily="34" charset="0"/>
              </a:rPr>
              <a:t> </a:t>
            </a:r>
            <a:r>
              <a:rPr lang="fr-FR" sz="1400" b="1" i="0" dirty="0" err="1">
                <a:solidFill>
                  <a:srgbClr val="24292F"/>
                </a:solidFill>
                <a:effectLst/>
                <a:latin typeface="Century Gothic" panose="020B0502020202020204" pitchFamily="34" charset="0"/>
              </a:rPr>
              <a:t>y_des</a:t>
            </a:r>
            <a:r>
              <a:rPr lang="fr-FR" sz="1400" b="1" i="0" dirty="0">
                <a:solidFill>
                  <a:srgbClr val="24292F"/>
                </a:solidFill>
                <a:effectLst/>
                <a:latin typeface="Century Gothic" panose="020B0502020202020204" pitchFamily="34" charset="0"/>
              </a:rPr>
              <a:t>, </a:t>
            </a:r>
            <a:r>
              <a:rPr lang="fr-FR" sz="1400" b="1" i="0" dirty="0" err="1">
                <a:effectLst/>
                <a:latin typeface="Century Gothic" panose="020B0502020202020204" pitchFamily="34" charset="0"/>
              </a:rPr>
              <a:t>float</a:t>
            </a:r>
            <a:r>
              <a:rPr lang="fr-FR" sz="1400" b="1" i="0" dirty="0">
                <a:solidFill>
                  <a:srgbClr val="24292F"/>
                </a:solidFill>
                <a:effectLst/>
                <a:latin typeface="Century Gothic" panose="020B0502020202020204" pitchFamily="34" charset="0"/>
              </a:rPr>
              <a:t> </a:t>
            </a:r>
            <a:r>
              <a:rPr lang="fr-FR" sz="1400" b="1" i="0" dirty="0" err="1">
                <a:solidFill>
                  <a:srgbClr val="24292F"/>
                </a:solidFill>
                <a:effectLst/>
                <a:latin typeface="Century Gothic" panose="020B0502020202020204" pitchFamily="34" charset="0"/>
              </a:rPr>
              <a:t>w_des</a:t>
            </a:r>
            <a:r>
              <a:rPr lang="it-IT" sz="1400" b="1" dirty="0">
                <a:latin typeface="Century Gothic" panose="020B0502020202020204" pitchFamily="34" charset="0"/>
              </a:rPr>
              <a:t>) </a:t>
            </a:r>
            <a:r>
              <a:rPr lang="it-IT" sz="1400" dirty="0">
                <a:latin typeface="Century Gothic" panose="020B0502020202020204" pitchFamily="34" charset="0"/>
              </a:rPr>
              <a:t>after the </a:t>
            </a:r>
            <a:r>
              <a:rPr lang="it-IT" sz="1400" dirty="0" err="1">
                <a:latin typeface="Century Gothic" panose="020B0502020202020204" pitchFamily="34" charset="0"/>
              </a:rPr>
              <a:t>turtlebot</a:t>
            </a:r>
            <a:r>
              <a:rPr lang="it-IT" sz="1400" dirty="0">
                <a:latin typeface="Century Gothic" panose="020B0502020202020204" pitchFamily="34" charset="0"/>
              </a:rPr>
              <a:t> </a:t>
            </a:r>
            <a:r>
              <a:rPr lang="it-IT" sz="1400" dirty="0" err="1">
                <a:latin typeface="Century Gothic" panose="020B0502020202020204" pitchFamily="34" charset="0"/>
              </a:rPr>
              <a:t>reached</a:t>
            </a:r>
            <a:r>
              <a:rPr lang="it-IT" sz="1400" dirty="0">
                <a:latin typeface="Century Gothic" panose="020B0502020202020204" pitchFamily="34" charset="0"/>
              </a:rPr>
              <a:t> the goal position and </a:t>
            </a:r>
            <a:r>
              <a:rPr lang="it-IT" sz="1400" dirty="0" err="1">
                <a:latin typeface="Century Gothic" panose="020B0502020202020204" pitchFamily="34" charset="0"/>
              </a:rPr>
              <a:t>stops</a:t>
            </a:r>
            <a:r>
              <a:rPr lang="it-IT" sz="1400" dirty="0">
                <a:latin typeface="Century Gothic" panose="020B0502020202020204" pitchFamily="34" charset="0"/>
              </a:rPr>
              <a:t>.</a:t>
            </a:r>
          </a:p>
        </p:txBody>
      </p:sp>
    </p:spTree>
    <p:extLst>
      <p:ext uri="{BB962C8B-B14F-4D97-AF65-F5344CB8AC3E}">
        <p14:creationId xmlns:p14="http://schemas.microsoft.com/office/powerpoint/2010/main" val="34031595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Results</a:t>
            </a:r>
            <a:r>
              <a:rPr lang="it-IT" sz="2000" b="1" dirty="0">
                <a:solidFill>
                  <a:srgbClr val="971720"/>
                </a:solidFill>
                <a:latin typeface="Century Gothic" panose="020B0502020202020204" pitchFamily="34" charset="0"/>
              </a:rPr>
              <a:t> and </a:t>
            </a:r>
            <a:r>
              <a:rPr lang="it-IT" sz="2000" b="1" dirty="0" err="1">
                <a:solidFill>
                  <a:srgbClr val="971720"/>
                </a:solidFill>
                <a:latin typeface="Century Gothic" panose="020B0502020202020204" pitchFamily="34" charset="0"/>
              </a:rPr>
              <a:t>Conclusions</a:t>
            </a:r>
            <a:endParaRPr lang="it-IT" sz="2000" b="1" dirty="0">
              <a:solidFill>
                <a:srgbClr val="971720"/>
              </a:solidFill>
            </a:endParaRPr>
          </a:p>
        </p:txBody>
      </p:sp>
      <p:pic>
        <p:nvPicPr>
          <p:cNvPr id="5" name="Immagine 4" descr="Immagine che contiene testo&#10;&#10;Descrizione generata automaticamente">
            <a:extLst>
              <a:ext uri="{FF2B5EF4-FFF2-40B4-BE49-F238E27FC236}">
                <a16:creationId xmlns:a16="http://schemas.microsoft.com/office/drawing/2014/main" id="{3452EC7C-E9CB-36B8-9B53-D0E06FC8C961}"/>
              </a:ext>
            </a:extLst>
          </p:cNvPr>
          <p:cNvPicPr>
            <a:picLocks noChangeAspect="1"/>
          </p:cNvPicPr>
          <p:nvPr/>
        </p:nvPicPr>
        <p:blipFill>
          <a:blip r:embed="rId3"/>
          <a:stretch>
            <a:fillRect/>
          </a:stretch>
        </p:blipFill>
        <p:spPr>
          <a:xfrm>
            <a:off x="368422" y="1746396"/>
            <a:ext cx="5903845" cy="4022536"/>
          </a:xfrm>
          <a:prstGeom prst="rect">
            <a:avLst/>
          </a:prstGeom>
        </p:spPr>
      </p:pic>
      <p:sp>
        <p:nvSpPr>
          <p:cNvPr id="7" name="CasellaDiTesto 6">
            <a:extLst>
              <a:ext uri="{FF2B5EF4-FFF2-40B4-BE49-F238E27FC236}">
                <a16:creationId xmlns:a16="http://schemas.microsoft.com/office/drawing/2014/main" id="{AD1DD938-2686-485D-5658-48E63655C8FA}"/>
              </a:ext>
            </a:extLst>
          </p:cNvPr>
          <p:cNvSpPr txBox="1"/>
          <p:nvPr/>
        </p:nvSpPr>
        <p:spPr>
          <a:xfrm>
            <a:off x="6272267" y="3019000"/>
            <a:ext cx="2871733" cy="1477328"/>
          </a:xfrm>
          <a:prstGeom prst="rect">
            <a:avLst/>
          </a:prstGeom>
          <a:noFill/>
        </p:spPr>
        <p:txBody>
          <a:bodyPr wrap="square" rtlCol="0">
            <a:spAutoFit/>
          </a:bodyPr>
          <a:lstStyle/>
          <a:p>
            <a:r>
              <a:rPr lang="it-IT" b="1" dirty="0">
                <a:latin typeface="Century Gothic" panose="020B0502020202020204" pitchFamily="34" charset="0"/>
              </a:rPr>
              <a:t>STEP 1</a:t>
            </a:r>
            <a:r>
              <a:rPr lang="it-IT" dirty="0">
                <a:latin typeface="Century Gothic" panose="020B0502020202020204" pitchFamily="34" charset="0"/>
              </a:rPr>
              <a:t>: </a:t>
            </a:r>
            <a:r>
              <a:rPr lang="it-IT" dirty="0" err="1">
                <a:latin typeface="Century Gothic" panose="020B0502020202020204" pitchFamily="34" charset="0"/>
              </a:rPr>
              <a:t>Launch</a:t>
            </a:r>
            <a:r>
              <a:rPr lang="it-IT" dirty="0">
                <a:latin typeface="Century Gothic" panose="020B0502020202020204" pitchFamily="34" charset="0"/>
              </a:rPr>
              <a:t> </a:t>
            </a:r>
            <a:r>
              <a:rPr lang="it-IT" dirty="0" err="1">
                <a:latin typeface="Century Gothic" panose="020B0502020202020204" pitchFamily="34" charset="0"/>
              </a:rPr>
              <a:t>all</a:t>
            </a:r>
            <a:r>
              <a:rPr lang="it-IT" dirty="0">
                <a:latin typeface="Century Gothic" panose="020B0502020202020204" pitchFamily="34" charset="0"/>
              </a:rPr>
              <a:t> the files </a:t>
            </a:r>
            <a:r>
              <a:rPr lang="it-IT" dirty="0" err="1">
                <a:latin typeface="Century Gothic" panose="020B0502020202020204" pitchFamily="34" charset="0"/>
              </a:rPr>
              <a:t>necessary</a:t>
            </a:r>
            <a:r>
              <a:rPr lang="it-IT" dirty="0">
                <a:latin typeface="Century Gothic" panose="020B0502020202020204" pitchFamily="34" charset="0"/>
              </a:rPr>
              <a:t> to set the world, to </a:t>
            </a:r>
            <a:r>
              <a:rPr lang="it-IT" dirty="0" err="1">
                <a:latin typeface="Century Gothic" panose="020B0502020202020204" pitchFamily="34" charset="0"/>
              </a:rPr>
              <a:t>prepare</a:t>
            </a:r>
            <a:r>
              <a:rPr lang="it-IT" dirty="0">
                <a:latin typeface="Century Gothic" panose="020B0502020202020204" pitchFamily="34" charset="0"/>
              </a:rPr>
              <a:t> the </a:t>
            </a:r>
            <a:r>
              <a:rPr lang="it-IT" dirty="0" err="1">
                <a:latin typeface="Century Gothic" panose="020B0502020202020204" pitchFamily="34" charset="0"/>
              </a:rPr>
              <a:t>nodes</a:t>
            </a:r>
            <a:r>
              <a:rPr lang="it-IT" dirty="0">
                <a:latin typeface="Century Gothic" panose="020B0502020202020204" pitchFamily="34" charset="0"/>
              </a:rPr>
              <a:t> for the </a:t>
            </a:r>
            <a:r>
              <a:rPr lang="it-IT" dirty="0" err="1">
                <a:latin typeface="Century Gothic" panose="020B0502020202020204" pitchFamily="34" charset="0"/>
              </a:rPr>
              <a:t>detection</a:t>
            </a:r>
            <a:r>
              <a:rPr lang="it-IT" dirty="0">
                <a:latin typeface="Century Gothic" panose="020B0502020202020204" pitchFamily="34" charset="0"/>
              </a:rPr>
              <a:t> and the </a:t>
            </a:r>
            <a:r>
              <a:rPr lang="it-IT" dirty="0" err="1">
                <a:latin typeface="Century Gothic" panose="020B0502020202020204" pitchFamily="34" charset="0"/>
              </a:rPr>
              <a:t>visualization</a:t>
            </a:r>
            <a:r>
              <a:rPr lang="it-IT" dirty="0">
                <a:latin typeface="Century Gothic" panose="020B0502020202020204" pitchFamily="34" charset="0"/>
              </a:rPr>
              <a:t>.</a:t>
            </a:r>
          </a:p>
        </p:txBody>
      </p:sp>
    </p:spTree>
    <p:extLst>
      <p:ext uri="{BB962C8B-B14F-4D97-AF65-F5344CB8AC3E}">
        <p14:creationId xmlns:p14="http://schemas.microsoft.com/office/powerpoint/2010/main" val="40096200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8" name="CasellaDiTesto 7">
            <a:extLst>
              <a:ext uri="{FF2B5EF4-FFF2-40B4-BE49-F238E27FC236}">
                <a16:creationId xmlns:a16="http://schemas.microsoft.com/office/drawing/2014/main" id="{1CD8B908-A375-43CA-063B-99F7BDA140C6}"/>
              </a:ext>
            </a:extLst>
          </p:cNvPr>
          <p:cNvSpPr txBox="1"/>
          <p:nvPr/>
        </p:nvSpPr>
        <p:spPr>
          <a:xfrm>
            <a:off x="435006" y="1038687"/>
            <a:ext cx="8407153" cy="461665"/>
          </a:xfrm>
          <a:prstGeom prst="rect">
            <a:avLst/>
          </a:prstGeom>
          <a:noFill/>
        </p:spPr>
        <p:txBody>
          <a:bodyPr wrap="square" rtlCol="0">
            <a:spAutoFit/>
          </a:bodyPr>
          <a:lstStyle/>
          <a:p>
            <a:r>
              <a:rPr lang="it-IT" sz="2400" b="1">
                <a:solidFill>
                  <a:srgbClr val="971720"/>
                </a:solidFill>
                <a:latin typeface="Century Gothic" panose="020B0502020202020204" pitchFamily="34" charset="0"/>
              </a:rPr>
              <a:t>INTRODUCTION</a:t>
            </a:r>
            <a:endParaRPr lang="it-IT" b="1" dirty="0">
              <a:solidFill>
                <a:srgbClr val="971720"/>
              </a:solidFill>
            </a:endParaRPr>
          </a:p>
        </p:txBody>
      </p:sp>
      <p:sp>
        <p:nvSpPr>
          <p:cNvPr id="5" name="CasellaDiTesto 4">
            <a:extLst>
              <a:ext uri="{FF2B5EF4-FFF2-40B4-BE49-F238E27FC236}">
                <a16:creationId xmlns:a16="http://schemas.microsoft.com/office/drawing/2014/main" id="{901F7735-9256-83B6-B419-A7F240BADFE5}"/>
              </a:ext>
            </a:extLst>
          </p:cNvPr>
          <p:cNvSpPr txBox="1"/>
          <p:nvPr/>
        </p:nvSpPr>
        <p:spPr>
          <a:xfrm>
            <a:off x="536713" y="1500352"/>
            <a:ext cx="8080513" cy="3416320"/>
          </a:xfrm>
          <a:prstGeom prst="rect">
            <a:avLst/>
          </a:prstGeom>
          <a:noFill/>
        </p:spPr>
        <p:txBody>
          <a:bodyPr wrap="square" rtlCol="0">
            <a:spAutoFit/>
          </a:bodyPr>
          <a:lstStyle/>
          <a:p>
            <a:r>
              <a:rPr lang="it-IT">
                <a:latin typeface="Century Gothic" panose="020B0502020202020204" pitchFamily="34" charset="0"/>
              </a:rPr>
              <a:t>The behaviour of this multi-robot system could be implemented in several applications, from industrial to social fields, so the intent was to choose an example but making it very easy to be changed and adapted to different cases. </a:t>
            </a:r>
          </a:p>
          <a:p>
            <a:endParaRPr lang="it-IT">
              <a:latin typeface="Century Gothic" panose="020B0502020202020204" pitchFamily="34" charset="0"/>
            </a:endParaRPr>
          </a:p>
          <a:p>
            <a:r>
              <a:rPr lang="it-IT">
                <a:latin typeface="Century Gothic" panose="020B0502020202020204" pitchFamily="34" charset="0"/>
              </a:rPr>
              <a:t>The main goal was for the project to be:</a:t>
            </a:r>
          </a:p>
          <a:p>
            <a:pPr marL="285750" indent="-285750">
              <a:buFont typeface="Arial" panose="020B0604020202020204" pitchFamily="34" charset="0"/>
              <a:buChar char="•"/>
            </a:pPr>
            <a:r>
              <a:rPr lang="it-IT">
                <a:latin typeface="Century Gothic" panose="020B0502020202020204" pitchFamily="34" charset="0"/>
              </a:rPr>
              <a:t>Modular</a:t>
            </a:r>
          </a:p>
          <a:p>
            <a:pPr marL="285750" indent="-285750">
              <a:buFont typeface="Arial" panose="020B0604020202020204" pitchFamily="34" charset="0"/>
              <a:buChar char="•"/>
            </a:pPr>
            <a:r>
              <a:rPr lang="it-IT">
                <a:latin typeface="Century Gothic" panose="020B0502020202020204" pitchFamily="34" charset="0"/>
              </a:rPr>
              <a:t>Generic</a:t>
            </a:r>
          </a:p>
          <a:p>
            <a:pPr marL="285750" indent="-285750">
              <a:buFont typeface="Arial" panose="020B0604020202020204" pitchFamily="34" charset="0"/>
              <a:buChar char="•"/>
            </a:pPr>
            <a:r>
              <a:rPr lang="it-IT">
                <a:latin typeface="Century Gothic" panose="020B0502020202020204" pitchFamily="34" charset="0"/>
              </a:rPr>
              <a:t>Easy to understand from a potential user point of view</a:t>
            </a:r>
          </a:p>
          <a:p>
            <a:pPr marL="285750" indent="-285750">
              <a:buFont typeface="Arial" panose="020B0604020202020204" pitchFamily="34" charset="0"/>
              <a:buChar char="•"/>
            </a:pPr>
            <a:endParaRPr lang="it-IT">
              <a:latin typeface="Century Gothic" panose="020B0502020202020204" pitchFamily="34" charset="0"/>
            </a:endParaRPr>
          </a:p>
          <a:p>
            <a:r>
              <a:rPr lang="it-IT">
                <a:latin typeface="Century Gothic" panose="020B0502020202020204" pitchFamily="34" charset="0"/>
              </a:rPr>
              <a:t>Anyway, in order to make a practical example, the presentation will be set in an industrial environment.</a:t>
            </a:r>
            <a:endParaRPr lang="it-IT" dirty="0">
              <a:latin typeface="Century Gothic" panose="020B0502020202020204" pitchFamily="34" charset="0"/>
            </a:endParaRPr>
          </a:p>
        </p:txBody>
      </p:sp>
    </p:spTree>
    <p:extLst>
      <p:ext uri="{BB962C8B-B14F-4D97-AF65-F5344CB8AC3E}">
        <p14:creationId xmlns:p14="http://schemas.microsoft.com/office/powerpoint/2010/main" val="26800072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Results</a:t>
            </a:r>
            <a:r>
              <a:rPr lang="it-IT" sz="2000" b="1" dirty="0">
                <a:solidFill>
                  <a:srgbClr val="971720"/>
                </a:solidFill>
                <a:latin typeface="Century Gothic" panose="020B0502020202020204" pitchFamily="34" charset="0"/>
              </a:rPr>
              <a:t> and </a:t>
            </a:r>
            <a:r>
              <a:rPr lang="it-IT" sz="2000" b="1" dirty="0" err="1">
                <a:solidFill>
                  <a:srgbClr val="971720"/>
                </a:solidFill>
                <a:latin typeface="Century Gothic" panose="020B0502020202020204" pitchFamily="34" charset="0"/>
              </a:rPr>
              <a:t>Conclusions</a:t>
            </a:r>
            <a:endParaRPr lang="it-IT" sz="2000" b="1" dirty="0">
              <a:solidFill>
                <a:srgbClr val="971720"/>
              </a:solidFill>
            </a:endParaRPr>
          </a:p>
        </p:txBody>
      </p:sp>
      <p:sp>
        <p:nvSpPr>
          <p:cNvPr id="7" name="CasellaDiTesto 6">
            <a:extLst>
              <a:ext uri="{FF2B5EF4-FFF2-40B4-BE49-F238E27FC236}">
                <a16:creationId xmlns:a16="http://schemas.microsoft.com/office/drawing/2014/main" id="{AD1DD938-2686-485D-5658-48E63655C8FA}"/>
              </a:ext>
            </a:extLst>
          </p:cNvPr>
          <p:cNvSpPr txBox="1"/>
          <p:nvPr/>
        </p:nvSpPr>
        <p:spPr>
          <a:xfrm>
            <a:off x="546651" y="2626575"/>
            <a:ext cx="6598907" cy="369332"/>
          </a:xfrm>
          <a:prstGeom prst="rect">
            <a:avLst/>
          </a:prstGeom>
          <a:noFill/>
        </p:spPr>
        <p:txBody>
          <a:bodyPr wrap="square" rtlCol="0">
            <a:spAutoFit/>
          </a:bodyPr>
          <a:lstStyle/>
          <a:p>
            <a:r>
              <a:rPr lang="it-IT" b="1" dirty="0">
                <a:latin typeface="Century Gothic" panose="020B0502020202020204" pitchFamily="34" charset="0"/>
              </a:rPr>
              <a:t>STEP 2</a:t>
            </a:r>
            <a:r>
              <a:rPr lang="it-IT" dirty="0">
                <a:latin typeface="Century Gothic" panose="020B0502020202020204" pitchFamily="34" charset="0"/>
              </a:rPr>
              <a:t>: </a:t>
            </a:r>
            <a:r>
              <a:rPr lang="it-IT" dirty="0" err="1">
                <a:latin typeface="Century Gothic" panose="020B0502020202020204" pitchFamily="34" charset="0"/>
              </a:rPr>
              <a:t>Run</a:t>
            </a:r>
            <a:r>
              <a:rPr lang="it-IT" dirty="0">
                <a:latin typeface="Century Gothic" panose="020B0502020202020204" pitchFamily="34" charset="0"/>
              </a:rPr>
              <a:t> first the server </a:t>
            </a:r>
            <a:r>
              <a:rPr lang="it-IT" dirty="0" err="1">
                <a:latin typeface="Century Gothic" panose="020B0502020202020204" pitchFamily="34" charset="0"/>
              </a:rPr>
              <a:t>node</a:t>
            </a:r>
            <a:r>
              <a:rPr lang="it-IT" dirty="0">
                <a:latin typeface="Century Gothic" panose="020B0502020202020204" pitchFamily="34" charset="0"/>
              </a:rPr>
              <a:t>, and </a:t>
            </a:r>
            <a:r>
              <a:rPr lang="it-IT" dirty="0" err="1">
                <a:latin typeface="Century Gothic" panose="020B0502020202020204" pitchFamily="34" charset="0"/>
              </a:rPr>
              <a:t>then</a:t>
            </a:r>
            <a:r>
              <a:rPr lang="it-IT" dirty="0">
                <a:latin typeface="Century Gothic" panose="020B0502020202020204" pitchFamily="34" charset="0"/>
              </a:rPr>
              <a:t> the client one.</a:t>
            </a:r>
          </a:p>
        </p:txBody>
      </p:sp>
      <p:pic>
        <p:nvPicPr>
          <p:cNvPr id="4" name="Immagine 3" descr="Immagine che contiene testo, screenshot, portatile, elettronico&#10;&#10;Descrizione generata automaticamente">
            <a:extLst>
              <a:ext uri="{FF2B5EF4-FFF2-40B4-BE49-F238E27FC236}">
                <a16:creationId xmlns:a16="http://schemas.microsoft.com/office/drawing/2014/main" id="{021E64EC-16DB-EAA3-14B8-18DCA1CFEF8C}"/>
              </a:ext>
            </a:extLst>
          </p:cNvPr>
          <p:cNvPicPr>
            <a:picLocks noChangeAspect="1"/>
          </p:cNvPicPr>
          <p:nvPr/>
        </p:nvPicPr>
        <p:blipFill rotWithShape="1">
          <a:blip r:embed="rId3"/>
          <a:srcRect b="62411"/>
          <a:stretch/>
        </p:blipFill>
        <p:spPr>
          <a:xfrm>
            <a:off x="546651" y="1403389"/>
            <a:ext cx="8050696" cy="1031698"/>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CA9AE830-E6EE-91E7-4C1B-115E76977D8D}"/>
              </a:ext>
            </a:extLst>
          </p:cNvPr>
          <p:cNvPicPr>
            <a:picLocks noChangeAspect="1"/>
          </p:cNvPicPr>
          <p:nvPr/>
        </p:nvPicPr>
        <p:blipFill>
          <a:blip r:embed="rId4"/>
          <a:stretch>
            <a:fillRect/>
          </a:stretch>
        </p:blipFill>
        <p:spPr>
          <a:xfrm>
            <a:off x="592206" y="3556727"/>
            <a:ext cx="7353300" cy="2962275"/>
          </a:xfrm>
          <a:prstGeom prst="rect">
            <a:avLst/>
          </a:prstGeom>
        </p:spPr>
      </p:pic>
      <p:sp>
        <p:nvSpPr>
          <p:cNvPr id="13" name="CasellaDiTesto 12">
            <a:extLst>
              <a:ext uri="{FF2B5EF4-FFF2-40B4-BE49-F238E27FC236}">
                <a16:creationId xmlns:a16="http://schemas.microsoft.com/office/drawing/2014/main" id="{EAB21AFA-59D4-637B-E612-F78DE17C9C06}"/>
              </a:ext>
            </a:extLst>
          </p:cNvPr>
          <p:cNvSpPr txBox="1"/>
          <p:nvPr/>
        </p:nvSpPr>
        <p:spPr>
          <a:xfrm>
            <a:off x="592206" y="2995907"/>
            <a:ext cx="8005141" cy="369332"/>
          </a:xfrm>
          <a:prstGeom prst="rect">
            <a:avLst/>
          </a:prstGeom>
          <a:noFill/>
        </p:spPr>
        <p:txBody>
          <a:bodyPr wrap="square" rtlCol="0">
            <a:spAutoFit/>
          </a:bodyPr>
          <a:lstStyle/>
          <a:p>
            <a:r>
              <a:rPr lang="it-IT" dirty="0">
                <a:latin typeface="Century Gothic" panose="020B0502020202020204" pitchFamily="34" charset="0"/>
              </a:rPr>
              <a:t>The following </a:t>
            </a:r>
            <a:r>
              <a:rPr lang="it-IT" dirty="0" err="1">
                <a:latin typeface="Century Gothic" panose="020B0502020202020204" pitchFamily="34" charset="0"/>
              </a:rPr>
              <a:t>is</a:t>
            </a:r>
            <a:r>
              <a:rPr lang="it-IT" dirty="0">
                <a:latin typeface="Century Gothic" panose="020B0502020202020204" pitchFamily="34" charset="0"/>
              </a:rPr>
              <a:t> an </a:t>
            </a:r>
            <a:r>
              <a:rPr lang="it-IT" dirty="0" err="1">
                <a:latin typeface="Century Gothic" panose="020B0502020202020204" pitchFamily="34" charset="0"/>
              </a:rPr>
              <a:t>example</a:t>
            </a:r>
            <a:r>
              <a:rPr lang="it-IT" dirty="0">
                <a:latin typeface="Century Gothic" panose="020B0502020202020204" pitchFamily="34" charset="0"/>
              </a:rPr>
              <a:t> of the output of the </a:t>
            </a:r>
            <a:r>
              <a:rPr lang="it-IT" dirty="0" err="1">
                <a:latin typeface="Century Gothic" panose="020B0502020202020204" pitchFamily="34" charset="0"/>
              </a:rPr>
              <a:t>turtlebot</a:t>
            </a:r>
            <a:r>
              <a:rPr lang="it-IT" dirty="0">
                <a:latin typeface="Century Gothic" panose="020B0502020202020204" pitchFamily="34" charset="0"/>
              </a:rPr>
              <a:t> task.</a:t>
            </a:r>
          </a:p>
        </p:txBody>
      </p:sp>
    </p:spTree>
    <p:extLst>
      <p:ext uri="{BB962C8B-B14F-4D97-AF65-F5344CB8AC3E}">
        <p14:creationId xmlns:p14="http://schemas.microsoft.com/office/powerpoint/2010/main" val="3176672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Results</a:t>
            </a:r>
            <a:r>
              <a:rPr lang="it-IT" sz="2000" b="1" dirty="0">
                <a:solidFill>
                  <a:srgbClr val="971720"/>
                </a:solidFill>
                <a:latin typeface="Century Gothic" panose="020B0502020202020204" pitchFamily="34" charset="0"/>
              </a:rPr>
              <a:t> and </a:t>
            </a:r>
            <a:r>
              <a:rPr lang="it-IT" sz="2000" b="1" dirty="0" err="1">
                <a:solidFill>
                  <a:srgbClr val="971720"/>
                </a:solidFill>
                <a:latin typeface="Century Gothic" panose="020B0502020202020204" pitchFamily="34" charset="0"/>
              </a:rPr>
              <a:t>Conclusions</a:t>
            </a:r>
            <a:endParaRPr lang="it-IT" sz="2000" b="1" dirty="0">
              <a:solidFill>
                <a:srgbClr val="971720"/>
              </a:solidFill>
            </a:endParaRPr>
          </a:p>
        </p:txBody>
      </p:sp>
      <p:pic>
        <p:nvPicPr>
          <p:cNvPr id="5" name="Immagine 4" descr="Immagine che contiene testo&#10;&#10;Descrizione generata automaticamente">
            <a:extLst>
              <a:ext uri="{FF2B5EF4-FFF2-40B4-BE49-F238E27FC236}">
                <a16:creationId xmlns:a16="http://schemas.microsoft.com/office/drawing/2014/main" id="{EAC5D95D-141A-EE15-0F99-D8F93B07C81C}"/>
              </a:ext>
            </a:extLst>
          </p:cNvPr>
          <p:cNvPicPr>
            <a:picLocks noChangeAspect="1"/>
          </p:cNvPicPr>
          <p:nvPr/>
        </p:nvPicPr>
        <p:blipFill>
          <a:blip r:embed="rId3"/>
          <a:stretch>
            <a:fillRect/>
          </a:stretch>
        </p:blipFill>
        <p:spPr>
          <a:xfrm>
            <a:off x="532080" y="2292955"/>
            <a:ext cx="7643191" cy="1011161"/>
          </a:xfrm>
          <a:prstGeom prst="rect">
            <a:avLst/>
          </a:prstGeom>
        </p:spPr>
      </p:pic>
      <p:sp>
        <p:nvSpPr>
          <p:cNvPr id="6" name="CasellaDiTesto 5">
            <a:extLst>
              <a:ext uri="{FF2B5EF4-FFF2-40B4-BE49-F238E27FC236}">
                <a16:creationId xmlns:a16="http://schemas.microsoft.com/office/drawing/2014/main" id="{1343E8FE-000D-6E9C-7E18-3E180D1D2BF9}"/>
              </a:ext>
            </a:extLst>
          </p:cNvPr>
          <p:cNvSpPr txBox="1"/>
          <p:nvPr/>
        </p:nvSpPr>
        <p:spPr>
          <a:xfrm>
            <a:off x="368423" y="1490870"/>
            <a:ext cx="7970507" cy="646331"/>
          </a:xfrm>
          <a:prstGeom prst="rect">
            <a:avLst/>
          </a:prstGeom>
          <a:noFill/>
        </p:spPr>
        <p:txBody>
          <a:bodyPr wrap="square" rtlCol="0">
            <a:spAutoFit/>
          </a:bodyPr>
          <a:lstStyle/>
          <a:p>
            <a:r>
              <a:rPr lang="it-IT" b="1" dirty="0">
                <a:latin typeface="Century Gothic" panose="020B0502020202020204" pitchFamily="34" charset="0"/>
              </a:rPr>
              <a:t>STEP 3: </a:t>
            </a:r>
            <a:r>
              <a:rPr lang="it-IT" dirty="0">
                <a:latin typeface="Century Gothic" panose="020B0502020202020204" pitchFamily="34" charset="0"/>
              </a:rPr>
              <a:t>The server output </a:t>
            </a:r>
            <a:r>
              <a:rPr lang="it-IT" dirty="0" err="1">
                <a:latin typeface="Century Gothic" panose="020B0502020202020204" pitchFamily="34" charset="0"/>
              </a:rPr>
              <a:t>stops</a:t>
            </a:r>
            <a:r>
              <a:rPr lang="it-IT" dirty="0">
                <a:latin typeface="Century Gothic" panose="020B0502020202020204" pitchFamily="34" charset="0"/>
              </a:rPr>
              <a:t> </a:t>
            </a:r>
            <a:r>
              <a:rPr lang="it-IT" dirty="0" err="1">
                <a:latin typeface="Century Gothic" panose="020B0502020202020204" pitchFamily="34" charset="0"/>
              </a:rPr>
              <a:t>at</a:t>
            </a:r>
            <a:r>
              <a:rPr lang="it-IT" dirty="0">
                <a:latin typeface="Century Gothic" panose="020B0502020202020204" pitchFamily="34" charset="0"/>
              </a:rPr>
              <a:t> the first </a:t>
            </a:r>
            <a:r>
              <a:rPr lang="it-IT" dirty="0" err="1">
                <a:latin typeface="Century Gothic" panose="020B0502020202020204" pitchFamily="34" charset="0"/>
              </a:rPr>
              <a:t>raw</a:t>
            </a:r>
            <a:r>
              <a:rPr lang="it-IT" dirty="0">
                <a:latin typeface="Century Gothic" panose="020B0502020202020204" pitchFamily="34" charset="0"/>
              </a:rPr>
              <a:t> </a:t>
            </a:r>
            <a:r>
              <a:rPr lang="it-IT" dirty="0" err="1">
                <a:latin typeface="Century Gothic" panose="020B0502020202020204" pitchFamily="34" charset="0"/>
              </a:rPr>
              <a:t>until</a:t>
            </a:r>
            <a:r>
              <a:rPr lang="it-IT" dirty="0">
                <a:latin typeface="Century Gothic" panose="020B0502020202020204" pitchFamily="34" charset="0"/>
              </a:rPr>
              <a:t> </a:t>
            </a:r>
            <a:r>
              <a:rPr lang="it-IT" dirty="0" err="1">
                <a:latin typeface="Century Gothic" panose="020B0502020202020204" pitchFamily="34" charset="0"/>
              </a:rPr>
              <a:t>turtlebot</a:t>
            </a:r>
            <a:r>
              <a:rPr lang="it-IT" dirty="0">
                <a:latin typeface="Century Gothic" panose="020B0502020202020204" pitchFamily="34" charset="0"/>
              </a:rPr>
              <a:t> finishes </a:t>
            </a:r>
            <a:r>
              <a:rPr lang="it-IT" dirty="0" err="1">
                <a:latin typeface="Century Gothic" panose="020B0502020202020204" pitchFamily="34" charset="0"/>
              </a:rPr>
              <a:t>its</a:t>
            </a:r>
            <a:r>
              <a:rPr lang="it-IT" dirty="0">
                <a:latin typeface="Century Gothic" panose="020B0502020202020204" pitchFamily="34" charset="0"/>
              </a:rPr>
              <a:t> tasks. </a:t>
            </a:r>
            <a:r>
              <a:rPr lang="it-IT" dirty="0" err="1">
                <a:latin typeface="Century Gothic" panose="020B0502020202020204" pitchFamily="34" charset="0"/>
              </a:rPr>
              <a:t>Then</a:t>
            </a:r>
            <a:r>
              <a:rPr lang="it-IT" dirty="0">
                <a:latin typeface="Century Gothic" panose="020B0502020202020204" pitchFamily="34" charset="0"/>
              </a:rPr>
              <a:t> the </a:t>
            </a:r>
            <a:r>
              <a:rPr lang="it-IT" dirty="0" err="1">
                <a:latin typeface="Century Gothic" panose="020B0502020202020204" pitchFamily="34" charset="0"/>
              </a:rPr>
              <a:t>communication</a:t>
            </a:r>
            <a:r>
              <a:rPr lang="it-IT" dirty="0">
                <a:latin typeface="Century Gothic" panose="020B0502020202020204" pitchFamily="34" charset="0"/>
              </a:rPr>
              <a:t> </a:t>
            </a:r>
            <a:r>
              <a:rPr lang="it-IT" dirty="0" err="1">
                <a:latin typeface="Century Gothic" panose="020B0502020202020204" pitchFamily="34" charset="0"/>
              </a:rPr>
              <a:t>happens</a:t>
            </a:r>
            <a:r>
              <a:rPr lang="it-IT" dirty="0">
                <a:latin typeface="Century Gothic" panose="020B0502020202020204" pitchFamily="34" charset="0"/>
              </a:rPr>
              <a:t>.</a:t>
            </a:r>
          </a:p>
        </p:txBody>
      </p:sp>
      <p:pic>
        <p:nvPicPr>
          <p:cNvPr id="10" name="Immagine 9">
            <a:extLst>
              <a:ext uri="{FF2B5EF4-FFF2-40B4-BE49-F238E27FC236}">
                <a16:creationId xmlns:a16="http://schemas.microsoft.com/office/drawing/2014/main" id="{C7246EDA-0192-93DD-4E2A-424B10C7599A}"/>
              </a:ext>
            </a:extLst>
          </p:cNvPr>
          <p:cNvPicPr>
            <a:picLocks noChangeAspect="1"/>
          </p:cNvPicPr>
          <p:nvPr/>
        </p:nvPicPr>
        <p:blipFill>
          <a:blip r:embed="rId4"/>
          <a:stretch>
            <a:fillRect/>
          </a:stretch>
        </p:blipFill>
        <p:spPr>
          <a:xfrm>
            <a:off x="4776425" y="3364848"/>
            <a:ext cx="3372555" cy="2839608"/>
          </a:xfrm>
          <a:prstGeom prst="rect">
            <a:avLst/>
          </a:prstGeom>
        </p:spPr>
      </p:pic>
      <p:pic>
        <p:nvPicPr>
          <p:cNvPr id="14" name="Immagine 13" descr="Immagine che contiene trasporto, veivolo&#10;&#10;Descrizione generata automaticamente">
            <a:extLst>
              <a:ext uri="{FF2B5EF4-FFF2-40B4-BE49-F238E27FC236}">
                <a16:creationId xmlns:a16="http://schemas.microsoft.com/office/drawing/2014/main" id="{FF6C589E-2CBF-4054-A99C-E1C9B1E53595}"/>
              </a:ext>
            </a:extLst>
          </p:cNvPr>
          <p:cNvPicPr>
            <a:picLocks noChangeAspect="1"/>
          </p:cNvPicPr>
          <p:nvPr/>
        </p:nvPicPr>
        <p:blipFill>
          <a:blip r:embed="rId5"/>
          <a:stretch>
            <a:fillRect/>
          </a:stretch>
        </p:blipFill>
        <p:spPr>
          <a:xfrm>
            <a:off x="532080" y="3364848"/>
            <a:ext cx="3259700" cy="2839608"/>
          </a:xfrm>
          <a:prstGeom prst="rect">
            <a:avLst/>
          </a:prstGeom>
        </p:spPr>
      </p:pic>
      <p:sp>
        <p:nvSpPr>
          <p:cNvPr id="15" name="CasellaDiTesto 14">
            <a:extLst>
              <a:ext uri="{FF2B5EF4-FFF2-40B4-BE49-F238E27FC236}">
                <a16:creationId xmlns:a16="http://schemas.microsoft.com/office/drawing/2014/main" id="{640A39A2-3147-15A1-E041-237B6CB32D0B}"/>
              </a:ext>
            </a:extLst>
          </p:cNvPr>
          <p:cNvSpPr txBox="1"/>
          <p:nvPr/>
        </p:nvSpPr>
        <p:spPr>
          <a:xfrm>
            <a:off x="1093304" y="6281530"/>
            <a:ext cx="2107096" cy="369332"/>
          </a:xfrm>
          <a:prstGeom prst="rect">
            <a:avLst/>
          </a:prstGeom>
          <a:noFill/>
        </p:spPr>
        <p:txBody>
          <a:bodyPr wrap="square" rtlCol="0">
            <a:spAutoFit/>
          </a:bodyPr>
          <a:lstStyle/>
          <a:p>
            <a:pPr algn="ctr"/>
            <a:r>
              <a:rPr lang="it-IT" dirty="0">
                <a:solidFill>
                  <a:srgbClr val="971720"/>
                </a:solidFill>
                <a:latin typeface="Century Gothic" panose="020B0502020202020204" pitchFamily="34" charset="0"/>
              </a:rPr>
              <a:t>BEFORE</a:t>
            </a:r>
          </a:p>
        </p:txBody>
      </p:sp>
      <p:sp>
        <p:nvSpPr>
          <p:cNvPr id="16" name="CasellaDiTesto 15">
            <a:extLst>
              <a:ext uri="{FF2B5EF4-FFF2-40B4-BE49-F238E27FC236}">
                <a16:creationId xmlns:a16="http://schemas.microsoft.com/office/drawing/2014/main" id="{506BE798-8EB8-D54F-5A86-AB118A5C13A0}"/>
              </a:ext>
            </a:extLst>
          </p:cNvPr>
          <p:cNvSpPr txBox="1"/>
          <p:nvPr/>
        </p:nvSpPr>
        <p:spPr>
          <a:xfrm>
            <a:off x="5409154" y="6287291"/>
            <a:ext cx="2107096" cy="369332"/>
          </a:xfrm>
          <a:prstGeom prst="rect">
            <a:avLst/>
          </a:prstGeom>
          <a:noFill/>
        </p:spPr>
        <p:txBody>
          <a:bodyPr wrap="square" rtlCol="0">
            <a:spAutoFit/>
          </a:bodyPr>
          <a:lstStyle/>
          <a:p>
            <a:pPr algn="ctr"/>
            <a:r>
              <a:rPr lang="it-IT" dirty="0">
                <a:solidFill>
                  <a:srgbClr val="971720"/>
                </a:solidFill>
                <a:latin typeface="Century Gothic" panose="020B0502020202020204" pitchFamily="34" charset="0"/>
              </a:rPr>
              <a:t>AFTER</a:t>
            </a:r>
          </a:p>
        </p:txBody>
      </p:sp>
    </p:spTree>
    <p:extLst>
      <p:ext uri="{BB962C8B-B14F-4D97-AF65-F5344CB8AC3E}">
        <p14:creationId xmlns:p14="http://schemas.microsoft.com/office/powerpoint/2010/main" val="3086189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Possible</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improvements</a:t>
            </a:r>
            <a:endParaRPr lang="it-IT" sz="2000" b="1" dirty="0">
              <a:solidFill>
                <a:srgbClr val="971720"/>
              </a:solidFill>
            </a:endParaRPr>
          </a:p>
        </p:txBody>
      </p:sp>
      <p:pic>
        <p:nvPicPr>
          <p:cNvPr id="4" name="Immagine 3">
            <a:extLst>
              <a:ext uri="{FF2B5EF4-FFF2-40B4-BE49-F238E27FC236}">
                <a16:creationId xmlns:a16="http://schemas.microsoft.com/office/drawing/2014/main" id="{68D3B026-F3A8-A475-30F1-FFF9C680A2DF}"/>
              </a:ext>
            </a:extLst>
          </p:cNvPr>
          <p:cNvPicPr>
            <a:picLocks noChangeAspect="1"/>
          </p:cNvPicPr>
          <p:nvPr/>
        </p:nvPicPr>
        <p:blipFill>
          <a:blip r:embed="rId3"/>
          <a:stretch>
            <a:fillRect/>
          </a:stretch>
        </p:blipFill>
        <p:spPr>
          <a:xfrm>
            <a:off x="4920284" y="1669209"/>
            <a:ext cx="3580896" cy="3219096"/>
          </a:xfrm>
          <a:prstGeom prst="rect">
            <a:avLst/>
          </a:prstGeom>
        </p:spPr>
      </p:pic>
      <p:pic>
        <p:nvPicPr>
          <p:cNvPr id="8" name="Immagine 7" descr="Immagine che contiene giocattolo&#10;&#10;Descrizione generata automaticamente">
            <a:extLst>
              <a:ext uri="{FF2B5EF4-FFF2-40B4-BE49-F238E27FC236}">
                <a16:creationId xmlns:a16="http://schemas.microsoft.com/office/drawing/2014/main" id="{12474B23-A7F2-23FC-DB77-AE326D22DFDB}"/>
              </a:ext>
            </a:extLst>
          </p:cNvPr>
          <p:cNvPicPr>
            <a:picLocks noChangeAspect="1"/>
          </p:cNvPicPr>
          <p:nvPr/>
        </p:nvPicPr>
        <p:blipFill>
          <a:blip r:embed="rId4"/>
          <a:stretch>
            <a:fillRect/>
          </a:stretch>
        </p:blipFill>
        <p:spPr>
          <a:xfrm>
            <a:off x="447935" y="1669208"/>
            <a:ext cx="3775781" cy="3219096"/>
          </a:xfrm>
          <a:prstGeom prst="rect">
            <a:avLst/>
          </a:prstGeom>
        </p:spPr>
      </p:pic>
      <p:sp>
        <p:nvSpPr>
          <p:cNvPr id="11" name="CasellaDiTesto 10">
            <a:extLst>
              <a:ext uri="{FF2B5EF4-FFF2-40B4-BE49-F238E27FC236}">
                <a16:creationId xmlns:a16="http://schemas.microsoft.com/office/drawing/2014/main" id="{56FABC1C-A8BF-D9D4-2808-4BC8A662335E}"/>
              </a:ext>
            </a:extLst>
          </p:cNvPr>
          <p:cNvSpPr txBox="1"/>
          <p:nvPr/>
        </p:nvSpPr>
        <p:spPr>
          <a:xfrm>
            <a:off x="447935" y="5148470"/>
            <a:ext cx="8053245" cy="1323439"/>
          </a:xfrm>
          <a:prstGeom prst="rect">
            <a:avLst/>
          </a:prstGeom>
          <a:noFill/>
        </p:spPr>
        <p:txBody>
          <a:bodyPr wrap="square" rtlCol="0">
            <a:spAutoFit/>
          </a:bodyPr>
          <a:lstStyle/>
          <a:p>
            <a:r>
              <a:rPr lang="it-IT" sz="1600" dirty="0" err="1">
                <a:latin typeface="Century Gothic" panose="020B0502020202020204" pitchFamily="34" charset="0"/>
              </a:rPr>
              <a:t>As</a:t>
            </a:r>
            <a:r>
              <a:rPr lang="it-IT" sz="1600" dirty="0">
                <a:latin typeface="Century Gothic" panose="020B0502020202020204" pitchFamily="34" charset="0"/>
              </a:rPr>
              <a:t> </a:t>
            </a:r>
            <a:r>
              <a:rPr lang="it-IT" sz="1600" dirty="0" err="1">
                <a:latin typeface="Century Gothic" panose="020B0502020202020204" pitchFamily="34" charset="0"/>
              </a:rPr>
              <a:t>we</a:t>
            </a:r>
            <a:r>
              <a:rPr lang="it-IT" sz="1600" dirty="0">
                <a:latin typeface="Century Gothic" panose="020B0502020202020204" pitchFamily="34" charset="0"/>
              </a:rPr>
              <a:t> can </a:t>
            </a:r>
            <a:r>
              <a:rPr lang="it-IT" sz="1600" dirty="0" err="1">
                <a:latin typeface="Century Gothic" panose="020B0502020202020204" pitchFamily="34" charset="0"/>
              </a:rPr>
              <a:t>see</a:t>
            </a:r>
            <a:r>
              <a:rPr lang="it-IT" sz="1600" dirty="0">
                <a:latin typeface="Century Gothic" panose="020B0502020202020204" pitchFamily="34" charset="0"/>
              </a:rPr>
              <a:t> </a:t>
            </a:r>
            <a:r>
              <a:rPr lang="it-IT" sz="1600" dirty="0" err="1">
                <a:latin typeface="Century Gothic" panose="020B0502020202020204" pitchFamily="34" charset="0"/>
              </a:rPr>
              <a:t>here</a:t>
            </a:r>
            <a:r>
              <a:rPr lang="it-IT" sz="1600" dirty="0">
                <a:latin typeface="Century Gothic" panose="020B0502020202020204" pitchFamily="34" charset="0"/>
              </a:rPr>
              <a:t>, </a:t>
            </a:r>
            <a:r>
              <a:rPr lang="it-IT" sz="1600" dirty="0" err="1">
                <a:latin typeface="Century Gothic" panose="020B0502020202020204" pitchFamily="34" charset="0"/>
              </a:rPr>
              <a:t>there</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an </a:t>
            </a:r>
            <a:r>
              <a:rPr lang="it-IT" sz="1600" dirty="0" err="1">
                <a:latin typeface="Century Gothic" panose="020B0502020202020204" pitchFamily="34" charset="0"/>
              </a:rPr>
              <a:t>error</a:t>
            </a:r>
            <a:r>
              <a:rPr lang="it-IT" sz="1600" dirty="0">
                <a:latin typeface="Century Gothic" panose="020B0502020202020204" pitchFamily="34" charset="0"/>
              </a:rPr>
              <a:t> in the </a:t>
            </a:r>
            <a:r>
              <a:rPr lang="it-IT" sz="1600" dirty="0" err="1">
                <a:latin typeface="Century Gothic" panose="020B0502020202020204" pitchFamily="34" charset="0"/>
              </a:rPr>
              <a:t>final</a:t>
            </a:r>
            <a:r>
              <a:rPr lang="it-IT" sz="1600" dirty="0">
                <a:latin typeface="Century Gothic" panose="020B0502020202020204" pitchFamily="34" charset="0"/>
              </a:rPr>
              <a:t> pose of the end </a:t>
            </a:r>
            <a:r>
              <a:rPr lang="it-IT" sz="1600" dirty="0" err="1">
                <a:latin typeface="Century Gothic" panose="020B0502020202020204" pitchFamily="34" charset="0"/>
              </a:rPr>
              <a:t>effector</a:t>
            </a:r>
            <a:r>
              <a:rPr lang="it-IT" sz="1600" dirty="0">
                <a:latin typeface="Century Gothic" panose="020B0502020202020204" pitchFamily="34" charset="0"/>
              </a:rPr>
              <a:t> </a:t>
            </a:r>
            <a:r>
              <a:rPr lang="it-IT" sz="1600" dirty="0" err="1">
                <a:latin typeface="Century Gothic" panose="020B0502020202020204" pitchFamily="34" charset="0"/>
              </a:rPr>
              <a:t>that</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not</a:t>
            </a:r>
            <a:r>
              <a:rPr lang="it-IT" sz="1600" dirty="0">
                <a:latin typeface="Century Gothic" panose="020B0502020202020204" pitchFamily="34" charset="0"/>
              </a:rPr>
              <a:t> in the center of the marker! I </a:t>
            </a:r>
            <a:r>
              <a:rPr lang="it-IT" sz="1600" dirty="0" err="1">
                <a:latin typeface="Century Gothic" panose="020B0502020202020204" pitchFamily="34" charset="0"/>
              </a:rPr>
              <a:t>tried</a:t>
            </a:r>
            <a:r>
              <a:rPr lang="it-IT" sz="1600" dirty="0">
                <a:latin typeface="Century Gothic" panose="020B0502020202020204" pitchFamily="34" charset="0"/>
              </a:rPr>
              <a:t> </a:t>
            </a:r>
            <a:r>
              <a:rPr lang="it-IT" sz="1600" dirty="0" err="1">
                <a:latin typeface="Century Gothic" panose="020B0502020202020204" pitchFamily="34" charset="0"/>
              </a:rPr>
              <a:t>several</a:t>
            </a:r>
            <a:r>
              <a:rPr lang="it-IT" sz="1600" dirty="0">
                <a:latin typeface="Century Gothic" panose="020B0502020202020204" pitchFamily="34" charset="0"/>
              </a:rPr>
              <a:t> </a:t>
            </a:r>
            <a:r>
              <a:rPr lang="it-IT" sz="1600" dirty="0" err="1">
                <a:latin typeface="Century Gothic" panose="020B0502020202020204" pitchFamily="34" charset="0"/>
              </a:rPr>
              <a:t>configurations</a:t>
            </a:r>
            <a:r>
              <a:rPr lang="it-IT" sz="1600" dirty="0">
                <a:latin typeface="Century Gothic" panose="020B0502020202020204" pitchFamily="34" charset="0"/>
              </a:rPr>
              <a:t> </a:t>
            </a:r>
            <a:r>
              <a:rPr lang="it-IT" sz="1600" dirty="0" err="1">
                <a:latin typeface="Century Gothic" panose="020B0502020202020204" pitchFamily="34" charset="0"/>
              </a:rPr>
              <a:t>moving</a:t>
            </a:r>
            <a:r>
              <a:rPr lang="it-IT" sz="1600" dirty="0">
                <a:latin typeface="Century Gothic" panose="020B0502020202020204" pitchFamily="34" charset="0"/>
              </a:rPr>
              <a:t> the marker and </a:t>
            </a:r>
            <a:r>
              <a:rPr lang="it-IT" sz="1600" dirty="0" err="1">
                <a:latin typeface="Century Gothic" panose="020B0502020202020204" pitchFamily="34" charset="0"/>
              </a:rPr>
              <a:t>obtained</a:t>
            </a:r>
            <a:r>
              <a:rPr lang="it-IT" sz="1600" dirty="0">
                <a:latin typeface="Century Gothic" panose="020B0502020202020204" pitchFamily="34" charset="0"/>
              </a:rPr>
              <a:t> the </a:t>
            </a:r>
            <a:r>
              <a:rPr lang="it-IT" sz="1600" dirty="0" err="1">
                <a:latin typeface="Century Gothic" panose="020B0502020202020204" pitchFamily="34" charset="0"/>
              </a:rPr>
              <a:t>same</a:t>
            </a:r>
            <a:r>
              <a:rPr lang="it-IT" sz="1600" dirty="0">
                <a:latin typeface="Century Gothic" panose="020B0502020202020204" pitchFamily="34" charset="0"/>
              </a:rPr>
              <a:t> </a:t>
            </a:r>
            <a:r>
              <a:rPr lang="it-IT" sz="1600" dirty="0" err="1">
                <a:latin typeface="Century Gothic" panose="020B0502020202020204" pitchFamily="34" charset="0"/>
              </a:rPr>
              <a:t>error</a:t>
            </a:r>
            <a:r>
              <a:rPr lang="it-IT" sz="1600" dirty="0">
                <a:latin typeface="Century Gothic" panose="020B0502020202020204" pitchFamily="34" charset="0"/>
              </a:rPr>
              <a:t>. </a:t>
            </a:r>
            <a:r>
              <a:rPr lang="it-IT" sz="1600" dirty="0" err="1">
                <a:latin typeface="Century Gothic" panose="020B0502020202020204" pitchFamily="34" charset="0"/>
              </a:rPr>
              <a:t>This</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caused</a:t>
            </a:r>
            <a:r>
              <a:rPr lang="it-IT" sz="1600" dirty="0">
                <a:latin typeface="Century Gothic" panose="020B0502020202020204" pitchFamily="34" charset="0"/>
              </a:rPr>
              <a:t> from the </a:t>
            </a:r>
            <a:r>
              <a:rPr lang="it-IT" sz="1600" dirty="0" err="1">
                <a:latin typeface="Century Gothic" panose="020B0502020202020204" pitchFamily="34" charset="0"/>
              </a:rPr>
              <a:t>incorrect</a:t>
            </a:r>
            <a:r>
              <a:rPr lang="it-IT" sz="1600" dirty="0">
                <a:latin typeface="Century Gothic" panose="020B0502020202020204" pitchFamily="34" charset="0"/>
              </a:rPr>
              <a:t> position of the frame </a:t>
            </a:r>
            <a:r>
              <a:rPr lang="it-IT" sz="1600" dirty="0" err="1">
                <a:latin typeface="Century Gothic" panose="020B0502020202020204" pitchFamily="34" charset="0"/>
              </a:rPr>
              <a:t>detected</a:t>
            </a:r>
            <a:r>
              <a:rPr lang="it-IT" sz="1600" dirty="0">
                <a:latin typeface="Century Gothic" panose="020B0502020202020204" pitchFamily="34" charset="0"/>
              </a:rPr>
              <a:t> by the camera. </a:t>
            </a:r>
            <a:r>
              <a:rPr lang="it-IT" sz="1600" dirty="0" err="1">
                <a:latin typeface="Century Gothic" panose="020B0502020202020204" pitchFamily="34" charset="0"/>
              </a:rPr>
              <a:t>Kuka</a:t>
            </a:r>
            <a:r>
              <a:rPr lang="it-IT" sz="1600" dirty="0">
                <a:latin typeface="Century Gothic" panose="020B0502020202020204" pitchFamily="34" charset="0"/>
              </a:rPr>
              <a:t> </a:t>
            </a:r>
            <a:r>
              <a:rPr lang="it-IT" sz="1600" dirty="0" err="1">
                <a:latin typeface="Century Gothic" panose="020B0502020202020204" pitchFamily="34" charset="0"/>
              </a:rPr>
              <a:t>will</a:t>
            </a:r>
            <a:r>
              <a:rPr lang="it-IT" sz="1600" dirty="0">
                <a:latin typeface="Century Gothic" panose="020B0502020202020204" pitchFamily="34" charset="0"/>
              </a:rPr>
              <a:t> center the </a:t>
            </a:r>
            <a:r>
              <a:rPr lang="it-IT" sz="1600" dirty="0" err="1">
                <a:latin typeface="Century Gothic" panose="020B0502020202020204" pitchFamily="34" charset="0"/>
              </a:rPr>
              <a:t>origin</a:t>
            </a:r>
            <a:r>
              <a:rPr lang="it-IT" sz="1600" dirty="0">
                <a:latin typeface="Century Gothic" panose="020B0502020202020204" pitchFamily="34" charset="0"/>
              </a:rPr>
              <a:t> of the frame </a:t>
            </a:r>
            <a:r>
              <a:rPr lang="it-IT" sz="1600" dirty="0" err="1">
                <a:latin typeface="Century Gothic" panose="020B0502020202020204" pitchFamily="34" charset="0"/>
              </a:rPr>
              <a:t>detected</a:t>
            </a:r>
            <a:r>
              <a:rPr lang="it-IT" sz="1600" dirty="0">
                <a:latin typeface="Century Gothic" panose="020B0502020202020204" pitchFamily="34" charset="0"/>
              </a:rPr>
              <a:t>.</a:t>
            </a:r>
          </a:p>
        </p:txBody>
      </p:sp>
    </p:spTree>
    <p:extLst>
      <p:ext uri="{BB962C8B-B14F-4D97-AF65-F5344CB8AC3E}">
        <p14:creationId xmlns:p14="http://schemas.microsoft.com/office/powerpoint/2010/main" val="29486420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95B9F998-14C1-8927-6B7A-B5143B136250}"/>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Possible</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improvements</a:t>
            </a:r>
            <a:endParaRPr lang="it-IT" sz="2000" b="1" dirty="0">
              <a:solidFill>
                <a:srgbClr val="971720"/>
              </a:solidFill>
            </a:endParaRPr>
          </a:p>
        </p:txBody>
      </p:sp>
      <p:pic>
        <p:nvPicPr>
          <p:cNvPr id="5" name="Immagine 4">
            <a:extLst>
              <a:ext uri="{FF2B5EF4-FFF2-40B4-BE49-F238E27FC236}">
                <a16:creationId xmlns:a16="http://schemas.microsoft.com/office/drawing/2014/main" id="{DA392A62-2904-A571-A4BF-213292275516}"/>
              </a:ext>
            </a:extLst>
          </p:cNvPr>
          <p:cNvPicPr>
            <a:picLocks noChangeAspect="1"/>
          </p:cNvPicPr>
          <p:nvPr/>
        </p:nvPicPr>
        <p:blipFill>
          <a:blip r:embed="rId3"/>
          <a:stretch>
            <a:fillRect/>
          </a:stretch>
        </p:blipFill>
        <p:spPr>
          <a:xfrm>
            <a:off x="1841354" y="2577177"/>
            <a:ext cx="5133975" cy="962025"/>
          </a:xfrm>
          <a:prstGeom prst="rect">
            <a:avLst/>
          </a:prstGeom>
        </p:spPr>
      </p:pic>
      <p:sp>
        <p:nvSpPr>
          <p:cNvPr id="6" name="CasellaDiTesto 5">
            <a:extLst>
              <a:ext uri="{FF2B5EF4-FFF2-40B4-BE49-F238E27FC236}">
                <a16:creationId xmlns:a16="http://schemas.microsoft.com/office/drawing/2014/main" id="{BDB6A5C7-710D-8FD4-D82C-6A79F16169C6}"/>
              </a:ext>
            </a:extLst>
          </p:cNvPr>
          <p:cNvSpPr txBox="1"/>
          <p:nvPr/>
        </p:nvSpPr>
        <p:spPr>
          <a:xfrm>
            <a:off x="368423" y="1402664"/>
            <a:ext cx="8079838" cy="954107"/>
          </a:xfrm>
          <a:prstGeom prst="rect">
            <a:avLst/>
          </a:prstGeom>
          <a:noFill/>
        </p:spPr>
        <p:txBody>
          <a:bodyPr wrap="square" rtlCol="0">
            <a:spAutoFit/>
          </a:bodyPr>
          <a:lstStyle/>
          <a:p>
            <a:r>
              <a:rPr lang="it-IT" sz="1400" dirty="0">
                <a:latin typeface="Century Gothic" panose="020B0502020202020204" pitchFamily="34" charset="0"/>
              </a:rPr>
              <a:t>I </a:t>
            </a:r>
            <a:r>
              <a:rPr lang="it-IT" sz="1400" dirty="0" err="1">
                <a:latin typeface="Century Gothic" panose="020B0502020202020204" pitchFamily="34" charset="0"/>
              </a:rPr>
              <a:t>thought</a:t>
            </a:r>
            <a:r>
              <a:rPr lang="it-IT" sz="1400" dirty="0">
                <a:latin typeface="Century Gothic" panose="020B0502020202020204" pitchFamily="34" charset="0"/>
              </a:rPr>
              <a:t> the </a:t>
            </a:r>
            <a:r>
              <a:rPr lang="it-IT" sz="1400" dirty="0" err="1">
                <a:latin typeface="Century Gothic" panose="020B0502020202020204" pitchFamily="34" charset="0"/>
              </a:rPr>
              <a:t>problem</a:t>
            </a:r>
            <a:r>
              <a:rPr lang="it-IT" sz="1400" dirty="0">
                <a:latin typeface="Century Gothic" panose="020B0502020202020204" pitchFamily="34" charset="0"/>
              </a:rPr>
              <a:t> </a:t>
            </a:r>
            <a:r>
              <a:rPr lang="it-IT" sz="1400" dirty="0" err="1">
                <a:latin typeface="Century Gothic" panose="020B0502020202020204" pitchFamily="34" charset="0"/>
              </a:rPr>
              <a:t>could</a:t>
            </a:r>
            <a:r>
              <a:rPr lang="it-IT" sz="1400" dirty="0">
                <a:latin typeface="Century Gothic" panose="020B0502020202020204" pitchFamily="34" charset="0"/>
              </a:rPr>
              <a:t> be the camera </a:t>
            </a:r>
            <a:r>
              <a:rPr lang="it-IT" sz="1400" dirty="0" err="1">
                <a:latin typeface="Century Gothic" panose="020B0502020202020204" pitchFamily="34" charset="0"/>
              </a:rPr>
              <a:t>sensor</a:t>
            </a:r>
            <a:r>
              <a:rPr lang="it-IT" sz="1400" dirty="0">
                <a:latin typeface="Century Gothic" panose="020B0502020202020204" pitchFamily="34" charset="0"/>
              </a:rPr>
              <a:t>, </a:t>
            </a:r>
            <a:r>
              <a:rPr lang="it-IT" sz="1400" dirty="0" err="1">
                <a:latin typeface="Century Gothic" panose="020B0502020202020204" pitchFamily="34" charset="0"/>
              </a:rPr>
              <a:t>because</a:t>
            </a:r>
            <a:r>
              <a:rPr lang="it-IT" sz="1400" dirty="0">
                <a:latin typeface="Century Gothic" panose="020B0502020202020204" pitchFamily="34" charset="0"/>
              </a:rPr>
              <a:t> </a:t>
            </a:r>
            <a:r>
              <a:rPr lang="it-IT" sz="1400" dirty="0" err="1">
                <a:latin typeface="Century Gothic" panose="020B0502020202020204" pitchFamily="34" charset="0"/>
              </a:rPr>
              <a:t>even</a:t>
            </a:r>
            <a:r>
              <a:rPr lang="it-IT" sz="1400" dirty="0">
                <a:latin typeface="Century Gothic" panose="020B0502020202020204" pitchFamily="34" charset="0"/>
              </a:rPr>
              <a:t> </a:t>
            </a:r>
            <a:r>
              <a:rPr lang="it-IT" sz="1400" dirty="0" err="1">
                <a:latin typeface="Century Gothic" panose="020B0502020202020204" pitchFamily="34" charset="0"/>
              </a:rPr>
              <a:t>changing</a:t>
            </a:r>
            <a:r>
              <a:rPr lang="it-IT" sz="1400" dirty="0">
                <a:latin typeface="Century Gothic" panose="020B0502020202020204" pitchFamily="34" charset="0"/>
              </a:rPr>
              <a:t> the </a:t>
            </a:r>
            <a:r>
              <a:rPr lang="it-IT" sz="1400" dirty="0" err="1">
                <a:latin typeface="Century Gothic" panose="020B0502020202020204" pitchFamily="34" charset="0"/>
              </a:rPr>
              <a:t>parameters</a:t>
            </a:r>
            <a:r>
              <a:rPr lang="it-IT" sz="1400" dirty="0">
                <a:latin typeface="Century Gothic" panose="020B0502020202020204" pitchFamily="34" charset="0"/>
              </a:rPr>
              <a:t> and the </a:t>
            </a:r>
            <a:r>
              <a:rPr lang="it-IT" sz="1400" dirty="0" err="1">
                <a:latin typeface="Century Gothic" panose="020B0502020202020204" pitchFamily="34" charset="0"/>
              </a:rPr>
              <a:t>configuration</a:t>
            </a:r>
            <a:r>
              <a:rPr lang="it-IT" sz="1400" dirty="0">
                <a:latin typeface="Century Gothic" panose="020B0502020202020204" pitchFamily="34" charset="0"/>
              </a:rPr>
              <a:t> of the marker the </a:t>
            </a:r>
            <a:r>
              <a:rPr lang="it-IT" sz="1400" dirty="0" err="1">
                <a:latin typeface="Century Gothic" panose="020B0502020202020204" pitchFamily="34" charset="0"/>
              </a:rPr>
              <a:t>error</a:t>
            </a:r>
            <a:r>
              <a:rPr lang="it-IT" sz="1400" dirty="0">
                <a:latin typeface="Century Gothic" panose="020B0502020202020204" pitchFamily="34" charset="0"/>
              </a:rPr>
              <a:t> </a:t>
            </a:r>
            <a:r>
              <a:rPr lang="it-IT" sz="1400" dirty="0" err="1">
                <a:latin typeface="Century Gothic" panose="020B0502020202020204" pitchFamily="34" charset="0"/>
              </a:rPr>
              <a:t>still</a:t>
            </a:r>
            <a:r>
              <a:rPr lang="it-IT" sz="1400" dirty="0">
                <a:latin typeface="Century Gothic" panose="020B0502020202020204" pitchFamily="34" charset="0"/>
              </a:rPr>
              <a:t> </a:t>
            </a:r>
            <a:r>
              <a:rPr lang="it-IT" sz="1400" dirty="0" err="1">
                <a:latin typeface="Century Gothic" panose="020B0502020202020204" pitchFamily="34" charset="0"/>
              </a:rPr>
              <a:t>persisted</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err="1">
                <a:latin typeface="Century Gothic" panose="020B0502020202020204" pitchFamily="34" charset="0"/>
              </a:rPr>
              <a:t>That’s</a:t>
            </a:r>
            <a:r>
              <a:rPr lang="it-IT" sz="1400" dirty="0">
                <a:latin typeface="Century Gothic" panose="020B0502020202020204" pitchFamily="34" charset="0"/>
              </a:rPr>
              <a:t> </a:t>
            </a:r>
            <a:r>
              <a:rPr lang="it-IT" sz="1400" dirty="0" err="1">
                <a:latin typeface="Century Gothic" panose="020B0502020202020204" pitchFamily="34" charset="0"/>
              </a:rPr>
              <a:t>why</a:t>
            </a:r>
            <a:r>
              <a:rPr lang="it-IT" sz="1400" dirty="0">
                <a:latin typeface="Century Gothic" panose="020B0502020202020204" pitchFamily="34" charset="0"/>
              </a:rPr>
              <a:t> I </a:t>
            </a:r>
            <a:r>
              <a:rPr lang="it-IT" sz="1400" dirty="0" err="1">
                <a:latin typeface="Century Gothic" panose="020B0502020202020204" pitchFamily="34" charset="0"/>
              </a:rPr>
              <a:t>considered</a:t>
            </a:r>
            <a:r>
              <a:rPr lang="it-IT" sz="1400" dirty="0">
                <a:latin typeface="Century Gothic" panose="020B0502020202020204" pitchFamily="34" charset="0"/>
              </a:rPr>
              <a:t> the </a:t>
            </a:r>
            <a:r>
              <a:rPr lang="it-IT" sz="1400" dirty="0" err="1">
                <a:latin typeface="Century Gothic" panose="020B0502020202020204" pitchFamily="34" charset="0"/>
              </a:rPr>
              <a:t>possibility</a:t>
            </a:r>
            <a:r>
              <a:rPr lang="it-IT" sz="1400" dirty="0">
                <a:latin typeface="Century Gothic" panose="020B0502020202020204" pitchFamily="34" charset="0"/>
              </a:rPr>
              <a:t> of </a:t>
            </a:r>
            <a:r>
              <a:rPr lang="it-IT" sz="1400" dirty="0" err="1">
                <a:latin typeface="Century Gothic" panose="020B0502020202020204" pitchFamily="34" charset="0"/>
              </a:rPr>
              <a:t>using</a:t>
            </a:r>
            <a:r>
              <a:rPr lang="it-IT" sz="1400" dirty="0">
                <a:latin typeface="Century Gothic" panose="020B0502020202020204" pitchFamily="34" charset="0"/>
              </a:rPr>
              <a:t> a </a:t>
            </a:r>
            <a:r>
              <a:rPr lang="it-IT" sz="1400" b="1" dirty="0" err="1">
                <a:latin typeface="Century Gothic" panose="020B0502020202020204" pitchFamily="34" charset="0"/>
              </a:rPr>
              <a:t>depth</a:t>
            </a:r>
            <a:r>
              <a:rPr lang="it-IT" sz="1400" b="1" dirty="0">
                <a:latin typeface="Century Gothic" panose="020B0502020202020204" pitchFamily="34" charset="0"/>
              </a:rPr>
              <a:t> camera.</a:t>
            </a:r>
          </a:p>
        </p:txBody>
      </p:sp>
      <p:sp>
        <p:nvSpPr>
          <p:cNvPr id="7" name="CasellaDiTesto 6">
            <a:extLst>
              <a:ext uri="{FF2B5EF4-FFF2-40B4-BE49-F238E27FC236}">
                <a16:creationId xmlns:a16="http://schemas.microsoft.com/office/drawing/2014/main" id="{2AFFADA8-2010-2EC9-04E3-3F9E5D6B6002}"/>
              </a:ext>
            </a:extLst>
          </p:cNvPr>
          <p:cNvSpPr txBox="1"/>
          <p:nvPr/>
        </p:nvSpPr>
        <p:spPr>
          <a:xfrm>
            <a:off x="487017" y="3747052"/>
            <a:ext cx="7752522" cy="461665"/>
          </a:xfrm>
          <a:prstGeom prst="rect">
            <a:avLst/>
          </a:prstGeom>
          <a:noFill/>
        </p:spPr>
        <p:txBody>
          <a:bodyPr wrap="square" rtlCol="0">
            <a:spAutoFit/>
          </a:bodyPr>
          <a:lstStyle/>
          <a:p>
            <a:pPr algn="ctr"/>
            <a:r>
              <a:rPr lang="it-IT" sz="2400" dirty="0" err="1">
                <a:solidFill>
                  <a:srgbClr val="971720"/>
                </a:solidFill>
                <a:latin typeface="Century Gothic" panose="020B0502020202020204" pitchFamily="34" charset="0"/>
              </a:rPr>
              <a:t>Final</a:t>
            </a:r>
            <a:r>
              <a:rPr lang="it-IT" sz="2400" dirty="0">
                <a:solidFill>
                  <a:srgbClr val="971720"/>
                </a:solidFill>
                <a:latin typeface="Century Gothic" panose="020B0502020202020204" pitchFamily="34" charset="0"/>
              </a:rPr>
              <a:t> </a:t>
            </a:r>
            <a:r>
              <a:rPr lang="it-IT" sz="2400" dirty="0" err="1">
                <a:solidFill>
                  <a:srgbClr val="971720"/>
                </a:solidFill>
                <a:latin typeface="Century Gothic" panose="020B0502020202020204" pitchFamily="34" charset="0"/>
              </a:rPr>
              <a:t>observation</a:t>
            </a:r>
            <a:endParaRPr lang="it-IT" sz="2400" dirty="0">
              <a:solidFill>
                <a:srgbClr val="971720"/>
              </a:solidFill>
              <a:latin typeface="Century Gothic" panose="020B0502020202020204" pitchFamily="34" charset="0"/>
            </a:endParaRPr>
          </a:p>
        </p:txBody>
      </p:sp>
      <p:sp>
        <p:nvSpPr>
          <p:cNvPr id="10" name="CasellaDiTesto 9">
            <a:extLst>
              <a:ext uri="{FF2B5EF4-FFF2-40B4-BE49-F238E27FC236}">
                <a16:creationId xmlns:a16="http://schemas.microsoft.com/office/drawing/2014/main" id="{1FC25CD1-C775-EB9C-096E-8FAEDA9F9E52}"/>
              </a:ext>
            </a:extLst>
          </p:cNvPr>
          <p:cNvSpPr txBox="1"/>
          <p:nvPr/>
        </p:nvSpPr>
        <p:spPr>
          <a:xfrm>
            <a:off x="566530" y="4401154"/>
            <a:ext cx="7881731" cy="2092881"/>
          </a:xfrm>
          <a:prstGeom prst="rect">
            <a:avLst/>
          </a:prstGeom>
          <a:noFill/>
        </p:spPr>
        <p:txBody>
          <a:bodyPr wrap="square" rtlCol="0">
            <a:spAutoFit/>
          </a:bodyPr>
          <a:lstStyle/>
          <a:p>
            <a:r>
              <a:rPr lang="it-IT" sz="1400" dirty="0">
                <a:latin typeface="Century Gothic" panose="020B0502020202020204" pitchFamily="34" charset="0"/>
              </a:rPr>
              <a:t>Using </a:t>
            </a:r>
            <a:r>
              <a:rPr lang="it-IT" sz="1400" dirty="0" err="1">
                <a:latin typeface="Century Gothic" panose="020B0502020202020204" pitchFamily="34" charset="0"/>
              </a:rPr>
              <a:t>this</a:t>
            </a:r>
            <a:r>
              <a:rPr lang="it-IT" sz="1400" dirty="0">
                <a:latin typeface="Century Gothic" panose="020B0502020202020204" pitchFamily="34" charset="0"/>
              </a:rPr>
              <a:t> </a:t>
            </a:r>
            <a:r>
              <a:rPr lang="it-IT" sz="1400" dirty="0" err="1">
                <a:latin typeface="Century Gothic" panose="020B0502020202020204" pitchFamily="34" charset="0"/>
              </a:rPr>
              <a:t>sensor</a:t>
            </a:r>
            <a:r>
              <a:rPr lang="it-IT" sz="1400" dirty="0">
                <a:latin typeface="Century Gothic" panose="020B0502020202020204" pitchFamily="34" charset="0"/>
              </a:rPr>
              <a:t>, the </a:t>
            </a:r>
            <a:r>
              <a:rPr lang="it-IT" sz="1400" b="1" dirty="0">
                <a:latin typeface="Century Gothic" panose="020B0502020202020204" pitchFamily="34" charset="0"/>
              </a:rPr>
              <a:t>frame </a:t>
            </a:r>
            <a:r>
              <a:rPr lang="it-IT" sz="1400" b="1" dirty="0" err="1">
                <a:latin typeface="Century Gothic" panose="020B0502020202020204" pitchFamily="34" charset="0"/>
              </a:rPr>
              <a:t>is</a:t>
            </a:r>
            <a:r>
              <a:rPr lang="it-IT" sz="1400" b="1" dirty="0">
                <a:latin typeface="Century Gothic" panose="020B0502020202020204" pitchFamily="34" charset="0"/>
              </a:rPr>
              <a:t> </a:t>
            </a:r>
            <a:r>
              <a:rPr lang="it-IT" sz="1400" b="1" dirty="0" err="1">
                <a:latin typeface="Century Gothic" panose="020B0502020202020204" pitchFamily="34" charset="0"/>
              </a:rPr>
              <a:t>detected</a:t>
            </a:r>
            <a:r>
              <a:rPr lang="it-IT" sz="1400" b="1" dirty="0">
                <a:latin typeface="Century Gothic" panose="020B0502020202020204" pitchFamily="34" charset="0"/>
              </a:rPr>
              <a:t> </a:t>
            </a:r>
            <a:r>
              <a:rPr lang="it-IT" sz="1400" b="1" dirty="0" err="1">
                <a:latin typeface="Century Gothic" panose="020B0502020202020204" pitchFamily="34" charset="0"/>
              </a:rPr>
              <a:t>right</a:t>
            </a:r>
            <a:r>
              <a:rPr lang="it-IT" sz="1400" b="1" dirty="0">
                <a:latin typeface="Century Gothic" panose="020B0502020202020204" pitchFamily="34" charset="0"/>
              </a:rPr>
              <a:t> in the center of the marker</a:t>
            </a:r>
            <a:r>
              <a:rPr lang="it-IT" sz="1400" dirty="0">
                <a:latin typeface="Century Gothic" panose="020B0502020202020204" pitchFamily="34" charset="0"/>
              </a:rPr>
              <a:t>, </a:t>
            </a:r>
            <a:r>
              <a:rPr lang="it-IT" sz="1400" dirty="0" err="1">
                <a:latin typeface="Century Gothic" panose="020B0502020202020204" pitchFamily="34" charset="0"/>
              </a:rPr>
              <a:t>but</a:t>
            </a:r>
            <a:r>
              <a:rPr lang="it-IT" sz="1400" dirty="0">
                <a:latin typeface="Century Gothic" panose="020B0502020202020204" pitchFamily="34" charset="0"/>
              </a:rPr>
              <a:t> the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b="1" dirty="0" err="1">
                <a:latin typeface="Century Gothic" panose="020B0502020202020204" pitchFamily="34" charset="0"/>
              </a:rPr>
              <a:t>couldn’t</a:t>
            </a:r>
            <a:r>
              <a:rPr lang="it-IT" sz="1400" b="1" dirty="0">
                <a:latin typeface="Century Gothic" panose="020B0502020202020204" pitchFamily="34" charset="0"/>
              </a:rPr>
              <a:t> </a:t>
            </a:r>
            <a:r>
              <a:rPr lang="it-IT" sz="1400" b="1" dirty="0" err="1">
                <a:latin typeface="Century Gothic" panose="020B0502020202020204" pitchFamily="34" charset="0"/>
              </a:rPr>
              <a:t>perform</a:t>
            </a:r>
            <a:r>
              <a:rPr lang="it-IT" sz="1400" b="1" dirty="0">
                <a:latin typeface="Century Gothic" panose="020B0502020202020204" pitchFamily="34" charset="0"/>
              </a:rPr>
              <a:t> the </a:t>
            </a:r>
            <a:r>
              <a:rPr lang="it-IT" sz="1400" b="1" dirty="0" err="1">
                <a:latin typeface="Century Gothic" panose="020B0502020202020204" pitchFamily="34" charset="0"/>
              </a:rPr>
              <a:t>kinematic</a:t>
            </a:r>
            <a:r>
              <a:rPr lang="it-IT" sz="1400" b="1" dirty="0">
                <a:latin typeface="Century Gothic" panose="020B0502020202020204" pitchFamily="34" charset="0"/>
              </a:rPr>
              <a:t> </a:t>
            </a:r>
            <a:r>
              <a:rPr lang="it-IT" sz="1400" b="1" dirty="0" err="1">
                <a:latin typeface="Century Gothic" panose="020B0502020202020204" pitchFamily="34" charset="0"/>
              </a:rPr>
              <a:t>inversion</a:t>
            </a:r>
            <a:r>
              <a:rPr lang="it-IT" sz="1400" dirty="0">
                <a:latin typeface="Century Gothic" panose="020B0502020202020204" pitchFamily="34" charset="0"/>
              </a:rPr>
              <a:t> due to the </a:t>
            </a:r>
            <a:r>
              <a:rPr lang="it-IT" sz="1400" dirty="0" err="1">
                <a:latin typeface="Century Gothic" panose="020B0502020202020204" pitchFamily="34" charset="0"/>
              </a:rPr>
              <a:t>configuration</a:t>
            </a:r>
            <a:r>
              <a:rPr lang="it-IT" sz="1400" dirty="0">
                <a:latin typeface="Century Gothic" panose="020B0502020202020204" pitchFamily="34" charset="0"/>
              </a:rPr>
              <a:t> of the </a:t>
            </a:r>
            <a:r>
              <a:rPr lang="it-IT" sz="1400" dirty="0" err="1">
                <a:latin typeface="Century Gothic" panose="020B0502020202020204" pitchFamily="34" charset="0"/>
              </a:rPr>
              <a:t>depth</a:t>
            </a:r>
            <a:r>
              <a:rPr lang="it-IT" sz="1400" dirty="0">
                <a:latin typeface="Century Gothic" panose="020B0502020202020204" pitchFamily="34" charset="0"/>
              </a:rPr>
              <a:t> camera </a:t>
            </a:r>
            <a:r>
              <a:rPr lang="it-IT" sz="1400" dirty="0" err="1">
                <a:latin typeface="Century Gothic" panose="020B0502020202020204" pitchFamily="34" charset="0"/>
              </a:rPr>
              <a:t>that</a:t>
            </a:r>
            <a:r>
              <a:rPr lang="it-IT" sz="1400" dirty="0">
                <a:latin typeface="Century Gothic" panose="020B0502020202020204" pitchFamily="34" charset="0"/>
              </a:rPr>
              <a:t> </a:t>
            </a:r>
            <a:r>
              <a:rPr lang="it-IT" sz="1400" dirty="0" err="1">
                <a:latin typeface="Century Gothic" panose="020B0502020202020204" pitchFamily="34" charset="0"/>
              </a:rPr>
              <a:t>has</a:t>
            </a:r>
            <a:r>
              <a:rPr lang="it-IT" sz="1400" dirty="0">
                <a:latin typeface="Century Gothic" panose="020B0502020202020204" pitchFamily="34" charset="0"/>
              </a:rPr>
              <a:t> a </a:t>
            </a:r>
            <a:r>
              <a:rPr lang="it-IT" sz="1400" dirty="0" err="1">
                <a:latin typeface="Century Gothic" panose="020B0502020202020204" pitchFamily="34" charset="0"/>
              </a:rPr>
              <a:t>larger</a:t>
            </a:r>
            <a:r>
              <a:rPr lang="it-IT" sz="1400" dirty="0">
                <a:latin typeface="Century Gothic" panose="020B0502020202020204" pitchFamily="34" charset="0"/>
              </a:rPr>
              <a:t> ray of vision and </a:t>
            </a:r>
            <a:r>
              <a:rPr lang="it-IT" sz="1400" dirty="0" err="1">
                <a:latin typeface="Century Gothic" panose="020B0502020202020204" pitchFamily="34" charset="0"/>
              </a:rPr>
              <a:t>should</a:t>
            </a:r>
            <a:r>
              <a:rPr lang="it-IT" sz="1400" dirty="0">
                <a:latin typeface="Century Gothic" panose="020B0502020202020204" pitchFamily="34" charset="0"/>
              </a:rPr>
              <a:t> </a:t>
            </a:r>
            <a:r>
              <a:rPr lang="it-IT" sz="1400" dirty="0" err="1">
                <a:latin typeface="Century Gothic" panose="020B0502020202020204" pitchFamily="34" charset="0"/>
              </a:rPr>
              <a:t>probabily</a:t>
            </a:r>
            <a:r>
              <a:rPr lang="it-IT" sz="1400" dirty="0">
                <a:latin typeface="Century Gothic" panose="020B0502020202020204" pitchFamily="34" charset="0"/>
              </a:rPr>
              <a:t> be </a:t>
            </a:r>
            <a:r>
              <a:rPr lang="it-IT" sz="1400" dirty="0" err="1">
                <a:latin typeface="Century Gothic" panose="020B0502020202020204" pitchFamily="34" charset="0"/>
              </a:rPr>
              <a:t>better</a:t>
            </a:r>
            <a:r>
              <a:rPr lang="it-IT" sz="1400" dirty="0">
                <a:latin typeface="Century Gothic" panose="020B0502020202020204" pitchFamily="34" charset="0"/>
              </a:rPr>
              <a:t> </a:t>
            </a:r>
            <a:r>
              <a:rPr lang="it-IT" sz="1400" dirty="0" err="1">
                <a:latin typeface="Century Gothic" panose="020B0502020202020204" pitchFamily="34" charset="0"/>
              </a:rPr>
              <a:t>calibrated</a:t>
            </a:r>
            <a:r>
              <a:rPr lang="it-IT" sz="1400" dirty="0">
                <a:latin typeface="Century Gothic" panose="020B0502020202020204" pitchFamily="34" charset="0"/>
              </a:rPr>
              <a:t> </a:t>
            </a:r>
            <a:r>
              <a:rPr lang="it-IT" sz="1400" dirty="0" err="1">
                <a:latin typeface="Century Gothic" panose="020B0502020202020204" pitchFamily="34" charset="0"/>
              </a:rPr>
              <a:t>accordingly</a:t>
            </a:r>
            <a:r>
              <a:rPr lang="it-IT" sz="1400" dirty="0">
                <a:latin typeface="Century Gothic" panose="020B0502020202020204" pitchFamily="34" charset="0"/>
              </a:rPr>
              <a:t> to the task. So I </a:t>
            </a:r>
            <a:r>
              <a:rPr lang="it-IT" sz="1400" dirty="0" err="1">
                <a:latin typeface="Century Gothic" panose="020B0502020202020204" pitchFamily="34" charset="0"/>
              </a:rPr>
              <a:t>choose</a:t>
            </a:r>
            <a:r>
              <a:rPr lang="it-IT" sz="1400" dirty="0">
                <a:latin typeface="Century Gothic" panose="020B0502020202020204" pitchFamily="34" charset="0"/>
              </a:rPr>
              <a:t> to </a:t>
            </a:r>
            <a:r>
              <a:rPr lang="it-IT" sz="1400" b="1" dirty="0" err="1">
                <a:latin typeface="Century Gothic" panose="020B0502020202020204" pitchFamily="34" charset="0"/>
              </a:rPr>
              <a:t>keep</a:t>
            </a:r>
            <a:r>
              <a:rPr lang="it-IT" sz="1400" b="1" dirty="0">
                <a:latin typeface="Century Gothic" panose="020B0502020202020204" pitchFamily="34" charset="0"/>
              </a:rPr>
              <a:t> the </a:t>
            </a:r>
            <a:r>
              <a:rPr lang="it-IT" sz="1400" b="1" dirty="0" err="1">
                <a:latin typeface="Century Gothic" panose="020B0502020202020204" pitchFamily="34" charset="0"/>
              </a:rPr>
              <a:t>old</a:t>
            </a:r>
            <a:r>
              <a:rPr lang="it-IT" sz="1400" b="1" dirty="0">
                <a:latin typeface="Century Gothic" panose="020B0502020202020204" pitchFamily="34" charset="0"/>
              </a:rPr>
              <a:t> camera </a:t>
            </a:r>
            <a:r>
              <a:rPr lang="it-IT" sz="1400" b="1" dirty="0" err="1">
                <a:latin typeface="Century Gothic" panose="020B0502020202020204" pitchFamily="34" charset="0"/>
              </a:rPr>
              <a:t>sensor</a:t>
            </a:r>
            <a:r>
              <a:rPr lang="it-IT" sz="1400" b="1" dirty="0">
                <a:latin typeface="Century Gothic" panose="020B0502020202020204" pitchFamily="34" charset="0"/>
              </a:rPr>
              <a:t> and the </a:t>
            </a:r>
            <a:r>
              <a:rPr lang="it-IT" sz="1400" b="1" dirty="0" err="1">
                <a:latin typeface="Century Gothic" panose="020B0502020202020204" pitchFamily="34" charset="0"/>
              </a:rPr>
              <a:t>error</a:t>
            </a:r>
            <a:r>
              <a:rPr lang="it-IT" sz="1400" dirty="0">
                <a:latin typeface="Century Gothic" panose="020B0502020202020204" pitchFamily="34" charset="0"/>
              </a:rPr>
              <a:t>.  </a:t>
            </a:r>
          </a:p>
          <a:p>
            <a:endParaRPr lang="it-IT" dirty="0"/>
          </a:p>
          <a:p>
            <a:r>
              <a:rPr lang="it-IT" sz="1400" dirty="0">
                <a:latin typeface="Century Gothic" panose="020B0502020202020204" pitchFamily="34" charset="0"/>
              </a:rPr>
              <a:t>A good </a:t>
            </a:r>
            <a:r>
              <a:rPr lang="it-IT" sz="1400" dirty="0" err="1">
                <a:latin typeface="Century Gothic" panose="020B0502020202020204" pitchFamily="34" charset="0"/>
              </a:rPr>
              <a:t>solution</a:t>
            </a:r>
            <a:r>
              <a:rPr lang="it-IT" sz="1400" dirty="0">
                <a:latin typeface="Century Gothic" panose="020B0502020202020204" pitchFamily="34" charset="0"/>
              </a:rPr>
              <a:t> can be </a:t>
            </a:r>
            <a:r>
              <a:rPr lang="it-IT" sz="1400" dirty="0" err="1">
                <a:latin typeface="Century Gothic" panose="020B0502020202020204" pitchFamily="34" charset="0"/>
              </a:rPr>
              <a:t>finding</a:t>
            </a:r>
            <a:r>
              <a:rPr lang="it-IT" sz="1400" dirty="0">
                <a:latin typeface="Century Gothic" panose="020B0502020202020204" pitchFamily="34" charset="0"/>
              </a:rPr>
              <a:t> a </a:t>
            </a:r>
            <a:r>
              <a:rPr lang="it-IT" sz="1400" b="1" dirty="0">
                <a:latin typeface="Century Gothic" panose="020B0502020202020204" pitchFamily="34" charset="0"/>
              </a:rPr>
              <a:t>trade-off</a:t>
            </a:r>
            <a:r>
              <a:rPr lang="it-IT" sz="1400" dirty="0">
                <a:latin typeface="Century Gothic" panose="020B0502020202020204" pitchFamily="34" charset="0"/>
              </a:rPr>
              <a:t> </a:t>
            </a:r>
            <a:r>
              <a:rPr lang="it-IT" sz="1400" dirty="0" err="1">
                <a:latin typeface="Century Gothic" panose="020B0502020202020204" pitchFamily="34" charset="0"/>
              </a:rPr>
              <a:t>between</a:t>
            </a:r>
            <a:r>
              <a:rPr lang="it-IT" sz="1400" dirty="0">
                <a:latin typeface="Century Gothic" panose="020B0502020202020204" pitchFamily="34" charset="0"/>
              </a:rPr>
              <a:t> the </a:t>
            </a:r>
            <a:r>
              <a:rPr lang="it-IT" sz="1400" dirty="0" err="1">
                <a:latin typeface="Century Gothic" panose="020B0502020202020204" pitchFamily="34" charset="0"/>
              </a:rPr>
              <a:t>results</a:t>
            </a:r>
            <a:r>
              <a:rPr lang="it-IT" sz="1400" dirty="0">
                <a:latin typeface="Century Gothic" panose="020B0502020202020204" pitchFamily="34" charset="0"/>
              </a:rPr>
              <a:t> </a:t>
            </a:r>
            <a:r>
              <a:rPr lang="it-IT" sz="1400" dirty="0" err="1">
                <a:latin typeface="Century Gothic" panose="020B0502020202020204" pitchFamily="34" charset="0"/>
              </a:rPr>
              <a:t>obtained</a:t>
            </a:r>
            <a:r>
              <a:rPr lang="it-IT" sz="1400" dirty="0">
                <a:latin typeface="Century Gothic" panose="020B0502020202020204" pitchFamily="34" charset="0"/>
              </a:rPr>
              <a:t> with the </a:t>
            </a:r>
            <a:r>
              <a:rPr lang="it-IT" sz="1400" dirty="0" err="1">
                <a:latin typeface="Century Gothic" panose="020B0502020202020204" pitchFamily="34" charset="0"/>
              </a:rPr>
              <a:t>depth</a:t>
            </a:r>
            <a:r>
              <a:rPr lang="it-IT" sz="1400" dirty="0">
                <a:latin typeface="Century Gothic" panose="020B0502020202020204" pitchFamily="34" charset="0"/>
              </a:rPr>
              <a:t> camera and the camera </a:t>
            </a:r>
            <a:r>
              <a:rPr lang="it-IT" sz="1400" dirty="0" err="1">
                <a:latin typeface="Century Gothic" panose="020B0502020202020204" pitchFamily="34" charset="0"/>
              </a:rPr>
              <a:t>sensor</a:t>
            </a:r>
            <a:r>
              <a:rPr lang="it-IT" sz="1400" dirty="0">
                <a:latin typeface="Century Gothic" panose="020B0502020202020204" pitchFamily="34" charset="0"/>
              </a:rPr>
              <a:t> and do </a:t>
            </a:r>
            <a:r>
              <a:rPr lang="it-IT" sz="1400" dirty="0" err="1">
                <a:latin typeface="Century Gothic" panose="020B0502020202020204" pitchFamily="34" charset="0"/>
              </a:rPr>
              <a:t>other</a:t>
            </a:r>
            <a:r>
              <a:rPr lang="it-IT" sz="1400" dirty="0">
                <a:latin typeface="Century Gothic" panose="020B0502020202020204" pitchFamily="34" charset="0"/>
              </a:rPr>
              <a:t> trials to make the </a:t>
            </a:r>
            <a:r>
              <a:rPr lang="it-IT" sz="1400" dirty="0" err="1">
                <a:latin typeface="Century Gothic" panose="020B0502020202020204" pitchFamily="34" charset="0"/>
              </a:rPr>
              <a:t>kinematic</a:t>
            </a:r>
            <a:r>
              <a:rPr lang="it-IT" sz="1400" dirty="0">
                <a:latin typeface="Century Gothic" panose="020B0502020202020204" pitchFamily="34" charset="0"/>
              </a:rPr>
              <a:t> </a:t>
            </a:r>
            <a:r>
              <a:rPr lang="it-IT" sz="1400" dirty="0" err="1">
                <a:latin typeface="Century Gothic" panose="020B0502020202020204" pitchFamily="34" charset="0"/>
              </a:rPr>
              <a:t>inversion</a:t>
            </a:r>
            <a:r>
              <a:rPr lang="it-IT" sz="1400" dirty="0">
                <a:latin typeface="Century Gothic" panose="020B0502020202020204" pitchFamily="34" charset="0"/>
              </a:rPr>
              <a:t> work.</a:t>
            </a:r>
          </a:p>
          <a:p>
            <a:endParaRPr lang="it-IT" sz="1400" dirty="0">
              <a:latin typeface="Century Gothic" panose="020B0502020202020204" pitchFamily="34" charset="0"/>
            </a:endParaRPr>
          </a:p>
          <a:p>
            <a:r>
              <a:rPr lang="it-IT" sz="1400" dirty="0">
                <a:latin typeface="Century Gothic" panose="020B0502020202020204" pitchFamily="34" charset="0"/>
              </a:rPr>
              <a:t>Last </a:t>
            </a:r>
            <a:r>
              <a:rPr lang="it-IT" sz="1400" dirty="0" err="1">
                <a:latin typeface="Century Gothic" panose="020B0502020202020204" pitchFamily="34" charset="0"/>
              </a:rPr>
              <a:t>reminder</a:t>
            </a:r>
            <a:r>
              <a:rPr lang="it-IT" sz="1400" dirty="0">
                <a:latin typeface="Century Gothic" panose="020B0502020202020204" pitchFamily="34" charset="0"/>
              </a:rPr>
              <a:t>: </a:t>
            </a:r>
            <a:r>
              <a:rPr lang="it-IT" sz="1400" dirty="0" err="1">
                <a:latin typeface="Century Gothic" panose="020B0502020202020204" pitchFamily="34" charset="0"/>
              </a:rPr>
              <a:t>move</a:t>
            </a:r>
            <a:r>
              <a:rPr lang="it-IT" sz="1400" dirty="0">
                <a:latin typeface="Century Gothic" panose="020B0502020202020204" pitchFamily="34" charset="0"/>
              </a:rPr>
              <a:t> the «</a:t>
            </a:r>
            <a:r>
              <a:rPr lang="it-IT" sz="1400" dirty="0" err="1">
                <a:latin typeface="Century Gothic" panose="020B0502020202020204" pitchFamily="34" charset="0"/>
              </a:rPr>
              <a:t>all_aruco.launch</a:t>
            </a:r>
            <a:r>
              <a:rPr lang="it-IT" sz="1400" dirty="0">
                <a:latin typeface="Century Gothic" panose="020B0502020202020204" pitchFamily="34" charset="0"/>
              </a:rPr>
              <a:t>» file in </a:t>
            </a:r>
            <a:r>
              <a:rPr lang="it-IT" sz="1400" dirty="0" err="1">
                <a:latin typeface="Century Gothic" panose="020B0502020202020204" pitchFamily="34" charset="0"/>
              </a:rPr>
              <a:t>my</a:t>
            </a:r>
            <a:r>
              <a:rPr lang="it-IT" sz="1400" dirty="0">
                <a:latin typeface="Century Gothic" panose="020B0502020202020204" pitchFamily="34" charset="0"/>
              </a:rPr>
              <a:t> </a:t>
            </a:r>
            <a:r>
              <a:rPr lang="it-IT" sz="1400" dirty="0" err="1">
                <a:latin typeface="Century Gothic" panose="020B0502020202020204" pitchFamily="34" charset="0"/>
              </a:rPr>
              <a:t>own</a:t>
            </a:r>
            <a:r>
              <a:rPr lang="it-IT" sz="1400" dirty="0">
                <a:latin typeface="Century Gothic" panose="020B0502020202020204" pitchFamily="34" charset="0"/>
              </a:rPr>
              <a:t> package for </a:t>
            </a:r>
            <a:r>
              <a:rPr lang="it-IT" sz="1400" dirty="0" err="1">
                <a:latin typeface="Century Gothic" panose="020B0502020202020204" pitchFamily="34" charset="0"/>
              </a:rPr>
              <a:t>further</a:t>
            </a:r>
            <a:r>
              <a:rPr lang="it-IT" sz="1400" dirty="0">
                <a:latin typeface="Century Gothic" panose="020B0502020202020204" pitchFamily="34" charset="0"/>
              </a:rPr>
              <a:t> </a:t>
            </a:r>
            <a:r>
              <a:rPr lang="it-IT" sz="1400" dirty="0" err="1">
                <a:latin typeface="Century Gothic" panose="020B0502020202020204" pitchFamily="34" charset="0"/>
              </a:rPr>
              <a:t>precision</a:t>
            </a:r>
            <a:r>
              <a:rPr lang="it-IT" sz="1400" dirty="0">
                <a:latin typeface="Century Gothic" panose="020B0502020202020204" pitchFamily="34" charset="0"/>
              </a:rPr>
              <a:t>.</a:t>
            </a:r>
          </a:p>
        </p:txBody>
      </p:sp>
    </p:spTree>
    <p:extLst>
      <p:ext uri="{BB962C8B-B14F-4D97-AF65-F5344CB8AC3E}">
        <p14:creationId xmlns:p14="http://schemas.microsoft.com/office/powerpoint/2010/main" val="16919378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11" name="CasellaDiTesto 10">
            <a:extLst>
              <a:ext uri="{FF2B5EF4-FFF2-40B4-BE49-F238E27FC236}">
                <a16:creationId xmlns:a16="http://schemas.microsoft.com/office/drawing/2014/main" id="{EAD99E56-5E24-120B-14EC-07D1FC6EF38D}"/>
              </a:ext>
            </a:extLst>
          </p:cNvPr>
          <p:cNvSpPr txBox="1"/>
          <p:nvPr/>
        </p:nvSpPr>
        <p:spPr>
          <a:xfrm>
            <a:off x="109331" y="3429000"/>
            <a:ext cx="9144000" cy="830997"/>
          </a:xfrm>
          <a:prstGeom prst="rect">
            <a:avLst/>
          </a:prstGeom>
          <a:noFill/>
        </p:spPr>
        <p:txBody>
          <a:bodyPr wrap="square" rtlCol="0">
            <a:spAutoFit/>
          </a:bodyPr>
          <a:lstStyle/>
          <a:p>
            <a:pPr algn="ctr"/>
            <a:r>
              <a:rPr lang="en-US" sz="2400" b="1" dirty="0">
                <a:solidFill>
                  <a:srgbClr val="971720"/>
                </a:solidFill>
                <a:latin typeface="Century Gothic" panose="020B0502020202020204" pitchFamily="34" charset="0"/>
              </a:rPr>
              <a:t>THANK YOU </a:t>
            </a:r>
          </a:p>
          <a:p>
            <a:pPr algn="ctr"/>
            <a:r>
              <a:rPr lang="en-US" sz="2400" b="1" dirty="0">
                <a:solidFill>
                  <a:srgbClr val="971720"/>
                </a:solidFill>
                <a:latin typeface="Century Gothic" panose="020B0502020202020204" pitchFamily="34" charset="0"/>
              </a:rPr>
              <a:t>FOR YOUR ATTENTION</a:t>
            </a:r>
            <a:endParaRPr lang="it-IT" sz="2400" b="1" dirty="0">
              <a:solidFill>
                <a:srgbClr val="971720"/>
              </a:solidFill>
              <a:latin typeface="Century Gothic" panose="020B0502020202020204" pitchFamily="34" charset="0"/>
            </a:endParaRPr>
          </a:p>
        </p:txBody>
      </p:sp>
    </p:spTree>
    <p:extLst>
      <p:ext uri="{BB962C8B-B14F-4D97-AF65-F5344CB8AC3E}">
        <p14:creationId xmlns:p14="http://schemas.microsoft.com/office/powerpoint/2010/main" val="24196140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3" name="CasellaDiTesto 2">
            <a:extLst>
              <a:ext uri="{FF2B5EF4-FFF2-40B4-BE49-F238E27FC236}">
                <a16:creationId xmlns:a16="http://schemas.microsoft.com/office/drawing/2014/main" id="{7949F17C-F010-110D-752A-EED72B63EF38}"/>
              </a:ext>
            </a:extLst>
          </p:cNvPr>
          <p:cNvSpPr txBox="1"/>
          <p:nvPr/>
        </p:nvSpPr>
        <p:spPr>
          <a:xfrm>
            <a:off x="435006" y="949235"/>
            <a:ext cx="8407153" cy="461665"/>
          </a:xfrm>
          <a:prstGeom prst="rect">
            <a:avLst/>
          </a:prstGeom>
          <a:noFill/>
        </p:spPr>
        <p:txBody>
          <a:bodyPr wrap="square" rtlCol="0">
            <a:spAutoFit/>
          </a:bodyPr>
          <a:lstStyle/>
          <a:p>
            <a:r>
              <a:rPr lang="it-IT" sz="2400" b="1" dirty="0">
                <a:solidFill>
                  <a:srgbClr val="971720"/>
                </a:solidFill>
                <a:latin typeface="Century Gothic" panose="020B0502020202020204" pitchFamily="34" charset="0"/>
              </a:rPr>
              <a:t>PRESENTATION OF THE PROJECT</a:t>
            </a:r>
            <a:endParaRPr lang="it-IT" b="1" dirty="0">
              <a:solidFill>
                <a:srgbClr val="971720"/>
              </a:solidFill>
            </a:endParaRPr>
          </a:p>
        </p:txBody>
      </p:sp>
      <p:sp>
        <p:nvSpPr>
          <p:cNvPr id="2" name="CasellaDiTesto 1">
            <a:extLst>
              <a:ext uri="{FF2B5EF4-FFF2-40B4-BE49-F238E27FC236}">
                <a16:creationId xmlns:a16="http://schemas.microsoft.com/office/drawing/2014/main" id="{9C117CE5-A401-9CF8-CE63-CBE3BD351DCD}"/>
              </a:ext>
            </a:extLst>
          </p:cNvPr>
          <p:cNvSpPr txBox="1"/>
          <p:nvPr/>
        </p:nvSpPr>
        <p:spPr>
          <a:xfrm>
            <a:off x="566530" y="1269519"/>
            <a:ext cx="7951305" cy="543161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it-IT" sz="1600" dirty="0">
                <a:latin typeface="Century Gothic" panose="020B0502020202020204" pitchFamily="34" charset="0"/>
              </a:rPr>
              <a:t>Packages and Folders;</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Robots</a:t>
            </a:r>
            <a:r>
              <a:rPr lang="it-IT" sz="1600" dirty="0">
                <a:latin typeface="Century Gothic" panose="020B0502020202020204" pitchFamily="34" charset="0"/>
              </a:rPr>
              <a:t> and World in Gazebo;</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Sensors</a:t>
            </a:r>
            <a:r>
              <a:rPr lang="it-IT" sz="1600" dirty="0">
                <a:latin typeface="Century Gothic" panose="020B0502020202020204" pitchFamily="34" charset="0"/>
              </a:rPr>
              <a:t> </a:t>
            </a:r>
            <a:r>
              <a:rPr lang="it-IT" sz="1600" dirty="0" err="1">
                <a:latin typeface="Century Gothic" panose="020B0502020202020204" pitchFamily="34" charset="0"/>
              </a:rPr>
              <a:t>chosen</a:t>
            </a:r>
            <a:r>
              <a:rPr lang="it-IT" sz="1600" dirty="0">
                <a:latin typeface="Century Gothic" panose="020B0502020202020204" pitchFamily="34" charset="0"/>
              </a:rPr>
              <a:t> for the </a:t>
            </a:r>
            <a:r>
              <a:rPr lang="it-IT" sz="1600" dirty="0" err="1">
                <a:latin typeface="Century Gothic" panose="020B0502020202020204" pitchFamily="34" charset="0"/>
              </a:rPr>
              <a:t>robots</a:t>
            </a:r>
            <a:r>
              <a:rPr lang="it-IT" sz="1600" dirty="0">
                <a:latin typeface="Century Gothic" panose="020B0502020202020204" pitchFamily="34" charset="0"/>
              </a:rPr>
              <a:t>;</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Creation</a:t>
            </a:r>
            <a:r>
              <a:rPr lang="it-IT" sz="1600" dirty="0">
                <a:latin typeface="Century Gothic" panose="020B0502020202020204" pitchFamily="34" charset="0"/>
              </a:rPr>
              <a:t> of the </a:t>
            </a:r>
            <a:r>
              <a:rPr lang="it-IT" sz="1600" dirty="0" err="1">
                <a:latin typeface="Century Gothic" panose="020B0502020202020204" pitchFamily="34" charset="0"/>
              </a:rPr>
              <a:t>map</a:t>
            </a:r>
            <a:r>
              <a:rPr lang="it-IT" sz="1600" dirty="0">
                <a:latin typeface="Century Gothic" panose="020B0502020202020204" pitchFamily="34" charset="0"/>
              </a:rPr>
              <a:t> offline;</a:t>
            </a:r>
          </a:p>
          <a:p>
            <a:pPr marL="285750" indent="-285750">
              <a:lnSpc>
                <a:spcPct val="200000"/>
              </a:lnSpc>
              <a:buFont typeface="Wingdings" panose="05000000000000000000" pitchFamily="2" charset="2"/>
              <a:buChar char="q"/>
            </a:pPr>
            <a:r>
              <a:rPr lang="it-IT" sz="1600" dirty="0">
                <a:latin typeface="Century Gothic" panose="020B0502020202020204" pitchFamily="34" charset="0"/>
              </a:rPr>
              <a:t>Marker </a:t>
            </a:r>
            <a:r>
              <a:rPr lang="it-IT" sz="1600" dirty="0" err="1">
                <a:latin typeface="Century Gothic" panose="020B0502020202020204" pitchFamily="34" charset="0"/>
              </a:rPr>
              <a:t>Detection</a:t>
            </a:r>
            <a:r>
              <a:rPr lang="it-IT" sz="1600" dirty="0">
                <a:latin typeface="Century Gothic" panose="020B0502020202020204" pitchFamily="34" charset="0"/>
              </a:rPr>
              <a:t>;</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Final</a:t>
            </a:r>
            <a:r>
              <a:rPr lang="it-IT" sz="1600" dirty="0">
                <a:latin typeface="Century Gothic" panose="020B0502020202020204" pitchFamily="34" charset="0"/>
              </a:rPr>
              <a:t> </a:t>
            </a:r>
            <a:r>
              <a:rPr lang="it-IT" sz="1600" dirty="0" err="1">
                <a:latin typeface="Century Gothic" panose="020B0502020202020204" pitchFamily="34" charset="0"/>
              </a:rPr>
              <a:t>additions</a:t>
            </a:r>
            <a:r>
              <a:rPr lang="it-IT" sz="1600" dirty="0">
                <a:latin typeface="Century Gothic" panose="020B0502020202020204" pitchFamily="34" charset="0"/>
              </a:rPr>
              <a:t> to the </a:t>
            </a:r>
            <a:r>
              <a:rPr lang="it-IT" sz="1600" dirty="0" err="1">
                <a:latin typeface="Century Gothic" panose="020B0502020202020204" pitchFamily="34" charset="0"/>
              </a:rPr>
              <a:t>main</a:t>
            </a:r>
            <a:r>
              <a:rPr lang="it-IT" sz="1600" dirty="0">
                <a:latin typeface="Century Gothic" panose="020B0502020202020204" pitchFamily="34" charset="0"/>
              </a:rPr>
              <a:t> </a:t>
            </a:r>
            <a:r>
              <a:rPr lang="it-IT" sz="1600" dirty="0" err="1">
                <a:latin typeface="Century Gothic" panose="020B0502020202020204" pitchFamily="34" charset="0"/>
              </a:rPr>
              <a:t>launch</a:t>
            </a:r>
            <a:r>
              <a:rPr lang="it-IT" sz="1600" dirty="0">
                <a:latin typeface="Century Gothic" panose="020B0502020202020204" pitchFamily="34" charset="0"/>
              </a:rPr>
              <a:t> file;</a:t>
            </a:r>
          </a:p>
          <a:p>
            <a:pPr marL="285750" indent="-285750">
              <a:lnSpc>
                <a:spcPct val="200000"/>
              </a:lnSpc>
              <a:buFont typeface="Wingdings" panose="05000000000000000000" pitchFamily="2" charset="2"/>
              <a:buChar char="q"/>
            </a:pPr>
            <a:r>
              <a:rPr lang="it-IT" sz="1600" dirty="0">
                <a:latin typeface="Century Gothic" panose="020B0502020202020204" pitchFamily="34" charset="0"/>
              </a:rPr>
              <a:t>Turtlebot3: </a:t>
            </a:r>
            <a:r>
              <a:rPr lang="it-IT" sz="1600" dirty="0" err="1">
                <a:latin typeface="Century Gothic" panose="020B0502020202020204" pitchFamily="34" charset="0"/>
              </a:rPr>
              <a:t>Move</a:t>
            </a:r>
            <a:r>
              <a:rPr lang="it-IT" sz="1600" dirty="0">
                <a:latin typeface="Century Gothic" panose="020B0502020202020204" pitchFamily="34" charset="0"/>
              </a:rPr>
              <a:t> and </a:t>
            </a:r>
            <a:r>
              <a:rPr lang="it-IT" sz="1600" dirty="0" err="1">
                <a:latin typeface="Century Gothic" panose="020B0502020202020204" pitchFamily="34" charset="0"/>
              </a:rPr>
              <a:t>Search</a:t>
            </a:r>
            <a:r>
              <a:rPr lang="it-IT" sz="1600" dirty="0">
                <a:latin typeface="Century Gothic" panose="020B0502020202020204" pitchFamily="34" charset="0"/>
              </a:rPr>
              <a:t>;</a:t>
            </a:r>
          </a:p>
          <a:p>
            <a:pPr marL="285750" indent="-285750" algn="just">
              <a:lnSpc>
                <a:spcPct val="200000"/>
              </a:lnSpc>
              <a:buFont typeface="Wingdings" panose="05000000000000000000" pitchFamily="2" charset="2"/>
              <a:buChar char="q"/>
            </a:pPr>
            <a:r>
              <a:rPr lang="it-IT" sz="1600" dirty="0" err="1">
                <a:latin typeface="Century Gothic" panose="020B0502020202020204" pitchFamily="34" charset="0"/>
              </a:rPr>
              <a:t>Kuka</a:t>
            </a:r>
            <a:r>
              <a:rPr lang="it-IT" sz="1600" dirty="0">
                <a:latin typeface="Century Gothic" panose="020B0502020202020204" pitchFamily="34" charset="0"/>
              </a:rPr>
              <a:t>: Inverse </a:t>
            </a:r>
            <a:r>
              <a:rPr lang="it-IT" sz="1600" dirty="0" err="1">
                <a:latin typeface="Century Gothic" panose="020B0502020202020204" pitchFamily="34" charset="0"/>
              </a:rPr>
              <a:t>Kinematic</a:t>
            </a:r>
            <a:r>
              <a:rPr lang="it-IT" sz="1600" dirty="0">
                <a:latin typeface="Century Gothic" panose="020B0502020202020204" pitchFamily="34" charset="0"/>
              </a:rPr>
              <a:t> Control;</a:t>
            </a:r>
          </a:p>
          <a:p>
            <a:pPr marL="285750" indent="-285750">
              <a:lnSpc>
                <a:spcPct val="200000"/>
              </a:lnSpc>
              <a:buFont typeface="Wingdings" panose="05000000000000000000" pitchFamily="2" charset="2"/>
              <a:buChar char="q"/>
            </a:pPr>
            <a:r>
              <a:rPr lang="it-IT" sz="1600" dirty="0">
                <a:latin typeface="Century Gothic" panose="020B0502020202020204" pitchFamily="34" charset="0"/>
              </a:rPr>
              <a:t>Client/Server </a:t>
            </a:r>
            <a:r>
              <a:rPr lang="it-IT" sz="1600" dirty="0" err="1">
                <a:latin typeface="Century Gothic" panose="020B0502020202020204" pitchFamily="34" charset="0"/>
              </a:rPr>
              <a:t>approach</a:t>
            </a:r>
            <a:r>
              <a:rPr lang="it-IT" sz="1600" dirty="0">
                <a:latin typeface="Century Gothic" panose="020B0502020202020204" pitchFamily="34" charset="0"/>
              </a:rPr>
              <a:t>;</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Results</a:t>
            </a:r>
            <a:r>
              <a:rPr lang="it-IT" sz="1600" dirty="0">
                <a:latin typeface="Century Gothic" panose="020B0502020202020204" pitchFamily="34" charset="0"/>
              </a:rPr>
              <a:t> and </a:t>
            </a:r>
            <a:r>
              <a:rPr lang="it-IT" sz="1600" dirty="0" err="1">
                <a:latin typeface="Century Gothic" panose="020B0502020202020204" pitchFamily="34" charset="0"/>
              </a:rPr>
              <a:t>Conclusions</a:t>
            </a:r>
            <a:r>
              <a:rPr lang="it-IT" sz="1600" dirty="0">
                <a:latin typeface="Century Gothic" panose="020B0502020202020204" pitchFamily="34" charset="0"/>
              </a:rPr>
              <a:t>;</a:t>
            </a:r>
          </a:p>
          <a:p>
            <a:pPr marL="285750" indent="-285750">
              <a:lnSpc>
                <a:spcPct val="200000"/>
              </a:lnSpc>
              <a:buFont typeface="Wingdings" panose="05000000000000000000" pitchFamily="2" charset="2"/>
              <a:buChar char="q"/>
            </a:pPr>
            <a:r>
              <a:rPr lang="it-IT" sz="1600" dirty="0" err="1">
                <a:latin typeface="Century Gothic" panose="020B0502020202020204" pitchFamily="34" charset="0"/>
              </a:rPr>
              <a:t>Possible</a:t>
            </a:r>
            <a:r>
              <a:rPr lang="it-IT" sz="1600" dirty="0">
                <a:latin typeface="Century Gothic" panose="020B0502020202020204" pitchFamily="34" charset="0"/>
              </a:rPr>
              <a:t> </a:t>
            </a:r>
            <a:r>
              <a:rPr lang="it-IT" sz="1600" dirty="0" err="1">
                <a:latin typeface="Century Gothic" panose="020B0502020202020204" pitchFamily="34" charset="0"/>
              </a:rPr>
              <a:t>improvements</a:t>
            </a:r>
            <a:r>
              <a:rPr lang="it-IT" sz="1600" dirty="0">
                <a:latin typeface="Century Gothic" panose="020B0502020202020204" pitchFamily="34" charset="0"/>
              </a:rPr>
              <a:t>.</a:t>
            </a:r>
          </a:p>
        </p:txBody>
      </p:sp>
    </p:spTree>
    <p:extLst>
      <p:ext uri="{BB962C8B-B14F-4D97-AF65-F5344CB8AC3E}">
        <p14:creationId xmlns:p14="http://schemas.microsoft.com/office/powerpoint/2010/main" val="3039334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3" name="CasellaDiTesto 2">
            <a:extLst>
              <a:ext uri="{FF2B5EF4-FFF2-40B4-BE49-F238E27FC236}">
                <a16:creationId xmlns:a16="http://schemas.microsoft.com/office/drawing/2014/main" id="{0DD8F862-2B9F-0DF3-D599-2A8C39D04624}"/>
              </a:ext>
            </a:extLst>
          </p:cNvPr>
          <p:cNvSpPr txBox="1"/>
          <p:nvPr/>
        </p:nvSpPr>
        <p:spPr>
          <a:xfrm>
            <a:off x="435006" y="1038687"/>
            <a:ext cx="8407153" cy="461665"/>
          </a:xfrm>
          <a:prstGeom prst="rect">
            <a:avLst/>
          </a:prstGeom>
          <a:noFill/>
        </p:spPr>
        <p:txBody>
          <a:bodyPr wrap="square" rtlCol="0">
            <a:spAutoFit/>
          </a:bodyPr>
          <a:lstStyle/>
          <a:p>
            <a:r>
              <a:rPr lang="it-IT" sz="2400" b="1" dirty="0">
                <a:solidFill>
                  <a:srgbClr val="971720"/>
                </a:solidFill>
                <a:latin typeface="Century Gothic" panose="020B0502020202020204" pitchFamily="34" charset="0"/>
              </a:rPr>
              <a:t>Packages and folders</a:t>
            </a:r>
            <a:endParaRPr lang="it-IT" b="1" dirty="0">
              <a:solidFill>
                <a:srgbClr val="971720"/>
              </a:solidFill>
            </a:endParaRPr>
          </a:p>
        </p:txBody>
      </p:sp>
      <p:pic>
        <p:nvPicPr>
          <p:cNvPr id="7" name="Immagine 6">
            <a:extLst>
              <a:ext uri="{FF2B5EF4-FFF2-40B4-BE49-F238E27FC236}">
                <a16:creationId xmlns:a16="http://schemas.microsoft.com/office/drawing/2014/main" id="{0449A13F-2ED0-84DA-7667-BCF38C2AAB48}"/>
              </a:ext>
            </a:extLst>
          </p:cNvPr>
          <p:cNvPicPr>
            <a:picLocks noChangeAspect="1"/>
          </p:cNvPicPr>
          <p:nvPr/>
        </p:nvPicPr>
        <p:blipFill>
          <a:blip r:embed="rId3"/>
          <a:stretch>
            <a:fillRect/>
          </a:stretch>
        </p:blipFill>
        <p:spPr>
          <a:xfrm>
            <a:off x="1935232" y="1900916"/>
            <a:ext cx="4895850" cy="933450"/>
          </a:xfrm>
          <a:prstGeom prst="rect">
            <a:avLst/>
          </a:prstGeom>
        </p:spPr>
      </p:pic>
      <p:sp>
        <p:nvSpPr>
          <p:cNvPr id="2" name="CasellaDiTesto 1">
            <a:extLst>
              <a:ext uri="{FF2B5EF4-FFF2-40B4-BE49-F238E27FC236}">
                <a16:creationId xmlns:a16="http://schemas.microsoft.com/office/drawing/2014/main" id="{B24F89AC-322F-081A-546A-9E4AF6E1E04A}"/>
              </a:ext>
            </a:extLst>
          </p:cNvPr>
          <p:cNvSpPr txBox="1"/>
          <p:nvPr/>
        </p:nvSpPr>
        <p:spPr>
          <a:xfrm>
            <a:off x="526774" y="2912165"/>
            <a:ext cx="8407153" cy="2893100"/>
          </a:xfrm>
          <a:prstGeom prst="rect">
            <a:avLst/>
          </a:prstGeom>
          <a:noFill/>
        </p:spPr>
        <p:txBody>
          <a:bodyPr wrap="square" rtlCol="0">
            <a:spAutoFit/>
          </a:bodyPr>
          <a:lstStyle/>
          <a:p>
            <a:pPr marL="285750" indent="-285750">
              <a:buFont typeface="Wingdings" panose="05000000000000000000" pitchFamily="2" charset="2"/>
              <a:buChar char="§"/>
            </a:pPr>
            <a:r>
              <a:rPr lang="it-IT" sz="1400" b="1" dirty="0" err="1">
                <a:latin typeface="Century Gothic" panose="020B0502020202020204" pitchFamily="34" charset="0"/>
              </a:rPr>
              <a:t>aruco_ros</a:t>
            </a:r>
            <a:r>
              <a:rPr lang="it-IT" sz="1400" dirty="0">
                <a:latin typeface="Century Gothic" panose="020B0502020202020204" pitchFamily="34" charset="0"/>
              </a:rPr>
              <a:t>: </a:t>
            </a:r>
            <a:r>
              <a:rPr lang="it-IT" sz="1400" dirty="0" err="1">
                <a:latin typeface="Century Gothic" panose="020B0502020202020204" pitchFamily="34" charset="0"/>
              </a:rPr>
              <a:t>external</a:t>
            </a:r>
            <a:r>
              <a:rPr lang="it-IT" sz="1400" dirty="0">
                <a:latin typeface="Century Gothic" panose="020B0502020202020204" pitchFamily="34" charset="0"/>
              </a:rPr>
              <a:t> package, </a:t>
            </a:r>
            <a:r>
              <a:rPr lang="it-IT" sz="1400" dirty="0" err="1">
                <a:latin typeface="Century Gothic" panose="020B0502020202020204" pitchFamily="34" charset="0"/>
              </a:rPr>
              <a:t>provided</a:t>
            </a:r>
            <a:r>
              <a:rPr lang="it-IT" sz="1400" dirty="0">
                <a:latin typeface="Century Gothic" panose="020B0502020202020204" pitchFamily="34" charset="0"/>
              </a:rPr>
              <a:t> by </a:t>
            </a:r>
            <a:r>
              <a:rPr lang="it-IT" sz="1400" dirty="0" err="1">
                <a:latin typeface="Century Gothic" panose="020B0502020202020204" pitchFamily="34" charset="0"/>
              </a:rPr>
              <a:t>Pal</a:t>
            </a:r>
            <a:r>
              <a:rPr lang="it-IT" sz="1400" dirty="0">
                <a:latin typeface="Century Gothic" panose="020B0502020202020204" pitchFamily="34" charset="0"/>
              </a:rPr>
              <a:t> </a:t>
            </a:r>
            <a:r>
              <a:rPr lang="it-IT" sz="1400" dirty="0" err="1">
                <a:latin typeface="Century Gothic" panose="020B0502020202020204" pitchFamily="34" charset="0"/>
              </a:rPr>
              <a:t>Robotics</a:t>
            </a:r>
            <a:r>
              <a:rPr lang="it-IT" sz="1400" dirty="0">
                <a:latin typeface="Century Gothic" panose="020B0502020202020204" pitchFamily="34" charset="0"/>
              </a:rPr>
              <a:t>. </a:t>
            </a:r>
            <a:r>
              <a:rPr lang="it-IT" sz="1400" dirty="0" err="1">
                <a:latin typeface="Century Gothic" panose="020B0502020202020204" pitchFamily="34" charset="0"/>
              </a:rPr>
              <a:t>This</a:t>
            </a:r>
            <a:r>
              <a:rPr lang="it-IT" sz="1400" dirty="0">
                <a:latin typeface="Century Gothic" panose="020B0502020202020204" pitchFamily="34" charset="0"/>
              </a:rPr>
              <a:t> one </a:t>
            </a:r>
            <a:r>
              <a:rPr lang="it-IT" sz="1400" dirty="0" err="1">
                <a:latin typeface="Century Gothic" panose="020B0502020202020204" pitchFamily="34" charset="0"/>
              </a:rPr>
              <a:t>was</a:t>
            </a:r>
            <a:r>
              <a:rPr lang="it-IT" sz="1400" dirty="0">
                <a:latin typeface="Century Gothic" panose="020B0502020202020204" pitchFamily="34" charset="0"/>
              </a:rPr>
              <a:t> </a:t>
            </a:r>
            <a:r>
              <a:rPr lang="it-IT" sz="1400" dirty="0" err="1">
                <a:latin typeface="Century Gothic" panose="020B0502020202020204" pitchFamily="34" charset="0"/>
              </a:rPr>
              <a:t>useful</a:t>
            </a:r>
            <a:r>
              <a:rPr lang="it-IT" sz="1400" dirty="0">
                <a:latin typeface="Century Gothic" panose="020B0502020202020204" pitchFamily="34" charset="0"/>
              </a:rPr>
              <a:t> to </a:t>
            </a:r>
            <a:r>
              <a:rPr lang="it-IT" sz="1400" dirty="0" err="1">
                <a:latin typeface="Century Gothic" panose="020B0502020202020204" pitchFamily="34" charset="0"/>
              </a:rPr>
              <a:t>implement</a:t>
            </a:r>
            <a:r>
              <a:rPr lang="it-IT" sz="1400" dirty="0">
                <a:latin typeface="Century Gothic" panose="020B0502020202020204" pitchFamily="34" charset="0"/>
              </a:rPr>
              <a:t> the «</a:t>
            </a:r>
            <a:r>
              <a:rPr lang="it-IT" sz="1400" dirty="0" err="1">
                <a:latin typeface="Century Gothic" panose="020B0502020202020204" pitchFamily="34" charset="0"/>
              </a:rPr>
              <a:t>all_aruco.launch</a:t>
            </a:r>
            <a:r>
              <a:rPr lang="it-IT" sz="1400" dirty="0">
                <a:latin typeface="Century Gothic" panose="020B0502020202020204" pitchFamily="34" charset="0"/>
              </a:rPr>
              <a:t>» </a:t>
            </a:r>
            <a:r>
              <a:rPr lang="it-IT" sz="1400" dirty="0" err="1">
                <a:latin typeface="Century Gothic" panose="020B0502020202020204" pitchFamily="34" charset="0"/>
              </a:rPr>
              <a:t>launch</a:t>
            </a:r>
            <a:r>
              <a:rPr lang="it-IT" sz="1400" dirty="0">
                <a:latin typeface="Century Gothic" panose="020B0502020202020204" pitchFamily="34" charset="0"/>
              </a:rPr>
              <a:t> file.</a:t>
            </a:r>
          </a:p>
          <a:p>
            <a:pPr marL="285750" indent="-285750">
              <a:buFont typeface="Wingdings" panose="05000000000000000000" pitchFamily="2" charset="2"/>
              <a:buChar char="§"/>
            </a:pPr>
            <a:endParaRPr lang="it-IT" sz="1400" dirty="0">
              <a:latin typeface="Century Gothic" panose="020B0502020202020204" pitchFamily="34" charset="0"/>
            </a:endParaRPr>
          </a:p>
          <a:p>
            <a:pPr marL="285750" indent="-285750">
              <a:buFont typeface="Wingdings" panose="05000000000000000000" pitchFamily="2" charset="2"/>
              <a:buChar char="§"/>
            </a:pPr>
            <a:r>
              <a:rPr lang="it-IT" sz="1400" b="1" dirty="0" err="1">
                <a:latin typeface="Century Gothic" panose="020B0502020202020204" pitchFamily="34" charset="0"/>
              </a:rPr>
              <a:t>kuka</a:t>
            </a:r>
            <a:r>
              <a:rPr lang="it-IT" sz="1400" b="1" dirty="0">
                <a:latin typeface="Century Gothic" panose="020B0502020202020204" pitchFamily="34" charset="0"/>
              </a:rPr>
              <a:t>:_</a:t>
            </a:r>
            <a:r>
              <a:rPr lang="it-IT" sz="1400" b="1" dirty="0" err="1">
                <a:latin typeface="Century Gothic" panose="020B0502020202020204" pitchFamily="34" charset="0"/>
              </a:rPr>
              <a:t>iiwa_support</a:t>
            </a:r>
            <a:r>
              <a:rPr lang="it-IT" sz="1400" b="1" dirty="0">
                <a:latin typeface="Century Gothic" panose="020B0502020202020204" pitchFamily="34" charset="0"/>
              </a:rPr>
              <a:t>: </a:t>
            </a:r>
            <a:r>
              <a:rPr lang="it-IT" sz="1400" dirty="0" err="1">
                <a:latin typeface="Century Gothic" panose="020B0502020202020204" pitchFamily="34" charset="0"/>
              </a:rPr>
              <a:t>external</a:t>
            </a:r>
            <a:r>
              <a:rPr lang="it-IT" sz="1400" dirty="0">
                <a:latin typeface="Century Gothic" panose="020B0502020202020204" pitchFamily="34" charset="0"/>
              </a:rPr>
              <a:t> package, </a:t>
            </a:r>
            <a:r>
              <a:rPr lang="it-IT" sz="1400" dirty="0" err="1">
                <a:latin typeface="Century Gothic" panose="020B0502020202020204" pitchFamily="34" charset="0"/>
              </a:rPr>
              <a:t>taken</a:t>
            </a:r>
            <a:r>
              <a:rPr lang="it-IT" sz="1400" dirty="0">
                <a:latin typeface="Century Gothic" panose="020B0502020202020204" pitchFamily="34" charset="0"/>
              </a:rPr>
              <a:t> from </a:t>
            </a:r>
            <a:r>
              <a:rPr lang="it-IT" sz="1400" dirty="0" err="1">
                <a:latin typeface="Century Gothic" panose="020B0502020202020204" pitchFamily="34" charset="0"/>
              </a:rPr>
              <a:t>our</a:t>
            </a:r>
            <a:r>
              <a:rPr lang="it-IT" sz="1400" dirty="0">
                <a:latin typeface="Century Gothic" panose="020B0502020202020204" pitchFamily="34" charset="0"/>
              </a:rPr>
              <a:t> </a:t>
            </a:r>
            <a:r>
              <a:rPr lang="it-IT" sz="1400" dirty="0" err="1">
                <a:latin typeface="Century Gothic" panose="020B0502020202020204" pitchFamily="34" charset="0"/>
              </a:rPr>
              <a:t>lessons</a:t>
            </a:r>
            <a:r>
              <a:rPr lang="it-IT" sz="1400" dirty="0">
                <a:latin typeface="Century Gothic" panose="020B0502020202020204" pitchFamily="34" charset="0"/>
              </a:rPr>
              <a:t>. From </a:t>
            </a:r>
            <a:r>
              <a:rPr lang="it-IT" sz="1400" dirty="0" err="1">
                <a:latin typeface="Century Gothic" panose="020B0502020202020204" pitchFamily="34" charset="0"/>
              </a:rPr>
              <a:t>this</a:t>
            </a:r>
            <a:r>
              <a:rPr lang="it-IT" sz="1400" dirty="0">
                <a:latin typeface="Century Gothic" panose="020B0502020202020204" pitchFamily="34" charset="0"/>
              </a:rPr>
              <a:t> one I </a:t>
            </a:r>
            <a:r>
              <a:rPr lang="it-IT" sz="1400" dirty="0" err="1">
                <a:latin typeface="Century Gothic" panose="020B0502020202020204" pitchFamily="34" charset="0"/>
              </a:rPr>
              <a:t>generated</a:t>
            </a:r>
            <a:r>
              <a:rPr lang="it-IT" sz="1400" dirty="0">
                <a:latin typeface="Century Gothic" panose="020B0502020202020204" pitchFamily="34" charset="0"/>
              </a:rPr>
              <a:t> the </a:t>
            </a:r>
            <a:r>
              <a:rPr lang="it-IT" sz="1400" dirty="0" err="1">
                <a:latin typeface="Century Gothic" panose="020B0502020202020204" pitchFamily="34" charset="0"/>
              </a:rPr>
              <a:t>urdf</a:t>
            </a:r>
            <a:r>
              <a:rPr lang="it-IT" sz="1400" dirty="0">
                <a:latin typeface="Century Gothic" panose="020B0502020202020204" pitchFamily="34" charset="0"/>
              </a:rPr>
              <a:t> of the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dirty="0" err="1">
                <a:latin typeface="Century Gothic" panose="020B0502020202020204" pitchFamily="34" charset="0"/>
              </a:rPr>
              <a:t>Iiwa</a:t>
            </a:r>
            <a:r>
              <a:rPr lang="it-IT" sz="1400" dirty="0">
                <a:latin typeface="Century Gothic" panose="020B0502020202020204" pitchFamily="34" charset="0"/>
              </a:rPr>
              <a:t> and </a:t>
            </a:r>
            <a:r>
              <a:rPr lang="it-IT" sz="1400" dirty="0" err="1">
                <a:latin typeface="Century Gothic" panose="020B0502020202020204" pitchFamily="34" charset="0"/>
              </a:rPr>
              <a:t>used</a:t>
            </a:r>
            <a:r>
              <a:rPr lang="it-IT" sz="1400" dirty="0">
                <a:latin typeface="Century Gothic" panose="020B0502020202020204" pitchFamily="34" charset="0"/>
              </a:rPr>
              <a:t> the meshes and the controllers in the file .</a:t>
            </a:r>
            <a:r>
              <a:rPr lang="it-IT" sz="1400" dirty="0" err="1">
                <a:latin typeface="Century Gothic" panose="020B0502020202020204" pitchFamily="34" charset="0"/>
              </a:rPr>
              <a:t>yaml</a:t>
            </a:r>
            <a:endParaRPr lang="it-IT" sz="1400" dirty="0">
              <a:latin typeface="Century Gothic" panose="020B0502020202020204" pitchFamily="34" charset="0"/>
            </a:endParaRPr>
          </a:p>
          <a:p>
            <a:pPr marL="285750" indent="-285750">
              <a:buFont typeface="Wingdings" panose="05000000000000000000" pitchFamily="2" charset="2"/>
              <a:buChar char="§"/>
            </a:pPr>
            <a:endParaRPr lang="it-IT" sz="1400" b="1" dirty="0">
              <a:latin typeface="Century Gothic" panose="020B0502020202020204" pitchFamily="34" charset="0"/>
            </a:endParaRPr>
          </a:p>
          <a:p>
            <a:pPr marL="285750" indent="-285750">
              <a:buFont typeface="Wingdings" panose="05000000000000000000" pitchFamily="2" charset="2"/>
              <a:buChar char="§"/>
            </a:pPr>
            <a:r>
              <a:rPr lang="it-IT" sz="1400" b="1" dirty="0">
                <a:latin typeface="Century Gothic" panose="020B0502020202020204" pitchFamily="34" charset="0"/>
              </a:rPr>
              <a:t>turtlebot3_description: </a:t>
            </a:r>
            <a:r>
              <a:rPr lang="it-IT" sz="1400" dirty="0" err="1">
                <a:latin typeface="Century Gothic" panose="020B0502020202020204" pitchFamily="34" charset="0"/>
              </a:rPr>
              <a:t>external</a:t>
            </a:r>
            <a:r>
              <a:rPr lang="it-IT" sz="1400" dirty="0">
                <a:latin typeface="Century Gothic" panose="020B0502020202020204" pitchFamily="34" charset="0"/>
              </a:rPr>
              <a:t> package, </a:t>
            </a:r>
            <a:r>
              <a:rPr lang="it-IT" sz="1400" dirty="0" err="1">
                <a:latin typeface="Century Gothic" panose="020B0502020202020204" pitchFamily="34" charset="0"/>
              </a:rPr>
              <a:t>provided</a:t>
            </a:r>
            <a:r>
              <a:rPr lang="it-IT" sz="1400" dirty="0">
                <a:latin typeface="Century Gothic" panose="020B0502020202020204" pitchFamily="34" charset="0"/>
              </a:rPr>
              <a:t> by ROBOTIS. From </a:t>
            </a:r>
            <a:r>
              <a:rPr lang="it-IT" sz="1400" dirty="0" err="1">
                <a:latin typeface="Century Gothic" panose="020B0502020202020204" pitchFamily="34" charset="0"/>
              </a:rPr>
              <a:t>this</a:t>
            </a:r>
            <a:r>
              <a:rPr lang="it-IT" sz="1400" dirty="0">
                <a:latin typeface="Century Gothic" panose="020B0502020202020204" pitchFamily="34" charset="0"/>
              </a:rPr>
              <a:t> one I </a:t>
            </a:r>
            <a:r>
              <a:rPr lang="it-IT" sz="1400" dirty="0" err="1">
                <a:latin typeface="Century Gothic" panose="020B0502020202020204" pitchFamily="34" charset="0"/>
              </a:rPr>
              <a:t>also</a:t>
            </a:r>
            <a:r>
              <a:rPr lang="it-IT" sz="1400" dirty="0">
                <a:latin typeface="Century Gothic" panose="020B0502020202020204" pitchFamily="34" charset="0"/>
              </a:rPr>
              <a:t> </a:t>
            </a:r>
            <a:r>
              <a:rPr lang="it-IT" sz="1400" dirty="0" err="1">
                <a:latin typeface="Century Gothic" panose="020B0502020202020204" pitchFamily="34" charset="0"/>
              </a:rPr>
              <a:t>used</a:t>
            </a:r>
            <a:r>
              <a:rPr lang="it-IT" sz="1400" dirty="0">
                <a:latin typeface="Century Gothic" panose="020B0502020202020204" pitchFamily="34" charset="0"/>
              </a:rPr>
              <a:t> the turtlebot3-burger </a:t>
            </a:r>
            <a:r>
              <a:rPr lang="it-IT" sz="1400" dirty="0" err="1">
                <a:latin typeface="Century Gothic" panose="020B0502020202020204" pitchFamily="34" charset="0"/>
              </a:rPr>
              <a:t>xacro</a:t>
            </a:r>
            <a:r>
              <a:rPr lang="it-IT" sz="1400" dirty="0">
                <a:latin typeface="Century Gothic" panose="020B0502020202020204" pitchFamily="34" charset="0"/>
              </a:rPr>
              <a:t> file and meshes.</a:t>
            </a:r>
          </a:p>
          <a:p>
            <a:pPr marL="285750" indent="-285750">
              <a:buFont typeface="Wingdings" panose="05000000000000000000" pitchFamily="2" charset="2"/>
              <a:buChar char="§"/>
            </a:pPr>
            <a:endParaRPr lang="it-IT" sz="1400" b="1" dirty="0">
              <a:latin typeface="Century Gothic" panose="020B0502020202020204" pitchFamily="34" charset="0"/>
            </a:endParaRPr>
          </a:p>
          <a:p>
            <a:pPr marL="285750" indent="-285750">
              <a:buFont typeface="Wingdings" panose="05000000000000000000" pitchFamily="2" charset="2"/>
              <a:buChar char="§"/>
            </a:pPr>
            <a:r>
              <a:rPr lang="it-IT" sz="1400" b="1" dirty="0" err="1">
                <a:latin typeface="Century Gothic" panose="020B0502020202020204" pitchFamily="34" charset="0"/>
              </a:rPr>
              <a:t>rl_exam</a:t>
            </a:r>
            <a:r>
              <a:rPr lang="it-IT" sz="1400" b="1" dirty="0">
                <a:latin typeface="Century Gothic" panose="020B0502020202020204" pitchFamily="34" charset="0"/>
              </a:rPr>
              <a:t>: </a:t>
            </a:r>
            <a:r>
              <a:rPr lang="it-IT" sz="1400" dirty="0" err="1">
                <a:latin typeface="Century Gothic" panose="020B0502020202020204" pitchFamily="34" charset="0"/>
              </a:rPr>
              <a:t>my</a:t>
            </a:r>
            <a:r>
              <a:rPr lang="it-IT" sz="1400" dirty="0">
                <a:latin typeface="Century Gothic" panose="020B0502020202020204" pitchFamily="34" charset="0"/>
              </a:rPr>
              <a:t> package. Here are </a:t>
            </a:r>
            <a:r>
              <a:rPr lang="it-IT" sz="1400" dirty="0" err="1">
                <a:latin typeface="Century Gothic" panose="020B0502020202020204" pitchFamily="34" charset="0"/>
              </a:rPr>
              <a:t>stored</a:t>
            </a:r>
            <a:r>
              <a:rPr lang="it-IT" sz="1400" dirty="0">
                <a:latin typeface="Century Gothic" panose="020B0502020202020204" pitchFamily="34" charset="0"/>
              </a:rPr>
              <a:t> </a:t>
            </a:r>
            <a:r>
              <a:rPr lang="it-IT" sz="1400" dirty="0" err="1">
                <a:latin typeface="Century Gothic" panose="020B0502020202020204" pitchFamily="34" charset="0"/>
              </a:rPr>
              <a:t>all</a:t>
            </a:r>
            <a:r>
              <a:rPr lang="it-IT" sz="1400" dirty="0">
                <a:latin typeface="Century Gothic" panose="020B0502020202020204" pitchFamily="34" charset="0"/>
              </a:rPr>
              <a:t> the </a:t>
            </a:r>
            <a:r>
              <a:rPr lang="it-IT" sz="1400" dirty="0" err="1">
                <a:latin typeface="Century Gothic" panose="020B0502020202020204" pitchFamily="34" charset="0"/>
              </a:rPr>
              <a:t>launch</a:t>
            </a:r>
            <a:r>
              <a:rPr lang="it-IT" sz="1400" dirty="0">
                <a:latin typeface="Century Gothic" panose="020B0502020202020204" pitchFamily="34" charset="0"/>
              </a:rPr>
              <a:t> files, the </a:t>
            </a:r>
            <a:r>
              <a:rPr lang="it-IT" sz="1400" dirty="0" err="1">
                <a:latin typeface="Century Gothic" panose="020B0502020202020204" pitchFamily="34" charset="0"/>
              </a:rPr>
              <a:t>configuration</a:t>
            </a:r>
            <a:r>
              <a:rPr lang="it-IT" sz="1400" dirty="0">
                <a:latin typeface="Century Gothic" panose="020B0502020202020204" pitchFamily="34" charset="0"/>
              </a:rPr>
              <a:t> of the world in Gazebo and the one in </a:t>
            </a:r>
            <a:r>
              <a:rPr lang="it-IT" sz="1400" dirty="0" err="1">
                <a:latin typeface="Century Gothic" panose="020B0502020202020204" pitchFamily="34" charset="0"/>
              </a:rPr>
              <a:t>Rviz</a:t>
            </a:r>
            <a:r>
              <a:rPr lang="it-IT" sz="1400" dirty="0">
                <a:latin typeface="Century Gothic" panose="020B0502020202020204" pitchFamily="34" charset="0"/>
              </a:rPr>
              <a:t>, </a:t>
            </a:r>
            <a:r>
              <a:rPr lang="it-IT" sz="1400" dirty="0" err="1">
                <a:latin typeface="Century Gothic" panose="020B0502020202020204" pitchFamily="34" charset="0"/>
              </a:rPr>
              <a:t>as</a:t>
            </a:r>
            <a:r>
              <a:rPr lang="it-IT" sz="1400" dirty="0">
                <a:latin typeface="Century Gothic" panose="020B0502020202020204" pitchFamily="34" charset="0"/>
              </a:rPr>
              <a:t> </a:t>
            </a:r>
            <a:r>
              <a:rPr lang="it-IT" sz="1400" dirty="0" err="1">
                <a:latin typeface="Century Gothic" panose="020B0502020202020204" pitchFamily="34" charset="0"/>
              </a:rPr>
              <a:t>well</a:t>
            </a:r>
            <a:r>
              <a:rPr lang="it-IT" sz="1400" dirty="0">
                <a:latin typeface="Century Gothic" panose="020B0502020202020204" pitchFamily="34" charset="0"/>
              </a:rPr>
              <a:t> </a:t>
            </a:r>
            <a:r>
              <a:rPr lang="it-IT" sz="1400" dirty="0" err="1">
                <a:latin typeface="Century Gothic" panose="020B0502020202020204" pitchFamily="34" charset="0"/>
              </a:rPr>
              <a:t>as</a:t>
            </a:r>
            <a:r>
              <a:rPr lang="it-IT" sz="1400" dirty="0">
                <a:latin typeface="Century Gothic" panose="020B0502020202020204" pitchFamily="34" charset="0"/>
              </a:rPr>
              <a:t> </a:t>
            </a:r>
            <a:r>
              <a:rPr lang="it-IT" sz="1400" dirty="0" err="1">
                <a:latin typeface="Century Gothic" panose="020B0502020202020204" pitchFamily="34" charset="0"/>
              </a:rPr>
              <a:t>all</a:t>
            </a:r>
            <a:r>
              <a:rPr lang="it-IT" sz="1400" dirty="0">
                <a:latin typeface="Century Gothic" panose="020B0502020202020204" pitchFamily="34" charset="0"/>
              </a:rPr>
              <a:t> the </a:t>
            </a:r>
            <a:r>
              <a:rPr lang="it-IT" sz="1400" dirty="0" err="1">
                <a:latin typeface="Century Gothic" panose="020B0502020202020204" pitchFamily="34" charset="0"/>
              </a:rPr>
              <a:t>nodes</a:t>
            </a:r>
            <a:r>
              <a:rPr lang="it-IT" sz="1400" dirty="0">
                <a:latin typeface="Century Gothic" panose="020B0502020202020204" pitchFamily="34" charset="0"/>
              </a:rPr>
              <a:t> </a:t>
            </a:r>
            <a:r>
              <a:rPr lang="it-IT" sz="1400" dirty="0" err="1">
                <a:latin typeface="Century Gothic" panose="020B0502020202020204" pitchFamily="34" charset="0"/>
              </a:rPr>
              <a:t>that</a:t>
            </a:r>
            <a:r>
              <a:rPr lang="it-IT" sz="1400" dirty="0">
                <a:latin typeface="Century Gothic" panose="020B0502020202020204" pitchFamily="34" charset="0"/>
              </a:rPr>
              <a:t> are </a:t>
            </a:r>
            <a:r>
              <a:rPr lang="it-IT" sz="1400" dirty="0" err="1">
                <a:latin typeface="Century Gothic" panose="020B0502020202020204" pitchFamily="34" charset="0"/>
              </a:rPr>
              <a:t>called</a:t>
            </a:r>
            <a:r>
              <a:rPr lang="it-IT" sz="1400" dirty="0">
                <a:latin typeface="Century Gothic" panose="020B0502020202020204" pitchFamily="34" charset="0"/>
              </a:rPr>
              <a:t> to make the </a:t>
            </a:r>
            <a:r>
              <a:rPr lang="it-IT" sz="1400" dirty="0" err="1">
                <a:latin typeface="Century Gothic" panose="020B0502020202020204" pitchFamily="34" charset="0"/>
              </a:rPr>
              <a:t>simulation</a:t>
            </a:r>
            <a:r>
              <a:rPr lang="it-IT" sz="1400" dirty="0">
                <a:latin typeface="Century Gothic" panose="020B0502020202020204" pitchFamily="34" charset="0"/>
              </a:rPr>
              <a:t> work and </a:t>
            </a:r>
            <a:r>
              <a:rPr lang="it-IT" sz="1400" dirty="0" err="1">
                <a:latin typeface="Century Gothic" panose="020B0502020202020204" pitchFamily="34" charset="0"/>
              </a:rPr>
              <a:t>lastly</a:t>
            </a:r>
            <a:r>
              <a:rPr lang="it-IT" sz="1400" dirty="0">
                <a:latin typeface="Century Gothic" panose="020B0502020202020204" pitchFamily="34" charset="0"/>
              </a:rPr>
              <a:t> the models of the </a:t>
            </a:r>
            <a:r>
              <a:rPr lang="it-IT" sz="1400" dirty="0" err="1">
                <a:latin typeface="Century Gothic" panose="020B0502020202020204" pitchFamily="34" charset="0"/>
              </a:rPr>
              <a:t>fiducial</a:t>
            </a:r>
            <a:r>
              <a:rPr lang="it-IT" sz="1400" dirty="0">
                <a:latin typeface="Century Gothic" panose="020B0502020202020204" pitchFamily="34" charset="0"/>
              </a:rPr>
              <a:t> markers</a:t>
            </a:r>
            <a:r>
              <a:rPr lang="it-IT" sz="1200" dirty="0">
                <a:latin typeface="Century Gothic" panose="020B0502020202020204" pitchFamily="34" charset="0"/>
              </a:rPr>
              <a:t>.</a:t>
            </a:r>
            <a:endParaRPr lang="it-IT" sz="1400" b="1" dirty="0">
              <a:latin typeface="Century Gothic" panose="020B0502020202020204" pitchFamily="34" charset="0"/>
            </a:endParaRPr>
          </a:p>
          <a:p>
            <a:pPr marL="285750" indent="-285750">
              <a:buFont typeface="Wingdings" panose="05000000000000000000" pitchFamily="2" charset="2"/>
              <a:buChar char="§"/>
            </a:pPr>
            <a:endParaRPr lang="it-IT" sz="1400" b="1" dirty="0">
              <a:latin typeface="Century Gothic" panose="020B0502020202020204" pitchFamily="34" charset="0"/>
            </a:endParaRPr>
          </a:p>
        </p:txBody>
      </p:sp>
    </p:spTree>
    <p:extLst>
      <p:ext uri="{BB962C8B-B14F-4D97-AF65-F5344CB8AC3E}">
        <p14:creationId xmlns:p14="http://schemas.microsoft.com/office/powerpoint/2010/main" val="252558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3" name="CasellaDiTesto 2">
            <a:extLst>
              <a:ext uri="{FF2B5EF4-FFF2-40B4-BE49-F238E27FC236}">
                <a16:creationId xmlns:a16="http://schemas.microsoft.com/office/drawing/2014/main" id="{FE378845-CE20-8505-BAE8-F7AB434E0C61}"/>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Robots</a:t>
            </a:r>
            <a:r>
              <a:rPr lang="it-IT" sz="2000" b="1" dirty="0">
                <a:solidFill>
                  <a:srgbClr val="971720"/>
                </a:solidFill>
                <a:latin typeface="Century Gothic" panose="020B0502020202020204" pitchFamily="34" charset="0"/>
              </a:rPr>
              <a:t> and World in Gazebo</a:t>
            </a:r>
            <a:endParaRPr lang="it-IT" sz="2000" b="1" dirty="0">
              <a:solidFill>
                <a:srgbClr val="971720"/>
              </a:solidFill>
            </a:endParaRPr>
          </a:p>
        </p:txBody>
      </p:sp>
      <p:pic>
        <p:nvPicPr>
          <p:cNvPr id="7" name="Immagine 6">
            <a:extLst>
              <a:ext uri="{FF2B5EF4-FFF2-40B4-BE49-F238E27FC236}">
                <a16:creationId xmlns:a16="http://schemas.microsoft.com/office/drawing/2014/main" id="{80F1B6C3-34FE-FE2C-2103-6F44D9AA771E}"/>
              </a:ext>
            </a:extLst>
          </p:cNvPr>
          <p:cNvPicPr>
            <a:picLocks noChangeAspect="1"/>
          </p:cNvPicPr>
          <p:nvPr/>
        </p:nvPicPr>
        <p:blipFill>
          <a:blip r:embed="rId3"/>
          <a:stretch>
            <a:fillRect/>
          </a:stretch>
        </p:blipFill>
        <p:spPr>
          <a:xfrm>
            <a:off x="466546" y="2187855"/>
            <a:ext cx="3966305" cy="3279991"/>
          </a:xfrm>
          <a:prstGeom prst="rect">
            <a:avLst/>
          </a:prstGeom>
        </p:spPr>
      </p:pic>
      <p:sp>
        <p:nvSpPr>
          <p:cNvPr id="10" name="CasellaDiTesto 9">
            <a:extLst>
              <a:ext uri="{FF2B5EF4-FFF2-40B4-BE49-F238E27FC236}">
                <a16:creationId xmlns:a16="http://schemas.microsoft.com/office/drawing/2014/main" id="{44453173-1FA3-F232-F135-7D2DE503B8D4}"/>
              </a:ext>
            </a:extLst>
          </p:cNvPr>
          <p:cNvSpPr txBox="1"/>
          <p:nvPr/>
        </p:nvSpPr>
        <p:spPr>
          <a:xfrm>
            <a:off x="4711151" y="2265710"/>
            <a:ext cx="4204252" cy="3323987"/>
          </a:xfrm>
          <a:prstGeom prst="rect">
            <a:avLst/>
          </a:prstGeom>
          <a:noFill/>
        </p:spPr>
        <p:txBody>
          <a:bodyPr wrap="square" rtlCol="0">
            <a:spAutoFit/>
          </a:bodyPr>
          <a:lstStyle/>
          <a:p>
            <a:r>
              <a:rPr lang="it-IT" sz="1400" b="1" dirty="0">
                <a:latin typeface="Century Gothic" panose="020B0502020202020204" pitchFamily="34" charset="0"/>
              </a:rPr>
              <a:t>STEP 1</a:t>
            </a:r>
            <a:r>
              <a:rPr lang="it-IT" sz="1400" dirty="0">
                <a:latin typeface="Century Gothic" panose="020B0502020202020204" pitchFamily="34" charset="0"/>
              </a:rPr>
              <a:t>: I </a:t>
            </a:r>
            <a:r>
              <a:rPr lang="it-IT" sz="1400" dirty="0" err="1">
                <a:latin typeface="Century Gothic" panose="020B0502020202020204" pitchFamily="34" charset="0"/>
              </a:rPr>
              <a:t>created</a:t>
            </a:r>
            <a:r>
              <a:rPr lang="it-IT" sz="1400" dirty="0">
                <a:latin typeface="Century Gothic" panose="020B0502020202020204" pitchFamily="34" charset="0"/>
              </a:rPr>
              <a:t> the world in the Gazebo editor and </a:t>
            </a:r>
            <a:r>
              <a:rPr lang="it-IT" sz="1400" dirty="0" err="1">
                <a:latin typeface="Century Gothic" panose="020B0502020202020204" pitchFamily="34" charset="0"/>
              </a:rPr>
              <a:t>saved</a:t>
            </a:r>
            <a:r>
              <a:rPr lang="it-IT" sz="1400" dirty="0">
                <a:latin typeface="Century Gothic" panose="020B0502020202020204" pitchFamily="34" charset="0"/>
              </a:rPr>
              <a:t> </a:t>
            </a:r>
            <a:r>
              <a:rPr lang="it-IT" sz="1400" dirty="0" err="1">
                <a:latin typeface="Century Gothic" panose="020B0502020202020204" pitchFamily="34" charset="0"/>
              </a:rPr>
              <a:t>it</a:t>
            </a:r>
            <a:r>
              <a:rPr lang="it-IT" sz="1400" dirty="0">
                <a:latin typeface="Century Gothic" panose="020B0502020202020204" pitchFamily="34" charset="0"/>
              </a:rPr>
              <a:t> in the ‘world’ folder in </a:t>
            </a:r>
            <a:r>
              <a:rPr lang="it-IT" sz="1400" dirty="0" err="1">
                <a:latin typeface="Century Gothic" panose="020B0502020202020204" pitchFamily="34" charset="0"/>
              </a:rPr>
              <a:t>my</a:t>
            </a:r>
            <a:r>
              <a:rPr lang="it-IT" sz="1400" dirty="0">
                <a:latin typeface="Century Gothic" panose="020B0502020202020204" pitchFamily="34" charset="0"/>
              </a:rPr>
              <a:t> package. </a:t>
            </a:r>
          </a:p>
          <a:p>
            <a:endParaRPr lang="it-IT" sz="1400" dirty="0">
              <a:latin typeface="Century Gothic" panose="020B0502020202020204" pitchFamily="34" charset="0"/>
            </a:endParaRPr>
          </a:p>
          <a:p>
            <a:r>
              <a:rPr lang="it-IT" sz="1400" b="1" dirty="0">
                <a:latin typeface="Century Gothic" panose="020B0502020202020204" pitchFamily="34" charset="0"/>
              </a:rPr>
              <a:t>STEP 2</a:t>
            </a:r>
            <a:r>
              <a:rPr lang="it-IT" sz="1400" dirty="0">
                <a:latin typeface="Century Gothic" panose="020B0502020202020204" pitchFamily="34" charset="0"/>
              </a:rPr>
              <a:t>: I </a:t>
            </a:r>
            <a:r>
              <a:rPr lang="it-IT" sz="1400" dirty="0" err="1">
                <a:latin typeface="Century Gothic" panose="020B0502020202020204" pitchFamily="34" charset="0"/>
              </a:rPr>
              <a:t>prepared</a:t>
            </a:r>
            <a:r>
              <a:rPr lang="it-IT" sz="1400" dirty="0">
                <a:latin typeface="Century Gothic" panose="020B0502020202020204" pitchFamily="34" charset="0"/>
              </a:rPr>
              <a:t> </a:t>
            </a:r>
            <a:r>
              <a:rPr lang="it-IT" sz="1400" dirty="0" err="1">
                <a:latin typeface="Century Gothic" panose="020B0502020202020204" pitchFamily="34" charset="0"/>
              </a:rPr>
              <a:t>two</a:t>
            </a:r>
            <a:r>
              <a:rPr lang="it-IT" sz="1400" dirty="0">
                <a:latin typeface="Century Gothic" panose="020B0502020202020204" pitchFamily="34" charset="0"/>
              </a:rPr>
              <a:t> separate </a:t>
            </a:r>
            <a:r>
              <a:rPr lang="it-IT" sz="1400" dirty="0" err="1">
                <a:latin typeface="Century Gothic" panose="020B0502020202020204" pitchFamily="34" charset="0"/>
              </a:rPr>
              <a:t>launch</a:t>
            </a:r>
            <a:r>
              <a:rPr lang="it-IT" sz="1400" dirty="0">
                <a:latin typeface="Century Gothic" panose="020B0502020202020204" pitchFamily="34" charset="0"/>
              </a:rPr>
              <a:t> files to </a:t>
            </a:r>
            <a:r>
              <a:rPr lang="it-IT" sz="1400" dirty="0" err="1">
                <a:latin typeface="Century Gothic" panose="020B0502020202020204" pitchFamily="34" charset="0"/>
              </a:rPr>
              <a:t>spawn</a:t>
            </a:r>
            <a:r>
              <a:rPr lang="it-IT" sz="1400" dirty="0">
                <a:latin typeface="Century Gothic" panose="020B0502020202020204" pitchFamily="34" charset="0"/>
              </a:rPr>
              <a:t> the </a:t>
            </a:r>
            <a:r>
              <a:rPr lang="it-IT" sz="1400" dirty="0" err="1">
                <a:latin typeface="Century Gothic" panose="020B0502020202020204" pitchFamily="34" charset="0"/>
              </a:rPr>
              <a:t>robots</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b="1" dirty="0">
                <a:latin typeface="Century Gothic" panose="020B0502020202020204" pitchFamily="34" charset="0"/>
              </a:rPr>
              <a:t>STEP 3</a:t>
            </a:r>
            <a:r>
              <a:rPr lang="it-IT" sz="1400" dirty="0">
                <a:latin typeface="Century Gothic" panose="020B0502020202020204" pitchFamily="34" charset="0"/>
              </a:rPr>
              <a:t>: In the </a:t>
            </a:r>
            <a:r>
              <a:rPr lang="it-IT" sz="1400" dirty="0" err="1">
                <a:latin typeface="Century Gothic" panose="020B0502020202020204" pitchFamily="34" charset="0"/>
              </a:rPr>
              <a:t>main</a:t>
            </a:r>
            <a:r>
              <a:rPr lang="it-IT" sz="1400" dirty="0">
                <a:latin typeface="Century Gothic" panose="020B0502020202020204" pitchFamily="34" charset="0"/>
              </a:rPr>
              <a:t> </a:t>
            </a:r>
            <a:r>
              <a:rPr lang="it-IT" sz="1400" dirty="0" err="1">
                <a:latin typeface="Century Gothic" panose="020B0502020202020204" pitchFamily="34" charset="0"/>
              </a:rPr>
              <a:t>launch</a:t>
            </a:r>
            <a:r>
              <a:rPr lang="it-IT" sz="1400" dirty="0">
                <a:latin typeface="Century Gothic" panose="020B0502020202020204" pitchFamily="34" charset="0"/>
              </a:rPr>
              <a:t> file, ‘</a:t>
            </a:r>
            <a:r>
              <a:rPr lang="it-IT" sz="1400" dirty="0" err="1">
                <a:latin typeface="Century Gothic" panose="020B0502020202020204" pitchFamily="34" charset="0"/>
              </a:rPr>
              <a:t>spawn_robots_and_world</a:t>
            </a:r>
            <a:r>
              <a:rPr lang="it-IT" sz="1400" dirty="0">
                <a:latin typeface="Century Gothic" panose="020B0502020202020204" pitchFamily="34" charset="0"/>
              </a:rPr>
              <a:t>’, I </a:t>
            </a:r>
            <a:r>
              <a:rPr lang="it-IT" sz="1400" dirty="0" err="1">
                <a:latin typeface="Century Gothic" panose="020B0502020202020204" pitchFamily="34" charset="0"/>
              </a:rPr>
              <a:t>included</a:t>
            </a:r>
            <a:r>
              <a:rPr lang="it-IT" sz="1400" dirty="0">
                <a:latin typeface="Century Gothic" panose="020B0502020202020204" pitchFamily="34" charset="0"/>
              </a:rPr>
              <a:t> </a:t>
            </a:r>
            <a:r>
              <a:rPr lang="it-IT" sz="1400" dirty="0" err="1">
                <a:latin typeface="Century Gothic" panose="020B0502020202020204" pitchFamily="34" charset="0"/>
              </a:rPr>
              <a:t>both</a:t>
            </a:r>
            <a:r>
              <a:rPr lang="it-IT" sz="1400" dirty="0">
                <a:latin typeface="Century Gothic" panose="020B0502020202020204" pitchFamily="34" charset="0"/>
              </a:rPr>
              <a:t> </a:t>
            </a:r>
            <a:r>
              <a:rPr lang="it-IT" sz="1400" dirty="0" err="1">
                <a:latin typeface="Century Gothic" panose="020B0502020202020204" pitchFamily="34" charset="0"/>
              </a:rPr>
              <a:t>launch</a:t>
            </a:r>
            <a:r>
              <a:rPr lang="it-IT" sz="1400" dirty="0">
                <a:latin typeface="Century Gothic" panose="020B0502020202020204" pitchFamily="34" charset="0"/>
              </a:rPr>
              <a:t> files </a:t>
            </a:r>
            <a:r>
              <a:rPr lang="it-IT" sz="1400" dirty="0" err="1">
                <a:latin typeface="Century Gothic" panose="020B0502020202020204" pitchFamily="34" charset="0"/>
              </a:rPr>
              <a:t>using</a:t>
            </a:r>
            <a:r>
              <a:rPr lang="it-IT" sz="1400" dirty="0">
                <a:latin typeface="Century Gothic" panose="020B0502020202020204" pitchFamily="34" charset="0"/>
              </a:rPr>
              <a:t> </a:t>
            </a:r>
            <a:r>
              <a:rPr lang="it-IT" sz="1400" dirty="0" err="1">
                <a:latin typeface="Century Gothic" panose="020B0502020202020204" pitchFamily="34" charset="0"/>
              </a:rPr>
              <a:t>two</a:t>
            </a:r>
            <a:r>
              <a:rPr lang="it-IT" sz="1400" dirty="0">
                <a:latin typeface="Century Gothic" panose="020B0502020202020204" pitchFamily="34" charset="0"/>
              </a:rPr>
              <a:t> </a:t>
            </a:r>
            <a:r>
              <a:rPr lang="it-IT" sz="1400" dirty="0" err="1">
                <a:latin typeface="Century Gothic" panose="020B0502020202020204" pitchFamily="34" charset="0"/>
              </a:rPr>
              <a:t>different</a:t>
            </a:r>
            <a:r>
              <a:rPr lang="it-IT" sz="1400" dirty="0">
                <a:latin typeface="Century Gothic" panose="020B0502020202020204" pitchFamily="34" charset="0"/>
              </a:rPr>
              <a:t> </a:t>
            </a:r>
            <a:r>
              <a:rPr lang="it-IT" sz="1400" dirty="0" err="1">
                <a:latin typeface="Century Gothic" panose="020B0502020202020204" pitchFamily="34" charset="0"/>
              </a:rPr>
              <a:t>namespaces</a:t>
            </a:r>
            <a:r>
              <a:rPr lang="it-IT" sz="1400" dirty="0">
                <a:latin typeface="Century Gothic" panose="020B0502020202020204" pitchFamily="34" charset="0"/>
              </a:rPr>
              <a:t>.</a:t>
            </a:r>
          </a:p>
          <a:p>
            <a:endParaRPr lang="it-IT" sz="1400" b="1" dirty="0">
              <a:latin typeface="Century Gothic" panose="020B0502020202020204" pitchFamily="34" charset="0"/>
            </a:endParaRPr>
          </a:p>
          <a:p>
            <a:r>
              <a:rPr lang="it-IT" sz="1400" b="1" dirty="0">
                <a:latin typeface="Century Gothic" panose="020B0502020202020204" pitchFamily="34" charset="0"/>
              </a:rPr>
              <a:t>STEP 4</a:t>
            </a:r>
            <a:r>
              <a:rPr lang="it-IT" sz="1400" dirty="0">
                <a:latin typeface="Century Gothic" panose="020B0502020202020204" pitchFamily="34" charset="0"/>
              </a:rPr>
              <a:t>: In </a:t>
            </a:r>
            <a:r>
              <a:rPr lang="it-IT" sz="1400" dirty="0" err="1">
                <a:latin typeface="Century Gothic" panose="020B0502020202020204" pitchFamily="34" charset="0"/>
              </a:rPr>
              <a:t>this</a:t>
            </a:r>
            <a:r>
              <a:rPr lang="it-IT" sz="1400" dirty="0">
                <a:latin typeface="Century Gothic" panose="020B0502020202020204" pitchFamily="34" charset="0"/>
              </a:rPr>
              <a:t> </a:t>
            </a:r>
            <a:r>
              <a:rPr lang="it-IT" sz="1400" dirty="0" err="1">
                <a:latin typeface="Century Gothic" panose="020B0502020202020204" pitchFamily="34" charset="0"/>
              </a:rPr>
              <a:t>launch</a:t>
            </a:r>
            <a:r>
              <a:rPr lang="it-IT" sz="1400" dirty="0">
                <a:latin typeface="Century Gothic" panose="020B0502020202020204" pitchFamily="34" charset="0"/>
              </a:rPr>
              <a:t> file I </a:t>
            </a:r>
            <a:r>
              <a:rPr lang="it-IT" sz="1400" dirty="0" err="1">
                <a:latin typeface="Century Gothic" panose="020B0502020202020204" pitchFamily="34" charset="0"/>
              </a:rPr>
              <a:t>also</a:t>
            </a:r>
            <a:r>
              <a:rPr lang="it-IT" sz="1400" dirty="0">
                <a:latin typeface="Century Gothic" panose="020B0502020202020204" pitchFamily="34" charset="0"/>
              </a:rPr>
              <a:t> </a:t>
            </a:r>
            <a:r>
              <a:rPr lang="it-IT" sz="1400" dirty="0" err="1">
                <a:latin typeface="Century Gothic" panose="020B0502020202020204" pitchFamily="34" charset="0"/>
              </a:rPr>
              <a:t>added</a:t>
            </a:r>
            <a:r>
              <a:rPr lang="it-IT" sz="1400" dirty="0">
                <a:latin typeface="Century Gothic" panose="020B0502020202020204" pitchFamily="34" charset="0"/>
              </a:rPr>
              <a:t> the </a:t>
            </a:r>
            <a:r>
              <a:rPr lang="it-IT" sz="1400" dirty="0" err="1">
                <a:latin typeface="Century Gothic" panose="020B0502020202020204" pitchFamily="34" charset="0"/>
              </a:rPr>
              <a:t>Rviz</a:t>
            </a:r>
            <a:r>
              <a:rPr lang="it-IT" sz="1400" dirty="0">
                <a:latin typeface="Century Gothic" panose="020B0502020202020204" pitchFamily="34" charset="0"/>
              </a:rPr>
              <a:t> </a:t>
            </a:r>
            <a:r>
              <a:rPr lang="it-IT" sz="1400" dirty="0" err="1">
                <a:latin typeface="Century Gothic" panose="020B0502020202020204" pitchFamily="34" charset="0"/>
              </a:rPr>
              <a:t>node</a:t>
            </a:r>
            <a:r>
              <a:rPr lang="it-IT" sz="1400" dirty="0">
                <a:latin typeface="Century Gothic" panose="020B0502020202020204" pitchFamily="34" charset="0"/>
              </a:rPr>
              <a:t> for the </a:t>
            </a:r>
            <a:r>
              <a:rPr lang="it-IT" sz="1400" dirty="0" err="1">
                <a:latin typeface="Century Gothic" panose="020B0502020202020204" pitchFamily="34" charset="0"/>
              </a:rPr>
              <a:t>visualization</a:t>
            </a:r>
            <a:r>
              <a:rPr lang="it-IT" sz="1400" dirty="0">
                <a:latin typeface="Century Gothic" panose="020B0502020202020204" pitchFamily="34" charset="0"/>
              </a:rPr>
              <a:t> part, </a:t>
            </a:r>
            <a:r>
              <a:rPr lang="it-IT" sz="1400" dirty="0" err="1">
                <a:latin typeface="Century Gothic" panose="020B0502020202020204" pitchFamily="34" charset="0"/>
              </a:rPr>
              <a:t>but</a:t>
            </a:r>
            <a:r>
              <a:rPr lang="it-IT" sz="1400" dirty="0">
                <a:latin typeface="Century Gothic" panose="020B0502020202020204" pitchFamily="34" charset="0"/>
              </a:rPr>
              <a:t> </a:t>
            </a:r>
            <a:r>
              <a:rPr lang="it-IT" sz="1400" dirty="0" err="1">
                <a:latin typeface="Century Gothic" panose="020B0502020202020204" pitchFamily="34" charset="0"/>
              </a:rPr>
              <a:t>before</a:t>
            </a:r>
            <a:r>
              <a:rPr lang="it-IT" sz="1400" dirty="0">
                <a:latin typeface="Century Gothic" panose="020B0502020202020204" pitchFamily="34" charset="0"/>
              </a:rPr>
              <a:t> </a:t>
            </a:r>
            <a:r>
              <a:rPr lang="it-IT" sz="1400" dirty="0" err="1">
                <a:latin typeface="Century Gothic" panose="020B0502020202020204" pitchFamily="34" charset="0"/>
              </a:rPr>
              <a:t>saving</a:t>
            </a:r>
            <a:r>
              <a:rPr lang="it-IT" sz="1400" dirty="0">
                <a:latin typeface="Century Gothic" panose="020B0502020202020204" pitchFamily="34" charset="0"/>
              </a:rPr>
              <a:t> the </a:t>
            </a:r>
            <a:r>
              <a:rPr lang="it-IT" sz="1400" dirty="0" err="1">
                <a:latin typeface="Century Gothic" panose="020B0502020202020204" pitchFamily="34" charset="0"/>
              </a:rPr>
              <a:t>Rviz</a:t>
            </a:r>
            <a:r>
              <a:rPr lang="it-IT" sz="1400" dirty="0">
                <a:latin typeface="Century Gothic" panose="020B0502020202020204" pitchFamily="34" charset="0"/>
              </a:rPr>
              <a:t> </a:t>
            </a:r>
            <a:r>
              <a:rPr lang="it-IT" sz="1400" dirty="0" err="1">
                <a:latin typeface="Century Gothic" panose="020B0502020202020204" pitchFamily="34" charset="0"/>
              </a:rPr>
              <a:t>configuration</a:t>
            </a:r>
            <a:r>
              <a:rPr lang="it-IT" sz="1400" dirty="0">
                <a:latin typeface="Century Gothic" panose="020B0502020202020204" pitchFamily="34" charset="0"/>
              </a:rPr>
              <a:t> I </a:t>
            </a:r>
            <a:r>
              <a:rPr lang="it-IT" sz="1400" dirty="0" err="1">
                <a:latin typeface="Century Gothic" panose="020B0502020202020204" pitchFamily="34" charset="0"/>
              </a:rPr>
              <a:t>created</a:t>
            </a:r>
            <a:r>
              <a:rPr lang="it-IT" sz="1400" dirty="0">
                <a:latin typeface="Century Gothic" panose="020B0502020202020204" pitchFamily="34" charset="0"/>
              </a:rPr>
              <a:t> the </a:t>
            </a:r>
            <a:r>
              <a:rPr lang="it-IT" sz="1400" dirty="0" err="1">
                <a:latin typeface="Century Gothic" panose="020B0502020202020204" pitchFamily="34" charset="0"/>
              </a:rPr>
              <a:t>map</a:t>
            </a:r>
            <a:r>
              <a:rPr lang="it-IT" sz="1400" dirty="0">
                <a:latin typeface="Century Gothic" panose="020B0502020202020204" pitchFamily="34" charset="0"/>
              </a:rPr>
              <a:t> offline.</a:t>
            </a:r>
          </a:p>
        </p:txBody>
      </p:sp>
    </p:spTree>
    <p:extLst>
      <p:ext uri="{BB962C8B-B14F-4D97-AF65-F5344CB8AC3E}">
        <p14:creationId xmlns:p14="http://schemas.microsoft.com/office/powerpoint/2010/main" val="1906762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E8AEB7E0-91D9-CED4-2F54-A72108D070AE}"/>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Robots</a:t>
            </a:r>
            <a:r>
              <a:rPr lang="it-IT" sz="2000" b="1" dirty="0">
                <a:solidFill>
                  <a:srgbClr val="971720"/>
                </a:solidFill>
                <a:latin typeface="Century Gothic" panose="020B0502020202020204" pitchFamily="34" charset="0"/>
              </a:rPr>
              <a:t> and World in Gazebo</a:t>
            </a:r>
            <a:endParaRPr lang="it-IT" sz="2000" b="1" dirty="0">
              <a:solidFill>
                <a:srgbClr val="971720"/>
              </a:solidFill>
            </a:endParaRPr>
          </a:p>
        </p:txBody>
      </p:sp>
      <p:pic>
        <p:nvPicPr>
          <p:cNvPr id="5" name="Immagine 4" descr="Immagine che contiene testo&#10;&#10;Descrizione generata automaticamente">
            <a:extLst>
              <a:ext uri="{FF2B5EF4-FFF2-40B4-BE49-F238E27FC236}">
                <a16:creationId xmlns:a16="http://schemas.microsoft.com/office/drawing/2014/main" id="{129EA6BE-C013-5916-4802-5ACFB0970EB6}"/>
              </a:ext>
            </a:extLst>
          </p:cNvPr>
          <p:cNvPicPr>
            <a:picLocks noChangeAspect="1"/>
          </p:cNvPicPr>
          <p:nvPr/>
        </p:nvPicPr>
        <p:blipFill>
          <a:blip r:embed="rId3"/>
          <a:stretch>
            <a:fillRect/>
          </a:stretch>
        </p:blipFill>
        <p:spPr>
          <a:xfrm>
            <a:off x="402479" y="1402664"/>
            <a:ext cx="7833223" cy="2930797"/>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433BA192-FC24-679A-5AD8-C99C9D7D727A}"/>
              </a:ext>
            </a:extLst>
          </p:cNvPr>
          <p:cNvPicPr>
            <a:picLocks noChangeAspect="1"/>
          </p:cNvPicPr>
          <p:nvPr/>
        </p:nvPicPr>
        <p:blipFill>
          <a:blip r:embed="rId4"/>
          <a:stretch>
            <a:fillRect/>
          </a:stretch>
        </p:blipFill>
        <p:spPr>
          <a:xfrm>
            <a:off x="368424" y="4650684"/>
            <a:ext cx="7867280" cy="1938131"/>
          </a:xfrm>
          <a:prstGeom prst="rect">
            <a:avLst/>
          </a:prstGeom>
        </p:spPr>
      </p:pic>
    </p:spTree>
    <p:extLst>
      <p:ext uri="{BB962C8B-B14F-4D97-AF65-F5344CB8AC3E}">
        <p14:creationId xmlns:p14="http://schemas.microsoft.com/office/powerpoint/2010/main" val="15501513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2" name="CasellaDiTesto 1">
            <a:extLst>
              <a:ext uri="{FF2B5EF4-FFF2-40B4-BE49-F238E27FC236}">
                <a16:creationId xmlns:a16="http://schemas.microsoft.com/office/drawing/2014/main" id="{E8AEB7E0-91D9-CED4-2F54-A72108D070AE}"/>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Robots</a:t>
            </a:r>
            <a:r>
              <a:rPr lang="it-IT" sz="2000" b="1" dirty="0">
                <a:solidFill>
                  <a:srgbClr val="971720"/>
                </a:solidFill>
                <a:latin typeface="Century Gothic" panose="020B0502020202020204" pitchFamily="34" charset="0"/>
              </a:rPr>
              <a:t> and World in Gazebo</a:t>
            </a:r>
            <a:endParaRPr lang="it-IT" sz="2000" b="1" dirty="0">
              <a:solidFill>
                <a:srgbClr val="971720"/>
              </a:solidFill>
            </a:endParaRPr>
          </a:p>
        </p:txBody>
      </p:sp>
      <p:pic>
        <p:nvPicPr>
          <p:cNvPr id="6" name="Immagine 5" descr="Immagine che contiene testo&#10;&#10;Descrizione generata automaticamente">
            <a:extLst>
              <a:ext uri="{FF2B5EF4-FFF2-40B4-BE49-F238E27FC236}">
                <a16:creationId xmlns:a16="http://schemas.microsoft.com/office/drawing/2014/main" id="{F9283B6B-5B04-69C1-9BFB-48E9C95EB9BD}"/>
              </a:ext>
            </a:extLst>
          </p:cNvPr>
          <p:cNvPicPr>
            <a:picLocks noChangeAspect="1"/>
          </p:cNvPicPr>
          <p:nvPr/>
        </p:nvPicPr>
        <p:blipFill>
          <a:blip r:embed="rId3"/>
          <a:stretch>
            <a:fillRect/>
          </a:stretch>
        </p:blipFill>
        <p:spPr>
          <a:xfrm>
            <a:off x="1538286" y="2333625"/>
            <a:ext cx="6067425" cy="2190750"/>
          </a:xfrm>
          <a:prstGeom prst="rect">
            <a:avLst/>
          </a:prstGeom>
        </p:spPr>
      </p:pic>
      <p:sp>
        <p:nvSpPr>
          <p:cNvPr id="3" name="CasellaDiTesto 2">
            <a:extLst>
              <a:ext uri="{FF2B5EF4-FFF2-40B4-BE49-F238E27FC236}">
                <a16:creationId xmlns:a16="http://schemas.microsoft.com/office/drawing/2014/main" id="{F4B4E163-0936-AEE7-A888-712C9395C9D7}"/>
              </a:ext>
            </a:extLst>
          </p:cNvPr>
          <p:cNvSpPr txBox="1"/>
          <p:nvPr/>
        </p:nvSpPr>
        <p:spPr>
          <a:xfrm>
            <a:off x="636104" y="5049078"/>
            <a:ext cx="7981122" cy="923330"/>
          </a:xfrm>
          <a:prstGeom prst="rect">
            <a:avLst/>
          </a:prstGeom>
          <a:noFill/>
        </p:spPr>
        <p:txBody>
          <a:bodyPr wrap="square" rtlCol="0">
            <a:spAutoFit/>
          </a:bodyPr>
          <a:lstStyle/>
          <a:p>
            <a:r>
              <a:rPr lang="it-IT" dirty="0">
                <a:latin typeface="Century Gothic" panose="020B0502020202020204" pitchFamily="34" charset="0"/>
              </a:rPr>
              <a:t>The </a:t>
            </a:r>
            <a:r>
              <a:rPr lang="it-IT" dirty="0" err="1">
                <a:latin typeface="Century Gothic" panose="020B0502020202020204" pitchFamily="34" charset="0"/>
              </a:rPr>
              <a:t>two</a:t>
            </a:r>
            <a:r>
              <a:rPr lang="it-IT" dirty="0">
                <a:latin typeface="Century Gothic" panose="020B0502020202020204" pitchFamily="34" charset="0"/>
              </a:rPr>
              <a:t> </a:t>
            </a:r>
            <a:r>
              <a:rPr lang="it-IT" b="1" dirty="0" err="1">
                <a:latin typeface="Century Gothic" panose="020B0502020202020204" pitchFamily="34" charset="0"/>
              </a:rPr>
              <a:t>different</a:t>
            </a:r>
            <a:r>
              <a:rPr lang="it-IT" b="1" dirty="0">
                <a:latin typeface="Century Gothic" panose="020B0502020202020204" pitchFamily="34" charset="0"/>
              </a:rPr>
              <a:t> </a:t>
            </a:r>
            <a:r>
              <a:rPr lang="it-IT" b="1" dirty="0" err="1">
                <a:latin typeface="Century Gothic" panose="020B0502020202020204" pitchFamily="34" charset="0"/>
              </a:rPr>
              <a:t>namespaces</a:t>
            </a:r>
            <a:r>
              <a:rPr lang="it-IT" b="1" dirty="0">
                <a:latin typeface="Century Gothic" panose="020B0502020202020204" pitchFamily="34" charset="0"/>
              </a:rPr>
              <a:t> </a:t>
            </a:r>
            <a:r>
              <a:rPr lang="it-IT" dirty="0">
                <a:latin typeface="Century Gothic" panose="020B0502020202020204" pitchFamily="34" charset="0"/>
              </a:rPr>
              <a:t>are </a:t>
            </a:r>
            <a:r>
              <a:rPr lang="it-IT" dirty="0" err="1">
                <a:latin typeface="Century Gothic" panose="020B0502020202020204" pitchFamily="34" charset="0"/>
              </a:rPr>
              <a:t>mandatory</a:t>
            </a:r>
            <a:r>
              <a:rPr lang="it-IT" dirty="0">
                <a:latin typeface="Century Gothic" panose="020B0502020202020204" pitchFamily="34" charset="0"/>
              </a:rPr>
              <a:t> in </a:t>
            </a:r>
            <a:r>
              <a:rPr lang="it-IT" dirty="0" err="1">
                <a:latin typeface="Century Gothic" panose="020B0502020202020204" pitchFamily="34" charset="0"/>
              </a:rPr>
              <a:t>order</a:t>
            </a:r>
            <a:r>
              <a:rPr lang="it-IT" dirty="0">
                <a:latin typeface="Century Gothic" panose="020B0502020202020204" pitchFamily="34" charset="0"/>
              </a:rPr>
              <a:t> to </a:t>
            </a:r>
            <a:r>
              <a:rPr lang="it-IT" dirty="0" err="1">
                <a:latin typeface="Century Gothic" panose="020B0502020202020204" pitchFamily="34" charset="0"/>
              </a:rPr>
              <a:t>not</a:t>
            </a:r>
            <a:r>
              <a:rPr lang="it-IT" dirty="0">
                <a:latin typeface="Century Gothic" panose="020B0502020202020204" pitchFamily="34" charset="0"/>
              </a:rPr>
              <a:t> create </a:t>
            </a:r>
            <a:r>
              <a:rPr lang="it-IT" dirty="0" err="1">
                <a:latin typeface="Century Gothic" panose="020B0502020202020204" pitchFamily="34" charset="0"/>
              </a:rPr>
              <a:t>conflicts</a:t>
            </a:r>
            <a:r>
              <a:rPr lang="it-IT" dirty="0">
                <a:latin typeface="Century Gothic" panose="020B0502020202020204" pitchFamily="34" charset="0"/>
              </a:rPr>
              <a:t> </a:t>
            </a:r>
            <a:r>
              <a:rPr lang="it-IT" dirty="0" err="1">
                <a:latin typeface="Century Gothic" panose="020B0502020202020204" pitchFamily="34" charset="0"/>
              </a:rPr>
              <a:t>between</a:t>
            </a:r>
            <a:r>
              <a:rPr lang="it-IT" dirty="0">
                <a:latin typeface="Century Gothic" panose="020B0502020202020204" pitchFamily="34" charset="0"/>
              </a:rPr>
              <a:t> the </a:t>
            </a:r>
            <a:r>
              <a:rPr lang="it-IT" dirty="0" err="1">
                <a:latin typeface="Century Gothic" panose="020B0502020202020204" pitchFamily="34" charset="0"/>
              </a:rPr>
              <a:t>two</a:t>
            </a:r>
            <a:r>
              <a:rPr lang="it-IT" dirty="0">
                <a:latin typeface="Century Gothic" panose="020B0502020202020204" pitchFamily="34" charset="0"/>
              </a:rPr>
              <a:t> </a:t>
            </a:r>
            <a:r>
              <a:rPr lang="it-IT" dirty="0" err="1">
                <a:latin typeface="Century Gothic" panose="020B0502020202020204" pitchFamily="34" charset="0"/>
              </a:rPr>
              <a:t>robot_state_publisher</a:t>
            </a:r>
            <a:r>
              <a:rPr lang="it-IT" dirty="0">
                <a:latin typeface="Century Gothic" panose="020B0502020202020204" pitchFamily="34" charset="0"/>
              </a:rPr>
              <a:t> and to </a:t>
            </a:r>
            <a:r>
              <a:rPr lang="it-IT" dirty="0" err="1">
                <a:latin typeface="Century Gothic" panose="020B0502020202020204" pitchFamily="34" charset="0"/>
              </a:rPr>
              <a:t>differentiate</a:t>
            </a:r>
            <a:r>
              <a:rPr lang="it-IT" dirty="0">
                <a:latin typeface="Century Gothic" panose="020B0502020202020204" pitchFamily="34" charset="0"/>
              </a:rPr>
              <a:t> the </a:t>
            </a:r>
            <a:r>
              <a:rPr lang="it-IT" dirty="0" err="1">
                <a:latin typeface="Century Gothic" panose="020B0502020202020204" pitchFamily="34" charset="0"/>
              </a:rPr>
              <a:t>sensors</a:t>
            </a:r>
            <a:r>
              <a:rPr lang="it-IT" dirty="0">
                <a:latin typeface="Century Gothic" panose="020B0502020202020204" pitchFamily="34" charset="0"/>
              </a:rPr>
              <a:t> and the </a:t>
            </a:r>
            <a:r>
              <a:rPr lang="it-IT" dirty="0" err="1">
                <a:latin typeface="Century Gothic" panose="020B0502020202020204" pitchFamily="34" charset="0"/>
              </a:rPr>
              <a:t>topics</a:t>
            </a:r>
            <a:r>
              <a:rPr lang="it-IT" dirty="0">
                <a:latin typeface="Century Gothic" panose="020B0502020202020204" pitchFamily="34" charset="0"/>
              </a:rPr>
              <a:t> with </a:t>
            </a:r>
            <a:r>
              <a:rPr lang="it-IT" dirty="0" err="1">
                <a:latin typeface="Century Gothic" panose="020B0502020202020204" pitchFamily="34" charset="0"/>
              </a:rPr>
              <a:t>which</a:t>
            </a:r>
            <a:r>
              <a:rPr lang="it-IT" dirty="0">
                <a:latin typeface="Century Gothic" panose="020B0502020202020204" pitchFamily="34" charset="0"/>
              </a:rPr>
              <a:t> the </a:t>
            </a:r>
            <a:r>
              <a:rPr lang="it-IT" dirty="0" err="1">
                <a:latin typeface="Century Gothic" panose="020B0502020202020204" pitchFamily="34" charset="0"/>
              </a:rPr>
              <a:t>robots</a:t>
            </a:r>
            <a:r>
              <a:rPr lang="it-IT" dirty="0">
                <a:latin typeface="Century Gothic" panose="020B0502020202020204" pitchFamily="34" charset="0"/>
              </a:rPr>
              <a:t> </a:t>
            </a:r>
            <a:r>
              <a:rPr lang="it-IT" dirty="0" err="1">
                <a:latin typeface="Century Gothic" panose="020B0502020202020204" pitchFamily="34" charset="0"/>
              </a:rPr>
              <a:t>have</a:t>
            </a:r>
            <a:r>
              <a:rPr lang="it-IT" dirty="0">
                <a:latin typeface="Century Gothic" panose="020B0502020202020204" pitchFamily="34" charset="0"/>
              </a:rPr>
              <a:t> to deal.</a:t>
            </a:r>
          </a:p>
        </p:txBody>
      </p:sp>
    </p:spTree>
    <p:extLst>
      <p:ext uri="{BB962C8B-B14F-4D97-AF65-F5344CB8AC3E}">
        <p14:creationId xmlns:p14="http://schemas.microsoft.com/office/powerpoint/2010/main" val="22953081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3" name="CasellaDiTesto 2">
            <a:extLst>
              <a:ext uri="{FF2B5EF4-FFF2-40B4-BE49-F238E27FC236}">
                <a16:creationId xmlns:a16="http://schemas.microsoft.com/office/drawing/2014/main" id="{8EB4C5FA-799A-CDEC-2AE0-FFBC4DA3928D}"/>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Sensors</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chosen</a:t>
            </a:r>
            <a:r>
              <a:rPr lang="it-IT" sz="2000" b="1" dirty="0">
                <a:solidFill>
                  <a:srgbClr val="971720"/>
                </a:solidFill>
                <a:latin typeface="Century Gothic" panose="020B0502020202020204" pitchFamily="34" charset="0"/>
              </a:rPr>
              <a:t> for the </a:t>
            </a:r>
            <a:r>
              <a:rPr lang="it-IT" sz="2000" b="1" dirty="0" err="1">
                <a:solidFill>
                  <a:srgbClr val="971720"/>
                </a:solidFill>
                <a:latin typeface="Century Gothic" panose="020B0502020202020204" pitchFamily="34" charset="0"/>
              </a:rPr>
              <a:t>robots</a:t>
            </a:r>
            <a:endParaRPr lang="it-IT" sz="2000" b="1" dirty="0">
              <a:solidFill>
                <a:srgbClr val="971720"/>
              </a:solidFill>
            </a:endParaRPr>
          </a:p>
        </p:txBody>
      </p:sp>
      <p:sp>
        <p:nvSpPr>
          <p:cNvPr id="15" name="CasellaDiTesto 14">
            <a:extLst>
              <a:ext uri="{FF2B5EF4-FFF2-40B4-BE49-F238E27FC236}">
                <a16:creationId xmlns:a16="http://schemas.microsoft.com/office/drawing/2014/main" id="{A3D44B81-2B5D-EF51-2C95-C4E415752F67}"/>
              </a:ext>
            </a:extLst>
          </p:cNvPr>
          <p:cNvSpPr txBox="1"/>
          <p:nvPr/>
        </p:nvSpPr>
        <p:spPr>
          <a:xfrm>
            <a:off x="368423" y="1550504"/>
            <a:ext cx="8278619" cy="3323987"/>
          </a:xfrm>
          <a:prstGeom prst="rect">
            <a:avLst/>
          </a:prstGeom>
          <a:noFill/>
        </p:spPr>
        <p:txBody>
          <a:bodyPr wrap="square" rtlCol="0">
            <a:spAutoFit/>
          </a:bodyPr>
          <a:lstStyle/>
          <a:p>
            <a:r>
              <a:rPr lang="it-IT" sz="1400" dirty="0">
                <a:latin typeface="Century Gothic" panose="020B0502020202020204" pitchFamily="34" charset="0"/>
              </a:rPr>
              <a:t>The </a:t>
            </a:r>
            <a:r>
              <a:rPr lang="it-IT" sz="1400" dirty="0" err="1">
                <a:latin typeface="Century Gothic" panose="020B0502020202020204" pitchFamily="34" charset="0"/>
              </a:rPr>
              <a:t>next</a:t>
            </a:r>
            <a:r>
              <a:rPr lang="it-IT" sz="1400" dirty="0">
                <a:latin typeface="Century Gothic" panose="020B0502020202020204" pitchFamily="34" charset="0"/>
              </a:rPr>
              <a:t> step </a:t>
            </a:r>
            <a:r>
              <a:rPr lang="it-IT" sz="1400" dirty="0" err="1">
                <a:latin typeface="Century Gothic" panose="020B0502020202020204" pitchFamily="34" charset="0"/>
              </a:rPr>
              <a:t>should</a:t>
            </a:r>
            <a:r>
              <a:rPr lang="it-IT" sz="1400" dirty="0">
                <a:latin typeface="Century Gothic" panose="020B0502020202020204" pitchFamily="34" charset="0"/>
              </a:rPr>
              <a:t> be the </a:t>
            </a:r>
            <a:r>
              <a:rPr lang="it-IT" sz="1400" dirty="0" err="1">
                <a:latin typeface="Century Gothic" panose="020B0502020202020204" pitchFamily="34" charset="0"/>
              </a:rPr>
              <a:t>creation</a:t>
            </a:r>
            <a:r>
              <a:rPr lang="it-IT" sz="1400" dirty="0">
                <a:latin typeface="Century Gothic" panose="020B0502020202020204" pitchFamily="34" charset="0"/>
              </a:rPr>
              <a:t> of the </a:t>
            </a:r>
            <a:r>
              <a:rPr lang="it-IT" sz="1400" dirty="0" err="1">
                <a:latin typeface="Century Gothic" panose="020B0502020202020204" pitchFamily="34" charset="0"/>
              </a:rPr>
              <a:t>map</a:t>
            </a:r>
            <a:r>
              <a:rPr lang="it-IT" sz="1400" dirty="0">
                <a:latin typeface="Century Gothic" panose="020B0502020202020204" pitchFamily="34" charset="0"/>
              </a:rPr>
              <a:t> of </a:t>
            </a:r>
            <a:r>
              <a:rPr lang="it-IT" sz="1400" dirty="0" err="1">
                <a:latin typeface="Century Gothic" panose="020B0502020202020204" pitchFamily="34" charset="0"/>
              </a:rPr>
              <a:t>my</a:t>
            </a:r>
            <a:r>
              <a:rPr lang="it-IT" sz="1400" dirty="0">
                <a:latin typeface="Century Gothic" panose="020B0502020202020204" pitchFamily="34" charset="0"/>
              </a:rPr>
              <a:t> Gazebo world in </a:t>
            </a:r>
            <a:r>
              <a:rPr lang="it-IT" sz="1400" dirty="0" err="1">
                <a:latin typeface="Century Gothic" panose="020B0502020202020204" pitchFamily="34" charset="0"/>
              </a:rPr>
              <a:t>Rviz</a:t>
            </a:r>
            <a:r>
              <a:rPr lang="it-IT" sz="1400" dirty="0">
                <a:latin typeface="Century Gothic" panose="020B0502020202020204" pitchFamily="34" charset="0"/>
              </a:rPr>
              <a:t> and </a:t>
            </a:r>
            <a:r>
              <a:rPr lang="it-IT" sz="1400" dirty="0" err="1">
                <a:latin typeface="Century Gothic" panose="020B0502020202020204" pitchFamily="34" charset="0"/>
              </a:rPr>
              <a:t>save</a:t>
            </a:r>
            <a:r>
              <a:rPr lang="it-IT" sz="1400" dirty="0">
                <a:latin typeface="Century Gothic" panose="020B0502020202020204" pitchFamily="34" charset="0"/>
              </a:rPr>
              <a:t> </a:t>
            </a:r>
            <a:r>
              <a:rPr lang="it-IT" sz="1400" dirty="0" err="1">
                <a:latin typeface="Century Gothic" panose="020B0502020202020204" pitchFamily="34" charset="0"/>
              </a:rPr>
              <a:t>it</a:t>
            </a:r>
            <a:r>
              <a:rPr lang="it-IT" sz="1400" dirty="0">
                <a:latin typeface="Century Gothic" panose="020B0502020202020204" pitchFamily="34" charset="0"/>
              </a:rPr>
              <a:t>. To do </a:t>
            </a:r>
            <a:r>
              <a:rPr lang="it-IT" sz="1400" dirty="0" err="1">
                <a:latin typeface="Century Gothic" panose="020B0502020202020204" pitchFamily="34" charset="0"/>
              </a:rPr>
              <a:t>this</a:t>
            </a:r>
            <a:r>
              <a:rPr lang="it-IT" sz="1400" dirty="0">
                <a:latin typeface="Century Gothic" panose="020B0502020202020204" pitchFamily="34" charset="0"/>
              </a:rPr>
              <a:t> I </a:t>
            </a:r>
            <a:r>
              <a:rPr lang="it-IT" sz="1400" dirty="0" err="1">
                <a:latin typeface="Century Gothic" panose="020B0502020202020204" pitchFamily="34" charset="0"/>
              </a:rPr>
              <a:t>have</a:t>
            </a:r>
            <a:r>
              <a:rPr lang="it-IT" sz="1400" dirty="0">
                <a:latin typeface="Century Gothic" panose="020B0502020202020204" pitchFamily="34" charset="0"/>
              </a:rPr>
              <a:t> to </a:t>
            </a:r>
            <a:r>
              <a:rPr lang="it-IT" sz="1400" dirty="0" err="1">
                <a:latin typeface="Century Gothic" panose="020B0502020202020204" pitchFamily="34" charset="0"/>
              </a:rPr>
              <a:t>implement</a:t>
            </a:r>
            <a:r>
              <a:rPr lang="it-IT" sz="1400" dirty="0">
                <a:latin typeface="Century Gothic" panose="020B0502020202020204" pitchFamily="34" charset="0"/>
              </a:rPr>
              <a:t> some </a:t>
            </a:r>
            <a:r>
              <a:rPr lang="it-IT" sz="1400" b="1" dirty="0" err="1">
                <a:latin typeface="Century Gothic" panose="020B0502020202020204" pitchFamily="34" charset="0"/>
              </a:rPr>
              <a:t>sensors</a:t>
            </a:r>
            <a:r>
              <a:rPr lang="it-IT" sz="1400" dirty="0">
                <a:latin typeface="Century Gothic" panose="020B0502020202020204" pitchFamily="34" charset="0"/>
              </a:rPr>
              <a:t> on </a:t>
            </a:r>
            <a:r>
              <a:rPr lang="it-IT" sz="1400" dirty="0" err="1">
                <a:latin typeface="Century Gothic" panose="020B0502020202020204" pitchFamily="34" charset="0"/>
              </a:rPr>
              <a:t>my</a:t>
            </a:r>
            <a:r>
              <a:rPr lang="it-IT" sz="1400" dirty="0">
                <a:latin typeface="Century Gothic" panose="020B0502020202020204" pitchFamily="34" charset="0"/>
              </a:rPr>
              <a:t> robot, so I </a:t>
            </a:r>
            <a:r>
              <a:rPr lang="it-IT" sz="1400" dirty="0" err="1">
                <a:latin typeface="Century Gothic" panose="020B0502020202020204" pitchFamily="34" charset="0"/>
              </a:rPr>
              <a:t>choose</a:t>
            </a:r>
            <a:r>
              <a:rPr lang="it-IT" sz="1400" dirty="0">
                <a:latin typeface="Century Gothic" panose="020B0502020202020204" pitchFamily="34" charset="0"/>
              </a:rPr>
              <a:t> first to handle the </a:t>
            </a:r>
            <a:r>
              <a:rPr lang="it-IT" sz="1400" dirty="0" err="1">
                <a:latin typeface="Century Gothic" panose="020B0502020202020204" pitchFamily="34" charset="0"/>
              </a:rPr>
              <a:t>sensors</a:t>
            </a:r>
            <a:r>
              <a:rPr lang="it-IT" sz="1400" dirty="0">
                <a:latin typeface="Century Gothic" panose="020B0502020202020204" pitchFamily="34" charset="0"/>
              </a:rPr>
              <a:t> on </a:t>
            </a:r>
            <a:r>
              <a:rPr lang="it-IT" sz="1400" dirty="0" err="1">
                <a:latin typeface="Century Gothic" panose="020B0502020202020204" pitchFamily="34" charset="0"/>
              </a:rPr>
              <a:t>both</a:t>
            </a:r>
            <a:r>
              <a:rPr lang="it-IT" sz="1400" dirty="0">
                <a:latin typeface="Century Gothic" panose="020B0502020202020204" pitchFamily="34" charset="0"/>
              </a:rPr>
              <a:t> </a:t>
            </a:r>
            <a:r>
              <a:rPr lang="it-IT" sz="1400" dirty="0" err="1">
                <a:latin typeface="Century Gothic" panose="020B0502020202020204" pitchFamily="34" charset="0"/>
              </a:rPr>
              <a:t>robots</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a:latin typeface="Century Gothic" panose="020B0502020202020204" pitchFamily="34" charset="0"/>
              </a:rPr>
              <a:t>In the </a:t>
            </a:r>
            <a:r>
              <a:rPr lang="it-IT" sz="1400" dirty="0" err="1">
                <a:latin typeface="Century Gothic" panose="020B0502020202020204" pitchFamily="34" charset="0"/>
              </a:rPr>
              <a:t>perspective</a:t>
            </a:r>
            <a:r>
              <a:rPr lang="it-IT" sz="1400" dirty="0">
                <a:latin typeface="Century Gothic" panose="020B0502020202020204" pitchFamily="34" charset="0"/>
              </a:rPr>
              <a:t> of the </a:t>
            </a:r>
            <a:r>
              <a:rPr lang="it-IT" sz="1400" dirty="0" err="1">
                <a:latin typeface="Century Gothic" panose="020B0502020202020204" pitchFamily="34" charset="0"/>
              </a:rPr>
              <a:t>purpose</a:t>
            </a:r>
            <a:r>
              <a:rPr lang="it-IT" sz="1400" dirty="0">
                <a:latin typeface="Century Gothic" panose="020B0502020202020204" pitchFamily="34" charset="0"/>
              </a:rPr>
              <a:t> of the project, </a:t>
            </a:r>
            <a:r>
              <a:rPr lang="it-IT" sz="1400" b="1" dirty="0" err="1">
                <a:latin typeface="Century Gothic" panose="020B0502020202020204" pitchFamily="34" charset="0"/>
              </a:rPr>
              <a:t>turtlebot</a:t>
            </a:r>
            <a:r>
              <a:rPr lang="it-IT" sz="1400" dirty="0">
                <a:latin typeface="Century Gothic" panose="020B0502020202020204" pitchFamily="34" charset="0"/>
              </a:rPr>
              <a:t> must </a:t>
            </a:r>
            <a:r>
              <a:rPr lang="it-IT" sz="1400" dirty="0" err="1">
                <a:latin typeface="Century Gothic" panose="020B0502020202020204" pitchFamily="34" charset="0"/>
              </a:rPr>
              <a:t>have</a:t>
            </a:r>
            <a:r>
              <a:rPr lang="it-IT" sz="1400" dirty="0">
                <a:latin typeface="Century Gothic" panose="020B0502020202020204" pitchFamily="34" charset="0"/>
              </a:rPr>
              <a:t> a </a:t>
            </a:r>
            <a:r>
              <a:rPr lang="it-IT" sz="1400" b="1" dirty="0">
                <a:latin typeface="Century Gothic" panose="020B0502020202020204" pitchFamily="34" charset="0"/>
              </a:rPr>
              <a:t>lidar</a:t>
            </a:r>
            <a:r>
              <a:rPr lang="it-IT" sz="1400" dirty="0">
                <a:latin typeface="Century Gothic" panose="020B0502020202020204" pitchFamily="34" charset="0"/>
              </a:rPr>
              <a:t>, in </a:t>
            </a:r>
            <a:r>
              <a:rPr lang="it-IT" sz="1400" dirty="0" err="1">
                <a:latin typeface="Century Gothic" panose="020B0502020202020204" pitchFamily="34" charset="0"/>
              </a:rPr>
              <a:t>order</a:t>
            </a:r>
            <a:r>
              <a:rPr lang="it-IT" sz="1400" dirty="0">
                <a:latin typeface="Century Gothic" panose="020B0502020202020204" pitchFamily="34" charset="0"/>
              </a:rPr>
              <a:t> to be </a:t>
            </a:r>
            <a:r>
              <a:rPr lang="it-IT" sz="1400" dirty="0" err="1">
                <a:latin typeface="Century Gothic" panose="020B0502020202020204" pitchFamily="34" charset="0"/>
              </a:rPr>
              <a:t>able</a:t>
            </a:r>
            <a:r>
              <a:rPr lang="it-IT" sz="1400" dirty="0">
                <a:latin typeface="Century Gothic" panose="020B0502020202020204" pitchFamily="34" charset="0"/>
              </a:rPr>
              <a:t> to </a:t>
            </a:r>
            <a:r>
              <a:rPr lang="it-IT" sz="1400" dirty="0" err="1">
                <a:latin typeface="Century Gothic" panose="020B0502020202020204" pitchFamily="34" charset="0"/>
              </a:rPr>
              <a:t>detect</a:t>
            </a:r>
            <a:r>
              <a:rPr lang="it-IT" sz="1400" dirty="0">
                <a:latin typeface="Century Gothic" panose="020B0502020202020204" pitchFamily="34" charset="0"/>
              </a:rPr>
              <a:t> </a:t>
            </a:r>
            <a:r>
              <a:rPr lang="it-IT" sz="1400" dirty="0" err="1">
                <a:latin typeface="Century Gothic" panose="020B0502020202020204" pitchFamily="34" charset="0"/>
              </a:rPr>
              <a:t>obstacles</a:t>
            </a:r>
            <a:r>
              <a:rPr lang="it-IT" sz="1400" dirty="0">
                <a:latin typeface="Century Gothic" panose="020B0502020202020204" pitchFamily="34" charset="0"/>
              </a:rPr>
              <a:t> and </a:t>
            </a:r>
            <a:r>
              <a:rPr lang="it-IT" sz="1400" dirty="0" err="1">
                <a:latin typeface="Century Gothic" panose="020B0502020202020204" pitchFamily="34" charset="0"/>
              </a:rPr>
              <a:t>measure</a:t>
            </a:r>
            <a:r>
              <a:rPr lang="it-IT" sz="1400" dirty="0">
                <a:latin typeface="Century Gothic" panose="020B0502020202020204" pitchFamily="34" charset="0"/>
              </a:rPr>
              <a:t> the </a:t>
            </a:r>
            <a:r>
              <a:rPr lang="it-IT" sz="1400" dirty="0" err="1">
                <a:latin typeface="Century Gothic" panose="020B0502020202020204" pitchFamily="34" charset="0"/>
              </a:rPr>
              <a:t>distance</a:t>
            </a:r>
            <a:r>
              <a:rPr lang="it-IT" sz="1400" dirty="0">
                <a:latin typeface="Century Gothic" panose="020B0502020202020204" pitchFamily="34" charset="0"/>
              </a:rPr>
              <a:t> from </a:t>
            </a:r>
            <a:r>
              <a:rPr lang="it-IT" sz="1400" dirty="0" err="1">
                <a:latin typeface="Century Gothic" panose="020B0502020202020204" pitchFamily="34" charset="0"/>
              </a:rPr>
              <a:t>them</a:t>
            </a:r>
            <a:r>
              <a:rPr lang="it-IT" sz="1400" dirty="0">
                <a:latin typeface="Century Gothic" panose="020B0502020202020204" pitchFamily="34" charset="0"/>
              </a:rPr>
              <a:t>. </a:t>
            </a:r>
          </a:p>
          <a:p>
            <a:r>
              <a:rPr lang="it-IT" sz="1400" dirty="0" err="1">
                <a:latin typeface="Century Gothic" panose="020B0502020202020204" pitchFamily="34" charset="0"/>
              </a:rPr>
              <a:t>Moreover</a:t>
            </a:r>
            <a:r>
              <a:rPr lang="it-IT" sz="1400" dirty="0">
                <a:latin typeface="Century Gothic" panose="020B0502020202020204" pitchFamily="34" charset="0"/>
              </a:rPr>
              <a:t>, </a:t>
            </a:r>
            <a:r>
              <a:rPr lang="it-IT" sz="1400" dirty="0" err="1">
                <a:latin typeface="Century Gothic" panose="020B0502020202020204" pitchFamily="34" charset="0"/>
              </a:rPr>
              <a:t>another</a:t>
            </a:r>
            <a:r>
              <a:rPr lang="it-IT" sz="1400" dirty="0">
                <a:latin typeface="Century Gothic" panose="020B0502020202020204" pitchFamily="34" charset="0"/>
              </a:rPr>
              <a:t> </a:t>
            </a:r>
            <a:r>
              <a:rPr lang="it-IT" sz="1400" dirty="0" err="1">
                <a:latin typeface="Century Gothic" panose="020B0502020202020204" pitchFamily="34" charset="0"/>
              </a:rPr>
              <a:t>sensor</a:t>
            </a:r>
            <a:r>
              <a:rPr lang="it-IT" sz="1400" dirty="0">
                <a:latin typeface="Century Gothic" panose="020B0502020202020204" pitchFamily="34" charset="0"/>
              </a:rPr>
              <a:t> </a:t>
            </a:r>
            <a:r>
              <a:rPr lang="it-IT" sz="1400" dirty="0" err="1">
                <a:latin typeface="Century Gothic" panose="020B0502020202020204" pitchFamily="34" charset="0"/>
              </a:rPr>
              <a:t>that</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needed</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the </a:t>
            </a:r>
            <a:r>
              <a:rPr lang="it-IT" sz="1400" b="1" dirty="0">
                <a:latin typeface="Century Gothic" panose="020B0502020202020204" pitchFamily="34" charset="0"/>
              </a:rPr>
              <a:t>camera</a:t>
            </a:r>
            <a:r>
              <a:rPr lang="it-IT" sz="1400" dirty="0">
                <a:latin typeface="Century Gothic" panose="020B0502020202020204" pitchFamily="34" charset="0"/>
              </a:rPr>
              <a:t> </a:t>
            </a:r>
            <a:r>
              <a:rPr lang="it-IT" sz="1400" dirty="0" err="1">
                <a:latin typeface="Century Gothic" panose="020B0502020202020204" pitchFamily="34" charset="0"/>
              </a:rPr>
              <a:t>sensor</a:t>
            </a:r>
            <a:r>
              <a:rPr lang="it-IT" sz="1400" dirty="0">
                <a:latin typeface="Century Gothic" panose="020B0502020202020204" pitchFamily="34" charset="0"/>
              </a:rPr>
              <a:t>, </a:t>
            </a:r>
            <a:r>
              <a:rPr lang="it-IT" sz="1400" dirty="0" err="1">
                <a:latin typeface="Century Gothic" panose="020B0502020202020204" pitchFamily="34" charset="0"/>
              </a:rPr>
              <a:t>because</a:t>
            </a:r>
            <a:r>
              <a:rPr lang="it-IT" sz="1400" dirty="0">
                <a:latin typeface="Century Gothic" panose="020B0502020202020204" pitchFamily="34" charset="0"/>
              </a:rPr>
              <a:t> </a:t>
            </a:r>
            <a:r>
              <a:rPr lang="it-IT" sz="1400" dirty="0" err="1">
                <a:latin typeface="Century Gothic" panose="020B0502020202020204" pitchFamily="34" charset="0"/>
              </a:rPr>
              <a:t>turtlebot</a:t>
            </a:r>
            <a:r>
              <a:rPr lang="it-IT" sz="1400" dirty="0">
                <a:latin typeface="Century Gothic" panose="020B0502020202020204" pitchFamily="34" charset="0"/>
              </a:rPr>
              <a:t> must </a:t>
            </a:r>
            <a:r>
              <a:rPr lang="it-IT" sz="1400" dirty="0" err="1">
                <a:latin typeface="Century Gothic" panose="020B0502020202020204" pitchFamily="34" charset="0"/>
              </a:rPr>
              <a:t>detect</a:t>
            </a:r>
            <a:r>
              <a:rPr lang="it-IT" sz="1400" dirty="0">
                <a:latin typeface="Century Gothic" panose="020B0502020202020204" pitchFamily="34" charset="0"/>
              </a:rPr>
              <a:t> markers in </a:t>
            </a:r>
            <a:r>
              <a:rPr lang="it-IT" sz="1400" dirty="0" err="1">
                <a:latin typeface="Century Gothic" panose="020B0502020202020204" pitchFamily="34" charset="0"/>
              </a:rPr>
              <a:t>each</a:t>
            </a:r>
            <a:r>
              <a:rPr lang="it-IT" sz="1400" dirty="0">
                <a:latin typeface="Century Gothic" panose="020B0502020202020204" pitchFamily="34" charset="0"/>
              </a:rPr>
              <a:t> room.</a:t>
            </a:r>
          </a:p>
          <a:p>
            <a:endParaRPr lang="it-IT" sz="1400" dirty="0">
              <a:latin typeface="Century Gothic" panose="020B0502020202020204" pitchFamily="34" charset="0"/>
            </a:endParaRPr>
          </a:p>
          <a:p>
            <a:r>
              <a:rPr lang="it-IT" sz="1400" dirty="0" err="1">
                <a:latin typeface="Century Gothic" panose="020B0502020202020204" pitchFamily="34" charset="0"/>
              </a:rPr>
              <a:t>Instead</a:t>
            </a:r>
            <a:r>
              <a:rPr lang="it-IT" sz="1400" dirty="0">
                <a:latin typeface="Century Gothic" panose="020B0502020202020204" pitchFamily="34" charset="0"/>
              </a:rPr>
              <a:t>, </a:t>
            </a:r>
            <a:r>
              <a:rPr lang="it-IT" sz="1400" dirty="0" err="1">
                <a:latin typeface="Century Gothic" panose="020B0502020202020204" pitchFamily="34" charset="0"/>
              </a:rPr>
              <a:t>as</a:t>
            </a:r>
            <a:r>
              <a:rPr lang="it-IT" sz="1400" dirty="0">
                <a:latin typeface="Century Gothic" panose="020B0502020202020204" pitchFamily="34" charset="0"/>
              </a:rPr>
              <a:t> </a:t>
            </a:r>
            <a:r>
              <a:rPr lang="it-IT" sz="1400" dirty="0" err="1">
                <a:latin typeface="Century Gothic" panose="020B0502020202020204" pitchFamily="34" charset="0"/>
              </a:rPr>
              <a:t>regard</a:t>
            </a:r>
            <a:r>
              <a:rPr lang="it-IT" sz="1400" dirty="0">
                <a:latin typeface="Century Gothic" panose="020B0502020202020204" pitchFamily="34" charset="0"/>
              </a:rPr>
              <a:t> the </a:t>
            </a:r>
            <a:r>
              <a:rPr lang="it-IT" sz="1400" b="1" dirty="0" err="1">
                <a:latin typeface="Century Gothic" panose="020B0502020202020204" pitchFamily="34" charset="0"/>
              </a:rPr>
              <a:t>Kuka</a:t>
            </a:r>
            <a:r>
              <a:rPr lang="it-IT" sz="1400" b="1" dirty="0">
                <a:latin typeface="Century Gothic" panose="020B0502020202020204" pitchFamily="34" charset="0"/>
              </a:rPr>
              <a:t> </a:t>
            </a:r>
            <a:r>
              <a:rPr lang="it-IT" sz="1400" b="1" dirty="0" err="1">
                <a:latin typeface="Century Gothic" panose="020B0502020202020204" pitchFamily="34" charset="0"/>
              </a:rPr>
              <a:t>Iiwa</a:t>
            </a:r>
            <a:r>
              <a:rPr lang="it-IT" sz="1400" dirty="0">
                <a:latin typeface="Century Gothic" panose="020B0502020202020204" pitchFamily="34" charset="0"/>
              </a:rPr>
              <a:t>, </a:t>
            </a:r>
            <a:r>
              <a:rPr lang="it-IT" sz="1400" dirty="0" err="1">
                <a:latin typeface="Century Gothic" panose="020B0502020202020204" pitchFamily="34" charset="0"/>
              </a:rPr>
              <a:t>its</a:t>
            </a:r>
            <a:r>
              <a:rPr lang="it-IT" sz="1400" dirty="0">
                <a:latin typeface="Century Gothic" panose="020B0502020202020204" pitchFamily="34" charset="0"/>
              </a:rPr>
              <a:t> job </a:t>
            </a:r>
            <a:r>
              <a:rPr lang="it-IT" sz="1400" dirty="0" err="1">
                <a:latin typeface="Century Gothic" panose="020B0502020202020204" pitchFamily="34" charset="0"/>
              </a:rPr>
              <a:t>is</a:t>
            </a:r>
            <a:r>
              <a:rPr lang="it-IT" sz="1400" dirty="0">
                <a:latin typeface="Century Gothic" panose="020B0502020202020204" pitchFamily="34" charset="0"/>
              </a:rPr>
              <a:t> to </a:t>
            </a:r>
            <a:r>
              <a:rPr lang="it-IT" sz="1400" dirty="0" err="1">
                <a:latin typeface="Century Gothic" panose="020B0502020202020204" pitchFamily="34" charset="0"/>
              </a:rPr>
              <a:t>search</a:t>
            </a:r>
            <a:r>
              <a:rPr lang="it-IT" sz="1400" dirty="0">
                <a:latin typeface="Century Gothic" panose="020B0502020202020204" pitchFamily="34" charset="0"/>
              </a:rPr>
              <a:t> for a marker on the ground, so a </a:t>
            </a:r>
            <a:r>
              <a:rPr lang="it-IT" sz="1400" b="1" dirty="0">
                <a:latin typeface="Century Gothic" panose="020B0502020202020204" pitchFamily="34" charset="0"/>
              </a:rPr>
              <a:t>camera</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a:t>
            </a:r>
            <a:r>
              <a:rPr lang="it-IT" sz="1400" dirty="0" err="1">
                <a:latin typeface="Century Gothic" panose="020B0502020202020204" pitchFamily="34" charset="0"/>
              </a:rPr>
              <a:t>needed</a:t>
            </a:r>
            <a:r>
              <a:rPr lang="it-IT" sz="1400" dirty="0">
                <a:latin typeface="Century Gothic" panose="020B0502020202020204" pitchFamily="34" charset="0"/>
              </a:rPr>
              <a:t>. I </a:t>
            </a:r>
            <a:r>
              <a:rPr lang="it-IT" sz="1400" dirty="0" err="1">
                <a:latin typeface="Century Gothic" panose="020B0502020202020204" pitchFamily="34" charset="0"/>
              </a:rPr>
              <a:t>will</a:t>
            </a:r>
            <a:r>
              <a:rPr lang="it-IT" sz="1400" dirty="0">
                <a:latin typeface="Century Gothic" panose="020B0502020202020204" pitchFamily="34" charset="0"/>
              </a:rPr>
              <a:t> </a:t>
            </a:r>
            <a:r>
              <a:rPr lang="it-IT" sz="1400" dirty="0" err="1">
                <a:latin typeface="Century Gothic" panose="020B0502020202020204" pitchFamily="34" charset="0"/>
              </a:rPr>
              <a:t>explain</a:t>
            </a:r>
            <a:r>
              <a:rPr lang="it-IT" sz="1400" dirty="0">
                <a:latin typeface="Century Gothic" panose="020B0502020202020204" pitchFamily="34" charset="0"/>
              </a:rPr>
              <a:t> </a:t>
            </a:r>
            <a:r>
              <a:rPr lang="it-IT" sz="1400" dirty="0" err="1">
                <a:latin typeface="Century Gothic" panose="020B0502020202020204" pitchFamily="34" charset="0"/>
              </a:rPr>
              <a:t>later</a:t>
            </a:r>
            <a:r>
              <a:rPr lang="it-IT" sz="1400" dirty="0">
                <a:latin typeface="Century Gothic" panose="020B0502020202020204" pitchFamily="34" charset="0"/>
              </a:rPr>
              <a:t> the </a:t>
            </a:r>
            <a:r>
              <a:rPr lang="it-IT" sz="1400" dirty="0" err="1">
                <a:latin typeface="Century Gothic" panose="020B0502020202020204" pitchFamily="34" charset="0"/>
              </a:rPr>
              <a:t>decision</a:t>
            </a:r>
            <a:r>
              <a:rPr lang="it-IT" sz="1400" dirty="0">
                <a:latin typeface="Century Gothic" panose="020B0502020202020204" pitchFamily="34" charset="0"/>
              </a:rPr>
              <a:t> on </a:t>
            </a:r>
            <a:r>
              <a:rPr lang="it-IT" sz="1400" dirty="0" err="1">
                <a:latin typeface="Century Gothic" panose="020B0502020202020204" pitchFamily="34" charset="0"/>
              </a:rPr>
              <a:t>this</a:t>
            </a:r>
            <a:r>
              <a:rPr lang="it-IT" sz="1400" dirty="0">
                <a:latin typeface="Century Gothic" panose="020B0502020202020204" pitchFamily="34" charset="0"/>
              </a:rPr>
              <a:t> vision </a:t>
            </a:r>
            <a:r>
              <a:rPr lang="it-IT" sz="1400" dirty="0" err="1">
                <a:latin typeface="Century Gothic" panose="020B0502020202020204" pitchFamily="34" charset="0"/>
              </a:rPr>
              <a:t>sensor</a:t>
            </a:r>
            <a:r>
              <a:rPr lang="it-IT" sz="1400" dirty="0">
                <a:latin typeface="Century Gothic" panose="020B0502020202020204" pitchFamily="34" charset="0"/>
              </a:rPr>
              <a:t> for the </a:t>
            </a:r>
            <a:r>
              <a:rPr lang="it-IT" sz="1400" dirty="0" err="1">
                <a:latin typeface="Century Gothic" panose="020B0502020202020204" pitchFamily="34" charset="0"/>
              </a:rPr>
              <a:t>Kuka</a:t>
            </a:r>
            <a:r>
              <a:rPr lang="it-IT" sz="1400" dirty="0">
                <a:latin typeface="Century Gothic" panose="020B0502020202020204" pitchFamily="34" charset="0"/>
              </a:rPr>
              <a:t> </a:t>
            </a:r>
            <a:r>
              <a:rPr lang="it-IT" sz="1400" dirty="0" err="1">
                <a:latin typeface="Century Gothic" panose="020B0502020202020204" pitchFamily="34" charset="0"/>
              </a:rPr>
              <a:t>Iiwa</a:t>
            </a:r>
            <a:r>
              <a:rPr lang="it-IT" sz="1400" dirty="0">
                <a:latin typeface="Century Gothic" panose="020B0502020202020204" pitchFamily="34" charset="0"/>
              </a:rPr>
              <a:t> </a:t>
            </a:r>
            <a:r>
              <a:rPr lang="it-IT" sz="1400" dirty="0" err="1">
                <a:latin typeface="Century Gothic" panose="020B0502020202020204" pitchFamily="34" charset="0"/>
              </a:rPr>
              <a:t>because</a:t>
            </a:r>
            <a:r>
              <a:rPr lang="it-IT" sz="1400" dirty="0">
                <a:latin typeface="Century Gothic" panose="020B0502020202020204" pitchFamily="34" charset="0"/>
              </a:rPr>
              <a:t> I made some </a:t>
            </a:r>
            <a:r>
              <a:rPr lang="it-IT" sz="1400" dirty="0" err="1">
                <a:latin typeface="Century Gothic" panose="020B0502020202020204" pitchFamily="34" charset="0"/>
              </a:rPr>
              <a:t>consideration</a:t>
            </a:r>
            <a:r>
              <a:rPr lang="it-IT" sz="1400" dirty="0">
                <a:latin typeface="Century Gothic" panose="020B0502020202020204" pitchFamily="34" charset="0"/>
              </a:rPr>
              <a:t> on the </a:t>
            </a:r>
            <a:r>
              <a:rPr lang="it-IT" sz="1400" dirty="0" err="1">
                <a:latin typeface="Century Gothic" panose="020B0502020202020204" pitchFamily="34" charset="0"/>
              </a:rPr>
              <a:t>basis</a:t>
            </a:r>
            <a:r>
              <a:rPr lang="it-IT" sz="1400" dirty="0">
                <a:latin typeface="Century Gothic" panose="020B0502020202020204" pitchFamily="34" charset="0"/>
              </a:rPr>
              <a:t> of the </a:t>
            </a:r>
            <a:r>
              <a:rPr lang="it-IT" sz="1400" dirty="0" err="1">
                <a:latin typeface="Century Gothic" panose="020B0502020202020204" pitchFamily="34" charset="0"/>
              </a:rPr>
              <a:t>results</a:t>
            </a:r>
            <a:r>
              <a:rPr lang="it-IT" sz="1400" dirty="0">
                <a:latin typeface="Century Gothic" panose="020B0502020202020204" pitchFamily="34" charset="0"/>
              </a:rPr>
              <a:t>.</a:t>
            </a:r>
          </a:p>
          <a:p>
            <a:endParaRPr lang="it-IT" sz="1400" dirty="0">
              <a:latin typeface="Century Gothic" panose="020B0502020202020204" pitchFamily="34" charset="0"/>
            </a:endParaRPr>
          </a:p>
          <a:p>
            <a:r>
              <a:rPr lang="it-IT" sz="1400" dirty="0">
                <a:latin typeface="Century Gothic" panose="020B0502020202020204" pitchFamily="34" charset="0"/>
              </a:rPr>
              <a:t>In the following </a:t>
            </a:r>
            <a:r>
              <a:rPr lang="it-IT" sz="1400" dirty="0" err="1">
                <a:latin typeface="Century Gothic" panose="020B0502020202020204" pitchFamily="34" charset="0"/>
              </a:rPr>
              <a:t>two</a:t>
            </a:r>
            <a:r>
              <a:rPr lang="it-IT" sz="1400" dirty="0">
                <a:latin typeface="Century Gothic" panose="020B0502020202020204" pitchFamily="34" charset="0"/>
              </a:rPr>
              <a:t> slides </a:t>
            </a:r>
            <a:r>
              <a:rPr lang="it-IT" sz="1400" dirty="0" err="1">
                <a:latin typeface="Century Gothic" panose="020B0502020202020204" pitchFamily="34" charset="0"/>
              </a:rPr>
              <a:t>there</a:t>
            </a:r>
            <a:r>
              <a:rPr lang="it-IT" sz="1400" dirty="0">
                <a:latin typeface="Century Gothic" panose="020B0502020202020204" pitchFamily="34" charset="0"/>
              </a:rPr>
              <a:t> </a:t>
            </a:r>
            <a:r>
              <a:rPr lang="it-IT" sz="1400" dirty="0" err="1">
                <a:latin typeface="Century Gothic" panose="020B0502020202020204" pitchFamily="34" charset="0"/>
              </a:rPr>
              <a:t>is</a:t>
            </a:r>
            <a:r>
              <a:rPr lang="it-IT" sz="1400" dirty="0">
                <a:latin typeface="Century Gothic" panose="020B0502020202020204" pitchFamily="34" charset="0"/>
              </a:rPr>
              <a:t> the </a:t>
            </a:r>
            <a:r>
              <a:rPr lang="it-IT" sz="1400" dirty="0" err="1">
                <a:latin typeface="Century Gothic" panose="020B0502020202020204" pitchFamily="34" charset="0"/>
              </a:rPr>
              <a:t>implementation</a:t>
            </a:r>
            <a:r>
              <a:rPr lang="it-IT" sz="1400" dirty="0">
                <a:latin typeface="Century Gothic" panose="020B0502020202020204" pitchFamily="34" charset="0"/>
              </a:rPr>
              <a:t> of the </a:t>
            </a:r>
            <a:r>
              <a:rPr lang="it-IT" sz="1400" dirty="0" err="1">
                <a:latin typeface="Century Gothic" panose="020B0502020202020204" pitchFamily="34" charset="0"/>
              </a:rPr>
              <a:t>sensor</a:t>
            </a:r>
            <a:r>
              <a:rPr lang="it-IT" sz="1400" dirty="0">
                <a:latin typeface="Century Gothic" panose="020B0502020202020204" pitchFamily="34" charset="0"/>
              </a:rPr>
              <a:t> in the turtlebot3_burger </a:t>
            </a:r>
            <a:r>
              <a:rPr lang="it-IT" sz="1400" dirty="0" err="1">
                <a:latin typeface="Century Gothic" panose="020B0502020202020204" pitchFamily="34" charset="0"/>
              </a:rPr>
              <a:t>xacro</a:t>
            </a:r>
            <a:r>
              <a:rPr lang="it-IT" sz="1400" dirty="0">
                <a:latin typeface="Century Gothic" panose="020B0502020202020204" pitchFamily="34" charset="0"/>
              </a:rPr>
              <a:t> file and </a:t>
            </a:r>
            <a:r>
              <a:rPr lang="it-IT" sz="1400" dirty="0" err="1">
                <a:latin typeface="Century Gothic" panose="020B0502020202020204" pitchFamily="34" charset="0"/>
              </a:rPr>
              <a:t>then</a:t>
            </a:r>
            <a:r>
              <a:rPr lang="it-IT" sz="1400" dirty="0">
                <a:latin typeface="Century Gothic" panose="020B0502020202020204" pitchFamily="34" charset="0"/>
              </a:rPr>
              <a:t> in the </a:t>
            </a:r>
            <a:r>
              <a:rPr lang="it-IT" sz="1400" dirty="0" err="1">
                <a:latin typeface="Century Gothic" panose="020B0502020202020204" pitchFamily="34" charset="0"/>
              </a:rPr>
              <a:t>kuka_iiwa</a:t>
            </a:r>
            <a:r>
              <a:rPr lang="it-IT" sz="1400" dirty="0">
                <a:latin typeface="Century Gothic" panose="020B0502020202020204" pitchFamily="34" charset="0"/>
              </a:rPr>
              <a:t> </a:t>
            </a:r>
            <a:r>
              <a:rPr lang="it-IT" sz="1400" dirty="0" err="1">
                <a:latin typeface="Century Gothic" panose="020B0502020202020204" pitchFamily="34" charset="0"/>
              </a:rPr>
              <a:t>urdf</a:t>
            </a:r>
            <a:r>
              <a:rPr lang="it-IT" sz="1400" dirty="0">
                <a:latin typeface="Century Gothic" panose="020B0502020202020204" pitchFamily="34" charset="0"/>
              </a:rPr>
              <a:t> file.</a:t>
            </a:r>
          </a:p>
        </p:txBody>
      </p:sp>
    </p:spTree>
    <p:extLst>
      <p:ext uri="{BB962C8B-B14F-4D97-AF65-F5344CB8AC3E}">
        <p14:creationId xmlns:p14="http://schemas.microsoft.com/office/powerpoint/2010/main" val="39637034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87791"/>
          </a:xfrm>
          <a:prstGeom prst="rect">
            <a:avLst/>
          </a:prstGeom>
        </p:spPr>
      </p:pic>
      <p:sp>
        <p:nvSpPr>
          <p:cNvPr id="3" name="CasellaDiTesto 2">
            <a:extLst>
              <a:ext uri="{FF2B5EF4-FFF2-40B4-BE49-F238E27FC236}">
                <a16:creationId xmlns:a16="http://schemas.microsoft.com/office/drawing/2014/main" id="{8EB4C5FA-799A-CDEC-2AE0-FFBC4DA3928D}"/>
              </a:ext>
            </a:extLst>
          </p:cNvPr>
          <p:cNvSpPr txBox="1"/>
          <p:nvPr/>
        </p:nvSpPr>
        <p:spPr>
          <a:xfrm>
            <a:off x="368423" y="1002554"/>
            <a:ext cx="8407153" cy="400110"/>
          </a:xfrm>
          <a:prstGeom prst="rect">
            <a:avLst/>
          </a:prstGeom>
          <a:noFill/>
        </p:spPr>
        <p:txBody>
          <a:bodyPr wrap="square" rtlCol="0">
            <a:spAutoFit/>
          </a:bodyPr>
          <a:lstStyle/>
          <a:p>
            <a:r>
              <a:rPr lang="it-IT" sz="2000" b="1" dirty="0" err="1">
                <a:solidFill>
                  <a:srgbClr val="971720"/>
                </a:solidFill>
                <a:latin typeface="Century Gothic" panose="020B0502020202020204" pitchFamily="34" charset="0"/>
              </a:rPr>
              <a:t>Sensors</a:t>
            </a:r>
            <a:r>
              <a:rPr lang="it-IT" sz="2000" b="1" dirty="0">
                <a:solidFill>
                  <a:srgbClr val="971720"/>
                </a:solidFill>
                <a:latin typeface="Century Gothic" panose="020B0502020202020204" pitchFamily="34" charset="0"/>
              </a:rPr>
              <a:t> </a:t>
            </a:r>
            <a:r>
              <a:rPr lang="it-IT" sz="2000" b="1" dirty="0" err="1">
                <a:solidFill>
                  <a:srgbClr val="971720"/>
                </a:solidFill>
                <a:latin typeface="Century Gothic" panose="020B0502020202020204" pitchFamily="34" charset="0"/>
              </a:rPr>
              <a:t>chosen</a:t>
            </a:r>
            <a:r>
              <a:rPr lang="it-IT" sz="2000" b="1" dirty="0">
                <a:solidFill>
                  <a:srgbClr val="971720"/>
                </a:solidFill>
                <a:latin typeface="Century Gothic" panose="020B0502020202020204" pitchFamily="34" charset="0"/>
              </a:rPr>
              <a:t> for the </a:t>
            </a:r>
            <a:r>
              <a:rPr lang="it-IT" sz="2000" b="1" dirty="0" err="1">
                <a:solidFill>
                  <a:srgbClr val="971720"/>
                </a:solidFill>
                <a:latin typeface="Century Gothic" panose="020B0502020202020204" pitchFamily="34" charset="0"/>
              </a:rPr>
              <a:t>robots</a:t>
            </a:r>
            <a:endParaRPr lang="it-IT" sz="2000" b="1" dirty="0">
              <a:solidFill>
                <a:srgbClr val="971720"/>
              </a:solidFill>
            </a:endParaRPr>
          </a:p>
        </p:txBody>
      </p:sp>
      <p:pic>
        <p:nvPicPr>
          <p:cNvPr id="5" name="Immagine 4">
            <a:extLst>
              <a:ext uri="{FF2B5EF4-FFF2-40B4-BE49-F238E27FC236}">
                <a16:creationId xmlns:a16="http://schemas.microsoft.com/office/drawing/2014/main" id="{65B381A4-C56D-43B6-7365-B104DF8D4E7A}"/>
              </a:ext>
            </a:extLst>
          </p:cNvPr>
          <p:cNvPicPr>
            <a:picLocks noChangeAspect="1"/>
          </p:cNvPicPr>
          <p:nvPr/>
        </p:nvPicPr>
        <p:blipFill>
          <a:blip r:embed="rId3"/>
          <a:stretch>
            <a:fillRect/>
          </a:stretch>
        </p:blipFill>
        <p:spPr>
          <a:xfrm>
            <a:off x="241438" y="1402664"/>
            <a:ext cx="4248150" cy="971550"/>
          </a:xfrm>
          <a:prstGeom prst="rect">
            <a:avLst/>
          </a:prstGeom>
        </p:spPr>
      </p:pic>
      <p:pic>
        <p:nvPicPr>
          <p:cNvPr id="8" name="Immagine 7">
            <a:extLst>
              <a:ext uri="{FF2B5EF4-FFF2-40B4-BE49-F238E27FC236}">
                <a16:creationId xmlns:a16="http://schemas.microsoft.com/office/drawing/2014/main" id="{4815AAA8-3942-99A7-725E-FB27F219EE92}"/>
              </a:ext>
            </a:extLst>
          </p:cNvPr>
          <p:cNvPicPr>
            <a:picLocks noChangeAspect="1"/>
          </p:cNvPicPr>
          <p:nvPr/>
        </p:nvPicPr>
        <p:blipFill>
          <a:blip r:embed="rId4"/>
          <a:stretch>
            <a:fillRect/>
          </a:stretch>
        </p:blipFill>
        <p:spPr>
          <a:xfrm>
            <a:off x="370025" y="2393774"/>
            <a:ext cx="8239125" cy="1190625"/>
          </a:xfrm>
          <a:prstGeom prst="rect">
            <a:avLst/>
          </a:prstGeom>
        </p:spPr>
      </p:pic>
      <p:pic>
        <p:nvPicPr>
          <p:cNvPr id="11" name="Immagine 10">
            <a:extLst>
              <a:ext uri="{FF2B5EF4-FFF2-40B4-BE49-F238E27FC236}">
                <a16:creationId xmlns:a16="http://schemas.microsoft.com/office/drawing/2014/main" id="{160770A1-E78B-B40E-129D-34D81C33A430}"/>
              </a:ext>
            </a:extLst>
          </p:cNvPr>
          <p:cNvPicPr>
            <a:picLocks noChangeAspect="1"/>
          </p:cNvPicPr>
          <p:nvPr/>
        </p:nvPicPr>
        <p:blipFill>
          <a:blip r:embed="rId5"/>
          <a:stretch>
            <a:fillRect/>
          </a:stretch>
        </p:blipFill>
        <p:spPr>
          <a:xfrm>
            <a:off x="370025" y="3584399"/>
            <a:ext cx="4181475" cy="942975"/>
          </a:xfrm>
          <a:prstGeom prst="rect">
            <a:avLst/>
          </a:prstGeom>
        </p:spPr>
      </p:pic>
      <p:pic>
        <p:nvPicPr>
          <p:cNvPr id="13" name="Immagine 12">
            <a:extLst>
              <a:ext uri="{FF2B5EF4-FFF2-40B4-BE49-F238E27FC236}">
                <a16:creationId xmlns:a16="http://schemas.microsoft.com/office/drawing/2014/main" id="{91DB707C-B2DD-9774-1340-4A7A97A84B2A}"/>
              </a:ext>
            </a:extLst>
          </p:cNvPr>
          <p:cNvPicPr>
            <a:picLocks noChangeAspect="1"/>
          </p:cNvPicPr>
          <p:nvPr/>
        </p:nvPicPr>
        <p:blipFill>
          <a:blip r:embed="rId6"/>
          <a:stretch>
            <a:fillRect/>
          </a:stretch>
        </p:blipFill>
        <p:spPr>
          <a:xfrm>
            <a:off x="241438" y="4575509"/>
            <a:ext cx="7077075" cy="2076450"/>
          </a:xfrm>
          <a:prstGeom prst="rect">
            <a:avLst/>
          </a:prstGeom>
        </p:spPr>
      </p:pic>
      <p:sp>
        <p:nvSpPr>
          <p:cNvPr id="2" name="CasellaDiTesto 1">
            <a:extLst>
              <a:ext uri="{FF2B5EF4-FFF2-40B4-BE49-F238E27FC236}">
                <a16:creationId xmlns:a16="http://schemas.microsoft.com/office/drawing/2014/main" id="{3C804FB1-C400-F383-3F03-570213AE769F}"/>
              </a:ext>
            </a:extLst>
          </p:cNvPr>
          <p:cNvSpPr txBox="1"/>
          <p:nvPr/>
        </p:nvSpPr>
        <p:spPr>
          <a:xfrm>
            <a:off x="5257800" y="3363389"/>
            <a:ext cx="313082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a:solidFill>
                  <a:srgbClr val="C00000"/>
                </a:solidFill>
                <a:latin typeface="Century Gothic" panose="020B0502020202020204" pitchFamily="34" charset="0"/>
              </a:rPr>
              <a:t>Turtlebot3_burger</a:t>
            </a:r>
          </a:p>
        </p:txBody>
      </p:sp>
    </p:spTree>
    <p:extLst>
      <p:ext uri="{BB962C8B-B14F-4D97-AF65-F5344CB8AC3E}">
        <p14:creationId xmlns:p14="http://schemas.microsoft.com/office/powerpoint/2010/main" val="38607205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6649</TotalTime>
  <Words>1616</Words>
  <Application>Microsoft Office PowerPoint</Application>
  <PresentationFormat>Presentazione su schermo (4:3)</PresentationFormat>
  <Paragraphs>138</Paragraphs>
  <Slides>24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Century Gothic</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degli Studi Federico II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studi in Ingegneria dell'Automazione</dc:title>
  <dc:subject>Presentazione</dc:subject>
  <dc:creator>Bruno Siciliano</dc:creator>
  <cp:lastModifiedBy>Martina Annicelli</cp:lastModifiedBy>
  <cp:revision>258</cp:revision>
  <dcterms:created xsi:type="dcterms:W3CDTF">2013-09-05T14:27:33Z</dcterms:created>
  <dcterms:modified xsi:type="dcterms:W3CDTF">2023-03-14T15:40:14Z</dcterms:modified>
</cp:coreProperties>
</file>