
<file path=[Content_Types].xml><?xml version="1.0" encoding="utf-8"?>
<Types xmlns="http://schemas.openxmlformats.org/package/2006/content-types">
  <Default Extension="png" ContentType="image/png"/>
  <Default Extension="webp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4" r:id="rId5"/>
    <p:sldId id="275" r:id="rId6"/>
    <p:sldId id="259" r:id="rId7"/>
    <p:sldId id="276" r:id="rId8"/>
    <p:sldId id="277" r:id="rId9"/>
    <p:sldId id="278" r:id="rId10"/>
    <p:sldId id="279" r:id="rId11"/>
    <p:sldId id="280" r:id="rId12"/>
    <p:sldId id="283" r:id="rId13"/>
    <p:sldId id="282" r:id="rId14"/>
    <p:sldId id="281" r:id="rId15"/>
    <p:sldId id="284" r:id="rId16"/>
    <p:sldId id="285" r:id="rId17"/>
    <p:sldId id="272" r:id="rId18"/>
    <p:sldId id="273" r:id="rId19"/>
  </p:sldIdLst>
  <p:sldSz cx="12960350" cy="684053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rxlGyfD4qRRZBqLJL6hGIVKo2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640" autoAdjust="0"/>
  </p:normalViewPr>
  <p:slideViewPr>
    <p:cSldViewPr snapToGrid="0">
      <p:cViewPr varScale="1">
        <p:scale>
          <a:sx n="56" d="100"/>
          <a:sy n="56" d="100"/>
        </p:scale>
        <p:origin x="111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7FD970-8186-4F7E-9B78-0AC94C36643A}" type="doc">
      <dgm:prSet loTypeId="urn:microsoft.com/office/officeart/2005/8/layout/radial6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47C01CF-9953-44B6-997D-8DD508E6B439}">
      <dgm:prSet phldrT="[Testo]" custT="1"/>
      <dgm:spPr/>
      <dgm:t>
        <a:bodyPr/>
        <a:lstStyle/>
        <a:p>
          <a:r>
            <a:rPr lang="it-IT" sz="1100" b="1" dirty="0" err="1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Deterministc</a:t>
          </a:r>
          <a:endParaRPr lang="it-IT" sz="1150" b="1" dirty="0">
            <a:solidFill>
              <a:schemeClr val="accent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1D3AD0B-923B-466D-A1A3-A99F8872CB8B}" type="parTrans" cxnId="{B5469356-D700-4C0E-9082-7794A4C61EEA}">
      <dgm:prSet/>
      <dgm:spPr/>
      <dgm:t>
        <a:bodyPr/>
        <a:lstStyle/>
        <a:p>
          <a:endParaRPr lang="it-IT"/>
        </a:p>
      </dgm:t>
    </dgm:pt>
    <dgm:pt modelId="{09D1E84F-EC74-429A-A16B-36C632A0EFE8}" type="sibTrans" cxnId="{B5469356-D700-4C0E-9082-7794A4C61EEA}">
      <dgm:prSet/>
      <dgm:spPr/>
      <dgm:t>
        <a:bodyPr/>
        <a:lstStyle/>
        <a:p>
          <a:endParaRPr lang="it-IT"/>
        </a:p>
      </dgm:t>
    </dgm:pt>
    <dgm:pt modelId="{F57D88E5-525C-441A-AFEF-F52E2F4384C9}">
      <dgm:prSet phldrT="[Testo]" custT="1"/>
      <dgm:spPr/>
      <dgm:t>
        <a:bodyPr/>
        <a:lstStyle/>
        <a:p>
          <a:r>
            <a:rPr lang="it-IT" sz="1800" b="1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Static</a:t>
          </a:r>
          <a:endParaRPr lang="it-IT" sz="1600" b="1" dirty="0">
            <a:solidFill>
              <a:schemeClr val="accent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ACF7063-B875-40D0-9601-848DC16A69B0}" type="parTrans" cxnId="{57EAC6D2-7E8D-4EFE-AF48-9B83038B01DF}">
      <dgm:prSet/>
      <dgm:spPr/>
      <dgm:t>
        <a:bodyPr/>
        <a:lstStyle/>
        <a:p>
          <a:endParaRPr lang="it-IT"/>
        </a:p>
      </dgm:t>
    </dgm:pt>
    <dgm:pt modelId="{001F0310-67A5-40B2-8647-43AE745F1D5E}" type="sibTrans" cxnId="{57EAC6D2-7E8D-4EFE-AF48-9B83038B01DF}">
      <dgm:prSet/>
      <dgm:spPr/>
      <dgm:t>
        <a:bodyPr/>
        <a:lstStyle/>
        <a:p>
          <a:endParaRPr lang="it-IT"/>
        </a:p>
      </dgm:t>
    </dgm:pt>
    <dgm:pt modelId="{FB677186-2A40-47C2-8300-4FFB02E7F5A2}">
      <dgm:prSet phldrT="[Testo]" custT="1"/>
      <dgm:spPr/>
      <dgm:t>
        <a:bodyPr/>
        <a:lstStyle/>
        <a:p>
          <a:r>
            <a:rPr lang="it-IT" sz="1600" b="1" dirty="0" err="1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Descrete</a:t>
          </a:r>
          <a:endParaRPr lang="it-IT" sz="1600" b="1" dirty="0">
            <a:solidFill>
              <a:schemeClr val="accent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980CFC0-DDBC-4ADF-8596-FDABFB579ADA}" type="parTrans" cxnId="{2A03D5CD-15F9-4903-AC55-2C6F5D0D3C70}">
      <dgm:prSet/>
      <dgm:spPr/>
      <dgm:t>
        <a:bodyPr/>
        <a:lstStyle/>
        <a:p>
          <a:endParaRPr lang="it-IT"/>
        </a:p>
      </dgm:t>
    </dgm:pt>
    <dgm:pt modelId="{ECA30172-0F42-4AE5-89CB-1E928F2FF246}" type="sibTrans" cxnId="{2A03D5CD-15F9-4903-AC55-2C6F5D0D3C70}">
      <dgm:prSet/>
      <dgm:spPr/>
      <dgm:t>
        <a:bodyPr/>
        <a:lstStyle/>
        <a:p>
          <a:endParaRPr lang="it-IT"/>
        </a:p>
      </dgm:t>
    </dgm:pt>
    <dgm:pt modelId="{882B709A-1885-4E72-8B4B-5A8751E32DDA}">
      <dgm:prSet phldrT="[Testo]" custT="1"/>
      <dgm:spPr/>
      <dgm:t>
        <a:bodyPr/>
        <a:lstStyle/>
        <a:p>
          <a:r>
            <a:rPr lang="it-IT" sz="1600" b="1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Single-Agent</a:t>
          </a:r>
          <a:endParaRPr lang="it-IT" sz="1600" b="1" dirty="0">
            <a:solidFill>
              <a:schemeClr val="accent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213CD9B-D45C-4F3F-BD1F-34499C321EC5}" type="parTrans" cxnId="{06B93CAB-F3DF-47C8-92C5-55B2E3BAF1D0}">
      <dgm:prSet/>
      <dgm:spPr/>
      <dgm:t>
        <a:bodyPr/>
        <a:lstStyle/>
        <a:p>
          <a:endParaRPr lang="it-IT"/>
        </a:p>
      </dgm:t>
    </dgm:pt>
    <dgm:pt modelId="{BA95DCA1-6472-48D1-B992-601415BCE6FC}" type="sibTrans" cxnId="{06B93CAB-F3DF-47C8-92C5-55B2E3BAF1D0}">
      <dgm:prSet/>
      <dgm:spPr/>
      <dgm:t>
        <a:bodyPr/>
        <a:lstStyle/>
        <a:p>
          <a:endParaRPr lang="it-IT"/>
        </a:p>
      </dgm:t>
    </dgm:pt>
    <dgm:pt modelId="{C56E12DF-72DF-48EE-9F3F-C0E498AD1C19}">
      <dgm:prSet phldrT="[Testo]" custT="1"/>
      <dgm:spPr/>
      <dgm:t>
        <a:bodyPr/>
        <a:lstStyle/>
        <a:p>
          <a:r>
            <a:rPr lang="it-IT" sz="1200" b="1" dirty="0" err="1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Partially</a:t>
          </a:r>
          <a:r>
            <a:rPr lang="it-IT" sz="1200" b="1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it-IT" sz="1200" b="1" dirty="0" err="1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Observable</a:t>
          </a:r>
          <a:endParaRPr lang="it-IT" sz="1200" b="1" dirty="0">
            <a:solidFill>
              <a:schemeClr val="accent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39CFFAD-8A7B-4C77-9A1C-88AF53D25777}" type="parTrans" cxnId="{28B1843E-9E95-4265-B902-69A65DFF8FEB}">
      <dgm:prSet/>
      <dgm:spPr/>
      <dgm:t>
        <a:bodyPr/>
        <a:lstStyle/>
        <a:p>
          <a:endParaRPr lang="it-IT"/>
        </a:p>
      </dgm:t>
    </dgm:pt>
    <dgm:pt modelId="{00764B0B-038B-41E6-A1E7-AB05ED0197D4}" type="sibTrans" cxnId="{28B1843E-9E95-4265-B902-69A65DFF8FEB}">
      <dgm:prSet/>
      <dgm:spPr/>
      <dgm:t>
        <a:bodyPr/>
        <a:lstStyle/>
        <a:p>
          <a:endParaRPr lang="it-IT"/>
        </a:p>
      </dgm:t>
    </dgm:pt>
    <dgm:pt modelId="{BC95C62A-3EC8-48DB-9FA2-1858990B846E}">
      <dgm:prSet phldrT="[Testo]" custT="1"/>
      <dgm:spPr/>
      <dgm:t>
        <a:bodyPr/>
        <a:lstStyle/>
        <a:p>
          <a:r>
            <a:rPr lang="it-IT" sz="1300" b="1" dirty="0" err="1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Sequential</a:t>
          </a:r>
          <a:endParaRPr lang="it-IT" sz="1300" b="1" dirty="0">
            <a:solidFill>
              <a:schemeClr val="accent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8CB4AD9-05EA-4B0B-ABAF-51F8F370063D}" type="parTrans" cxnId="{5DD7B065-5721-4BCD-82C0-2374F9116966}">
      <dgm:prSet/>
      <dgm:spPr/>
      <dgm:t>
        <a:bodyPr/>
        <a:lstStyle/>
        <a:p>
          <a:endParaRPr lang="it-IT"/>
        </a:p>
      </dgm:t>
    </dgm:pt>
    <dgm:pt modelId="{22B32B4B-252C-4A7D-86B5-3E5C7C34E933}" type="sibTrans" cxnId="{5DD7B065-5721-4BCD-82C0-2374F9116966}">
      <dgm:prSet/>
      <dgm:spPr/>
      <dgm:t>
        <a:bodyPr/>
        <a:lstStyle/>
        <a:p>
          <a:endParaRPr lang="it-IT"/>
        </a:p>
      </dgm:t>
    </dgm:pt>
    <dgm:pt modelId="{B4D06D93-945C-4C7E-8EC7-6DBB7C47EE98}">
      <dgm:prSet phldrT="[Testo]"/>
      <dgm:spPr/>
      <dgm:t>
        <a:bodyPr/>
        <a:lstStyle/>
        <a:p>
          <a:r>
            <a:rPr lang="it-IT" b="1" i="1" dirty="0" err="1" smtClean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Wumpus</a:t>
          </a:r>
          <a:r>
            <a:rPr lang="it-IT" b="1" dirty="0" smtClean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World</a:t>
          </a:r>
          <a:endParaRPr lang="it-IT" b="1" dirty="0">
            <a:solidFill>
              <a:schemeClr val="bg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9E3F3C0-5AD2-48E8-8ABB-F0B0CD997913}" type="sibTrans" cxnId="{2A6E5EC9-7FCA-4872-8FE2-6EA80406CDD8}">
      <dgm:prSet/>
      <dgm:spPr/>
      <dgm:t>
        <a:bodyPr/>
        <a:lstStyle/>
        <a:p>
          <a:endParaRPr lang="it-IT"/>
        </a:p>
      </dgm:t>
    </dgm:pt>
    <dgm:pt modelId="{4F5A8020-6BF1-4411-AE69-D11FB5C3C3B6}" type="parTrans" cxnId="{2A6E5EC9-7FCA-4872-8FE2-6EA80406CDD8}">
      <dgm:prSet/>
      <dgm:spPr/>
      <dgm:t>
        <a:bodyPr/>
        <a:lstStyle/>
        <a:p>
          <a:endParaRPr lang="it-IT"/>
        </a:p>
      </dgm:t>
    </dgm:pt>
    <dgm:pt modelId="{AA03F347-6E1B-427E-9DAE-CDD0B64BD7EE}" type="pres">
      <dgm:prSet presAssocID="{257FD970-8186-4F7E-9B78-0AC94C36643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F7A98FFE-F5F2-40CF-9168-F3E51E03CC43}" type="pres">
      <dgm:prSet presAssocID="{B4D06D93-945C-4C7E-8EC7-6DBB7C47EE98}" presName="centerShape" presStyleLbl="node0" presStyleIdx="0" presStyleCnt="1"/>
      <dgm:spPr/>
      <dgm:t>
        <a:bodyPr/>
        <a:lstStyle/>
        <a:p>
          <a:endParaRPr lang="it-IT"/>
        </a:p>
      </dgm:t>
    </dgm:pt>
    <dgm:pt modelId="{EEB33F6B-0AA9-4D63-B1FF-FF4A2E41FE26}" type="pres">
      <dgm:prSet presAssocID="{C56E12DF-72DF-48EE-9F3F-C0E498AD1C1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8E05A65-3794-449A-9F20-D7D2B14D4F35}" type="pres">
      <dgm:prSet presAssocID="{C56E12DF-72DF-48EE-9F3F-C0E498AD1C19}" presName="dummy" presStyleCnt="0"/>
      <dgm:spPr/>
    </dgm:pt>
    <dgm:pt modelId="{B19ACE79-A611-4A0D-B180-4D44EE1959D0}" type="pres">
      <dgm:prSet presAssocID="{00764B0B-038B-41E6-A1E7-AB05ED0197D4}" presName="sibTrans" presStyleLbl="sibTrans2D1" presStyleIdx="0" presStyleCnt="6"/>
      <dgm:spPr/>
      <dgm:t>
        <a:bodyPr/>
        <a:lstStyle/>
        <a:p>
          <a:endParaRPr lang="it-IT"/>
        </a:p>
      </dgm:t>
    </dgm:pt>
    <dgm:pt modelId="{E6775D8A-4DCF-417B-AF7F-A238D55314A6}" type="pres">
      <dgm:prSet presAssocID="{947C01CF-9953-44B6-997D-8DD508E6B43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C8F5975-FE96-4FCA-A7E8-AD96C0A5CC51}" type="pres">
      <dgm:prSet presAssocID="{947C01CF-9953-44B6-997D-8DD508E6B439}" presName="dummy" presStyleCnt="0"/>
      <dgm:spPr/>
    </dgm:pt>
    <dgm:pt modelId="{555CF898-2FE5-4FA5-B56E-481A9B63CB38}" type="pres">
      <dgm:prSet presAssocID="{09D1E84F-EC74-429A-A16B-36C632A0EFE8}" presName="sibTrans" presStyleLbl="sibTrans2D1" presStyleIdx="1" presStyleCnt="6"/>
      <dgm:spPr/>
      <dgm:t>
        <a:bodyPr/>
        <a:lstStyle/>
        <a:p>
          <a:endParaRPr lang="it-IT"/>
        </a:p>
      </dgm:t>
    </dgm:pt>
    <dgm:pt modelId="{ADEDFB86-914F-4A5F-A648-6D89B62EA7FD}" type="pres">
      <dgm:prSet presAssocID="{BC95C62A-3EC8-48DB-9FA2-1858990B846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97F4699-3AD2-48D5-9E17-9982094D7977}" type="pres">
      <dgm:prSet presAssocID="{BC95C62A-3EC8-48DB-9FA2-1858990B846E}" presName="dummy" presStyleCnt="0"/>
      <dgm:spPr/>
    </dgm:pt>
    <dgm:pt modelId="{FE1A8040-6149-4CC9-BE3E-FFAD7613ED36}" type="pres">
      <dgm:prSet presAssocID="{22B32B4B-252C-4A7D-86B5-3E5C7C34E933}" presName="sibTrans" presStyleLbl="sibTrans2D1" presStyleIdx="2" presStyleCnt="6"/>
      <dgm:spPr/>
      <dgm:t>
        <a:bodyPr/>
        <a:lstStyle/>
        <a:p>
          <a:endParaRPr lang="it-IT"/>
        </a:p>
      </dgm:t>
    </dgm:pt>
    <dgm:pt modelId="{1090C6E7-FA2B-425D-BAEC-6BCB34EC88F3}" type="pres">
      <dgm:prSet presAssocID="{F57D88E5-525C-441A-AFEF-F52E2F4384C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173B6B4-1D79-4BA8-857A-AB3401FA0E48}" type="pres">
      <dgm:prSet presAssocID="{F57D88E5-525C-441A-AFEF-F52E2F4384C9}" presName="dummy" presStyleCnt="0"/>
      <dgm:spPr/>
    </dgm:pt>
    <dgm:pt modelId="{F84CEE83-743E-45C0-A472-8D3DA4E700DE}" type="pres">
      <dgm:prSet presAssocID="{001F0310-67A5-40B2-8647-43AE745F1D5E}" presName="sibTrans" presStyleLbl="sibTrans2D1" presStyleIdx="3" presStyleCnt="6"/>
      <dgm:spPr/>
      <dgm:t>
        <a:bodyPr/>
        <a:lstStyle/>
        <a:p>
          <a:endParaRPr lang="it-IT"/>
        </a:p>
      </dgm:t>
    </dgm:pt>
    <dgm:pt modelId="{BF14429D-EF57-4AD6-8B67-E0A0AD8A3B40}" type="pres">
      <dgm:prSet presAssocID="{FB677186-2A40-47C2-8300-4FFB02E7F5A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D969D77-A043-4FAC-9B4A-F0C5B46ED85F}" type="pres">
      <dgm:prSet presAssocID="{FB677186-2A40-47C2-8300-4FFB02E7F5A2}" presName="dummy" presStyleCnt="0"/>
      <dgm:spPr/>
    </dgm:pt>
    <dgm:pt modelId="{D7E94A75-FFE7-454C-885D-70D6B892DF97}" type="pres">
      <dgm:prSet presAssocID="{ECA30172-0F42-4AE5-89CB-1E928F2FF246}" presName="sibTrans" presStyleLbl="sibTrans2D1" presStyleIdx="4" presStyleCnt="6"/>
      <dgm:spPr/>
      <dgm:t>
        <a:bodyPr/>
        <a:lstStyle/>
        <a:p>
          <a:endParaRPr lang="it-IT"/>
        </a:p>
      </dgm:t>
    </dgm:pt>
    <dgm:pt modelId="{C1741DAD-0417-4C14-BBEA-D26CA061EA84}" type="pres">
      <dgm:prSet presAssocID="{882B709A-1885-4E72-8B4B-5A8751E32DD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F6D67A5-3C1D-4A2A-B15F-B1EC6A66DDCF}" type="pres">
      <dgm:prSet presAssocID="{882B709A-1885-4E72-8B4B-5A8751E32DDA}" presName="dummy" presStyleCnt="0"/>
      <dgm:spPr/>
    </dgm:pt>
    <dgm:pt modelId="{EC6DE8CF-9D05-4D52-BB4F-FDEF649A8CBD}" type="pres">
      <dgm:prSet presAssocID="{BA95DCA1-6472-48D1-B992-601415BCE6FC}" presName="sibTrans" presStyleLbl="sibTrans2D1" presStyleIdx="5" presStyleCnt="6"/>
      <dgm:spPr/>
      <dgm:t>
        <a:bodyPr/>
        <a:lstStyle/>
        <a:p>
          <a:endParaRPr lang="it-IT"/>
        </a:p>
      </dgm:t>
    </dgm:pt>
  </dgm:ptLst>
  <dgm:cxnLst>
    <dgm:cxn modelId="{B5469356-D700-4C0E-9082-7794A4C61EEA}" srcId="{B4D06D93-945C-4C7E-8EC7-6DBB7C47EE98}" destId="{947C01CF-9953-44B6-997D-8DD508E6B439}" srcOrd="1" destOrd="0" parTransId="{81D3AD0B-923B-466D-A1A3-A99F8872CB8B}" sibTransId="{09D1E84F-EC74-429A-A16B-36C632A0EFE8}"/>
    <dgm:cxn modelId="{974A8A73-7009-4843-A2FA-8974B7D0DE62}" type="presOf" srcId="{BA95DCA1-6472-48D1-B992-601415BCE6FC}" destId="{EC6DE8CF-9D05-4D52-BB4F-FDEF649A8CBD}" srcOrd="0" destOrd="0" presId="urn:microsoft.com/office/officeart/2005/8/layout/radial6"/>
    <dgm:cxn modelId="{B94DAE6B-6C04-4696-B292-30DCDCB7C30F}" type="presOf" srcId="{C56E12DF-72DF-48EE-9F3F-C0E498AD1C19}" destId="{EEB33F6B-0AA9-4D63-B1FF-FF4A2E41FE26}" srcOrd="0" destOrd="0" presId="urn:microsoft.com/office/officeart/2005/8/layout/radial6"/>
    <dgm:cxn modelId="{57EAC6D2-7E8D-4EFE-AF48-9B83038B01DF}" srcId="{B4D06D93-945C-4C7E-8EC7-6DBB7C47EE98}" destId="{F57D88E5-525C-441A-AFEF-F52E2F4384C9}" srcOrd="3" destOrd="0" parTransId="{4ACF7063-B875-40D0-9601-848DC16A69B0}" sibTransId="{001F0310-67A5-40B2-8647-43AE745F1D5E}"/>
    <dgm:cxn modelId="{06B93CAB-F3DF-47C8-92C5-55B2E3BAF1D0}" srcId="{B4D06D93-945C-4C7E-8EC7-6DBB7C47EE98}" destId="{882B709A-1885-4E72-8B4B-5A8751E32DDA}" srcOrd="5" destOrd="0" parTransId="{9213CD9B-D45C-4F3F-BD1F-34499C321EC5}" sibTransId="{BA95DCA1-6472-48D1-B992-601415BCE6FC}"/>
    <dgm:cxn modelId="{28B1843E-9E95-4265-B902-69A65DFF8FEB}" srcId="{B4D06D93-945C-4C7E-8EC7-6DBB7C47EE98}" destId="{C56E12DF-72DF-48EE-9F3F-C0E498AD1C19}" srcOrd="0" destOrd="0" parTransId="{739CFFAD-8A7B-4C77-9A1C-88AF53D25777}" sibTransId="{00764B0B-038B-41E6-A1E7-AB05ED0197D4}"/>
    <dgm:cxn modelId="{2A03D5CD-15F9-4903-AC55-2C6F5D0D3C70}" srcId="{B4D06D93-945C-4C7E-8EC7-6DBB7C47EE98}" destId="{FB677186-2A40-47C2-8300-4FFB02E7F5A2}" srcOrd="4" destOrd="0" parTransId="{3980CFC0-DDBC-4ADF-8596-FDABFB579ADA}" sibTransId="{ECA30172-0F42-4AE5-89CB-1E928F2FF246}"/>
    <dgm:cxn modelId="{D75D8E63-36B0-4606-8650-0ED8D9DE2EE6}" type="presOf" srcId="{BC95C62A-3EC8-48DB-9FA2-1858990B846E}" destId="{ADEDFB86-914F-4A5F-A648-6D89B62EA7FD}" srcOrd="0" destOrd="0" presId="urn:microsoft.com/office/officeart/2005/8/layout/radial6"/>
    <dgm:cxn modelId="{DD72EAA1-FA49-4A0B-A7C2-660D76D911C5}" type="presOf" srcId="{001F0310-67A5-40B2-8647-43AE745F1D5E}" destId="{F84CEE83-743E-45C0-A472-8D3DA4E700DE}" srcOrd="0" destOrd="0" presId="urn:microsoft.com/office/officeart/2005/8/layout/radial6"/>
    <dgm:cxn modelId="{9F92AA62-83E6-461D-936C-C3C01653076E}" type="presOf" srcId="{257FD970-8186-4F7E-9B78-0AC94C36643A}" destId="{AA03F347-6E1B-427E-9DAE-CDD0B64BD7EE}" srcOrd="0" destOrd="0" presId="urn:microsoft.com/office/officeart/2005/8/layout/radial6"/>
    <dgm:cxn modelId="{5FE95840-0F2C-4F52-B72E-B4B4A4E666CB}" type="presOf" srcId="{882B709A-1885-4E72-8B4B-5A8751E32DDA}" destId="{C1741DAD-0417-4C14-BBEA-D26CA061EA84}" srcOrd="0" destOrd="0" presId="urn:microsoft.com/office/officeart/2005/8/layout/radial6"/>
    <dgm:cxn modelId="{1AB4176E-90FA-46BB-B7AF-762E41983D3A}" type="presOf" srcId="{00764B0B-038B-41E6-A1E7-AB05ED0197D4}" destId="{B19ACE79-A611-4A0D-B180-4D44EE1959D0}" srcOrd="0" destOrd="0" presId="urn:microsoft.com/office/officeart/2005/8/layout/radial6"/>
    <dgm:cxn modelId="{55782BDE-A9C4-44BF-BC9A-2219573774FC}" type="presOf" srcId="{947C01CF-9953-44B6-997D-8DD508E6B439}" destId="{E6775D8A-4DCF-417B-AF7F-A238D55314A6}" srcOrd="0" destOrd="0" presId="urn:microsoft.com/office/officeart/2005/8/layout/radial6"/>
    <dgm:cxn modelId="{BFBD9E24-143E-4A9A-9A93-6F4BFAD16F50}" type="presOf" srcId="{FB677186-2A40-47C2-8300-4FFB02E7F5A2}" destId="{BF14429D-EF57-4AD6-8B67-E0A0AD8A3B40}" srcOrd="0" destOrd="0" presId="urn:microsoft.com/office/officeart/2005/8/layout/radial6"/>
    <dgm:cxn modelId="{B177B3F8-4F3F-4074-8289-F586CB024550}" type="presOf" srcId="{ECA30172-0F42-4AE5-89CB-1E928F2FF246}" destId="{D7E94A75-FFE7-454C-885D-70D6B892DF97}" srcOrd="0" destOrd="0" presId="urn:microsoft.com/office/officeart/2005/8/layout/radial6"/>
    <dgm:cxn modelId="{78E423E9-19AC-41B5-AD43-DCC99D13C3B1}" type="presOf" srcId="{09D1E84F-EC74-429A-A16B-36C632A0EFE8}" destId="{555CF898-2FE5-4FA5-B56E-481A9B63CB38}" srcOrd="0" destOrd="0" presId="urn:microsoft.com/office/officeart/2005/8/layout/radial6"/>
    <dgm:cxn modelId="{2A6E5EC9-7FCA-4872-8FE2-6EA80406CDD8}" srcId="{257FD970-8186-4F7E-9B78-0AC94C36643A}" destId="{B4D06D93-945C-4C7E-8EC7-6DBB7C47EE98}" srcOrd="0" destOrd="0" parTransId="{4F5A8020-6BF1-4411-AE69-D11FB5C3C3B6}" sibTransId="{C9E3F3C0-5AD2-48E8-8ABB-F0B0CD997913}"/>
    <dgm:cxn modelId="{74D53A60-AD6E-4B59-9BB6-B886A026FD74}" type="presOf" srcId="{F57D88E5-525C-441A-AFEF-F52E2F4384C9}" destId="{1090C6E7-FA2B-425D-BAEC-6BCB34EC88F3}" srcOrd="0" destOrd="0" presId="urn:microsoft.com/office/officeart/2005/8/layout/radial6"/>
    <dgm:cxn modelId="{34A4F9F9-BF55-4FDB-87A4-C7A314A87557}" type="presOf" srcId="{B4D06D93-945C-4C7E-8EC7-6DBB7C47EE98}" destId="{F7A98FFE-F5F2-40CF-9168-F3E51E03CC43}" srcOrd="0" destOrd="0" presId="urn:microsoft.com/office/officeart/2005/8/layout/radial6"/>
    <dgm:cxn modelId="{5DD7B065-5721-4BCD-82C0-2374F9116966}" srcId="{B4D06D93-945C-4C7E-8EC7-6DBB7C47EE98}" destId="{BC95C62A-3EC8-48DB-9FA2-1858990B846E}" srcOrd="2" destOrd="0" parTransId="{38CB4AD9-05EA-4B0B-ABAF-51F8F370063D}" sibTransId="{22B32B4B-252C-4A7D-86B5-3E5C7C34E933}"/>
    <dgm:cxn modelId="{1530D50E-714C-4704-9A8A-726F22E83966}" type="presOf" srcId="{22B32B4B-252C-4A7D-86B5-3E5C7C34E933}" destId="{FE1A8040-6149-4CC9-BE3E-FFAD7613ED36}" srcOrd="0" destOrd="0" presId="urn:microsoft.com/office/officeart/2005/8/layout/radial6"/>
    <dgm:cxn modelId="{BE10229E-EF0C-4DF3-ACCC-C74CD9BBBB59}" type="presParOf" srcId="{AA03F347-6E1B-427E-9DAE-CDD0B64BD7EE}" destId="{F7A98FFE-F5F2-40CF-9168-F3E51E03CC43}" srcOrd="0" destOrd="0" presId="urn:microsoft.com/office/officeart/2005/8/layout/radial6"/>
    <dgm:cxn modelId="{E17ED77A-7775-4E16-95DA-092948AB3870}" type="presParOf" srcId="{AA03F347-6E1B-427E-9DAE-CDD0B64BD7EE}" destId="{EEB33F6B-0AA9-4D63-B1FF-FF4A2E41FE26}" srcOrd="1" destOrd="0" presId="urn:microsoft.com/office/officeart/2005/8/layout/radial6"/>
    <dgm:cxn modelId="{0AA10941-B0D3-4050-BD88-76328452393A}" type="presParOf" srcId="{AA03F347-6E1B-427E-9DAE-CDD0B64BD7EE}" destId="{88E05A65-3794-449A-9F20-D7D2B14D4F35}" srcOrd="2" destOrd="0" presId="urn:microsoft.com/office/officeart/2005/8/layout/radial6"/>
    <dgm:cxn modelId="{E30981F0-CF94-4FE6-B65C-1D6988BE8ADE}" type="presParOf" srcId="{AA03F347-6E1B-427E-9DAE-CDD0B64BD7EE}" destId="{B19ACE79-A611-4A0D-B180-4D44EE1959D0}" srcOrd="3" destOrd="0" presId="urn:microsoft.com/office/officeart/2005/8/layout/radial6"/>
    <dgm:cxn modelId="{91253745-4CE0-45C6-AAAD-369FE5FCD23D}" type="presParOf" srcId="{AA03F347-6E1B-427E-9DAE-CDD0B64BD7EE}" destId="{E6775D8A-4DCF-417B-AF7F-A238D55314A6}" srcOrd="4" destOrd="0" presId="urn:microsoft.com/office/officeart/2005/8/layout/radial6"/>
    <dgm:cxn modelId="{B1FD56D0-DA40-4DA9-BD71-E1B2D8A9E18B}" type="presParOf" srcId="{AA03F347-6E1B-427E-9DAE-CDD0B64BD7EE}" destId="{5C8F5975-FE96-4FCA-A7E8-AD96C0A5CC51}" srcOrd="5" destOrd="0" presId="urn:microsoft.com/office/officeart/2005/8/layout/radial6"/>
    <dgm:cxn modelId="{2B150365-F3E6-455E-AB34-D3EE16420AEE}" type="presParOf" srcId="{AA03F347-6E1B-427E-9DAE-CDD0B64BD7EE}" destId="{555CF898-2FE5-4FA5-B56E-481A9B63CB38}" srcOrd="6" destOrd="0" presId="urn:microsoft.com/office/officeart/2005/8/layout/radial6"/>
    <dgm:cxn modelId="{BC121331-4665-40D5-8F4F-91FF52C17F1E}" type="presParOf" srcId="{AA03F347-6E1B-427E-9DAE-CDD0B64BD7EE}" destId="{ADEDFB86-914F-4A5F-A648-6D89B62EA7FD}" srcOrd="7" destOrd="0" presId="urn:microsoft.com/office/officeart/2005/8/layout/radial6"/>
    <dgm:cxn modelId="{03CF4EC8-6319-412B-8198-A521FC001F49}" type="presParOf" srcId="{AA03F347-6E1B-427E-9DAE-CDD0B64BD7EE}" destId="{397F4699-3AD2-48D5-9E17-9982094D7977}" srcOrd="8" destOrd="0" presId="urn:microsoft.com/office/officeart/2005/8/layout/radial6"/>
    <dgm:cxn modelId="{2316657F-2B5D-4DD6-AF60-3E7F0E3BA166}" type="presParOf" srcId="{AA03F347-6E1B-427E-9DAE-CDD0B64BD7EE}" destId="{FE1A8040-6149-4CC9-BE3E-FFAD7613ED36}" srcOrd="9" destOrd="0" presId="urn:microsoft.com/office/officeart/2005/8/layout/radial6"/>
    <dgm:cxn modelId="{36C31275-5A9B-43C7-B1DB-BA8DD86678BF}" type="presParOf" srcId="{AA03F347-6E1B-427E-9DAE-CDD0B64BD7EE}" destId="{1090C6E7-FA2B-425D-BAEC-6BCB34EC88F3}" srcOrd="10" destOrd="0" presId="urn:microsoft.com/office/officeart/2005/8/layout/radial6"/>
    <dgm:cxn modelId="{10240C66-2D06-4BCF-9682-EF4D6A9A7B0A}" type="presParOf" srcId="{AA03F347-6E1B-427E-9DAE-CDD0B64BD7EE}" destId="{A173B6B4-1D79-4BA8-857A-AB3401FA0E48}" srcOrd="11" destOrd="0" presId="urn:microsoft.com/office/officeart/2005/8/layout/radial6"/>
    <dgm:cxn modelId="{D32C0416-AF26-4673-AB0B-C22AB57479C0}" type="presParOf" srcId="{AA03F347-6E1B-427E-9DAE-CDD0B64BD7EE}" destId="{F84CEE83-743E-45C0-A472-8D3DA4E700DE}" srcOrd="12" destOrd="0" presId="urn:microsoft.com/office/officeart/2005/8/layout/radial6"/>
    <dgm:cxn modelId="{8D79EF51-5C55-4523-94B5-2010815A057B}" type="presParOf" srcId="{AA03F347-6E1B-427E-9DAE-CDD0B64BD7EE}" destId="{BF14429D-EF57-4AD6-8B67-E0A0AD8A3B40}" srcOrd="13" destOrd="0" presId="urn:microsoft.com/office/officeart/2005/8/layout/radial6"/>
    <dgm:cxn modelId="{DD692560-664C-4256-B7B5-ED75685F59EF}" type="presParOf" srcId="{AA03F347-6E1B-427E-9DAE-CDD0B64BD7EE}" destId="{0D969D77-A043-4FAC-9B4A-F0C5B46ED85F}" srcOrd="14" destOrd="0" presId="urn:microsoft.com/office/officeart/2005/8/layout/radial6"/>
    <dgm:cxn modelId="{96B8F537-6FFE-478F-8617-142CDDA68C36}" type="presParOf" srcId="{AA03F347-6E1B-427E-9DAE-CDD0B64BD7EE}" destId="{D7E94A75-FFE7-454C-885D-70D6B892DF97}" srcOrd="15" destOrd="0" presId="urn:microsoft.com/office/officeart/2005/8/layout/radial6"/>
    <dgm:cxn modelId="{65E068F9-B4CF-4B43-BC92-C94952E95C73}" type="presParOf" srcId="{AA03F347-6E1B-427E-9DAE-CDD0B64BD7EE}" destId="{C1741DAD-0417-4C14-BBEA-D26CA061EA84}" srcOrd="16" destOrd="0" presId="urn:microsoft.com/office/officeart/2005/8/layout/radial6"/>
    <dgm:cxn modelId="{67EAA276-66CD-4E7E-8D0A-72C1229A6195}" type="presParOf" srcId="{AA03F347-6E1B-427E-9DAE-CDD0B64BD7EE}" destId="{FF6D67A5-3C1D-4A2A-B15F-B1EC6A66DDCF}" srcOrd="17" destOrd="0" presId="urn:microsoft.com/office/officeart/2005/8/layout/radial6"/>
    <dgm:cxn modelId="{10AA237E-8FBB-4613-A687-2A375F276AD6}" type="presParOf" srcId="{AA03F347-6E1B-427E-9DAE-CDD0B64BD7EE}" destId="{EC6DE8CF-9D05-4D52-BB4F-FDEF649A8CBD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DE8CF-9D05-4D52-BB4F-FDEF649A8CBD}">
      <dsp:nvSpPr>
        <dsp:cNvPr id="0" name=""/>
        <dsp:cNvSpPr/>
      </dsp:nvSpPr>
      <dsp:spPr>
        <a:xfrm>
          <a:off x="1114929" y="595934"/>
          <a:ext cx="4095637" cy="4095637"/>
        </a:xfrm>
        <a:prstGeom prst="blockArc">
          <a:avLst>
            <a:gd name="adj1" fmla="val 12600000"/>
            <a:gd name="adj2" fmla="val 16200000"/>
            <a:gd name="adj3" fmla="val 45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94A75-FFE7-454C-885D-70D6B892DF97}">
      <dsp:nvSpPr>
        <dsp:cNvPr id="0" name=""/>
        <dsp:cNvSpPr/>
      </dsp:nvSpPr>
      <dsp:spPr>
        <a:xfrm>
          <a:off x="1114929" y="595934"/>
          <a:ext cx="4095637" cy="4095637"/>
        </a:xfrm>
        <a:prstGeom prst="blockArc">
          <a:avLst>
            <a:gd name="adj1" fmla="val 9000000"/>
            <a:gd name="adj2" fmla="val 12600000"/>
            <a:gd name="adj3" fmla="val 45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EE83-743E-45C0-A472-8D3DA4E700DE}">
      <dsp:nvSpPr>
        <dsp:cNvPr id="0" name=""/>
        <dsp:cNvSpPr/>
      </dsp:nvSpPr>
      <dsp:spPr>
        <a:xfrm>
          <a:off x="1114929" y="595934"/>
          <a:ext cx="4095637" cy="4095637"/>
        </a:xfrm>
        <a:prstGeom prst="blockArc">
          <a:avLst>
            <a:gd name="adj1" fmla="val 5400000"/>
            <a:gd name="adj2" fmla="val 9000000"/>
            <a:gd name="adj3" fmla="val 45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A8040-6149-4CC9-BE3E-FFAD7613ED36}">
      <dsp:nvSpPr>
        <dsp:cNvPr id="0" name=""/>
        <dsp:cNvSpPr/>
      </dsp:nvSpPr>
      <dsp:spPr>
        <a:xfrm>
          <a:off x="1114929" y="595934"/>
          <a:ext cx="4095637" cy="4095637"/>
        </a:xfrm>
        <a:prstGeom prst="blockArc">
          <a:avLst>
            <a:gd name="adj1" fmla="val 1800000"/>
            <a:gd name="adj2" fmla="val 5400000"/>
            <a:gd name="adj3" fmla="val 45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CF898-2FE5-4FA5-B56E-481A9B63CB38}">
      <dsp:nvSpPr>
        <dsp:cNvPr id="0" name=""/>
        <dsp:cNvSpPr/>
      </dsp:nvSpPr>
      <dsp:spPr>
        <a:xfrm>
          <a:off x="1114929" y="595934"/>
          <a:ext cx="4095637" cy="4095637"/>
        </a:xfrm>
        <a:prstGeom prst="blockArc">
          <a:avLst>
            <a:gd name="adj1" fmla="val 19800000"/>
            <a:gd name="adj2" fmla="val 1800000"/>
            <a:gd name="adj3" fmla="val 45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ACE79-A611-4A0D-B180-4D44EE1959D0}">
      <dsp:nvSpPr>
        <dsp:cNvPr id="0" name=""/>
        <dsp:cNvSpPr/>
      </dsp:nvSpPr>
      <dsp:spPr>
        <a:xfrm>
          <a:off x="1114929" y="595934"/>
          <a:ext cx="4095637" cy="4095637"/>
        </a:xfrm>
        <a:prstGeom prst="blockArc">
          <a:avLst>
            <a:gd name="adj1" fmla="val 16200000"/>
            <a:gd name="adj2" fmla="val 19800000"/>
            <a:gd name="adj3" fmla="val 45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98FFE-F5F2-40CF-9168-F3E51E03CC43}">
      <dsp:nvSpPr>
        <dsp:cNvPr id="0" name=""/>
        <dsp:cNvSpPr/>
      </dsp:nvSpPr>
      <dsp:spPr>
        <a:xfrm>
          <a:off x="2245427" y="1726432"/>
          <a:ext cx="1834641" cy="1834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b="1" i="1" kern="1200" dirty="0" err="1" smtClean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Wumpus</a:t>
          </a:r>
          <a:r>
            <a:rPr lang="it-IT" sz="2300" b="1" kern="1200" dirty="0" smtClean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World</a:t>
          </a:r>
          <a:endParaRPr lang="it-IT" sz="2300" b="1" kern="1200" dirty="0">
            <a:solidFill>
              <a:schemeClr val="bg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514104" y="1995109"/>
        <a:ext cx="1297287" cy="1297287"/>
      </dsp:txXfrm>
    </dsp:sp>
    <dsp:sp modelId="{EEB33F6B-0AA9-4D63-B1FF-FF4A2E41FE26}">
      <dsp:nvSpPr>
        <dsp:cNvPr id="0" name=""/>
        <dsp:cNvSpPr/>
      </dsp:nvSpPr>
      <dsp:spPr>
        <a:xfrm>
          <a:off x="2520624" y="43"/>
          <a:ext cx="1284248" cy="12842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b="1" kern="1200" dirty="0" err="1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Partially</a:t>
          </a:r>
          <a:r>
            <a:rPr lang="it-IT" sz="1200" b="1" kern="1200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it-IT" sz="1200" b="1" kern="1200" dirty="0" err="1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Observable</a:t>
          </a:r>
          <a:endParaRPr lang="it-IT" sz="1200" b="1" kern="1200" dirty="0">
            <a:solidFill>
              <a:schemeClr val="accent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08698" y="188117"/>
        <a:ext cx="908100" cy="908100"/>
      </dsp:txXfrm>
    </dsp:sp>
    <dsp:sp modelId="{E6775D8A-4DCF-417B-AF7F-A238D55314A6}">
      <dsp:nvSpPr>
        <dsp:cNvPr id="0" name=""/>
        <dsp:cNvSpPr/>
      </dsp:nvSpPr>
      <dsp:spPr>
        <a:xfrm>
          <a:off x="4254048" y="1000836"/>
          <a:ext cx="1284248" cy="12842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b="1" kern="1200" dirty="0" err="1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Deterministc</a:t>
          </a:r>
          <a:endParaRPr lang="it-IT" sz="1150" b="1" kern="1200" dirty="0">
            <a:solidFill>
              <a:schemeClr val="accent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42122" y="1188910"/>
        <a:ext cx="908100" cy="908100"/>
      </dsp:txXfrm>
    </dsp:sp>
    <dsp:sp modelId="{ADEDFB86-914F-4A5F-A648-6D89B62EA7FD}">
      <dsp:nvSpPr>
        <dsp:cNvPr id="0" name=""/>
        <dsp:cNvSpPr/>
      </dsp:nvSpPr>
      <dsp:spPr>
        <a:xfrm>
          <a:off x="4254048" y="3002421"/>
          <a:ext cx="1284248" cy="12842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b="1" kern="1200" dirty="0" err="1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Sequential</a:t>
          </a:r>
          <a:endParaRPr lang="it-IT" sz="1300" b="1" kern="1200" dirty="0">
            <a:solidFill>
              <a:schemeClr val="accent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42122" y="3190495"/>
        <a:ext cx="908100" cy="908100"/>
      </dsp:txXfrm>
    </dsp:sp>
    <dsp:sp modelId="{1090C6E7-FA2B-425D-BAEC-6BCB34EC88F3}">
      <dsp:nvSpPr>
        <dsp:cNvPr id="0" name=""/>
        <dsp:cNvSpPr/>
      </dsp:nvSpPr>
      <dsp:spPr>
        <a:xfrm>
          <a:off x="2520624" y="4003214"/>
          <a:ext cx="1284248" cy="12842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Static</a:t>
          </a:r>
          <a:endParaRPr lang="it-IT" sz="1600" b="1" kern="1200" dirty="0">
            <a:solidFill>
              <a:schemeClr val="accent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08698" y="4191288"/>
        <a:ext cx="908100" cy="908100"/>
      </dsp:txXfrm>
    </dsp:sp>
    <dsp:sp modelId="{BF14429D-EF57-4AD6-8B67-E0A0AD8A3B40}">
      <dsp:nvSpPr>
        <dsp:cNvPr id="0" name=""/>
        <dsp:cNvSpPr/>
      </dsp:nvSpPr>
      <dsp:spPr>
        <a:xfrm>
          <a:off x="787200" y="3002421"/>
          <a:ext cx="1284248" cy="12842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err="1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Descrete</a:t>
          </a:r>
          <a:endParaRPr lang="it-IT" sz="1600" b="1" kern="1200" dirty="0">
            <a:solidFill>
              <a:schemeClr val="accent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75274" y="3190495"/>
        <a:ext cx="908100" cy="908100"/>
      </dsp:txXfrm>
    </dsp:sp>
    <dsp:sp modelId="{C1741DAD-0417-4C14-BBEA-D26CA061EA84}">
      <dsp:nvSpPr>
        <dsp:cNvPr id="0" name=""/>
        <dsp:cNvSpPr/>
      </dsp:nvSpPr>
      <dsp:spPr>
        <a:xfrm>
          <a:off x="787200" y="1000836"/>
          <a:ext cx="1284248" cy="12842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Single-Agent</a:t>
          </a:r>
          <a:endParaRPr lang="it-IT" sz="1600" b="1" kern="1200" dirty="0">
            <a:solidFill>
              <a:schemeClr val="accent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75274" y="1188910"/>
        <a:ext cx="908100" cy="908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06413" y="1143000"/>
            <a:ext cx="58451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6413" y="1143000"/>
            <a:ext cx="58451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Hi Everyone! This is our presentation for the fifth homework about logical agent and the wumpus world.</a:t>
            </a:r>
            <a:endParaRPr/>
          </a:p>
        </p:txBody>
      </p:sp>
      <p:sp>
        <p:nvSpPr>
          <p:cNvPr id="95" name="Google Shape;9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First </a:t>
            </a:r>
            <a:r>
              <a:rPr lang="it-IT" dirty="0" err="1" smtClean="0"/>
              <a:t>we</a:t>
            </a:r>
            <a:r>
              <a:rPr lang="it-IT" dirty="0" smtClean="0"/>
              <a:t> start with a </a:t>
            </a:r>
            <a:r>
              <a:rPr lang="it-IT" dirty="0" err="1" smtClean="0"/>
              <a:t>graphic</a:t>
            </a:r>
            <a:r>
              <a:rPr lang="it-IT" dirty="0" smtClean="0"/>
              <a:t> model as </a:t>
            </a:r>
            <a:r>
              <a:rPr lang="it-IT" dirty="0" err="1" smtClean="0"/>
              <a:t>our</a:t>
            </a:r>
            <a:r>
              <a:rPr lang="it-IT" dirty="0" smtClean="0"/>
              <a:t> first logical </a:t>
            </a:r>
            <a:r>
              <a:rPr lang="it-IT" dirty="0" err="1" smtClean="0"/>
              <a:t>formalism</a:t>
            </a:r>
            <a:r>
              <a:rPr lang="it-IT" dirty="0" smtClean="0"/>
              <a:t>.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want</a:t>
            </a:r>
            <a:r>
              <a:rPr lang="it-IT" dirty="0" smtClean="0"/>
              <a:t> to start with a </a:t>
            </a:r>
            <a:r>
              <a:rPr lang="it-IT" dirty="0" err="1" smtClean="0"/>
              <a:t>simple</a:t>
            </a:r>
            <a:r>
              <a:rPr lang="it-IT" dirty="0" smtClean="0"/>
              <a:t> flow chart to show the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choices</a:t>
            </a:r>
            <a:r>
              <a:rPr lang="it-IT" dirty="0" smtClean="0"/>
              <a:t> and </a:t>
            </a:r>
            <a:r>
              <a:rPr lang="it-IT" dirty="0" err="1" smtClean="0"/>
              <a:t>situations</a:t>
            </a:r>
            <a:r>
              <a:rPr lang="it-IT" dirty="0" smtClean="0"/>
              <a:t> of </a:t>
            </a:r>
            <a:r>
              <a:rPr lang="it-IT" dirty="0" err="1" smtClean="0"/>
              <a:t>our</a:t>
            </a:r>
            <a:r>
              <a:rPr lang="it-IT" dirty="0" smtClean="0"/>
              <a:t> agent.</a:t>
            </a:r>
          </a:p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want</a:t>
            </a:r>
            <a:r>
              <a:rPr lang="it-IT" dirty="0" smtClean="0"/>
              <a:t> to </a:t>
            </a:r>
            <a:r>
              <a:rPr lang="it-IT" dirty="0" err="1" smtClean="0"/>
              <a:t>underline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want</a:t>
            </a:r>
            <a:r>
              <a:rPr lang="it-IT" baseline="0" dirty="0" smtClean="0"/>
              <a:t> to </a:t>
            </a:r>
            <a:r>
              <a:rPr lang="it-IT" baseline="0" dirty="0" err="1" smtClean="0"/>
              <a:t>keep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flowchart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very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simple</a:t>
            </a:r>
            <a:r>
              <a:rPr lang="it-IT" baseline="0" dirty="0" smtClean="0"/>
              <a:t> and easy to </a:t>
            </a:r>
            <a:r>
              <a:rPr lang="it-IT" baseline="0" dirty="0" err="1" smtClean="0"/>
              <a:t>understand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otherwise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could</a:t>
            </a:r>
            <a:r>
              <a:rPr lang="it-IT" baseline="0" dirty="0" smtClean="0"/>
              <a:t> be possibile to </a:t>
            </a:r>
            <a:r>
              <a:rPr lang="it-IT" baseline="0" dirty="0" err="1" smtClean="0"/>
              <a:t>implement</a:t>
            </a:r>
            <a:r>
              <a:rPr lang="it-IT" baseline="0" dirty="0" smtClean="0"/>
              <a:t> a more </a:t>
            </a:r>
            <a:r>
              <a:rPr lang="it-IT" baseline="0" dirty="0" err="1" smtClean="0"/>
              <a:t>complex</a:t>
            </a:r>
            <a:r>
              <a:rPr lang="it-IT" baseline="0" dirty="0" smtClean="0"/>
              <a:t> </a:t>
            </a:r>
            <a:r>
              <a:rPr lang="it-IT" baseline="0" dirty="0" err="1" smtClean="0"/>
              <a:t>diagram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that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analyzes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every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possible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step</a:t>
            </a:r>
            <a:r>
              <a:rPr lang="it-IT" baseline="0" dirty="0" smtClean="0"/>
              <a:t> </a:t>
            </a:r>
            <a:r>
              <a:rPr lang="it-IT" baseline="0" dirty="0" err="1" smtClean="0"/>
              <a:t>done</a:t>
            </a:r>
            <a:r>
              <a:rPr lang="it-IT" baseline="0" dirty="0" smtClean="0"/>
              <a:t> by the agent. Here </a:t>
            </a:r>
            <a:r>
              <a:rPr lang="it-IT" baseline="0" dirty="0" err="1" smtClean="0"/>
              <a:t>we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want</a:t>
            </a:r>
            <a:r>
              <a:rPr lang="it-IT" baseline="0" dirty="0" smtClean="0"/>
              <a:t> to focus on </a:t>
            </a:r>
            <a:r>
              <a:rPr lang="it-IT" baseline="0" dirty="0" err="1" smtClean="0"/>
              <a:t>what</a:t>
            </a:r>
            <a:r>
              <a:rPr lang="it-IT" baseline="0" dirty="0" smtClean="0"/>
              <a:t> an agent can do </a:t>
            </a:r>
            <a:r>
              <a:rPr lang="it-IT" baseline="0" dirty="0" err="1" smtClean="0"/>
              <a:t>at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each</a:t>
            </a:r>
            <a:r>
              <a:rPr lang="it-IT" baseline="0" dirty="0" smtClean="0"/>
              <a:t> singole </a:t>
            </a:r>
            <a:r>
              <a:rPr lang="it-IT" baseline="0" dirty="0" err="1" smtClean="0"/>
              <a:t>step</a:t>
            </a:r>
            <a:r>
              <a:rPr lang="it-IT" baseline="0" dirty="0" smtClean="0"/>
              <a:t>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it-I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6007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Let’s</a:t>
            </a:r>
            <a:r>
              <a:rPr lang="it-IT" dirty="0" smtClean="0"/>
              <a:t> take </a:t>
            </a:r>
            <a:r>
              <a:rPr lang="it-IT" dirty="0" err="1" smtClean="0"/>
              <a:t>another</a:t>
            </a:r>
            <a:r>
              <a:rPr lang="it-IT" dirty="0" smtClean="0"/>
              <a:t> approach and </a:t>
            </a:r>
            <a:r>
              <a:rPr lang="it-IT" dirty="0" err="1" smtClean="0"/>
              <a:t>another</a:t>
            </a:r>
            <a:r>
              <a:rPr lang="it-IT" dirty="0" smtClean="0"/>
              <a:t> logical </a:t>
            </a:r>
            <a:r>
              <a:rPr lang="it-IT" dirty="0" err="1" smtClean="0"/>
              <a:t>formalism</a:t>
            </a:r>
            <a:r>
              <a:rPr lang="it-IT" dirty="0" smtClean="0"/>
              <a:t>, </a:t>
            </a:r>
            <a:r>
              <a:rPr lang="it-IT" dirty="0" err="1" smtClean="0"/>
              <a:t>strictly</a:t>
            </a:r>
            <a:r>
              <a:rPr lang="it-IT" dirty="0" smtClean="0"/>
              <a:t> </a:t>
            </a:r>
            <a:r>
              <a:rPr lang="it-IT" dirty="0" err="1" smtClean="0"/>
              <a:t>linked</a:t>
            </a:r>
            <a:r>
              <a:rPr lang="it-IT" dirty="0" smtClean="0"/>
              <a:t> to the </a:t>
            </a:r>
            <a:r>
              <a:rPr lang="it-IT" dirty="0" err="1" smtClean="0"/>
              <a:t>basis</a:t>
            </a:r>
            <a:r>
              <a:rPr lang="it-IT" dirty="0" smtClean="0"/>
              <a:t> of First-Order</a:t>
            </a:r>
            <a:r>
              <a:rPr lang="it-IT" baseline="0" dirty="0" smtClean="0"/>
              <a:t> Logic. 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it-I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5707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 real-life problems of AI and OR can be formulated as a </a:t>
            </a: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Satisfaction Problem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(CSP)</a:t>
            </a:r>
          </a:p>
          <a:p>
            <a:r>
              <a:rPr lang="it-IT" dirty="0" err="1" smtClean="0"/>
              <a:t>Infact</a:t>
            </a:r>
            <a:r>
              <a:rPr lang="it-IT" dirty="0" smtClean="0"/>
              <a:t> many problems are problems of satisfiability and in </a:t>
            </a:r>
            <a:r>
              <a:rPr lang="it-IT" dirty="0" err="1" smtClean="0"/>
              <a:t>Prop</a:t>
            </a:r>
            <a:r>
              <a:rPr lang="it-IT" baseline="0" dirty="0" smtClean="0"/>
              <a:t> </a:t>
            </a:r>
            <a:r>
              <a:rPr lang="it-IT" baseline="0" dirty="0" err="1" smtClean="0"/>
              <a:t>logic</a:t>
            </a:r>
            <a:r>
              <a:rPr lang="it-IT" baseline="0" dirty="0" smtClean="0"/>
              <a:t> and FOL </a:t>
            </a:r>
            <a:r>
              <a:rPr lang="it-IT" baseline="0" dirty="0" err="1" smtClean="0"/>
              <a:t>we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have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concepts</a:t>
            </a:r>
            <a:r>
              <a:rPr lang="it-IT" baseline="0" dirty="0" smtClean="0"/>
              <a:t> of </a:t>
            </a:r>
            <a:r>
              <a:rPr lang="it-IT" baseline="0" dirty="0" err="1" smtClean="0"/>
              <a:t>validity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sat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unsat</a:t>
            </a:r>
            <a:r>
              <a:rPr lang="it-IT" baseline="0" dirty="0" smtClean="0"/>
              <a:t> ecc. so the CSP for </a:t>
            </a:r>
            <a:r>
              <a:rPr lang="it-IT" baseline="0" dirty="0" err="1" smtClean="0"/>
              <a:t>example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require</a:t>
            </a:r>
            <a:r>
              <a:rPr lang="it-IT" baseline="0" dirty="0" smtClean="0"/>
              <a:t> to </a:t>
            </a:r>
            <a:r>
              <a:rPr lang="it-IT" baseline="0" dirty="0" err="1" smtClean="0"/>
              <a:t>verify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if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constrints</a:t>
            </a:r>
            <a:r>
              <a:rPr lang="it-IT" baseline="0" dirty="0" smtClean="0"/>
              <a:t> are </a:t>
            </a:r>
            <a:r>
              <a:rPr lang="it-IT" baseline="0" dirty="0" err="1" smtClean="0"/>
              <a:t>satisfied</a:t>
            </a:r>
            <a:r>
              <a:rPr lang="it-IT" baseline="0" dirty="0" smtClean="0"/>
              <a:t> by some </a:t>
            </a:r>
            <a:r>
              <a:rPr lang="it-IT" baseline="0" dirty="0" err="1" smtClean="0"/>
              <a:t>variables</a:t>
            </a:r>
            <a:r>
              <a:rPr lang="it-IT" baseline="0" dirty="0" smtClean="0"/>
              <a:t> assignment.</a:t>
            </a:r>
          </a:p>
          <a:p>
            <a:r>
              <a:rPr lang="it-IT" baseline="0" dirty="0" smtClean="0"/>
              <a:t>So CSP is a </a:t>
            </a:r>
            <a:r>
              <a:rPr lang="it-IT" baseline="0" dirty="0" err="1" smtClean="0"/>
              <a:t>really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powerfull</a:t>
            </a:r>
            <a:r>
              <a:rPr lang="it-IT" baseline="0" dirty="0" smtClean="0"/>
              <a:t> tool for </a:t>
            </a:r>
            <a:r>
              <a:rPr lang="it-IT" baseline="0" dirty="0" err="1" smtClean="0"/>
              <a:t>know.Repr</a:t>
            </a:r>
            <a:r>
              <a:rPr lang="it-IT" baseline="0" dirty="0" smtClean="0"/>
              <a:t>.</a:t>
            </a:r>
          </a:p>
          <a:p>
            <a:r>
              <a:rPr lang="it-IT" baseline="0" dirty="0" err="1" smtClean="0"/>
              <a:t>We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used</a:t>
            </a:r>
            <a:r>
              <a:rPr lang="it-IT" baseline="0" dirty="0" smtClean="0"/>
              <a:t> MiniZinc to </a:t>
            </a:r>
            <a:r>
              <a:rPr lang="it-IT" baseline="0" dirty="0" err="1" smtClean="0"/>
              <a:t>implement</a:t>
            </a:r>
            <a:r>
              <a:rPr lang="it-IT" baseline="0" dirty="0" smtClean="0"/>
              <a:t> a CS Problem for the </a:t>
            </a:r>
            <a:r>
              <a:rPr lang="it-IT" i="1" baseline="0" dirty="0" err="1" smtClean="0"/>
              <a:t>wumpus</a:t>
            </a:r>
            <a:r>
              <a:rPr lang="it-IT" i="0" baseline="0" dirty="0" smtClean="0"/>
              <a:t> world </a:t>
            </a:r>
            <a:r>
              <a:rPr lang="it-IT" i="0" baseline="0" dirty="0" err="1" smtClean="0"/>
              <a:t>which</a:t>
            </a:r>
            <a:r>
              <a:rPr lang="it-IT" i="0" baseline="0" dirty="0" smtClean="0"/>
              <a:t> is an open source </a:t>
            </a:r>
            <a:r>
              <a:rPr lang="it-IT" i="0" baseline="0" dirty="0" err="1" smtClean="0"/>
              <a:t>modeling</a:t>
            </a:r>
            <a:r>
              <a:rPr lang="it-IT" i="0" baseline="0" dirty="0" smtClean="0"/>
              <a:t> language. </a:t>
            </a:r>
            <a:r>
              <a:rPr lang="it-IT" i="0" baseline="0" dirty="0" err="1" smtClean="0"/>
              <a:t>It</a:t>
            </a:r>
            <a:r>
              <a:rPr lang="it-IT" i="0" baseline="0" dirty="0" smtClean="0"/>
              <a:t> is </a:t>
            </a:r>
            <a:r>
              <a:rPr lang="it-IT" i="0" baseline="0" dirty="0" err="1" smtClean="0"/>
              <a:t>possible</a:t>
            </a:r>
            <a:r>
              <a:rPr lang="it-IT" i="0" baseline="0" dirty="0" smtClean="0"/>
              <a:t> to model </a:t>
            </a:r>
            <a:r>
              <a:rPr lang="it-IT" i="0" baseline="0" dirty="0" err="1" smtClean="0"/>
              <a:t>both</a:t>
            </a:r>
            <a:r>
              <a:rPr lang="it-IT" i="0" baseline="0" dirty="0" smtClean="0"/>
              <a:t> CSP and </a:t>
            </a:r>
            <a:r>
              <a:rPr lang="it-IT" i="0" baseline="0" dirty="0" err="1" smtClean="0"/>
              <a:t>optimization</a:t>
            </a:r>
            <a:r>
              <a:rPr lang="it-IT" i="0" baseline="0" dirty="0" smtClean="0"/>
              <a:t> problems.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it-I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2560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6413" y="1143000"/>
            <a:ext cx="58451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Here there some useful link, out git repository and other utilities about codingame and mean-max bot</a:t>
            </a:r>
            <a:endParaRPr/>
          </a:p>
        </p:txBody>
      </p:sp>
      <p:sp>
        <p:nvSpPr>
          <p:cNvPr id="229" name="Google Shape;229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17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6413" y="1143000"/>
            <a:ext cx="58451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6413" y="1143000"/>
            <a:ext cx="58451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Here is a brief list of the contents that we want to show in the presentation.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First there will be a description of the wumpus world, the environment and the agents involved.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Then we will see the main concepts about logic, knowledge and inference and some other background about probability statistics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We will discuss about our implementations and our formalisms implemented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And at the end we will discuss our models and some possible improvements</a:t>
            </a:r>
            <a:endParaRPr/>
          </a:p>
        </p:txBody>
      </p:sp>
      <p:sp>
        <p:nvSpPr>
          <p:cNvPr id="102" name="Google Shape;10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6413" y="1143000"/>
            <a:ext cx="58451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Let’s</a:t>
            </a:r>
            <a:r>
              <a:rPr lang="it-IT" dirty="0"/>
              <a:t> start with a </a:t>
            </a:r>
            <a:r>
              <a:rPr lang="it-IT" dirty="0" err="1"/>
              <a:t>quick</a:t>
            </a:r>
            <a:r>
              <a:rPr lang="it-IT" dirty="0"/>
              <a:t> description of the </a:t>
            </a:r>
            <a:r>
              <a:rPr lang="it-IT" dirty="0" err="1"/>
              <a:t>wumpus</a:t>
            </a:r>
            <a:r>
              <a:rPr lang="it-IT" dirty="0"/>
              <a:t> </a:t>
            </a:r>
            <a:r>
              <a:rPr lang="it-IT" dirty="0" smtClean="0"/>
              <a:t>World.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Wumpus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world is a simple world example to illustrate the worth of a knowledge-based agent and to represent knowledge representation.</a:t>
            </a:r>
            <a:endParaRPr lang="it-IT" dirty="0" smtClean="0"/>
          </a:p>
        </p:txBody>
      </p:sp>
      <p:sp>
        <p:nvSpPr>
          <p:cNvPr id="123" name="Google Shape;12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6413" y="1143000"/>
            <a:ext cx="58451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dirty="0" smtClean="0"/>
              <a:t>What about a PEAS (Performance </a:t>
            </a:r>
            <a:r>
              <a:rPr lang="it-IT" dirty="0" err="1" smtClean="0"/>
              <a:t>measure</a:t>
            </a:r>
            <a:r>
              <a:rPr lang="it-IT" dirty="0" smtClean="0"/>
              <a:t>, Environment, </a:t>
            </a:r>
            <a:r>
              <a:rPr lang="it-IT" dirty="0" err="1" smtClean="0"/>
              <a:t>Actuators</a:t>
            </a:r>
            <a:r>
              <a:rPr lang="it-IT" dirty="0" smtClean="0"/>
              <a:t>, </a:t>
            </a:r>
            <a:r>
              <a:rPr lang="it-IT" dirty="0" err="1" smtClean="0"/>
              <a:t>Sensors</a:t>
            </a:r>
            <a:r>
              <a:rPr lang="it-IT" dirty="0" smtClean="0"/>
              <a:t>) Description.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First </a:t>
            </a:r>
            <a:r>
              <a:rPr lang="it-IT" dirty="0" err="1" smtClean="0"/>
              <a:t>af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all</a:t>
            </a:r>
            <a:r>
              <a:rPr lang="it-IT" baseline="0" dirty="0" smtClean="0"/>
              <a:t> </a:t>
            </a:r>
            <a:r>
              <a:rPr lang="it-IT" baseline="0" dirty="0" err="1" smtClean="0"/>
              <a:t>let’s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see</a:t>
            </a:r>
            <a:r>
              <a:rPr lang="it-IT" baseline="0" dirty="0" smtClean="0"/>
              <a:t> the performance </a:t>
            </a:r>
            <a:r>
              <a:rPr lang="it-IT" baseline="0" dirty="0" err="1" smtClean="0"/>
              <a:t>measure</a:t>
            </a:r>
            <a:r>
              <a:rPr lang="it-IT" baseline="0" dirty="0" smtClean="0"/>
              <a:t>. So </a:t>
            </a:r>
            <a:r>
              <a:rPr lang="it-IT" baseline="0" dirty="0" err="1" smtClean="0"/>
              <a:t>its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better</a:t>
            </a:r>
            <a:r>
              <a:rPr lang="it-IT" baseline="0" dirty="0" smtClean="0"/>
              <a:t> to </a:t>
            </a:r>
            <a:r>
              <a:rPr lang="it-IT" baseline="0" dirty="0" err="1" smtClean="0"/>
              <a:t>find</a:t>
            </a:r>
            <a:r>
              <a:rPr lang="it-IT" baseline="0" dirty="0" smtClean="0"/>
              <a:t> a minimum path, move in </a:t>
            </a:r>
            <a:r>
              <a:rPr lang="it-IT" baseline="0" dirty="0" err="1" smtClean="0"/>
              <a:t>less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cells</a:t>
            </a:r>
            <a:r>
              <a:rPr lang="it-IT" baseline="0" dirty="0" smtClean="0"/>
              <a:t> as </a:t>
            </a:r>
            <a:r>
              <a:rPr lang="it-IT" baseline="0" dirty="0" err="1" smtClean="0"/>
              <a:t>possible</a:t>
            </a:r>
            <a:r>
              <a:rPr lang="it-IT" baseline="0" dirty="0" smtClean="0"/>
              <a:t>.</a:t>
            </a:r>
            <a:endParaRPr dirty="0"/>
          </a:p>
        </p:txBody>
      </p:sp>
      <p:sp>
        <p:nvSpPr>
          <p:cNvPr id="123" name="Google Shape;12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8734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6413" y="1143000"/>
            <a:ext cx="58451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it-IT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our</a:t>
            </a:r>
            <a:r>
              <a:rPr lang="it-IT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agent can do?</a:t>
            </a:r>
            <a:endParaRPr lang="en-US" sz="1200" b="0" i="0" u="none" strike="noStrike" cap="none" dirty="0" smtClean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 agent will perceive the 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stench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if he is in the room adjacent to the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Wumpus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 (Not diagonally).</a:t>
            </a:r>
          </a:p>
          <a:p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 agent will perceive 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breeze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if he is in the room directly adjacent to the Pit.</a:t>
            </a:r>
          </a:p>
          <a:p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 agent will perceive the 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glitter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in the room where the gold is present.</a:t>
            </a:r>
          </a:p>
          <a:p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 agent will perceive the 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bump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if he walks into a wall.</a:t>
            </a:r>
          </a:p>
          <a:p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When the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Wumpus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is shot, it emits a horrible 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scream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which can be perceived anywhere in the cave.</a:t>
            </a:r>
          </a:p>
          <a:p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These percepts can be represented as five element list, in which we will have different indicators for each sensor.</a:t>
            </a:r>
          </a:p>
          <a:p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Example if agent perceives stench, breeze, but no glitter, no bump, and no scream then it can be represented as:</a:t>
            </a:r>
            <a:b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[Stench, Breeze, None, None, None]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endParaRPr lang="en-US" sz="1200" b="0" i="0" u="none" strike="noStrike" cap="none" dirty="0" smtClean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8427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As </a:t>
            </a:r>
            <a:r>
              <a:rPr lang="it-IT" dirty="0" err="1"/>
              <a:t>shown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the last </a:t>
            </a:r>
            <a:r>
              <a:rPr lang="it-IT" dirty="0" err="1"/>
              <a:t>lecture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are the </a:t>
            </a:r>
            <a:r>
              <a:rPr lang="it-IT" dirty="0" err="1"/>
              <a:t>characteristics</a:t>
            </a:r>
            <a:r>
              <a:rPr lang="it-IT" dirty="0"/>
              <a:t> of the </a:t>
            </a:r>
            <a:r>
              <a:rPr lang="it-IT" dirty="0" err="1"/>
              <a:t>Wumpus</a:t>
            </a:r>
            <a:r>
              <a:rPr lang="it-IT" dirty="0"/>
              <a:t> </a:t>
            </a:r>
            <a:r>
              <a:rPr lang="it-IT" dirty="0" err="1"/>
              <a:t>World’s</a:t>
            </a:r>
            <a:r>
              <a:rPr lang="it-IT" dirty="0"/>
              <a:t> Environment</a:t>
            </a:r>
            <a:r>
              <a:rPr lang="it-IT" dirty="0" smtClean="0"/>
              <a:t>.</a:t>
            </a:r>
          </a:p>
          <a:p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Wumpus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world Properties:</a:t>
            </a:r>
          </a:p>
          <a:p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Partially observable: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The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Wumpus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world is partially observable because the agent can only perceive the close environment such as an adjacent room.</a:t>
            </a:r>
          </a:p>
          <a:p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Deterministic: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It is deterministic, as the result and outcome of the world are already known.</a:t>
            </a:r>
          </a:p>
          <a:p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Sequential: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The order is important, so it is sequential.</a:t>
            </a:r>
          </a:p>
          <a:p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Static: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It is static as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Wumpus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and Pits are not moving.</a:t>
            </a:r>
          </a:p>
          <a:p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Discrete: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The environment is discrete.</a:t>
            </a:r>
          </a:p>
          <a:p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One agent: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The environment is a single agent as we have one agent only and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Wumpus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is not considered as an agent.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6413" y="1143000"/>
            <a:ext cx="58451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Knowledge-</a:t>
            </a:r>
            <a:r>
              <a:rPr lang="it-IT" dirty="0" err="1" smtClean="0"/>
              <a:t>based</a:t>
            </a:r>
            <a:r>
              <a:rPr lang="it-IT" dirty="0" smtClean="0"/>
              <a:t> agents use </a:t>
            </a:r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knowledge</a:t>
            </a:r>
            <a:r>
              <a:rPr lang="it-IT" dirty="0" smtClean="0"/>
              <a:t> about the world to generate </a:t>
            </a:r>
            <a:r>
              <a:rPr lang="it-IT" dirty="0" err="1" smtClean="0"/>
              <a:t>good</a:t>
            </a:r>
            <a:r>
              <a:rPr lang="it-IT" dirty="0" smtClean="0"/>
              <a:t> </a:t>
            </a:r>
            <a:r>
              <a:rPr lang="it-IT" dirty="0" err="1" smtClean="0"/>
              <a:t>decisions</a:t>
            </a:r>
            <a:r>
              <a:rPr lang="it-IT" dirty="0" smtClean="0"/>
              <a:t>.</a:t>
            </a:r>
          </a:p>
          <a:p>
            <a:r>
              <a:rPr lang="it-IT" dirty="0" smtClean="0"/>
              <a:t>Knowledge is </a:t>
            </a:r>
            <a:r>
              <a:rPr lang="it-IT" dirty="0" err="1" smtClean="0"/>
              <a:t>representd</a:t>
            </a:r>
            <a:r>
              <a:rPr lang="it-IT" dirty="0" smtClean="0"/>
              <a:t> as a set of </a:t>
            </a:r>
            <a:r>
              <a:rPr lang="it-IT" dirty="0" err="1" smtClean="0"/>
              <a:t>senteces</a:t>
            </a:r>
            <a:r>
              <a:rPr lang="it-IT" dirty="0" smtClean="0"/>
              <a:t> in a </a:t>
            </a:r>
            <a:r>
              <a:rPr lang="it-IT" dirty="0" err="1" smtClean="0"/>
              <a:t>formal</a:t>
            </a:r>
            <a:r>
              <a:rPr lang="it-IT" dirty="0" smtClean="0"/>
              <a:t> language.</a:t>
            </a:r>
          </a:p>
          <a:p>
            <a:r>
              <a:rPr lang="it-IT" dirty="0" err="1" smtClean="0"/>
              <a:t>These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sentences</a:t>
            </a:r>
            <a:r>
              <a:rPr lang="it-IT" baseline="0" dirty="0" smtClean="0"/>
              <a:t> are </a:t>
            </a:r>
            <a:r>
              <a:rPr lang="it-IT" baseline="0" dirty="0" err="1" smtClean="0"/>
              <a:t>stored</a:t>
            </a:r>
            <a:r>
              <a:rPr lang="it-IT" baseline="0" dirty="0" smtClean="0"/>
              <a:t> in a </a:t>
            </a:r>
            <a:r>
              <a:rPr lang="it-IT" baseline="0" dirty="0" err="1" smtClean="0"/>
              <a:t>knowledge</a:t>
            </a:r>
            <a:r>
              <a:rPr lang="it-IT" baseline="0" dirty="0" smtClean="0"/>
              <a:t> base.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baseline="0" dirty="0" smtClean="0"/>
              <a:t>So </a:t>
            </a:r>
            <a:r>
              <a:rPr lang="it-IT" dirty="0" smtClean="0"/>
              <a:t>A Logical Agent is </a:t>
            </a:r>
            <a:r>
              <a:rPr lang="it-IT" dirty="0" err="1" smtClean="0"/>
              <a:t>composed</a:t>
            </a:r>
            <a:r>
              <a:rPr lang="it-IT" dirty="0" smtClean="0"/>
              <a:t> by a </a:t>
            </a:r>
            <a:r>
              <a:rPr lang="it-IT" dirty="0" err="1" smtClean="0"/>
              <a:t>knowledge</a:t>
            </a:r>
            <a:r>
              <a:rPr lang="it-IT" dirty="0" smtClean="0"/>
              <a:t> base and an </a:t>
            </a:r>
            <a:r>
              <a:rPr lang="it-IT" dirty="0" err="1" smtClean="0"/>
              <a:t>inferential</a:t>
            </a:r>
            <a:r>
              <a:rPr lang="it-IT" dirty="0" smtClean="0"/>
              <a:t> </a:t>
            </a:r>
            <a:r>
              <a:rPr lang="it-IT" dirty="0" err="1" smtClean="0"/>
              <a:t>procedures</a:t>
            </a:r>
            <a:endParaRPr lang="en-US" dirty="0" smtClean="0"/>
          </a:p>
          <a:p>
            <a:r>
              <a:rPr lang="it-IT" dirty="0" err="1" smtClean="0"/>
              <a:t>It’s</a:t>
            </a:r>
            <a:r>
              <a:rPr lang="it-IT" dirty="0" smtClean="0"/>
              <a:t> </a:t>
            </a:r>
            <a:r>
              <a:rPr lang="it-IT" dirty="0" err="1" smtClean="0"/>
              <a:t>important</a:t>
            </a:r>
            <a:r>
              <a:rPr lang="it-IT" dirty="0" smtClean="0"/>
              <a:t> to </a:t>
            </a:r>
            <a:r>
              <a:rPr lang="it-IT" dirty="0" err="1" smtClean="0"/>
              <a:t>underline</a:t>
            </a:r>
            <a:r>
              <a:rPr lang="it-IT" baseline="0" dirty="0" smtClean="0"/>
              <a:t> the fact </a:t>
            </a:r>
            <a:r>
              <a:rPr lang="it-IT" baseline="0" dirty="0" err="1" smtClean="0"/>
              <a:t>that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formulas</a:t>
            </a:r>
            <a:r>
              <a:rPr lang="it-IT" baseline="0" dirty="0" smtClean="0"/>
              <a:t> are </a:t>
            </a:r>
            <a:r>
              <a:rPr lang="it-IT" baseline="0" dirty="0" err="1" smtClean="0"/>
              <a:t>meaningful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if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consider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interpretation</a:t>
            </a:r>
            <a:r>
              <a:rPr lang="it-IT" baseline="0" dirty="0" smtClean="0"/>
              <a:t> and the </a:t>
            </a:r>
            <a:r>
              <a:rPr lang="it-IT" baseline="0" dirty="0" err="1" smtClean="0"/>
              <a:t>models</a:t>
            </a:r>
            <a:r>
              <a:rPr lang="it-IT" baseline="0" dirty="0" smtClean="0"/>
              <a:t> of </a:t>
            </a:r>
            <a:r>
              <a:rPr lang="it-IT" baseline="0" dirty="0" err="1" smtClean="0"/>
              <a:t>our</a:t>
            </a:r>
            <a:r>
              <a:rPr lang="it-IT" baseline="0" dirty="0" smtClean="0"/>
              <a:t> world. </a:t>
            </a:r>
            <a:r>
              <a:rPr lang="it-IT" baseline="0" dirty="0" err="1" smtClean="0"/>
              <a:t>This</a:t>
            </a:r>
            <a:r>
              <a:rPr lang="it-IT" baseline="0" dirty="0" smtClean="0"/>
              <a:t> schema </a:t>
            </a:r>
            <a:r>
              <a:rPr lang="it-IT" baseline="0" dirty="0" err="1" smtClean="0"/>
              <a:t>summariez</a:t>
            </a:r>
            <a:r>
              <a:rPr lang="it-IT" baseline="0" dirty="0" smtClean="0"/>
              <a:t> how a </a:t>
            </a:r>
            <a:r>
              <a:rPr lang="it-IT" baseline="0" dirty="0" err="1" smtClean="0"/>
              <a:t>knowledge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representation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works</a:t>
            </a:r>
            <a:r>
              <a:rPr lang="it-IT" baseline="0" dirty="0" smtClean="0"/>
              <a:t>. </a:t>
            </a:r>
            <a:endParaRPr lang="en-US" dirty="0" smtClean="0"/>
          </a:p>
          <a:p>
            <a:r>
              <a:rPr lang="it-IT" dirty="0" err="1" smtClean="0"/>
              <a:t>It’s</a:t>
            </a:r>
            <a:r>
              <a:rPr lang="it-IT" dirty="0" smtClean="0"/>
              <a:t> </a:t>
            </a:r>
            <a:r>
              <a:rPr lang="it-IT" dirty="0" err="1" smtClean="0"/>
              <a:t>important</a:t>
            </a:r>
            <a:r>
              <a:rPr lang="it-IT" dirty="0" smtClean="0"/>
              <a:t> </a:t>
            </a:r>
            <a:r>
              <a:rPr lang="it-IT" dirty="0" err="1" smtClean="0"/>
              <a:t>because</a:t>
            </a:r>
            <a:r>
              <a:rPr lang="it-IT" dirty="0" smtClean="0"/>
              <a:t> in </a:t>
            </a: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arithmetic</a:t>
            </a:r>
            <a:r>
              <a:rPr lang="it-IT" dirty="0" smtClean="0"/>
              <a:t> world 2+2 is </a:t>
            </a:r>
            <a:r>
              <a:rPr lang="it-IT" dirty="0" err="1" smtClean="0"/>
              <a:t>equal</a:t>
            </a:r>
            <a:r>
              <a:rPr lang="it-IT" dirty="0" smtClean="0"/>
              <a:t> to 4 </a:t>
            </a:r>
            <a:r>
              <a:rPr lang="it-IT" dirty="0" err="1" smtClean="0"/>
              <a:t>but</a:t>
            </a:r>
            <a:r>
              <a:rPr lang="it-IT" dirty="0" smtClean="0"/>
              <a:t> in a </a:t>
            </a:r>
            <a:r>
              <a:rPr lang="it-IT" dirty="0" err="1" smtClean="0"/>
              <a:t>magic</a:t>
            </a:r>
            <a:r>
              <a:rPr lang="it-IT" dirty="0" smtClean="0"/>
              <a:t> world of the 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Fairly </a:t>
            </a:r>
            <a:r>
              <a:rPr lang="en-US" sz="1200" b="1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OddParents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“due </a:t>
            </a:r>
            <a:r>
              <a:rPr lang="en-US" sz="1200" b="1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fantagenitori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” 2+2 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is equal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to a fish.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it-I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0274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In artificial intelligence, we need intelligent computers which can create new logic from old logic or by evidence, 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so generating the conclusions from evidence and facts is termed as Inference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dirty="0" smtClean="0"/>
          </a:p>
          <a:p>
            <a:r>
              <a:rPr lang="it-IT" dirty="0" smtClean="0"/>
              <a:t>In AI Inference is the </a:t>
            </a:r>
            <a:r>
              <a:rPr lang="it-IT" dirty="0" err="1" smtClean="0"/>
              <a:t>process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generates</a:t>
            </a:r>
            <a:r>
              <a:rPr lang="it-IT" dirty="0" smtClean="0"/>
              <a:t> </a:t>
            </a:r>
            <a:r>
              <a:rPr lang="it-IT" dirty="0" err="1" smtClean="0"/>
              <a:t>conclusions</a:t>
            </a:r>
            <a:r>
              <a:rPr lang="it-IT" dirty="0" smtClean="0"/>
              <a:t> from </a:t>
            </a:r>
            <a:r>
              <a:rPr lang="it-IT" dirty="0" err="1" smtClean="0"/>
              <a:t>evidence</a:t>
            </a:r>
            <a:r>
              <a:rPr lang="it-IT" dirty="0" smtClean="0"/>
              <a:t> and </a:t>
            </a:r>
            <a:r>
              <a:rPr lang="it-IT" dirty="0" err="1" smtClean="0"/>
              <a:t>facts</a:t>
            </a:r>
            <a:r>
              <a:rPr lang="it-IT" dirty="0" smtClean="0"/>
              <a:t>. So </a:t>
            </a:r>
            <a:r>
              <a:rPr lang="it-IT" dirty="0" err="1" smtClean="0"/>
              <a:t>it</a:t>
            </a:r>
            <a:r>
              <a:rPr lang="it-IT" dirty="0" smtClean="0"/>
              <a:t> is </a:t>
            </a:r>
            <a:r>
              <a:rPr lang="it-IT" dirty="0" err="1" smtClean="0"/>
              <a:t>possible</a:t>
            </a:r>
            <a:r>
              <a:rPr lang="it-IT" dirty="0" smtClean="0"/>
              <a:t> to 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create new logic from old logic or by evidence.</a:t>
            </a:r>
            <a:endParaRPr lang="it-IT" dirty="0" smtClean="0"/>
          </a:p>
          <a:p>
            <a:r>
              <a:rPr lang="en-US" dirty="0" smtClean="0"/>
              <a:t>Inference rules are the templates for generating valid arguments. 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smtClean="0"/>
              <a:t>The implication among all the connectives plays an important role. 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Implication: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It is one of the logical connectives which can be represented as P → Q. It is a Boolean expression.</a:t>
            </a:r>
          </a:p>
          <a:p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Inference rules.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Such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Modus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Pones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Modus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Tollens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rules are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AI to derive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 proof is a sequence of the conclusion that leads to the 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desired goal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Propositional Logic and First-Order Logic are the core of Logical Agents</a:t>
            </a:r>
            <a:r>
              <a:rPr lang="it-IT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AI </a:t>
            </a:r>
            <a:r>
              <a:rPr lang="it-IT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</a:t>
            </a:r>
            <a:r>
              <a:rPr lang="it-IT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</a:t>
            </a:r>
            <a:r>
              <a:rPr lang="it-IT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studied</a:t>
            </a:r>
            <a:r>
              <a:rPr lang="it-IT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</a:t>
            </a:r>
            <a:r>
              <a:rPr lang="it-IT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arguments</a:t>
            </a:r>
            <a:r>
              <a:rPr lang="it-IT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some </a:t>
            </a:r>
            <a:r>
              <a:rPr lang="it-IT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</a:t>
            </a:r>
            <a:r>
              <a:rPr lang="it-IT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courses</a:t>
            </a:r>
            <a:r>
              <a:rPr lang="it-IT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 </a:t>
            </a:r>
            <a:r>
              <a:rPr lang="it-IT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</a:t>
            </a:r>
            <a:r>
              <a:rPr lang="it-IT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</a:t>
            </a:r>
            <a:r>
              <a:rPr lang="it-IT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not talk about </a:t>
            </a:r>
            <a:r>
              <a:rPr lang="it-IT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</a:t>
            </a:r>
            <a:r>
              <a:rPr lang="it-IT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it-IT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</a:t>
            </a:r>
            <a:r>
              <a:rPr lang="it-IT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it-IT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it-IT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  <a:r>
              <a:rPr lang="it-IT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it-IT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</a:t>
            </a:r>
            <a:r>
              <a:rPr lang="it-IT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</a:t>
            </a:r>
            <a:r>
              <a:rPr lang="it-IT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it-IT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base of </a:t>
            </a:r>
            <a:r>
              <a:rPr lang="it-IT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  <a:r>
              <a:rPr lang="it-IT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paradigms</a:t>
            </a:r>
            <a:r>
              <a:rPr lang="it-IT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like</a:t>
            </a:r>
            <a:r>
              <a:rPr lang="it-IT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Answet</a:t>
            </a:r>
            <a:r>
              <a:rPr lang="it-IT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Set Programming and Constraint </a:t>
            </a:r>
            <a:r>
              <a:rPr lang="it-IT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Statisfaction</a:t>
            </a:r>
            <a:r>
              <a:rPr lang="it-IT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Problems.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it-I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6912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Let’s</a:t>
            </a:r>
            <a:r>
              <a:rPr lang="it-IT" dirty="0" smtClean="0"/>
              <a:t> </a:t>
            </a:r>
            <a:r>
              <a:rPr lang="it-IT" dirty="0" err="1" smtClean="0"/>
              <a:t>quick</a:t>
            </a:r>
            <a:r>
              <a:rPr lang="it-IT" baseline="0" dirty="0" smtClean="0"/>
              <a:t> </a:t>
            </a:r>
            <a:r>
              <a:rPr lang="it-IT" baseline="0" dirty="0" err="1" smtClean="0"/>
              <a:t>describes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our</a:t>
            </a:r>
            <a:r>
              <a:rPr lang="it-IT" baseline="0" dirty="0" smtClean="0"/>
              <a:t> </a:t>
            </a:r>
            <a:r>
              <a:rPr lang="it-IT" baseline="0" dirty="0" err="1" smtClean="0"/>
              <a:t>formalisms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implementation</a:t>
            </a:r>
            <a:r>
              <a:rPr lang="it-IT" baseline="0" dirty="0" smtClean="0"/>
              <a:t>. </a:t>
            </a:r>
            <a:r>
              <a:rPr lang="it-IT" baseline="0" dirty="0" err="1" smtClean="0"/>
              <a:t>We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build</a:t>
            </a:r>
            <a:r>
              <a:rPr lang="it-IT" baseline="0" dirty="0" smtClean="0"/>
              <a:t> 3 </a:t>
            </a:r>
            <a:r>
              <a:rPr lang="it-IT" baseline="0" dirty="0" err="1" smtClean="0"/>
              <a:t>different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implementations</a:t>
            </a:r>
            <a:r>
              <a:rPr lang="it-IT" baseline="0" dirty="0" smtClean="0"/>
              <a:t>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it-I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484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titol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3011042" y="1368109"/>
            <a:ext cx="9949308" cy="29642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073" tIns="41025" rIns="82073" bIns="41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6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Google Shape;19;p20"/>
          <p:cNvSpPr/>
          <p:nvPr/>
        </p:nvSpPr>
        <p:spPr>
          <a:xfrm>
            <a:off x="3011042" y="4450911"/>
            <a:ext cx="9949308" cy="1030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2073" tIns="41025" rIns="82073" bIns="41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6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20"/>
          <p:cNvSpPr txBox="1">
            <a:spLocks noGrp="1"/>
          </p:cNvSpPr>
          <p:nvPr>
            <p:ph type="ctrTitle"/>
          </p:nvPr>
        </p:nvSpPr>
        <p:spPr>
          <a:xfrm>
            <a:off x="3375303" y="1938895"/>
            <a:ext cx="9035745" cy="2381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  <a:defRPr sz="5387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subTitle" idx="1"/>
          </p:nvPr>
        </p:nvSpPr>
        <p:spPr>
          <a:xfrm>
            <a:off x="3375303" y="4527105"/>
            <a:ext cx="9035745" cy="86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55"/>
            </a:lvl1pPr>
            <a:lvl2pPr lvl="1" algn="ctr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795"/>
            </a:lvl2pPr>
            <a:lvl3pPr lvl="2" algn="ctr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1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3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3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3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3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3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36"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dt" idx="10"/>
          </p:nvPr>
        </p:nvSpPr>
        <p:spPr>
          <a:xfrm>
            <a:off x="1360841" y="6340170"/>
            <a:ext cx="2096220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ftr" idx="11"/>
          </p:nvPr>
        </p:nvSpPr>
        <p:spPr>
          <a:xfrm>
            <a:off x="3457058" y="6340170"/>
            <a:ext cx="6046235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MiMaCh System - Homework5 - Intelligent Systems</a:t>
            </a:r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9503295" y="6340170"/>
            <a:ext cx="2092980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77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spcBef>
                <a:spcPts val="0"/>
              </a:spcBef>
              <a:buNone/>
              <a:defRPr sz="1077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spcBef>
                <a:spcPts val="0"/>
              </a:spcBef>
              <a:buNone/>
              <a:defRPr sz="1077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spcBef>
                <a:spcPts val="0"/>
              </a:spcBef>
              <a:buNone/>
              <a:defRPr sz="1077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spcBef>
                <a:spcPts val="0"/>
              </a:spcBef>
              <a:buNone/>
              <a:defRPr sz="1077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spcBef>
                <a:spcPts val="0"/>
              </a:spcBef>
              <a:buNone/>
              <a:defRPr sz="1077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spcBef>
                <a:spcPts val="0"/>
              </a:spcBef>
              <a:buNone/>
              <a:defRPr sz="1077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spcBef>
                <a:spcPts val="0"/>
              </a:spcBef>
              <a:buNone/>
              <a:defRPr sz="1077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spcBef>
                <a:spcPts val="0"/>
              </a:spcBef>
              <a:buNone/>
              <a:defRPr sz="1077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1360837" y="465158"/>
            <a:ext cx="10235437" cy="135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1360837" y="2185172"/>
            <a:ext cx="10235437" cy="39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10451" lvl="0" indent="-307838" algn="l">
              <a:lnSpc>
                <a:spcPct val="100000"/>
              </a:lnSpc>
              <a:spcBef>
                <a:spcPts val="1347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820903" lvl="1" indent="-307838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231354" lvl="2" indent="-307838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641805" lvl="3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052257" lvl="4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462708" lvl="5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2873159" lvl="6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283610" lvl="7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3694062" lvl="8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dt" idx="10"/>
          </p:nvPr>
        </p:nvSpPr>
        <p:spPr>
          <a:xfrm>
            <a:off x="1360841" y="6340170"/>
            <a:ext cx="2096220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ftr" idx="11"/>
          </p:nvPr>
        </p:nvSpPr>
        <p:spPr>
          <a:xfrm>
            <a:off x="3457058" y="6340170"/>
            <a:ext cx="6046235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MiMaCh System - Homework5 - Intelligent Systems</a:t>
            </a:r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sldNum" idx="12"/>
          </p:nvPr>
        </p:nvSpPr>
        <p:spPr>
          <a:xfrm>
            <a:off x="9503295" y="6340170"/>
            <a:ext cx="2092980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>
  <p:cSld name="Confronto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1360837" y="465158"/>
            <a:ext cx="10235437" cy="135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1"/>
          </p:nvPr>
        </p:nvSpPr>
        <p:spPr>
          <a:xfrm>
            <a:off x="1360837" y="1823802"/>
            <a:ext cx="4772649" cy="828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10451" lvl="0" indent="-205226" algn="l">
              <a:lnSpc>
                <a:spcPct val="100000"/>
              </a:lnSpc>
              <a:spcBef>
                <a:spcPts val="1347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55" b="1"/>
            </a:lvl1pPr>
            <a:lvl2pPr marL="820903" lvl="1" indent="-205226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795" b="1"/>
            </a:lvl2pPr>
            <a:lvl3pPr marL="1231354" lvl="2" indent="-205226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16" b="1"/>
            </a:lvl3pPr>
            <a:lvl4pPr marL="1641805" lvl="3" indent="-2052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36" b="1"/>
            </a:lvl4pPr>
            <a:lvl5pPr marL="2052257" lvl="4" indent="-2052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36" b="1"/>
            </a:lvl5pPr>
            <a:lvl6pPr marL="2462708" lvl="5" indent="-2052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36" b="1"/>
            </a:lvl6pPr>
            <a:lvl7pPr marL="2873159" lvl="6" indent="-2052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36" b="1"/>
            </a:lvl7pPr>
            <a:lvl8pPr marL="3283610" lvl="7" indent="-2052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36" b="1"/>
            </a:lvl8pPr>
            <a:lvl9pPr marL="3694062" lvl="8" indent="-2052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36" b="1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2"/>
          </p:nvPr>
        </p:nvSpPr>
        <p:spPr>
          <a:xfrm>
            <a:off x="1360837" y="2736211"/>
            <a:ext cx="4772649" cy="342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10451" lvl="0" indent="-307838" algn="l">
              <a:lnSpc>
                <a:spcPct val="100000"/>
              </a:lnSpc>
              <a:spcBef>
                <a:spcPts val="1347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820903" lvl="1" indent="-307838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231354" lvl="2" indent="-307838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641805" lvl="3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052257" lvl="4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462708" lvl="5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2873159" lvl="6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283610" lvl="7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3694062" lvl="8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3"/>
          </p:nvPr>
        </p:nvSpPr>
        <p:spPr>
          <a:xfrm>
            <a:off x="6823624" y="1823802"/>
            <a:ext cx="4772649" cy="828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10451" lvl="0" indent="-205226" algn="l">
              <a:lnSpc>
                <a:spcPct val="100000"/>
              </a:lnSpc>
              <a:spcBef>
                <a:spcPts val="1347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55" b="1"/>
            </a:lvl1pPr>
            <a:lvl2pPr marL="820903" lvl="1" indent="-205226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795" b="1"/>
            </a:lvl2pPr>
            <a:lvl3pPr marL="1231354" lvl="2" indent="-205226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16" b="1"/>
            </a:lvl3pPr>
            <a:lvl4pPr marL="1641805" lvl="3" indent="-2052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36" b="1"/>
            </a:lvl4pPr>
            <a:lvl5pPr marL="2052257" lvl="4" indent="-2052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36" b="1"/>
            </a:lvl5pPr>
            <a:lvl6pPr marL="2462708" lvl="5" indent="-2052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36" b="1"/>
            </a:lvl6pPr>
            <a:lvl7pPr marL="2873159" lvl="6" indent="-2052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36" b="1"/>
            </a:lvl7pPr>
            <a:lvl8pPr marL="3283610" lvl="7" indent="-2052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36" b="1"/>
            </a:lvl8pPr>
            <a:lvl9pPr marL="3694062" lvl="8" indent="-2052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36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4"/>
          </p:nvPr>
        </p:nvSpPr>
        <p:spPr>
          <a:xfrm>
            <a:off x="6823624" y="2736211"/>
            <a:ext cx="4772649" cy="342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10451" lvl="0" indent="-307838" algn="l">
              <a:lnSpc>
                <a:spcPct val="100000"/>
              </a:lnSpc>
              <a:spcBef>
                <a:spcPts val="1347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820903" lvl="1" indent="-307838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231354" lvl="2" indent="-307838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641805" lvl="3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052257" lvl="4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462708" lvl="5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2873159" lvl="6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283610" lvl="7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3694062" lvl="8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dt" idx="10"/>
          </p:nvPr>
        </p:nvSpPr>
        <p:spPr>
          <a:xfrm>
            <a:off x="1360841" y="6340170"/>
            <a:ext cx="2096220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ftr" idx="11"/>
          </p:nvPr>
        </p:nvSpPr>
        <p:spPr>
          <a:xfrm>
            <a:off x="3457058" y="6340170"/>
            <a:ext cx="6046235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MiMaCh System - Homework5 - Intelligent Systems</a:t>
            </a:r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sldNum" idx="12"/>
          </p:nvPr>
        </p:nvSpPr>
        <p:spPr>
          <a:xfrm>
            <a:off x="9503295" y="6340170"/>
            <a:ext cx="2092980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stazione sezion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/>
          <p:nvPr/>
        </p:nvSpPr>
        <p:spPr>
          <a:xfrm>
            <a:off x="3722861" y="-20584"/>
            <a:ext cx="7776210" cy="43323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073" tIns="41025" rIns="82073" bIns="41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6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" name="Google Shape;54;p25"/>
          <p:cNvSpPr/>
          <p:nvPr/>
        </p:nvSpPr>
        <p:spPr>
          <a:xfrm>
            <a:off x="3722861" y="4450911"/>
            <a:ext cx="7776210" cy="17146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2073" tIns="41025" rIns="82073" bIns="41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6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4079891" y="656673"/>
            <a:ext cx="7013242" cy="365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eorgia"/>
              <a:buNone/>
              <a:defRPr sz="4489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4079891" y="4577780"/>
            <a:ext cx="7013244" cy="149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10451" lvl="0" indent="-2052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55">
                <a:solidFill>
                  <a:schemeClr val="dk1"/>
                </a:solidFill>
              </a:defRPr>
            </a:lvl1pPr>
            <a:lvl2pPr marL="820903" lvl="1" indent="-205226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795">
                <a:solidFill>
                  <a:srgbClr val="888888"/>
                </a:solidFill>
              </a:defRPr>
            </a:lvl2pPr>
            <a:lvl3pPr marL="1231354" lvl="2" indent="-205226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616">
                <a:solidFill>
                  <a:srgbClr val="888888"/>
                </a:solidFill>
              </a:defRPr>
            </a:lvl3pPr>
            <a:lvl4pPr marL="1641805" lvl="3" indent="-2052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436">
                <a:solidFill>
                  <a:srgbClr val="888888"/>
                </a:solidFill>
              </a:defRPr>
            </a:lvl4pPr>
            <a:lvl5pPr marL="2052257" lvl="4" indent="-2052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436">
                <a:solidFill>
                  <a:srgbClr val="888888"/>
                </a:solidFill>
              </a:defRPr>
            </a:lvl5pPr>
            <a:lvl6pPr marL="2462708" lvl="5" indent="-2052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436">
                <a:solidFill>
                  <a:srgbClr val="888888"/>
                </a:solidFill>
              </a:defRPr>
            </a:lvl6pPr>
            <a:lvl7pPr marL="2873159" lvl="6" indent="-2052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436">
                <a:solidFill>
                  <a:srgbClr val="888888"/>
                </a:solidFill>
              </a:defRPr>
            </a:lvl7pPr>
            <a:lvl8pPr marL="3283610" lvl="7" indent="-2052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436">
                <a:solidFill>
                  <a:srgbClr val="888888"/>
                </a:solidFill>
              </a:defRPr>
            </a:lvl8pPr>
            <a:lvl9pPr marL="3694062" lvl="8" indent="-2052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43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dt" idx="10"/>
          </p:nvPr>
        </p:nvSpPr>
        <p:spPr>
          <a:xfrm>
            <a:off x="1360841" y="6340170"/>
            <a:ext cx="2096220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ftr" idx="11"/>
          </p:nvPr>
        </p:nvSpPr>
        <p:spPr>
          <a:xfrm>
            <a:off x="3457058" y="6340170"/>
            <a:ext cx="6046235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MiMaCh System - Homework5 - Intelligent Systems</a:t>
            </a:r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sldNum" idx="12"/>
          </p:nvPr>
        </p:nvSpPr>
        <p:spPr>
          <a:xfrm>
            <a:off x="9503295" y="6340170"/>
            <a:ext cx="2092980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77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spcBef>
                <a:spcPts val="0"/>
              </a:spcBef>
              <a:buNone/>
              <a:defRPr sz="1077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spcBef>
                <a:spcPts val="0"/>
              </a:spcBef>
              <a:buNone/>
              <a:defRPr sz="1077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spcBef>
                <a:spcPts val="0"/>
              </a:spcBef>
              <a:buNone/>
              <a:defRPr sz="1077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spcBef>
                <a:spcPts val="0"/>
              </a:spcBef>
              <a:buNone/>
              <a:defRPr sz="1077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spcBef>
                <a:spcPts val="0"/>
              </a:spcBef>
              <a:buNone/>
              <a:defRPr sz="1077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spcBef>
                <a:spcPts val="0"/>
              </a:spcBef>
              <a:buNone/>
              <a:defRPr sz="1077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spcBef>
                <a:spcPts val="0"/>
              </a:spcBef>
              <a:buNone/>
              <a:defRPr sz="1077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spcBef>
                <a:spcPts val="0"/>
              </a:spcBef>
              <a:buNone/>
              <a:defRPr sz="1077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>
            <a:spLocks noGrp="1"/>
          </p:cNvSpPr>
          <p:nvPr>
            <p:ph type="title"/>
          </p:nvPr>
        </p:nvSpPr>
        <p:spPr>
          <a:xfrm>
            <a:off x="1360837" y="465158"/>
            <a:ext cx="10235437" cy="135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body" idx="1"/>
          </p:nvPr>
        </p:nvSpPr>
        <p:spPr>
          <a:xfrm>
            <a:off x="1360837" y="2188973"/>
            <a:ext cx="4772649" cy="3976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10451" lvl="0" indent="-307838" algn="l">
              <a:lnSpc>
                <a:spcPct val="100000"/>
              </a:lnSpc>
              <a:spcBef>
                <a:spcPts val="1347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820903" lvl="1" indent="-307838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231354" lvl="2" indent="-307838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641805" lvl="3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052257" lvl="4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462708" lvl="5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2873159" lvl="6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283610" lvl="7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3694062" lvl="8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2"/>
          </p:nvPr>
        </p:nvSpPr>
        <p:spPr>
          <a:xfrm>
            <a:off x="6819670" y="2188973"/>
            <a:ext cx="4776603" cy="3976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10451" lvl="0" indent="-307838" algn="l">
              <a:lnSpc>
                <a:spcPct val="100000"/>
              </a:lnSpc>
              <a:spcBef>
                <a:spcPts val="1347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820903" lvl="1" indent="-307838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231354" lvl="2" indent="-307838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641805" lvl="3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052257" lvl="4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462708" lvl="5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2873159" lvl="6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283610" lvl="7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3694062" lvl="8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dt" idx="10"/>
          </p:nvPr>
        </p:nvSpPr>
        <p:spPr>
          <a:xfrm>
            <a:off x="1360841" y="6340170"/>
            <a:ext cx="2096220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ftr" idx="11"/>
          </p:nvPr>
        </p:nvSpPr>
        <p:spPr>
          <a:xfrm>
            <a:off x="3457058" y="6340170"/>
            <a:ext cx="6046235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MiMaCh System - Homework5 - Intelligent Systems</a:t>
            </a:r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sldNum" idx="12"/>
          </p:nvPr>
        </p:nvSpPr>
        <p:spPr>
          <a:xfrm>
            <a:off x="9503295" y="6340170"/>
            <a:ext cx="2092980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uoto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>
            <a:spLocks noGrp="1"/>
          </p:cNvSpPr>
          <p:nvPr>
            <p:ph type="dt" idx="10"/>
          </p:nvPr>
        </p:nvSpPr>
        <p:spPr>
          <a:xfrm>
            <a:off x="1360841" y="6340170"/>
            <a:ext cx="2096220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ftr" idx="11"/>
          </p:nvPr>
        </p:nvSpPr>
        <p:spPr>
          <a:xfrm>
            <a:off x="3457058" y="6340170"/>
            <a:ext cx="6046235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MiMaCh System - Homework5 - Intelligent Systems</a:t>
            </a:r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sldNum" idx="12"/>
          </p:nvPr>
        </p:nvSpPr>
        <p:spPr>
          <a:xfrm>
            <a:off x="9503295" y="6340170"/>
            <a:ext cx="2092980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>
            <a:off x="1360837" y="465158"/>
            <a:ext cx="10235437" cy="135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4490527" y="-944517"/>
            <a:ext cx="3976063" cy="1023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10451" lvl="0" indent="-307838" algn="l">
              <a:lnSpc>
                <a:spcPct val="100000"/>
              </a:lnSpc>
              <a:spcBef>
                <a:spcPts val="1347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820903" lvl="1" indent="-307838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231354" lvl="2" indent="-307838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641805" lvl="3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052257" lvl="4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462708" lvl="5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2873159" lvl="6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283610" lvl="7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3694062" lvl="8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1360841" y="6340170"/>
            <a:ext cx="2096220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3457058" y="6340170"/>
            <a:ext cx="6046235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MiMaCh System - Homework5 - Intelligent Systems</a:t>
            </a:r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9503295" y="6340170"/>
            <a:ext cx="2092980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olo verticale e testo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0"/>
          <p:cNvSpPr/>
          <p:nvPr/>
        </p:nvSpPr>
        <p:spPr>
          <a:xfrm rot="5400000">
            <a:off x="9013536" y="3357654"/>
            <a:ext cx="6840538" cy="1263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2073" tIns="41025" rIns="82073" bIns="41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6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6" name="Google Shape;8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8222316" y="2691594"/>
            <a:ext cx="6839973" cy="145791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0"/>
          <p:cNvSpPr txBox="1">
            <a:spLocks noGrp="1"/>
          </p:cNvSpPr>
          <p:nvPr>
            <p:ph type="title"/>
          </p:nvPr>
        </p:nvSpPr>
        <p:spPr>
          <a:xfrm rot="5400000">
            <a:off x="8791900" y="2582514"/>
            <a:ext cx="5700163" cy="1457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0"/>
          <p:cNvSpPr txBox="1">
            <a:spLocks noGrp="1"/>
          </p:cNvSpPr>
          <p:nvPr>
            <p:ph type="body" idx="1"/>
          </p:nvPr>
        </p:nvSpPr>
        <p:spPr>
          <a:xfrm rot="5400000">
            <a:off x="2703929" y="-1840823"/>
            <a:ext cx="5700163" cy="10303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10451" lvl="0" indent="-307838" algn="l">
              <a:lnSpc>
                <a:spcPct val="100000"/>
              </a:lnSpc>
              <a:spcBef>
                <a:spcPts val="1347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820903" lvl="1" indent="-307838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231354" lvl="2" indent="-307838" algn="l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641805" lvl="3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052257" lvl="4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462708" lvl="5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2873159" lvl="6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283610" lvl="7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3694062" lvl="8" indent="-3078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9" name="Google Shape;89;p30"/>
          <p:cNvSpPr txBox="1">
            <a:spLocks noGrp="1"/>
          </p:cNvSpPr>
          <p:nvPr>
            <p:ph type="dt" idx="10"/>
          </p:nvPr>
        </p:nvSpPr>
        <p:spPr>
          <a:xfrm>
            <a:off x="402037" y="6340170"/>
            <a:ext cx="2096220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ftr" idx="11"/>
          </p:nvPr>
        </p:nvSpPr>
        <p:spPr>
          <a:xfrm>
            <a:off x="2532513" y="6340170"/>
            <a:ext cx="6046235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MiMaCh System - Homework5 - Intelligent Systems</a:t>
            </a:r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sldNum" idx="12"/>
          </p:nvPr>
        </p:nvSpPr>
        <p:spPr>
          <a:xfrm>
            <a:off x="8613011" y="6340170"/>
            <a:ext cx="2092980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346588"/>
            <a:ext cx="12957110" cy="1185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2073" tIns="41025" rIns="82073" bIns="41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6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" name="Google Shape;11;p1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456039"/>
            <a:ext cx="12957110" cy="136776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9"/>
          <p:cNvSpPr txBox="1">
            <a:spLocks noGrp="1"/>
          </p:cNvSpPr>
          <p:nvPr>
            <p:ph type="title"/>
          </p:nvPr>
        </p:nvSpPr>
        <p:spPr>
          <a:xfrm>
            <a:off x="1360837" y="465158"/>
            <a:ext cx="10235437" cy="135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eorgia"/>
              <a:buNone/>
              <a:defRPr sz="3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body" idx="1"/>
          </p:nvPr>
        </p:nvSpPr>
        <p:spPr>
          <a:xfrm>
            <a:off x="1360837" y="2185172"/>
            <a:ext cx="10235437" cy="39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1360841" y="6340170"/>
            <a:ext cx="2096220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7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16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16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16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16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16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16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16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16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3457058" y="6340170"/>
            <a:ext cx="6046235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7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16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16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16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16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16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16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16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16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en-US" smtClean="0"/>
              <a:t>MiMaCh System - Homework5 - Intelligent Systems</a:t>
            </a:r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9503295" y="6340170"/>
            <a:ext cx="2092980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7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107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107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107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107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107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107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107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107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5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5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5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5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5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5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5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5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5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5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5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5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5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5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5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5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5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5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5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5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5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5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5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5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5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5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5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pages/flowchart-symbols-meaning-explaine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onlinelibrary.wiley.com/doi/book/10.1002/9781118574522" TargetMode="External"/><Relationship Id="rId3" Type="http://schemas.openxmlformats.org/officeDocument/2006/relationships/hyperlink" Target="https://www.ibs.it/intelligenza-artificiale-approccio-moderno-ediz-libro-stuart-j-russell-peter-norvig/e/9788891904454" TargetMode="External"/><Relationship Id="rId7" Type="http://schemas.openxmlformats.org/officeDocument/2006/relationships/hyperlink" Target="https://www.lucidchart.com/pages/what-is-a-flowchart-tutorial/#section_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diagrams.net/?src=about" TargetMode="External"/><Relationship Id="rId5" Type="http://schemas.openxmlformats.org/officeDocument/2006/relationships/hyperlink" Target="https://slidetodoc.com/logical-agents-logical-agents-for-wumpus-world-well-2/" TargetMode="External"/><Relationship Id="rId4" Type="http://schemas.openxmlformats.org/officeDocument/2006/relationships/hyperlink" Target="https://www.javatpoint.com/the-wumpus-world-in-artificial-intelligence" TargetMode="External"/><Relationship Id="rId9" Type="http://schemas.openxmlformats.org/officeDocument/2006/relationships/hyperlink" Target="https://www.minizinc.org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5.wdp"/><Relationship Id="rId3" Type="http://schemas.openxmlformats.org/officeDocument/2006/relationships/image" Target="../media/image9.png"/><Relationship Id="rId7" Type="http://schemas.openxmlformats.org/officeDocument/2006/relationships/image" Target="../media/image11.webp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2073" tIns="41025" rIns="82073" bIns="41025" anchor="b" anchorCtr="0">
            <a:normAutofit/>
          </a:bodyPr>
          <a:lstStyle/>
          <a:p>
            <a:pPr>
              <a:buSzPts val="4800"/>
            </a:pPr>
            <a:r>
              <a:rPr lang="it-IT" sz="430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it-IT" sz="4309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Wumpus</a:t>
            </a:r>
            <a:r>
              <a:rPr lang="it-IT" sz="430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World</a:t>
            </a:r>
            <a:endParaRPr sz="430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2073" tIns="41025" rIns="82073" bIns="41025" anchor="t" anchorCtr="0">
            <a:normAutofit/>
          </a:bodyPr>
          <a:lstStyle/>
          <a:p>
            <a:pPr marL="0" indent="0">
              <a:buSzPts val="2000"/>
            </a:pPr>
            <a:r>
              <a:rPr lang="it-IT" sz="179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it-IT" sz="1795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MiMaCh</a:t>
            </a:r>
            <a:r>
              <a:rPr lang="it-IT" sz="1795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System </a:t>
            </a:r>
            <a:r>
              <a:rPr lang="it-IT" sz="179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it-IT" sz="1795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of </a:t>
            </a:r>
            <a:r>
              <a:rPr lang="it-IT" sz="1795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Intelligent</a:t>
            </a:r>
            <a:r>
              <a:rPr lang="it-IT" sz="1795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Systems</a:t>
            </a:r>
            <a:r>
              <a:rPr lang="it-IT" sz="179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79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a.a</a:t>
            </a:r>
            <a:r>
              <a:rPr lang="it-IT" sz="179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2021/2022</a:t>
            </a:r>
            <a:endParaRPr sz="179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</a:t>
            </a:r>
            <a:r>
              <a:rPr lang="it-IT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Formalism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A </a:t>
            </a:r>
            <a:r>
              <a:rPr lang="it-IT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</a:t>
            </a:r>
            <a:r>
              <a:rPr lang="it-I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Chart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flowchart is a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that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describes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it-IT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it-IT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it-IT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set 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it-IT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flowchart</a:t>
            </a:r>
            <a:r>
              <a:rPr lang="it-IT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symbols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see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 more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here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10</a:t>
            </a:fld>
            <a:endParaRPr lang="it-IT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030" y="739472"/>
            <a:ext cx="4084465" cy="5964893"/>
          </a:xfrm>
          <a:prstGeom prst="rect">
            <a:avLst/>
          </a:prstGeom>
        </p:spPr>
      </p:pic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/>
            <a:r>
              <a:rPr lang="en-US" dirty="0" err="1" smtClean="0"/>
              <a:t>MiMaCh</a:t>
            </a:r>
            <a:r>
              <a:rPr lang="en-US" dirty="0" smtClean="0"/>
              <a:t> System - Homework5 - Intelligent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</a:t>
            </a:r>
            <a:r>
              <a:rPr lang="it-IT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Formalism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ASP Program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Answer</a:t>
            </a:r>
            <a:r>
              <a:rPr lang="it-IT" dirty="0" smtClean="0"/>
              <a:t> Set Programming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MiMaCh System - Homework5 - Intelligent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</a:t>
            </a:r>
            <a:r>
              <a:rPr lang="it-IT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Formalism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ASP Program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ASP </a:t>
            </a:r>
            <a:r>
              <a:rPr lang="it-IT" dirty="0" err="1" smtClean="0"/>
              <a:t>Implementation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MiMaCh System - Homework5 - Intelligent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0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</a:t>
            </a:r>
            <a:r>
              <a:rPr lang="it-IT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Formalism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MiniZinc Program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it-IT" sz="2000" dirty="0" smtClean="0"/>
              <a:t>Constraint Satisfaction Problems</a:t>
            </a:r>
            <a:endParaRPr lang="en-US" sz="20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 real-life problems of AI and OR can be formulated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a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Satisfaction Problem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(CSP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CSP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tool for 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 representation</a:t>
            </a:r>
          </a:p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6" name="Segnaposto testo 3"/>
          <p:cNvSpPr>
            <a:spLocks noGrp="1"/>
          </p:cNvSpPr>
          <p:nvPr>
            <p:ph type="body" idx="2"/>
          </p:nvPr>
        </p:nvSpPr>
        <p:spPr>
          <a:xfrm>
            <a:off x="7116970" y="2736211"/>
            <a:ext cx="4772649" cy="3425026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MiniZinc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free and open-source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modeling language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MiniZinc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satisfaction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optimization problems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MiMaCh System - Homework5 - Intelligent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2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</a:t>
            </a:r>
            <a:r>
              <a:rPr lang="it-IT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Formalism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MiniZinc Program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MiniZinc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IT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File</a:t>
            </a:r>
          </a:p>
          <a:p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{Ok=0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Stench=2, Breeze=3, Glitter=4, Pit=5,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Wumpus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=6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is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 and there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one </a:t>
            </a:r>
            <a:r>
              <a:rPr lang="en-US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Wumpus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only 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the 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Gold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14</a:t>
            </a:fld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558" y="2440760"/>
            <a:ext cx="3667716" cy="3282452"/>
          </a:xfrm>
          <a:prstGeom prst="rect">
            <a:avLst/>
          </a:prstGeom>
        </p:spPr>
      </p:pic>
      <p:sp>
        <p:nvSpPr>
          <p:cNvPr id="6" name="Segnaposto piè di pagina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MiMaCh System - Homework5 - Intelligent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</a:t>
            </a:r>
            <a:r>
              <a:rPr lang="it-IT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Formalism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MiniZinc Program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69266" y="1832454"/>
            <a:ext cx="4772649" cy="828580"/>
          </a:xfrm>
        </p:spPr>
        <p:txBody>
          <a:bodyPr/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MiniZinc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idx="2"/>
          </p:nvPr>
        </p:nvSpPr>
        <p:spPr>
          <a:xfrm>
            <a:off x="569266" y="2851622"/>
            <a:ext cx="4772649" cy="3425026"/>
          </a:xfrm>
        </p:spPr>
        <p:txBody>
          <a:bodyPr/>
          <a:lstStyle/>
          <a:p>
            <a:r>
              <a:rPr lang="it-IT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File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15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45" y="3587686"/>
            <a:ext cx="3867690" cy="1952898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827" y="2132695"/>
            <a:ext cx="7640116" cy="4143953"/>
          </a:xfrm>
          <a:prstGeom prst="rect">
            <a:avLst/>
          </a:prstGeom>
        </p:spPr>
      </p:pic>
      <p:sp>
        <p:nvSpPr>
          <p:cNvPr id="10" name="Segnaposto piè di pagina 9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MiMaCh System - Homework5 - Intelligent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</a:t>
            </a:r>
            <a:r>
              <a:rPr lang="it-IT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Formalism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MiniZinc Program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idx="2"/>
          </p:nvPr>
        </p:nvSpPr>
        <p:spPr>
          <a:xfrm>
            <a:off x="719391" y="2055335"/>
            <a:ext cx="4772649" cy="3425026"/>
          </a:xfrm>
        </p:spPr>
        <p:txBody>
          <a:bodyPr/>
          <a:lstStyle/>
          <a:p>
            <a:r>
              <a:rPr lang="it-IT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File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16</a:t>
            </a:fld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998" y="2055335"/>
            <a:ext cx="8061844" cy="2704152"/>
          </a:xfrm>
          <a:prstGeom prst="rect">
            <a:avLst/>
          </a:prstGeom>
        </p:spPr>
      </p:pic>
      <p:sp>
        <p:nvSpPr>
          <p:cNvPr id="10" name="Segnaposto piè di pagina 9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MiMaCh System - Homework5 - Intelligent Systems</a:t>
            </a:r>
            <a:endParaRPr lang="en-US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125" y="4830590"/>
            <a:ext cx="7811590" cy="143847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89" y="2788563"/>
            <a:ext cx="2885134" cy="37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0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2073" tIns="41025" rIns="82073" bIns="41025" anchor="ctr" anchorCtr="0">
            <a:normAutofit/>
          </a:bodyPr>
          <a:lstStyle/>
          <a:p>
            <a:pPr>
              <a:buClr>
                <a:schemeClr val="accent1"/>
              </a:buClr>
              <a:buSzPts val="3000"/>
            </a:pPr>
            <a:r>
              <a:rPr lang="it-IT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endParaRPr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Book:</a:t>
            </a:r>
            <a:b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Intelligenza Artificiale. Un Approccio Moderno. Stuart J Russell, Peter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Norvig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.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Pearson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, 2021.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tooltip="javatpoint.com"/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tooltip="javatpoint.com"/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javatpoint.com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logical agents for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wumpus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 world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/>
              </a:rPr>
              <a:t>diagrams.net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/>
              </a:rPr>
              <a:t>what is a flowchart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 Programming: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CSP Programming and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MiniZinc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/>
              </a:rPr>
              <a:t>Constraint Satisfaction Problems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/>
              </a:rPr>
              <a:t>minizinc.org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3" name="Google Shape;233;p1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2073" tIns="41025" rIns="82073" bIns="41025" anchor="ctr" anchorCtr="0">
            <a:noAutofit/>
          </a:bodyPr>
          <a:lstStyle/>
          <a:p>
            <a:r>
              <a:rPr lang="it-IT"/>
              <a:t>MiMaCh System - Homework5 - Intelligent Systems</a:t>
            </a:r>
            <a:endParaRPr/>
          </a:p>
        </p:txBody>
      </p:sp>
      <p:sp>
        <p:nvSpPr>
          <p:cNvPr id="234" name="Google Shape;23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2073" tIns="41025" rIns="82073" bIns="41025" anchor="ctr" anchorCtr="0">
            <a:noAutofit/>
          </a:bodyPr>
          <a:lstStyle/>
          <a:p>
            <a:fld id="{00000000-1234-1234-1234-123412341234}" type="slidenum">
              <a:rPr lang="it-IT"/>
              <a:pPr/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2073" tIns="41025" rIns="82073" bIns="41025" anchor="b" anchorCtr="0">
            <a:normAutofit/>
          </a:bodyPr>
          <a:lstStyle/>
          <a:p>
            <a:r>
              <a:rPr lang="it-IT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r>
              <a:rPr lang="it-IT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</a:t>
            </a:r>
            <a:r>
              <a:rPr lang="it-IT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  <a:r>
              <a:rPr lang="it-IT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attention</a:t>
            </a:r>
            <a:endParaRPr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0" name="Google Shape;240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2073" tIns="41025" rIns="82073" bIns="41025" anchor="t" anchorCtr="0">
            <a:normAutofit/>
          </a:bodyPr>
          <a:lstStyle/>
          <a:p>
            <a:pPr marL="0" indent="0"/>
            <a:r>
              <a:rPr lang="it-IT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MiMaCh</a:t>
            </a:r>
            <a:r>
              <a:rPr lang="it-IT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System</a:t>
            </a:r>
            <a:endParaRPr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07838" indent="-307838">
              <a:buFont typeface="Arial"/>
              <a:buChar char="•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Canonaco Martina [231874]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07838" indent="-307838">
              <a:buFont typeface="Arial"/>
              <a:buChar char="•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Morello Michele [223953]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07838" indent="-307838">
              <a:buFont typeface="Arial"/>
              <a:buChar char="•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Passarelli Chiara [223971]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2" name="Google Shape;242;p1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2073" tIns="41025" rIns="82073" bIns="41025" anchor="ctr" anchorCtr="0">
            <a:noAutofit/>
          </a:bodyPr>
          <a:lstStyle/>
          <a:p>
            <a:r>
              <a:rPr lang="it-IT" dirty="0" err="1"/>
              <a:t>MiMaCh</a:t>
            </a:r>
            <a:r>
              <a:rPr lang="it-IT" dirty="0"/>
              <a:t> System - Homework5 - </a:t>
            </a:r>
            <a:r>
              <a:rPr lang="it-IT" dirty="0" err="1"/>
              <a:t>Intelligent</a:t>
            </a:r>
            <a:r>
              <a:rPr lang="it-IT" dirty="0"/>
              <a:t> Systems</a:t>
            </a:r>
            <a:endParaRPr dirty="0"/>
          </a:p>
        </p:txBody>
      </p:sp>
      <p:sp>
        <p:nvSpPr>
          <p:cNvPr id="241" name="Google Shape;241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2073" tIns="41025" rIns="82073" bIns="41025" anchor="ctr" anchorCtr="0">
            <a:noAutofit/>
          </a:bodyPr>
          <a:lstStyle/>
          <a:p>
            <a:fld id="{00000000-1234-1234-1234-123412341234}" type="slidenum">
              <a:rPr lang="it-IT"/>
              <a:pPr/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2073" tIns="41025" rIns="82073" bIns="41025" anchor="ctr" anchorCtr="0">
            <a:normAutofit/>
          </a:bodyPr>
          <a:lstStyle/>
          <a:p>
            <a:pPr>
              <a:buSzPts val="3000"/>
            </a:pP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Google Shape;118;p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2073" tIns="41025" rIns="82073" bIns="41025" anchor="ctr" anchorCtr="0">
            <a:noAutofit/>
          </a:bodyPr>
          <a:lstStyle/>
          <a:p>
            <a:r>
              <a:rPr lang="it-IT"/>
              <a:t>MiMaCh System - Homework5 - Intelligent Systems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2073" tIns="41025" rIns="82073" bIns="41025" anchor="ctr" anchorCtr="0">
            <a:noAutofit/>
          </a:bodyPr>
          <a:lstStyle/>
          <a:p>
            <a:fld id="{00000000-1234-1234-1234-123412341234}" type="slidenum">
              <a:rPr lang="it-IT"/>
              <a:pPr/>
              <a:t>2</a:t>
            </a:fld>
            <a:endParaRPr/>
          </a:p>
        </p:txBody>
      </p:sp>
      <p:grpSp>
        <p:nvGrpSpPr>
          <p:cNvPr id="105" name="Google Shape;105;p2"/>
          <p:cNvGrpSpPr/>
          <p:nvPr/>
        </p:nvGrpSpPr>
        <p:grpSpPr>
          <a:xfrm>
            <a:off x="2157404" y="2571655"/>
            <a:ext cx="8642697" cy="3052514"/>
            <a:chOff x="1131" y="292936"/>
            <a:chExt cx="9627511" cy="3400340"/>
          </a:xfrm>
        </p:grpSpPr>
        <p:sp>
          <p:nvSpPr>
            <p:cNvPr id="106" name="Google Shape;106;p2"/>
            <p:cNvSpPr/>
            <p:nvPr/>
          </p:nvSpPr>
          <p:spPr>
            <a:xfrm>
              <a:off x="189776" y="497302"/>
              <a:ext cx="4527498" cy="1414843"/>
            </a:xfrm>
            <a:prstGeom prst="rect">
              <a:avLst/>
            </a:prstGeom>
            <a:solidFill>
              <a:srgbClr val="DDECCC">
                <a:alpha val="40000"/>
              </a:srgbClr>
            </a:solidFill>
            <a:ln w="9525" cap="flat" cmpd="sng">
              <a:solidFill>
                <a:srgbClr val="98CB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073" tIns="82073" rIns="82073" bIns="82073" anchor="ctr" anchorCtr="0">
              <a:noAutofit/>
            </a:bodyPr>
            <a:lstStyle/>
            <a:p>
              <a:endParaRPr sz="981"/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189776" y="497302"/>
              <a:ext cx="4527498" cy="1414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60274" tIns="64971" rIns="64971" bIns="64971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it-IT" sz="1706" i="1" dirty="0" err="1">
                  <a:solidFill>
                    <a:schemeClr val="accent2"/>
                  </a:solidFill>
                  <a:latin typeface="Georgia"/>
                  <a:ea typeface="Georgia"/>
                  <a:cs typeface="Georgia"/>
                  <a:sym typeface="Georgia"/>
                </a:rPr>
                <a:t>Wumpus</a:t>
              </a:r>
              <a:r>
                <a:rPr lang="it-IT" sz="1706" dirty="0">
                  <a:solidFill>
                    <a:schemeClr val="accent2"/>
                  </a:solidFill>
                  <a:latin typeface="Georgia"/>
                  <a:ea typeface="Georgia"/>
                  <a:cs typeface="Georgia"/>
                  <a:sym typeface="Georgia"/>
                </a:rPr>
                <a:t> World</a:t>
              </a:r>
              <a:endParaRPr sz="1706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marL="102613" lvl="1" indent="-102613">
                <a:lnSpc>
                  <a:spcPct val="90000"/>
                </a:lnSpc>
                <a:spcBef>
                  <a:spcPts val="598"/>
                </a:spcBef>
                <a:buClr>
                  <a:schemeClr val="dk1"/>
                </a:buClr>
                <a:buSzPts val="1500"/>
                <a:buFont typeface="Georgia"/>
                <a:buChar char="•"/>
              </a:pPr>
              <a:r>
                <a:rPr lang="it-IT" sz="1347" dirty="0" smtClean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Description</a:t>
              </a:r>
            </a:p>
            <a:p>
              <a:pPr marL="102613" lvl="1" indent="-102613">
                <a:lnSpc>
                  <a:spcPct val="90000"/>
                </a:lnSpc>
                <a:spcBef>
                  <a:spcPts val="598"/>
                </a:spcBef>
                <a:buClr>
                  <a:schemeClr val="dk1"/>
                </a:buClr>
                <a:buSzPts val="1500"/>
                <a:buFont typeface="Georgia"/>
                <a:buChar char="•"/>
              </a:pPr>
              <a:r>
                <a:rPr lang="it-IT" sz="1347" dirty="0" smtClean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PEAS Description</a:t>
              </a:r>
              <a:endParaRPr sz="1347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marL="102613" lvl="1" indent="-102613">
                <a:lnSpc>
                  <a:spcPct val="90000"/>
                </a:lnSpc>
                <a:spcBef>
                  <a:spcPts val="202"/>
                </a:spcBef>
                <a:buClr>
                  <a:schemeClr val="dk1"/>
                </a:buClr>
                <a:buSzPts val="1500"/>
                <a:buFont typeface="Georgia"/>
                <a:buChar char="•"/>
              </a:pPr>
              <a:r>
                <a:rPr lang="it-IT" sz="1347" dirty="0" smtClean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Environment Properties</a:t>
              </a:r>
              <a:endParaRPr sz="1347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1" y="292936"/>
              <a:ext cx="990390" cy="148558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l="-24998" r="-24998"/>
              </a:stretch>
            </a:blipFill>
            <a:ln>
              <a:noFill/>
            </a:ln>
          </p:spPr>
          <p:txBody>
            <a:bodyPr spcFirstLastPara="1" wrap="square" lIns="82073" tIns="82073" rIns="82073" bIns="82073" anchor="ctr" anchorCtr="0">
              <a:noAutofit/>
            </a:bodyPr>
            <a:lstStyle/>
            <a:p>
              <a:endParaRPr sz="981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101144" y="497302"/>
              <a:ext cx="4527498" cy="1414843"/>
            </a:xfrm>
            <a:prstGeom prst="rect">
              <a:avLst/>
            </a:prstGeom>
            <a:solidFill>
              <a:srgbClr val="DDECCC">
                <a:alpha val="40000"/>
              </a:srgbClr>
            </a:solidFill>
            <a:ln w="9525" cap="flat" cmpd="sng">
              <a:solidFill>
                <a:srgbClr val="98CB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073" tIns="82073" rIns="82073" bIns="82073" anchor="ctr" anchorCtr="0">
              <a:noAutofit/>
            </a:bodyPr>
            <a:lstStyle/>
            <a:p>
              <a:endParaRPr sz="981"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5101144" y="497302"/>
              <a:ext cx="4527498" cy="1414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60274" tIns="64971" rIns="64971" bIns="64971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it-IT" sz="1706" dirty="0">
                  <a:solidFill>
                    <a:schemeClr val="accent2"/>
                  </a:solidFill>
                  <a:latin typeface="Georgia"/>
                  <a:ea typeface="Georgia"/>
                  <a:cs typeface="Georgia"/>
                  <a:sym typeface="Georgia"/>
                </a:rPr>
                <a:t>Logic and Knowledge</a:t>
              </a:r>
              <a:endParaRPr sz="1706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marL="410451" indent="-290737">
                <a:lnSpc>
                  <a:spcPct val="115000"/>
                </a:lnSpc>
                <a:spcBef>
                  <a:spcPts val="598"/>
                </a:spcBef>
                <a:buClr>
                  <a:schemeClr val="dk1"/>
                </a:buClr>
                <a:buSzPts val="1500"/>
                <a:buFont typeface="Georgia"/>
                <a:buChar char="●"/>
              </a:pPr>
              <a:r>
                <a:rPr lang="it-IT" sz="1347" dirty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Logical Agents</a:t>
              </a:r>
              <a:endParaRPr sz="1347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marL="410451" indent="-290737">
                <a:lnSpc>
                  <a:spcPct val="115000"/>
                </a:lnSpc>
                <a:buClr>
                  <a:schemeClr val="dk1"/>
                </a:buClr>
                <a:buSzPts val="1500"/>
                <a:buFont typeface="Georgia"/>
                <a:buChar char="●"/>
              </a:pPr>
              <a:r>
                <a:rPr lang="it-IT" sz="1347" dirty="0" smtClean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Fundamentals and Background</a:t>
              </a:r>
              <a:endParaRPr sz="1347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912499" y="292936"/>
              <a:ext cx="990390" cy="148558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24998" r="-24998"/>
              </a:stretch>
            </a:blipFill>
            <a:ln>
              <a:noFill/>
            </a:ln>
          </p:spPr>
          <p:txBody>
            <a:bodyPr spcFirstLastPara="1" wrap="square" lIns="82073" tIns="82073" rIns="82073" bIns="82073" anchor="ctr" anchorCtr="0">
              <a:noAutofit/>
            </a:bodyPr>
            <a:lstStyle/>
            <a:p>
              <a:endParaRPr sz="981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89776" y="2278433"/>
              <a:ext cx="4527498" cy="1414843"/>
            </a:xfrm>
            <a:prstGeom prst="rect">
              <a:avLst/>
            </a:prstGeom>
            <a:solidFill>
              <a:srgbClr val="DDECCC">
                <a:alpha val="40000"/>
              </a:srgbClr>
            </a:solidFill>
            <a:ln w="9525" cap="flat" cmpd="sng">
              <a:solidFill>
                <a:srgbClr val="98CB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073" tIns="82073" rIns="82073" bIns="82073" anchor="ctr" anchorCtr="0">
              <a:noAutofit/>
            </a:bodyPr>
            <a:lstStyle/>
            <a:p>
              <a:endParaRPr sz="981"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189776" y="2278433"/>
              <a:ext cx="4527498" cy="1414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60274" tIns="64971" rIns="64971" bIns="64971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it-IT" sz="1706" dirty="0" smtClean="0">
                  <a:solidFill>
                    <a:schemeClr val="accent2"/>
                  </a:solidFill>
                  <a:latin typeface="Georgia"/>
                  <a:ea typeface="Georgia"/>
                  <a:cs typeface="Georgia"/>
                  <a:sym typeface="Georgia"/>
                </a:rPr>
                <a:t>Logical </a:t>
              </a:r>
              <a:r>
                <a:rPr lang="it-IT" sz="1706" dirty="0" err="1">
                  <a:solidFill>
                    <a:schemeClr val="accent2"/>
                  </a:solidFill>
                  <a:latin typeface="Georgia"/>
                  <a:ea typeface="Georgia"/>
                  <a:cs typeface="Georgia"/>
                  <a:sym typeface="Georgia"/>
                </a:rPr>
                <a:t>Formalisms</a:t>
              </a:r>
              <a:endParaRPr sz="1706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marL="102613" lvl="1" indent="-102613">
                <a:lnSpc>
                  <a:spcPct val="90000"/>
                </a:lnSpc>
                <a:spcBef>
                  <a:spcPts val="598"/>
                </a:spcBef>
                <a:buClr>
                  <a:schemeClr val="dk1"/>
                </a:buClr>
                <a:buSzPts val="1500"/>
                <a:buFont typeface="Georgia"/>
                <a:buChar char="•"/>
              </a:pPr>
              <a:r>
                <a:rPr lang="it-IT" sz="1347" dirty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A </a:t>
              </a:r>
              <a:r>
                <a:rPr lang="it-IT" sz="1347" dirty="0" err="1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Graphic</a:t>
              </a:r>
              <a:r>
                <a:rPr lang="it-IT" sz="1347" dirty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 Model</a:t>
              </a:r>
              <a:endParaRPr sz="1347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marL="102613" lvl="1" indent="-102613">
                <a:lnSpc>
                  <a:spcPct val="90000"/>
                </a:lnSpc>
                <a:spcBef>
                  <a:spcPts val="202"/>
                </a:spcBef>
                <a:buClr>
                  <a:schemeClr val="dk1"/>
                </a:buClr>
                <a:buSzPts val="1500"/>
                <a:buFont typeface="Georgia"/>
                <a:buChar char="•"/>
              </a:pPr>
              <a:r>
                <a:rPr lang="it-IT" sz="1347" dirty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ASP Program</a:t>
              </a:r>
              <a:endParaRPr sz="1347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marL="102613" lvl="1" indent="-102613">
                <a:lnSpc>
                  <a:spcPct val="90000"/>
                </a:lnSpc>
                <a:spcBef>
                  <a:spcPts val="202"/>
                </a:spcBef>
                <a:buClr>
                  <a:schemeClr val="dk1"/>
                </a:buClr>
                <a:buSzPts val="1500"/>
                <a:buFont typeface="Georgia"/>
                <a:buChar char="•"/>
              </a:pPr>
              <a:r>
                <a:rPr lang="it-IT" sz="1347" dirty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MiniZinc Program</a:t>
              </a:r>
              <a:endParaRPr sz="1347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1" y="2074066"/>
              <a:ext cx="990390" cy="148558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-24998" r="-24998"/>
              </a:stretch>
            </a:blipFill>
            <a:ln>
              <a:noFill/>
            </a:ln>
          </p:spPr>
          <p:txBody>
            <a:bodyPr spcFirstLastPara="1" wrap="square" lIns="82073" tIns="82073" rIns="82073" bIns="82073" anchor="ctr" anchorCtr="0">
              <a:noAutofit/>
            </a:bodyPr>
            <a:lstStyle/>
            <a:p>
              <a:endParaRPr sz="981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101144" y="2278433"/>
              <a:ext cx="4527498" cy="1414843"/>
            </a:xfrm>
            <a:prstGeom prst="rect">
              <a:avLst/>
            </a:prstGeom>
            <a:solidFill>
              <a:srgbClr val="DDECCC">
                <a:alpha val="40000"/>
              </a:srgbClr>
            </a:solidFill>
            <a:ln w="9525" cap="flat" cmpd="sng">
              <a:solidFill>
                <a:srgbClr val="98CB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073" tIns="82073" rIns="82073" bIns="82073" anchor="ctr" anchorCtr="0">
              <a:noAutofit/>
            </a:bodyPr>
            <a:lstStyle/>
            <a:p>
              <a:endParaRPr sz="981"/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5101144" y="2278433"/>
              <a:ext cx="4527498" cy="1414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60274" tIns="64971" rIns="64971" bIns="64971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it-IT" sz="1706">
                  <a:solidFill>
                    <a:schemeClr val="accent2"/>
                  </a:solidFill>
                  <a:latin typeface="Georgia"/>
                  <a:ea typeface="Georgia"/>
                  <a:cs typeface="Georgia"/>
                  <a:sym typeface="Georgia"/>
                </a:rPr>
                <a:t>Conclusion</a:t>
              </a:r>
              <a:endParaRPr sz="1706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marL="102613" lvl="1" indent="-102613">
                <a:lnSpc>
                  <a:spcPct val="90000"/>
                </a:lnSpc>
                <a:spcBef>
                  <a:spcPts val="598"/>
                </a:spcBef>
                <a:buClr>
                  <a:schemeClr val="dk1"/>
                </a:buClr>
                <a:buSzPts val="1500"/>
                <a:buFont typeface="Georgia"/>
                <a:buChar char="•"/>
              </a:pPr>
              <a:r>
                <a:rPr lang="it-IT" sz="1347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Our Models</a:t>
              </a:r>
              <a:endParaRPr sz="1347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marL="102613" lvl="1" indent="-102613">
                <a:lnSpc>
                  <a:spcPct val="90000"/>
                </a:lnSpc>
                <a:spcBef>
                  <a:spcPts val="202"/>
                </a:spcBef>
                <a:buClr>
                  <a:schemeClr val="dk1"/>
                </a:buClr>
                <a:buSzPts val="1500"/>
                <a:buFont typeface="Georgia"/>
                <a:buChar char="•"/>
              </a:pPr>
              <a:r>
                <a:rPr lang="it-IT" sz="1347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Further Improvement</a:t>
              </a:r>
              <a:endParaRPr sz="1347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912499" y="2074066"/>
              <a:ext cx="990390" cy="148558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l="-24998" r="-24998"/>
              </a:stretch>
            </a:blipFill>
            <a:ln>
              <a:noFill/>
            </a:ln>
          </p:spPr>
          <p:txBody>
            <a:bodyPr spcFirstLastPara="1" wrap="square" lIns="82073" tIns="82073" rIns="82073" bIns="82073" anchor="ctr" anchorCtr="0">
              <a:noAutofit/>
            </a:bodyPr>
            <a:lstStyle/>
            <a:p>
              <a:endParaRPr sz="981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2073" tIns="41025" rIns="82073" bIns="41025" anchor="ctr" anchorCtr="0">
            <a:normAutofit/>
          </a:bodyPr>
          <a:lstStyle/>
          <a:p>
            <a:pPr>
              <a:buClr>
                <a:schemeClr val="accent1"/>
              </a:buClr>
              <a:buSzPts val="3000"/>
            </a:pPr>
            <a:r>
              <a:rPr lang="it-IT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Wumpus</a:t>
            </a:r>
            <a:r>
              <a:rPr lang="it-IT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World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251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Description</a:t>
            </a:r>
            <a:endParaRPr sz="251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765811" y="2185172"/>
            <a:ext cx="6370096" cy="39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73" tIns="41025" rIns="82073" bIns="41025" anchor="t" anchorCtr="0">
            <a:normAutofit fontScale="92500" lnSpcReduction="10000"/>
          </a:bodyPr>
          <a:lstStyle/>
          <a:p>
            <a:pPr marL="468316" indent="-342900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ts val="2200"/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Wumpus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world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simple world example to illustrate 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importance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knowledge-based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468316" indent="-342900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ts val="2200"/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was inspired by a video game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Hunt the </a:t>
            </a:r>
            <a:r>
              <a:rPr 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Wumpus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Gregory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Yob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1973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468316" indent="-342900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ts val="2200"/>
              <a:buFont typeface="Wingdings" panose="05000000000000000000" pitchFamily="2" charset="2"/>
              <a:buChar char="Ø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Wumpus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World is a 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cave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composed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16 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rooms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connected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passageways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468316" indent="-342900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ts val="2200"/>
              <a:buFont typeface="Wingdings" panose="05000000000000000000" pitchFamily="2" charset="2"/>
              <a:buChar char="Ø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cave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room with a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beast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called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Wumpus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eats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anyone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room. (</a:t>
            </a:r>
            <a:r>
              <a:rPr lang="it-IT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</a:t>
            </a:r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Wumpus</a:t>
            </a:r>
            <a:r>
              <a:rPr lang="it-IT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it-IT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68316" indent="-342900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ts val="2200"/>
              <a:buFont typeface="Wingdings" panose="05000000000000000000" pitchFamily="2" charset="2"/>
              <a:buChar char="Ø"/>
            </a:pP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rooms can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it-IT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bottomless</a:t>
            </a:r>
            <a:r>
              <a:rPr lang="it-IT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Pit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" name="Google Shape;126;p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2073" tIns="41025" rIns="82073" bIns="41025" anchor="ctr" anchorCtr="0">
            <a:noAutofit/>
          </a:bodyPr>
          <a:lstStyle/>
          <a:p>
            <a:r>
              <a:rPr lang="it-IT" dirty="0" err="1"/>
              <a:t>MiMaCh</a:t>
            </a:r>
            <a:r>
              <a:rPr lang="it-IT" dirty="0"/>
              <a:t> System - Homework5 - </a:t>
            </a:r>
            <a:r>
              <a:rPr lang="it-IT" dirty="0" err="1"/>
              <a:t>Intelligent</a:t>
            </a:r>
            <a:r>
              <a:rPr lang="it-IT" dirty="0"/>
              <a:t> Systems</a:t>
            </a:r>
            <a:endParaRPr dirty="0"/>
          </a:p>
        </p:txBody>
      </p:sp>
      <p:sp>
        <p:nvSpPr>
          <p:cNvPr id="127" name="Google Shape;127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2073" tIns="41025" rIns="82073" bIns="41025" anchor="ctr" anchorCtr="0">
            <a:noAutofit/>
          </a:bodyPr>
          <a:lstStyle/>
          <a:p>
            <a:fld id="{00000000-1234-1234-1234-123412341234}" type="slidenum">
              <a:rPr lang="it-IT"/>
              <a:pPr/>
              <a:t>3</a:t>
            </a:fld>
            <a:endParaRPr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41574"/>
              </p:ext>
            </p:extLst>
          </p:nvPr>
        </p:nvGraphicFramePr>
        <p:xfrm>
          <a:off x="7503457" y="1983448"/>
          <a:ext cx="4867836" cy="406472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6959">
                  <a:extLst>
                    <a:ext uri="{9D8B030D-6E8A-4147-A177-3AD203B41FA5}">
                      <a16:colId xmlns:a16="http://schemas.microsoft.com/office/drawing/2014/main" val="2220287258"/>
                    </a:ext>
                  </a:extLst>
                </a:gridCol>
                <a:gridCol w="1216959">
                  <a:extLst>
                    <a:ext uri="{9D8B030D-6E8A-4147-A177-3AD203B41FA5}">
                      <a16:colId xmlns:a16="http://schemas.microsoft.com/office/drawing/2014/main" val="4011036670"/>
                    </a:ext>
                  </a:extLst>
                </a:gridCol>
                <a:gridCol w="1216959">
                  <a:extLst>
                    <a:ext uri="{9D8B030D-6E8A-4147-A177-3AD203B41FA5}">
                      <a16:colId xmlns:a16="http://schemas.microsoft.com/office/drawing/2014/main" val="2035160544"/>
                    </a:ext>
                  </a:extLst>
                </a:gridCol>
                <a:gridCol w="1216959">
                  <a:extLst>
                    <a:ext uri="{9D8B030D-6E8A-4147-A177-3AD203B41FA5}">
                      <a16:colId xmlns:a16="http://schemas.microsoft.com/office/drawing/2014/main" val="3433202021"/>
                    </a:ext>
                  </a:extLst>
                </a:gridCol>
              </a:tblGrid>
              <a:tr h="10161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765073"/>
                  </a:ext>
                </a:extLst>
              </a:tr>
              <a:tr h="10161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55898"/>
                  </a:ext>
                </a:extLst>
              </a:tr>
              <a:tr h="10161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952885"/>
                  </a:ext>
                </a:extLst>
              </a:tr>
              <a:tr h="10161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24527"/>
                  </a:ext>
                </a:extLst>
              </a:tr>
            </a:tbl>
          </a:graphicData>
        </a:graphic>
      </p:graphicFrame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" b="40851" l="7350" r="721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03" t="1376" r="29066" b="57932"/>
          <a:stretch/>
        </p:blipFill>
        <p:spPr>
          <a:xfrm>
            <a:off x="7609190" y="3121588"/>
            <a:ext cx="1023821" cy="894224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9219" y1="40234" x2="49219" y2="40234"/>
                        <a14:foregroundMark x1="63867" y1="66992" x2="63867" y2="66992"/>
                        <a14:backgroundMark x1="23438" y1="14453" x2="23438" y2="14453"/>
                        <a14:backgroundMark x1="77734" y1="71289" x2="77734" y2="712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163" y="5045909"/>
            <a:ext cx="627656" cy="62765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9219" y1="40234" x2="49219" y2="40234"/>
                        <a14:foregroundMark x1="63867" y1="66992" x2="63867" y2="66992"/>
                        <a14:backgroundMark x1="23438" y1="14453" x2="23438" y2="14453"/>
                        <a14:backgroundMark x1="77734" y1="71289" x2="77734" y2="712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73" y="4068506"/>
            <a:ext cx="627656" cy="62765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9219" y1="40234" x2="49219" y2="40234"/>
                        <a14:foregroundMark x1="63867" y1="66992" x2="63867" y2="66992"/>
                        <a14:backgroundMark x1="23438" y1="14453" x2="23438" y2="14453"/>
                        <a14:backgroundMark x1="77734" y1="71289" x2="77734" y2="712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457" y="5045909"/>
            <a:ext cx="627656" cy="627656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9219" y1="40234" x2="49219" y2="40234"/>
                        <a14:foregroundMark x1="63867" y1="66992" x2="63867" y2="66992"/>
                        <a14:backgroundMark x1="23438" y1="14453" x2="23438" y2="14453"/>
                        <a14:backgroundMark x1="77734" y1="71289" x2="77734" y2="712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457" y="3121588"/>
            <a:ext cx="627656" cy="62765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9219" y1="40234" x2="49219" y2="40234"/>
                        <a14:foregroundMark x1="63867" y1="66992" x2="63867" y2="66992"/>
                        <a14:backgroundMark x1="23438" y1="14453" x2="23438" y2="14453"/>
                        <a14:backgroundMark x1="77734" y1="71289" x2="77734" y2="712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73" y="2105016"/>
            <a:ext cx="627656" cy="627656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9219" y1="40234" x2="49219" y2="40234"/>
                        <a14:foregroundMark x1="63867" y1="66992" x2="63867" y2="66992"/>
                        <a14:backgroundMark x1="23438" y1="14453" x2="23438" y2="14453"/>
                        <a14:backgroundMark x1="77734" y1="71289" x2="77734" y2="712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610" y="3039423"/>
            <a:ext cx="475256" cy="47525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673" y="2105016"/>
            <a:ext cx="772295" cy="772295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673" y="4045069"/>
            <a:ext cx="772295" cy="772295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627" y="2990336"/>
            <a:ext cx="578364" cy="578364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370" b="89824" l="9896" r="89974">
                        <a14:foregroundMark x1="50000" y1="39726" x2="50000" y2="39726"/>
                        <a14:foregroundMark x1="24219" y1="40313" x2="24219" y2="40313"/>
                        <a14:foregroundMark x1="43750" y1="49706" x2="43750" y2="49706"/>
                        <a14:foregroundMark x1="49219" y1="49315" x2="49219" y2="49315"/>
                        <a14:foregroundMark x1="58984" y1="47750" x2="58984" y2="47750"/>
                        <a14:foregroundMark x1="66536" y1="47358" x2="66536" y2="47358"/>
                        <a14:foregroundMark x1="70182" y1="44031" x2="70182" y2="44031"/>
                        <a14:foregroundMark x1="73307" y1="46771" x2="73307" y2="46771"/>
                        <a14:foregroundMark x1="74479" y1="41683" x2="74479" y2="41683"/>
                        <a14:foregroundMark x1="68359" y1="39139" x2="68359" y2="39139"/>
                        <a14:foregroundMark x1="41536" y1="50489" x2="41536" y2="50489"/>
                        <a14:foregroundMark x1="28906" y1="39335" x2="28906" y2="39335"/>
                        <a14:foregroundMark x1="31250" y1="39726" x2="31250" y2="39726"/>
                        <a14:foregroundMark x1="32682" y1="36008" x2="32682" y2="36008"/>
                        <a14:foregroundMark x1="35286" y1="34442" x2="35286" y2="34442"/>
                        <a14:foregroundMark x1="39193" y1="32681" x2="39193" y2="32681"/>
                        <a14:foregroundMark x1="45182" y1="31898" x2="45182" y2="31898"/>
                        <a14:foregroundMark x1="53516" y1="31898" x2="53516" y2="31898"/>
                        <a14:foregroundMark x1="61589" y1="33072" x2="61589" y2="33072"/>
                        <a14:foregroundMark x1="66016" y1="33268" x2="66016" y2="33268"/>
                        <a14:foregroundMark x1="57161" y1="32290" x2="57161" y2="32290"/>
                        <a14:foregroundMark x1="52214" y1="30528" x2="52214" y2="30528"/>
                        <a14:foregroundMark x1="57682" y1="31898" x2="57682" y2="31898"/>
                        <a14:foregroundMark x1="59635" y1="31311" x2="59635" y2="31311"/>
                        <a14:foregroundMark x1="50911" y1="31703" x2="50911" y2="31703"/>
                        <a14:foregroundMark x1="22396" y1="37769" x2="22396" y2="37769"/>
                        <a14:foregroundMark x1="20052" y1="39139" x2="20052" y2="39139"/>
                        <a14:foregroundMark x1="19010" y1="40509" x2="19010" y2="40509"/>
                        <a14:foregroundMark x1="41536" y1="31898" x2="41536" y2="318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61" t="18479" r="15497" b="13158"/>
          <a:stretch/>
        </p:blipFill>
        <p:spPr>
          <a:xfrm>
            <a:off x="10042512" y="5286883"/>
            <a:ext cx="1038515" cy="639725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370" b="89824" l="9896" r="89974">
                        <a14:foregroundMark x1="50000" y1="39726" x2="50000" y2="39726"/>
                        <a14:foregroundMark x1="24219" y1="40313" x2="24219" y2="40313"/>
                        <a14:foregroundMark x1="43750" y1="49706" x2="43750" y2="49706"/>
                        <a14:foregroundMark x1="49219" y1="49315" x2="49219" y2="49315"/>
                        <a14:foregroundMark x1="58984" y1="47750" x2="58984" y2="47750"/>
                        <a14:foregroundMark x1="66536" y1="47358" x2="66536" y2="47358"/>
                        <a14:foregroundMark x1="70182" y1="44031" x2="70182" y2="44031"/>
                        <a14:foregroundMark x1="73307" y1="46771" x2="73307" y2="46771"/>
                        <a14:foregroundMark x1="74479" y1="41683" x2="74479" y2="41683"/>
                        <a14:foregroundMark x1="68359" y1="39139" x2="68359" y2="39139"/>
                        <a14:foregroundMark x1="41536" y1="50489" x2="41536" y2="50489"/>
                        <a14:foregroundMark x1="28906" y1="39335" x2="28906" y2="39335"/>
                        <a14:foregroundMark x1="31250" y1="39726" x2="31250" y2="39726"/>
                        <a14:foregroundMark x1="32682" y1="36008" x2="32682" y2="36008"/>
                        <a14:foregroundMark x1="35286" y1="34442" x2="35286" y2="34442"/>
                        <a14:foregroundMark x1="39193" y1="32681" x2="39193" y2="32681"/>
                        <a14:foregroundMark x1="45182" y1="31898" x2="45182" y2="31898"/>
                        <a14:foregroundMark x1="53516" y1="31898" x2="53516" y2="31898"/>
                        <a14:foregroundMark x1="61589" y1="33072" x2="61589" y2="33072"/>
                        <a14:foregroundMark x1="66016" y1="33268" x2="66016" y2="33268"/>
                        <a14:foregroundMark x1="57161" y1="32290" x2="57161" y2="32290"/>
                        <a14:foregroundMark x1="52214" y1="30528" x2="52214" y2="30528"/>
                        <a14:foregroundMark x1="57682" y1="31898" x2="57682" y2="31898"/>
                        <a14:foregroundMark x1="59635" y1="31311" x2="59635" y2="31311"/>
                        <a14:foregroundMark x1="50911" y1="31703" x2="50911" y2="31703"/>
                        <a14:foregroundMark x1="22396" y1="37769" x2="22396" y2="37769"/>
                        <a14:foregroundMark x1="20052" y1="39139" x2="20052" y2="39139"/>
                        <a14:foregroundMark x1="19010" y1="40509" x2="19010" y2="40509"/>
                        <a14:foregroundMark x1="41536" y1="31898" x2="41536" y2="318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61" t="18479" r="15497" b="13158"/>
          <a:stretch/>
        </p:blipFill>
        <p:spPr>
          <a:xfrm>
            <a:off x="10022626" y="3157565"/>
            <a:ext cx="1038515" cy="639725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370" b="89824" l="9896" r="89974">
                        <a14:foregroundMark x1="50000" y1="39726" x2="50000" y2="39726"/>
                        <a14:foregroundMark x1="24219" y1="40313" x2="24219" y2="40313"/>
                        <a14:foregroundMark x1="43750" y1="49706" x2="43750" y2="49706"/>
                        <a14:foregroundMark x1="49219" y1="49315" x2="49219" y2="49315"/>
                        <a14:foregroundMark x1="58984" y1="47750" x2="58984" y2="47750"/>
                        <a14:foregroundMark x1="66536" y1="47358" x2="66536" y2="47358"/>
                        <a14:foregroundMark x1="70182" y1="44031" x2="70182" y2="44031"/>
                        <a14:foregroundMark x1="73307" y1="46771" x2="73307" y2="46771"/>
                        <a14:foregroundMark x1="74479" y1="41683" x2="74479" y2="41683"/>
                        <a14:foregroundMark x1="68359" y1="39139" x2="68359" y2="39139"/>
                        <a14:foregroundMark x1="41536" y1="50489" x2="41536" y2="50489"/>
                        <a14:foregroundMark x1="28906" y1="39335" x2="28906" y2="39335"/>
                        <a14:foregroundMark x1="31250" y1="39726" x2="31250" y2="39726"/>
                        <a14:foregroundMark x1="32682" y1="36008" x2="32682" y2="36008"/>
                        <a14:foregroundMark x1="35286" y1="34442" x2="35286" y2="34442"/>
                        <a14:foregroundMark x1="39193" y1="32681" x2="39193" y2="32681"/>
                        <a14:foregroundMark x1="45182" y1="31898" x2="45182" y2="31898"/>
                        <a14:foregroundMark x1="53516" y1="31898" x2="53516" y2="31898"/>
                        <a14:foregroundMark x1="61589" y1="33072" x2="61589" y2="33072"/>
                        <a14:foregroundMark x1="66016" y1="33268" x2="66016" y2="33268"/>
                        <a14:foregroundMark x1="57161" y1="32290" x2="57161" y2="32290"/>
                        <a14:foregroundMark x1="52214" y1="30528" x2="52214" y2="30528"/>
                        <a14:foregroundMark x1="57682" y1="31898" x2="57682" y2="31898"/>
                        <a14:foregroundMark x1="59635" y1="31311" x2="59635" y2="31311"/>
                        <a14:foregroundMark x1="50911" y1="31703" x2="50911" y2="31703"/>
                        <a14:foregroundMark x1="22396" y1="37769" x2="22396" y2="37769"/>
                        <a14:foregroundMark x1="20052" y1="39139" x2="20052" y2="39139"/>
                        <a14:foregroundMark x1="19010" y1="40509" x2="19010" y2="40509"/>
                        <a14:foregroundMark x1="41536" y1="31898" x2="41536" y2="318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61" t="18479" r="15497" b="13158"/>
          <a:stretch/>
        </p:blipFill>
        <p:spPr>
          <a:xfrm>
            <a:off x="11293027" y="2137106"/>
            <a:ext cx="1038515" cy="63972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007" b="89965" l="10000" r="90000">
                        <a14:foregroundMark x1="44512" y1="8290" x2="44512" y2="8290"/>
                        <a14:foregroundMark x1="76951" y1="53316" x2="76951" y2="53316"/>
                        <a14:foregroundMark x1="43902" y1="10558" x2="43902" y2="10558"/>
                        <a14:foregroundMark x1="42439" y1="15183" x2="42439" y2="15183"/>
                        <a14:foregroundMark x1="42927" y1="13874" x2="42927" y2="13874"/>
                        <a14:foregroundMark x1="43171" y1="12653" x2="43171" y2="12653"/>
                        <a14:foregroundMark x1="44390" y1="9511" x2="44390" y2="9511"/>
                        <a14:foregroundMark x1="45366" y1="6108" x2="45366" y2="6108"/>
                        <a14:foregroundMark x1="45976" y1="4538" x2="45976" y2="4538"/>
                        <a14:foregroundMark x1="45000" y1="6981" x2="45000" y2="6981"/>
                        <a14:foregroundMark x1="54878" y1="36736" x2="54878" y2="36736"/>
                        <a14:foregroundMark x1="56951" y1="38220" x2="56951" y2="38220"/>
                        <a14:foregroundMark x1="55732" y1="37347" x2="55732" y2="37347"/>
                        <a14:foregroundMark x1="58780" y1="39703" x2="58780" y2="39703"/>
                        <a14:foregroundMark x1="60976" y1="41187" x2="60976" y2="41187"/>
                        <a14:foregroundMark x1="65976" y1="45201" x2="65976" y2="45201"/>
                        <a14:foregroundMark x1="63902" y1="43455" x2="63902" y2="43455"/>
                        <a14:foregroundMark x1="70244" y1="48342" x2="70244" y2="48342"/>
                        <a14:foregroundMark x1="78902" y1="54799" x2="78902" y2="54799"/>
                        <a14:foregroundMark x1="73171" y1="50349" x2="73171" y2="50349"/>
                        <a14:foregroundMark x1="70976" y1="49040" x2="70976" y2="49040"/>
                        <a14:foregroundMark x1="81098" y1="56370" x2="81098" y2="56370"/>
                        <a14:foregroundMark x1="79878" y1="55497" x2="79878" y2="554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90" t="11657" r="11236" b="41616"/>
          <a:stretch/>
        </p:blipFill>
        <p:spPr>
          <a:xfrm>
            <a:off x="7553336" y="5082988"/>
            <a:ext cx="1135528" cy="95715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778" b="89778" l="5000" r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672" b="7660"/>
          <a:stretch/>
        </p:blipFill>
        <p:spPr>
          <a:xfrm>
            <a:off x="8908015" y="3415463"/>
            <a:ext cx="937571" cy="6094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2073" tIns="41025" rIns="82073" bIns="41025" anchor="ctr" anchorCtr="0">
            <a:normAutofit/>
          </a:bodyPr>
          <a:lstStyle/>
          <a:p>
            <a:pPr>
              <a:buClr>
                <a:schemeClr val="accent1"/>
              </a:buClr>
              <a:buSzPts val="3000"/>
            </a:pPr>
            <a:r>
              <a:rPr lang="it-IT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Wumpus</a:t>
            </a:r>
            <a:r>
              <a:rPr lang="it-IT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World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251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it-IT" sz="2514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PEAS Description</a:t>
            </a:r>
            <a:endParaRPr sz="251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egnaposto testo 1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</a:t>
            </a:r>
            <a:r>
              <a:rPr lang="it-IT" sz="24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Measure</a:t>
            </a:r>
            <a:r>
              <a:rPr lang="it-IT" sz="2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egnaposto testo 19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it-IT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+1000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agent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gold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it-IT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-1000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agent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eaten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the </a:t>
            </a:r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Wumpus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falling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pit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it-IT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it-IT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-10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egnaposto testo 20"/>
          <p:cNvSpPr>
            <a:spLocks noGrp="1"/>
          </p:cNvSpPr>
          <p:nvPr>
            <p:ph type="body" idx="3"/>
          </p:nvPr>
        </p:nvSpPr>
        <p:spPr/>
        <p:txBody>
          <a:bodyPr>
            <a:normAutofit/>
          </a:bodyPr>
          <a:lstStyle/>
          <a:p>
            <a:r>
              <a:rPr lang="it-IT" sz="2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Environment: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egnaposto testo 21"/>
              <p:cNvSpPr>
                <a:spLocks noGrp="1"/>
              </p:cNvSpPr>
              <p:nvPr>
                <p:ph type="body" idx="4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bg2"/>
                  </a:buClr>
                  <a:buFont typeface="Wingdings" panose="05000000000000000000" pitchFamily="2" charset="2"/>
                  <a:buChar char="Ø"/>
                </a:pPr>
                <a:r>
                  <a:rPr lang="it-IT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 </a:t>
                </a:r>
                <a:r>
                  <a:rPr lang="it-IT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matrix</a:t>
                </a:r>
                <a:r>
                  <a:rPr lang="it-IT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it-IT" dirty="0" smtClean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4x4</a:t>
                </a:r>
              </a:p>
              <a:p>
                <a:pPr>
                  <a:buClr>
                    <a:schemeClr val="bg2"/>
                  </a:buClr>
                  <a:buFont typeface="Wingdings" panose="05000000000000000000" pitchFamily="2" charset="2"/>
                  <a:buChar char="Ø"/>
                </a:pPr>
                <a:r>
                  <a:rPr lang="it-IT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 agent </a:t>
                </a:r>
                <a:r>
                  <a:rPr lang="it-IT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starts</a:t>
                </a:r>
                <a:r>
                  <a:rPr lang="it-IT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from position </a:t>
                </a:r>
                <a:r>
                  <a:rPr lang="it-IT" dirty="0" smtClean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[1,1]</a:t>
                </a:r>
              </a:p>
              <a:p>
                <a:pPr>
                  <a:buClr>
                    <a:schemeClr val="bg2"/>
                  </a:buClr>
                  <a:buFont typeface="Wingdings" panose="05000000000000000000" pitchFamily="2" charset="2"/>
                  <a:buChar char="Ø"/>
                </a:pPr>
                <a:r>
                  <a:rPr lang="it-IT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Location of </a:t>
                </a:r>
                <a:r>
                  <a:rPr lang="it-IT" i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Wumpus</a:t>
                </a:r>
                <a:r>
                  <a:rPr lang="it-IT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</a:t>
                </a:r>
                <a:r>
                  <a:rPr lang="it-IT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gold</a:t>
                </a:r>
                <a:r>
                  <a:rPr lang="it-IT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are </a:t>
                </a:r>
                <a:r>
                  <a:rPr lang="it-IT" b="1" dirty="0" err="1" smtClean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chosen</a:t>
                </a:r>
                <a:r>
                  <a:rPr lang="it-IT" b="1" dirty="0" smtClean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it-IT" b="1" dirty="0" err="1" smtClean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randomly</a:t>
                </a:r>
                <a:r>
                  <a:rPr lang="it-IT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(</a:t>
                </a:r>
                <a:r>
                  <a:rPr lang="it-IT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they</a:t>
                </a:r>
                <a:r>
                  <a:rPr lang="it-IT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can be in the </a:t>
                </a:r>
                <a:r>
                  <a:rPr lang="it-IT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same</a:t>
                </a:r>
                <a:r>
                  <a:rPr lang="it-IT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position)</a:t>
                </a:r>
              </a:p>
              <a:p>
                <a:pPr>
                  <a:buClr>
                    <a:schemeClr val="bg2"/>
                  </a:buClr>
                  <a:buFont typeface="Wingdings" panose="05000000000000000000" pitchFamily="2" charset="2"/>
                  <a:buChar char="Ø"/>
                </a:pPr>
                <a:r>
                  <a:rPr lang="it-IT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Each</a:t>
                </a:r>
                <a:r>
                  <a:rPr lang="it-IT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room of the cave can be a </a:t>
                </a:r>
                <a:r>
                  <a:rPr lang="it-IT" b="1" dirty="0" err="1" smtClean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pit</a:t>
                </a:r>
                <a:r>
                  <a:rPr lang="it-IT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with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i="1" dirty="0" smtClean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Segnaposto testo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"/>
              </p:nvPr>
            </p:nvSpPr>
            <p:spPr>
              <a:blipFill>
                <a:blip r:embed="rId3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Google Shape;126;p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2073" tIns="41025" rIns="82073" bIns="41025" anchor="ctr" anchorCtr="0">
            <a:noAutofit/>
          </a:bodyPr>
          <a:lstStyle/>
          <a:p>
            <a:r>
              <a:rPr lang="it-IT" dirty="0" err="1"/>
              <a:t>MiMaCh</a:t>
            </a:r>
            <a:r>
              <a:rPr lang="it-IT" dirty="0"/>
              <a:t> System - Homework5 - </a:t>
            </a:r>
            <a:r>
              <a:rPr lang="it-IT" dirty="0" err="1"/>
              <a:t>Intelligent</a:t>
            </a:r>
            <a:r>
              <a:rPr lang="it-IT" dirty="0"/>
              <a:t> Systems</a:t>
            </a:r>
            <a:endParaRPr dirty="0"/>
          </a:p>
        </p:txBody>
      </p:sp>
      <p:sp>
        <p:nvSpPr>
          <p:cNvPr id="127" name="Google Shape;127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2073" tIns="41025" rIns="82073" bIns="41025" anchor="ctr" anchorCtr="0">
            <a:noAutofit/>
          </a:bodyPr>
          <a:lstStyle/>
          <a:p>
            <a:fld id="{00000000-1234-1234-1234-123412341234}" type="slidenum">
              <a:rPr lang="it-IT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56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2073" tIns="41025" rIns="82073" bIns="41025" anchor="ctr" anchorCtr="0">
            <a:normAutofit/>
          </a:bodyPr>
          <a:lstStyle/>
          <a:p>
            <a:pPr>
              <a:buClr>
                <a:schemeClr val="accent1"/>
              </a:buClr>
              <a:buSzPts val="3000"/>
            </a:pPr>
            <a:r>
              <a:rPr lang="it-IT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Wumpus</a:t>
            </a:r>
            <a:r>
              <a:rPr lang="it-IT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World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251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it-IT" sz="2514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PEAS Description</a:t>
            </a:r>
            <a:endParaRPr sz="251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egnaposto testo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4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Actuators</a:t>
            </a:r>
            <a:r>
              <a:rPr lang="it-IT" sz="2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egnaposto testo 19"/>
          <p:cNvSpPr>
            <a:spLocks noGrp="1"/>
          </p:cNvSpPr>
          <p:nvPr>
            <p:ph type="body" idx="2"/>
          </p:nvPr>
        </p:nvSpPr>
        <p:spPr>
          <a:xfrm>
            <a:off x="1360837" y="2736211"/>
            <a:ext cx="2386325" cy="3425026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Turn 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Turn 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Grab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Shoot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egnaposto testo 20"/>
          <p:cNvSpPr>
            <a:spLocks noGrp="1"/>
          </p:cNvSpPr>
          <p:nvPr>
            <p:ph type="body" idx="3"/>
          </p:nvPr>
        </p:nvSpPr>
        <p:spPr>
          <a:xfrm>
            <a:off x="8519811" y="1823802"/>
            <a:ext cx="3924556" cy="828580"/>
          </a:xfrm>
        </p:spPr>
        <p:txBody>
          <a:bodyPr>
            <a:normAutofit/>
          </a:bodyPr>
          <a:lstStyle/>
          <a:p>
            <a:r>
              <a:rPr lang="it-IT" sz="2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Goal: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egnaposto testo 21"/>
          <p:cNvSpPr>
            <a:spLocks noGrp="1"/>
          </p:cNvSpPr>
          <p:nvPr>
            <p:ph type="body" idx="4"/>
          </p:nvPr>
        </p:nvSpPr>
        <p:spPr>
          <a:xfrm>
            <a:off x="8519811" y="2736211"/>
            <a:ext cx="3924556" cy="3425026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ends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if:</a:t>
            </a:r>
          </a:p>
          <a:p>
            <a:pPr marL="753352" lvl="1" indent="-342900"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agent dies</a:t>
            </a:r>
          </a:p>
          <a:p>
            <a:pPr marL="753352" lvl="1" indent="-342900"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Came out of the cave with gold</a:t>
            </a:r>
          </a:p>
        </p:txBody>
      </p:sp>
      <p:sp>
        <p:nvSpPr>
          <p:cNvPr id="126" name="Google Shape;126;p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2073" tIns="41025" rIns="82073" bIns="41025" anchor="ctr" anchorCtr="0">
            <a:noAutofit/>
          </a:bodyPr>
          <a:lstStyle/>
          <a:p>
            <a:r>
              <a:rPr lang="it-IT" dirty="0" err="1"/>
              <a:t>MiMaCh</a:t>
            </a:r>
            <a:r>
              <a:rPr lang="it-IT" dirty="0"/>
              <a:t> System - Homework5 - </a:t>
            </a:r>
            <a:r>
              <a:rPr lang="it-IT" dirty="0" err="1"/>
              <a:t>Intelligent</a:t>
            </a:r>
            <a:r>
              <a:rPr lang="it-IT" dirty="0"/>
              <a:t> Systems</a:t>
            </a:r>
            <a:endParaRPr dirty="0"/>
          </a:p>
        </p:txBody>
      </p:sp>
      <p:sp>
        <p:nvSpPr>
          <p:cNvPr id="127" name="Google Shape;127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2073" tIns="41025" rIns="82073" bIns="41025" anchor="ctr" anchorCtr="0">
            <a:noAutofit/>
          </a:bodyPr>
          <a:lstStyle/>
          <a:p>
            <a:fld id="{00000000-1234-1234-1234-123412341234}" type="slidenum">
              <a:rPr lang="it-IT"/>
              <a:pPr/>
              <a:t>5</a:t>
            </a:fld>
            <a:endParaRPr/>
          </a:p>
        </p:txBody>
      </p:sp>
      <p:sp>
        <p:nvSpPr>
          <p:cNvPr id="9" name="Segnaposto testo 20"/>
          <p:cNvSpPr txBox="1">
            <a:spLocks/>
          </p:cNvSpPr>
          <p:nvPr/>
        </p:nvSpPr>
        <p:spPr>
          <a:xfrm>
            <a:off x="4235824" y="1823802"/>
            <a:ext cx="4283987" cy="828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0451" marR="0" lvl="0" indent="-205226" algn="l" rtl="0">
              <a:lnSpc>
                <a:spcPct val="100000"/>
              </a:lnSpc>
              <a:spcBef>
                <a:spcPts val="134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155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820903" marR="0" lvl="1" indent="-205226" algn="l" rtl="0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1795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231354" marR="0" lvl="2" indent="-205226" algn="l" rtl="0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616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41805" marR="0" lvl="3" indent="-20522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436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2257" marR="0" lvl="4" indent="-20522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436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462708" marR="0" lvl="5" indent="-20522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436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873159" marR="0" lvl="6" indent="-20522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436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83610" marR="0" lvl="7" indent="-20522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436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94062" marR="0" lvl="8" indent="-20522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436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it-IT" sz="24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Sensors</a:t>
            </a:r>
            <a:r>
              <a:rPr lang="it-IT" sz="2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egnaposto testo 21"/>
          <p:cNvSpPr txBox="1">
            <a:spLocks/>
          </p:cNvSpPr>
          <p:nvPr/>
        </p:nvSpPr>
        <p:spPr>
          <a:xfrm>
            <a:off x="4235824" y="2736211"/>
            <a:ext cx="4283987" cy="342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0451" marR="0" lvl="0" indent="-307838" algn="l" rtl="0">
              <a:lnSpc>
                <a:spcPct val="100000"/>
              </a:lnSpc>
              <a:spcBef>
                <a:spcPts val="134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820903" marR="0" lvl="1" indent="-307838" algn="l" rtl="0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231354" marR="0" lvl="2" indent="-307838" algn="l" rtl="0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41805" marR="0" lvl="3" indent="-307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2257" marR="0" lvl="4" indent="-307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462708" marR="0" lvl="5" indent="-307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873159" marR="0" lvl="6" indent="-307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83610" marR="0" lvl="7" indent="-307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94062" marR="0" lvl="8" indent="-307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agent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perceive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Stench</a:t>
            </a:r>
            <a:endParaRPr lang="it-IT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Breeze</a:t>
            </a:r>
            <a:endParaRPr lang="it-IT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Glitter</a:t>
            </a:r>
            <a:endParaRPr lang="it-IT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Bump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Wumpus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shot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horrible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scream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be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perceived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everywhere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232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2073" tIns="41025" rIns="82073" bIns="41025" anchor="ctr" anchorCtr="0">
            <a:normAutofit/>
          </a:bodyPr>
          <a:lstStyle/>
          <a:p>
            <a:pPr>
              <a:buClr>
                <a:schemeClr val="accent1"/>
              </a:buClr>
              <a:buSzPts val="3000"/>
            </a:pPr>
            <a:r>
              <a:rPr lang="it-IT" i="1" dirty="0" err="1">
                <a:solidFill>
                  <a:schemeClr val="accent1"/>
                </a:solidFill>
              </a:rPr>
              <a:t>Wumpus</a:t>
            </a:r>
            <a:r>
              <a:rPr lang="it-IT" dirty="0">
                <a:solidFill>
                  <a:schemeClr val="accent1"/>
                </a:solidFill>
              </a:rPr>
              <a:t> World</a:t>
            </a:r>
            <a:r>
              <a:rPr lang="it-IT" dirty="0"/>
              <a:t/>
            </a:r>
            <a:br>
              <a:rPr lang="it-IT" dirty="0"/>
            </a:br>
            <a:r>
              <a:rPr lang="it-IT" sz="2514" dirty="0"/>
              <a:t>- </a:t>
            </a:r>
            <a:r>
              <a:rPr lang="it-IT" sz="2514" dirty="0" smtClean="0"/>
              <a:t>Environment Properties</a:t>
            </a:r>
            <a:endParaRPr sz="2514" dirty="0"/>
          </a:p>
        </p:txBody>
      </p:sp>
      <p:sp>
        <p:nvSpPr>
          <p:cNvPr id="134" name="Google Shape;134;p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2073" tIns="41025" rIns="82073" bIns="41025" anchor="ctr" anchorCtr="0">
            <a:noAutofit/>
          </a:bodyPr>
          <a:lstStyle/>
          <a:p>
            <a:r>
              <a:rPr lang="it-IT" dirty="0" err="1"/>
              <a:t>MiMaCh</a:t>
            </a:r>
            <a:r>
              <a:rPr lang="it-IT" dirty="0"/>
              <a:t> System - Homework5 - </a:t>
            </a:r>
            <a:r>
              <a:rPr lang="it-IT" dirty="0" err="1"/>
              <a:t>Intelligent</a:t>
            </a:r>
            <a:r>
              <a:rPr lang="it-IT" dirty="0"/>
              <a:t> Systems</a:t>
            </a:r>
            <a:endParaRPr dirty="0"/>
          </a:p>
        </p:txBody>
      </p:sp>
      <p:sp>
        <p:nvSpPr>
          <p:cNvPr id="135" name="Google Shape;135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82073" tIns="41025" rIns="82073" bIns="41025" anchor="ctr" anchorCtr="0">
            <a:noAutofit/>
          </a:bodyPr>
          <a:lstStyle/>
          <a:p>
            <a:fld id="{00000000-1234-1234-1234-123412341234}" type="slidenum">
              <a:rPr lang="it-IT"/>
              <a:pPr/>
              <a:t>6</a:t>
            </a:fld>
            <a:endParaRPr/>
          </a:p>
        </p:txBody>
      </p:sp>
      <p:graphicFrame>
        <p:nvGraphicFramePr>
          <p:cNvPr id="2" name="Diagramma 1"/>
          <p:cNvGraphicFramePr/>
          <p:nvPr>
            <p:extLst>
              <p:ext uri="{D42A27DB-BD31-4B8C-83A1-F6EECF244321}">
                <p14:modId xmlns:p14="http://schemas.microsoft.com/office/powerpoint/2010/main" val="1755841704"/>
              </p:ext>
            </p:extLst>
          </p:nvPr>
        </p:nvGraphicFramePr>
        <p:xfrm>
          <a:off x="5944221" y="760670"/>
          <a:ext cx="6325497" cy="5287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egnaposto testo 20"/>
          <p:cNvSpPr txBox="1">
            <a:spLocks/>
          </p:cNvSpPr>
          <p:nvPr/>
        </p:nvSpPr>
        <p:spPr>
          <a:xfrm>
            <a:off x="687899" y="1847096"/>
            <a:ext cx="4283987" cy="828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0451" marR="0" lvl="0" indent="-205226" algn="l" rtl="0">
              <a:lnSpc>
                <a:spcPct val="100000"/>
              </a:lnSpc>
              <a:spcBef>
                <a:spcPts val="134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155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820903" marR="0" lvl="1" indent="-205226" algn="l" rtl="0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1795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231354" marR="0" lvl="2" indent="-205226" algn="l" rtl="0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616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41805" marR="0" lvl="3" indent="-20522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436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2257" marR="0" lvl="4" indent="-20522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436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462708" marR="0" lvl="5" indent="-20522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436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873159" marR="0" lvl="6" indent="-20522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436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83610" marR="0" lvl="7" indent="-20522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436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94062" marR="0" lvl="8" indent="-20522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436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it-IT" sz="2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it-IT" sz="2400" i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Wumpus</a:t>
            </a:r>
            <a:r>
              <a:rPr lang="it-IT" sz="2400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 properties: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egnaposto testo 21"/>
          <p:cNvSpPr txBox="1">
            <a:spLocks/>
          </p:cNvSpPr>
          <p:nvPr/>
        </p:nvSpPr>
        <p:spPr>
          <a:xfrm>
            <a:off x="687898" y="2759504"/>
            <a:ext cx="5495732" cy="3526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0451" marR="0" lvl="0" indent="-307838" algn="l" rtl="0">
              <a:lnSpc>
                <a:spcPct val="100000"/>
              </a:lnSpc>
              <a:spcBef>
                <a:spcPts val="134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820903" marR="0" lvl="1" indent="-307838" algn="l" rtl="0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231354" marR="0" lvl="2" indent="-307838" algn="l" rtl="0">
              <a:lnSpc>
                <a:spcPct val="100000"/>
              </a:lnSpc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41805" marR="0" lvl="3" indent="-307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2257" marR="0" lvl="4" indent="-307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462708" marR="0" lvl="5" indent="-307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873159" marR="0" lvl="6" indent="-307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83610" marR="0" lvl="7" indent="-307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94062" marR="0" lvl="8" indent="-307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Partially </a:t>
            </a:r>
            <a:r>
              <a:rPr lang="en-US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Observable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: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 the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agent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has a local perception.</a:t>
            </a:r>
            <a:endParaRPr lang="en-US" sz="1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Deterministic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: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 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the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result and outcome of the world are already known.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Sequential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: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 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the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order is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important.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Static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: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 </a:t>
            </a:r>
            <a:r>
              <a:rPr lang="en-US" sz="1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Wumpus</a:t>
            </a:r>
            <a:r>
              <a:rPr 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and 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Pits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 are not moving.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Discrete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: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 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the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environment is discrete.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Single-Agent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: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 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there is only one agent and </a:t>
            </a:r>
            <a:r>
              <a:rPr lang="en-US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Wumpus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libri"/>
                <a:cs typeface="Calibri"/>
                <a:sym typeface="Calibri"/>
              </a:rPr>
              <a:t> is not considered as an agent.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and Knowledge</a:t>
            </a:r>
            <a:r>
              <a:rPr lang="it-IT" dirty="0"/>
              <a:t/>
            </a:r>
            <a:br>
              <a:rPr lang="it-IT" dirty="0"/>
            </a:br>
            <a:r>
              <a:rPr lang="it-I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Logical Agents</a:t>
            </a:r>
            <a:endParaRPr lang="en-US" sz="2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72217" y="2200403"/>
            <a:ext cx="4772649" cy="3976633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it-IT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Knowledge-</a:t>
            </a:r>
            <a:r>
              <a:rPr lang="it-IT" sz="20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</a:t>
            </a:r>
            <a:r>
              <a:rPr lang="it-IT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agents 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their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about the world to generate </a:t>
            </a:r>
            <a:r>
              <a:rPr lang="it-IT" sz="20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</a:t>
            </a:r>
            <a:r>
              <a:rPr lang="it-IT" sz="20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decisions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 is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represented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a </a:t>
            </a:r>
            <a:r>
              <a:rPr lang="it-IT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of </a:t>
            </a:r>
            <a:r>
              <a:rPr lang="it-IT" sz="20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sentences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a </a:t>
            </a:r>
            <a:r>
              <a:rPr lang="it-IT" sz="20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</a:t>
            </a:r>
            <a:r>
              <a:rPr lang="it-IT" sz="20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language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The language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defines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truth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value of a formula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world.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Logical Agent is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composed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a </a:t>
            </a:r>
            <a:r>
              <a:rPr lang="it-IT" sz="20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</a:t>
            </a:r>
            <a:r>
              <a:rPr lang="it-IT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base 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an </a:t>
            </a:r>
            <a:r>
              <a:rPr lang="it-IT" sz="20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inferential</a:t>
            </a:r>
            <a:r>
              <a:rPr lang="it-IT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procedures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7</a:t>
            </a:fld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/>
          <a:srcRect t="16090" r="10789" b="40025"/>
          <a:stretch/>
        </p:blipFill>
        <p:spPr>
          <a:xfrm>
            <a:off x="8425454" y="870154"/>
            <a:ext cx="4248662" cy="15633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285" y="3040380"/>
            <a:ext cx="6538831" cy="2690110"/>
          </a:xfrm>
          <a:prstGeom prst="rect">
            <a:avLst/>
          </a:prstGeom>
        </p:spPr>
      </p:pic>
      <p:sp>
        <p:nvSpPr>
          <p:cNvPr id="4" name="Segnaposto piè di pagina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MiMaCh System - Homework5 - Intelligent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2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and Knowledge</a:t>
            </a:r>
            <a:r>
              <a:rPr lang="it-IT" dirty="0"/>
              <a:t/>
            </a:r>
            <a:br>
              <a:rPr lang="it-IT" dirty="0"/>
            </a:br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Fundamentals and Background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</a:t>
            </a:r>
            <a:r>
              <a:rPr lang="it-IT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</a:t>
            </a:r>
            <a:r>
              <a:rPr lang="it-IT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  <a:r>
              <a:rPr lang="it-IT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Inference rules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AI to derive </a:t>
            </a:r>
            <a:r>
              <a:rPr lang="it-IT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«</a:t>
            </a:r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to reach the goal).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Propositional Logic 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First-Order Logic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the core of Logical Agents.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</a:t>
            </a:r>
            <a:r>
              <a:rPr lang="it-IT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it-IT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CSP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8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testo 3"/>
              <p:cNvSpPr txBox="1">
                <a:spLocks/>
              </p:cNvSpPr>
              <p:nvPr/>
            </p:nvSpPr>
            <p:spPr>
              <a:xfrm>
                <a:off x="1360837" y="2188973"/>
                <a:ext cx="4776603" cy="3976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10451" marR="0" lvl="0" indent="-307838" algn="l" rtl="0">
                  <a:lnSpc>
                    <a:spcPct val="100000"/>
                  </a:lnSpc>
                  <a:spcBef>
                    <a:spcPts val="1347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Char char="▪"/>
                  <a:defRPr sz="22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  <a:lvl2pPr marL="820903" marR="0" lvl="1" indent="-307838" algn="l" rtl="0">
                  <a:lnSpc>
                    <a:spcPct val="100000"/>
                  </a:lnSpc>
                  <a:spcBef>
                    <a:spcPts val="269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Char char="▪"/>
                  <a:defRPr sz="20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2pPr>
                <a:lvl3pPr marL="1231354" marR="0" lvl="2" indent="-307838" algn="l" rtl="0">
                  <a:lnSpc>
                    <a:spcPct val="100000"/>
                  </a:lnSpc>
                  <a:spcBef>
                    <a:spcPts val="269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Char char="▪"/>
                  <a:defRPr sz="18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3pPr>
                <a:lvl4pPr marL="1641805" marR="0" lvl="3" indent="-30783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Char char="▪"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4pPr>
                <a:lvl5pPr marL="2052257" marR="0" lvl="4" indent="-30783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Char char="▪"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5pPr>
                <a:lvl6pPr marL="2462708" marR="0" lvl="5" indent="-30783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Char char="▪"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6pPr>
                <a:lvl7pPr marL="2873159" marR="0" lvl="6" indent="-30783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Char char="▪"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7pPr>
                <a:lvl8pPr marL="3283610" marR="0" lvl="7" indent="-30783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Char char="▪"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8pPr>
                <a:lvl9pPr marL="3694062" marR="0" lvl="8" indent="-30783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Char char="▪"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9pPr>
              </a:lstStyle>
              <a:p>
                <a:pPr>
                  <a:buClr>
                    <a:schemeClr val="bg2"/>
                  </a:buClr>
                  <a:buFont typeface="Wingdings" panose="05000000000000000000" pitchFamily="2" charset="2"/>
                  <a:buChar char="Ø"/>
                </a:pPr>
                <a:r>
                  <a:rPr lang="it-IT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 AI </a:t>
                </a:r>
                <a:r>
                  <a:rPr lang="it-IT" dirty="0" smtClean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Inference</a:t>
                </a:r>
                <a:r>
                  <a:rPr lang="it-IT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is the </a:t>
                </a:r>
                <a:r>
                  <a:rPr lang="it-IT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process</a:t>
                </a:r>
                <a:r>
                  <a:rPr lang="it-IT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it-IT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that</a:t>
                </a:r>
                <a:r>
                  <a:rPr lang="it-IT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it-IT" b="1" dirty="0" err="1" smtClean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generates</a:t>
                </a:r>
                <a:r>
                  <a:rPr lang="it-IT" b="1" dirty="0" smtClean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it-IT" b="1" dirty="0" err="1" smtClean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conclusions</a:t>
                </a:r>
                <a:r>
                  <a:rPr lang="it-IT" b="1" dirty="0" smtClean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it-IT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from </a:t>
                </a:r>
                <a:r>
                  <a:rPr lang="it-IT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evidence</a:t>
                </a:r>
                <a:r>
                  <a:rPr lang="it-IT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</a:t>
                </a:r>
                <a:r>
                  <a:rPr lang="it-IT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facts</a:t>
                </a:r>
                <a:r>
                  <a:rPr lang="it-IT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</a:p>
              <a:p>
                <a:pPr>
                  <a:buClr>
                    <a:schemeClr val="bg2"/>
                  </a:buClr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Inference rules </a:t>
                </a:r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are the templates for generating </a:t>
                </a:r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valid arguments</a:t>
                </a:r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 </a:t>
                </a:r>
                <a:endPara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>
                  <a:buClr>
                    <a:schemeClr val="bg2"/>
                  </a:buClr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 </a:t>
                </a:r>
                <a:r>
                  <a:rPr lang="en-US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implication</a:t>
                </a:r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among all the connectives plays an important </a:t>
                </a:r>
                <a:r>
                  <a:rPr 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role.</a:t>
                </a:r>
              </a:p>
              <a:p>
                <a:pPr marL="102613" indent="0" algn="r">
                  <a:buFont typeface="Noto Sans Symbol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i="1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sz="2800" i="1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it-IT" sz="2800" i="1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8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Segnaposto 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37" y="2188973"/>
                <a:ext cx="4776603" cy="3976633"/>
              </a:xfrm>
              <a:prstGeom prst="rect">
                <a:avLst/>
              </a:prstGeom>
              <a:blipFill>
                <a:blip r:embed="rId3"/>
                <a:stretch>
                  <a:fillRect r="-20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piè di pagina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MiMaCh System - Homework5 - Intelligent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5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Formalisms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48125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Chart</a:t>
            </a:r>
          </a:p>
          <a:p>
            <a:pPr marL="548125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 Program</a:t>
            </a:r>
          </a:p>
          <a:p>
            <a:pPr marL="548125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MiniZinc Program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MiMaCh System - Homework5 - Intelligent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0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gomenti didattici 16x9">
  <a:themeElements>
    <a:clrScheme name="Verde giallo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1329</Words>
  <Application>Microsoft Office PowerPoint</Application>
  <PresentationFormat>Personalizzato</PresentationFormat>
  <Paragraphs>214</Paragraphs>
  <Slides>18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Georgia</vt:lpstr>
      <vt:lpstr>Noto Sans Symbols</vt:lpstr>
      <vt:lpstr>Wingdings</vt:lpstr>
      <vt:lpstr>Argomenti didattici 16x9</vt:lpstr>
      <vt:lpstr>The Wumpus World</vt:lpstr>
      <vt:lpstr>Contents</vt:lpstr>
      <vt:lpstr>Wumpus World - Description</vt:lpstr>
      <vt:lpstr>Wumpus World - PEAS Description</vt:lpstr>
      <vt:lpstr>Wumpus World - PEAS Description</vt:lpstr>
      <vt:lpstr>Wumpus World - Environment Properties</vt:lpstr>
      <vt:lpstr>Logic and Knowledge - Logical Agents</vt:lpstr>
      <vt:lpstr>Logic and Knowledge - Fundamentals and Background</vt:lpstr>
      <vt:lpstr>Logical Formalisms</vt:lpstr>
      <vt:lpstr>Logical Formalism - A Graphic Model</vt:lpstr>
      <vt:lpstr>Logical Formalism - ASP Program</vt:lpstr>
      <vt:lpstr>Logical Formalism - ASP Program</vt:lpstr>
      <vt:lpstr>Logical Formalism - MiniZinc Program</vt:lpstr>
      <vt:lpstr>Logical Formalism - MiniZinc Program</vt:lpstr>
      <vt:lpstr>Logical Formalism - MiniZinc Program</vt:lpstr>
      <vt:lpstr>Logical Formalism - MiniZinc Program</vt:lpstr>
      <vt:lpstr>Resources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Wumpus World</dc:title>
  <dc:creator>Martina</dc:creator>
  <cp:lastModifiedBy>Martina</cp:lastModifiedBy>
  <cp:revision>39</cp:revision>
  <dcterms:created xsi:type="dcterms:W3CDTF">2022-04-07T09:24:04Z</dcterms:created>
  <dcterms:modified xsi:type="dcterms:W3CDTF">2022-04-19T17:22:33Z</dcterms:modified>
</cp:coreProperties>
</file>