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1" r:id="rId12"/>
    <p:sldId id="274" r:id="rId13"/>
    <p:sldId id="273" r:id="rId14"/>
  </p:sldIdLst>
  <p:sldSz cx="12960350" cy="6840538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82" userDrawn="1">
          <p15:clr>
            <a:srgbClr val="A4A3A4"/>
          </p15:clr>
        </p15:guide>
        <p15:guide id="2" orient="horz" pos="2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481" autoAdjust="0"/>
  </p:normalViewPr>
  <p:slideViewPr>
    <p:cSldViewPr>
      <p:cViewPr varScale="1">
        <p:scale>
          <a:sx n="61" d="100"/>
          <a:sy n="61" d="100"/>
        </p:scale>
        <p:origin x="720" y="53"/>
      </p:cViewPr>
      <p:guideLst>
        <p:guide pos="4082"/>
        <p:guide orient="horz" pos="21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98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7F2705-E656-4786-A776-A7DBCF120BFF}" type="datetime1">
              <a:rPr lang="it-IT" smtClean="0"/>
              <a:t>04/05/2022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2593E-48E8-4A78-BBF9-B0B31497B875}" type="datetime1">
              <a:rPr lang="it-IT" smtClean="0"/>
              <a:t>04/05/2022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0975" y="685800"/>
            <a:ext cx="6496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80975" y="685800"/>
            <a:ext cx="649605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239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80975" y="685800"/>
            <a:ext cx="649605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675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80975" y="685800"/>
            <a:ext cx="649605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48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18779" y="1900150"/>
            <a:ext cx="9722794" cy="2660209"/>
          </a:xfrm>
        </p:spPr>
        <p:txBody>
          <a:bodyPr rtlCol="0">
            <a:noAutofit/>
          </a:bodyPr>
          <a:lstStyle>
            <a:lvl1pPr>
              <a:defRPr sz="5387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256" name="linea" descr="Elemento grafico linea"/>
          <p:cNvGrpSpPr/>
          <p:nvPr/>
        </p:nvGrpSpPr>
        <p:grpSpPr bwMode="invGray">
          <a:xfrm>
            <a:off x="1685216" y="4712371"/>
            <a:ext cx="9178318" cy="63845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58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59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0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1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2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3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4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5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6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7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8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9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0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1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2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3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4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5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6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7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8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9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0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1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2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3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4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5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6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7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8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9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0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1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2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3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4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5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6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7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8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9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0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1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2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3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4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5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6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7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8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9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0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1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2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3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4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5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6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7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8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9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0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1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2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3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4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5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6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7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8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9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0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1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2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3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4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5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6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7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8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9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0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1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2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3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4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5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6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7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8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9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0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1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2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3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4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5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6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7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8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9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0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1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2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3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4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5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6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7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8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9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0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1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2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3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4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5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6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7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8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9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</p:grp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18779" y="5092400"/>
            <a:ext cx="9722793" cy="1064084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>
            <a:off x="1618779" y="1510619"/>
            <a:ext cx="11238605" cy="63845"/>
            <a:chOff x="1522413" y="1514475"/>
            <a:chExt cx="10569575" cy="64008"/>
          </a:xfrm>
        </p:grpSpPr>
        <p:sp>
          <p:nvSpPr>
            <p:cNvPr id="8" name="Figura a mano libera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9" name="Figura a mano libera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0" name="Figura a mano libera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1924">
              <a:defRPr/>
            </a:lvl6pPr>
            <a:lvl7pPr marL="1951924">
              <a:defRPr/>
            </a:lvl7pPr>
            <a:lvl8pPr marL="1951924">
              <a:defRPr/>
            </a:lvl8pPr>
            <a:lvl9pPr marL="1951924">
              <a:defRPr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1017479" y="273940"/>
            <a:ext cx="1458419" cy="5886720"/>
          </a:xfrm>
        </p:spPr>
        <p:txBody>
          <a:bodyPr vert="eaVert"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 rot="5400000">
            <a:off x="7512651" y="3461649"/>
            <a:ext cx="6475709" cy="68060"/>
            <a:chOff x="1522413" y="1514475"/>
            <a:chExt cx="10569575" cy="64008"/>
          </a:xfrm>
        </p:grpSpPr>
        <p:sp>
          <p:nvSpPr>
            <p:cNvPr id="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46498" y="277106"/>
            <a:ext cx="9722796" cy="5883554"/>
          </a:xfrm>
        </p:spPr>
        <p:txBody>
          <a:bodyPr vert="eaVert" rtlCol="0"/>
          <a:lstStyle>
            <a:lvl5pPr>
              <a:defRPr/>
            </a:lvl5pPr>
            <a:lvl6pPr marL="1258717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67" name="linea" descr="Elemento grafico linea"/>
          <p:cNvGrpSpPr/>
          <p:nvPr/>
        </p:nvGrpSpPr>
        <p:grpSpPr bwMode="invGray">
          <a:xfrm>
            <a:off x="1618779" y="1510619"/>
            <a:ext cx="11238605" cy="63845"/>
            <a:chOff x="1522413" y="1514475"/>
            <a:chExt cx="10569575" cy="64008"/>
          </a:xfrm>
        </p:grpSpPr>
        <p:sp>
          <p:nvSpPr>
            <p:cNvPr id="16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4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4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7268">
              <a:defRPr/>
            </a:lvl2pPr>
            <a:lvl3pPr marL="775297">
              <a:defRPr/>
            </a:lvl3pPr>
            <a:lvl4pPr marL="1003325">
              <a:defRPr/>
            </a:lvl4pPr>
            <a:lvl5pPr marL="1231354">
              <a:defRPr/>
            </a:lvl5pPr>
            <a:lvl6pPr marL="1459382">
              <a:defRPr baseline="0"/>
            </a:lvl6pPr>
            <a:lvl7pPr marL="1687411">
              <a:defRPr baseline="0"/>
            </a:lvl7pPr>
            <a:lvl8pPr marL="1915439">
              <a:defRPr baseline="0"/>
            </a:lvl8pPr>
            <a:lvl9pPr marL="2143468">
              <a:defRPr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79" y="1900150"/>
            <a:ext cx="9722794" cy="2660209"/>
          </a:xfrm>
        </p:spPr>
        <p:txBody>
          <a:bodyPr rtlCol="0" anchor="b">
            <a:noAutofit/>
          </a:bodyPr>
          <a:lstStyle>
            <a:lvl1pPr algn="l">
              <a:defRPr sz="4389" b="0" cap="none" baseline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255" name="linea" descr="Elemento grafico linea"/>
          <p:cNvGrpSpPr/>
          <p:nvPr/>
        </p:nvGrpSpPr>
        <p:grpSpPr bwMode="invGray">
          <a:xfrm>
            <a:off x="1685216" y="4712371"/>
            <a:ext cx="9178318" cy="63845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57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58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59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0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1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2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3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4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5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6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7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8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9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0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1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2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3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4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5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6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7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8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9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0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1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2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3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4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5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6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7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8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9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0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1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2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3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4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5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6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7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8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9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0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1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2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3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4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5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6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7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8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9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0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1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2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3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4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5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6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7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8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9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0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1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2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3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4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5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6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7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8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9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0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1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2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3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4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5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6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7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8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9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0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1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2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3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4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5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6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7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8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9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0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1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2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3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4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5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6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7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8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9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0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1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2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3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4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5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6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7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8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9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0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1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2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3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4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5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6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7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8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8779" y="5089534"/>
            <a:ext cx="9722793" cy="106695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58" name="linea" descr="Elemento grafico linea"/>
          <p:cNvGrpSpPr/>
          <p:nvPr/>
        </p:nvGrpSpPr>
        <p:grpSpPr bwMode="invGray">
          <a:xfrm>
            <a:off x="1618779" y="1510619"/>
            <a:ext cx="11238605" cy="63845"/>
            <a:chOff x="1522413" y="1514475"/>
            <a:chExt cx="10569575" cy="64008"/>
          </a:xfrm>
        </p:grpSpPr>
        <p:sp>
          <p:nvSpPr>
            <p:cNvPr id="159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0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1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2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3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4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5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6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7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8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9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0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1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2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3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4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5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6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7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8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9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0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1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2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3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4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5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6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7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8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9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0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1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2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3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4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5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6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7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8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9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0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1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2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3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4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5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6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7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8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9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0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1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2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3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4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5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6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7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8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9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0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1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2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3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4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5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6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7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8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9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0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1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2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618779" y="1900149"/>
            <a:ext cx="4699350" cy="4256335"/>
          </a:xfrm>
        </p:spPr>
        <p:txBody>
          <a:bodyPr rtlCol="0">
            <a:normAutofit/>
          </a:bodyPr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 marL="1951924">
              <a:defRPr sz="1596"/>
            </a:lvl6pPr>
            <a:lvl7pPr marL="1951924">
              <a:defRPr sz="1596" baseline="0"/>
            </a:lvl7pPr>
            <a:lvl8pPr marL="1951924">
              <a:defRPr sz="1596" baseline="0"/>
            </a:lvl8pPr>
            <a:lvl9pPr marL="1951924">
              <a:defRPr sz="1596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42224" y="1900149"/>
            <a:ext cx="4699349" cy="4256335"/>
          </a:xfrm>
        </p:spPr>
        <p:txBody>
          <a:bodyPr rtlCol="0">
            <a:normAutofit/>
          </a:bodyPr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 marL="1951924">
              <a:defRPr sz="1596"/>
            </a:lvl6pPr>
            <a:lvl7pPr marL="1951924">
              <a:defRPr sz="1596"/>
            </a:lvl7pPr>
            <a:lvl8pPr marL="1951924">
              <a:defRPr sz="1596" baseline="0"/>
            </a:lvl8pPr>
            <a:lvl9pPr marL="1951924">
              <a:defRPr sz="1596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60" name="linea" descr="Elemento grafico linea"/>
          <p:cNvGrpSpPr/>
          <p:nvPr/>
        </p:nvGrpSpPr>
        <p:grpSpPr bwMode="invGray">
          <a:xfrm>
            <a:off x="1618779" y="1510619"/>
            <a:ext cx="11238605" cy="63845"/>
            <a:chOff x="1522413" y="1514475"/>
            <a:chExt cx="10569575" cy="64008"/>
          </a:xfrm>
        </p:grpSpPr>
        <p:sp>
          <p:nvSpPr>
            <p:cNvPr id="161" name="Figura a mano libera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2" name="Figura a mano libera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3" name="Figura a mano libera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4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5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6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7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8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9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0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1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2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3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4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5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6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7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8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9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0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1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2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3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4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5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6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7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8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9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0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1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2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3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4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5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6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7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8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9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0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1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2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3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4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5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6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7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8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9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0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1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2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3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4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5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6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7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8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9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0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1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2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3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4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5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6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7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8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9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0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1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2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3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4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8778" y="1900149"/>
            <a:ext cx="4696110" cy="76006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394" b="0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618778" y="2812221"/>
            <a:ext cx="4696110" cy="3344264"/>
          </a:xfrm>
        </p:spPr>
        <p:txBody>
          <a:bodyPr rtlCol="0"/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 marL="1951924">
              <a:defRPr sz="1596"/>
            </a:lvl6pPr>
            <a:lvl7pPr marL="1951924">
              <a:defRPr sz="1596" baseline="0"/>
            </a:lvl7pPr>
            <a:lvl8pPr marL="1951924">
              <a:defRPr sz="1596" baseline="0"/>
            </a:lvl8pPr>
            <a:lvl9pPr marL="1951924">
              <a:defRPr sz="1596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645462" y="1900149"/>
            <a:ext cx="4696110" cy="76006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394" b="0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5" name="Segnaposto contenuto 3"/>
          <p:cNvSpPr>
            <a:spLocks noGrp="1"/>
          </p:cNvSpPr>
          <p:nvPr>
            <p:ph sz="half" idx="13"/>
          </p:nvPr>
        </p:nvSpPr>
        <p:spPr>
          <a:xfrm>
            <a:off x="6645462" y="2812222"/>
            <a:ext cx="4696110" cy="3344264"/>
          </a:xfrm>
        </p:spPr>
        <p:txBody>
          <a:bodyPr rtlCol="0"/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 marL="1951924">
              <a:defRPr sz="1596"/>
            </a:lvl6pPr>
            <a:lvl7pPr marL="1951924">
              <a:defRPr sz="1596" baseline="0"/>
            </a:lvl7pPr>
            <a:lvl8pPr marL="1951924">
              <a:defRPr sz="1596" baseline="0"/>
            </a:lvl8pPr>
            <a:lvl9pPr marL="1951924">
              <a:defRPr sz="1596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56" name="linea" descr="Elemento grafico linea"/>
          <p:cNvGrpSpPr/>
          <p:nvPr/>
        </p:nvGrpSpPr>
        <p:grpSpPr bwMode="invGray">
          <a:xfrm>
            <a:off x="1618779" y="1510619"/>
            <a:ext cx="11238605" cy="63845"/>
            <a:chOff x="1522413" y="1514475"/>
            <a:chExt cx="10569575" cy="64008"/>
          </a:xfrm>
        </p:grpSpPr>
        <p:sp>
          <p:nvSpPr>
            <p:cNvPr id="157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58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59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0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1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2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3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4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5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6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7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8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9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0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1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2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3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4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5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6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7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8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9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0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1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2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3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4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5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6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7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8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9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0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1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2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3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4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5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6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7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8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9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0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1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2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3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4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5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6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7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8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9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0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1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2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3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4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5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6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7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8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9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0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1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2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3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4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5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6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7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8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9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0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</p:spPr>
        <p:txBody>
          <a:bodyPr rtlCol="0" anchor="b">
            <a:noAutofit/>
          </a:bodyPr>
          <a:lstStyle>
            <a:lvl1pPr algn="l">
              <a:defRPr sz="3192" b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18778" y="3420269"/>
            <a:ext cx="2916838" cy="2736215"/>
          </a:xfrm>
        </p:spPr>
        <p:txBody>
          <a:bodyPr rtlCol="0" anchor="b">
            <a:normAutofit/>
          </a:bodyPr>
          <a:lstStyle>
            <a:lvl1pPr marL="0" indent="0">
              <a:spcBef>
                <a:spcPts val="1197"/>
              </a:spcBef>
              <a:buNone/>
              <a:defRPr sz="1596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8156" y="1900149"/>
            <a:ext cx="6028133" cy="4028317"/>
          </a:xfrm>
        </p:spPr>
        <p:txBody>
          <a:bodyPr rtlCol="0">
            <a:normAutofit/>
          </a:bodyPr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 baseline="0"/>
            </a:lvl7pPr>
            <a:lvl8pPr>
              <a:defRPr sz="1596" baseline="0"/>
            </a:lvl8pPr>
            <a:lvl9pPr>
              <a:defRPr sz="1596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grpSp>
        <p:nvGrpSpPr>
          <p:cNvPr id="615" name="cornice" descr="Elemento grafico casella"/>
          <p:cNvGrpSpPr/>
          <p:nvPr/>
        </p:nvGrpSpPr>
        <p:grpSpPr bwMode="invGray">
          <a:xfrm>
            <a:off x="4697478" y="1626669"/>
            <a:ext cx="6689236" cy="4564234"/>
            <a:chOff x="4417839" y="1630821"/>
            <a:chExt cx="6291028" cy="4575885"/>
          </a:xfrm>
        </p:grpSpPr>
        <p:grpSp>
          <p:nvGrpSpPr>
            <p:cNvPr id="616" name="Grup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</p:spPr>
        <p:txBody>
          <a:bodyPr rtlCol="0" anchor="b">
            <a:noAutofit/>
          </a:bodyPr>
          <a:lstStyle>
            <a:lvl1pPr algn="l">
              <a:defRPr sz="3192" b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856345" y="1879513"/>
            <a:ext cx="6028133" cy="4031357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394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grpSp>
        <p:nvGrpSpPr>
          <p:cNvPr id="614" name="cornice" descr="Elemento grafico casella"/>
          <p:cNvGrpSpPr/>
          <p:nvPr/>
        </p:nvGrpSpPr>
        <p:grpSpPr bwMode="invGray">
          <a:xfrm flipH="1">
            <a:off x="1539123" y="1626669"/>
            <a:ext cx="6689236" cy="4564234"/>
            <a:chOff x="4417839" y="1630821"/>
            <a:chExt cx="6291028" cy="4575885"/>
          </a:xfrm>
        </p:grpSpPr>
        <p:grpSp>
          <p:nvGrpSpPr>
            <p:cNvPr id="615" name="Grup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igura a mano libera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igura a mano libera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igura a mano libera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igura a mano libera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06388" y="3403061"/>
            <a:ext cx="2916838" cy="2736215"/>
          </a:xfrm>
        </p:spPr>
        <p:txBody>
          <a:bodyPr rtlCol="0" anchor="b">
            <a:normAutofit/>
          </a:bodyPr>
          <a:lstStyle>
            <a:lvl1pPr marL="0" indent="0">
              <a:spcBef>
                <a:spcPts val="1197"/>
              </a:spcBef>
              <a:buNone/>
              <a:defRPr sz="1596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8780" y="1900149"/>
            <a:ext cx="9722794" cy="425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18779" y="6384503"/>
            <a:ext cx="6724932" cy="275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6781" y="6384503"/>
            <a:ext cx="1322592" cy="275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126223" y="6384503"/>
            <a:ext cx="1215351" cy="275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1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634" indent="-273634" algn="l" defTabSz="912114" rtl="0" eaLnBrk="1" latinLnBrk="0" hangingPunct="1">
        <a:lnSpc>
          <a:spcPct val="90000"/>
        </a:lnSpc>
        <a:spcBef>
          <a:spcPts val="1795"/>
        </a:spcBef>
        <a:buSzPct val="100000"/>
        <a:buFont typeface="Arial" pitchFamily="34" charset="0"/>
        <a:buChar char="▪"/>
        <a:defRPr sz="2394" kern="1200">
          <a:solidFill>
            <a:schemeClr val="tx1"/>
          </a:solidFill>
          <a:latin typeface="+mn-lt"/>
          <a:ea typeface="+mn-ea"/>
          <a:cs typeface="+mn-cs"/>
        </a:defRPr>
      </a:lvl1pPr>
      <a:lvl2pPr marL="574632" indent="-273634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Consolas" pitchFamily="49" charset="0"/>
        <a:buChar char="–"/>
        <a:defRPr sz="1995" kern="1200">
          <a:solidFill>
            <a:schemeClr val="tx1"/>
          </a:solidFill>
          <a:latin typeface="+mn-lt"/>
          <a:ea typeface="+mn-ea"/>
          <a:cs typeface="+mn-cs"/>
        </a:defRPr>
      </a:lvl2pPr>
      <a:lvl3pPr marL="802660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Arial" pitchFamily="34" charset="0"/>
        <a:buChar char="▪"/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030689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Consolas" pitchFamily="49" charset="0"/>
        <a:buChar char="–"/>
        <a:defRPr sz="1596" kern="1200">
          <a:solidFill>
            <a:schemeClr val="tx1"/>
          </a:solidFill>
          <a:latin typeface="+mn-lt"/>
          <a:ea typeface="+mn-ea"/>
          <a:cs typeface="+mn-cs"/>
        </a:defRPr>
      </a:lvl4pPr>
      <a:lvl5pPr marL="1258717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Arial" pitchFamily="34" charset="0"/>
        <a:buChar char="▪"/>
        <a:defRPr sz="1596" kern="1200">
          <a:solidFill>
            <a:schemeClr val="tx1"/>
          </a:solidFill>
          <a:latin typeface="+mn-lt"/>
          <a:ea typeface="+mn-ea"/>
          <a:cs typeface="+mn-cs"/>
        </a:defRPr>
      </a:lvl5pPr>
      <a:lvl6pPr marL="1486746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Consolas" pitchFamily="49" charset="0"/>
        <a:buChar char="–"/>
        <a:defRPr sz="1596" kern="1200">
          <a:solidFill>
            <a:schemeClr val="tx1"/>
          </a:solidFill>
          <a:latin typeface="+mn-lt"/>
          <a:ea typeface="+mn-ea"/>
          <a:cs typeface="+mn-cs"/>
        </a:defRPr>
      </a:lvl6pPr>
      <a:lvl7pPr marL="1714774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Arial" pitchFamily="34" charset="0"/>
        <a:buChar char="▪"/>
        <a:defRPr sz="1596" kern="1200">
          <a:solidFill>
            <a:schemeClr val="tx1"/>
          </a:solidFill>
          <a:latin typeface="+mn-lt"/>
          <a:ea typeface="+mn-ea"/>
          <a:cs typeface="+mn-cs"/>
        </a:defRPr>
      </a:lvl7pPr>
      <a:lvl8pPr marL="1942803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Consolas" pitchFamily="49" charset="0"/>
        <a:buChar char="–"/>
        <a:defRPr sz="1596" kern="1200">
          <a:solidFill>
            <a:schemeClr val="tx1"/>
          </a:solidFill>
          <a:latin typeface="+mn-lt"/>
          <a:ea typeface="+mn-ea"/>
          <a:cs typeface="+mn-cs"/>
        </a:defRPr>
      </a:lvl8pPr>
      <a:lvl9pPr marL="2170831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Arial" pitchFamily="34" charset="0"/>
        <a:buChar char="▪"/>
        <a:defRPr sz="1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5" userDrawn="1">
          <p15:clr>
            <a:srgbClr val="F26B43"/>
          </p15:clr>
        </p15:guide>
        <p15:guide id="2" pos="40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tionary.com/browse/modeling" TargetMode="External"/><Relationship Id="rId2" Type="http://schemas.openxmlformats.org/officeDocument/2006/relationships/hyperlink" Target="https://www.ibs.it/intelligenza-artificiale-approccio-moderno-ediz-libro-stuart-j-russell-peter-norvig/e/978889190445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ual-paradigm.com/guide/uml-unified-modeling-language/uml-class-diagram-tutorial/" TargetMode="External"/><Relationship Id="rId4" Type="http://schemas.openxmlformats.org/officeDocument/2006/relationships/hyperlink" Target="https://www.codingame.com/multiplayer/bot-programming/mean-ma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5187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Modeling: Some Concrete Cases</a:t>
            </a:r>
            <a:endParaRPr lang="it-IT" sz="5187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MiMaCh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– 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of </a:t>
            </a:r>
            <a:r>
              <a:rPr lang="it-IT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Systems –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a.a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2021/2022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«Mean-Max» Game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1640" y="1908101"/>
            <a:ext cx="3816424" cy="760060"/>
          </a:xfrm>
        </p:spPr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1640" y="2820173"/>
            <a:ext cx="3816424" cy="3344264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360"/>
              </a:spcBef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 can:</a:t>
            </a:r>
          </a:p>
          <a:p>
            <a:pPr marL="480060" indent="-342900">
              <a:spcBef>
                <a:spcPts val="360"/>
              </a:spcBef>
              <a:buSzPts val="1440"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 position (X, Y) with a THROTTLE &gt;=0 and &lt;= 300</a:t>
            </a:r>
          </a:p>
          <a:p>
            <a:pPr marL="480060" indent="-342900">
              <a:spcBef>
                <a:spcPts val="0"/>
              </a:spcBef>
              <a:buSzPts val="144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position (X, Y)</a:t>
            </a:r>
          </a:p>
          <a:p>
            <a:pPr marL="925831" lvl="1" indent="-342900">
              <a:spcBef>
                <a:spcPts val="0"/>
              </a:spcBef>
              <a:buSzPts val="1620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Reaper’s Skill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Tar Pool</a:t>
            </a:r>
          </a:p>
          <a:p>
            <a:pPr marL="925831" lvl="1" indent="-342900">
              <a:spcBef>
                <a:spcPts val="0"/>
              </a:spcBef>
              <a:buSzPts val="1620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Destroyer’s Skill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Nitro Grenade</a:t>
            </a:r>
          </a:p>
          <a:p>
            <a:pPr marL="925831" lvl="1" indent="-342900">
              <a:spcBef>
                <a:spcPts val="0"/>
              </a:spcBef>
              <a:buSzPts val="1620"/>
            </a:pP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Doof’s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Skill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Oil Pool</a:t>
            </a:r>
          </a:p>
          <a:p>
            <a:pPr marL="480060" indent="-342900">
              <a:spcBef>
                <a:spcPts val="0"/>
              </a:spcBef>
              <a:buSzPts val="1440"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8574119" y="1908101"/>
            <a:ext cx="3528392" cy="760060"/>
          </a:xfrm>
        </p:spPr>
        <p:txBody>
          <a:bodyPr/>
          <a:lstStyle/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10</a:t>
            </a:fld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13"/>
          </p:nvPr>
        </p:nvSpPr>
        <p:spPr>
          <a:xfrm>
            <a:off x="8574119" y="2820173"/>
            <a:ext cx="3528392" cy="3344264"/>
          </a:xfrm>
        </p:spPr>
        <p:txBody>
          <a:bodyPr>
            <a:normAutofit/>
          </a:bodyPr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«score»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reapers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9" name="Segnaposto testo 2"/>
          <p:cNvSpPr txBox="1">
            <a:spLocks/>
          </p:cNvSpPr>
          <p:nvPr/>
        </p:nvSpPr>
        <p:spPr>
          <a:xfrm>
            <a:off x="5184031" y="1908101"/>
            <a:ext cx="3663736" cy="76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2114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394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057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9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14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7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171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228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egnaposto contenuto 3"/>
          <p:cNvSpPr txBox="1">
            <a:spLocks/>
          </p:cNvSpPr>
          <p:nvPr/>
        </p:nvSpPr>
        <p:spPr>
          <a:xfrm>
            <a:off x="5184031" y="2820173"/>
            <a:ext cx="3456384" cy="334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634" indent="-273634" algn="l" defTabSz="912114" rtl="0" eaLnBrk="1" latinLnBrk="0" hangingPunct="1">
              <a:lnSpc>
                <a:spcPct val="90000"/>
              </a:lnSpc>
              <a:spcBef>
                <a:spcPts val="1795"/>
              </a:spcBef>
              <a:buSzPct val="100000"/>
              <a:buFont typeface="Arial" pitchFamily="34" charset="0"/>
              <a:buChar char="▪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32" indent="-273634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660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689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717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 the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gathering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 water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4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«Mean-Max»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– Class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US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15" y="1777003"/>
            <a:ext cx="5976664" cy="4282435"/>
          </a:xfrm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11</a:t>
            </a:fld>
            <a:endParaRPr lang="it-IT" dirty="0"/>
          </a:p>
        </p:txBody>
      </p:sp>
      <p:pic>
        <p:nvPicPr>
          <p:cNvPr id="7" name="Google Shape;150;g12765259e8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623" y="2268141"/>
            <a:ext cx="2448272" cy="2824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6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Book (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Mainly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10):</a:t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Intelligenza Artificiale. Un Approccio Moderno. Stuart J Russell, Peter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Norvig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.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Pearson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, 2021.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dictionary.com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Mean-Max Game: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codingame.com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UML: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visual-paradigm.com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93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13</a:t>
            </a:fld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943671" y="1620069"/>
            <a:ext cx="9082320" cy="918996"/>
          </a:xfrm>
          <a:prstGeom prst="rect">
            <a:avLst/>
          </a:prstGeom>
          <a:noFill/>
        </p:spPr>
        <p:txBody>
          <a:bodyPr wrap="none" lIns="91207" tIns="45604" rIns="91207" bIns="45604">
            <a:spAutoFit/>
          </a:bodyPr>
          <a:lstStyle/>
          <a:p>
            <a:pPr algn="ctr"/>
            <a:r>
              <a:rPr lang="it-IT" sz="5387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YOUR ATTENTION</a:t>
            </a:r>
          </a:p>
        </p:txBody>
      </p:sp>
      <p:sp>
        <p:nvSpPr>
          <p:cNvPr id="5" name="Google Shape;240;p18"/>
          <p:cNvSpPr txBox="1">
            <a:spLocks/>
          </p:cNvSpPr>
          <p:nvPr/>
        </p:nvSpPr>
        <p:spPr>
          <a:xfrm>
            <a:off x="1943671" y="3713600"/>
            <a:ext cx="7013244" cy="149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t" anchorCtr="0">
            <a:noAutofit/>
          </a:bodyPr>
          <a:lstStyle>
            <a:lvl1pPr marL="273634" indent="-273634" algn="l" defTabSz="912114" rtl="0" eaLnBrk="1" latinLnBrk="0" hangingPunct="1">
              <a:lnSpc>
                <a:spcPct val="90000"/>
              </a:lnSpc>
              <a:spcBef>
                <a:spcPts val="1795"/>
              </a:spcBef>
              <a:buSzPct val="100000"/>
              <a:buFont typeface="Arial" pitchFamily="34" charset="0"/>
              <a:buChar char="▪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32" indent="-273634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660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689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717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6746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77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2803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0831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MiMaCh</a:t>
            </a:r>
            <a:r>
              <a:rPr lang="it-IT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</a:t>
            </a:r>
            <a:endParaRPr lang="it-IT" sz="24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7838" indent="-307838">
              <a:buFont typeface="Arial"/>
              <a:buChar char="•"/>
            </a:pP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Canonaco Martina [231874]</a:t>
            </a:r>
          </a:p>
          <a:p>
            <a:pPr marL="307838" indent="-307838">
              <a:buFont typeface="Arial"/>
              <a:buChar char="•"/>
            </a:pP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Morello Michele [223953]</a:t>
            </a:r>
          </a:p>
          <a:p>
            <a:pPr marL="307838" indent="-307838">
              <a:buFont typeface="Arial"/>
              <a:buChar char="•"/>
            </a:pP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Passarelli Chiara [223971]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29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</a:t>
            </a:r>
            <a:r>
              <a:rPr lang="it-IT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coins</a:t>
            </a:r>
            <a:endParaRPr lang="it-IT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a </a:t>
            </a:r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</a:t>
            </a:r>
            <a:r>
              <a:rPr lang="it-IT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mean-max </a:t>
            </a:r>
            <a:r>
              <a:rPr lang="it-IT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endParaRPr lang="it-IT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2793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it-IT" sz="2793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r>
              <a:rPr lang="it-IT" sz="2793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793" dirty="0">
              <a:solidFill>
                <a:schemeClr val="accent1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Generally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process of representing a real-world object 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phenomenon.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often mathematical, of a process, concept, or operation of a system, often implemented by a computer program.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793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it important?</a:t>
            </a:r>
            <a:endParaRPr lang="en-US" sz="279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3</a:t>
            </a:fld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a problem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the input of a problem in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easy way to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the whole universe to understand it.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ontological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cognitive and communicative processes,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 engineering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conceptual modeling and software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32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7527" y="1908101"/>
            <a:ext cx="3816424" cy="760060"/>
          </a:xfrm>
        </p:spPr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7527" y="2820173"/>
            <a:ext cx="3816424" cy="3344264"/>
          </a:xfrm>
        </p:spPr>
        <p:txBody>
          <a:bodyPr/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 =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{T} {H}</a:t>
            </a:r>
            <a:endParaRPr lang="it-IT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 =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{T} {H}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more time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 10$ each turn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8928447" y="1908101"/>
            <a:ext cx="3528392" cy="760060"/>
          </a:xfrm>
        </p:spPr>
        <p:txBody>
          <a:bodyPr/>
          <a:lstStyle/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4</a:t>
            </a:fld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13"/>
          </p:nvPr>
        </p:nvSpPr>
        <p:spPr>
          <a:xfrm>
            <a:off x="8928447" y="2820173"/>
            <a:ext cx="3528392" cy="3344264"/>
          </a:xfrm>
        </p:spPr>
        <p:txBody>
          <a:bodyPr>
            <a:normAutofit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 of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{T, T}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 of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least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T</a:t>
            </a:r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first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egnaposto testo 2"/>
          <p:cNvSpPr txBox="1">
            <a:spLocks/>
          </p:cNvSpPr>
          <p:nvPr/>
        </p:nvSpPr>
        <p:spPr>
          <a:xfrm>
            <a:off x="4864331" y="1908101"/>
            <a:ext cx="3663736" cy="76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2114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394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057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9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14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7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171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228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Purposes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egnaposto contenuto 3"/>
          <p:cNvSpPr txBox="1">
            <a:spLocks/>
          </p:cNvSpPr>
          <p:nvPr/>
        </p:nvSpPr>
        <p:spPr>
          <a:xfrm>
            <a:off x="4864331" y="2820173"/>
            <a:ext cx="3663736" cy="334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634" indent="-273634" algn="l" defTabSz="912114" rtl="0" eaLnBrk="1" latinLnBrk="0" hangingPunct="1">
              <a:lnSpc>
                <a:spcPct val="90000"/>
              </a:lnSpc>
              <a:spcBef>
                <a:spcPts val="1795"/>
              </a:spcBef>
              <a:buSzPct val="100000"/>
              <a:buFont typeface="Arial" pitchFamily="34" charset="0"/>
              <a:buChar char="▪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32" indent="-273634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660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689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717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tails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least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604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and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Modelization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tree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no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tossed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head for the first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first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head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head</a:t>
            </a: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head</a:t>
            </a: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head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the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 Tree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5</a:t>
            </a:fld>
            <a:endParaRPr lang="it-IT" dirty="0"/>
          </a:p>
        </p:txBody>
      </p:sp>
      <p:pic>
        <p:nvPicPr>
          <p:cNvPr id="9" name="Google Shape;102;p3" descr="alberoCoin.jpg"/>
          <p:cNvPicPr preferRelativeResize="0">
            <a:picLocks noGrp="1"/>
          </p:cNvPicPr>
          <p:nvPr>
            <p:ph sz="half" idx="13"/>
          </p:nvPr>
        </p:nvPicPr>
        <p:blipFill rotWithShape="1">
          <a:blip r:embed="rId2">
            <a:alphaModFix/>
          </a:blip>
          <a:srcRect l="5685" r="13042"/>
          <a:stretch/>
        </p:blipFill>
        <p:spPr>
          <a:xfrm>
            <a:off x="7085304" y="2803071"/>
            <a:ext cx="3816425" cy="3107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14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world of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coins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</a:rPr>
              <a:t>Structure and </a:t>
            </a:r>
            <a:r>
              <a:rPr lang="it-IT" b="1" dirty="0" err="1" smtClean="0">
                <a:solidFill>
                  <a:schemeClr val="accent1"/>
                </a:solidFill>
              </a:rPr>
              <a:t>Modelization</a:t>
            </a:r>
            <a:r>
              <a:rPr lang="it-IT" b="1" dirty="0" smtClean="0">
                <a:solidFill>
                  <a:schemeClr val="accent1"/>
                </a:solidFill>
              </a:rPr>
              <a:t>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618778" y="2556173"/>
            <a:ext cx="4696110" cy="3828330"/>
          </a:xfrm>
        </p:spPr>
        <p:txBody>
          <a:bodyPr>
            <a:normAutofit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the first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it-IT" b="1" dirty="0" smtClean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n3={H,H}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n4={H,T}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n5={T,H}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least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it-IT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n4</a:t>
            </a:r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={H,T}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n5={T,H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n6={T,T}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endParaRPr lang="it-IT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n4={H,T}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n5={T,H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</a:rPr>
              <a:t>Model the </a:t>
            </a:r>
            <a:r>
              <a:rPr lang="it-IT" b="1" dirty="0" err="1" smtClean="0">
                <a:solidFill>
                  <a:schemeClr val="accent1"/>
                </a:solidFill>
              </a:rPr>
              <a:t>outcomes</a:t>
            </a:r>
            <a:r>
              <a:rPr lang="it-IT" b="1" dirty="0" smtClean="0">
                <a:solidFill>
                  <a:schemeClr val="accent1"/>
                </a:solidFill>
              </a:rPr>
              <a:t> as a Tree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6</a:t>
            </a:fld>
            <a:endParaRPr lang="it-IT" dirty="0"/>
          </a:p>
        </p:txBody>
      </p:sp>
      <p:pic>
        <p:nvPicPr>
          <p:cNvPr id="9" name="Google Shape;102;p3" descr="alberoCoin.jpg"/>
          <p:cNvPicPr preferRelativeResize="0">
            <a:picLocks noGrp="1"/>
          </p:cNvPicPr>
          <p:nvPr>
            <p:ph sz="half" idx="13"/>
          </p:nvPr>
        </p:nvPicPr>
        <p:blipFill rotWithShape="1">
          <a:blip r:embed="rId2">
            <a:alphaModFix/>
          </a:blip>
          <a:srcRect l="5685" r="13042"/>
          <a:stretch/>
        </p:blipFill>
        <p:spPr>
          <a:xfrm>
            <a:off x="6681866" y="2556173"/>
            <a:ext cx="3816425" cy="3107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sellaDiTesto 7"/>
          <p:cNvSpPr txBox="1"/>
          <p:nvPr/>
        </p:nvSpPr>
        <p:spPr>
          <a:xfrm>
            <a:off x="6640997" y="3594468"/>
            <a:ext cx="381642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                                    T</a:t>
            </a:r>
          </a:p>
          <a:p>
            <a:pPr>
              <a:lnSpc>
                <a:spcPct val="90000"/>
              </a:lnSpc>
            </a:pPr>
            <a:endParaRPr lang="it-IT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it-IT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it-IT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                     T    H                  T</a:t>
            </a:r>
          </a:p>
        </p:txBody>
      </p:sp>
      <p:sp>
        <p:nvSpPr>
          <p:cNvPr id="10" name="Google Shape;105;p3"/>
          <p:cNvSpPr txBox="1"/>
          <p:nvPr/>
        </p:nvSpPr>
        <p:spPr>
          <a:xfrm>
            <a:off x="8993101" y="4878894"/>
            <a:ext cx="348159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: n4 </a:t>
            </a:r>
            <a:r>
              <a:rPr lang="it-IT" sz="24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Symbol" panose="05050102010706020507" pitchFamily="18" charset="2"/>
              </a:rPr>
              <a:t></a:t>
            </a:r>
            <a:r>
              <a:rPr lang="it-IT" sz="24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n5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it-IT" sz="24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: n4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it-IT" sz="24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: n5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n4 and n5 are </a:t>
            </a:r>
            <a:r>
              <a:rPr lang="it-IT" sz="24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models</a:t>
            </a:r>
            <a:endParaRPr sz="24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1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a robot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1640" y="1908101"/>
            <a:ext cx="3816424" cy="760060"/>
          </a:xfrm>
        </p:spPr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1640" y="2820173"/>
            <a:ext cx="3816424" cy="3344264"/>
          </a:xfrm>
        </p:spPr>
        <p:txBody>
          <a:bodyPr/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robot in a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room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robot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exit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avoiding obstacles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8574119" y="1908101"/>
            <a:ext cx="3528392" cy="760060"/>
          </a:xfrm>
        </p:spPr>
        <p:txBody>
          <a:bodyPr/>
          <a:lstStyle/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7</a:t>
            </a:fld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13"/>
          </p:nvPr>
        </p:nvSpPr>
        <p:spPr>
          <a:xfrm>
            <a:off x="8574119" y="2820173"/>
            <a:ext cx="3528392" cy="3344264"/>
          </a:xfrm>
        </p:spPr>
        <p:txBody>
          <a:bodyPr>
            <a:normAutofit/>
          </a:bodyPr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it-IT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path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position of the robot to the position of the exit.</a:t>
            </a:r>
          </a:p>
        </p:txBody>
      </p:sp>
      <p:sp>
        <p:nvSpPr>
          <p:cNvPr id="9" name="Segnaposto testo 2"/>
          <p:cNvSpPr txBox="1">
            <a:spLocks/>
          </p:cNvSpPr>
          <p:nvPr/>
        </p:nvSpPr>
        <p:spPr>
          <a:xfrm>
            <a:off x="5184031" y="1908101"/>
            <a:ext cx="3663736" cy="76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2114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394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057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9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14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7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171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228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egnaposto contenuto 3"/>
          <p:cNvSpPr txBox="1">
            <a:spLocks/>
          </p:cNvSpPr>
          <p:nvPr/>
        </p:nvSpPr>
        <p:spPr>
          <a:xfrm>
            <a:off x="5184031" y="2820173"/>
            <a:ext cx="3663736" cy="334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634" indent="-273634" algn="l" defTabSz="912114" rtl="0" eaLnBrk="1" latinLnBrk="0" hangingPunct="1">
              <a:lnSpc>
                <a:spcPct val="90000"/>
              </a:lnSpc>
              <a:spcBef>
                <a:spcPts val="1795"/>
              </a:spcBef>
              <a:buSzPct val="100000"/>
              <a:buFont typeface="Arial" pitchFamily="34" charset="0"/>
              <a:buChar char="▪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32" indent="-273634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660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689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717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Reach the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2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a robot</a:t>
            </a:r>
            <a:endParaRPr lang="en-US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>
          <a:xfrm>
            <a:off x="1692184" y="1447192"/>
            <a:ext cx="2916838" cy="47813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map is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2-D array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size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NxM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it-IT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4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5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in a cell with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(i, j)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objects:</a:t>
            </a:r>
          </a:p>
          <a:p>
            <a:pPr marL="741807" lvl="1" indent="-28575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it-IT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obot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741807" lvl="1" indent="-285750">
              <a:buFont typeface="Arial" panose="020B0604020202020204" pitchFamily="34" charset="0"/>
              <a:buChar char="•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Bombs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(Static)</a:t>
            </a:r>
          </a:p>
          <a:p>
            <a:pPr marL="741807" lvl="1" indent="-28575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single </a:t>
            </a:r>
            <a:r>
              <a:rPr lang="it-IT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(Static)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objects and an </a:t>
            </a: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it-IT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knowing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position,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easy to </a:t>
            </a:r>
            <a:r>
              <a:rPr lang="it-IT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</a:t>
            </a:r>
            <a:r>
              <a:rPr lang="it-IT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path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robot to reach the exit cell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die by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reaching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cell with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bombs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8</a:t>
            </a:fld>
            <a:endParaRPr lang="it-IT" dirty="0"/>
          </a:p>
        </p:txBody>
      </p:sp>
      <p:graphicFrame>
        <p:nvGraphicFramePr>
          <p:cNvPr id="21" name="Segnaposto contenut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309713"/>
              </p:ext>
            </p:extLst>
          </p:nvPr>
        </p:nvGraphicFramePr>
        <p:xfrm>
          <a:off x="5008563" y="1900236"/>
          <a:ext cx="6080125" cy="4112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10860915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909562164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330668592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54304867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331355893"/>
                    </a:ext>
                  </a:extLst>
                </a:gridCol>
              </a:tblGrid>
              <a:tr h="1028080">
                <a:tc>
                  <a:txBody>
                    <a:bodyPr/>
                    <a:lstStyle/>
                    <a:p>
                      <a:r>
                        <a:rPr lang="it-IT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0,0</a:t>
                      </a:r>
                      <a:endParaRPr 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0,1</a:t>
                      </a:r>
                      <a:endParaRPr 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0,2</a:t>
                      </a:r>
                      <a:endParaRPr 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0,3</a:t>
                      </a:r>
                      <a:endParaRPr 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0,4</a:t>
                      </a:r>
                      <a:endParaRPr 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26036"/>
                  </a:ext>
                </a:extLst>
              </a:tr>
              <a:tr h="1028080"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1,0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1,1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1,2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1,3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1,4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66414"/>
                  </a:ext>
                </a:extLst>
              </a:tr>
              <a:tr h="1028080"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2,0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2,1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2,2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2,3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2,4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11071"/>
                  </a:ext>
                </a:extLst>
              </a:tr>
              <a:tr h="1028080"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3,0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3,1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3,2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3,3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3,4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90742"/>
                  </a:ext>
                </a:extLst>
              </a:tr>
            </a:tbl>
          </a:graphicData>
        </a:graphic>
      </p:graphicFrame>
      <p:pic>
        <p:nvPicPr>
          <p:cNvPr id="15" name="Google Shape;118;p5" descr="bom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46783" y="2975361"/>
            <a:ext cx="797488" cy="98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9;p5" descr="bom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5565" y="3957567"/>
            <a:ext cx="834969" cy="97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0;p5" descr="bom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0145" y="1900236"/>
            <a:ext cx="796802" cy="101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21;p5" descr="robo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8047" y="1900236"/>
            <a:ext cx="720080" cy="101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2;p5" descr="exit.png"/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296599" y="5220469"/>
            <a:ext cx="650348" cy="648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8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6724931" cy="1018163"/>
          </a:xfrm>
        </p:spPr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«Mean-Max» Game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9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1618779" y="1234189"/>
            <a:ext cx="3816350" cy="760413"/>
          </a:xfrm>
        </p:spPr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4294967295"/>
          </p:nvPr>
        </p:nvSpPr>
        <p:spPr>
          <a:xfrm>
            <a:off x="8467526" y="3832697"/>
            <a:ext cx="3529012" cy="3870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4294967295"/>
          </p:nvPr>
        </p:nvSpPr>
        <p:spPr>
          <a:xfrm>
            <a:off x="8361717" y="4219706"/>
            <a:ext cx="4095122" cy="2164797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36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object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map as an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Entity.</a:t>
            </a:r>
          </a:p>
          <a:p>
            <a:pPr>
              <a:spcBef>
                <a:spcPts val="36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different types of players and autonomous objects:</a:t>
            </a:r>
          </a:p>
          <a:p>
            <a:pPr marL="457200" lvl="0" indent="-278892">
              <a:spcBef>
                <a:spcPts val="360"/>
              </a:spcBef>
              <a:buSzPct val="48000"/>
              <a:buChar char="-"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Reapers</a:t>
            </a:r>
          </a:p>
          <a:p>
            <a:pPr marL="457200" lvl="0" indent="-278892">
              <a:spcBef>
                <a:spcPts val="0"/>
              </a:spcBef>
              <a:buSzPct val="48000"/>
              <a:buChar char="-"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Destroyers</a:t>
            </a:r>
          </a:p>
          <a:p>
            <a:pPr marL="457200" lvl="0" indent="-278892">
              <a:spcBef>
                <a:spcPts val="0"/>
              </a:spcBef>
              <a:buSzPct val="48000"/>
              <a:buChar char="-"/>
            </a:pPr>
            <a:r>
              <a:rPr 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Doofs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278892">
              <a:spcBef>
                <a:spcPts val="0"/>
              </a:spcBef>
              <a:buSzPct val="48000"/>
              <a:buChar char="-"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Tankers</a:t>
            </a:r>
          </a:p>
          <a:p>
            <a:pPr marL="457200" lvl="0" indent="-278892">
              <a:spcBef>
                <a:spcPts val="0"/>
              </a:spcBef>
              <a:buSzPct val="48000"/>
              <a:buChar char="-"/>
            </a:pP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Wrecks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8308" lvl="0" indent="0">
              <a:spcBef>
                <a:spcPts val="0"/>
              </a:spcBef>
              <a:buSzPct val="48000"/>
              <a:buNone/>
            </a:pPr>
            <a:r>
              <a:rPr lang="it-IT" b="1" dirty="0" err="1"/>
              <a:t>Every</a:t>
            </a:r>
            <a:r>
              <a:rPr lang="it-IT" b="1" dirty="0"/>
              <a:t> </a:t>
            </a:r>
            <a:r>
              <a:rPr lang="it-IT" b="1" dirty="0" err="1"/>
              <a:t>Entity</a:t>
            </a:r>
            <a:r>
              <a:rPr lang="it-IT" b="1" dirty="0"/>
              <a:t> </a:t>
            </a:r>
            <a:r>
              <a:rPr lang="it-IT" b="1" dirty="0" err="1"/>
              <a:t>has</a:t>
            </a:r>
            <a:r>
              <a:rPr lang="it-IT" b="1" dirty="0"/>
              <a:t> some </a:t>
            </a:r>
            <a:r>
              <a:rPr lang="it-IT" b="1" dirty="0">
                <a:solidFill>
                  <a:schemeClr val="accent2"/>
                </a:solidFill>
              </a:rPr>
              <a:t>attributes</a:t>
            </a:r>
            <a:r>
              <a:rPr lang="it-IT" b="1" dirty="0"/>
              <a:t> and </a:t>
            </a:r>
            <a:r>
              <a:rPr lang="it-IT" b="1" dirty="0">
                <a:solidFill>
                  <a:schemeClr val="accent2"/>
                </a:solidFill>
              </a:rPr>
              <a:t>properties</a:t>
            </a:r>
            <a:endParaRPr 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egnaposto testo 2"/>
          <p:cNvSpPr txBox="1">
            <a:spLocks/>
          </p:cNvSpPr>
          <p:nvPr/>
        </p:nvSpPr>
        <p:spPr>
          <a:xfrm>
            <a:off x="8640415" y="1414280"/>
            <a:ext cx="3663736" cy="40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2114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394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057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9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14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7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171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228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map: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egnaposto contenuto 3"/>
          <p:cNvSpPr txBox="1">
            <a:spLocks/>
          </p:cNvSpPr>
          <p:nvPr/>
        </p:nvSpPr>
        <p:spPr>
          <a:xfrm>
            <a:off x="8496399" y="1808767"/>
            <a:ext cx="3663736" cy="1768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3634" indent="-273634" algn="l" defTabSz="912114" rtl="0" eaLnBrk="1" latinLnBrk="0" hangingPunct="1">
              <a:lnSpc>
                <a:spcPct val="90000"/>
              </a:lnSpc>
              <a:spcBef>
                <a:spcPts val="1795"/>
              </a:spcBef>
              <a:buSzPct val="100000"/>
              <a:buFont typeface="Arial" pitchFamily="34" charset="0"/>
              <a:buChar char="▪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32" indent="-273634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660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689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717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“mean-max” game as a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map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Cartesian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plane, with the center equal to C(0,0) and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 r=6000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Bef>
                <a:spcPts val="36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Town is the core of the game and it is in the center of the map and has a radius of 3000.</a:t>
            </a:r>
          </a:p>
        </p:txBody>
      </p:sp>
      <p:pic>
        <p:nvPicPr>
          <p:cNvPr id="14" name="Google Shape;143;g12765259e87_0_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7633" y="1752406"/>
            <a:ext cx="4780614" cy="4332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9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vagna 16x9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7_TF02804846_TF02804846.potx" id="{3D20F840-C1CB-49AA-9B99-D1664C5D7955}" vid="{BDD8EBD5-EB77-4377-AE48-333448456E57}"/>
    </a:ext>
  </a:extLst>
</a:theme>
</file>

<file path=ppt/theme/theme2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su lavagna (widescreen)</Template>
  <TotalTime>214</TotalTime>
  <Words>893</Words>
  <Application>Microsoft Office PowerPoint</Application>
  <PresentationFormat>Personalizzato</PresentationFormat>
  <Paragraphs>161</Paragraphs>
  <Slides>13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Consolas</vt:lpstr>
      <vt:lpstr>Corbel</vt:lpstr>
      <vt:lpstr>Symbol</vt:lpstr>
      <vt:lpstr>Lavagna 16x9</vt:lpstr>
      <vt:lpstr>Modeling: Some Concrete Cases</vt:lpstr>
      <vt:lpstr>Contents</vt:lpstr>
      <vt:lpstr>Introduction</vt:lpstr>
      <vt:lpstr>The world of two coins</vt:lpstr>
      <vt:lpstr>The world of two coins</vt:lpstr>
      <vt:lpstr>The world of two coins</vt:lpstr>
      <vt:lpstr>The world of a robot</vt:lpstr>
      <vt:lpstr>The world of a robot</vt:lpstr>
      <vt:lpstr>The world of «Mean-Max» Game</vt:lpstr>
      <vt:lpstr>The world of «Mean-Max» Game</vt:lpstr>
      <vt:lpstr>The world of «Mean-Max» Game – Class Diagram</vt:lpstr>
      <vt:lpstr>Resources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Martina</dc:creator>
  <cp:lastModifiedBy>Martina</cp:lastModifiedBy>
  <cp:revision>39</cp:revision>
  <dcterms:created xsi:type="dcterms:W3CDTF">2022-04-01T07:46:46Z</dcterms:created>
  <dcterms:modified xsi:type="dcterms:W3CDTF">2022-05-04T12:52:41Z</dcterms:modified>
</cp:coreProperties>
</file>