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78" r:id="rId11"/>
    <p:sldId id="279" r:id="rId12"/>
    <p:sldId id="280" r:id="rId13"/>
    <p:sldId id="275" r:id="rId14"/>
    <p:sldId id="270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54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15/12/2021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15/12/2021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B973B550-EAE9-42BF-A7DE-AB698B003719}" type="datetime1">
              <a:rPr lang="it-IT" smtClean="0"/>
              <a:pPr/>
              <a:t>15/12/2021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aCanonPh/ProjectKr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in MiniZinc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it-IT" dirty="0" smtClean="0"/>
              <a:t>Knowledge </a:t>
            </a:r>
            <a:r>
              <a:rPr lang="it-IT" dirty="0" err="1" smtClean="0"/>
              <a:t>Representation</a:t>
            </a:r>
            <a:r>
              <a:rPr lang="it-IT" dirty="0" smtClean="0"/>
              <a:t> Project – Università della Calabria</a:t>
            </a:r>
          </a:p>
          <a:p>
            <a:pPr rtl="0"/>
            <a:r>
              <a:rPr lang="it-IT" dirty="0" smtClean="0"/>
              <a:t>Master Degree in </a:t>
            </a:r>
            <a:r>
              <a:rPr lang="it-IT" dirty="0" err="1" smtClean="0"/>
              <a:t>Artificial</a:t>
            </a:r>
            <a:r>
              <a:rPr lang="it-IT" dirty="0" smtClean="0"/>
              <a:t> Intelligence and Data Science</a:t>
            </a:r>
          </a:p>
          <a:p>
            <a:pPr rtl="0"/>
            <a:r>
              <a:rPr lang="it-IT" dirty="0" err="1" smtClean="0"/>
              <a:t>a.y</a:t>
            </a:r>
            <a:r>
              <a:rPr lang="it-IT" dirty="0" smtClean="0"/>
              <a:t>. 2021/2022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5325043"/>
            <a:ext cx="2776313" cy="2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To download the </a:t>
            </a:r>
            <a:r>
              <a:rPr lang="it-IT" dirty="0" err="1" smtClean="0"/>
              <a:t>app</a:t>
            </a:r>
            <a:r>
              <a:rPr lang="it-IT" dirty="0" smtClean="0"/>
              <a:t>:</a:t>
            </a:r>
          </a:p>
          <a:p>
            <a:r>
              <a:rPr lang="it-IT" dirty="0" err="1" smtClean="0">
                <a:hlinkClick r:id="rId2"/>
              </a:rPr>
              <a:t>GitHub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THANKS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Project and Presentation by Boca Paolo, Canonaco Martina, Fazio Francesco, Moscato Giuseppe and Passarelli Chiara.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in MiniZinc</a:t>
            </a:r>
            <a:br>
              <a:rPr lang="it-IT" dirty="0" smtClean="0"/>
            </a:br>
            <a:r>
              <a:rPr lang="it-IT" dirty="0" smtClean="0"/>
              <a:t>Kr Project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smtClean="0"/>
              <a:t>Job </a:t>
            </a:r>
            <a:r>
              <a:rPr lang="it-IT" sz="2800" dirty="0" err="1" smtClean="0"/>
              <a:t>Scheduling</a:t>
            </a:r>
            <a:r>
              <a:rPr lang="it-IT" sz="2800" dirty="0" smtClean="0"/>
              <a:t> </a:t>
            </a:r>
            <a:r>
              <a:rPr lang="it-IT" sz="2800" dirty="0" err="1" smtClean="0"/>
              <a:t>Problems</a:t>
            </a:r>
            <a:endParaRPr lang="it-IT" sz="2800" dirty="0" smtClean="0"/>
          </a:p>
          <a:p>
            <a:pPr rtl="0"/>
            <a:r>
              <a:rPr lang="it-IT" sz="2800" dirty="0" smtClean="0"/>
              <a:t>MiniZinc </a:t>
            </a:r>
            <a:r>
              <a:rPr lang="it-IT" sz="2800" dirty="0" err="1" smtClean="0"/>
              <a:t>Models</a:t>
            </a:r>
            <a:endParaRPr lang="it-IT" sz="2800" dirty="0" smtClean="0"/>
          </a:p>
          <a:p>
            <a:pPr rtl="0"/>
            <a:r>
              <a:rPr lang="it-IT" sz="2800" dirty="0" smtClean="0"/>
              <a:t>Java Execution </a:t>
            </a:r>
            <a:r>
              <a:rPr lang="it-IT" sz="2800" dirty="0" err="1" smtClean="0"/>
              <a:t>Functions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</a:t>
            </a:r>
            <a:r>
              <a:rPr lang="it-IT" dirty="0" err="1" smtClean="0"/>
              <a:t>Problems</a:t>
            </a:r>
            <a:endParaRPr lang="it-IT" dirty="0"/>
          </a:p>
        </p:txBody>
      </p:sp>
      <p:sp>
        <p:nvSpPr>
          <p:cNvPr id="5" name="Segnaposto contenuto 13"/>
          <p:cNvSpPr txBox="1">
            <a:spLocks/>
          </p:cNvSpPr>
          <p:nvPr/>
        </p:nvSpPr>
        <p:spPr>
          <a:xfrm>
            <a:off x="1524000" y="1828800"/>
            <a:ext cx="41399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Job</a:t>
            </a:r>
            <a:r>
              <a:rPr lang="en-US" dirty="0"/>
              <a:t> </a:t>
            </a:r>
            <a:r>
              <a:rPr lang="en-US" b="1" dirty="0" smtClean="0"/>
              <a:t>Scheduling</a:t>
            </a:r>
            <a:r>
              <a:rPr lang="en-US" dirty="0"/>
              <a:t> (</a:t>
            </a:r>
            <a:r>
              <a:rPr lang="en-US" dirty="0" smtClean="0"/>
              <a:t>JS</a:t>
            </a:r>
            <a:r>
              <a:rPr lang="en-US" dirty="0"/>
              <a:t>) or</a:t>
            </a:r>
            <a:r>
              <a:rPr lang="en-US" b="1" dirty="0"/>
              <a:t> Job</a:t>
            </a:r>
            <a:r>
              <a:rPr lang="en-US" dirty="0"/>
              <a:t> </a:t>
            </a:r>
            <a:r>
              <a:rPr lang="en-US" b="1" dirty="0" smtClean="0"/>
              <a:t>Problem</a:t>
            </a:r>
            <a:r>
              <a:rPr lang="en-US" dirty="0"/>
              <a:t> </a:t>
            </a:r>
            <a:r>
              <a:rPr lang="en-US" dirty="0" smtClean="0"/>
              <a:t>(JP</a:t>
            </a:r>
            <a:r>
              <a:rPr lang="en-US" dirty="0"/>
              <a:t>) is a popular optimization problem in computer science and operational </a:t>
            </a:r>
            <a:r>
              <a:rPr lang="en-US" dirty="0" smtClean="0"/>
              <a:t>research.</a:t>
            </a:r>
          </a:p>
          <a:p>
            <a:r>
              <a:rPr lang="en-US" dirty="0" smtClean="0"/>
              <a:t>This </a:t>
            </a:r>
            <a:r>
              <a:rPr lang="en-US" dirty="0"/>
              <a:t>focus on assigning jobs to </a:t>
            </a:r>
            <a:r>
              <a:rPr lang="en-US" dirty="0" smtClean="0"/>
              <a:t>one or more resources or machines </a:t>
            </a:r>
            <a:r>
              <a:rPr lang="en-US" dirty="0"/>
              <a:t>at particular times.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23" y="2348880"/>
            <a:ext cx="4975877" cy="2919181"/>
          </a:xfrm>
        </p:spPr>
      </p:pic>
      <p:sp>
        <p:nvSpPr>
          <p:cNvPr id="7" name="CasellaDiTesto 6"/>
          <p:cNvSpPr txBox="1"/>
          <p:nvPr/>
        </p:nvSpPr>
        <p:spPr>
          <a:xfrm>
            <a:off x="6888088" y="528962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schedule of 4 job and 3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</a:t>
            </a:r>
            <a:r>
              <a:rPr lang="it-IT" dirty="0" err="1" smtClean="0"/>
              <a:t>Problems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600056" y="1828800"/>
            <a:ext cx="4680520" cy="4267200"/>
          </a:xfrm>
        </p:spPr>
        <p:txBody>
          <a:bodyPr/>
          <a:lstStyle/>
          <a:p>
            <a:r>
              <a:rPr lang="en-US" dirty="0" smtClean="0"/>
              <a:t>The home page allows users to select the type of job scheduling problem to process.</a:t>
            </a:r>
            <a:endParaRPr lang="en-US" dirty="0"/>
          </a:p>
        </p:txBody>
      </p:sp>
      <p:sp>
        <p:nvSpPr>
          <p:cNvPr id="5" name="Segnaposto contenuto 13"/>
          <p:cNvSpPr txBox="1">
            <a:spLocks/>
          </p:cNvSpPr>
          <p:nvPr/>
        </p:nvSpPr>
        <p:spPr>
          <a:xfrm>
            <a:off x="1524000" y="1828800"/>
            <a:ext cx="41399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There are several type of job scheduling problems.</a:t>
            </a:r>
          </a:p>
          <a:p>
            <a:r>
              <a:rPr lang="en-US" dirty="0" smtClean="0"/>
              <a:t>Our application is focused on process </a:t>
            </a:r>
            <a:r>
              <a:rPr lang="en-US" b="1" dirty="0" smtClean="0"/>
              <a:t>single</a:t>
            </a:r>
            <a:r>
              <a:rPr lang="en-US" dirty="0" smtClean="0"/>
              <a:t> or </a:t>
            </a:r>
            <a:r>
              <a:rPr lang="en-US" b="1" dirty="0" smtClean="0"/>
              <a:t>multiple</a:t>
            </a:r>
            <a:r>
              <a:rPr lang="en-US" dirty="0" smtClean="0"/>
              <a:t> machine(s) problem with or without assigning </a:t>
            </a:r>
            <a:r>
              <a:rPr lang="en-US" b="1" dirty="0" smtClean="0"/>
              <a:t>weights</a:t>
            </a:r>
            <a:r>
              <a:rPr lang="en-US" dirty="0" smtClean="0"/>
              <a:t> to jobs.</a:t>
            </a:r>
          </a:p>
          <a:p>
            <a:r>
              <a:rPr lang="en-US" dirty="0"/>
              <a:t>In addition, the objective </a:t>
            </a:r>
            <a:r>
              <a:rPr lang="en-US" dirty="0" smtClean="0"/>
              <a:t>function aims to minimize the sum of </a:t>
            </a:r>
            <a:r>
              <a:rPr lang="en-US" b="1" dirty="0" smtClean="0"/>
              <a:t>completion times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09" y="2924944"/>
            <a:ext cx="206721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MiniZinc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4000" y="1844824"/>
            <a:ext cx="5302488" cy="427037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</a:t>
            </a:r>
            <a:r>
              <a:rPr lang="it-IT" dirty="0" err="1" smtClean="0"/>
              <a:t>four</a:t>
            </a:r>
            <a:r>
              <a:rPr lang="it-IT" dirty="0" smtClean="0"/>
              <a:t> MiniZinc </a:t>
            </a:r>
            <a:r>
              <a:rPr lang="it-IT" dirty="0" err="1" smtClean="0"/>
              <a:t>models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per type of job </a:t>
            </a:r>
            <a:r>
              <a:rPr lang="it-IT" dirty="0" err="1" smtClean="0"/>
              <a:t>scheduling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)</a:t>
            </a:r>
          </a:p>
          <a:p>
            <a:pPr rtl="0"/>
            <a:r>
              <a:rPr lang="it-IT" dirty="0" smtClean="0"/>
              <a:t>Single Machine Model</a:t>
            </a:r>
            <a:endParaRPr lang="it-IT" dirty="0" smtClean="0"/>
          </a:p>
          <a:p>
            <a:pPr rtl="0"/>
            <a:r>
              <a:rPr lang="it-IT" dirty="0" smtClean="0"/>
              <a:t>Single Machine with </a:t>
            </a:r>
            <a:r>
              <a:rPr lang="it-IT" dirty="0" err="1" smtClean="0"/>
              <a:t>weights</a:t>
            </a:r>
            <a:r>
              <a:rPr lang="it-IT" dirty="0" smtClean="0"/>
              <a:t> Model</a:t>
            </a:r>
            <a:endParaRPr lang="it-IT" dirty="0" smtClean="0"/>
          </a:p>
          <a:p>
            <a:pPr rtl="0"/>
            <a:r>
              <a:rPr lang="it-IT" dirty="0" smtClean="0"/>
              <a:t>Multiple </a:t>
            </a:r>
            <a:r>
              <a:rPr lang="it-IT" dirty="0" err="1" smtClean="0"/>
              <a:t>Machines</a:t>
            </a:r>
            <a:r>
              <a:rPr lang="it-IT" dirty="0" smtClean="0"/>
              <a:t> Model</a:t>
            </a:r>
          </a:p>
          <a:p>
            <a:pPr rtl="0"/>
            <a:r>
              <a:rPr lang="it-IT" dirty="0" smtClean="0"/>
              <a:t>Multiple </a:t>
            </a:r>
            <a:r>
              <a:rPr lang="it-IT" dirty="0" err="1" smtClean="0"/>
              <a:t>Machines</a:t>
            </a:r>
            <a:r>
              <a:rPr lang="it-IT" dirty="0" smtClean="0"/>
              <a:t> with </a:t>
            </a:r>
            <a:r>
              <a:rPr lang="it-IT" dirty="0" err="1" smtClean="0"/>
              <a:t>weights</a:t>
            </a:r>
            <a:r>
              <a:rPr lang="it-IT" dirty="0"/>
              <a:t> </a:t>
            </a:r>
            <a:r>
              <a:rPr lang="it-IT" dirty="0" smtClean="0"/>
              <a:t>Model</a:t>
            </a:r>
            <a:endParaRPr lang="it-IT" dirty="0"/>
          </a:p>
        </p:txBody>
      </p:sp>
      <p:sp>
        <p:nvSpPr>
          <p:cNvPr id="8" name="Segnaposto contenuto 3"/>
          <p:cNvSpPr>
            <a:spLocks noGrp="1"/>
          </p:cNvSpPr>
          <p:nvPr>
            <p:ph sz="half" idx="2"/>
          </p:nvPr>
        </p:nvSpPr>
        <p:spPr>
          <a:xfrm>
            <a:off x="7536160" y="1759346"/>
            <a:ext cx="3528392" cy="2821782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the </a:t>
            </a:r>
            <a:r>
              <a:rPr lang="en-US" sz="1600" i="1" dirty="0" err="1" smtClean="0"/>
              <a:t>jobScheduling_MultipleMachines_weights.mzn</a:t>
            </a:r>
            <a:r>
              <a:rPr lang="en-US" dirty="0" smtClean="0"/>
              <a:t> file is structured as shown in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8464" y="113596"/>
            <a:ext cx="9144000" cy="1143000"/>
          </a:xfrm>
        </p:spPr>
        <p:txBody>
          <a:bodyPr rtlCol="0"/>
          <a:lstStyle/>
          <a:p>
            <a:pPr rtl="0"/>
            <a:r>
              <a:rPr lang="it-IT" dirty="0" smtClean="0"/>
              <a:t>MiniZinc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647728" y="1256596"/>
            <a:ext cx="6624736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err="1" smtClean="0"/>
              <a:t>jobScheduling_MultipleMachines_weights.mzn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42" y="1688644"/>
            <a:ext cx="9594492" cy="46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Execution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invoke the </a:t>
            </a:r>
            <a:r>
              <a:rPr lang="en-US" b="1" dirty="0" err="1" smtClean="0"/>
              <a:t>MiniZinc</a:t>
            </a:r>
            <a:r>
              <a:rPr lang="en-US" b="1" dirty="0" smtClean="0"/>
              <a:t> Solver</a:t>
            </a:r>
            <a:r>
              <a:rPr lang="en-US" dirty="0" smtClean="0"/>
              <a:t> in Java it is necessary to run a simple command line.</a:t>
            </a:r>
          </a:p>
        </p:txBody>
      </p:sp>
      <p:sp>
        <p:nvSpPr>
          <p:cNvPr id="5" name="Segnaposto contenuto 3"/>
          <p:cNvSpPr txBox="1">
            <a:spLocks/>
          </p:cNvSpPr>
          <p:nvPr/>
        </p:nvSpPr>
        <p:spPr>
          <a:xfrm>
            <a:off x="2423592" y="3429000"/>
            <a:ext cx="8928992" cy="2694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Minizinc.exe –solver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filename.dzn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filename.mzn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143000"/>
          </a:xfrm>
        </p:spPr>
        <p:txBody>
          <a:bodyPr/>
          <a:lstStyle/>
          <a:p>
            <a:r>
              <a:rPr lang="en-US" dirty="0" smtClean="0"/>
              <a:t>Java Execution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27448" y="1700808"/>
            <a:ext cx="3672408" cy="4270375"/>
          </a:xfrm>
        </p:spPr>
        <p:txBody>
          <a:bodyPr/>
          <a:lstStyle/>
          <a:p>
            <a:r>
              <a:rPr lang="en-US" dirty="0" smtClean="0"/>
              <a:t>In our code the function </a:t>
            </a:r>
            <a:r>
              <a:rPr lang="en-US" sz="1800" i="1" dirty="0" err="1" smtClean="0"/>
              <a:t>runSolver</a:t>
            </a:r>
            <a:r>
              <a:rPr lang="en-US" sz="1800" i="1" dirty="0" smtClean="0"/>
              <a:t>(String s)</a:t>
            </a:r>
            <a:r>
              <a:rPr lang="en-US" sz="1800" dirty="0" smtClean="0"/>
              <a:t> </a:t>
            </a:r>
            <a:r>
              <a:rPr lang="en-US" dirty="0" smtClean="0"/>
              <a:t>executes the right model in base of the matching of the type passed as parameter.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3"/>
          <a:stretch/>
        </p:blipFill>
        <p:spPr>
          <a:xfrm>
            <a:off x="4936786" y="1622544"/>
            <a:ext cx="6939285" cy="5046816"/>
          </a:xfrm>
        </p:spPr>
      </p:pic>
    </p:spTree>
    <p:extLst>
      <p:ext uri="{BB962C8B-B14F-4D97-AF65-F5344CB8AC3E}">
        <p14:creationId xmlns:p14="http://schemas.microsoft.com/office/powerpoint/2010/main" val="302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Execution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function is called when all the text field are filled and the user click on the button “Execute”.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94" y="2996952"/>
            <a:ext cx="7995411" cy="3224281"/>
          </a:xfr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130424" y="181294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right part of the window it is shown the output of the </a:t>
            </a:r>
            <a:r>
              <a:rPr lang="en-US" dirty="0" err="1" smtClean="0"/>
              <a:t>MiniZinc</a:t>
            </a:r>
            <a:r>
              <a:rPr lang="en-US" dirty="0" smtClean="0"/>
              <a:t> Solver.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283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Courier New</vt:lpstr>
      <vt:lpstr>Informatica 16x9</vt:lpstr>
      <vt:lpstr>Job Scheduling in MiniZinc</vt:lpstr>
      <vt:lpstr>Job Scheduling in MiniZinc Kr Project</vt:lpstr>
      <vt:lpstr>Job Scheduling Problems</vt:lpstr>
      <vt:lpstr>Job Scheduling Problems</vt:lpstr>
      <vt:lpstr>MiniZinc Models</vt:lpstr>
      <vt:lpstr>MiniZinc Models</vt:lpstr>
      <vt:lpstr>Java Execution Functions</vt:lpstr>
      <vt:lpstr>Java Execution Functions</vt:lpstr>
      <vt:lpstr>Java Execution Functions</vt:lpstr>
      <vt:lpstr>Demo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2021-12-15T10:18:01Z</dcterms:created>
  <dcterms:modified xsi:type="dcterms:W3CDTF">2021-12-15T11:19:23Z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