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49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8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F1C8FC-9B19-478B-BD45-EFF9157F0B5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7E1297-E52F-4875-8DBD-C5876BB7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docs/build-with-foursquare/categories/" TargetMode="External"/><Relationship Id="rId2" Type="http://schemas.openxmlformats.org/officeDocument/2006/relationships/hyperlink" Target="https://www.statistik-berlin-brandenburg.de/publikationen/stat_berichte/2021/SB_A01-05-00_2020h02_BE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7BDC-4ACC-4BC4-A2AF-B53A2CD9A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Capstone Project - The Battle of Neighborhoods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F818C-4492-4582-ABD4-32F0D3D96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Restaurant Real-estate in Berlin</a:t>
            </a:r>
          </a:p>
        </p:txBody>
      </p:sp>
    </p:spTree>
    <p:extLst>
      <p:ext uri="{BB962C8B-B14F-4D97-AF65-F5344CB8AC3E}">
        <p14:creationId xmlns:p14="http://schemas.microsoft.com/office/powerpoint/2010/main" val="89032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6BDC-1018-4485-8DC2-B05593DC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real-estate listings in Berlin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B4E4-E484-41B0-B0B1-DDC30FD4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difficult to quickly assess the real-estate listings in a bigger city, such as Berlin if one isn’t familiar with every neighborhood</a:t>
            </a:r>
          </a:p>
          <a:p>
            <a:r>
              <a:rPr lang="en-US" dirty="0"/>
              <a:t>A person looking to open a restaurant may have an idea of the neighborhood profile they are looking for</a:t>
            </a:r>
          </a:p>
          <a:p>
            <a:r>
              <a:rPr lang="en-US" dirty="0"/>
              <a:t>Age profile of the resident and types of nearby venues should play a role in the decision process</a:t>
            </a:r>
          </a:p>
          <a:p>
            <a:r>
              <a:rPr lang="en-US" dirty="0"/>
              <a:t>Another factor could be the amount of competition in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40861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B3B2-149A-4C74-8AC2-89A2F2BA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ABF4-3ECC-492B-B3B1-28CA9680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Demographic data from December 31</a:t>
            </a:r>
            <a:r>
              <a:rPr lang="en-US" baseline="30000" dirty="0"/>
              <a:t>st</a:t>
            </a:r>
            <a:r>
              <a:rPr lang="en-US" dirty="0"/>
              <a:t> 2021 split by postal codes and age ranges : </a:t>
            </a:r>
            <a:r>
              <a:rPr lang="en-US" dirty="0">
                <a:hlinkClick r:id="rId2"/>
              </a:rPr>
              <a:t>https://www.statistik-berlin-brandenburg.de/publikationen/stat_berichte/2021/SB_A01-05-00_2020h02_BE.xlsx</a:t>
            </a:r>
            <a:endParaRPr lang="en-US" dirty="0"/>
          </a:p>
          <a:p>
            <a:r>
              <a:rPr lang="en-US" dirty="0"/>
              <a:t>Coordinates f the areas based on postal code retrieved using the </a:t>
            </a:r>
            <a:r>
              <a:rPr lang="en-US" b="1" dirty="0" err="1"/>
              <a:t>pgeocode</a:t>
            </a:r>
            <a:r>
              <a:rPr lang="en-US" dirty="0"/>
              <a:t> library</a:t>
            </a:r>
          </a:p>
          <a:p>
            <a:r>
              <a:rPr lang="en-US" dirty="0"/>
              <a:t>Nearby venue data  (&lt;500m) and venue categories using the </a:t>
            </a:r>
            <a:r>
              <a:rPr lang="en-US" b="1" dirty="0" err="1"/>
              <a:t>Foursqare</a:t>
            </a:r>
            <a:r>
              <a:rPr lang="en-US" dirty="0"/>
              <a:t> service and the groupings from their website for developers  </a:t>
            </a:r>
            <a:r>
              <a:rPr lang="en-US" dirty="0">
                <a:hlinkClick r:id="rId3"/>
              </a:rPr>
              <a:t>https://developer.foursquare.com/docs/build-with-foursquare/categories/</a:t>
            </a:r>
            <a:endParaRPr lang="en-US" dirty="0"/>
          </a:p>
          <a:p>
            <a:r>
              <a:rPr lang="en-US" dirty="0"/>
              <a:t>In total, 180 rows and 12 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13032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5DD5DD-866F-448A-A43E-C7F0C1A03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640" r="30578" b="1"/>
          <a:stretch/>
        </p:blipFill>
        <p:spPr bwMode="auto"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B08A0-2C0F-470B-99A7-28A2AACF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/>
              <a:t>Using k-means to cluster the neighborhoods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A06A05A-6C03-4943-8C47-11E70A976CA9}"/>
              </a:ext>
            </a:extLst>
          </p:cNvPr>
          <p:cNvSpPr>
            <a:spLocks noGrp="1" noChangeAspect="1" noChangeArrowheads="1"/>
          </p:cNvSpPr>
          <p:nvPr>
            <p:ph type="body" sz="half" idx="2"/>
          </p:nvPr>
        </p:nvSpPr>
        <p:spPr bwMode="auto">
          <a:xfrm>
            <a:off x="643468" y="2666999"/>
            <a:ext cx="5260680" cy="3124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Using the K-means algorithm we’ve arrived at 5 distinct clusters: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    Tourist Traps - high in culture, recreation and shopping, mid-level in competition, not many children living in the area.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    Wider Downtown - second highest concentration of places of culture, these places are just off the main tourist traps and could be a great place for a restaurant aimed at locals.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    Food Central - largest concentration of competition, also highest in nightlife venues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    Expanding Downtown - highest concentration of young adults, not too much competition, possible areas for downtown expansion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    Residential - largest cluster with low sores in all venue types, highest concentration of retired residents and kids</a:t>
            </a:r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2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C4C3-5D45-4862-99B9-FCA2D81C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averages for each cluster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2F04153-0596-40AD-A9E4-127CC41E21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0" r="-68"/>
          <a:stretch/>
        </p:blipFill>
        <p:spPr>
          <a:xfrm>
            <a:off x="472966" y="932112"/>
            <a:ext cx="11498317" cy="3164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32C23-5E27-4C86-9C40-54909A84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these we’ve made observations about each cluster and labeled their categories</a:t>
            </a:r>
          </a:p>
        </p:txBody>
      </p:sp>
    </p:spTree>
    <p:extLst>
      <p:ext uri="{BB962C8B-B14F-4D97-AF65-F5344CB8AC3E}">
        <p14:creationId xmlns:p14="http://schemas.microsoft.com/office/powerpoint/2010/main" val="300515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C4C3-5D45-4862-99B9-FCA2D81C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information for each postal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32C23-5E27-4C86-9C40-54909A84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detailed data set can be used for quick analysis of any interesting venue listing.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C1E3FA8-F7F7-46C2-8970-72C8F98A37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04" r="-601"/>
          <a:stretch/>
        </p:blipFill>
        <p:spPr>
          <a:xfrm>
            <a:off x="609601" y="921601"/>
            <a:ext cx="11330152" cy="3164976"/>
          </a:xfrm>
        </p:spPr>
      </p:pic>
    </p:spTree>
    <p:extLst>
      <p:ext uri="{BB962C8B-B14F-4D97-AF65-F5344CB8AC3E}">
        <p14:creationId xmlns:p14="http://schemas.microsoft.com/office/powerpoint/2010/main" val="309324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539C-32B4-41F5-92CC-66E2CB9C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EC34-C40F-4D24-A803-BA6EF287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neighborhood clusters serve to identify neighborhoods with a similar profile</a:t>
            </a:r>
          </a:p>
          <a:p>
            <a:r>
              <a:rPr lang="en-US" dirty="0"/>
              <a:t>This in turn can serve to quickly identify which neighborhoods have the characteristics desired by the user</a:t>
            </a:r>
          </a:p>
          <a:p>
            <a:r>
              <a:rPr lang="en-US" dirty="0"/>
              <a:t>The user can use the map to pick which neighborhoods would interest them in their search for a venue and then use the provided postal codes to filter the venue listings</a:t>
            </a:r>
          </a:p>
          <a:p>
            <a:r>
              <a:rPr lang="en-US" dirty="0"/>
              <a:t>Alternatively, they can use the postal codes of the available listings to cross-check the neighborhood profile in the detailed data set</a:t>
            </a:r>
          </a:p>
        </p:txBody>
      </p:sp>
    </p:spTree>
    <p:extLst>
      <p:ext uri="{BB962C8B-B14F-4D97-AF65-F5344CB8AC3E}">
        <p14:creationId xmlns:p14="http://schemas.microsoft.com/office/powerpoint/2010/main" val="160575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</TotalTime>
  <Words>441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Capstone Project - The Battle of Neighborhoods</vt:lpstr>
      <vt:lpstr>Restaurant real-estate listings in Berlin</vt:lpstr>
      <vt:lpstr>Data sets and sources</vt:lpstr>
      <vt:lpstr>Using k-means to cluster the neighborhoods</vt:lpstr>
      <vt:lpstr>Feature averages for each cluster</vt:lpstr>
      <vt:lpstr>Detailed information for each postal code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Martina Duratna</dc:creator>
  <cp:lastModifiedBy>Martina Duratna</cp:lastModifiedBy>
  <cp:revision>8</cp:revision>
  <dcterms:created xsi:type="dcterms:W3CDTF">2021-05-07T13:56:35Z</dcterms:created>
  <dcterms:modified xsi:type="dcterms:W3CDTF">2021-05-07T14:29:31Z</dcterms:modified>
</cp:coreProperties>
</file>