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D6492-5CF0-41F3-8D8E-51A87F131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Data CO2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633884-DF25-497B-9357-7A517D91B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latin typeface="Arial Narrow" panose="020B0606020202030204" pitchFamily="34" charset="0"/>
              </a:rPr>
              <a:t>08/07/2024</a:t>
            </a:r>
            <a:endParaRPr 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3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B3BFF-ACC1-4688-A66D-36BA7F75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D4D4DA5CC4DA_CO2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4CDCCDA-E88C-43DD-8519-E1FB58F86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50314"/>
              </p:ext>
            </p:extLst>
          </p:nvPr>
        </p:nvGraphicFramePr>
        <p:xfrm>
          <a:off x="4400553" y="1728978"/>
          <a:ext cx="1878330" cy="2911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071">
                  <a:extLst>
                    <a:ext uri="{9D8B030D-6E8A-4147-A177-3AD203B41FA5}">
                      <a16:colId xmlns:a16="http://schemas.microsoft.com/office/drawing/2014/main" val="1781231025"/>
                    </a:ext>
                  </a:extLst>
                </a:gridCol>
                <a:gridCol w="916259">
                  <a:extLst>
                    <a:ext uri="{9D8B030D-6E8A-4147-A177-3AD203B41FA5}">
                      <a16:colId xmlns:a16="http://schemas.microsoft.com/office/drawing/2014/main" val="640082586"/>
                    </a:ext>
                  </a:extLst>
                </a:gridCol>
              </a:tblGrid>
              <a:tr h="207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week</a:t>
                      </a:r>
                      <a:endParaRPr lang="en-US" sz="1300" b="1" i="0" u="none" strike="noStrike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readings</a:t>
                      </a:r>
                      <a:endParaRPr lang="en-US" sz="1300" b="1" i="0" u="none" strike="noStrike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550331"/>
                  </a:ext>
                </a:extLst>
              </a:tr>
              <a:tr h="20797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135452"/>
                  </a:ext>
                </a:extLst>
              </a:tr>
              <a:tr h="20797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97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816154"/>
                  </a:ext>
                </a:extLst>
              </a:tr>
              <a:tr h="20797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541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469160"/>
                  </a:ext>
                </a:extLst>
              </a:tr>
              <a:tr h="20797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998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1550158"/>
                  </a:ext>
                </a:extLst>
              </a:tr>
              <a:tr h="20797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  <a:latin typeface="Arial Narrow" panose="020B0606020202030204" pitchFamily="34" charset="0"/>
                        </a:rPr>
                        <a:t>518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195891"/>
                  </a:ext>
                </a:extLst>
              </a:tr>
              <a:tr h="20797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  <a:latin typeface="Arial Narrow" panose="020B0606020202030204" pitchFamily="34" charset="0"/>
                        </a:rPr>
                        <a:t>1008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17345"/>
                  </a:ext>
                </a:extLst>
              </a:tr>
              <a:tr h="20797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  <a:latin typeface="Arial Narrow" panose="020B0606020202030204" pitchFamily="34" charset="0"/>
                        </a:rPr>
                        <a:t>1162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306318"/>
                  </a:ext>
                </a:extLst>
              </a:tr>
              <a:tr h="20797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  <a:latin typeface="Arial Narrow" panose="020B0606020202030204" pitchFamily="34" charset="0"/>
                        </a:rPr>
                        <a:t>2016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388328"/>
                  </a:ext>
                </a:extLst>
              </a:tr>
              <a:tr h="20797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>
                          <a:effectLst/>
                          <a:latin typeface="Arial Narrow" panose="020B0606020202030204" pitchFamily="34" charset="0"/>
                        </a:rPr>
                        <a:t>23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  <a:latin typeface="Arial Narrow" panose="020B0606020202030204" pitchFamily="34" charset="0"/>
                        </a:rPr>
                        <a:t>2016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572075"/>
                  </a:ext>
                </a:extLst>
              </a:tr>
              <a:tr h="20797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>
                          <a:effectLst/>
                          <a:latin typeface="Arial Narrow" panose="020B0606020202030204" pitchFamily="34" charset="0"/>
                        </a:rPr>
                        <a:t>24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  <a:latin typeface="Arial Narrow" panose="020B0606020202030204" pitchFamily="34" charset="0"/>
                        </a:rPr>
                        <a:t>1648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843122"/>
                  </a:ext>
                </a:extLst>
              </a:tr>
              <a:tr h="207972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26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884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5428188"/>
                  </a:ext>
                </a:extLst>
              </a:tr>
              <a:tr h="20797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9462584"/>
                  </a:ext>
                </a:extLst>
              </a:tr>
              <a:tr h="207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total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8368</a:t>
                      </a:r>
                      <a:endParaRPr lang="en-US" sz="1300" b="1" i="0" u="none" strike="noStrike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5442413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4453710-0D9A-46A3-AF5F-00DCC5CF2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985392"/>
              </p:ext>
            </p:extLst>
          </p:nvPr>
        </p:nvGraphicFramePr>
        <p:xfrm>
          <a:off x="7791448" y="228600"/>
          <a:ext cx="1329692" cy="6446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846">
                  <a:extLst>
                    <a:ext uri="{9D8B030D-6E8A-4147-A177-3AD203B41FA5}">
                      <a16:colId xmlns:a16="http://schemas.microsoft.com/office/drawing/2014/main" val="4129921275"/>
                    </a:ext>
                  </a:extLst>
                </a:gridCol>
                <a:gridCol w="664846">
                  <a:extLst>
                    <a:ext uri="{9D8B030D-6E8A-4147-A177-3AD203B41FA5}">
                      <a16:colId xmlns:a16="http://schemas.microsoft.com/office/drawing/2014/main" val="1934481877"/>
                    </a:ext>
                  </a:extLst>
                </a:gridCol>
              </a:tblGrid>
              <a:tr h="161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week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weekday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19461233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28520390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33729033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686748356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840792820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616580719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07317314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4254537301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995707394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38601621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921621133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438281816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974741346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084635189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098145445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574290447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4294112975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064009915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359544932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93587965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401090878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090560318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845928481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968519439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4210278006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982101560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74132065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560050543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7659654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94145842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4019408355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572482461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961930906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4100113094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795983660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761319366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969387686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59037004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72091188"/>
                  </a:ext>
                </a:extLst>
              </a:tr>
              <a:tr h="161163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523120150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E12D02ED-91B8-435B-AF70-BB485A1E84B1}"/>
              </a:ext>
            </a:extLst>
          </p:cNvPr>
          <p:cNvSpPr txBox="1"/>
          <p:nvPr/>
        </p:nvSpPr>
        <p:spPr>
          <a:xfrm>
            <a:off x="4137660" y="5292090"/>
            <a:ext cx="248031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6 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2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262CC-3495-4019-8922-ACDBB7BF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D4D4DA5CC70A_CO2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BA209BB-D35F-480D-B641-BF7BF6EB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334162"/>
              </p:ext>
            </p:extLst>
          </p:nvPr>
        </p:nvGraphicFramePr>
        <p:xfrm>
          <a:off x="4360704" y="1519428"/>
          <a:ext cx="1562100" cy="4118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5703885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679315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week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kern="1200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readings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772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53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3773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643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289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1008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85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618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18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512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26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1008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07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49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1008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4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353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539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66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550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3258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1331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84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7807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3157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17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1752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121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18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1332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4872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618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167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979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981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156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total</a:t>
                      </a:r>
                      <a:endParaRPr lang="en-US" sz="1300" b="1" i="0" u="none" strike="noStrike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5150</a:t>
                      </a:r>
                      <a:endParaRPr lang="en-US" sz="1300" b="1" i="0" u="none" strike="noStrike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4092923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28F1ED7-A128-401B-8D9C-2F8699D7A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835007"/>
              </p:ext>
            </p:extLst>
          </p:nvPr>
        </p:nvGraphicFramePr>
        <p:xfrm>
          <a:off x="7863840" y="27411"/>
          <a:ext cx="1760220" cy="6794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0110">
                  <a:extLst>
                    <a:ext uri="{9D8B030D-6E8A-4147-A177-3AD203B41FA5}">
                      <a16:colId xmlns:a16="http://schemas.microsoft.com/office/drawing/2014/main" val="2294081665"/>
                    </a:ext>
                  </a:extLst>
                </a:gridCol>
                <a:gridCol w="880110">
                  <a:extLst>
                    <a:ext uri="{9D8B030D-6E8A-4147-A177-3AD203B41FA5}">
                      <a16:colId xmlns:a16="http://schemas.microsoft.com/office/drawing/2014/main" val="2087917489"/>
                    </a:ext>
                  </a:extLst>
                </a:gridCol>
              </a:tblGrid>
              <a:tr h="160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week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weekday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2387257535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067359531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893974008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138979036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4281772239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363220960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06301808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811259790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768490028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3605150750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022258506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901067855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555461637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554163466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3731920462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4188491842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2959403529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577052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540673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4052383456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2970674230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4023811533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2624352372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4189487316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486844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959492165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2456250370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3429104840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05216545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3398555823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599770726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2783736382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2718081883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074152847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2128703926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3524034456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3488330617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867386424"/>
                  </a:ext>
                </a:extLst>
              </a:tr>
              <a:tr h="160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6566" marR="6566" marT="6566" marB="0" anchor="b"/>
                </a:tc>
                <a:extLst>
                  <a:ext uri="{0D108BD9-81ED-4DB2-BD59-A6C34878D82A}">
                    <a16:rowId xmlns:a16="http://schemas.microsoft.com/office/drawing/2014/main" val="142360431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4697465-6BCE-4772-8E36-216E2B11763C}"/>
              </a:ext>
            </a:extLst>
          </p:cNvPr>
          <p:cNvSpPr txBox="1"/>
          <p:nvPr/>
        </p:nvSpPr>
        <p:spPr>
          <a:xfrm>
            <a:off x="4011930" y="6000750"/>
            <a:ext cx="2480310" cy="64633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7 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weeks</a:t>
            </a:r>
            <a:endParaRPr lang="fr-FR" dirty="0"/>
          </a:p>
          <a:p>
            <a:pPr algn="ctr"/>
            <a:r>
              <a:rPr lang="fr-FR" dirty="0" err="1"/>
              <a:t>Lost</a:t>
            </a:r>
            <a:r>
              <a:rPr lang="fr-FR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54370-18CA-4B60-924B-A7C785D6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D4D4DA5CC7C6_CO2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23FA0F9-A7F0-418A-AF22-CB4F03F1F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05130"/>
              </p:ext>
            </p:extLst>
          </p:nvPr>
        </p:nvGraphicFramePr>
        <p:xfrm>
          <a:off x="4240530" y="1710690"/>
          <a:ext cx="1562100" cy="3322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5822512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168468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week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readings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8068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53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700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643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3881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1008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22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1008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808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1009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16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142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814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499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4858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3615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5758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92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2162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74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5961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790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7476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  <a:latin typeface="Arial Narrow" panose="020B0606020202030204" pitchFamily="34" charset="0"/>
                        </a:rPr>
                        <a:t>21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  <a:latin typeface="Arial Narrow" panose="020B0606020202030204" pitchFamily="34" charset="0"/>
                        </a:rPr>
                        <a:t>490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936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8527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392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total</a:t>
                      </a:r>
                      <a:endParaRPr lang="en-US" sz="1300" b="1" i="0" u="none" strike="noStrike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solidFill>
                            <a:srgbClr val="002060"/>
                          </a:solidFill>
                          <a:effectLst/>
                          <a:latin typeface="Arial Narrow" panose="020B0606020202030204" pitchFamily="34" charset="0"/>
                        </a:rPr>
                        <a:t>3810</a:t>
                      </a:r>
                      <a:endParaRPr lang="en-US" sz="1300" b="1" i="0" u="none" strike="noStrike" dirty="0">
                        <a:solidFill>
                          <a:srgbClr val="00206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76381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10323AF-3880-44E5-8FD6-B4A05F71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68227"/>
              </p:ext>
            </p:extLst>
          </p:nvPr>
        </p:nvGraphicFramePr>
        <p:xfrm>
          <a:off x="7528378" y="113982"/>
          <a:ext cx="1661342" cy="6561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671">
                  <a:extLst>
                    <a:ext uri="{9D8B030D-6E8A-4147-A177-3AD203B41FA5}">
                      <a16:colId xmlns:a16="http://schemas.microsoft.com/office/drawing/2014/main" val="3363562980"/>
                    </a:ext>
                  </a:extLst>
                </a:gridCol>
                <a:gridCol w="830671">
                  <a:extLst>
                    <a:ext uri="{9D8B030D-6E8A-4147-A177-3AD203B41FA5}">
                      <a16:colId xmlns:a16="http://schemas.microsoft.com/office/drawing/2014/main" val="1430283209"/>
                    </a:ext>
                  </a:extLst>
                </a:gridCol>
              </a:tblGrid>
              <a:tr h="234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week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weekday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3315880066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3286670933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1836539568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2768265012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552469860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4137207024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2635552841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1194690020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2798270046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1364424024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2886950991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4017078771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111425385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1350295475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172857325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1470970276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2420476674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2731058091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2256846464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2951989555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2922619902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2141903829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3639991362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2781224311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682960899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2044848263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3330037461"/>
                  </a:ext>
                </a:extLst>
              </a:tr>
              <a:tr h="23432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Arial Narrow" panose="020B0606020202030204" pitchFamily="34" charset="0"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145" marR="9145" marT="9145" marB="0" anchor="b"/>
                </a:tc>
                <a:extLst>
                  <a:ext uri="{0D108BD9-81ED-4DB2-BD59-A6C34878D82A}">
                    <a16:rowId xmlns:a16="http://schemas.microsoft.com/office/drawing/2014/main" val="227019504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CD3A6AA9-E2DA-4377-8ABF-50378DB1ED72}"/>
              </a:ext>
            </a:extLst>
          </p:cNvPr>
          <p:cNvSpPr txBox="1"/>
          <p:nvPr/>
        </p:nvSpPr>
        <p:spPr>
          <a:xfrm>
            <a:off x="4137660" y="5292090"/>
            <a:ext cx="2480310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5 </a:t>
            </a: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21313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268</TotalTime>
  <Words>327</Words>
  <Application>Microsoft Office PowerPoint</Application>
  <PresentationFormat>Grand écran</PresentationFormat>
  <Paragraphs>313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 Narrow</vt:lpstr>
      <vt:lpstr>Calibri</vt:lpstr>
      <vt:lpstr>Corbel</vt:lpstr>
      <vt:lpstr>Wingdings 2</vt:lpstr>
      <vt:lpstr>Cadre</vt:lpstr>
      <vt:lpstr>Data CO2</vt:lpstr>
      <vt:lpstr>D4D4DA5CC4DA_CO2</vt:lpstr>
      <vt:lpstr>D4D4DA5CC70A_CO2</vt:lpstr>
      <vt:lpstr>D4D4DA5CC7C6_CO2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janeth.riveraaguilar@edu.univ-paris13.fr</dc:creator>
  <cp:lastModifiedBy>janeth.riveraaguilar@edu.univ-paris13.fr</cp:lastModifiedBy>
  <cp:revision>7</cp:revision>
  <dcterms:created xsi:type="dcterms:W3CDTF">2024-07-08T09:51:24Z</dcterms:created>
  <dcterms:modified xsi:type="dcterms:W3CDTF">2024-07-08T14:20:10Z</dcterms:modified>
</cp:coreProperties>
</file>