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479" r:id="rId5"/>
    <p:sldId id="477" r:id="rId6"/>
    <p:sldId id="478" r:id="rId7"/>
    <p:sldId id="258" r:id="rId8"/>
    <p:sldId id="264" r:id="rId9"/>
    <p:sldId id="267" r:id="rId10"/>
    <p:sldId id="396" r:id="rId11"/>
    <p:sldId id="268" r:id="rId12"/>
    <p:sldId id="269" r:id="rId13"/>
    <p:sldId id="270" r:id="rId14"/>
    <p:sldId id="293" r:id="rId15"/>
    <p:sldId id="271" r:id="rId16"/>
    <p:sldId id="370" r:id="rId17"/>
    <p:sldId id="272" r:id="rId18"/>
    <p:sldId id="371" r:id="rId19"/>
    <p:sldId id="273" r:id="rId20"/>
    <p:sldId id="397" r:id="rId21"/>
    <p:sldId id="395" r:id="rId22"/>
    <p:sldId id="275" r:id="rId23"/>
    <p:sldId id="373" r:id="rId24"/>
    <p:sldId id="398" r:id="rId25"/>
    <p:sldId id="374" r:id="rId26"/>
    <p:sldId id="375" r:id="rId27"/>
    <p:sldId id="387" r:id="rId28"/>
    <p:sldId id="376" r:id="rId29"/>
    <p:sldId id="377" r:id="rId30"/>
    <p:sldId id="378" r:id="rId31"/>
    <p:sldId id="380" r:id="rId32"/>
    <p:sldId id="381" r:id="rId33"/>
    <p:sldId id="382" r:id="rId34"/>
    <p:sldId id="383" r:id="rId35"/>
    <p:sldId id="384" r:id="rId36"/>
    <p:sldId id="385" r:id="rId37"/>
    <p:sldId id="372" r:id="rId38"/>
    <p:sldId id="386" r:id="rId39"/>
    <p:sldId id="276" r:id="rId40"/>
    <p:sldId id="277" r:id="rId41"/>
    <p:sldId id="368" r:id="rId42"/>
    <p:sldId id="369" r:id="rId43"/>
    <p:sldId id="388" r:id="rId44"/>
    <p:sldId id="389" r:id="rId45"/>
    <p:sldId id="393" r:id="rId46"/>
    <p:sldId id="390" r:id="rId47"/>
    <p:sldId id="391" r:id="rId48"/>
    <p:sldId id="392" r:id="rId49"/>
    <p:sldId id="399" r:id="rId50"/>
    <p:sldId id="400" r:id="rId51"/>
    <p:sldId id="476" r:id="rId5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249" autoAdjust="0"/>
  </p:normalViewPr>
  <p:slideViewPr>
    <p:cSldViewPr>
      <p:cViewPr varScale="1">
        <p:scale>
          <a:sx n="81" d="100"/>
          <a:sy n="81" d="100"/>
        </p:scale>
        <p:origin x="165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264FC0-EB44-4C7A-BC2A-26F52D9F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82561"/>
            <a:ext cx="2011684" cy="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74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o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2"/>
          </p:nvPr>
        </p:nvSpPr>
        <p:spPr>
          <a:xfrm>
            <a:off x="250825" y="1557338"/>
            <a:ext cx="8640763" cy="1727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250825" y="3429000"/>
            <a:ext cx="8640763" cy="2592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47910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e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250825" y="2218847"/>
            <a:ext cx="8640763" cy="38025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4"/>
          </p:nvPr>
        </p:nvSpPr>
        <p:spPr>
          <a:xfrm>
            <a:off x="250825" y="1556315"/>
            <a:ext cx="8640763" cy="66253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30231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30175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Intestazione sezione">
    <p:bg>
      <p:bgPr>
        <a:solidFill>
          <a:srgbClr val="67A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4137"/>
            <a:ext cx="8352928" cy="1078639"/>
          </a:xfrm>
        </p:spPr>
        <p:txBody>
          <a:bodyPr>
            <a:noAutofit/>
          </a:bodyPr>
          <a:lstStyle>
            <a:lvl1pPr algn="l">
              <a:buNone/>
              <a:defRPr sz="4000" b="0" cap="small" baseline="0">
                <a:solidFill>
                  <a:schemeClr val="bg1"/>
                </a:solidFill>
              </a:defRPr>
            </a:lvl1pPr>
          </a:lstStyle>
          <a:p>
            <a:r>
              <a:rPr kumimoji="0" lang="it-IT"/>
              <a:t>Fare clic per modificare lo stile del titolo dello schema</a:t>
            </a:r>
            <a:endParaRPr kumimoji="0"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352928" cy="4824958"/>
          </a:xfrm>
        </p:spPr>
        <p:txBody>
          <a:bodyPr anchor="t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696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61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4061"/>
            <a:ext cx="7620000" cy="2140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3731446"/>
            <a:ext cx="7620000" cy="2937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8698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596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738" y="1484784"/>
            <a:ext cx="4219430" cy="4733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2" y="1484784"/>
            <a:ext cx="4218905" cy="4733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1214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738" y="1441520"/>
            <a:ext cx="4220678" cy="743094"/>
          </a:xfrm>
        </p:spPr>
        <p:txBody>
          <a:bodyPr anchor="ctr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738" y="2298803"/>
            <a:ext cx="4220678" cy="3923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2" y="1444303"/>
            <a:ext cx="4218275" cy="743094"/>
          </a:xfrm>
        </p:spPr>
        <p:txBody>
          <a:bodyPr anchor="ctr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304369"/>
            <a:ext cx="4218274" cy="3918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76969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1369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443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38" y="1484784"/>
            <a:ext cx="5249378" cy="47500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3"/>
          </p:nvPr>
        </p:nvSpPr>
        <p:spPr>
          <a:xfrm>
            <a:off x="5580063" y="1484313"/>
            <a:ext cx="3311525" cy="4749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0598374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032" y="1556792"/>
            <a:ext cx="5359948" cy="4586622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556792"/>
            <a:ext cx="3048682" cy="4586622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5099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</p:spPr>
        <p:txBody>
          <a:bodyPr/>
          <a:lstStyle/>
          <a:p>
            <a:fld id="{252C5AD1-7B4F-4C2D-AB20-D1379C077238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6617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92982"/>
            <a:ext cx="9141714" cy="124508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172" y="6365176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0C515A6-B5A1-40CD-A36D-E39D801E243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82561"/>
            <a:ext cx="2011684" cy="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6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672" r:id="rId15"/>
  </p:sldLayoutIdLst>
  <p:transition spd="slow">
    <p:push dir="u"/>
  </p:transition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-reboot@4.5.6/reboot.min.css" TargetMode="Externa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3116D-2E3D-4544-A41B-A5A66B378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Bootstrap 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C4221A-F45B-4BAB-93F4-7AC3B454B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E838-B1D7-4A61-942F-7F6BB21F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EB29DC-8515-48F7-B643-FE882C3E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87284"/>
              </p:ext>
            </p:extLst>
          </p:nvPr>
        </p:nvGraphicFramePr>
        <p:xfrm>
          <a:off x="567351" y="1616522"/>
          <a:ext cx="7920881" cy="1812478"/>
        </p:xfrm>
        <a:graphic>
          <a:graphicData uri="http://schemas.openxmlformats.org/drawingml/2006/table">
            <a:tbl>
              <a:tblPr/>
              <a:tblGrid>
                <a:gridCol w="1302039">
                  <a:extLst>
                    <a:ext uri="{9D8B030D-6E8A-4147-A177-3AD203B41FA5}">
                      <a16:colId xmlns:a16="http://schemas.microsoft.com/office/drawing/2014/main" val="3291788959"/>
                    </a:ext>
                  </a:extLst>
                </a:gridCol>
                <a:gridCol w="1365125">
                  <a:extLst>
                    <a:ext uri="{9D8B030D-6E8A-4147-A177-3AD203B41FA5}">
                      <a16:colId xmlns:a16="http://schemas.microsoft.com/office/drawing/2014/main" val="2157231299"/>
                    </a:ext>
                  </a:extLst>
                </a:gridCol>
                <a:gridCol w="1293276">
                  <a:extLst>
                    <a:ext uri="{9D8B030D-6E8A-4147-A177-3AD203B41FA5}">
                      <a16:colId xmlns:a16="http://schemas.microsoft.com/office/drawing/2014/main" val="99424327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503903965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801330294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789258107"/>
                    </a:ext>
                  </a:extLst>
                </a:gridCol>
              </a:tblGrid>
              <a:tr h="468584">
                <a:tc>
                  <a:txBody>
                    <a:bodyPr/>
                    <a:lstStyle/>
                    <a:p>
                      <a:pPr algn="l" fontAlgn="t"/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dirty="0">
                          <a:effectLst/>
                        </a:rPr>
                        <a:t>Extra small</a:t>
                      </a:r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b="0" dirty="0">
                          <a:effectLst/>
                        </a:rPr>
                        <a:t>&lt;576px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800" dirty="0">
                          <a:effectLst/>
                        </a:rPr>
                        <a:t>Small</a:t>
                      </a:r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b="0" dirty="0">
                          <a:effectLst/>
                        </a:rPr>
                        <a:t>≥576px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800" dirty="0">
                          <a:effectLst/>
                        </a:rPr>
                        <a:t>Medium</a:t>
                      </a:r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b="0" dirty="0">
                          <a:effectLst/>
                        </a:rPr>
                        <a:t>≥768px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800" dirty="0">
                          <a:effectLst/>
                        </a:rPr>
                        <a:t>Large</a:t>
                      </a:r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b="0" dirty="0">
                          <a:effectLst/>
                        </a:rPr>
                        <a:t>≥992px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800" dirty="0">
                          <a:effectLst/>
                        </a:rPr>
                        <a:t>Extra large</a:t>
                      </a:r>
                      <a:br>
                        <a:rPr lang="it-IT" sz="800" dirty="0">
                          <a:effectLst/>
                        </a:rPr>
                      </a:br>
                      <a:r>
                        <a:rPr lang="it-IT" sz="800" b="0" dirty="0">
                          <a:effectLst/>
                        </a:rPr>
                        <a:t>≥1200px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800"/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68339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.container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540px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720px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960px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1140px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6650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.container-</a:t>
                      </a:r>
                      <a:r>
                        <a:rPr lang="it-IT" sz="800" dirty="0" err="1">
                          <a:effectLst/>
                        </a:rPr>
                        <a:t>sm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540px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720px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960px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1140px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29159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.container-md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720px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960px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1140px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95861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.container-lg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960px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1140px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38306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effectLst/>
                        </a:rPr>
                        <a:t>.container-xl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1140px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00453"/>
                  </a:ext>
                </a:extLst>
              </a:tr>
              <a:tr h="277094"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effectLst/>
                        </a:rPr>
                        <a:t>.container-</a:t>
                      </a:r>
                      <a:r>
                        <a:rPr lang="it-IT" sz="800" dirty="0" err="1">
                          <a:effectLst/>
                        </a:rPr>
                        <a:t>fluid</a:t>
                      </a:r>
                      <a:endParaRPr lang="it-IT" sz="8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8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59493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29A2A3E-533F-4A4F-8781-BE03A1E7C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0543"/>
              </p:ext>
            </p:extLst>
          </p:nvPr>
        </p:nvGraphicFramePr>
        <p:xfrm>
          <a:off x="567351" y="3645024"/>
          <a:ext cx="8153313" cy="2689390"/>
        </p:xfrm>
        <a:graphic>
          <a:graphicData uri="http://schemas.openxmlformats.org/drawingml/2006/table">
            <a:tbl>
              <a:tblPr/>
              <a:tblGrid>
                <a:gridCol w="1164759">
                  <a:extLst>
                    <a:ext uri="{9D8B030D-6E8A-4147-A177-3AD203B41FA5}">
                      <a16:colId xmlns:a16="http://schemas.microsoft.com/office/drawing/2014/main" val="2258342451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3816062636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4048414753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3449484828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2607040210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222377218"/>
                    </a:ext>
                  </a:extLst>
                </a:gridCol>
                <a:gridCol w="1164759">
                  <a:extLst>
                    <a:ext uri="{9D8B030D-6E8A-4147-A177-3AD203B41FA5}">
                      <a16:colId xmlns:a16="http://schemas.microsoft.com/office/drawing/2014/main" val="62876013"/>
                    </a:ext>
                  </a:extLst>
                </a:gridCol>
              </a:tblGrid>
              <a:tr h="386991"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Extra small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&lt;576px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30FE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B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Small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≥576px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10FB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B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Medium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≥768px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B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2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Large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≥992px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X-Large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≥1200px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9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D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XX-Large</a:t>
                      </a:r>
                      <a:br>
                        <a:rPr lang="it-IT" sz="1100">
                          <a:effectLst/>
                        </a:rPr>
                      </a:br>
                      <a:r>
                        <a:rPr lang="it-IT" sz="1100" b="0">
                          <a:effectLst/>
                        </a:rPr>
                        <a:t>≥1400px</a:t>
                      </a:r>
                      <a:endParaRPr lang="it-IT" sz="11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100"/>
                    </a:p>
                  </a:txBody>
                  <a:tcPr>
                    <a:lnL w="12700" cap="flat" cmpd="sng" algn="ctr">
                      <a:solidFill>
                        <a:srgbClr val="F00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03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03662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</a:t>
                      </a:r>
                    </a:p>
                  </a:txBody>
                  <a:tcPr>
                    <a:lnL w="12700" cap="flat" cmpd="sng" algn="ctr">
                      <a:solidFill>
                        <a:srgbClr val="B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7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540px</a:t>
                      </a:r>
                    </a:p>
                  </a:txBody>
                  <a:tcPr>
                    <a:lnL w="12700" cap="flat" cmpd="sng" algn="ctr">
                      <a:solidFill>
                        <a:srgbClr val="902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720px</a:t>
                      </a:r>
                    </a:p>
                  </a:txBody>
                  <a:tcPr>
                    <a:lnL w="12700" cap="flat" cmpd="sng" algn="ctr">
                      <a:solidFill>
                        <a:srgbClr val="B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960px</a:t>
                      </a:r>
                    </a:p>
                  </a:txBody>
                  <a:tcPr>
                    <a:lnL w="12700" cap="flat" cmpd="sng" algn="ctr">
                      <a:solidFill>
                        <a:srgbClr val="102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1140px</a:t>
                      </a:r>
                    </a:p>
                  </a:txBody>
                  <a:tcPr>
                    <a:lnL w="12700" cap="flat" cmpd="sng" algn="ctr">
                      <a:solidFill>
                        <a:srgbClr val="3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303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8846"/>
                  </a:ext>
                </a:extLst>
              </a:tr>
              <a:tr h="386991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.container-sm</a:t>
                      </a:r>
                    </a:p>
                  </a:txBody>
                  <a:tcPr>
                    <a:lnL w="12700" cap="flat" cmpd="sng" algn="ctr">
                      <a:solidFill>
                        <a:srgbClr val="5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540px</a:t>
                      </a:r>
                    </a:p>
                  </a:txBody>
                  <a:tcPr>
                    <a:lnL w="12700" cap="flat" cmpd="sng" algn="ctr">
                      <a:solidFill>
                        <a:srgbClr val="D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720px</a:t>
                      </a:r>
                    </a:p>
                  </a:txBody>
                  <a:tcPr>
                    <a:lnL w="12700" cap="flat" cmpd="sng" algn="ctr">
                      <a:solidFill>
                        <a:srgbClr val="5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960px</a:t>
                      </a:r>
                    </a:p>
                  </a:txBody>
                  <a:tcPr>
                    <a:lnL w="12700" cap="flat" cmpd="sng" algn="ctr">
                      <a:solidFill>
                        <a:srgbClr val="B03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1140px</a:t>
                      </a:r>
                    </a:p>
                  </a:txBody>
                  <a:tcPr>
                    <a:lnL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29367"/>
                  </a:ext>
                </a:extLst>
              </a:tr>
              <a:tr h="386991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.container-md</a:t>
                      </a:r>
                    </a:p>
                  </a:txBody>
                  <a:tcPr>
                    <a:lnL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9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3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720px</a:t>
                      </a:r>
                    </a:p>
                  </a:txBody>
                  <a:tcPr>
                    <a:lnL w="12700" cap="flat" cmpd="sng" algn="ctr">
                      <a:solidFill>
                        <a:srgbClr val="7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960px</a:t>
                      </a:r>
                    </a:p>
                  </a:txBody>
                  <a:tcPr>
                    <a:lnL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1140px</a:t>
                      </a:r>
                    </a:p>
                  </a:txBody>
                  <a:tcPr>
                    <a:lnL w="12700" cap="flat" cmpd="sng" algn="ctr">
                      <a:solidFill>
                        <a:srgbClr val="F03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303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49801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.container-lg</a:t>
                      </a:r>
                    </a:p>
                  </a:txBody>
                  <a:tcPr>
                    <a:lnL w="12700" cap="flat" cmpd="sng" algn="ctr">
                      <a:solidFill>
                        <a:srgbClr val="D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960px</a:t>
                      </a:r>
                    </a:p>
                  </a:txBody>
                  <a:tcPr>
                    <a:lnL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1140px</a:t>
                      </a:r>
                    </a:p>
                  </a:txBody>
                  <a:tcPr>
                    <a:lnL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3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511121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.container-xl</a:t>
                      </a:r>
                    </a:p>
                  </a:txBody>
                  <a:tcPr>
                    <a:lnL w="12700" cap="flat" cmpd="sng" algn="ctr">
                      <a:solidFill>
                        <a:srgbClr val="1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B04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104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1140px</a:t>
                      </a:r>
                    </a:p>
                  </a:txBody>
                  <a:tcPr>
                    <a:lnL w="12700" cap="flat" cmpd="sng" algn="ctr">
                      <a:solidFill>
                        <a:srgbClr val="D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B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3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02481"/>
                  </a:ext>
                </a:extLst>
              </a:tr>
              <a:tr h="324457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.container-xxl</a:t>
                      </a:r>
                    </a:p>
                  </a:txBody>
                  <a:tcPr>
                    <a:lnL w="12700" cap="flat" cmpd="sng" algn="ctr">
                      <a:solidFill>
                        <a:srgbClr val="1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7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B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1320px</a:t>
                      </a:r>
                    </a:p>
                  </a:txBody>
                  <a:tcPr>
                    <a:lnL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1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78518"/>
                  </a:ext>
                </a:extLst>
              </a:tr>
              <a:tr h="386991">
                <a:tc>
                  <a:txBody>
                    <a:bodyPr/>
                    <a:lstStyle/>
                    <a:p>
                      <a:pPr algn="l"/>
                      <a:r>
                        <a:rPr lang="it-IT" sz="1100" b="0">
                          <a:effectLst/>
                        </a:rPr>
                        <a:t>.container-fluid</a:t>
                      </a:r>
                    </a:p>
                  </a:txBody>
                  <a:tcPr>
                    <a:lnL w="12700" cap="flat" cmpd="sng" algn="ctr">
                      <a:solidFill>
                        <a:srgbClr val="104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4C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3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4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104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4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4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505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rgbClr val="6C757D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A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3781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886305-28CB-4254-8BB3-6FE3DFC4B12B}"/>
              </a:ext>
            </a:extLst>
          </p:cNvPr>
          <p:cNvSpPr txBox="1"/>
          <p:nvPr/>
        </p:nvSpPr>
        <p:spPr>
          <a:xfrm>
            <a:off x="567351" y="1412776"/>
            <a:ext cx="22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 4.0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FB8320-0D17-4E18-BA5C-5047A7E99543}"/>
              </a:ext>
            </a:extLst>
          </p:cNvPr>
          <p:cNvSpPr txBox="1"/>
          <p:nvPr/>
        </p:nvSpPr>
        <p:spPr>
          <a:xfrm>
            <a:off x="567351" y="3352346"/>
            <a:ext cx="22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 5.0</a:t>
            </a:r>
          </a:p>
        </p:txBody>
      </p:sp>
    </p:spTree>
    <p:extLst>
      <p:ext uri="{BB962C8B-B14F-4D97-AF65-F5344CB8AC3E}">
        <p14:creationId xmlns:p14="http://schemas.microsoft.com/office/powerpoint/2010/main" val="42006105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9A2D6-BDF9-42CF-9E08-351FA5DC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Grid</a:t>
            </a:r>
            <a:r>
              <a:rPr lang="it-IT" dirty="0"/>
              <a:t>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ACE5A-9490-4817-B012-94F6CF8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Bootstrap include un sistema di griglia fluido responsive e mobile, che utilizza opportunamente </a:t>
            </a:r>
            <a:r>
              <a:rPr lang="it-IT" b="1" dirty="0"/>
              <a:t>fino a 12 colonne</a:t>
            </a:r>
            <a:r>
              <a:rPr lang="it-IT" dirty="0"/>
              <a:t>.</a:t>
            </a:r>
          </a:p>
          <a:p>
            <a:r>
              <a:rPr lang="it-IT" dirty="0"/>
              <a:t>Il contenuto deve essere collocato all'interno di colonne e </a:t>
            </a:r>
            <a:r>
              <a:rPr lang="it-IT" dirty="0">
                <a:highlight>
                  <a:srgbClr val="FFFF00"/>
                </a:highlight>
              </a:rPr>
              <a:t>solo le colonne possono essere figli immediati di righe</a:t>
            </a:r>
          </a:p>
          <a:p>
            <a:endParaRPr lang="it-IT" dirty="0"/>
          </a:p>
          <a:p>
            <a:r>
              <a:rPr lang="it-IT" dirty="0"/>
              <a:t>Sono disponibili classi predefinite di griglia come </a:t>
            </a:r>
            <a:r>
              <a:rPr lang="it-IT" b="1" dirty="0"/>
              <a:t>.</a:t>
            </a:r>
            <a:r>
              <a:rPr lang="it-IT" b="1" dirty="0" err="1"/>
              <a:t>row</a:t>
            </a:r>
            <a:r>
              <a:rPr lang="it-IT" b="1" dirty="0"/>
              <a:t> e .col-4</a:t>
            </a:r>
          </a:p>
          <a:p>
            <a:endParaRPr lang="it-IT" dirty="0"/>
          </a:p>
          <a:p>
            <a:r>
              <a:rPr lang="it-IT" dirty="0"/>
              <a:t>Le colonne della griglia vengono create specificando il numero di dodici colonne disponibili che si desidera includere. Ad esempio, </a:t>
            </a:r>
            <a:r>
              <a:rPr lang="it-IT" dirty="0">
                <a:highlight>
                  <a:srgbClr val="FFFF00"/>
                </a:highlight>
              </a:rPr>
              <a:t>tre colonne uguali in una riga utilizzerebbero tre .col-4 </a:t>
            </a:r>
          </a:p>
          <a:p>
            <a:endParaRPr lang="it-IT" dirty="0"/>
          </a:p>
          <a:p>
            <a:r>
              <a:rPr lang="it-IT" dirty="0"/>
              <a:t>Se vengono collocate più di 12 colonne all'interno di una sola riga, ogni gruppo di </a:t>
            </a:r>
            <a:r>
              <a:rPr lang="it-IT" b="1" dirty="0"/>
              <a:t>colonne aggiuntive, come una sola unità, si avvolge in una nuova riga.</a:t>
            </a:r>
          </a:p>
        </p:txBody>
      </p:sp>
    </p:spTree>
    <p:extLst>
      <p:ext uri="{BB962C8B-B14F-4D97-AF65-F5344CB8AC3E}">
        <p14:creationId xmlns:p14="http://schemas.microsoft.com/office/powerpoint/2010/main" val="18144660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9A2D6-BDF9-42CF-9E08-351FA5DC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Grid</a:t>
            </a:r>
            <a:r>
              <a:rPr lang="it-IT" dirty="0"/>
              <a:t>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ACE5A-9490-4817-B012-94F6CF8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di griglia si applicano a </a:t>
            </a:r>
            <a:r>
              <a:rPr lang="it-IT" b="1" dirty="0">
                <a:highlight>
                  <a:srgbClr val="FFFF00"/>
                </a:highlight>
              </a:rPr>
              <a:t>dispositivi con larghezze di schermo superiori o uguali alle dimensioni del </a:t>
            </a:r>
            <a:r>
              <a:rPr lang="it-IT" b="1" dirty="0" err="1">
                <a:highlight>
                  <a:srgbClr val="FFFF00"/>
                </a:highlight>
              </a:rPr>
              <a:t>breakpoint</a:t>
            </a:r>
            <a:r>
              <a:rPr lang="it-IT" b="1" dirty="0"/>
              <a:t> </a:t>
            </a:r>
            <a:r>
              <a:rPr lang="it-IT" dirty="0"/>
              <a:t>e sovrascrivono le classi di griglia destinate a dispositivi più piccoli. Pertanto, ad esempio </a:t>
            </a:r>
            <a:r>
              <a:rPr lang="it-IT" b="1" dirty="0"/>
              <a:t>l'applicazione di una .col-md-* a un elemento non solo influenzerà il suo stile su dispositivi medie ma anche su dispositivi di grandi dimensioni se non ha una .col-lg-* </a:t>
            </a:r>
            <a:r>
              <a:rPr lang="it-IT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6138787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9EC2C-A035-4434-9AD2-149CFBB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griglia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5C00E4-2213-4F91-865E-7A41F42F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362476" cy="52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18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CEDDA-A18E-49F0-906B-445DCF6F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dimensionamento colonna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3E11C-938B-40D4-9A05-C928F8DF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0A7E77-40DC-4BDB-859D-AD7A0455D9A4}"/>
              </a:ext>
            </a:extLst>
          </p:cNvPr>
          <p:cNvSpPr/>
          <p:nvPr/>
        </p:nvSpPr>
        <p:spPr>
          <a:xfrm>
            <a:off x="394084" y="2699995"/>
            <a:ext cx="8262664" cy="313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col-2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-control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.col-2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col-3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-control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.col-3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col-4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-control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.col-4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14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9EC2C-A035-4434-9AD2-149CFBB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80DDD7A-7C3A-4D6A-9DE3-CB5F212C53A9}"/>
              </a:ext>
            </a:extLst>
          </p:cNvPr>
          <p:cNvSpPr/>
          <p:nvPr/>
        </p:nvSpPr>
        <p:spPr>
          <a:xfrm>
            <a:off x="480570" y="1417638"/>
            <a:ext cx="70385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</a:t>
            </a:r>
            <a:r>
              <a:rPr lang="it-IT" sz="1400" dirty="0">
                <a:solidFill>
                  <a:srgbClr val="448C27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col-md-3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col-xl-3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1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</a:t>
            </a:r>
            <a:r>
              <a:rPr lang="it-IT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2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3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4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 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1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2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3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4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 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1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2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3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col-12 col-sm-6 col-md-3 col-xl-3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col 4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div&gt;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213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A5286-AF61-4E4D-97B0-3FA76C33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order</a:t>
            </a:r>
            <a:r>
              <a:rPr lang="it-IT" dirty="0"/>
              <a:t>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946E2-66FC-44AC-A2D4-56AF1438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Utilizzare .order- classes per controllare l' ordine visivo dei contenuti. </a:t>
            </a:r>
          </a:p>
          <a:p>
            <a:r>
              <a:rPr lang="it-IT" dirty="0"/>
              <a:t>Queste classi sono reattive, quindi è possibile impostare l' order per punto di interruzione (ad esempio, .order-1.order-md-2 ). Include il supporto da 1 a 12 su tutti e cinque i livelli di griglia.</a:t>
            </a:r>
          </a:p>
          <a:p>
            <a:endParaRPr lang="it-IT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71EC26-02D4-4C4C-B2A4-BA6AC19C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89040"/>
            <a:ext cx="52200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"container"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row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First,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unordered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 order-12"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Second,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last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 </a:t>
            </a:r>
            <a:r>
              <a:rPr kumimoji="0" lang="it-IT" altLang="it-IT" b="0" i="0" u="sng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FFFF00"/>
                </a:highlight>
                <a:latin typeface="SFMono-Regular"/>
              </a:rPr>
              <a:t>order-sm-1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Third,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first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6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8E725-FC60-4605-9148-92DBF0E7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.offset-{</a:t>
            </a:r>
            <a:r>
              <a:rPr lang="it-IT" dirty="0" err="1"/>
              <a:t>breakpoint</a:t>
            </a:r>
            <a:r>
              <a:rPr lang="it-IT" dirty="0"/>
              <a:t>}-*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BE90F-C5CC-4C2C-A36E-C600B1C5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Bootstrap 4 e 5</a:t>
            </a:r>
          </a:p>
          <a:p>
            <a:r>
              <a:rPr lang="it-IT" dirty="0"/>
              <a:t>Queste classi incrementano il margine sinistro di una colonna di * colonne </a:t>
            </a:r>
          </a:p>
          <a:p>
            <a:r>
              <a:rPr lang="it-IT" dirty="0"/>
              <a:t>Spostare le colonne a destra utilizzando le </a:t>
            </a:r>
            <a:r>
              <a:rPr lang="it-IT" dirty="0">
                <a:highlight>
                  <a:srgbClr val="FFFF00"/>
                </a:highlight>
              </a:rPr>
              <a:t>.offset-{</a:t>
            </a:r>
            <a:r>
              <a:rPr lang="it-IT" dirty="0" err="1">
                <a:highlight>
                  <a:srgbClr val="FFFF00"/>
                </a:highlight>
              </a:rPr>
              <a:t>breakpoint</a:t>
            </a:r>
            <a:r>
              <a:rPr lang="it-IT" dirty="0">
                <a:highlight>
                  <a:srgbClr val="FFFF00"/>
                </a:highlight>
              </a:rPr>
              <a:t>}-* </a:t>
            </a:r>
            <a:r>
              <a:rPr lang="it-IT" dirty="0"/>
              <a:t>.</a:t>
            </a:r>
          </a:p>
          <a:p>
            <a:r>
              <a:rPr lang="it-IT" dirty="0"/>
              <a:t>Ad esempio, .</a:t>
            </a:r>
            <a:r>
              <a:rPr lang="it-IT" dirty="0">
                <a:highlight>
                  <a:srgbClr val="00FF00"/>
                </a:highlight>
              </a:rPr>
              <a:t> offset-md-4</a:t>
            </a:r>
            <a:r>
              <a:rPr lang="it-IT" dirty="0"/>
              <a:t> muove .col-md-4 su quattro colonne.</a:t>
            </a:r>
          </a:p>
          <a:p>
            <a:endParaRPr lang="it-IT" dirty="0"/>
          </a:p>
          <a:p>
            <a:r>
              <a:rPr lang="it-IT" dirty="0"/>
              <a:t>Nota: In </a:t>
            </a:r>
            <a:r>
              <a:rPr lang="it-IT" b="1" dirty="0">
                <a:highlight>
                  <a:srgbClr val="00FF00"/>
                </a:highlight>
              </a:rPr>
              <a:t>bootstrap 3 sintassi differente (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Menlo"/>
              </a:rPr>
              <a:t>col-md-offset-4</a:t>
            </a: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b="1" dirty="0">
                <a:highlight>
                  <a:srgbClr val="00FF00"/>
                </a:highlight>
              </a:rPr>
              <a:t>)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7FEAEB-63DE-44C9-A165-DE7EFE1A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2" y="4882117"/>
            <a:ext cx="6948264" cy="16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446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9C2C8-58D7-4D8A-B4A7-BFF62C1E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col-{</a:t>
            </a:r>
            <a:r>
              <a:rPr lang="it-IT" dirty="0" err="1"/>
              <a:t>breakpoint</a:t>
            </a:r>
            <a:r>
              <a:rPr lang="it-IT" dirty="0"/>
              <a:t>}-auto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0310F2-E164-451C-B299-09C531D8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 le classi col-{</a:t>
            </a:r>
            <a:r>
              <a:rPr lang="it-IT" dirty="0" err="1"/>
              <a:t>breakpoint</a:t>
            </a:r>
            <a:r>
              <a:rPr lang="it-IT" dirty="0"/>
              <a:t>}-auto per ridimensionare le colonne in base alla </a:t>
            </a:r>
            <a:r>
              <a:rPr lang="it-IT" dirty="0">
                <a:highlight>
                  <a:srgbClr val="FFFF00"/>
                </a:highlight>
              </a:rPr>
              <a:t>larghezza naturale </a:t>
            </a:r>
            <a:r>
              <a:rPr lang="it-IT" dirty="0"/>
              <a:t>del loro contenuto.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D65EB3-617F-452D-9FA4-A12553EA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29000"/>
            <a:ext cx="6876256" cy="10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05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C3D12-D26F-4541-8E23-B9B8F69C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Colonne nidificate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04BB7B-F659-4F23-8388-E03B613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annidare il contenuto con la griglia predefinita, aggiungere un nuovo .</a:t>
            </a:r>
            <a:r>
              <a:rPr lang="it-IT" dirty="0" err="1"/>
              <a:t>row</a:t>
            </a:r>
            <a:r>
              <a:rPr lang="it-IT" dirty="0"/>
              <a:t> e set di .col-</a:t>
            </a:r>
            <a:r>
              <a:rPr lang="it-IT" dirty="0" err="1"/>
              <a:t>sm</a:t>
            </a:r>
            <a:r>
              <a:rPr lang="it-IT" dirty="0"/>
              <a:t>-* all'interno di una .col-</a:t>
            </a:r>
            <a:r>
              <a:rPr lang="it-IT" dirty="0" err="1"/>
              <a:t>sm</a:t>
            </a:r>
            <a:r>
              <a:rPr lang="it-IT" dirty="0"/>
              <a:t>-* esistente .col-</a:t>
            </a:r>
            <a:r>
              <a:rPr lang="it-IT" dirty="0" err="1"/>
              <a:t>sm</a:t>
            </a:r>
            <a:r>
              <a:rPr lang="it-IT" dirty="0"/>
              <a:t>-* 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93BF3C-8CBA-46A4-9A2D-5F7E0A74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462700"/>
            <a:ext cx="6984776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highlight>
                  <a:srgbClr val="FFFF00"/>
                </a:highlight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highlight>
                  <a:srgbClr val="FFFF00"/>
                </a:highlight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FFFF00"/>
                </a:highlight>
                <a:latin typeface="SFMono-Regular"/>
              </a:rPr>
              <a:t>"col-sm-3"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highlight>
                  <a:srgbClr val="FFFF00"/>
                </a:highlight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Level 1: .col-sm-3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highlight>
                  <a:srgbClr val="FFFF00"/>
                </a:highlight>
                <a:latin typeface="SFMono-Regular"/>
              </a:rPr>
              <a:t>     &lt;/div&gt;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"col-sm-9"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Level 1: .col-sm-9 </a:t>
            </a:r>
            <a:endParaRPr lang="it-IT" altLang="it-IT" sz="1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"col-8 col-sm-6"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Level 2: .col-8 .col-sm-6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2F6F9F"/>
                </a:solidFill>
                <a:latin typeface="SFMono-Regular"/>
              </a:rPr>
              <a:t> 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"col-4 col-sm-6"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Level 2: .col-4 .col-sm-6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212529"/>
                </a:solidFill>
                <a:latin typeface="SFMono-Regular"/>
              </a:rPr>
              <a:t>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212529"/>
                </a:solidFill>
                <a:latin typeface="SFMono-Regular"/>
              </a:rPr>
              <a:t>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018345-80C2-4AA3-8EEF-B9FA5723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499723"/>
            <a:ext cx="6076713" cy="96346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BB31F22-E4AA-4A4A-8CAD-83B9D3D20757}"/>
              </a:ext>
            </a:extLst>
          </p:cNvPr>
          <p:cNvSpPr/>
          <p:nvPr/>
        </p:nvSpPr>
        <p:spPr>
          <a:xfrm>
            <a:off x="611560" y="5589240"/>
            <a:ext cx="1944216" cy="80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Col-3</a:t>
            </a:r>
          </a:p>
        </p:txBody>
      </p:sp>
    </p:spTree>
    <p:extLst>
      <p:ext uri="{BB962C8B-B14F-4D97-AF65-F5344CB8AC3E}">
        <p14:creationId xmlns:p14="http://schemas.microsoft.com/office/powerpoint/2010/main" val="33381124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50836-5DD3-44B5-BF35-E96F5906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E5E5E-F2EC-4C4B-9FC3-BCBFFFE2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Nato come un progetto interno a Twitter ad opera degli sviluppatori Mark Otto e Jacob Thornton ed oggi indipendente, Bootstrap può a buon diritto considerarsi il </a:t>
            </a:r>
            <a:r>
              <a:rPr lang="it-IT" b="1" dirty="0"/>
              <a:t>re dei framework per lo sviluppo di interfacce web</a:t>
            </a:r>
            <a:r>
              <a:rPr lang="it-IT" dirty="0"/>
              <a:t>. A corroborare questo assunto una serie di dati:</a:t>
            </a:r>
          </a:p>
        </p:txBody>
      </p:sp>
    </p:spTree>
    <p:extLst>
      <p:ext uri="{BB962C8B-B14F-4D97-AF65-F5344CB8AC3E}">
        <p14:creationId xmlns:p14="http://schemas.microsoft.com/office/powerpoint/2010/main" val="14148812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36B51-721E-440F-8A04-27C5B08B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Margini ml-* </a:t>
            </a:r>
            <a:r>
              <a:rPr lang="it-IT" dirty="0" err="1"/>
              <a:t>mr</a:t>
            </a:r>
            <a:r>
              <a:rPr lang="it-IT" dirty="0"/>
              <a:t>-* mx-*, MT-*, MB-*,  MY-*</a:t>
            </a:r>
            <a:br>
              <a:rPr lang="it-IT" dirty="0"/>
            </a:br>
            <a:r>
              <a:rPr lang="it-IT" dirty="0"/>
              <a:t>m-{</a:t>
            </a:r>
            <a:r>
              <a:rPr lang="it-IT" dirty="0" err="1"/>
              <a:t>breakpoint</a:t>
            </a:r>
            <a:r>
              <a:rPr lang="it-IT" dirty="0"/>
              <a:t>}-* (m-sm-2, M-2 )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7E422-A853-4F81-802C-89D4D922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mr</a:t>
            </a:r>
            <a:r>
              <a:rPr lang="it-IT" dirty="0"/>
              <a:t>-auto imposta un margine automatico e equidistante dalle colonne</a:t>
            </a:r>
          </a:p>
          <a:p>
            <a:r>
              <a:rPr lang="it-IT" dirty="0"/>
              <a:t>&lt;div class="</a:t>
            </a:r>
            <a:r>
              <a:rPr lang="it-IT" dirty="0" err="1"/>
              <a:t>row</a:t>
            </a:r>
            <a:r>
              <a:rPr lang="it-IT" dirty="0"/>
              <a:t> "&gt;</a:t>
            </a:r>
          </a:p>
          <a:p>
            <a:r>
              <a:rPr lang="it-IT" dirty="0"/>
              <a:t>            &lt;div class="col-12 col-sm-6  col-md-4"&gt;</a:t>
            </a:r>
          </a:p>
          <a:p>
            <a:r>
              <a:rPr lang="it-IT" dirty="0"/>
              <a:t>                col 1</a:t>
            </a:r>
          </a:p>
          <a:p>
            <a:r>
              <a:rPr lang="it-IT" dirty="0"/>
              <a:t>            &lt;/div&gt;</a:t>
            </a:r>
          </a:p>
          <a:p>
            <a:r>
              <a:rPr lang="it-IT" dirty="0"/>
              <a:t>            &lt;div class="col-12 col-sm-6  col-md-4"&gt;</a:t>
            </a:r>
          </a:p>
          <a:p>
            <a:r>
              <a:rPr lang="it-IT" dirty="0"/>
              <a:t>                col 2</a:t>
            </a:r>
          </a:p>
          <a:p>
            <a:r>
              <a:rPr lang="it-IT" dirty="0"/>
              <a:t>            &lt;/div&gt;</a:t>
            </a:r>
          </a:p>
          <a:p>
            <a:r>
              <a:rPr lang="it-IT" dirty="0"/>
              <a:t>            &lt;div class="col-12 </a:t>
            </a:r>
            <a:r>
              <a:rPr lang="it-IT" dirty="0" err="1">
                <a:highlight>
                  <a:srgbClr val="FFFF00"/>
                </a:highlight>
              </a:rPr>
              <a:t>mr</a:t>
            </a:r>
            <a:r>
              <a:rPr lang="it-IT" dirty="0">
                <a:highlight>
                  <a:srgbClr val="FFFF00"/>
                </a:highlight>
              </a:rPr>
              <a:t>-</a:t>
            </a:r>
            <a:r>
              <a:rPr lang="it-IT" dirty="0" err="1">
                <a:highlight>
                  <a:srgbClr val="FFFF00"/>
                </a:highlight>
              </a:rPr>
              <a:t>sm</a:t>
            </a:r>
            <a:r>
              <a:rPr lang="it-IT" dirty="0">
                <a:highlight>
                  <a:srgbClr val="FFFF00"/>
                </a:highlight>
              </a:rPr>
              <a:t>-auto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ml-</a:t>
            </a:r>
            <a:r>
              <a:rPr lang="it-IT" dirty="0" err="1">
                <a:highlight>
                  <a:srgbClr val="FFFF00"/>
                </a:highlight>
              </a:rPr>
              <a:t>sm</a:t>
            </a:r>
            <a:r>
              <a:rPr lang="it-IT" dirty="0">
                <a:highlight>
                  <a:srgbClr val="FFFF00"/>
                </a:highlight>
              </a:rPr>
              <a:t>-auto</a:t>
            </a:r>
            <a:r>
              <a:rPr lang="it-IT" dirty="0"/>
              <a:t> col-sm-5 col-md-4"&gt;</a:t>
            </a:r>
          </a:p>
          <a:p>
            <a:r>
              <a:rPr lang="it-IT" dirty="0"/>
              <a:t>                col 3 auto</a:t>
            </a:r>
          </a:p>
          <a:p>
            <a:r>
              <a:rPr lang="it-IT" dirty="0"/>
              <a:t>            &lt;/div&gt;</a:t>
            </a:r>
          </a:p>
          <a:p>
            <a:r>
              <a:rPr lang="it-IT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9571579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76AB-FF71-4E51-BCB6-5D075ADF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.m{side}-*, .p{side}-*</a:t>
            </a:r>
            <a:br>
              <a:rPr lang="it-IT" dirty="0"/>
            </a:br>
            <a:r>
              <a:rPr lang="it-IT" dirty="0" err="1"/>
              <a:t>Margin</a:t>
            </a:r>
            <a:r>
              <a:rPr lang="it-IT" dirty="0"/>
              <a:t> and padding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1E48D9-FDF6-4EEF-9B11-4D3A955D7C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23529" y="1751243"/>
            <a:ext cx="3149132" cy="1646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BA1C3CF-6795-4AB2-9DA7-C8CB6949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551566"/>
            <a:ext cx="4211960" cy="2139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sides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one of: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-top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-top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-bottom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-bottom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margin-left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padding-left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-right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-right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both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*-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left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*-right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both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*-top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*-bottom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626F2C7-194F-4177-8D58-0591AEF5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918331"/>
            <a:ext cx="8352928" cy="220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0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eliminate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by setting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0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rem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(by default)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$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spacer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 * .25 rem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2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(by default)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$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spacer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 * .5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rem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3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(by default)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$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spacer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 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4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(by default)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$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spacer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 * 1.5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rem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(by default)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or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padding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 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$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spacer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 * 3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rem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auto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for classes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set the 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to auto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D9998E-8D71-4C9A-8F6B-32BC221AD29B}"/>
              </a:ext>
            </a:extLst>
          </p:cNvPr>
          <p:cNvSpPr txBox="1"/>
          <p:nvPr/>
        </p:nvSpPr>
        <p:spPr>
          <a:xfrm>
            <a:off x="1547664" y="346015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$</a:t>
            </a:r>
            <a:r>
              <a:rPr lang="it-IT" dirty="0" err="1"/>
              <a:t>spacer</a:t>
            </a:r>
            <a:r>
              <a:rPr lang="it-IT" dirty="0"/>
              <a:t>= 1 rem (10 </a:t>
            </a:r>
            <a:r>
              <a:rPr lang="it-IT" dirty="0" err="1"/>
              <a:t>px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46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E5938-5686-40CF-801B-09BA53C1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Carattere di Default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D719CA-2D74-440B-B90E-21469F87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08527"/>
            <a:ext cx="788436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600" dirty="0"/>
              <a:t>I tipi di carattere Web predefiniti (</a:t>
            </a:r>
            <a:r>
              <a:rPr lang="it-IT" sz="1600" dirty="0" err="1"/>
              <a:t>Helvetica</a:t>
            </a:r>
            <a:r>
              <a:rPr lang="it-IT" sz="1600" dirty="0"/>
              <a:t> </a:t>
            </a:r>
            <a:r>
              <a:rPr lang="it-IT" sz="1600" dirty="0" err="1"/>
              <a:t>Neue</a:t>
            </a:r>
            <a:r>
              <a:rPr lang="it-IT" sz="1600" dirty="0"/>
              <a:t>, </a:t>
            </a:r>
            <a:r>
              <a:rPr lang="it-IT" sz="1600" dirty="0" err="1"/>
              <a:t>Helvetica</a:t>
            </a:r>
            <a:r>
              <a:rPr lang="it-IT" sz="1600" dirty="0"/>
              <a:t> e </a:t>
            </a:r>
            <a:r>
              <a:rPr lang="it-IT" sz="1600" dirty="0" err="1"/>
              <a:t>Arial</a:t>
            </a:r>
            <a:r>
              <a:rPr lang="it-IT" sz="1600" dirty="0"/>
              <a:t>) sono stati rilasciati in Bootstrap 4 e sostituiti con uno "</a:t>
            </a:r>
            <a:r>
              <a:rPr lang="it-IT" sz="1600" dirty="0" err="1"/>
              <a:t>stack</a:t>
            </a:r>
            <a:r>
              <a:rPr lang="it-IT" sz="1600" dirty="0"/>
              <a:t> di caratteri nativi" per il rendering ottimale del testo su ogni dispositivo e sistema operativo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33"/>
                </a:solidFill>
                <a:effectLst/>
                <a:latin typeface="SFMono-Regular"/>
              </a:rPr>
              <a:t>$font-family-sans-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33"/>
                </a:solidFill>
                <a:effectLst/>
                <a:latin typeface="SFMono-Regular"/>
              </a:rPr>
              <a:t>serif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: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Safari for OS X and iOS (San Francisco)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-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apple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-system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Chrome &lt; 56 for OS X (San Francisco)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BlinkMacSystemFont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Windows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"Segoe UI"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Android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Roboto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Basic web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fallback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Helvetica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Neue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Arial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sans-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serif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// Emoji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SFMono-Regular"/>
              </a:rPr>
              <a:t>fonts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"Apple Color Emoji"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"Segoe UI Emoji"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SFMono-Regular"/>
              </a:rPr>
              <a:t>"Segoe UI Symbol"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default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2889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E5938-5686-40CF-801B-09BA53C1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3EA82-3E39-43B8-8D4B-2EFFFD48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Titoli</a:t>
            </a:r>
          </a:p>
          <a:p>
            <a:r>
              <a:rPr lang="it-IT" dirty="0"/>
              <a:t>Sono disponibili tutte le intestazioni HTML</a:t>
            </a:r>
          </a:p>
          <a:p>
            <a:r>
              <a:rPr lang="it-IT" dirty="0"/>
              <a:t>&lt;h1&gt; h1. Bootstrap </a:t>
            </a:r>
            <a:r>
              <a:rPr lang="it-IT" dirty="0" err="1"/>
              <a:t>heading</a:t>
            </a:r>
            <a:r>
              <a:rPr lang="it-IT" dirty="0"/>
              <a:t> &lt;/h1&gt; &lt;h2&gt; h2. Bootstrap </a:t>
            </a:r>
            <a:r>
              <a:rPr lang="it-IT" dirty="0" err="1"/>
              <a:t>heading</a:t>
            </a:r>
            <a:r>
              <a:rPr lang="it-IT" dirty="0"/>
              <a:t> &lt;/h2&gt; &lt;h3&gt; h3. Bootstrap </a:t>
            </a:r>
            <a:r>
              <a:rPr lang="it-IT" dirty="0" err="1"/>
              <a:t>heading</a:t>
            </a:r>
            <a:r>
              <a:rPr lang="it-IT" dirty="0"/>
              <a:t> &lt;/h3&gt; &lt;h4&gt; h4. Bootstrap </a:t>
            </a:r>
            <a:r>
              <a:rPr lang="it-IT" dirty="0" err="1"/>
              <a:t>heading</a:t>
            </a:r>
            <a:r>
              <a:rPr lang="it-IT" dirty="0"/>
              <a:t> &lt;/h4&gt; &lt;h5&gt; h5. Bootstrap </a:t>
            </a:r>
            <a:r>
              <a:rPr lang="it-IT" dirty="0" err="1"/>
              <a:t>heading</a:t>
            </a:r>
            <a:r>
              <a:rPr lang="it-IT" dirty="0"/>
              <a:t> &lt;/h5&gt; &lt;h6&gt; h6. Bootstrap </a:t>
            </a:r>
            <a:r>
              <a:rPr lang="it-IT" dirty="0" err="1"/>
              <a:t>heading</a:t>
            </a:r>
            <a:r>
              <a:rPr lang="it-IT" dirty="0"/>
              <a:t> &lt;/h6&gt;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16862F-AA0A-47BF-8564-C20FB6F4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41" y="3717032"/>
            <a:ext cx="6401717" cy="25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39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68858-4F25-4D9C-B053-9EF58B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Display </a:t>
            </a:r>
            <a:r>
              <a:rPr lang="it-IT" dirty="0" err="1"/>
              <a:t>HEadings</a:t>
            </a:r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7E0D3E-E244-4780-AFDB-1FC8BB662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172" y="2338202"/>
            <a:ext cx="518904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class</a:t>
            </a:r>
            <a:r>
              <a:rPr kumimoji="0" lang="it-IT" altLang="it-IT" sz="4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"display-1"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&gt;Display 1&lt;/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class</a:t>
            </a:r>
            <a:r>
              <a:rPr kumimoji="0" lang="it-IT" altLang="it-IT" sz="4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"display-2"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&gt;Display 2&lt;/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&lt;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class</a:t>
            </a:r>
            <a:r>
              <a:rPr kumimoji="0" lang="it-IT" altLang="it-IT" sz="4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"display-3"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&gt;Display 3&lt;/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class</a:t>
            </a:r>
            <a:r>
              <a:rPr kumimoji="0" lang="it-IT" altLang="it-IT" sz="4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"display-4"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&gt;Display 4&lt;/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606866-850F-41EF-BE29-DB75128D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464066"/>
            <a:ext cx="2586840" cy="29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204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14C94-A848-425D-9E51-79E21A4A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img-fluid</a:t>
            </a:r>
            <a:br>
              <a:rPr lang="it-IT" dirty="0"/>
            </a:br>
            <a:r>
              <a:rPr lang="it-IT" dirty="0"/>
              <a:t>si adatta al contenitore padre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CF0FB-81BA-420F-82C1-73F8AF5C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immagini in Bootstrap sono rese responsive con .</a:t>
            </a:r>
            <a:r>
              <a:rPr lang="it-IT" dirty="0" err="1"/>
              <a:t>img-fluid</a:t>
            </a:r>
            <a:r>
              <a:rPr lang="it-IT" dirty="0"/>
              <a:t> . </a:t>
            </a:r>
            <a:r>
              <a:rPr lang="it-IT" dirty="0" err="1"/>
              <a:t>max-width</a:t>
            </a:r>
            <a:r>
              <a:rPr lang="it-IT" dirty="0"/>
              <a:t>: 100%; e </a:t>
            </a:r>
            <a:r>
              <a:rPr lang="it-IT" dirty="0" err="1"/>
              <a:t>height</a:t>
            </a:r>
            <a:r>
              <a:rPr lang="it-IT" dirty="0"/>
              <a:t>: auto; vengono applicati all'immagine in modo che venga ridimensionata con l'elemento padre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2A852E-0F83-42D6-B3B4-102E91AD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56992"/>
            <a:ext cx="7884368" cy="24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147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0D2AA-0ACB-411F-9C31-8121454D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img-thumbnail</a:t>
            </a:r>
            <a:r>
              <a:rPr lang="it-IT" dirty="0"/>
              <a:t>, .</a:t>
            </a:r>
            <a:r>
              <a:rPr lang="it-IT" dirty="0" err="1"/>
              <a:t>rounded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548FF8-8B02-483D-96CA-22DA6797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44" y="2313781"/>
            <a:ext cx="74771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28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542D5-C74B-4C50-B844-550C9E0E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rounded</a:t>
            </a:r>
            <a:r>
              <a:rPr lang="it-IT" dirty="0"/>
              <a:t> (border </a:t>
            </a:r>
            <a:r>
              <a:rPr lang="it-IT" dirty="0" err="1"/>
              <a:t>radius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00036E-22A2-41A6-9B9E-4DE9DA5C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5353939"/>
          </a:xfrm>
        </p:spPr>
        <p:txBody>
          <a:bodyPr>
            <a:normAutofit/>
          </a:bodyPr>
          <a:lstStyle/>
          <a:p>
            <a:r>
              <a:rPr lang="it-IT" sz="1600" dirty="0">
                <a:highlight>
                  <a:srgbClr val="FFFF00"/>
                </a:highlight>
              </a:rPr>
              <a:t>V4:</a:t>
            </a:r>
            <a:r>
              <a:rPr lang="it-IT" sz="1600" dirty="0"/>
              <a:t> 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</a:t>
            </a:r>
            <a:r>
              <a:rPr lang="it-IT" sz="1600" dirty="0"/>
              <a:t>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</a:t>
            </a:r>
            <a:r>
              <a:rPr lang="it-IT" sz="1600" dirty="0"/>
              <a:t>-top"&gt;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</a:t>
            </a:r>
            <a:r>
              <a:rPr lang="it-IT" sz="1600" dirty="0"/>
              <a:t>-right"&gt;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</a:t>
            </a:r>
            <a:r>
              <a:rPr lang="it-IT" sz="1600" dirty="0"/>
              <a:t>-bottom"&gt;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rounded-left</a:t>
            </a:r>
            <a:r>
              <a:rPr lang="it-IT" sz="1600" dirty="0"/>
              <a:t>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</a:t>
            </a:r>
            <a:r>
              <a:rPr lang="it-IT" sz="1600" dirty="0" err="1"/>
              <a:t>rounded</a:t>
            </a:r>
            <a:r>
              <a:rPr lang="it-IT" sz="1600" dirty="0"/>
              <a:t>-circle"&gt;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alt="..." class="rounded-0"&gt;</a:t>
            </a:r>
          </a:p>
          <a:p>
            <a:endParaRPr lang="it-IT" sz="1600" dirty="0"/>
          </a:p>
          <a:p>
            <a:r>
              <a:rPr lang="it-IT" sz="1600" dirty="0"/>
              <a:t>Si applica anche a div o altri elementi</a:t>
            </a:r>
          </a:p>
          <a:p>
            <a:r>
              <a:rPr lang="it-IT" sz="1600" dirty="0">
                <a:highlight>
                  <a:srgbClr val="FFFF00"/>
                </a:highlight>
              </a:rPr>
              <a:t>V5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</a:t>
            </a:r>
            <a:r>
              <a:rPr lang="it-IT" sz="1600" dirty="0"/>
              <a:t>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</a:t>
            </a:r>
            <a:r>
              <a:rPr lang="it-IT" sz="1600" dirty="0"/>
              <a:t>-top"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</a:t>
            </a:r>
            <a:r>
              <a:rPr lang="it-IT" sz="1600" dirty="0"/>
              <a:t>-end"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</a:t>
            </a:r>
            <a:r>
              <a:rPr lang="it-IT" sz="1600" dirty="0"/>
              <a:t>-bottom"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</a:t>
            </a:r>
            <a:r>
              <a:rPr lang="it-IT" sz="1600" dirty="0"/>
              <a:t>-start"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rounded-circle</a:t>
            </a:r>
            <a:r>
              <a:rPr lang="it-IT" sz="1600" dirty="0"/>
              <a:t>" alt="..."&gt;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</a:t>
            </a:r>
            <a:r>
              <a:rPr lang="it-IT" sz="1600" dirty="0" err="1"/>
              <a:t>src</a:t>
            </a:r>
            <a:r>
              <a:rPr lang="it-IT" sz="1600" dirty="0"/>
              <a:t>="..." class="</a:t>
            </a:r>
            <a:r>
              <a:rPr lang="it-IT" sz="1600" dirty="0" err="1"/>
              <a:t>rounded-pill</a:t>
            </a:r>
            <a:r>
              <a:rPr lang="it-IT" sz="1600" dirty="0"/>
              <a:t>" alt="..."&gt;</a:t>
            </a:r>
          </a:p>
          <a:p>
            <a:endParaRPr lang="it-IT" sz="1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9C3FD3-08E8-40B4-9016-43E13E1BF2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1628800"/>
            <a:ext cx="4176464" cy="6588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28A737-4DE2-43EA-9204-38F86DCF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140966"/>
            <a:ext cx="5040559" cy="6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6F729-454C-4C5B-B0B4-C6CEA883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allineare le immagini</a:t>
            </a:r>
            <a:br>
              <a:rPr lang="it-IT" dirty="0"/>
            </a:br>
            <a:r>
              <a:rPr lang="it-IT" dirty="0"/>
              <a:t>.float-</a:t>
            </a:r>
            <a:r>
              <a:rPr lang="it-IT" dirty="0" err="1"/>
              <a:t>left</a:t>
            </a:r>
            <a:r>
              <a:rPr lang="it-IT" dirty="0"/>
              <a:t>, float-right, .mx-auto .d-block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5A84929-508D-465A-92D6-A0533B6E8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600" dirty="0"/>
              <a:t>&lt;div class="</a:t>
            </a:r>
            <a:r>
              <a:rPr lang="it-IT" sz="1600" dirty="0" err="1"/>
              <a:t>row</a:t>
            </a:r>
            <a:r>
              <a:rPr lang="it-IT" sz="1600" dirty="0"/>
              <a:t>"&gt;</a:t>
            </a:r>
          </a:p>
          <a:p>
            <a:r>
              <a:rPr lang="it-IT" sz="1600" dirty="0"/>
              <a:t>&lt;div class="col-12"&gt;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class="</a:t>
            </a:r>
            <a:r>
              <a:rPr lang="it-IT" sz="1600" dirty="0" err="1"/>
              <a:t>img-thumbnail</a:t>
            </a:r>
            <a:r>
              <a:rPr lang="it-IT" sz="1600" dirty="0"/>
              <a:t> </a:t>
            </a:r>
            <a:r>
              <a:rPr lang="it-IT" sz="1600" dirty="0" err="1"/>
              <a:t>img-fluid</a:t>
            </a:r>
            <a:r>
              <a:rPr lang="it-IT" sz="1600" dirty="0"/>
              <a:t> </a:t>
            </a:r>
            <a:r>
              <a:rPr lang="it-IT" sz="1600" dirty="0">
                <a:highlight>
                  <a:srgbClr val="FFFF00"/>
                </a:highlight>
              </a:rPr>
              <a:t>float-right</a:t>
            </a:r>
            <a:r>
              <a:rPr lang="it-IT" sz="1600" dirty="0"/>
              <a:t>" </a:t>
            </a:r>
            <a:r>
              <a:rPr lang="it-IT" sz="1600" dirty="0" err="1"/>
              <a:t>src</a:t>
            </a:r>
            <a:r>
              <a:rPr lang="it-IT" sz="1600" dirty="0"/>
              <a:t>="image.jpg" style="width:200px"&gt;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class="</a:t>
            </a:r>
            <a:r>
              <a:rPr lang="it-IT" sz="1600" dirty="0" err="1"/>
              <a:t>rounded</a:t>
            </a:r>
            <a:r>
              <a:rPr lang="it-IT" sz="1600" dirty="0"/>
              <a:t> </a:t>
            </a:r>
            <a:r>
              <a:rPr lang="it-IT" sz="1600" dirty="0" err="1"/>
              <a:t>img-fluid</a:t>
            </a:r>
            <a:r>
              <a:rPr lang="it-IT" sz="1600" dirty="0"/>
              <a:t> </a:t>
            </a:r>
            <a:r>
              <a:rPr lang="it-IT" sz="1600" dirty="0">
                <a:highlight>
                  <a:srgbClr val="FFFF00"/>
                </a:highlight>
              </a:rPr>
              <a:t>float-</a:t>
            </a:r>
            <a:r>
              <a:rPr lang="it-IT" sz="1600" dirty="0" err="1">
                <a:highlight>
                  <a:srgbClr val="FFFF00"/>
                </a:highlight>
              </a:rPr>
              <a:t>left</a:t>
            </a:r>
            <a:r>
              <a:rPr lang="it-IT" sz="1600" dirty="0"/>
              <a:t>" </a:t>
            </a:r>
            <a:r>
              <a:rPr lang="it-IT" sz="1600" dirty="0" err="1"/>
              <a:t>src</a:t>
            </a:r>
            <a:r>
              <a:rPr lang="it-IT" sz="1600" dirty="0"/>
              <a:t>="image.jpg" style="width:200px"&gt;</a:t>
            </a:r>
          </a:p>
          <a:p>
            <a:r>
              <a:rPr lang="it-IT" sz="1600" dirty="0"/>
              <a:t>&lt;/div&gt;</a:t>
            </a:r>
          </a:p>
          <a:p>
            <a:r>
              <a:rPr lang="it-IT" sz="1600" dirty="0"/>
              <a:t>&lt;/div&gt;</a:t>
            </a:r>
          </a:p>
          <a:p>
            <a:endParaRPr lang="it-IT" dirty="0"/>
          </a:p>
          <a:p>
            <a:r>
              <a:rPr lang="it-IT" sz="1600" dirty="0"/>
              <a:t>&lt;div class="col-12"&gt;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img</a:t>
            </a:r>
            <a:r>
              <a:rPr lang="it-IT" sz="1600" dirty="0"/>
              <a:t> class="</a:t>
            </a:r>
            <a:r>
              <a:rPr lang="it-IT" sz="1600" dirty="0" err="1">
                <a:highlight>
                  <a:srgbClr val="FFFF00"/>
                </a:highlight>
              </a:rPr>
              <a:t>img-thumbnail</a:t>
            </a:r>
            <a:r>
              <a:rPr lang="it-IT" sz="1600" dirty="0">
                <a:highlight>
                  <a:srgbClr val="FFFF00"/>
                </a:highlight>
              </a:rPr>
              <a:t> mx-auto d-block</a:t>
            </a:r>
            <a:r>
              <a:rPr lang="it-IT" sz="1600" dirty="0"/>
              <a:t>" </a:t>
            </a:r>
            <a:r>
              <a:rPr lang="it-IT" sz="1600" dirty="0" err="1"/>
              <a:t>src</a:t>
            </a:r>
            <a:r>
              <a:rPr lang="it-IT" sz="1600" dirty="0"/>
              <a:t>="image.jpg" style="width:200px"&gt;</a:t>
            </a:r>
          </a:p>
          <a:p>
            <a:r>
              <a:rPr lang="it-IT" sz="1600" dirty="0"/>
              <a:t>&lt;/div&gt;</a:t>
            </a: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B1EF350-7C95-4185-92E5-F471BF6F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834046"/>
            <a:ext cx="4084638" cy="10049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71EF3D-0D73-484D-810C-7F137087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293096"/>
            <a:ext cx="4355976" cy="8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844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49E69-7668-4B42-822D-08E786BF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table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490AC2-B4C4-4C2F-B6E6-0F0D7831F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850" y="1850822"/>
            <a:ext cx="8569325" cy="144661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3D6803F-6801-4558-B6F1-AD3D8C77B3B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294616" y="3748173"/>
            <a:ext cx="626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Basta aggiungere la classe base .</a:t>
            </a:r>
            <a:r>
              <a:rPr lang="it-IT" altLang="it-IT" dirty="0" err="1"/>
              <a:t>table</a:t>
            </a:r>
            <a:r>
              <a:rPr lang="it-IT" altLang="it-IT" dirty="0"/>
              <a:t> a qualsiasi &lt;</a:t>
            </a:r>
            <a:r>
              <a:rPr lang="it-IT" altLang="it-IT" dirty="0" err="1"/>
              <a:t>table</a:t>
            </a:r>
            <a:r>
              <a:rPr lang="it-IT" altLang="it-IT" dirty="0"/>
              <a:t>&gt;  </a:t>
            </a:r>
          </a:p>
        </p:txBody>
      </p:sp>
    </p:spTree>
    <p:extLst>
      <p:ext uri="{BB962C8B-B14F-4D97-AF65-F5344CB8AC3E}">
        <p14:creationId xmlns:p14="http://schemas.microsoft.com/office/powerpoint/2010/main" val="28493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50836-5DD3-44B5-BF35-E96F5906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E5E5E-F2EC-4C4B-9FC3-BCBFFFE2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/>
              <a:t>Per usare bootstrap: si può scaricare oppure utilizzare la </a:t>
            </a:r>
            <a:r>
              <a:rPr lang="it-IT" b="1" dirty="0" err="1"/>
              <a:t>cdn</a:t>
            </a:r>
            <a:r>
              <a:rPr lang="it-IT" b="1" dirty="0"/>
              <a:t> o il template fornito:</a:t>
            </a:r>
          </a:p>
          <a:p>
            <a:r>
              <a:rPr lang="it-IT" dirty="0"/>
              <a:t>&lt;!</a:t>
            </a:r>
            <a:r>
              <a:rPr lang="it-IT" dirty="0" err="1"/>
              <a:t>doctype</a:t>
            </a:r>
            <a:r>
              <a:rPr lang="it-IT" dirty="0"/>
              <a:t> html&gt;</a:t>
            </a:r>
          </a:p>
          <a:p>
            <a:r>
              <a:rPr lang="it-IT" dirty="0"/>
              <a:t>&lt;!-- Bootstrap CSS --&gt;</a:t>
            </a:r>
          </a:p>
          <a:p>
            <a:r>
              <a:rPr lang="it-IT" dirty="0"/>
              <a:t>&lt;link </a:t>
            </a:r>
            <a:r>
              <a:rPr lang="it-IT" dirty="0" err="1"/>
              <a:t>href</a:t>
            </a:r>
            <a:r>
              <a:rPr lang="it-IT" dirty="0"/>
              <a:t>="https://cdn.jsdelivr.net/npm/bootstrap@5.1.3/dist/css/bootstrap.min.css"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integrity</a:t>
            </a:r>
            <a:r>
              <a:rPr lang="it-IT" dirty="0"/>
              <a:t>="sha384-1BmE4kWBq78iYhFldvKuhfTAU6auU8tT94WrHftjDbrCEXSU1oBoqyl2QvZ6jIW3" </a:t>
            </a:r>
            <a:r>
              <a:rPr lang="it-IT" dirty="0" err="1"/>
              <a:t>crossorigin</a:t>
            </a:r>
            <a:r>
              <a:rPr lang="it-IT" dirty="0"/>
              <a:t>="</a:t>
            </a:r>
            <a:r>
              <a:rPr lang="it-IT" dirty="0" err="1"/>
              <a:t>anonymous</a:t>
            </a:r>
            <a:r>
              <a:rPr lang="it-IT" dirty="0"/>
              <a:t>"&gt;</a:t>
            </a:r>
          </a:p>
          <a:p>
            <a:r>
              <a:rPr lang="it-IT" dirty="0"/>
              <a:t>&lt;!-- </a:t>
            </a:r>
            <a:r>
              <a:rPr lang="it-IT" dirty="0" err="1"/>
              <a:t>jQuery</a:t>
            </a:r>
            <a:r>
              <a:rPr lang="it-IT" dirty="0"/>
              <a:t> first, </a:t>
            </a:r>
            <a:r>
              <a:rPr lang="it-IT" dirty="0" err="1"/>
              <a:t>then</a:t>
            </a:r>
            <a:r>
              <a:rPr lang="it-IT" dirty="0"/>
              <a:t> Popper.js, </a:t>
            </a:r>
            <a:r>
              <a:rPr lang="it-IT" dirty="0" err="1"/>
              <a:t>then</a:t>
            </a:r>
            <a:r>
              <a:rPr lang="it-IT" dirty="0"/>
              <a:t> Bootstrap JS --&gt;</a:t>
            </a:r>
          </a:p>
          <a:p>
            <a:r>
              <a:rPr lang="it-IT" dirty="0"/>
              <a:t>&lt;script </a:t>
            </a:r>
            <a:r>
              <a:rPr lang="it-IT" dirty="0" err="1"/>
              <a:t>src</a:t>
            </a:r>
            <a:r>
              <a:rPr lang="it-IT" dirty="0"/>
              <a:t>="https://cdn.jsdelivr.net/npm/@popperjs/core@2.10.2/dist/umd/popper.min.js" </a:t>
            </a:r>
            <a:r>
              <a:rPr lang="it-IT" dirty="0" err="1"/>
              <a:t>integrity</a:t>
            </a:r>
            <a:r>
              <a:rPr lang="it-IT" dirty="0"/>
              <a:t>="sha384-7+zCNj/IqJ95wo16oMtfsKbZ9ccEh31eOz1HGyDuCQ6wgnyJNSYdrPa03rtR1zdB" </a:t>
            </a:r>
            <a:r>
              <a:rPr lang="it-IT" dirty="0" err="1"/>
              <a:t>crossorigin</a:t>
            </a:r>
            <a:r>
              <a:rPr lang="it-IT" dirty="0"/>
              <a:t>="</a:t>
            </a:r>
            <a:r>
              <a:rPr lang="it-IT" dirty="0" err="1"/>
              <a:t>anonymous</a:t>
            </a:r>
            <a:r>
              <a:rPr lang="it-IT" dirty="0"/>
              <a:t>"&gt;&lt;/script&gt;</a:t>
            </a:r>
          </a:p>
          <a:p>
            <a:r>
              <a:rPr lang="it-IT" dirty="0"/>
              <a:t>&lt;script </a:t>
            </a:r>
            <a:r>
              <a:rPr lang="it-IT" dirty="0" err="1"/>
              <a:t>src</a:t>
            </a:r>
            <a:r>
              <a:rPr lang="it-IT" dirty="0"/>
              <a:t>="https://cdn.jsdelivr.net/npm/bootstrap@5.1.3/dist/js/bootstrap.min.js" </a:t>
            </a:r>
            <a:r>
              <a:rPr lang="it-IT" dirty="0" err="1"/>
              <a:t>integrity</a:t>
            </a:r>
            <a:r>
              <a:rPr lang="it-IT" dirty="0"/>
              <a:t>="sha384-QJHtvGhmr9XOIpI6YVutG+2QOK9T+ZnN4kzFN1RtK3zEFEIsxhlmWl5/YESvpZ13" </a:t>
            </a:r>
            <a:r>
              <a:rPr lang="it-IT" dirty="0" err="1"/>
              <a:t>crossorigin</a:t>
            </a:r>
            <a:r>
              <a:rPr lang="it-IT" dirty="0"/>
              <a:t>="</a:t>
            </a:r>
            <a:r>
              <a:rPr lang="it-IT" dirty="0" err="1"/>
              <a:t>anonymous</a:t>
            </a:r>
            <a:r>
              <a:rPr lang="it-IT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2031157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49E69-7668-4B42-822D-08E786BF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table</a:t>
            </a:r>
            <a:r>
              <a:rPr lang="it-IT" dirty="0"/>
              <a:t> .</a:t>
            </a:r>
            <a:r>
              <a:rPr lang="it-IT" dirty="0" err="1"/>
              <a:t>table</a:t>
            </a:r>
            <a:r>
              <a:rPr lang="it-IT" dirty="0"/>
              <a:t>-dark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BB6281-AEFA-4A4D-ACA8-4B3CE0AD5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850" y="1862482"/>
            <a:ext cx="8569325" cy="142329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3D6803F-6801-4558-B6F1-AD3D8C77B3B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294616" y="3762023"/>
            <a:ext cx="352468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table</a:t>
            </a:r>
            <a:r>
              <a:rPr lang="it-IT" dirty="0"/>
              <a:t> class="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-dark</a:t>
            </a:r>
            <a:r>
              <a:rPr lang="it-IT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7845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A76F-5A5C-46FF-9B41-2BAAACB7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</p:spPr>
        <p:txBody>
          <a:bodyPr>
            <a:normAutofit/>
          </a:bodyPr>
          <a:lstStyle/>
          <a:p>
            <a:r>
              <a:rPr lang="it-IT" dirty="0"/>
              <a:t>. </a:t>
            </a:r>
            <a:r>
              <a:rPr lang="it-IT" dirty="0" err="1"/>
              <a:t>table-striped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68033E-4953-4640-8782-AEBCBBEFAB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aggiunge la zebratura alle righe</a:t>
            </a:r>
          </a:p>
          <a:p>
            <a:r>
              <a:rPr lang="it-IT" dirty="0"/>
              <a:t>&lt;</a:t>
            </a:r>
            <a:r>
              <a:rPr lang="it-IT" dirty="0" err="1"/>
              <a:t>table</a:t>
            </a:r>
            <a:r>
              <a:rPr lang="it-IT" dirty="0"/>
              <a:t> class="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table-striped</a:t>
            </a:r>
            <a:r>
              <a:rPr lang="it-IT" dirty="0"/>
              <a:t>"&gt;</a:t>
            </a:r>
          </a:p>
          <a:p>
            <a:endParaRPr lang="it-IT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A3F48C-1255-45D5-838C-663F5577EF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528" y="3429000"/>
            <a:ext cx="8569325" cy="15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5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5FD47-36F1-4E66-904A-ED56041E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</a:t>
            </a:r>
            <a:r>
              <a:rPr lang="it-IT" dirty="0" err="1"/>
              <a:t>table-bordered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40ECB-D6D8-4566-9014-B095428A0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classe </a:t>
            </a:r>
            <a:r>
              <a:rPr lang="it-IT" dirty="0" err="1"/>
              <a:t>table-bordered</a:t>
            </a:r>
            <a:r>
              <a:rPr lang="it-IT" dirty="0"/>
              <a:t> fa apparire i bordi</a:t>
            </a:r>
          </a:p>
          <a:p>
            <a:r>
              <a:rPr lang="it-IT" dirty="0"/>
              <a:t>&lt;</a:t>
            </a:r>
            <a:r>
              <a:rPr lang="it-IT" dirty="0" err="1"/>
              <a:t>table</a:t>
            </a:r>
            <a:r>
              <a:rPr lang="it-IT" dirty="0"/>
              <a:t> class="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table-bordered</a:t>
            </a:r>
            <a:r>
              <a:rPr lang="it-IT" dirty="0"/>
              <a:t>"&gt;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7DB91D2-88DF-4930-B6B5-B75AC09D35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850" y="4263278"/>
            <a:ext cx="8569325" cy="14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A3B8A-EA9B-423B-8F63-C7634E5F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.table-sm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42BB83-A3A1-406C-B26F-DC5250E82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per creare le righe più compatte</a:t>
            </a:r>
          </a:p>
          <a:p>
            <a:r>
              <a:rPr lang="it-IT" dirty="0"/>
              <a:t>&lt;</a:t>
            </a:r>
            <a:r>
              <a:rPr lang="it-IT" dirty="0" err="1"/>
              <a:t>table</a:t>
            </a:r>
            <a:r>
              <a:rPr lang="it-IT" dirty="0"/>
              <a:t> class="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table-sm</a:t>
            </a:r>
            <a:r>
              <a:rPr lang="it-IT" dirty="0"/>
              <a:t>"&gt;</a:t>
            </a:r>
          </a:p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6D1B860-0C13-4DC9-A95E-7130793250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850" y="4446566"/>
            <a:ext cx="8569325" cy="10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7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3297A-0CF9-4008-94E5-AACE1CC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</a:t>
            </a:r>
            <a:r>
              <a:rPr lang="it-IT" dirty="0" err="1"/>
              <a:t>bg</a:t>
            </a:r>
            <a:r>
              <a:rPr lang="it-IT" dirty="0"/>
              <a:t>-* , .</a:t>
            </a:r>
            <a:r>
              <a:rPr lang="it-IT" dirty="0" err="1"/>
              <a:t>table</a:t>
            </a:r>
            <a:r>
              <a:rPr lang="it-IT" dirty="0"/>
              <a:t>-*</a:t>
            </a:r>
            <a:br>
              <a:rPr lang="it-IT" dirty="0"/>
            </a:br>
            <a:r>
              <a:rPr lang="it-IT" dirty="0"/>
              <a:t>colorare i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CA505-E909-49B1-AC6B-C3B031A39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una serie di classi sul </a:t>
            </a:r>
            <a:r>
              <a:rPr lang="it-IT" dirty="0" err="1">
                <a:highlight>
                  <a:srgbClr val="FFFF00"/>
                </a:highlight>
              </a:rPr>
              <a:t>tr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per colorare le righe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D83DBFD-98A8-4C3A-81A4-E001C137FF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850" y="4471312"/>
            <a:ext cx="8569325" cy="10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5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8FEEF-5E93-4C91-9727-97D9DEE3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</a:t>
            </a:r>
            <a:r>
              <a:rPr lang="it-IT" dirty="0" err="1"/>
              <a:t>table</a:t>
            </a:r>
            <a:r>
              <a:rPr lang="it-IT" dirty="0"/>
              <a:t>-responsive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4A88A7-C25B-45DA-8DFD-8875BCB2DF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fa apparire la </a:t>
            </a:r>
            <a:r>
              <a:rPr lang="it-IT" sz="2800" dirty="0" err="1"/>
              <a:t>scrollbar</a:t>
            </a:r>
            <a:r>
              <a:rPr lang="it-IT" sz="2800" dirty="0"/>
              <a:t> in caso di contenitori più piccoli del contenuto</a:t>
            </a:r>
          </a:p>
          <a:p>
            <a:endParaRPr lang="it-IT" sz="2800" dirty="0"/>
          </a:p>
          <a:p>
            <a:r>
              <a:rPr lang="it-IT" dirty="0"/>
              <a:t>&lt;</a:t>
            </a:r>
            <a:r>
              <a:rPr lang="it-IT" dirty="0" err="1"/>
              <a:t>table</a:t>
            </a:r>
            <a:r>
              <a:rPr lang="it-IT" dirty="0"/>
              <a:t> class="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table</a:t>
            </a:r>
            <a:r>
              <a:rPr lang="it-IT" dirty="0">
                <a:highlight>
                  <a:srgbClr val="FFFF00"/>
                </a:highlight>
              </a:rPr>
              <a:t>-responsive</a:t>
            </a:r>
            <a:r>
              <a:rPr lang="it-IT" dirty="0"/>
              <a:t>"&gt;</a:t>
            </a:r>
          </a:p>
          <a:p>
            <a:endParaRPr lang="it-IT" sz="2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43663E-7D20-4EFB-8141-774E67BD74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739276" y="3732213"/>
            <a:ext cx="3738473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12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F17EE-4E23-4121-8C0A-E1A9CF13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&lt;figure class= "figure" &gt;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B0C7F-A2A8-4F87-8D85-82C342668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per are apparire delle didascalie</a:t>
            </a:r>
          </a:p>
          <a:p>
            <a:r>
              <a:rPr lang="it-IT" dirty="0">
                <a:highlight>
                  <a:srgbClr val="00FF00"/>
                </a:highlight>
              </a:rPr>
              <a:t>&lt;figure class= "figure" 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class="</a:t>
            </a:r>
            <a:r>
              <a:rPr lang="it-IT" dirty="0" err="1"/>
              <a:t>img-thumbnail</a:t>
            </a:r>
            <a:r>
              <a:rPr lang="it-IT" dirty="0"/>
              <a:t> mx-auto d-block" </a:t>
            </a:r>
            <a:r>
              <a:rPr lang="it-IT" dirty="0" err="1"/>
              <a:t>src</a:t>
            </a:r>
            <a:r>
              <a:rPr lang="it-IT" dirty="0"/>
              <a:t>="image.jpg" style="width:200px"&gt;</a:t>
            </a:r>
          </a:p>
          <a:p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figcaption</a:t>
            </a:r>
            <a:r>
              <a:rPr lang="it-IT" dirty="0">
                <a:highlight>
                  <a:srgbClr val="FFFF00"/>
                </a:highlight>
              </a:rPr>
              <a:t> class= "figure-</a:t>
            </a:r>
            <a:r>
              <a:rPr lang="it-IT" dirty="0" err="1">
                <a:highlight>
                  <a:srgbClr val="FFFF00"/>
                </a:highlight>
              </a:rPr>
              <a:t>caption</a:t>
            </a:r>
            <a:r>
              <a:rPr lang="it-IT" dirty="0">
                <a:highlight>
                  <a:srgbClr val="FFFF00"/>
                </a:highlight>
              </a:rPr>
              <a:t>" &gt; descrizione dell'immagine &lt;/</a:t>
            </a:r>
            <a:r>
              <a:rPr lang="it-IT" dirty="0" err="1">
                <a:highlight>
                  <a:srgbClr val="FFFF00"/>
                </a:highlight>
              </a:rPr>
              <a:t>figcaption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>
                <a:highlight>
                  <a:srgbClr val="00FF00"/>
                </a:highlight>
              </a:rPr>
              <a:t>&lt;/figure&gt;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32F0C8-B600-4D9E-97E9-7003492263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2150" y="3846513"/>
            <a:ext cx="2752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90AC4-0D2A-4FBA-A666-CE0A3A9B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.border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969CF-413A-41E8-B1E7-3400B9A9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4032447" cy="2140963"/>
          </a:xfrm>
        </p:spPr>
        <p:txBody>
          <a:bodyPr/>
          <a:lstStyle/>
          <a:p>
            <a:r>
              <a:rPr lang="it-IT" dirty="0"/>
              <a:t>inserisce il bordo ad un elemento</a:t>
            </a:r>
          </a:p>
          <a:p>
            <a:r>
              <a:rPr lang="en-US" dirty="0"/>
              <a:t>&lt;span class="border"&gt;&lt;/span&gt;</a:t>
            </a:r>
          </a:p>
          <a:p>
            <a:r>
              <a:rPr lang="en-US" dirty="0"/>
              <a:t>&lt;span class="border-top"&gt;&lt;/span&gt;</a:t>
            </a:r>
          </a:p>
          <a:p>
            <a:r>
              <a:rPr lang="en-US" dirty="0"/>
              <a:t>&lt;span class="border-right"&gt;&lt;/span&gt;</a:t>
            </a:r>
          </a:p>
          <a:p>
            <a:r>
              <a:rPr lang="en-US" dirty="0"/>
              <a:t>&lt;span class="border-bottom"&gt;&lt;/span&gt;</a:t>
            </a:r>
          </a:p>
          <a:p>
            <a:r>
              <a:rPr lang="en-US" dirty="0"/>
              <a:t>&lt;span class="border-left"&gt;&lt;/span&gt;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EAABA75-0C96-4E97-9105-38490BEDAD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850" y="4013731"/>
            <a:ext cx="8569325" cy="19420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A18273-EEAA-42B0-9FCA-9E1EED578557}"/>
              </a:ext>
            </a:extLst>
          </p:cNvPr>
          <p:cNvSpPr txBox="1"/>
          <p:nvPr/>
        </p:nvSpPr>
        <p:spPr>
          <a:xfrm>
            <a:off x="4716016" y="1484784"/>
            <a:ext cx="374441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/>
              <a:t>&lt;figure class="figure"&gt;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span</a:t>
            </a:r>
            <a:r>
              <a:rPr lang="it-IT" sz="500" dirty="0"/>
              <a:t> class="border border-dark"&gt;&lt;/</a:t>
            </a:r>
            <a:r>
              <a:rPr lang="it-IT" sz="500" dirty="0" err="1"/>
              <a:t>span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pre</a:t>
            </a:r>
            <a:r>
              <a:rPr lang="it-IT" sz="500" dirty="0"/>
              <a:t>&gt;&lt;code&gt;border border-dark&lt;/code&gt;&lt;/</a:t>
            </a:r>
            <a:r>
              <a:rPr lang="it-IT" sz="500" dirty="0" err="1"/>
              <a:t>pre</a:t>
            </a:r>
            <a:r>
              <a:rPr lang="it-IT" sz="500" dirty="0"/>
              <a:t>&gt;</a:t>
            </a:r>
          </a:p>
          <a:p>
            <a:r>
              <a:rPr lang="it-IT" sz="500" dirty="0"/>
              <a:t>&lt;/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&lt;/figure&gt;</a:t>
            </a:r>
          </a:p>
          <a:p>
            <a:r>
              <a:rPr lang="it-IT" sz="500" dirty="0"/>
              <a:t>&lt;figure class="figure"&gt;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span</a:t>
            </a:r>
            <a:r>
              <a:rPr lang="it-IT" sz="500" dirty="0"/>
              <a:t> class="border-top border-dark"&gt;&lt;/</a:t>
            </a:r>
            <a:r>
              <a:rPr lang="it-IT" sz="500" dirty="0" err="1"/>
              <a:t>span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pre</a:t>
            </a:r>
            <a:r>
              <a:rPr lang="it-IT" sz="500" dirty="0"/>
              <a:t>&gt;&lt;code&gt;border-top border-dark&lt;/code&gt;&lt;/</a:t>
            </a:r>
            <a:r>
              <a:rPr lang="it-IT" sz="500" dirty="0" err="1"/>
              <a:t>pre</a:t>
            </a:r>
            <a:r>
              <a:rPr lang="it-IT" sz="500" dirty="0"/>
              <a:t>&gt;</a:t>
            </a:r>
          </a:p>
          <a:p>
            <a:r>
              <a:rPr lang="it-IT" sz="500" dirty="0"/>
              <a:t>&lt;/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&lt;/figure&gt;</a:t>
            </a:r>
          </a:p>
          <a:p>
            <a:r>
              <a:rPr lang="it-IT" sz="500" dirty="0"/>
              <a:t>&lt;figure class="figure"&gt;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span</a:t>
            </a:r>
            <a:r>
              <a:rPr lang="it-IT" sz="500" dirty="0"/>
              <a:t> class="border-right border-dark"&gt;&lt;/</a:t>
            </a:r>
            <a:r>
              <a:rPr lang="it-IT" sz="500" dirty="0" err="1"/>
              <a:t>span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pre</a:t>
            </a:r>
            <a:r>
              <a:rPr lang="it-IT" sz="500" dirty="0"/>
              <a:t>&gt;&lt;code&gt;border-right border-dark&lt;/code&gt;&lt;/</a:t>
            </a:r>
            <a:r>
              <a:rPr lang="it-IT" sz="500" dirty="0" err="1"/>
              <a:t>pre</a:t>
            </a:r>
            <a:r>
              <a:rPr lang="it-IT" sz="500" dirty="0"/>
              <a:t>&gt;</a:t>
            </a:r>
          </a:p>
          <a:p>
            <a:r>
              <a:rPr lang="it-IT" sz="500" dirty="0"/>
              <a:t>&lt;/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&lt;/figure&gt;</a:t>
            </a:r>
          </a:p>
          <a:p>
            <a:r>
              <a:rPr lang="it-IT" sz="500" dirty="0"/>
              <a:t>&lt;figure class="figure"&gt;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span</a:t>
            </a:r>
            <a:r>
              <a:rPr lang="it-IT" sz="500" dirty="0"/>
              <a:t> class="border-bottom border-dark"&gt;&lt;/</a:t>
            </a:r>
            <a:r>
              <a:rPr lang="it-IT" sz="500" dirty="0" err="1"/>
              <a:t>span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pre</a:t>
            </a:r>
            <a:r>
              <a:rPr lang="it-IT" sz="500" dirty="0"/>
              <a:t>&gt;&lt;code&gt;border-bottom border-dark&lt;/code&gt;&lt;/</a:t>
            </a:r>
            <a:r>
              <a:rPr lang="it-IT" sz="500" dirty="0" err="1"/>
              <a:t>pre</a:t>
            </a:r>
            <a:r>
              <a:rPr lang="it-IT" sz="500" dirty="0"/>
              <a:t>&gt;</a:t>
            </a:r>
          </a:p>
          <a:p>
            <a:r>
              <a:rPr lang="it-IT" sz="500" dirty="0"/>
              <a:t>&lt;/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&lt;/figure&gt;</a:t>
            </a:r>
          </a:p>
          <a:p>
            <a:r>
              <a:rPr lang="it-IT" sz="500" dirty="0"/>
              <a:t>&lt;figure class="figure"&gt;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span</a:t>
            </a:r>
            <a:r>
              <a:rPr lang="it-IT" sz="500" dirty="0"/>
              <a:t> class="border-</a:t>
            </a:r>
            <a:r>
              <a:rPr lang="it-IT" sz="500" dirty="0" err="1"/>
              <a:t>left</a:t>
            </a:r>
            <a:r>
              <a:rPr lang="it-IT" sz="500" dirty="0"/>
              <a:t> border-dark"&gt;&lt;/</a:t>
            </a:r>
            <a:r>
              <a:rPr lang="it-IT" sz="500" dirty="0" err="1"/>
              <a:t>span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</a:t>
            </a:r>
            <a:r>
              <a:rPr lang="it-IT" sz="500" dirty="0" err="1"/>
              <a:t>pre</a:t>
            </a:r>
            <a:r>
              <a:rPr lang="it-IT" sz="500" dirty="0"/>
              <a:t>&gt;&lt;code&gt;border-</a:t>
            </a:r>
            <a:r>
              <a:rPr lang="it-IT" sz="500" dirty="0" err="1"/>
              <a:t>left</a:t>
            </a:r>
            <a:r>
              <a:rPr lang="it-IT" sz="500" dirty="0"/>
              <a:t> border-dark&lt;/code&gt;&lt;/</a:t>
            </a:r>
            <a:r>
              <a:rPr lang="it-IT" sz="500" dirty="0" err="1"/>
              <a:t>pre</a:t>
            </a:r>
            <a:r>
              <a:rPr lang="it-IT" sz="500" dirty="0"/>
              <a:t>&gt;</a:t>
            </a:r>
          </a:p>
          <a:p>
            <a:r>
              <a:rPr lang="it-IT" sz="500" dirty="0"/>
              <a:t>&lt;/</a:t>
            </a:r>
            <a:r>
              <a:rPr lang="it-IT" sz="500" dirty="0" err="1"/>
              <a:t>figcaption</a:t>
            </a:r>
            <a:r>
              <a:rPr lang="it-IT" sz="500" dirty="0"/>
              <a:t>&gt;</a:t>
            </a:r>
          </a:p>
          <a:p>
            <a:r>
              <a:rPr lang="it-IT" sz="500" dirty="0"/>
              <a:t>&lt;/figure&gt;</a:t>
            </a:r>
          </a:p>
          <a:p>
            <a:endParaRPr lang="it-IT" sz="500" dirty="0"/>
          </a:p>
        </p:txBody>
      </p:sp>
    </p:spTree>
    <p:extLst>
      <p:ext uri="{BB962C8B-B14F-4D97-AF65-F5344CB8AC3E}">
        <p14:creationId xmlns:p14="http://schemas.microsoft.com/office/powerpoint/2010/main" val="390656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0BCAC-CFEB-4311-960E-76D8276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74845"/>
            <a:ext cx="8568951" cy="1093908"/>
          </a:xfrm>
        </p:spPr>
        <p:txBody>
          <a:bodyPr/>
          <a:lstStyle/>
          <a:p>
            <a:r>
              <a:rPr lang="it-IT" dirty="0"/>
              <a:t>.border-*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0E97B-0A0E-46D4-BA65-F232C9155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</a:t>
            </a:r>
            <a:r>
              <a:rPr lang="it-IT" dirty="0" err="1"/>
              <a:t>primary</a:t>
            </a:r>
            <a:r>
              <a:rPr lang="it-IT" dirty="0"/>
              <a:t>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</a:t>
            </a:r>
            <a:r>
              <a:rPr lang="it-IT" dirty="0" err="1"/>
              <a:t>secondary</a:t>
            </a:r>
            <a:r>
              <a:rPr lang="it-IT" dirty="0"/>
              <a:t>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border-success"&gt;&lt;/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</a:t>
            </a:r>
            <a:r>
              <a:rPr lang="it-IT" dirty="0" err="1"/>
              <a:t>danger</a:t>
            </a:r>
            <a:r>
              <a:rPr lang="it-IT" dirty="0"/>
              <a:t>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</a:t>
            </a:r>
            <a:r>
              <a:rPr lang="it-IT" dirty="0" err="1"/>
              <a:t>warning</a:t>
            </a:r>
            <a:r>
              <a:rPr lang="it-IT" dirty="0"/>
              <a:t>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border-info"&gt;&lt;/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border-light"&gt;&lt;/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border-dark"&gt;&lt;/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span</a:t>
            </a:r>
            <a:r>
              <a:rPr lang="it-IT" dirty="0"/>
              <a:t> class="border border-white"&gt;&lt;/</a:t>
            </a:r>
            <a:r>
              <a:rPr lang="it-IT" dirty="0" err="1"/>
              <a:t>span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72C604-5646-4F87-AA62-EABE093566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Attribuisce il colore ad un bordo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743195-6927-4BB5-8FAD-6E17F051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6" y="4362308"/>
            <a:ext cx="9144000" cy="12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8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8B4D4-C26C-45CF-AA91-AED3D7F3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Classe Small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8DCE89-0A31-4B33-A25E-54C46E7E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testo più leggero e secondario in qualsiasi titolo con un &lt;small&gt; generico &lt;small&gt; o la classe .small .</a:t>
            </a:r>
          </a:p>
          <a:p>
            <a:endParaRPr lang="it-IT" dirty="0"/>
          </a:p>
          <a:p>
            <a:r>
              <a:rPr lang="en-US" dirty="0"/>
              <a:t>&lt;h1 class="small"&gt;Hello, world!&lt;/h1&gt;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8410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E536F-F219-4F9B-B47D-2113E25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inclusioni di bootstrap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4A62203-D81F-49C4-AA8E-49A7A5EE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94" y="1485900"/>
            <a:ext cx="8538825" cy="47513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870448-5927-4225-81A2-18F8190D20DB}"/>
              </a:ext>
            </a:extLst>
          </p:cNvPr>
          <p:cNvSpPr txBox="1"/>
          <p:nvPr/>
        </p:nvSpPr>
        <p:spPr>
          <a:xfrm>
            <a:off x="467544" y="638132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Popper per </a:t>
            </a:r>
            <a:r>
              <a:rPr lang="it-IT" dirty="0" err="1"/>
              <a:t>tooltip</a:t>
            </a:r>
            <a:r>
              <a:rPr lang="it-IT" dirty="0"/>
              <a:t> e </a:t>
            </a:r>
            <a:r>
              <a:rPr lang="it-IT" dirty="0" err="1"/>
              <a:t>popover</a:t>
            </a:r>
            <a:r>
              <a:rPr lang="it-IT" dirty="0"/>
              <a:t>, nella v.4 richiedeva anche </a:t>
            </a:r>
            <a:r>
              <a:rPr lang="it-IT" dirty="0" err="1"/>
              <a:t>jquery</a:t>
            </a: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4779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79A0A-A22E-44CE-B023-5C76C8C4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 Size (bootstrap v.5)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7CC71-18C9-4E06-989A-090CF026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font-size predefinita globale di Bootstrap è </a:t>
            </a:r>
            <a:r>
              <a:rPr lang="it-IT" dirty="0">
                <a:highlight>
                  <a:srgbClr val="FFFF00"/>
                </a:highlight>
              </a:rPr>
              <a:t>16px</a:t>
            </a:r>
            <a:r>
              <a:rPr lang="it-IT" dirty="0"/>
              <a:t> , con line-</a:t>
            </a:r>
            <a:r>
              <a:rPr lang="it-IT" dirty="0" err="1"/>
              <a:t>height</a:t>
            </a:r>
            <a:r>
              <a:rPr lang="it-IT" dirty="0"/>
              <a:t> di </a:t>
            </a:r>
            <a:r>
              <a:rPr lang="it-IT" dirty="0">
                <a:highlight>
                  <a:srgbClr val="FFFF00"/>
                </a:highlight>
              </a:rPr>
              <a:t>line-</a:t>
            </a:r>
            <a:r>
              <a:rPr lang="it-IT" dirty="0" err="1">
                <a:highlight>
                  <a:srgbClr val="FFFF00"/>
                </a:highlight>
              </a:rPr>
              <a:t>height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>
                <a:highlight>
                  <a:srgbClr val="FFFF00"/>
                </a:highlight>
              </a:rPr>
              <a:t>di 1.5 </a:t>
            </a:r>
            <a:r>
              <a:rPr lang="it-IT" dirty="0"/>
              <a:t>. Questo viene applicato al </a:t>
            </a:r>
            <a:r>
              <a:rPr lang="it-IT" b="1" dirty="0"/>
              <a:t>&lt;body&gt; e tutti i paragrafi</a:t>
            </a:r>
            <a:r>
              <a:rPr lang="it-IT" dirty="0"/>
              <a:t>. Inoltre &lt;p&gt; (paragrafi) ricevono un </a:t>
            </a:r>
            <a:r>
              <a:rPr lang="it-IT" b="1" dirty="0"/>
              <a:t>margine inferiore di 1rem</a:t>
            </a:r>
            <a:r>
              <a:rPr lang="it-IT" dirty="0"/>
              <a:t> per impostazione predefinita).</a:t>
            </a:r>
          </a:p>
          <a:p>
            <a:endParaRPr lang="it-IT" dirty="0"/>
          </a:p>
          <a:p>
            <a:r>
              <a:rPr lang="it-IT" dirty="0"/>
              <a:t>font-size: 16px</a:t>
            </a:r>
          </a:p>
          <a:p>
            <a:r>
              <a:rPr lang="it-IT" dirty="0"/>
              <a:t>line-height:1.5</a:t>
            </a:r>
          </a:p>
          <a:p>
            <a:r>
              <a:rPr lang="it-IT" dirty="0"/>
              <a:t>p{</a:t>
            </a:r>
            <a:r>
              <a:rPr lang="it-IT" dirty="0" err="1"/>
              <a:t>margin</a:t>
            </a:r>
            <a:r>
              <a:rPr lang="it-IT" dirty="0"/>
              <a:t>-bottom: 1rem;}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61677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CC270-90C2-425D-8A10-EAC64CAF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.text-* oppure text-{</a:t>
            </a:r>
            <a:r>
              <a:rPr lang="it-IT" dirty="0" err="1"/>
              <a:t>breakpoint</a:t>
            </a:r>
            <a:r>
              <a:rPr lang="it-IT" dirty="0"/>
              <a:t>}-*</a:t>
            </a:r>
            <a:br>
              <a:rPr lang="it-IT" dirty="0"/>
            </a:br>
            <a:r>
              <a:rPr lang="it-IT" dirty="0" err="1"/>
              <a:t>Alignment</a:t>
            </a:r>
            <a:r>
              <a:rPr lang="it-IT" dirty="0"/>
              <a:t> classes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DB2DA-3A81-4837-936B-21ADA967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Assegna un allineamento al testo</a:t>
            </a:r>
          </a:p>
          <a:p>
            <a:r>
              <a:rPr lang="it-IT" dirty="0" err="1"/>
              <a:t>nowrap</a:t>
            </a:r>
            <a:r>
              <a:rPr lang="it-IT" dirty="0"/>
              <a:t>: non fa andare a capo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30F29-356A-4C4C-8FBF-1FAFCAD70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468181"/>
            <a:ext cx="842621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v.4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00FF00"/>
                </a:highlight>
                <a:latin typeface="SFMono-Regular"/>
              </a:rPr>
              <a:t>text-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00FF00"/>
                </a:highlight>
                <a:latin typeface="SFMono-Regular"/>
              </a:rPr>
              <a:t>left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sizes.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"text-center"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Center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"text-right"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Right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left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SM (small) or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00FF00"/>
                </a:highlight>
                <a:latin typeface="SFMono-Regular"/>
              </a:rPr>
              <a:t>text-md-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highlight>
                  <a:srgbClr val="00FF00"/>
                </a:highlight>
                <a:latin typeface="SFMono-Regular"/>
              </a:rPr>
              <a:t>left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MD (medium) or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"text-lg-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left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LG (large) or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"text-xl-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left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Left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aligned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text 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sized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XL (extra-large) or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&lt;/p&gt;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</a:t>
            </a: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text-start</a:t>
            </a: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"&gt;Start aligned text on all viewport sizes.&lt;/p&gt;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</a:t>
            </a: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text-center</a:t>
            </a: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"&gt;Center aligned text on all viewport sizes.&lt;/p&gt;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class="text-end"&gt;End aligned text on all viewport sizes.&lt;/p&gt;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class="text-</a:t>
            </a:r>
            <a:r>
              <a:rPr kumimoji="0" lang="en-US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</a:t>
            </a: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-start"&gt;Start aligned text on viewports sized SM (small) or wider.&lt;/p&gt; &lt;p class="text-md-start"&gt;Start aligned text on viewports sized MD (medium) or wider.&lt;/p&gt;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class="text-lg-start"&gt;Start aligned text on viewports sized LG (large) or wider.&lt;/p&gt;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class="text-xl-start"&gt;Start aligned text on viewports sized XL (extra-large) or wider.&lt;/p&gt;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0081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F290-AD16-4F93-AEE9-E5BE325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Transformation</a:t>
            </a:r>
            <a:r>
              <a:rPr lang="it-IT" dirty="0"/>
              <a:t> classes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3D3852-2143-44A8-BB0F-B8D3203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consente di applicare una trasformazione al testo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19B71D-400B-4E4B-9645-9D843D23B07C}"/>
              </a:ext>
            </a:extLst>
          </p:cNvPr>
          <p:cNvSpPr/>
          <p:nvPr/>
        </p:nvSpPr>
        <p:spPr>
          <a:xfrm>
            <a:off x="712168" y="2780928"/>
            <a:ext cx="7974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text-lowercase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Lowercased text.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text-uppercase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Uppercased text.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text-capitalize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Capitalized text.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2816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57156-8909-48BF-BD66-5F7DD14E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.text-*</a:t>
            </a:r>
            <a:br>
              <a:rPr lang="it-IT" dirty="0"/>
            </a:br>
            <a:r>
              <a:rPr lang="it-IT" dirty="0"/>
              <a:t>(font color)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6E91DC9-E825-432D-9FB3-BCD233FD16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7806" y="1484313"/>
            <a:ext cx="2565612" cy="473392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368D857-727E-42D6-B392-BAC8BF1DA3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&lt;p class="text-</a:t>
            </a:r>
            <a:r>
              <a:rPr lang="it-IT" dirty="0" err="1"/>
              <a:t>primary</a:t>
            </a:r>
            <a:r>
              <a:rPr lang="it-IT" dirty="0"/>
              <a:t>"&gt;.text-</a:t>
            </a:r>
            <a:r>
              <a:rPr lang="it-IT" dirty="0" err="1"/>
              <a:t>primary</a:t>
            </a:r>
            <a:r>
              <a:rPr lang="it-IT" dirty="0"/>
              <a:t>&lt;/p&gt;</a:t>
            </a:r>
          </a:p>
          <a:p>
            <a:r>
              <a:rPr lang="it-IT" dirty="0"/>
              <a:t>&lt;p class="text-</a:t>
            </a:r>
            <a:r>
              <a:rPr lang="it-IT" dirty="0" err="1"/>
              <a:t>secondary</a:t>
            </a:r>
            <a:r>
              <a:rPr lang="it-IT" dirty="0"/>
              <a:t>"&gt;.text-</a:t>
            </a:r>
            <a:r>
              <a:rPr lang="it-IT" dirty="0" err="1"/>
              <a:t>secondary</a:t>
            </a:r>
            <a:r>
              <a:rPr lang="it-IT" dirty="0"/>
              <a:t>&lt;/p&gt;</a:t>
            </a:r>
          </a:p>
          <a:p>
            <a:r>
              <a:rPr lang="it-IT" dirty="0"/>
              <a:t>&lt;p class="text-success"&gt;.text-success&lt;/p&gt;</a:t>
            </a:r>
          </a:p>
          <a:p>
            <a:r>
              <a:rPr lang="it-IT" dirty="0"/>
              <a:t>&lt;p class="text-</a:t>
            </a:r>
            <a:r>
              <a:rPr lang="it-IT" dirty="0" err="1"/>
              <a:t>danger</a:t>
            </a:r>
            <a:r>
              <a:rPr lang="it-IT" dirty="0"/>
              <a:t>"&gt;.text-</a:t>
            </a:r>
            <a:r>
              <a:rPr lang="it-IT" dirty="0" err="1"/>
              <a:t>danger</a:t>
            </a:r>
            <a:r>
              <a:rPr lang="it-IT" dirty="0"/>
              <a:t>&lt;/p&gt;</a:t>
            </a:r>
          </a:p>
          <a:p>
            <a:r>
              <a:rPr lang="it-IT" dirty="0"/>
              <a:t>&lt;p class="text-</a:t>
            </a:r>
            <a:r>
              <a:rPr lang="it-IT" dirty="0" err="1"/>
              <a:t>warning</a:t>
            </a:r>
            <a:r>
              <a:rPr lang="it-IT" dirty="0"/>
              <a:t>"&gt;.text-</a:t>
            </a:r>
            <a:r>
              <a:rPr lang="it-IT" dirty="0" err="1"/>
              <a:t>warning</a:t>
            </a:r>
            <a:r>
              <a:rPr lang="it-IT" dirty="0"/>
              <a:t>&lt;/p&gt;</a:t>
            </a:r>
          </a:p>
          <a:p>
            <a:r>
              <a:rPr lang="it-IT" dirty="0"/>
              <a:t>&lt;p class="text-info"&gt;.text-info&lt;/p&gt;</a:t>
            </a:r>
          </a:p>
          <a:p>
            <a:r>
              <a:rPr lang="it-IT" dirty="0"/>
              <a:t>&lt;p class="text-light </a:t>
            </a:r>
            <a:r>
              <a:rPr lang="it-IT" dirty="0" err="1"/>
              <a:t>bg</a:t>
            </a:r>
            <a:r>
              <a:rPr lang="it-IT" dirty="0"/>
              <a:t>-dark"&gt;.text-light&lt;/p&gt;</a:t>
            </a:r>
          </a:p>
          <a:p>
            <a:r>
              <a:rPr lang="it-IT" dirty="0"/>
              <a:t>&lt;p class="text-dark"&gt;.text-dark&lt;/p&gt;</a:t>
            </a:r>
          </a:p>
          <a:p>
            <a:r>
              <a:rPr lang="it-IT" dirty="0"/>
              <a:t>&lt;p class="text-body"&gt;.text-body&lt;/p&gt;</a:t>
            </a:r>
          </a:p>
          <a:p>
            <a:r>
              <a:rPr lang="it-IT" dirty="0"/>
              <a:t>&lt;p class="text-</a:t>
            </a:r>
            <a:r>
              <a:rPr lang="it-IT" dirty="0" err="1"/>
              <a:t>muted</a:t>
            </a:r>
            <a:r>
              <a:rPr lang="it-IT" dirty="0"/>
              <a:t>"&gt;.text-</a:t>
            </a:r>
            <a:r>
              <a:rPr lang="it-IT" dirty="0" err="1"/>
              <a:t>muted</a:t>
            </a:r>
            <a:r>
              <a:rPr lang="it-IT" dirty="0"/>
              <a:t>&lt;/p&gt;</a:t>
            </a:r>
          </a:p>
          <a:p>
            <a:r>
              <a:rPr lang="it-IT" dirty="0"/>
              <a:t>&lt;p class="text-white </a:t>
            </a:r>
            <a:r>
              <a:rPr lang="it-IT" dirty="0" err="1"/>
              <a:t>bg</a:t>
            </a:r>
            <a:r>
              <a:rPr lang="it-IT" dirty="0"/>
              <a:t>-dark"&gt;.text-white&lt;/p&gt;</a:t>
            </a:r>
          </a:p>
          <a:p>
            <a:r>
              <a:rPr lang="it-IT" dirty="0"/>
              <a:t>&lt;p class="text-black-50"&gt;.text-black-50&lt;/p&gt;</a:t>
            </a:r>
          </a:p>
          <a:p>
            <a:r>
              <a:rPr lang="it-IT" dirty="0"/>
              <a:t>&lt;p class="text-white-50 </a:t>
            </a:r>
            <a:r>
              <a:rPr lang="it-IT" dirty="0" err="1"/>
              <a:t>bg</a:t>
            </a:r>
            <a:r>
              <a:rPr lang="it-IT" dirty="0"/>
              <a:t>-dark"&gt;.text-white-50&lt;/p&gt;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612231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57156-8909-48BF-BD66-5F7DD14E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bg</a:t>
            </a:r>
            <a:r>
              <a:rPr lang="it-IT" dirty="0"/>
              <a:t>-*</a:t>
            </a:r>
            <a:br>
              <a:rPr lang="it-IT" dirty="0"/>
            </a:br>
            <a:r>
              <a:rPr lang="it-IT" dirty="0"/>
              <a:t>(background-color)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664AFC7-3937-4D9E-91AA-6020AD4BD4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9693" y="1484313"/>
            <a:ext cx="1661839" cy="473392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368D857-727E-42D6-B392-BAC8BF1D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3928" y="1845736"/>
            <a:ext cx="4824536" cy="4023359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&lt;div class="p-3 mb-2 </a:t>
            </a:r>
            <a:r>
              <a:rPr lang="it-IT" dirty="0" err="1">
                <a:highlight>
                  <a:srgbClr val="00FF00"/>
                </a:highlight>
              </a:rPr>
              <a:t>bg-primary</a:t>
            </a:r>
            <a:r>
              <a:rPr lang="it-IT" dirty="0"/>
              <a:t> text-white"&gt;.</a:t>
            </a:r>
            <a:r>
              <a:rPr lang="it-IT" dirty="0" err="1"/>
              <a:t>bg-primary</a:t>
            </a:r>
            <a:r>
              <a:rPr lang="it-IT" dirty="0"/>
              <a:t>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bg-secondary</a:t>
            </a:r>
            <a:r>
              <a:rPr lang="it-IT" dirty="0"/>
              <a:t> text-white"&gt;.</a:t>
            </a:r>
            <a:r>
              <a:rPr lang="it-IT" dirty="0" err="1"/>
              <a:t>bg-secondary</a:t>
            </a:r>
            <a:r>
              <a:rPr lang="it-IT" dirty="0"/>
              <a:t>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</a:t>
            </a:r>
            <a:r>
              <a:rPr lang="it-IT" dirty="0"/>
              <a:t>-success text-white"&gt;.</a:t>
            </a:r>
            <a:r>
              <a:rPr lang="it-IT" dirty="0" err="1"/>
              <a:t>bg</a:t>
            </a:r>
            <a:r>
              <a:rPr lang="it-IT" dirty="0"/>
              <a:t>-success&lt;/div&gt;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bg-danger</a:t>
            </a:r>
            <a:r>
              <a:rPr lang="it-IT" dirty="0"/>
              <a:t> text-white"&gt;.</a:t>
            </a:r>
            <a:r>
              <a:rPr lang="it-IT" dirty="0" err="1"/>
              <a:t>bg-danger</a:t>
            </a:r>
            <a:r>
              <a:rPr lang="it-IT" dirty="0"/>
              <a:t>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bg-warning</a:t>
            </a:r>
            <a:r>
              <a:rPr lang="it-IT" dirty="0"/>
              <a:t> text-dark"&gt;.</a:t>
            </a:r>
            <a:r>
              <a:rPr lang="it-IT" dirty="0" err="1"/>
              <a:t>bg-warning</a:t>
            </a:r>
            <a:r>
              <a:rPr lang="it-IT" dirty="0"/>
              <a:t>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</a:t>
            </a:r>
            <a:r>
              <a:rPr lang="it-IT" dirty="0"/>
              <a:t>-info text-white"&gt;.</a:t>
            </a:r>
            <a:r>
              <a:rPr lang="it-IT" dirty="0" err="1"/>
              <a:t>bg</a:t>
            </a:r>
            <a:r>
              <a:rPr lang="it-IT" dirty="0"/>
              <a:t>-info&lt;/div&gt;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</a:t>
            </a:r>
            <a:r>
              <a:rPr lang="it-IT" dirty="0"/>
              <a:t>-light text-dark"&gt;.</a:t>
            </a:r>
            <a:r>
              <a:rPr lang="it-IT" dirty="0" err="1"/>
              <a:t>bg</a:t>
            </a:r>
            <a:r>
              <a:rPr lang="it-IT" dirty="0"/>
              <a:t>-light&lt;/div&gt;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</a:t>
            </a:r>
            <a:r>
              <a:rPr lang="it-IT" dirty="0"/>
              <a:t>-dark text-white"&gt;.</a:t>
            </a:r>
            <a:r>
              <a:rPr lang="it-IT" dirty="0" err="1"/>
              <a:t>bg</a:t>
            </a:r>
            <a:r>
              <a:rPr lang="it-IT" dirty="0"/>
              <a:t>-dark&lt;/div&gt;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</a:t>
            </a:r>
            <a:r>
              <a:rPr lang="it-IT" dirty="0"/>
              <a:t>-white text-dark"&gt;.</a:t>
            </a:r>
            <a:r>
              <a:rPr lang="it-IT" dirty="0" err="1"/>
              <a:t>bg</a:t>
            </a:r>
            <a:r>
              <a:rPr lang="it-IT" dirty="0"/>
              <a:t>-white&lt;/div&gt;</a:t>
            </a:r>
          </a:p>
          <a:p>
            <a:r>
              <a:rPr lang="it-IT" dirty="0"/>
              <a:t>&lt;div class="p-3 mb-2 </a:t>
            </a:r>
            <a:r>
              <a:rPr lang="it-IT" dirty="0" err="1"/>
              <a:t>bg-transparent</a:t>
            </a:r>
            <a:r>
              <a:rPr lang="it-IT" dirty="0"/>
              <a:t> text-dark"&gt;.</a:t>
            </a:r>
            <a:r>
              <a:rPr lang="it-IT" dirty="0" err="1"/>
              <a:t>bg-transparent</a:t>
            </a:r>
            <a:r>
              <a:rPr lang="it-IT" dirty="0"/>
              <a:t>&lt;/div&gt;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14744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1287D-3710-4D0F-BC9F-E80ECB3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.w-* , .h-*</a:t>
            </a:r>
            <a:br>
              <a:rPr lang="it-IT" dirty="0"/>
            </a:br>
            <a:r>
              <a:rPr lang="it-IT" dirty="0" err="1"/>
              <a:t>sizing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CAB16-731E-436A-ADEB-2029B4507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in % per impostazione predefinita</a:t>
            </a:r>
          </a:p>
          <a:p>
            <a:r>
              <a:rPr lang="it-IT" sz="1600" dirty="0"/>
              <a:t>&lt;div class="</a:t>
            </a:r>
            <a:r>
              <a:rPr lang="it-IT" sz="1600" dirty="0">
                <a:highlight>
                  <a:srgbClr val="00FF00"/>
                </a:highlight>
              </a:rPr>
              <a:t>w-25</a:t>
            </a:r>
            <a:r>
              <a:rPr lang="it-IT" sz="1600" dirty="0"/>
              <a:t> p-3" &gt;</a:t>
            </a:r>
            <a:r>
              <a:rPr lang="it-IT" sz="1600" dirty="0" err="1"/>
              <a:t>Width</a:t>
            </a:r>
            <a:r>
              <a:rPr lang="it-IT" sz="1600" dirty="0"/>
              <a:t> 25%&lt;/div&gt;</a:t>
            </a:r>
          </a:p>
          <a:p>
            <a:r>
              <a:rPr lang="it-IT" sz="1600" dirty="0"/>
              <a:t>&lt;div class="w-50 p-3" &gt;</a:t>
            </a:r>
            <a:r>
              <a:rPr lang="it-IT" sz="1600" dirty="0" err="1"/>
              <a:t>Width</a:t>
            </a:r>
            <a:r>
              <a:rPr lang="it-IT" sz="1600" dirty="0"/>
              <a:t> 50%&lt;/div&gt;</a:t>
            </a:r>
          </a:p>
          <a:p>
            <a:r>
              <a:rPr lang="it-IT" sz="1600" dirty="0"/>
              <a:t>&lt;div class="w-75 p-3" &gt;</a:t>
            </a:r>
            <a:r>
              <a:rPr lang="it-IT" sz="1600" dirty="0" err="1"/>
              <a:t>Width</a:t>
            </a:r>
            <a:r>
              <a:rPr lang="it-IT" sz="1600" dirty="0"/>
              <a:t> 75%&lt;/div&gt;</a:t>
            </a:r>
          </a:p>
          <a:p>
            <a:r>
              <a:rPr lang="it-IT" sz="1600" dirty="0"/>
              <a:t>&lt;div class="w-100 p-3" &gt;</a:t>
            </a:r>
            <a:r>
              <a:rPr lang="it-IT" sz="1600" dirty="0" err="1"/>
              <a:t>Width</a:t>
            </a:r>
            <a:r>
              <a:rPr lang="it-IT" sz="1600" dirty="0"/>
              <a:t> 100%&lt;/div&gt;</a:t>
            </a:r>
          </a:p>
          <a:p>
            <a:r>
              <a:rPr lang="it-IT" sz="1600" dirty="0"/>
              <a:t>&lt;div class="w-auto p-3" &gt;</a:t>
            </a:r>
            <a:r>
              <a:rPr lang="it-IT" sz="1600" dirty="0" err="1"/>
              <a:t>Width</a:t>
            </a:r>
            <a:r>
              <a:rPr lang="it-IT" sz="1600" dirty="0"/>
              <a:t> auto&lt;/div&gt;</a:t>
            </a:r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0A80E-F51B-4112-83A7-0C6520985C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&lt;div class="</a:t>
            </a:r>
            <a:r>
              <a:rPr lang="en-US" sz="1400" dirty="0">
                <a:highlight>
                  <a:srgbClr val="00FF00"/>
                </a:highlight>
              </a:rPr>
              <a:t>h-25</a:t>
            </a:r>
            <a:r>
              <a:rPr lang="en-US" sz="1400" dirty="0"/>
              <a:t> d-inline-block" &gt;Height 25%&lt;/div&gt;</a:t>
            </a:r>
          </a:p>
          <a:p>
            <a:r>
              <a:rPr lang="en-US" sz="1400" dirty="0"/>
              <a:t>&lt;div class="h-50 d-inline-block" &gt;Height 50%&lt;/div&gt;</a:t>
            </a:r>
          </a:p>
          <a:p>
            <a:r>
              <a:rPr lang="en-US" sz="1400" dirty="0"/>
              <a:t>&lt;div class="h-75 d-inline-block" &gt;Height 75%&lt;/div&gt;</a:t>
            </a:r>
          </a:p>
          <a:p>
            <a:r>
              <a:rPr lang="en-US" sz="1400" dirty="0"/>
              <a:t>&lt;div class="h-100 d-inline-block" &gt;Height 100%&lt;/div&gt;</a:t>
            </a:r>
          </a:p>
          <a:p>
            <a:r>
              <a:rPr lang="en-US" sz="1400" dirty="0"/>
              <a:t>&lt;div class="h-auto d-inline-block" &gt;Height auto&lt;/div&gt;</a:t>
            </a:r>
          </a:p>
          <a:p>
            <a:endParaRPr lang="it-IT" sz="1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ADB82A-7104-4DCF-BF3F-BE97670D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5" y="4096602"/>
            <a:ext cx="4130745" cy="19006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287E42B-8220-40DA-817A-F52B5B44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04424"/>
            <a:ext cx="3430339" cy="21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580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86BE5-309E-485B-A300-FD27A266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.d-block, .d-</a:t>
            </a:r>
            <a:r>
              <a:rPr lang="it-IT" dirty="0" err="1"/>
              <a:t>inline</a:t>
            </a:r>
            <a:r>
              <a:rPr lang="it-IT" dirty="0"/>
              <a:t>, .d-</a:t>
            </a:r>
            <a:r>
              <a:rPr lang="it-IT" dirty="0" err="1"/>
              <a:t>inline</a:t>
            </a:r>
            <a:r>
              <a:rPr lang="it-IT" dirty="0"/>
              <a:t>-block</a:t>
            </a:r>
            <a:br>
              <a:rPr lang="it-IT" dirty="0"/>
            </a:br>
            <a:r>
              <a:rPr lang="it-IT" dirty="0"/>
              <a:t>display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9AC6C-FF94-4EEC-B526-4AD63A784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&lt;div class="d-inline p-2 </a:t>
            </a:r>
            <a:r>
              <a:rPr lang="en-US" dirty="0" err="1"/>
              <a:t>bg</a:t>
            </a:r>
            <a:r>
              <a:rPr lang="en-US" dirty="0"/>
              <a:t>-primary text-white"&gt;d-inline&lt;/div&gt;</a:t>
            </a:r>
          </a:p>
          <a:p>
            <a:endParaRPr lang="it-IT" dirty="0"/>
          </a:p>
          <a:p>
            <a:r>
              <a:rPr lang="en-US" dirty="0"/>
              <a:t>&lt;span class="d-block p-2 </a:t>
            </a:r>
            <a:r>
              <a:rPr lang="en-US" dirty="0" err="1"/>
              <a:t>bg</a:t>
            </a:r>
            <a:r>
              <a:rPr lang="en-US" dirty="0"/>
              <a:t>-primary text-white"&gt;d-block&lt;/span&gt;</a:t>
            </a: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F3E3EF7-0977-44FD-852C-12401EA6E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2013" y="2816539"/>
            <a:ext cx="4219575" cy="20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5374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7E4F4-4E30-49A2-A73F-2DB55EC3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.float-* oppure .float-{</a:t>
            </a:r>
            <a:r>
              <a:rPr lang="it-IT" dirty="0" err="1"/>
              <a:t>breakpoint</a:t>
            </a:r>
            <a:r>
              <a:rPr lang="it-IT" dirty="0"/>
              <a:t>}-*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89B12EE-439E-4401-AD02-E4F2CD25F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835" y="4534885"/>
            <a:ext cx="4219575" cy="905870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D44E7B1-DDB3-4A35-AC4E-20B55BD4F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5889" y="4290944"/>
            <a:ext cx="4219575" cy="139375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D9A0F27-779F-4BA4-9FB3-A49BC3BE30D1}"/>
              </a:ext>
            </a:extLst>
          </p:cNvPr>
          <p:cNvSpPr/>
          <p:nvPr/>
        </p:nvSpPr>
        <p:spPr>
          <a:xfrm>
            <a:off x="395287" y="2060848"/>
            <a:ext cx="3816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"float-left"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Float left on all viewport sizes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"float-right"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Float right on all viewport sizes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"float-none"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Don't float on all viewport sizes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4890315-9025-4C53-AB9D-8DC9CEA4F7B0}"/>
              </a:ext>
            </a:extLst>
          </p:cNvPr>
          <p:cNvSpPr/>
          <p:nvPr/>
        </p:nvSpPr>
        <p:spPr>
          <a:xfrm>
            <a:off x="4578112" y="2199670"/>
            <a:ext cx="4084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"float-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-right"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Float right on viewports sized SM (small) or wider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"float-md-right"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Float right on viewports sized MD (medium) or wider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"float-lg-right"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Float right on viewports sized LG (large) or wider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"float-xl-right"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Float right on viewports sized XL (extra-large) or wider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1172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8762C-1E91-4AE4-B467-BC263A02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.d-</a:t>
            </a:r>
            <a:r>
              <a:rPr lang="it-IT" dirty="0" err="1"/>
              <a:t>flex</a:t>
            </a:r>
            <a:br>
              <a:rPr lang="it-IT" dirty="0"/>
            </a:br>
            <a:r>
              <a:rPr lang="it-IT" dirty="0"/>
              <a:t>. </a:t>
            </a:r>
            <a:r>
              <a:rPr lang="it-IT" dirty="0" err="1"/>
              <a:t>flex-column</a:t>
            </a:r>
            <a:r>
              <a:rPr lang="it-IT" dirty="0"/>
              <a:t> oppure .</a:t>
            </a:r>
            <a:r>
              <a:rPr lang="it-IT" dirty="0" err="1"/>
              <a:t>flex-row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4B2D2-8AF9-4397-9726-05D5F03A3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.d-</a:t>
            </a:r>
            <a:r>
              <a:rPr lang="it-IT" sz="1800" dirty="0" err="1"/>
              <a:t>flex</a:t>
            </a:r>
            <a:r>
              <a:rPr lang="it-IT" sz="1800" dirty="0"/>
              <a:t> </a:t>
            </a:r>
            <a:r>
              <a:rPr lang="it-IT" sz="1800" dirty="0" err="1"/>
              <a:t>flex-column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9A22C4-A21B-4F2E-AD9D-993843F1E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.d-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flex-row</a:t>
            </a:r>
            <a:endParaRPr lang="it-IT" dirty="0"/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736346-EB0A-4B24-BB92-DA9E11BDDBC6}"/>
              </a:ext>
            </a:extLst>
          </p:cNvPr>
          <p:cNvSpPr/>
          <p:nvPr/>
        </p:nvSpPr>
        <p:spPr>
          <a:xfrm>
            <a:off x="395536" y="2132856"/>
            <a:ext cx="4130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"d-flex flex-column bd-highlight mb-3"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126165-3C9A-4CDC-80AB-5C21E2D3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6" y="4336941"/>
            <a:ext cx="2524125" cy="18192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D45A608-0000-4761-A646-13C5C73850B1}"/>
              </a:ext>
            </a:extLst>
          </p:cNvPr>
          <p:cNvSpPr/>
          <p:nvPr/>
        </p:nvSpPr>
        <p:spPr>
          <a:xfrm>
            <a:off x="4692248" y="2382885"/>
            <a:ext cx="3942184" cy="209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"d-flex flex-row bd-highlight mb-3"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"p-2 bd-highlight"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Flex item 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44368BB-6A57-46CC-9100-845D6BDC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39" y="5012263"/>
            <a:ext cx="3857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81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D8090-1189-4747-AAB9-FEC16B95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Justify</a:t>
            </a:r>
            <a:r>
              <a:rPr lang="it-IT" dirty="0"/>
              <a:t>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6B8C4-1D5B-46C2-A621-A621F5D852F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&lt;div class="d-flex justify-content-start"&gt;...&lt;/div&gt;</a:t>
            </a:r>
          </a:p>
          <a:p>
            <a:r>
              <a:rPr lang="en-US" sz="1600" dirty="0"/>
              <a:t>&lt;div class="d-flex justify-content-end"&gt;...&lt;/div&gt;</a:t>
            </a:r>
          </a:p>
          <a:p>
            <a:r>
              <a:rPr lang="en-US" sz="1600" dirty="0"/>
              <a:t>&lt;div class="d-flex justify-content-center"&gt;...&lt;/div&gt;</a:t>
            </a:r>
          </a:p>
          <a:p>
            <a:r>
              <a:rPr lang="en-US" sz="1600" dirty="0"/>
              <a:t>&lt;div class="d-flex justify-content-between"&gt;...&lt;/div&gt;</a:t>
            </a:r>
          </a:p>
          <a:p>
            <a:r>
              <a:rPr lang="en-US" sz="1600" dirty="0"/>
              <a:t>&lt;div class="d-flex justify-content-around"&gt;...&lt;/div&gt;</a:t>
            </a:r>
          </a:p>
          <a:p>
            <a:r>
              <a:rPr lang="en-US" sz="1600" dirty="0"/>
              <a:t>div class="d-flex justify-content-evenly"&gt;...&lt;/div&gt;</a:t>
            </a:r>
            <a:endParaRPr lang="it-IT" sz="1600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26CF87B-4733-4862-A5FB-29F327F6D1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7645" y="3429000"/>
            <a:ext cx="8087123" cy="2592388"/>
          </a:xfrm>
        </p:spPr>
      </p:pic>
    </p:spTree>
    <p:extLst>
      <p:ext uri="{BB962C8B-B14F-4D97-AF65-F5344CB8AC3E}">
        <p14:creationId xmlns:p14="http://schemas.microsoft.com/office/powerpoint/2010/main" val="1251168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1F932-FF8D-4B08-AE1E-B691E28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 reboot (SOLO ELEMENTI MINIMI)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82C924-8265-4039-ADE5-D3D34BC8D2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Reboot è una piccola parte del CSS di Bootstrap che si basa su </a:t>
            </a:r>
            <a:r>
              <a:rPr lang="it-IT" dirty="0" err="1"/>
              <a:t>Normalize</a:t>
            </a:r>
            <a:r>
              <a:rPr lang="it-IT" dirty="0"/>
              <a:t> e </a:t>
            </a:r>
            <a:r>
              <a:rPr lang="it-IT" dirty="0">
                <a:highlight>
                  <a:srgbClr val="FFFF00"/>
                </a:highlight>
              </a:rPr>
              <a:t>“inizializza” lo stile di molti elementi HTML attraverso il solo utilizzo di selettori di tipo </a:t>
            </a:r>
            <a:r>
              <a:rPr lang="it-IT" dirty="0"/>
              <a:t>(quindi non selettori di classe).</a:t>
            </a:r>
          </a:p>
          <a:p>
            <a:r>
              <a:rPr lang="it-IT" dirty="0"/>
              <a:t>Ogni altro stile aggiuntivo è invece applicato da Bootstrap, e quindi da Bootstrap Italia, con l’utilizzo di selettori di classe. Ad esempio, la parte Reboot di Bootstrap inizializza gli stili per le tabelle utilizzando &lt;</a:t>
            </a:r>
            <a:r>
              <a:rPr lang="it-IT" dirty="0" err="1"/>
              <a:t>table</a:t>
            </a:r>
            <a:r>
              <a:rPr lang="it-IT" dirty="0"/>
              <a:t>&gt;, ed in seguito definisce .</a:t>
            </a:r>
            <a:r>
              <a:rPr lang="it-IT" dirty="0" err="1"/>
              <a:t>table</a:t>
            </a:r>
            <a:r>
              <a:rPr lang="it-IT" dirty="0"/>
              <a:t>, .</a:t>
            </a:r>
            <a:r>
              <a:rPr lang="it-IT" dirty="0" err="1"/>
              <a:t>table-bordered</a:t>
            </a:r>
            <a:r>
              <a:rPr lang="it-IT" dirty="0"/>
              <a:t> ed altri.</a:t>
            </a:r>
          </a:p>
          <a:p>
            <a:r>
              <a:rPr lang="it-IT" b="1" i="0" u="none" strike="noStrike" dirty="0">
                <a:solidFill>
                  <a:srgbClr val="333333"/>
                </a:solidFill>
                <a:effectLst/>
                <a:latin typeface="Nunito" pitchFamily="2" charset="0"/>
                <a:hlinkClick r:id="rId2"/>
              </a:rPr>
              <a:t>https://cdn.jsdelivr.net/npm/bootstrap-reboot@4.5.6/reboot.min.css</a:t>
            </a:r>
            <a:endParaRPr lang="it-IT" dirty="0"/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A647D7-1BED-4C30-8AEA-96AE2E8EA7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3140968"/>
            <a:ext cx="8640763" cy="3600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/>
              <a:t>Aggiorna alcuni valori di default del browser con </a:t>
            </a:r>
            <a:r>
              <a:rPr lang="it-IT" sz="1400" dirty="0">
                <a:highlight>
                  <a:srgbClr val="FFFF00"/>
                </a:highlight>
              </a:rPr>
              <a:t>l’utilizzo di rem anziché </a:t>
            </a:r>
            <a:r>
              <a:rPr lang="it-IT" sz="1400" dirty="0" err="1">
                <a:highlight>
                  <a:srgbClr val="FFFF00"/>
                </a:highlight>
              </a:rPr>
              <a:t>em</a:t>
            </a:r>
            <a:r>
              <a:rPr lang="it-IT" sz="1400" dirty="0">
                <a:highlight>
                  <a:srgbClr val="FFFF00"/>
                </a:highlight>
              </a:rPr>
              <a:t> </a:t>
            </a:r>
            <a:r>
              <a:rPr lang="it-IT" sz="1400" dirty="0"/>
              <a:t>per avere componenti più semplicemente ridimensionabili.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Evita </a:t>
            </a:r>
            <a:r>
              <a:rPr lang="it-IT" sz="1400" dirty="0" err="1">
                <a:highlight>
                  <a:srgbClr val="FFFF00"/>
                </a:highlight>
              </a:rPr>
              <a:t>margin</a:t>
            </a:r>
            <a:r>
              <a:rPr lang="it-IT" sz="1400" dirty="0">
                <a:highlight>
                  <a:srgbClr val="FFFF00"/>
                </a:highlight>
              </a:rPr>
              <a:t>-top</a:t>
            </a:r>
            <a:r>
              <a:rPr lang="it-IT" sz="1400" dirty="0"/>
              <a:t>. Margini verticali possono collassare tra loro, portando risultati inattesi a seconda del dispositivo.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Lascia ogni dichiarazione relativa alle proprietà dei testi (font-) al minimo</a:t>
            </a:r>
            <a:r>
              <a:rPr lang="it-IT" sz="1400" dirty="0"/>
              <a:t>, usando il default </a:t>
            </a:r>
            <a:r>
              <a:rPr lang="it-IT" sz="1400" dirty="0" err="1"/>
              <a:t>inherit</a:t>
            </a:r>
            <a:r>
              <a:rPr lang="it-IT" sz="1400" dirty="0"/>
              <a:t> quando possibile.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/>
              <a:t>Default di pagina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/>
              <a:t>Gli elementi &lt;html&gt; e &lt;body&gt; stessi impostano attraverso Reboot alcuni comportamenti, tra cui: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box-</a:t>
            </a:r>
            <a:r>
              <a:rPr lang="it-IT" sz="1400" dirty="0" err="1">
                <a:highlight>
                  <a:srgbClr val="FFFF00"/>
                </a:highlight>
              </a:rPr>
              <a:t>sizing</a:t>
            </a:r>
            <a:r>
              <a:rPr lang="it-IT" sz="1400" dirty="0">
                <a:highlight>
                  <a:srgbClr val="FFFF00"/>
                </a:highlight>
              </a:rPr>
              <a:t> è settato a </a:t>
            </a:r>
            <a:r>
              <a:rPr lang="it-IT" sz="1400" dirty="0" err="1">
                <a:highlight>
                  <a:srgbClr val="FFFF00"/>
                </a:highlight>
              </a:rPr>
              <a:t>border</a:t>
            </a:r>
            <a:r>
              <a:rPr lang="it-IT" sz="1400" dirty="0">
                <a:highlight>
                  <a:srgbClr val="FFFF00"/>
                </a:highlight>
              </a:rPr>
              <a:t>-box </a:t>
            </a:r>
            <a:r>
              <a:rPr lang="it-IT" sz="1400" dirty="0"/>
              <a:t>globalmente, anche per *::</a:t>
            </a:r>
            <a:r>
              <a:rPr lang="it-IT" sz="1400" dirty="0" err="1"/>
              <a:t>before</a:t>
            </a:r>
            <a:r>
              <a:rPr lang="it-IT" sz="1400" dirty="0"/>
              <a:t> e *::after. Questo assicura che la dimensione dichiarata non aumenti mai per la presenza di </a:t>
            </a:r>
            <a:r>
              <a:rPr lang="it-IT" sz="1400" dirty="0" err="1"/>
              <a:t>padding</a:t>
            </a:r>
            <a:r>
              <a:rPr lang="it-IT" sz="1400" dirty="0"/>
              <a:t> o bordi.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&lt;html&gt; non imposta una dimensione di base per font-size, assumendola in 16px</a:t>
            </a:r>
            <a:r>
              <a:rPr lang="it-IT" sz="1400" dirty="0"/>
              <a:t>, come da default del browser.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&lt;body&gt; imposta un font-size: 1rem</a:t>
            </a:r>
            <a:r>
              <a:rPr lang="it-IT" sz="1400" dirty="0"/>
              <a:t>, per un migliore ridimensionamento dei testi via media-queries, rispettando le preferenze degli utenti e assicurando così un approccio più accessibile.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&lt;body&gt; imposta anche font-family, line-</a:t>
            </a:r>
            <a:r>
              <a:rPr lang="it-IT" sz="1400" dirty="0" err="1">
                <a:highlight>
                  <a:srgbClr val="FFFF00"/>
                </a:highlight>
              </a:rPr>
              <a:t>height</a:t>
            </a:r>
            <a:r>
              <a:rPr lang="it-IT" sz="1400" dirty="0">
                <a:highlight>
                  <a:srgbClr val="FFFF00"/>
                </a:highlight>
              </a:rPr>
              <a:t>, e text-</a:t>
            </a:r>
            <a:r>
              <a:rPr lang="it-IT" sz="1400" dirty="0" err="1">
                <a:highlight>
                  <a:srgbClr val="FFFF00"/>
                </a:highlight>
              </a:rPr>
              <a:t>align</a:t>
            </a:r>
            <a:r>
              <a:rPr lang="it-IT" sz="1400" dirty="0">
                <a:highlight>
                  <a:srgbClr val="FFFF00"/>
                </a:highlight>
              </a:rPr>
              <a:t> globali</a:t>
            </a:r>
            <a:r>
              <a:rPr lang="it-IT" sz="1400" dirty="0"/>
              <a:t>, per evitare inconsistenze in alcuni elementi dei </a:t>
            </a:r>
            <a:r>
              <a:rPr lang="it-IT" sz="1400" dirty="0" err="1"/>
              <a:t>form</a:t>
            </a:r>
            <a:r>
              <a:rPr lang="it-IT" sz="1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highlight>
                  <a:srgbClr val="FFFF00"/>
                </a:highlight>
              </a:rPr>
              <a:t>&lt;body&gt; imposta background-color a #fff.</a:t>
            </a:r>
          </a:p>
        </p:txBody>
      </p:sp>
    </p:spTree>
    <p:extLst>
      <p:ext uri="{BB962C8B-B14F-4D97-AF65-F5344CB8AC3E}">
        <p14:creationId xmlns:p14="http://schemas.microsoft.com/office/powerpoint/2010/main" val="264988700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5801A-CA2B-4485-B2EF-77814951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ALIGN-ITEMS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CA1B1-312A-4103-9795-9EB6F64CE5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&lt;div class="d-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align</a:t>
            </a:r>
            <a:r>
              <a:rPr lang="it-IT" dirty="0"/>
              <a:t>-items-start"&gt;...&lt;/div&gt;</a:t>
            </a:r>
          </a:p>
          <a:p>
            <a:r>
              <a:rPr lang="it-IT" dirty="0"/>
              <a:t>&lt;div class="d-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align</a:t>
            </a:r>
            <a:r>
              <a:rPr lang="it-IT" dirty="0"/>
              <a:t>-items-end"&gt;...&lt;/div&gt;</a:t>
            </a:r>
          </a:p>
          <a:p>
            <a:r>
              <a:rPr lang="it-IT" dirty="0"/>
              <a:t>&lt;div class="d-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align</a:t>
            </a:r>
            <a:r>
              <a:rPr lang="it-IT" dirty="0"/>
              <a:t>-items-center"&gt;...&lt;/div&gt;</a:t>
            </a:r>
          </a:p>
          <a:p>
            <a:r>
              <a:rPr lang="it-IT" dirty="0"/>
              <a:t>&lt;div class="d-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align</a:t>
            </a:r>
            <a:r>
              <a:rPr lang="it-IT" dirty="0"/>
              <a:t>-items-baseline"&gt;...&lt;/div&gt;</a:t>
            </a:r>
          </a:p>
          <a:p>
            <a:r>
              <a:rPr lang="it-IT" dirty="0"/>
              <a:t>&lt;div class="d-</a:t>
            </a:r>
            <a:r>
              <a:rPr lang="it-IT" dirty="0" err="1"/>
              <a:t>flex</a:t>
            </a:r>
            <a:r>
              <a:rPr lang="it-IT" dirty="0"/>
              <a:t> </a:t>
            </a:r>
            <a:r>
              <a:rPr lang="it-IT" dirty="0" err="1"/>
              <a:t>align</a:t>
            </a:r>
            <a:r>
              <a:rPr lang="it-IT" dirty="0"/>
              <a:t>-items-stretch"&gt;...&lt;/div&gt;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52637-B45C-4168-A64B-01964C5686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2865" y="3429000"/>
            <a:ext cx="4116683" cy="2592388"/>
          </a:xfrm>
        </p:spPr>
      </p:pic>
    </p:spTree>
    <p:extLst>
      <p:ext uri="{BB962C8B-B14F-4D97-AF65-F5344CB8AC3E}">
        <p14:creationId xmlns:p14="http://schemas.microsoft.com/office/powerpoint/2010/main" val="167383534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</a:t>
            </a:r>
            <a:r>
              <a:rPr lang="it-IT" sz="1600"/>
              <a:t>bootstrap.com e </a:t>
            </a:r>
            <a:r>
              <a:rPr lang="it-IT" sz="1600" dirty="0"/>
              <a:t>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C0D7F-3B8E-4B45-97CA-DCA27CCF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 GRID (SOLO ELEMENTI GRIGLIA)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E5E34-D709-462C-9065-E40301F57B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sistema a griglia di Bootstrap utilizza una serie di contenitori, righe e colonne per il layout e l'allineamento dei contenuti. È costruito con </a:t>
            </a:r>
            <a:r>
              <a:rPr lang="it-IT" dirty="0" err="1"/>
              <a:t>flexbox</a:t>
            </a:r>
            <a:r>
              <a:rPr lang="it-IT" dirty="0"/>
              <a:t> ed è completamente reattivo. Di seguito è riportato un esempio e uno sguardo approfondito su come la griglia si unisce.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590BCB-95B5-403F-93EB-59EDFF79B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Per includere solo la griglia v4:</a:t>
            </a:r>
          </a:p>
          <a:p>
            <a:r>
              <a:rPr lang="it-IT" dirty="0"/>
              <a:t>https://cdn.jsdelivr.net/npm/bootstrap-v4-grid-only@1.0.0/dist/bootstrap-grid.min.css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5778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CF3C1-5F9A-448D-BCDF-8D678BC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peculiarità del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70421-B8F4-49A4-9D8E-61BEE46B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DOCTYPE</a:t>
            </a:r>
            <a:r>
              <a:rPr lang="it-IT" dirty="0"/>
              <a:t> deve essere quello HTML5 </a:t>
            </a:r>
          </a:p>
          <a:p>
            <a:r>
              <a:rPr lang="it-IT" dirty="0"/>
              <a:t>&lt;!DOCTYPE html&gt;</a:t>
            </a:r>
          </a:p>
          <a:p>
            <a:endParaRPr lang="it-IT" dirty="0"/>
          </a:p>
          <a:p>
            <a:r>
              <a:rPr lang="it-IT" dirty="0"/>
              <a:t>L’uso del </a:t>
            </a:r>
            <a:r>
              <a:rPr lang="it-IT" dirty="0">
                <a:highlight>
                  <a:srgbClr val="FFFF00"/>
                </a:highlight>
              </a:rPr>
              <a:t>meta tag </a:t>
            </a:r>
            <a:r>
              <a:rPr lang="it-IT" dirty="0" err="1">
                <a:highlight>
                  <a:srgbClr val="FFFF00"/>
                </a:highlight>
              </a:rPr>
              <a:t>viewport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è fondamentale. Lavoriamo, lo ricordiamo, con un framework responsivo per default</a:t>
            </a:r>
          </a:p>
          <a:p>
            <a:endParaRPr lang="it-IT" dirty="0"/>
          </a:p>
          <a:p>
            <a:r>
              <a:rPr lang="it-IT" dirty="0"/>
              <a:t>Passando ai fogli di stile, è opportuno sin dall’inizio collegare, oltre al </a:t>
            </a:r>
            <a:r>
              <a:rPr lang="it-IT" b="1" dirty="0"/>
              <a:t>CSS principale di Bootstrap</a:t>
            </a:r>
            <a:r>
              <a:rPr lang="it-IT" dirty="0"/>
              <a:t>, un </a:t>
            </a:r>
            <a:r>
              <a:rPr lang="it-IT" b="1" dirty="0"/>
              <a:t>CSS che ospiterà gli stili aggiuntivi</a:t>
            </a:r>
            <a:r>
              <a:rPr lang="it-IT" dirty="0"/>
              <a:t>, oltre che le regole con cui andremo a sovrascrivere e/o modificare gli stili predefiniti del framework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6403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B89C8-A5C9-40F8-BA70-D66AC6C1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Box-</a:t>
            </a:r>
            <a:r>
              <a:rPr lang="it-IT" dirty="0" err="1"/>
              <a:t>sizing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90E3C0-BDE3-4E2E-873B-5D7CB4A2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Viene Utilizzato di base il </a:t>
            </a:r>
            <a:r>
              <a:rPr lang="it-IT" dirty="0" err="1">
                <a:highlight>
                  <a:srgbClr val="FFFF00"/>
                </a:highlight>
              </a:rPr>
              <a:t>border</a:t>
            </a:r>
            <a:r>
              <a:rPr lang="it-IT" dirty="0">
                <a:highlight>
                  <a:srgbClr val="FFFF00"/>
                </a:highlight>
              </a:rPr>
              <a:t>-box</a:t>
            </a:r>
            <a:r>
              <a:rPr lang="it-IT" dirty="0"/>
              <a:t> e </a:t>
            </a:r>
            <a:r>
              <a:rPr lang="it-IT" b="1" u="sng" dirty="0"/>
              <a:t>NON</a:t>
            </a:r>
            <a:r>
              <a:rPr lang="it-IT" u="sng" dirty="0"/>
              <a:t> il </a:t>
            </a:r>
            <a:r>
              <a:rPr lang="it-IT" u="sng" dirty="0" err="1"/>
              <a:t>content</a:t>
            </a:r>
            <a:r>
              <a:rPr lang="it-IT" u="sng" dirty="0"/>
              <a:t> box</a:t>
            </a:r>
            <a:r>
              <a:rPr lang="it-IT" dirty="0"/>
              <a:t>, questo significa che il </a:t>
            </a:r>
            <a:r>
              <a:rPr lang="it-IT" b="1" dirty="0" err="1"/>
              <a:t>padding</a:t>
            </a:r>
            <a:r>
              <a:rPr lang="it-IT" b="1" dirty="0"/>
              <a:t> non ha effetto sulle dimensioni finali del box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Per fare l’</a:t>
            </a:r>
            <a:r>
              <a:rPr lang="it-IT" dirty="0" err="1"/>
              <a:t>override</a:t>
            </a:r>
            <a:r>
              <a:rPr lang="it-IT" dirty="0"/>
              <a:t> di questo metodo</a:t>
            </a:r>
          </a:p>
          <a:p>
            <a:r>
              <a:rPr lang="it-IT" dirty="0"/>
              <a:t>.</a:t>
            </a:r>
            <a:r>
              <a:rPr lang="it-IT" dirty="0" err="1"/>
              <a:t>selector</a:t>
            </a:r>
            <a:r>
              <a:rPr lang="it-IT" dirty="0"/>
              <a:t>-for-some-</a:t>
            </a:r>
            <a:r>
              <a:rPr lang="it-IT" dirty="0" err="1"/>
              <a:t>widget</a:t>
            </a:r>
            <a:r>
              <a:rPr lang="it-IT" dirty="0"/>
              <a:t> {</a:t>
            </a:r>
          </a:p>
          <a:p>
            <a:r>
              <a:rPr lang="it-IT" dirty="0"/>
              <a:t>  -</a:t>
            </a:r>
            <a:r>
              <a:rPr lang="it-IT" dirty="0" err="1"/>
              <a:t>webkit</a:t>
            </a:r>
            <a:r>
              <a:rPr lang="it-IT" dirty="0"/>
              <a:t>-box-</a:t>
            </a:r>
            <a:r>
              <a:rPr lang="it-IT" dirty="0" err="1"/>
              <a:t>sizing</a:t>
            </a:r>
            <a:r>
              <a:rPr lang="it-IT" dirty="0"/>
              <a:t>: </a:t>
            </a:r>
            <a:r>
              <a:rPr lang="it-IT" dirty="0" err="1"/>
              <a:t>content</a:t>
            </a:r>
            <a:r>
              <a:rPr lang="it-IT" dirty="0"/>
              <a:t>-box;</a:t>
            </a:r>
          </a:p>
          <a:p>
            <a:r>
              <a:rPr lang="it-IT" dirty="0"/>
              <a:t>     -</a:t>
            </a:r>
            <a:r>
              <a:rPr lang="it-IT" dirty="0" err="1"/>
              <a:t>moz</a:t>
            </a:r>
            <a:r>
              <a:rPr lang="it-IT" dirty="0"/>
              <a:t>-box-</a:t>
            </a:r>
            <a:r>
              <a:rPr lang="it-IT" dirty="0" err="1"/>
              <a:t>sizing</a:t>
            </a:r>
            <a:r>
              <a:rPr lang="it-IT" dirty="0"/>
              <a:t>: </a:t>
            </a:r>
            <a:r>
              <a:rPr lang="it-IT" dirty="0" err="1"/>
              <a:t>content</a:t>
            </a:r>
            <a:r>
              <a:rPr lang="it-IT" dirty="0"/>
              <a:t>-box;</a:t>
            </a:r>
          </a:p>
          <a:p>
            <a:r>
              <a:rPr lang="it-IT" dirty="0"/>
              <a:t>          box-</a:t>
            </a:r>
            <a:r>
              <a:rPr lang="it-IT" dirty="0" err="1"/>
              <a:t>sizing</a:t>
            </a:r>
            <a:r>
              <a:rPr lang="it-IT" dirty="0"/>
              <a:t>: </a:t>
            </a:r>
            <a:r>
              <a:rPr lang="it-IT" dirty="0" err="1"/>
              <a:t>content</a:t>
            </a:r>
            <a:r>
              <a:rPr lang="it-IT" dirty="0"/>
              <a:t>-box;</a:t>
            </a:r>
          </a:p>
          <a:p>
            <a:r>
              <a:rPr lang="it-IT" dirty="0"/>
              <a:t>}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1F41E9A4-82FC-44DE-8ECA-BB32DC0E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3101330" cy="243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749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27115-46A4-4A2A-AA6A-0C203E5F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7F5CE-6724-4137-803E-9B825038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Bootstrap richiede un elemento contenente per avvolgere i contenuti del sito e ospitare il nostro sistema di griglia</a:t>
            </a:r>
          </a:p>
          <a:p>
            <a:endParaRPr lang="it-IT" dirty="0"/>
          </a:p>
          <a:p>
            <a:r>
              <a:rPr lang="it-IT" dirty="0"/>
              <a:t>Usa .container per un contenitore di larghezza fissa reattiva.</a:t>
            </a:r>
          </a:p>
          <a:p>
            <a:r>
              <a:rPr lang="it-IT" dirty="0"/>
              <a:t>&lt;div </a:t>
            </a:r>
            <a:r>
              <a:rPr lang="it-IT" b="1" dirty="0"/>
              <a:t>class="container"</a:t>
            </a:r>
            <a:r>
              <a:rPr lang="it-IT" dirty="0"/>
              <a:t>&gt;</a:t>
            </a:r>
          </a:p>
          <a:p>
            <a:r>
              <a:rPr lang="it-IT" dirty="0"/>
              <a:t>&lt;/div&gt;</a:t>
            </a:r>
          </a:p>
          <a:p>
            <a:endParaRPr lang="it-IT" dirty="0"/>
          </a:p>
          <a:p>
            <a:r>
              <a:rPr lang="it-IT" dirty="0"/>
              <a:t>Utilizzare il Container fluido per un contenitore a larghezza totale</a:t>
            </a:r>
          </a:p>
          <a:p>
            <a:r>
              <a:rPr lang="it-IT" dirty="0"/>
              <a:t>&lt;div </a:t>
            </a:r>
            <a:r>
              <a:rPr lang="it-IT" b="1" dirty="0"/>
              <a:t>class="container-</a:t>
            </a:r>
            <a:r>
              <a:rPr lang="it-IT" b="1" dirty="0" err="1"/>
              <a:t>fluid</a:t>
            </a:r>
            <a:r>
              <a:rPr lang="it-IT" b="1" dirty="0"/>
              <a:t>"</a:t>
            </a:r>
            <a:r>
              <a:rPr lang="it-IT" dirty="0"/>
              <a:t>&gt;</a:t>
            </a:r>
          </a:p>
          <a:p>
            <a:r>
              <a:rPr lang="it-IT" dirty="0"/>
              <a:t>&lt;/div&gt;</a:t>
            </a:r>
          </a:p>
          <a:p>
            <a:endParaRPr lang="it-IT" dirty="0"/>
          </a:p>
          <a:p>
            <a:r>
              <a:rPr lang="en-US" dirty="0"/>
              <a:t>.container-</a:t>
            </a:r>
            <a:r>
              <a:rPr lang="en-US" dirty="0">
                <a:highlight>
                  <a:srgbClr val="FFFF00"/>
                </a:highlight>
              </a:rPr>
              <a:t>{breakpoint}</a:t>
            </a:r>
            <a:r>
              <a:rPr lang="en-US" dirty="0"/>
              <a:t>: 100%  </a:t>
            </a:r>
            <a:r>
              <a:rPr lang="en-US" dirty="0" err="1"/>
              <a:t>dfino</a:t>
            </a:r>
            <a:r>
              <a:rPr lang="en-US" dirty="0"/>
              <a:t> al breakpoint </a:t>
            </a:r>
            <a:r>
              <a:rPr lang="en-US" dirty="0" err="1"/>
              <a:t>specificato</a:t>
            </a:r>
            <a:r>
              <a:rPr lang="en-US" dirty="0"/>
              <a:t>,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container-lg</a:t>
            </a:r>
            <a:r>
              <a:rPr lang="it-IT" dirty="0"/>
              <a:t> è 100% fino ad arrivare a </a:t>
            </a:r>
            <a:r>
              <a:rPr lang="it-IT" b="1" i="0" dirty="0">
                <a:solidFill>
                  <a:srgbClr val="212529"/>
                </a:solidFill>
                <a:effectLst/>
                <a:latin typeface="-apple-system"/>
              </a:rPr>
              <a:t>960px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090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uzionesoftware">
  <a:themeElements>
    <a:clrScheme name="Fasce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Fasc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sc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uzionesoftware" id="{514D312B-25F6-4F54-B556-188D98477F66}" vid="{A12A0098-4C4A-487E-A2CF-03BEAF9480A4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</Template>
  <TotalTime>7940</TotalTime>
  <Words>4466</Words>
  <Application>Microsoft Office PowerPoint</Application>
  <PresentationFormat>Presentazione su schermo (4:3)</PresentationFormat>
  <Paragraphs>495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0" baseType="lpstr">
      <vt:lpstr>-apple-system</vt:lpstr>
      <vt:lpstr>Arial</vt:lpstr>
      <vt:lpstr>Consolas</vt:lpstr>
      <vt:lpstr>Corbel</vt:lpstr>
      <vt:lpstr>Menlo</vt:lpstr>
      <vt:lpstr>Nunito</vt:lpstr>
      <vt:lpstr>SFMono-Regular</vt:lpstr>
      <vt:lpstr>Wingdings</vt:lpstr>
      <vt:lpstr>soluzionesoftware</vt:lpstr>
      <vt:lpstr>Bootstrap 5</vt:lpstr>
      <vt:lpstr>Bootstrap</vt:lpstr>
      <vt:lpstr>Bootstrap COMPLETO</vt:lpstr>
      <vt:lpstr>Possibili inclusioni di bootstrap</vt:lpstr>
      <vt:lpstr>BOOTSTRAP reboot (SOLO ELEMENTI MINIMI)</vt:lpstr>
      <vt:lpstr>BOOTSTRAP GRID (SOLO ELEMENTI GRIGLIA)</vt:lpstr>
      <vt:lpstr>Alcune peculiarità del codice</vt:lpstr>
      <vt:lpstr>Box-sizing </vt:lpstr>
      <vt:lpstr>Containers</vt:lpstr>
      <vt:lpstr>container</vt:lpstr>
      <vt:lpstr>Grid system</vt:lpstr>
      <vt:lpstr>Grid system</vt:lpstr>
      <vt:lpstr>Opzioni di griglia</vt:lpstr>
      <vt:lpstr>dimensionamento colonna</vt:lpstr>
      <vt:lpstr>Esempio</vt:lpstr>
      <vt:lpstr>order-*</vt:lpstr>
      <vt:lpstr>.offset-{breakpoint}-*</vt:lpstr>
      <vt:lpstr>col-{breakpoint}-auto</vt:lpstr>
      <vt:lpstr>Colonne nidificate</vt:lpstr>
      <vt:lpstr>Margini ml-* mr-* mx-*, MT-*, MB-*,  MY-* m-{breakpoint}-* (m-sm-2, M-2 )</vt:lpstr>
      <vt:lpstr>.m{side}-*, .p{side}-* Margin and padding</vt:lpstr>
      <vt:lpstr>Carattere di Default</vt:lpstr>
      <vt:lpstr>Tipografia</vt:lpstr>
      <vt:lpstr>Display HEadings</vt:lpstr>
      <vt:lpstr>.img-fluid si adatta al contenitore padre</vt:lpstr>
      <vt:lpstr>.img-thumbnail, .rounded</vt:lpstr>
      <vt:lpstr>.rounded (border radius)</vt:lpstr>
      <vt:lpstr>allineare le immagini .float-left, float-right, .mx-auto .d-block</vt:lpstr>
      <vt:lpstr>.table</vt:lpstr>
      <vt:lpstr>.table .table-dark</vt:lpstr>
      <vt:lpstr>. table-striped</vt:lpstr>
      <vt:lpstr>.table-bordered </vt:lpstr>
      <vt:lpstr>.table-sm</vt:lpstr>
      <vt:lpstr>.bg-* , .table-* colorare i tr</vt:lpstr>
      <vt:lpstr>.table-responsive </vt:lpstr>
      <vt:lpstr>&lt;figure class= "figure" &gt; </vt:lpstr>
      <vt:lpstr>.border</vt:lpstr>
      <vt:lpstr>.border-*</vt:lpstr>
      <vt:lpstr>Classe Small</vt:lpstr>
      <vt:lpstr>Font Size (bootstrap v.5)</vt:lpstr>
      <vt:lpstr>.text-* oppure text-{breakpoint}-* Alignment classes</vt:lpstr>
      <vt:lpstr>Transformation classes</vt:lpstr>
      <vt:lpstr>.text-* (font color)</vt:lpstr>
      <vt:lpstr>.bg-* (background-color)</vt:lpstr>
      <vt:lpstr>.w-* , .h-* sizing</vt:lpstr>
      <vt:lpstr>.d-block, .d-inline, .d-inline-block display</vt:lpstr>
      <vt:lpstr>.float-* oppure .float-{breakpoint}-*</vt:lpstr>
      <vt:lpstr>.d-flex . flex-column oppure .flex-row</vt:lpstr>
      <vt:lpstr>Justify Content</vt:lpstr>
      <vt:lpstr>ALIGN-ITEMS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472</cp:revision>
  <dcterms:created xsi:type="dcterms:W3CDTF">2015-12-28T12:54:34Z</dcterms:created>
  <dcterms:modified xsi:type="dcterms:W3CDTF">2022-02-07T21:16:45Z</dcterms:modified>
</cp:coreProperties>
</file>