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8" r:id="rId56"/>
    <p:sldId id="279" r:id="rId57"/>
    <p:sldId id="676" r:id="rId58"/>
    <p:sldId id="277"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683" r:id="rId193"/>
    <p:sldId id="628" r:id="rId194"/>
    <p:sldId id="373" r:id="rId195"/>
    <p:sldId id="594" r:id="rId196"/>
    <p:sldId id="375" r:id="rId197"/>
    <p:sldId id="376" r:id="rId198"/>
    <p:sldId id="378" r:id="rId199"/>
    <p:sldId id="470" r:id="rId200"/>
    <p:sldId id="471" r:id="rId201"/>
    <p:sldId id="472" r:id="rId202"/>
    <p:sldId id="473" r:id="rId203"/>
    <p:sldId id="474" r:id="rId204"/>
    <p:sldId id="475" r:id="rId205"/>
    <p:sldId id="476" r:id="rId206"/>
    <p:sldId id="478" r:id="rId207"/>
    <p:sldId id="477" r:id="rId208"/>
    <p:sldId id="480" r:id="rId209"/>
    <p:sldId id="481" r:id="rId210"/>
    <p:sldId id="483" r:id="rId211"/>
    <p:sldId id="484" r:id="rId212"/>
    <p:sldId id="488" r:id="rId213"/>
    <p:sldId id="485" r:id="rId214"/>
    <p:sldId id="629" r:id="rId215"/>
    <p:sldId id="487" r:id="rId216"/>
    <p:sldId id="379" r:id="rId217"/>
    <p:sldId id="395" r:id="rId218"/>
    <p:sldId id="397" r:id="rId219"/>
    <p:sldId id="398" r:id="rId220"/>
    <p:sldId id="399" r:id="rId221"/>
    <p:sldId id="400" r:id="rId222"/>
    <p:sldId id="630" r:id="rId223"/>
    <p:sldId id="589" r:id="rId224"/>
    <p:sldId id="401" r:id="rId225"/>
    <p:sldId id="402" r:id="rId226"/>
    <p:sldId id="672" r:id="rId227"/>
    <p:sldId id="391" r:id="rId228"/>
    <p:sldId id="673" r:id="rId229"/>
    <p:sldId id="682" r:id="rId230"/>
    <p:sldId id="678" r:id="rId231"/>
    <p:sldId id="406" r:id="rId232"/>
    <p:sldId id="407" r:id="rId233"/>
    <p:sldId id="408" r:id="rId234"/>
    <p:sldId id="409" r:id="rId235"/>
    <p:sldId id="410" r:id="rId236"/>
    <p:sldId id="411" r:id="rId237"/>
    <p:sldId id="412" r:id="rId238"/>
    <p:sldId id="413" r:id="rId239"/>
    <p:sldId id="414" r:id="rId240"/>
    <p:sldId id="591" r:id="rId241"/>
    <p:sldId id="666" r:id="rId242"/>
    <p:sldId id="520" r:id="rId243"/>
    <p:sldId id="521" r:id="rId244"/>
    <p:sldId id="522" r:id="rId245"/>
    <p:sldId id="529" r:id="rId246"/>
    <p:sldId id="517" r:id="rId247"/>
    <p:sldId id="518" r:id="rId248"/>
    <p:sldId id="525" r:id="rId249"/>
    <p:sldId id="526" r:id="rId250"/>
    <p:sldId id="527" r:id="rId251"/>
    <p:sldId id="528" r:id="rId252"/>
    <p:sldId id="523" r:id="rId253"/>
    <p:sldId id="531" r:id="rId254"/>
    <p:sldId id="519" r:id="rId255"/>
    <p:sldId id="533" r:id="rId256"/>
    <p:sldId id="532" r:id="rId257"/>
    <p:sldId id="258" r:id="rId258"/>
    <p:sldId id="634" r:id="rId259"/>
    <p:sldId id="637" r:id="rId260"/>
    <p:sldId id="642" r:id="rId261"/>
    <p:sldId id="638" r:id="rId262"/>
    <p:sldId id="641" r:id="rId263"/>
    <p:sldId id="646" r:id="rId264"/>
    <p:sldId id="652" r:id="rId265"/>
    <p:sldId id="657" r:id="rId266"/>
    <p:sldId id="664" r:id="rId267"/>
    <p:sldId id="658" r:id="rId268"/>
    <p:sldId id="659" r:id="rId269"/>
    <p:sldId id="661" r:id="rId270"/>
    <p:sldId id="662" r:id="rId271"/>
    <p:sldId id="292" r:id="rId272"/>
    <p:sldId id="293" r:id="rId273"/>
    <p:sldId id="663" r:id="rId274"/>
    <p:sldId id="295" r:id="rId275"/>
    <p:sldId id="499" r:id="rId276"/>
    <p:sldId id="500" r:id="rId277"/>
    <p:sldId id="606" r:id="rId278"/>
    <p:sldId id="627" r:id="rId279"/>
    <p:sldId id="607" r:id="rId280"/>
    <p:sldId id="502" r:id="rId281"/>
    <p:sldId id="503" r:id="rId282"/>
    <p:sldId id="504" r:id="rId283"/>
    <p:sldId id="610" r:id="rId284"/>
    <p:sldId id="611" r:id="rId285"/>
    <p:sldId id="612" r:id="rId286"/>
    <p:sldId id="613" r:id="rId287"/>
    <p:sldId id="616" r:id="rId288"/>
    <p:sldId id="614" r:id="rId289"/>
    <p:sldId id="615" r:id="rId290"/>
    <p:sldId id="617" r:id="rId291"/>
    <p:sldId id="620" r:id="rId292"/>
    <p:sldId id="618" r:id="rId293"/>
    <p:sldId id="619" r:id="rId294"/>
    <p:sldId id="626" r:id="rId295"/>
    <p:sldId id="595" r:id="rId296"/>
    <p:sldId id="598" r:id="rId297"/>
    <p:sldId id="599" r:id="rId298"/>
    <p:sldId id="516" r:id="rId299"/>
    <p:sldId id="681" r:id="rId3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0" autoAdjust="0"/>
    <p:restoredTop sz="96064" autoAdjust="0"/>
  </p:normalViewPr>
  <p:slideViewPr>
    <p:cSldViewPr snapToGrid="0">
      <p:cViewPr varScale="1">
        <p:scale>
          <a:sx n="109" d="100"/>
          <a:sy n="109" d="100"/>
        </p:scale>
        <p:origin x="98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tableStyles" Target="tableStyles.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theme" Target="theme/theme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24/02/2022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24/02/2022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4.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sulle stringhe.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'12+#a345'</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$pass = </a:t>
            </a:r>
            <a:r>
              <a:rPr lang="it-IT" b="0" dirty="0" err="1">
                <a:solidFill>
                  <a:srgbClr val="D4D4D4"/>
                </a:solidFill>
                <a:effectLst/>
                <a:latin typeface="Consolas" panose="020B0609020204030204" pitchFamily="49" charset="0"/>
              </a:rPr>
              <a:t>urlencode</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 </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569CD6"/>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"Success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else</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"Invalid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pPr marL="0" indent="0">
              <a:buNone/>
            </a:pPr>
            <a:br>
              <a:rPr lang="it-IT" b="0" i="0" dirty="0">
                <a:solidFill>
                  <a:srgbClr val="669933"/>
                </a:solidFill>
                <a:effectLst/>
                <a:latin typeface="Fira Mono" panose="020B0509050000020004" pitchFamily="49" charset="0"/>
              </a:rPr>
            </a:br>
            <a:br>
              <a:rPr lang="it-IT" dirty="0"/>
            </a:br>
            <a:r>
              <a:rPr lang="it-IT" dirty="0"/>
              <a:t>?&gt;</a:t>
            </a:r>
          </a:p>
        </p:txBody>
      </p:sp>
      <p:sp>
        <p:nvSpPr>
          <p:cNvPr id="5" name="Simbolo &quot;Non consentito&quot; 4">
            <a:extLst>
              <a:ext uri="{FF2B5EF4-FFF2-40B4-BE49-F238E27FC236}">
                <a16:creationId xmlns:a16="http://schemas.microsoft.com/office/drawing/2014/main" id="{71FB3C19-B940-4D13-B7F9-37B010D8EE0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
        <p:nvSpPr>
          <p:cNvPr id="5" name="Simbolo &quot;Non consentito&quot; 4">
            <a:extLst>
              <a:ext uri="{FF2B5EF4-FFF2-40B4-BE49-F238E27FC236}">
                <a16:creationId xmlns:a16="http://schemas.microsoft.com/office/drawing/2014/main" id="{5236895F-8879-484A-B7F0-63508419790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
        <p:nvSpPr>
          <p:cNvPr id="5" name="Simbolo &quot;Non consentito&quot; 4">
            <a:extLst>
              <a:ext uri="{FF2B5EF4-FFF2-40B4-BE49-F238E27FC236}">
                <a16:creationId xmlns:a16="http://schemas.microsoft.com/office/drawing/2014/main" id="{399268F3-E50B-4948-90FE-8505584612E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B82C887B-1009-42BA-B4A7-6405DE9DB28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D748A2CB-2FCB-4B81-8C3D-46C9AD8DC1F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
        <p:nvSpPr>
          <p:cNvPr id="5" name="Simbolo &quot;Non consentito&quot; 4">
            <a:extLst>
              <a:ext uri="{FF2B5EF4-FFF2-40B4-BE49-F238E27FC236}">
                <a16:creationId xmlns:a16="http://schemas.microsoft.com/office/drawing/2014/main" id="{3EC833CA-06D4-4B89-84C8-6C6A2CB7F64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
        <p:nvSpPr>
          <p:cNvPr id="5" name="Simbolo &quot;Non consentito&quot; 4">
            <a:extLst>
              <a:ext uri="{FF2B5EF4-FFF2-40B4-BE49-F238E27FC236}">
                <a16:creationId xmlns:a16="http://schemas.microsoft.com/office/drawing/2014/main" id="{4E347A77-3F65-46FD-975E-F396710C6163}"/>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
        <p:nvSpPr>
          <p:cNvPr id="5" name="Simbolo &quot;Non consentito&quot; 4">
            <a:extLst>
              <a:ext uri="{FF2B5EF4-FFF2-40B4-BE49-F238E27FC236}">
                <a16:creationId xmlns:a16="http://schemas.microsoft.com/office/drawing/2014/main" id="{5011AE16-48CD-475A-8ED0-1944F9897B5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
        <p:nvSpPr>
          <p:cNvPr id="5" name="Simbolo &quot;Non consentito&quot; 4">
            <a:extLst>
              <a:ext uri="{FF2B5EF4-FFF2-40B4-BE49-F238E27FC236}">
                <a16:creationId xmlns:a16="http://schemas.microsoft.com/office/drawing/2014/main" id="{1E3BBC57-94E8-4B8E-A75B-82C7E363EA5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
        <p:nvSpPr>
          <p:cNvPr id="5" name="Simbolo &quot;Non consentito&quot; 4">
            <a:extLst>
              <a:ext uri="{FF2B5EF4-FFF2-40B4-BE49-F238E27FC236}">
                <a16:creationId xmlns:a16="http://schemas.microsoft.com/office/drawing/2014/main" id="{41FF1B0C-1044-45F4-9BAA-F01E098A194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0516F60B-6EB7-43B8-876E-C2FC40C6A9A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 name="Smile 2">
            <a:extLst>
              <a:ext uri="{FF2B5EF4-FFF2-40B4-BE49-F238E27FC236}">
                <a16:creationId xmlns:a16="http://schemas.microsoft.com/office/drawing/2014/main" id="{CF798731-B05C-4A48-8154-9DF697674CA7}"/>
              </a:ext>
            </a:extLst>
          </p:cNvPr>
          <p:cNvSpPr/>
          <p:nvPr/>
        </p:nvSpPr>
        <p:spPr>
          <a:xfrm>
            <a:off x="439615" y="5826358"/>
            <a:ext cx="782516" cy="79425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pPr marL="0" indent="0">
              <a:buNone/>
            </a:pPr>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
        <p:nvSpPr>
          <p:cNvPr id="4" name="Simbolo &quot;Non consentito&quot; 3">
            <a:extLst>
              <a:ext uri="{FF2B5EF4-FFF2-40B4-BE49-F238E27FC236}">
                <a16:creationId xmlns:a16="http://schemas.microsoft.com/office/drawing/2014/main" id="{13DB1396-1CEE-44B1-AE21-5AA9181BBD69}"/>
              </a:ext>
            </a:extLst>
          </p:cNvPr>
          <p:cNvSpPr/>
          <p:nvPr/>
        </p:nvSpPr>
        <p:spPr>
          <a:xfrm>
            <a:off x="11523306" y="6130211"/>
            <a:ext cx="419878" cy="404391"/>
          </a:xfrm>
          <a:prstGeom prst="noSmoking">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
        <p:nvSpPr>
          <p:cNvPr id="5" name="Simbolo &quot;Non consentito&quot; 4">
            <a:extLst>
              <a:ext uri="{FF2B5EF4-FFF2-40B4-BE49-F238E27FC236}">
                <a16:creationId xmlns:a16="http://schemas.microsoft.com/office/drawing/2014/main" id="{C2FFB52F-AE55-4F44-9DE9-6AD07FE1781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highlight>
                  <a:srgbClr val="FFFF00"/>
                </a:highlight>
              </a:rPr>
              <a:t>Interi, float, stringhe o </a:t>
            </a:r>
            <a:r>
              <a:rPr lang="it-IT" sz="2000" dirty="0" err="1">
                <a:highlight>
                  <a:srgbClr val="FFFF00"/>
                </a:highlight>
              </a:rPr>
              <a:t>boolean</a:t>
            </a:r>
            <a:r>
              <a:rPr lang="it-IT" sz="2000" dirty="0"/>
              <a:t>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
        <p:nvSpPr>
          <p:cNvPr id="5" name="Triangolo isoscele 4">
            <a:extLst>
              <a:ext uri="{FF2B5EF4-FFF2-40B4-BE49-F238E27FC236}">
                <a16:creationId xmlns:a16="http://schemas.microsoft.com/office/drawing/2014/main" id="{0133A01E-3D4B-4754-8FFA-CF98D400EA87}"/>
              </a:ext>
            </a:extLst>
          </p:cNvPr>
          <p:cNvSpPr/>
          <p:nvPr/>
        </p:nvSpPr>
        <p:spPr>
          <a:xfrm>
            <a:off x="527538" y="5565531"/>
            <a:ext cx="1011116" cy="9541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normAutofit/>
          </a:bodyPr>
          <a:lstStyle/>
          <a:p>
            <a:r>
              <a:rPr lang="it-IT" dirty="0"/>
              <a:t>La funzione </a:t>
            </a:r>
            <a:r>
              <a:rPr lang="it-IT" b="1" dirty="0" err="1">
                <a:highlight>
                  <a:srgbClr val="FFFF00"/>
                </a:highlight>
              </a:rPr>
              <a:t>unset</a:t>
            </a:r>
            <a:r>
              <a:rPr lang="it-IT" b="1" dirty="0"/>
              <a:t>() annulla l'impostazione di una variabile.</a:t>
            </a:r>
          </a:p>
          <a:p>
            <a:r>
              <a:rPr lang="it-IT" sz="2000" b="1" dirty="0">
                <a:solidFill>
                  <a:schemeClr val="tx1"/>
                </a:solidFill>
              </a:rPr>
              <a:t>caso di </a:t>
            </a:r>
            <a:r>
              <a:rPr lang="it-IT" sz="2000" b="1" dirty="0" err="1">
                <a:solidFill>
                  <a:schemeClr val="tx1"/>
                </a:solidFill>
              </a:rPr>
              <a:t>unset</a:t>
            </a:r>
            <a:r>
              <a:rPr lang="it-IT" sz="2000" b="1" dirty="0">
                <a:solidFill>
                  <a:schemeClr val="tx1"/>
                </a:solidFill>
              </a:rPr>
              <a:t> e array:</a:t>
            </a:r>
          </a:p>
          <a:p>
            <a:r>
              <a:rPr lang="it-IT" sz="2000" b="0" dirty="0">
                <a:solidFill>
                  <a:schemeClr val="tx1"/>
                </a:solidFill>
                <a:effectLst/>
                <a:latin typeface="Consolas" panose="020B0609020204030204" pitchFamily="49" charset="0"/>
              </a:rPr>
              <a:t>$</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 = array(</a:t>
            </a:r>
          </a:p>
          <a:p>
            <a:r>
              <a:rPr lang="it-IT" sz="2000" b="0" dirty="0">
                <a:solidFill>
                  <a:schemeClr val="tx1"/>
                </a:solidFill>
                <a:effectLst/>
                <a:latin typeface="Consolas" panose="020B0609020204030204" pitchFamily="49" charset="0"/>
              </a:rPr>
              <a:t>    "primo" =&gt; 123,</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a:t>
            </a:r>
          </a:p>
          <a:p>
            <a:r>
              <a:rPr lang="it-IT" sz="2000" b="0" dirty="0" err="1">
                <a:solidFill>
                  <a:schemeClr val="tx1"/>
                </a:solidFill>
                <a:effectLst/>
                <a:latin typeface="Consolas" panose="020B0609020204030204" pitchFamily="49" charset="0"/>
              </a:rPr>
              <a:t>unset</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["primo"]);</a:t>
            </a:r>
          </a:p>
          <a:p>
            <a:r>
              <a:rPr lang="it-IT" sz="2000" b="0" dirty="0" err="1">
                <a:solidFill>
                  <a:schemeClr val="tx1"/>
                </a:solidFill>
                <a:effectLst/>
                <a:latin typeface="Consolas" panose="020B0609020204030204" pitchFamily="49" charset="0"/>
              </a:rPr>
              <a:t>print_r</a:t>
            </a:r>
            <a:r>
              <a:rPr lang="it-IT" sz="2000" b="0" dirty="0">
                <a:solidFill>
                  <a:schemeClr val="tx1"/>
                </a:solidFill>
                <a:effectLst/>
                <a:latin typeface="Consolas" panose="020B0609020204030204" pitchFamily="49" charset="0"/>
              </a:rPr>
              <a:t> ($</a:t>
            </a:r>
            <a:r>
              <a:rPr lang="it-IT" sz="2000" b="0" dirty="0" err="1">
                <a:solidFill>
                  <a:schemeClr val="tx1"/>
                </a:solidFill>
                <a:effectLst/>
                <a:latin typeface="Consolas" panose="020B0609020204030204" pitchFamily="49" charset="0"/>
              </a:rPr>
              <a:t>ar</a:t>
            </a:r>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Array</a:t>
            </a:r>
          </a:p>
          <a:p>
            <a:r>
              <a:rPr lang="it-IT" sz="2000" b="0" dirty="0">
                <a:solidFill>
                  <a:schemeClr val="tx1"/>
                </a:solidFill>
                <a:effectLst/>
                <a:latin typeface="Consolas" panose="020B0609020204030204" pitchFamily="49" charset="0"/>
              </a:rPr>
              <a:t>(</a:t>
            </a:r>
          </a:p>
          <a:p>
            <a:r>
              <a:rPr lang="it-IT" sz="2000" b="0" dirty="0">
                <a:solidFill>
                  <a:schemeClr val="tx1"/>
                </a:solidFill>
                <a:effectLst/>
                <a:latin typeface="Consolas" panose="020B0609020204030204" pitchFamily="49" charset="0"/>
              </a:rPr>
              <a:t>    [secondo] =&gt; 321</a:t>
            </a:r>
          </a:p>
          <a:p>
            <a:r>
              <a:rPr lang="it-IT" sz="2000" b="0" dirty="0">
                <a:solidFill>
                  <a:schemeClr val="tx1"/>
                </a:solidFill>
                <a:effectLst/>
                <a:latin typeface="Consolas" panose="020B0609020204030204" pitchFamily="49" charset="0"/>
              </a:rPr>
              <a:t>) </a:t>
            </a:r>
          </a:p>
          <a:p>
            <a:r>
              <a:rPr lang="it-IT" sz="2000" b="0" dirty="0">
                <a:solidFill>
                  <a:schemeClr val="tx1"/>
                </a:solidFill>
                <a:effectLst/>
                <a:latin typeface="Consolas" panose="020B0609020204030204" pitchFamily="49" charset="0"/>
              </a:rPr>
              <a:t> */</a:t>
            </a:r>
          </a:p>
          <a:p>
            <a:endParaRPr lang="it-IT" sz="2000" b="1" dirty="0">
              <a:solidFill>
                <a:schemeClr val="tx1"/>
              </a:solidFill>
            </a:endParaRP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a:p>
            <a:endParaRPr lang="it-IT" sz="2000" dirty="0"/>
          </a:p>
          <a:p>
            <a:r>
              <a:rPr lang="pt-BR" sz="1600" b="0" dirty="0">
                <a:solidFill>
                  <a:schemeClr val="tx1"/>
                </a:solidFill>
                <a:effectLst/>
                <a:latin typeface="Consolas" panose="020B0609020204030204" pitchFamily="49" charset="0"/>
              </a:rPr>
              <a:t>var_dump ($ar);</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array(1) {</a:t>
            </a:r>
          </a:p>
          <a:p>
            <a:r>
              <a:rPr lang="pt-BR" sz="1600" b="0" dirty="0">
                <a:solidFill>
                  <a:schemeClr val="tx1"/>
                </a:solidFill>
                <a:effectLst/>
                <a:latin typeface="Consolas" panose="020B0609020204030204" pitchFamily="49" charset="0"/>
              </a:rPr>
              <a:t>  ["secondo"]=&gt;</a:t>
            </a:r>
          </a:p>
          <a:p>
            <a:r>
              <a:rPr lang="pt-BR" sz="1600" b="0" dirty="0">
                <a:solidFill>
                  <a:schemeClr val="tx1"/>
                </a:solidFill>
                <a:effectLst/>
                <a:latin typeface="Consolas" panose="020B0609020204030204" pitchFamily="49" charset="0"/>
              </a:rPr>
              <a:t>  int(321)</a:t>
            </a:r>
          </a:p>
          <a:p>
            <a:r>
              <a:rPr lang="pt-BR" sz="1600" b="0" dirty="0">
                <a:solidFill>
                  <a:schemeClr val="tx1"/>
                </a:solidFill>
                <a:effectLst/>
                <a:latin typeface="Consolas" panose="020B0609020204030204" pitchFamily="49" charset="0"/>
              </a:rPr>
              <a:t>}</a:t>
            </a:r>
          </a:p>
          <a:p>
            <a:r>
              <a:rPr lang="pt-BR" sz="1600" b="0" dirty="0">
                <a:solidFill>
                  <a:schemeClr val="tx1"/>
                </a:solidFill>
                <a:effectLst/>
                <a:latin typeface="Consolas" panose="020B0609020204030204" pitchFamily="49" charset="0"/>
              </a:rPr>
              <a:t> */</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a:t>
            </a:r>
            <a:r>
              <a:rPr lang="it-IT" b="0" dirty="0">
                <a:solidFill>
                  <a:schemeClr val="bg1"/>
                </a:solidFill>
                <a:effectLst/>
                <a:highlight>
                  <a:srgbClr val="FF0000"/>
                </a:highlight>
                <a:latin typeface="Consolas" panose="020B0609020204030204" pitchFamily="49" charset="0"/>
              </a:rPr>
              <a:t>02</a:t>
            </a:r>
            <a:r>
              <a:rPr lang="it-IT" b="0" dirty="0">
                <a:solidFill>
                  <a:srgbClr val="008000"/>
                </a:solidFill>
                <a:effectLst/>
                <a:latin typeface="Consolas" panose="020B0609020204030204" pitchFamily="49" charset="0"/>
              </a:rPr>
              <a:t>:43 </a:t>
            </a:r>
            <a:r>
              <a:rPr lang="it-IT" b="0" dirty="0">
                <a:solidFill>
                  <a:schemeClr val="bg1"/>
                </a:solidFill>
                <a:effectLst/>
                <a:highlight>
                  <a:srgbClr val="FF0000"/>
                </a:highlight>
                <a:latin typeface="Consolas" panose="020B0609020204030204" pitchFamily="49" charset="0"/>
              </a:rPr>
              <a:t>m </a:t>
            </a:r>
            <a:r>
              <a:rPr lang="it-IT" b="0" dirty="0" err="1">
                <a:solidFill>
                  <a:schemeClr val="bg1"/>
                </a:solidFill>
                <a:effectLst/>
                <a:highlight>
                  <a:srgbClr val="FF0000"/>
                </a:highlight>
                <a:latin typeface="Consolas" panose="020B0609020204030204" pitchFamily="49" charset="0"/>
              </a:rPr>
              <a:t>is</a:t>
            </a:r>
            <a:r>
              <a:rPr lang="it-IT" b="0" dirty="0">
                <a:solidFill>
                  <a:schemeClr val="bg1"/>
                </a:solidFill>
                <a:effectLst/>
                <a:highlight>
                  <a:srgbClr val="FF0000"/>
                </a:highlight>
                <a:latin typeface="Consolas" panose="020B0609020204030204" pitchFamily="49" charset="0"/>
              </a:rPr>
              <a:t> </a:t>
            </a:r>
            <a:r>
              <a:rPr lang="it-IT" b="0" dirty="0" err="1">
                <a:solidFill>
                  <a:schemeClr val="bg1"/>
                </a:solidFill>
                <a:effectLst/>
                <a:highlight>
                  <a:srgbClr val="FF0000"/>
                </a:highlight>
                <a:latin typeface="Consolas" panose="020B0609020204030204" pitchFamily="49" charset="0"/>
              </a:rPr>
              <a:t>month</a:t>
            </a:r>
            <a:endParaRPr lang="it-IT" b="0" dirty="0">
              <a:solidFill>
                <a:schemeClr val="bg1"/>
              </a:solidFill>
              <a:effectLst/>
              <a:highlight>
                <a:srgbClr val="FF0000"/>
              </a:highligh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endParaRPr lang="it-IT" dirty="0">
              <a:highlight>
                <a:srgbClr val="00FF00"/>
              </a:highlight>
            </a:endParaRP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
        <p:nvSpPr>
          <p:cNvPr id="5" name="Simbolo &quot;Non consentito&quot; 4">
            <a:extLst>
              <a:ext uri="{FF2B5EF4-FFF2-40B4-BE49-F238E27FC236}">
                <a16:creationId xmlns:a16="http://schemas.microsoft.com/office/drawing/2014/main" id="{B41E297E-11E3-434E-8C36-F539833A5095}"/>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47034C36-C652-4911-8746-3D186DB6237C}"/>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
        <p:nvSpPr>
          <p:cNvPr id="5" name="Simbolo &quot;Non consentito&quot; 4">
            <a:extLst>
              <a:ext uri="{FF2B5EF4-FFF2-40B4-BE49-F238E27FC236}">
                <a16:creationId xmlns:a16="http://schemas.microsoft.com/office/drawing/2014/main" id="{45464B96-48A7-4F3F-A204-5B5CF4BCD80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73E62143-8256-405B-BAE2-9A7D6A83A52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55484020-7875-475F-8FFB-3DB0F8A3FFA6}"/>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
        <p:nvSpPr>
          <p:cNvPr id="5" name="Simbolo &quot;Non consentito&quot; 4">
            <a:extLst>
              <a:ext uri="{FF2B5EF4-FFF2-40B4-BE49-F238E27FC236}">
                <a16:creationId xmlns:a16="http://schemas.microsoft.com/office/drawing/2014/main" id="{3CD953F3-0B96-4F66-8107-11B11ED69D99}"/>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
        <p:nvSpPr>
          <p:cNvPr id="5" name="Simbolo &quot;Non consentito&quot; 4">
            <a:extLst>
              <a:ext uri="{FF2B5EF4-FFF2-40B4-BE49-F238E27FC236}">
                <a16:creationId xmlns:a16="http://schemas.microsoft.com/office/drawing/2014/main" id="{20784B2D-F27A-4F63-9B69-44D91E5D8EF8}"/>
              </a:ext>
            </a:extLst>
          </p:cNvPr>
          <p:cNvSpPr/>
          <p:nvPr/>
        </p:nvSpPr>
        <p:spPr>
          <a:xfrm>
            <a:off x="11131062" y="5952392"/>
            <a:ext cx="732326" cy="65942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normAutofit/>
          </a:bodyPr>
          <a:lstStyle/>
          <a:p>
            <a:r>
              <a:rPr lang="it-IT" sz="1800" dirty="0"/>
              <a:t>La funzione </a:t>
            </a:r>
            <a:r>
              <a:rPr lang="it-IT" sz="1800" dirty="0" err="1"/>
              <a:t>mktime</a:t>
            </a:r>
            <a:r>
              <a:rPr lang="it-IT" sz="1800" dirty="0"/>
              <a:t>() </a:t>
            </a:r>
            <a:r>
              <a:rPr lang="it-IT" sz="1800" b="1" dirty="0"/>
              <a:t>restituisce il </a:t>
            </a:r>
            <a:r>
              <a:rPr lang="it-IT" sz="1800" b="1" dirty="0" err="1"/>
              <a:t>timestamp</a:t>
            </a:r>
            <a:r>
              <a:rPr lang="it-IT" sz="1800" b="1" dirty="0"/>
              <a:t> Unix per una data</a:t>
            </a:r>
            <a:r>
              <a:rPr lang="it-IT" sz="1600" b="1" dirty="0"/>
              <a:t>.</a:t>
            </a:r>
          </a:p>
          <a:p>
            <a:endParaRPr kumimoji="0" lang="it-IT" altLang="it-IT" sz="1600" b="0" i="0" u="none" strike="noStrike" cap="none" normalizeH="0" baseline="0" dirty="0">
              <a:ln>
                <a:noFill/>
              </a:ln>
              <a:solidFill>
                <a:srgbClr val="336699"/>
              </a:solidFill>
              <a:effectLst/>
              <a:latin typeface="Fira Mono" panose="020B0509050000020004" pitchFamily="49" charset="0"/>
            </a:endParaRPr>
          </a:p>
          <a:p>
            <a:endParaRPr lang="it-IT" altLang="it-IT" sz="1600" dirty="0">
              <a:solidFill>
                <a:srgbClr val="336699"/>
              </a:solidFill>
              <a:latin typeface="Fira Mono" panose="020B0509050000020004" pitchFamily="49" charset="0"/>
            </a:endParaRPr>
          </a:p>
          <a:p>
            <a:pPr marL="0" indent="0">
              <a:buNone/>
            </a:pPr>
            <a:r>
              <a:rPr kumimoji="0" lang="it-IT" altLang="it-IT" sz="1400" b="0" i="0" u="none" strike="noStrike" cap="none" normalizeH="0" baseline="0" dirty="0" err="1">
                <a:ln>
                  <a:noFill/>
                </a:ln>
                <a:solidFill>
                  <a:srgbClr val="336699"/>
                </a:solidFill>
                <a:effectLst/>
                <a:latin typeface="Fira Mono" panose="020B0509050000020004" pitchFamily="49" charset="0"/>
              </a:rPr>
              <a:t>mktime</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$hour</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$minute</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$second</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month</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$day</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t>
            </a:r>
            <a:r>
              <a:rPr kumimoji="0" lang="it-IT" altLang="it-IT" sz="1400" b="0" i="0" u="none" strike="noStrike" cap="none" normalizeH="0" baseline="0" dirty="0" err="1">
                <a:ln>
                  <a:noFill/>
                </a:ln>
                <a:solidFill>
                  <a:srgbClr val="669933"/>
                </a:solidFill>
                <a:effectLst/>
                <a:latin typeface="Fira Mono" panose="020B0509050000020004" pitchFamily="49" charset="0"/>
              </a:rPr>
              <a:t>int</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year</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br>
              <a:rPr kumimoji="0" lang="it-IT" altLang="it-IT" sz="1400" b="0" i="0" u="none" strike="noStrike" cap="none" normalizeH="0" baseline="0" dirty="0">
                <a:ln>
                  <a:noFill/>
                </a:ln>
                <a:solidFill>
                  <a:schemeClr val="tx1"/>
                </a:solidFill>
                <a:effectLst/>
              </a:rPr>
            </a:b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int|false</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sz="1400" dirty="0"/>
          </a:p>
          <a:p>
            <a:endParaRPr lang="it-IT" sz="1400"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02/09/1978 Saturday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a:p>
            <a:r>
              <a:rPr lang="it-IT" dirty="0">
                <a:highlight>
                  <a:srgbClr val="00FF00"/>
                </a:highlight>
              </a:rPr>
              <a:t>ritorna un </a:t>
            </a:r>
            <a:r>
              <a:rPr lang="it-IT" dirty="0" err="1">
                <a:highlight>
                  <a:srgbClr val="00FF00"/>
                </a:highlight>
              </a:rPr>
              <a:t>boolean</a:t>
            </a:r>
            <a:r>
              <a:rPr lang="it-IT" dirty="0">
                <a:highlight>
                  <a:srgbClr val="00FF00"/>
                </a:highlight>
              </a:rPr>
              <a:t> </a:t>
            </a:r>
            <a:r>
              <a:rPr lang="it-IT" dirty="0" err="1">
                <a:highlight>
                  <a:srgbClr val="00FF00"/>
                </a:highlight>
              </a:rPr>
              <a:t>true</a:t>
            </a:r>
            <a:r>
              <a:rPr lang="it-IT" dirty="0">
                <a:highlight>
                  <a:srgbClr val="00FF00"/>
                </a:highlight>
              </a:rPr>
              <a:t> / false</a:t>
            </a:r>
          </a:p>
          <a:p>
            <a:endParaRPr lang="it-IT" dirty="0"/>
          </a:p>
          <a:p>
            <a:r>
              <a:rPr kumimoji="0" lang="it-IT" altLang="it-IT" sz="1400" b="0" i="0" u="none" strike="noStrike" cap="none" normalizeH="0" baseline="0" dirty="0" err="1">
                <a:ln>
                  <a:noFill/>
                </a:ln>
                <a:solidFill>
                  <a:srgbClr val="336699"/>
                </a:solidFill>
                <a:effectLst/>
                <a:latin typeface="Fira Mono" panose="020B0509050000020004" pitchFamily="49" charset="0"/>
              </a:rPr>
              <a:t>in_array</a:t>
            </a:r>
            <a:r>
              <a:rPr kumimoji="0" lang="it-IT" altLang="it-IT" sz="1400" b="0" i="0" u="none" strike="noStrike" cap="none" normalizeH="0" baseline="0" dirty="0">
                <a:ln>
                  <a:noFill/>
                </a:ln>
                <a:solidFill>
                  <a:srgbClr val="737373"/>
                </a:solidFill>
                <a:effectLst/>
                <a:latin typeface="Fira Mono" panose="020B0509050000020004" pitchFamily="49" charset="0"/>
              </a:rPr>
              <a:t>(</a:t>
            </a:r>
            <a:r>
              <a:rPr kumimoji="0" lang="it-IT" altLang="it-IT" sz="1400" b="0" i="0" u="none" strike="noStrike" cap="none" normalizeH="0" baseline="0" dirty="0">
                <a:ln>
                  <a:noFill/>
                </a:ln>
                <a:solidFill>
                  <a:srgbClr val="336699"/>
                </a:solidFill>
                <a:effectLst/>
                <a:latin typeface="Fira Mono" panose="020B0509050000020004" pitchFamily="49" charset="0"/>
                <a:hlinkClick r:id="rId2"/>
              </a:rPr>
              <a:t>mixed</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needle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haystack</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strict</a:t>
            </a:r>
            <a:r>
              <a:rPr kumimoji="0" lang="it-IT" altLang="it-IT" sz="14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false</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err="1">
                <a:ln>
                  <a:noFill/>
                </a:ln>
                <a:solidFill>
                  <a:srgbClr val="669933"/>
                </a:solidFill>
                <a:effectLst/>
                <a:latin typeface="Fira Mono" panose="020B0509050000020004" pitchFamily="49" charset="0"/>
              </a:rPr>
              <a:t>bool</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00FF00"/>
                </a:highlight>
              </a:rPr>
              <a:t>shuffle($partecipanti);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highlight>
                  <a:srgbClr val="00FF00"/>
                </a:highlight>
              </a:rPr>
              <a:t>array_reverse</a:t>
            </a:r>
            <a:r>
              <a:rPr lang="it-IT" dirty="0">
                <a:highlight>
                  <a:srgbClr val="00FF00"/>
                </a:highlight>
              </a:rPr>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highlight>
                  <a:srgbClr val="00FF00"/>
                </a:highlight>
              </a:rPr>
              <a:t>Estrarre una porzione di un array </a:t>
            </a:r>
            <a:r>
              <a:rPr lang="it-IT" sz="2000" b="1" dirty="0"/>
              <a:t>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gli elementi di un array con il valore specificato.</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 o una </a:t>
            </a:r>
            <a:r>
              <a:rPr lang="it-IT" sz="2000" dirty="0" err="1"/>
              <a:t>closure</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a:bodyPr>
          <a:lstStyle/>
          <a:p>
            <a:r>
              <a:rPr lang="en-US" sz="1600" dirty="0"/>
              <a:t>&lt;?php</a:t>
            </a:r>
          </a:p>
          <a:p>
            <a:r>
              <a:rPr lang="en-US" sz="1200" dirty="0"/>
              <a:t>function </a:t>
            </a:r>
            <a:r>
              <a:rPr lang="en-US" sz="1200" dirty="0" err="1"/>
              <a:t>test_odd</a:t>
            </a:r>
            <a:r>
              <a:rPr lang="en-US" sz="1200" dirty="0"/>
              <a:t>($var)</a:t>
            </a:r>
          </a:p>
          <a:p>
            <a:r>
              <a:rPr lang="en-US" sz="1200" dirty="0"/>
              <a:t>  {</a:t>
            </a:r>
          </a:p>
          <a:p>
            <a:r>
              <a:rPr lang="en-US" sz="1200" dirty="0"/>
              <a:t>  return</a:t>
            </a:r>
            <a:r>
              <a:rPr lang="en-US" sz="1200" b="1" dirty="0"/>
              <a:t>($var </a:t>
            </a:r>
            <a:r>
              <a:rPr lang="en-US" sz="1200" b="1" dirty="0">
                <a:highlight>
                  <a:srgbClr val="00FF00"/>
                </a:highlight>
              </a:rPr>
              <a:t>&amp;</a:t>
            </a:r>
            <a:r>
              <a:rPr lang="en-US" sz="1200" b="1" dirty="0"/>
              <a:t> 1)</a:t>
            </a:r>
            <a:r>
              <a:rPr lang="en-US" sz="1200" dirty="0"/>
              <a:t>;</a:t>
            </a:r>
          </a:p>
          <a:p>
            <a:r>
              <a:rPr lang="en-US" sz="1200" dirty="0"/>
              <a:t>  }</a:t>
            </a:r>
          </a:p>
          <a:p>
            <a:r>
              <a:rPr lang="en-US" sz="1200" dirty="0"/>
              <a:t>$a1=array(1,3,2,3,4);</a:t>
            </a:r>
          </a:p>
          <a:p>
            <a:r>
              <a:rPr lang="en-US" sz="1200" dirty="0" err="1"/>
              <a:t>print_r</a:t>
            </a:r>
            <a:r>
              <a:rPr lang="en-US" sz="1200" dirty="0"/>
              <a:t>(</a:t>
            </a:r>
            <a:r>
              <a:rPr lang="en-US" sz="1200" dirty="0" err="1">
                <a:highlight>
                  <a:srgbClr val="FFFF00"/>
                </a:highlight>
              </a:rPr>
              <a:t>array_filter</a:t>
            </a:r>
            <a:r>
              <a:rPr lang="en-US" sz="1200" dirty="0"/>
              <a:t>($a1,"test_odd"));</a:t>
            </a:r>
          </a:p>
          <a:p>
            <a:r>
              <a:rPr lang="en-US" sz="12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a:t>
            </a:r>
            <a:r>
              <a:rPr lang="it-IT" sz="2000" b="1" dirty="0">
                <a:highlight>
                  <a:srgbClr val="00FF00"/>
                </a:highlight>
              </a:rPr>
              <a:t>i valori</a:t>
            </a:r>
            <a:r>
              <a:rPr lang="it-IT" sz="2000" b="1" dirty="0"/>
              <a:t> di due (o più) array e </a:t>
            </a:r>
            <a:r>
              <a:rPr lang="it-IT" sz="2000" b="1" dirty="0">
                <a:highlight>
                  <a:srgbClr val="00FF00"/>
                </a:highlight>
              </a:rPr>
              <a:t>restituisce le corrispondenze</a:t>
            </a:r>
            <a:r>
              <a:rPr lang="it-IT" sz="2000" b="1" dirty="0"/>
              <a:t>.</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a:t>
            </a:r>
            <a:r>
              <a:rPr lang="it-IT" sz="2000" b="1" dirty="0">
                <a:highlight>
                  <a:srgbClr val="00FF00"/>
                </a:highlight>
              </a:rPr>
              <a:t>una chiave specificata e restituisce </a:t>
            </a:r>
            <a:r>
              <a:rPr lang="it-IT" sz="2000" b="1" dirty="0" err="1">
                <a:highlight>
                  <a:srgbClr val="00FF00"/>
                </a:highlight>
              </a:rPr>
              <a:t>true</a:t>
            </a:r>
            <a:r>
              <a:rPr lang="it-IT" sz="2000" b="1" dirty="0">
                <a:highlight>
                  <a:srgbClr val="00FF00"/>
                </a:highlight>
              </a:rPr>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highlight>
                  <a:srgbClr val="00FF00"/>
                </a:highlight>
              </a:rPr>
              <a:t>invia ogni valore di un array a una funzione creata dall'utente e restituisce un array con nuovi valori</a:t>
            </a:r>
            <a:r>
              <a:rPr lang="it-IT" sz="2000" dirty="0"/>
              <a:t>, forniti dalla funzione creata dall'utente.</a:t>
            </a:r>
          </a:p>
          <a:p>
            <a:endParaRPr lang="it-IT" sz="2000" dirty="0"/>
          </a:p>
          <a:p>
            <a:endParaRPr lang="it-IT" sz="2000" u="sng"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a:t>
            </a:r>
            <a:r>
              <a:rPr lang="it-IT" sz="2000" b="1" dirty="0">
                <a:highlight>
                  <a:srgbClr val="00FF00"/>
                </a:highlight>
              </a:rPr>
              <a:t>ritorna l'ultimo elemento di un array</a:t>
            </a:r>
            <a:r>
              <a:rPr lang="it-IT" sz="2000" dirty="0">
                <a:highlight>
                  <a:srgbClr val="00FF00"/>
                </a:highlight>
              </a:rPr>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highlight>
                  <a:srgbClr val="00FF00"/>
                </a:highlight>
              </a:rPr>
              <a:t>inserisce uno o più elementi alla fine di un array</a:t>
            </a:r>
            <a:r>
              <a:rPr lang="it-IT" sz="2000" dirty="0">
                <a:highlight>
                  <a:srgbClr val="00FF00"/>
                </a:highlight>
              </a:rPr>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a:t>
            </a:r>
            <a:r>
              <a:rPr lang="it-IT" sz="2000" dirty="0">
                <a:highlight>
                  <a:srgbClr val="00FF00"/>
                </a:highlight>
              </a:rPr>
              <a:t>nei valori </a:t>
            </a:r>
            <a:r>
              <a:rPr lang="it-IT" sz="2000" dirty="0"/>
              <a:t>di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highlight>
                  <a:srgbClr val="00FF00"/>
                </a:highlight>
              </a:rPr>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a:t>
            </a:r>
            <a:r>
              <a:rPr lang="it-IT" sz="2000" b="1" dirty="0"/>
              <a:t>il primo verrà mantenuto e l'altro verrà rimosso</a:t>
            </a:r>
            <a:r>
              <a:rPr lang="it-IT" sz="2000" dirty="0"/>
              <a:t>.</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idx="1"/>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p>
          <a:p>
            <a:pPr marL="0" indent="0">
              <a:buNone/>
            </a:pPr>
            <a:endParaRPr lang="en-US" dirty="0">
              <a:solidFill>
                <a:srgbClr val="999999"/>
              </a:solidFill>
              <a:latin typeface="Consolas" panose="020B0609020204030204" pitchFamily="49" charset="0"/>
            </a:endParaRPr>
          </a:p>
          <a:p>
            <a:pPr marL="0" indent="0">
              <a:buNone/>
            </a:pPr>
            <a:r>
              <a:rPr lang="en-US" b="0" i="0" dirty="0">
                <a:solidFill>
                  <a:srgbClr val="990055"/>
                </a:solidFill>
                <a:effectLst/>
                <a:latin typeface="Consolas" panose="020B0609020204030204" pitchFamily="49" charset="0"/>
              </a:rPr>
              <a:t>FILTER_SANITIZE_STRING DEPRECATO DALLA VERSIONE 8 USARE </a:t>
            </a:r>
            <a:r>
              <a:rPr lang="en-US" b="0" i="0" dirty="0" err="1">
                <a:solidFill>
                  <a:srgbClr val="0000BB"/>
                </a:solidFill>
                <a:effectLst/>
                <a:latin typeface="Fira Mono" panose="020B0509050000020004" pitchFamily="49" charset="0"/>
              </a:rPr>
              <a:t>htmlspecialchars</a:t>
            </a:r>
            <a:r>
              <a:rPr lang="en-US" b="0" i="0" dirty="0">
                <a:solidFill>
                  <a:srgbClr val="990055"/>
                </a:solidFill>
                <a:effectLst/>
                <a:latin typeface="Consolas" panose="020B0609020204030204" pitchFamily="49" charset="0"/>
              </a:rPr>
              <a:t> </a:t>
            </a:r>
            <a:endParaRPr lang="en-US" dirty="0">
              <a:solidFill>
                <a:srgbClr val="999999"/>
              </a:solidFill>
              <a:latin typeface="Consolas" panose="020B0609020204030204" pitchFamily="49" charset="0"/>
            </a:endParaRPr>
          </a:p>
          <a:p>
            <a:pPr marL="0" indent="0">
              <a:buNone/>
            </a:pPr>
            <a:endParaRPr lang="en-US" dirty="0">
              <a:solidFill>
                <a:srgbClr val="999999"/>
              </a:solidFill>
              <a:latin typeface="Consolas" panose="020B0609020204030204" pitchFamily="49" charset="0"/>
            </a:endParaRPr>
          </a:p>
          <a:p>
            <a:pPr marL="0" indent="0">
              <a:buNone/>
            </a:pPr>
            <a:r>
              <a:rPr lang="en-US" sz="1800" b="0" i="0" dirty="0">
                <a:solidFill>
                  <a:srgbClr val="0000BB"/>
                </a:solidFill>
                <a:effectLst/>
                <a:latin typeface="Fira Mono" panose="020B0509050000020004" pitchFamily="49" charset="0"/>
              </a:rPr>
              <a:t>$new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htmlspecialchars</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"&lt;a </a:t>
            </a:r>
            <a:r>
              <a:rPr lang="en-US" sz="1800" b="0" i="0" dirty="0" err="1">
                <a:solidFill>
                  <a:srgbClr val="DD0000"/>
                </a:solidFill>
                <a:effectLst/>
                <a:latin typeface="Fira Mono" panose="020B0509050000020004" pitchFamily="49" charset="0"/>
              </a:rPr>
              <a:t>href</a:t>
            </a:r>
            <a:r>
              <a:rPr lang="en-US" sz="1800" b="0" i="0" dirty="0">
                <a:solidFill>
                  <a:srgbClr val="DD0000"/>
                </a:solidFill>
                <a:effectLst/>
                <a:latin typeface="Fira Mono" panose="020B0509050000020004" pitchFamily="49" charset="0"/>
              </a:rPr>
              <a:t>='test'&gt;Test&lt;/a&gt;"</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ENT_QUOTES</a:t>
            </a:r>
            <a:r>
              <a:rPr lang="en-US" sz="1800" b="0" i="0" dirty="0">
                <a:solidFill>
                  <a:srgbClr val="007700"/>
                </a:solidFill>
                <a:effectLst/>
                <a:latin typeface="Fira Mono" panose="020B0509050000020004" pitchFamily="49" charset="0"/>
              </a:rPr>
              <a:t>);</a:t>
            </a:r>
            <a:br>
              <a:rPr lang="en-US" sz="1800" b="0" i="0" dirty="0">
                <a:solidFill>
                  <a:srgbClr val="0077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a:solidFill>
                  <a:srgbClr val="0000BB"/>
                </a:solidFill>
                <a:effectLst/>
                <a:latin typeface="Fira Mono" panose="020B0509050000020004" pitchFamily="49" charset="0"/>
              </a:rPr>
              <a:t>$new</a:t>
            </a:r>
            <a:r>
              <a:rPr lang="en-US" sz="1800" b="0" i="0" dirty="0">
                <a:solidFill>
                  <a:srgbClr val="007700"/>
                </a:solidFill>
                <a:effectLst/>
                <a:latin typeface="Fira Mono" panose="020B0509050000020004" pitchFamily="49" charset="0"/>
              </a:rPr>
              <a:t>; </a:t>
            </a:r>
            <a:r>
              <a:rPr lang="en-US" sz="1800" b="0" i="0" dirty="0">
                <a:solidFill>
                  <a:srgbClr val="FF8000"/>
                </a:solidFill>
                <a:effectLst/>
                <a:latin typeface="Fira Mono" panose="020B0509050000020004" pitchFamily="49" charset="0"/>
              </a:rPr>
              <a:t>// &amp;</a:t>
            </a:r>
            <a:r>
              <a:rPr lang="en-US" sz="1800" b="0" i="0" dirty="0" err="1">
                <a:solidFill>
                  <a:srgbClr val="FF8000"/>
                </a:solidFill>
                <a:effectLst/>
                <a:latin typeface="Fira Mono" panose="020B0509050000020004" pitchFamily="49" charset="0"/>
              </a:rPr>
              <a:t>lt;a</a:t>
            </a:r>
            <a:r>
              <a:rPr lang="en-US" sz="1800" b="0" i="0" dirty="0">
                <a:solidFill>
                  <a:srgbClr val="FF8000"/>
                </a:solidFill>
                <a:effectLst/>
                <a:latin typeface="Fira Mono" panose="020B0509050000020004" pitchFamily="49" charset="0"/>
              </a:rPr>
              <a:t> </a:t>
            </a:r>
            <a:r>
              <a:rPr lang="en-US" sz="1800" b="0" i="0" dirty="0" err="1">
                <a:solidFill>
                  <a:srgbClr val="FF8000"/>
                </a:solidFill>
                <a:effectLst/>
                <a:latin typeface="Fira Mono" panose="020B0509050000020004" pitchFamily="49" charset="0"/>
              </a:rPr>
              <a:t>href</a:t>
            </a:r>
            <a:r>
              <a:rPr lang="en-US" sz="1800" b="0" i="0" dirty="0">
                <a:solidFill>
                  <a:srgbClr val="FF8000"/>
                </a:solidFill>
                <a:effectLst/>
                <a:latin typeface="Fira Mono" panose="020B0509050000020004" pitchFamily="49" charset="0"/>
              </a:rPr>
              <a:t>=&amp;#039;test&amp;#039;&amp;</a:t>
            </a:r>
            <a:r>
              <a:rPr lang="en-US" sz="1800" b="0" i="0" dirty="0" err="1">
                <a:solidFill>
                  <a:srgbClr val="FF8000"/>
                </a:solidFill>
                <a:effectLst/>
                <a:latin typeface="Fira Mono" panose="020B0509050000020004" pitchFamily="49" charset="0"/>
              </a:rPr>
              <a:t>gt;Test&amp;lt</a:t>
            </a:r>
            <a:r>
              <a:rPr lang="en-US" sz="1800" b="0" i="0" dirty="0">
                <a:solidFill>
                  <a:srgbClr val="FF8000"/>
                </a:solidFill>
                <a:effectLst/>
                <a:latin typeface="Fira Mono" panose="020B0509050000020004" pitchFamily="49" charset="0"/>
              </a:rPr>
              <a:t>;/</a:t>
            </a:r>
            <a:r>
              <a:rPr lang="en-US" sz="1800" b="0" i="0" dirty="0" err="1">
                <a:solidFill>
                  <a:srgbClr val="FF8000"/>
                </a:solidFill>
                <a:effectLst/>
                <a:latin typeface="Fira Mono" panose="020B0509050000020004" pitchFamily="49" charset="0"/>
              </a:rPr>
              <a:t>a&amp;gt</a:t>
            </a:r>
            <a:r>
              <a:rPr lang="en-US" sz="1800" b="0" i="0" dirty="0">
                <a:solidFill>
                  <a:srgbClr val="FF8000"/>
                </a:solidFill>
                <a:effectLst/>
                <a:latin typeface="Fira Mono" panose="020B0509050000020004" pitchFamily="49" charset="0"/>
              </a:rPr>
              <a:t>;</a:t>
            </a:r>
            <a:endParaRPr lang="it-IT" sz="1800" dirty="0"/>
          </a:p>
        </p:txBody>
      </p:sp>
    </p:spTree>
    <p:extLst>
      <p:ext uri="{BB962C8B-B14F-4D97-AF65-F5344CB8AC3E}">
        <p14:creationId xmlns:p14="http://schemas.microsoft.com/office/powerpoint/2010/main" val="38339733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highlight>
                  <a:srgbClr val="FF0000"/>
                </a:highlight>
              </a:rPr>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highlight>
                  <a:srgbClr val="00FF00"/>
                </a:highlight>
              </a:rPr>
              <a:t>htmlspecialchars</a:t>
            </a:r>
            <a:r>
              <a:rPr lang="en-US" dirty="0"/>
              <a:t>() function.</a:t>
            </a:r>
          </a:p>
          <a:p>
            <a:endParaRPr lang="en-US" dirty="0"/>
          </a:p>
          <a:p>
            <a:r>
              <a:rPr lang="en-US" dirty="0"/>
              <a:t>The form code should look like this:</a:t>
            </a:r>
          </a:p>
          <a:p>
            <a:endParaRPr lang="en-US" dirty="0"/>
          </a:p>
          <a:p>
            <a:r>
              <a:rPr lang="en-US" dirty="0">
                <a:highlight>
                  <a:srgbClr val="00FF00"/>
                </a:highlight>
              </a:rPr>
              <a:t>&lt;form method="post" action="&lt;?php echo </a:t>
            </a:r>
            <a:r>
              <a:rPr lang="en-US" dirty="0" err="1">
                <a:highlight>
                  <a:srgbClr val="00FF00"/>
                </a:highlight>
              </a:rPr>
              <a:t>htmlspecialchars</a:t>
            </a:r>
            <a:r>
              <a:rPr lang="en-US" dirty="0">
                <a:highlight>
                  <a:srgbClr val="00FF00"/>
                </a:highlight>
              </a:rPr>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
        <p:nvSpPr>
          <p:cNvPr id="4" name="Simbolo &quot;Non consentito&quot; 3">
            <a:extLst>
              <a:ext uri="{FF2B5EF4-FFF2-40B4-BE49-F238E27FC236}">
                <a16:creationId xmlns:a16="http://schemas.microsoft.com/office/drawing/2014/main" id="{C4B3FE5F-6AC4-436C-88F2-8C51F7709A96}"/>
              </a:ext>
            </a:extLst>
          </p:cNvPr>
          <p:cNvSpPr/>
          <p:nvPr/>
        </p:nvSpPr>
        <p:spPr>
          <a:xfrm>
            <a:off x="11523306" y="6158203"/>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17640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Per eliminare un cookie impostare una data negativa</a:t>
            </a:r>
          </a:p>
          <a:p>
            <a:endParaRPr lang="it-IT" sz="1600" dirty="0"/>
          </a:p>
          <a:p>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time()-1</a:t>
            </a:r>
            <a:r>
              <a:rPr lang="en-US"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idx="1"/>
          </p:nvPr>
        </p:nvSpPr>
        <p:spPr/>
        <p:txBody>
          <a:bodyPr>
            <a:normAutofit/>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Tree>
    <p:extLst>
      <p:ext uri="{BB962C8B-B14F-4D97-AF65-F5344CB8AC3E}">
        <p14:creationId xmlns:p14="http://schemas.microsoft.com/office/powerpoint/2010/main" val="29348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es.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fontScale="92500" lnSpcReduction="20000"/>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 = new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connect_errno</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die; </a:t>
            </a:r>
          </a:p>
          <a:p>
            <a:r>
              <a:rPr lang="it-IT" sz="1600" b="0" dirty="0">
                <a:solidFill>
                  <a:schemeClr val="tx1"/>
                </a:solidFill>
                <a:effectLst/>
                <a:latin typeface="Consolas" panose="020B0609020204030204" pitchFamily="49" charset="0"/>
              </a:rPr>
              <a:t>      }</a:t>
            </a:r>
          </a:p>
          <a:p>
            <a:endParaRPr lang="it-IT" sz="2000" dirty="0"/>
          </a:p>
          <a:p>
            <a:r>
              <a:rPr lang="it-IT" sz="2000"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host</a:t>
            </a:r>
            <a:r>
              <a:rPr lang="it-IT" sz="1600" b="0" dirty="0">
                <a:solidFill>
                  <a:schemeClr val="tx1"/>
                </a:solidFill>
                <a:effectLst/>
                <a:latin typeface="Consolas" panose="020B0609020204030204" pitchFamily="49" charset="0"/>
              </a:rPr>
              <a:t>, $username, $password, $</a:t>
            </a:r>
            <a:r>
              <a:rPr lang="it-IT" sz="1600" b="0" dirty="0" err="1">
                <a:solidFill>
                  <a:schemeClr val="tx1"/>
                </a:solidFill>
                <a:effectLst/>
                <a:latin typeface="Consolas" panose="020B0609020204030204" pitchFamily="49" charset="0"/>
              </a:rPr>
              <a:t>dbname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mysqli_connect_errno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 )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echo</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Failed</a:t>
            </a:r>
            <a:r>
              <a:rPr lang="it-IT" sz="1600" b="0" dirty="0">
                <a:solidFill>
                  <a:schemeClr val="tx1"/>
                </a:solidFill>
                <a:effectLst/>
                <a:latin typeface="Consolas" panose="020B0609020204030204" pitchFamily="49" charset="0"/>
              </a:rPr>
              <a:t> to </a:t>
            </a:r>
            <a:r>
              <a:rPr lang="it-IT" sz="1600" b="0" dirty="0" err="1">
                <a:solidFill>
                  <a:schemeClr val="tx1"/>
                </a:solidFill>
                <a:effectLst/>
                <a:latin typeface="Consolas" panose="020B0609020204030204" pitchFamily="49" charset="0"/>
              </a:rPr>
              <a:t>connect</a:t>
            </a:r>
            <a:r>
              <a:rPr lang="it-IT" sz="1600" b="0" dirty="0">
                <a:solidFill>
                  <a:schemeClr val="tx1"/>
                </a:solidFill>
                <a:effectLst/>
                <a:latin typeface="Consolas" panose="020B0609020204030204" pitchFamily="49" charset="0"/>
              </a:rPr>
              <a:t> to MySQL: " . </a:t>
            </a:r>
            <a:r>
              <a:rPr lang="it-IT" sz="1600" b="0" dirty="0" err="1">
                <a:solidFill>
                  <a:schemeClr val="tx1"/>
                </a:solidFill>
                <a:effectLst/>
                <a:latin typeface="Consolas" panose="020B0609020204030204" pitchFamily="49" charset="0"/>
              </a:rPr>
              <a:t>mysqli_connect_error</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20000"/>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endParaRPr lang="it-IT" sz="2000" dirty="0"/>
          </a:p>
          <a:p>
            <a:r>
              <a:rPr lang="it-IT" sz="1600" b="0" i="0" dirty="0">
                <a:solidFill>
                  <a:srgbClr val="000000"/>
                </a:solidFill>
                <a:effectLst/>
                <a:highlight>
                  <a:srgbClr val="00FF00"/>
                </a:highlight>
                <a:latin typeface="Inconsolata" pitchFamily="1" charset="0"/>
              </a:rPr>
              <a:t>La separazione fra la preparazione dell’SQL e i dati ci permette di avere una protezione rispetto alle SQL injection, infatti i dati provenienti dall’utente verranno gestiti al di fuori dell’istruzione SQL</a:t>
            </a:r>
            <a:br>
              <a:rPr lang="it-IT" sz="2000" dirty="0"/>
            </a:br>
            <a:br>
              <a:rPr lang="it-IT" sz="2000" dirty="0"/>
            </a:br>
            <a:r>
              <a:rPr lang="it-IT" sz="2000" b="1" dirty="0"/>
              <a:t>stile procedurale</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mysqli_stmt_init</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mysqli_stmt_prepare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mysqli_stmt_bind_param</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ss</a:t>
            </a:r>
            <a:r>
              <a:rPr lang="it-IT" sz="1600" b="0" dirty="0">
                <a:solidFill>
                  <a:schemeClr val="tx1"/>
                </a:solidFill>
                <a:effectLst/>
                <a:latin typeface="Consolas" panose="020B0609020204030204" pitchFamily="49" charset="0"/>
              </a:rPr>
              <a:t>", $nome, $cognome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mysqli_stmt_execute</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stmt</a:t>
            </a:r>
            <a:r>
              <a:rPr lang="it-IT" sz="1600" b="0" dirty="0">
                <a:solidFill>
                  <a:schemeClr val="tx1"/>
                </a:solidFill>
                <a:effectLst/>
                <a:latin typeface="Consolas" panose="020B0609020204030204" pitchFamily="49" charset="0"/>
              </a:rPr>
              <a:t>);</a:t>
            </a:r>
          </a:p>
          <a:p>
            <a:pPr lvl="1"/>
            <a:r>
              <a:rPr lang="it-IT" sz="1600" dirty="0" err="1">
                <a:solidFill>
                  <a:schemeClr val="tx1"/>
                </a:solidFill>
                <a:latin typeface="Consolas" panose="020B0609020204030204" pitchFamily="49" charset="0"/>
              </a:rPr>
              <a:t>mysqli_stmt_close</a:t>
            </a:r>
            <a:r>
              <a:rPr lang="it-IT" sz="1600" dirty="0">
                <a:solidFill>
                  <a:schemeClr val="tx1"/>
                </a:solidFill>
                <a:latin typeface="Consolas" panose="020B0609020204030204" pitchFamily="49" charset="0"/>
              </a:rPr>
              <a:t>($</a:t>
            </a:r>
            <a:r>
              <a:rPr lang="it-IT" sz="1600" dirty="0" err="1">
                <a:solidFill>
                  <a:schemeClr val="tx1"/>
                </a:solidFill>
                <a:latin typeface="Consolas" panose="020B0609020204030204" pitchFamily="49" charset="0"/>
              </a:rPr>
              <a:t>stmt</a:t>
            </a:r>
            <a:r>
              <a:rPr lang="it-IT" sz="1600" dirty="0">
                <a:solidFill>
                  <a:schemeClr val="tx1"/>
                </a:solidFill>
                <a:latin typeface="Consolas" panose="020B0609020204030204" pitchFamily="49" charset="0"/>
              </a:rPr>
              <a:t>);</a:t>
            </a:r>
          </a:p>
          <a:p>
            <a:endParaRPr lang="it-IT" sz="1600" b="0" dirty="0">
              <a:solidFill>
                <a:schemeClr val="tx1"/>
              </a:solidFill>
              <a:effectLst/>
              <a:latin typeface="Consolas" panose="020B0609020204030204" pitchFamily="49" charset="0"/>
            </a:endParaRPr>
          </a:p>
          <a:p>
            <a:pPr lvl="3"/>
            <a:endParaRPr lang="it-IT" sz="1000" b="0" dirty="0">
              <a:solidFill>
                <a:schemeClr val="tx1"/>
              </a:solidFill>
              <a:effectLst/>
              <a:latin typeface="Consolas" panose="020B0609020204030204" pitchFamily="49" charset="0"/>
            </a:endParaRPr>
          </a:p>
          <a:p>
            <a:endParaRPr lang="it-IT" sz="2000" dirty="0"/>
          </a:p>
          <a:p>
            <a:r>
              <a:rPr lang="it-IT" sz="2000" b="1" dirty="0"/>
              <a:t>stile oggetti:</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stmt_init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 = $</a:t>
            </a:r>
            <a:r>
              <a:rPr lang="en-US" sz="1800" b="0" dirty="0" err="1">
                <a:solidFill>
                  <a:schemeClr val="tx1"/>
                </a:solidFill>
                <a:effectLst/>
                <a:latin typeface="Consolas" panose="020B0609020204030204" pitchFamily="49" charset="0"/>
              </a:rPr>
              <a:t>mysqli</a:t>
            </a:r>
            <a:r>
              <a:rPr lang="en-US" sz="1800" b="0" dirty="0">
                <a:solidFill>
                  <a:schemeClr val="tx1"/>
                </a:solidFill>
                <a:effectLst/>
                <a:latin typeface="Consolas" panose="020B0609020204030204" pitchFamily="49" charset="0"/>
              </a:rPr>
              <a:t>-&gt;prepare("INSERT INTO </a:t>
            </a:r>
            <a:r>
              <a:rPr lang="en-US" sz="1800" b="0" dirty="0" err="1">
                <a:solidFill>
                  <a:schemeClr val="tx1"/>
                </a:solidFill>
                <a:effectLst/>
                <a:latin typeface="Consolas" panose="020B0609020204030204" pitchFamily="49" charset="0"/>
              </a:rPr>
              <a:t>utenti</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nome,cognome</a:t>
            </a:r>
            <a:r>
              <a:rPr lang="en-US" sz="1800" b="0" dirty="0">
                <a:solidFill>
                  <a:schemeClr val="tx1"/>
                </a:solidFill>
                <a:effectLst/>
                <a:latin typeface="Consolas" panose="020B0609020204030204" pitchFamily="49" charset="0"/>
              </a:rPr>
              <a:t>) VALUES (?,?)");</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a:t>
            </a:r>
            <a:r>
              <a:rPr lang="en-US" sz="1800" b="0" dirty="0" err="1">
                <a:solidFill>
                  <a:schemeClr val="tx1"/>
                </a:solidFill>
                <a:effectLst/>
                <a:latin typeface="Consolas" panose="020B0609020204030204" pitchFamily="49" charset="0"/>
              </a:rPr>
              <a:t>bind_param</a:t>
            </a:r>
            <a:r>
              <a:rPr lang="en-US" sz="1800" b="0" dirty="0">
                <a:solidFill>
                  <a:schemeClr val="tx1"/>
                </a:solidFill>
                <a:effectLst/>
                <a:latin typeface="Consolas" panose="020B0609020204030204" pitchFamily="49" charset="0"/>
              </a:rPr>
              <a:t>("ss", $</a:t>
            </a:r>
            <a:r>
              <a:rPr lang="en-US" sz="1800" b="0" dirty="0" err="1">
                <a:solidFill>
                  <a:schemeClr val="tx1"/>
                </a:solidFill>
                <a:effectLst/>
                <a:latin typeface="Consolas" panose="020B0609020204030204" pitchFamily="49" charset="0"/>
              </a:rPr>
              <a:t>nome</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cognome</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stmt</a:t>
            </a:r>
            <a:r>
              <a:rPr lang="en-US" sz="1800" b="0" dirty="0">
                <a:solidFill>
                  <a:schemeClr val="tx1"/>
                </a:solidFill>
                <a:effectLst/>
                <a:latin typeface="Consolas" panose="020B0609020204030204" pitchFamily="49" charset="0"/>
              </a:rPr>
              <a:t>-&gt;execute();</a:t>
            </a:r>
          </a:p>
          <a:p>
            <a:r>
              <a:rPr lang="it-IT" sz="1800" dirty="0">
                <a:solidFill>
                  <a:schemeClr val="tx1"/>
                </a:solidFill>
                <a:latin typeface="Consolas" panose="020B0609020204030204" pitchFamily="49" charset="0"/>
              </a:rPr>
              <a:t>  $</a:t>
            </a:r>
            <a:r>
              <a:rPr lang="it-IT" sz="1800" dirty="0" err="1">
                <a:solidFill>
                  <a:schemeClr val="tx1"/>
                </a:solidFill>
                <a:latin typeface="Consolas" panose="020B0609020204030204" pitchFamily="49" charset="0"/>
              </a:rPr>
              <a:t>stmt</a:t>
            </a:r>
            <a:r>
              <a:rPr lang="it-IT" sz="1800" dirty="0">
                <a:solidFill>
                  <a:schemeClr val="tx1"/>
                </a:solidFill>
                <a:latin typeface="Consolas" panose="020B0609020204030204" pitchFamily="49" charset="0"/>
              </a:rPr>
              <a:t>-&gt;</a:t>
            </a:r>
            <a:r>
              <a:rPr lang="it-IT" sz="1800" dirty="0" err="1">
                <a:solidFill>
                  <a:schemeClr val="tx1"/>
                </a:solidFill>
                <a:latin typeface="Consolas" panose="020B0609020204030204" pitchFamily="49" charset="0"/>
              </a:rPr>
              <a:t>close</a:t>
            </a:r>
            <a:r>
              <a:rPr lang="it-IT"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pPr algn="just"/>
            <a:r>
              <a:rPr lang="en-US" sz="1400" b="1" i="0" dirty="0">
                <a:solidFill>
                  <a:srgbClr val="000000"/>
                </a:solidFill>
                <a:effectLst/>
                <a:latin typeface="Arial" panose="020B0604020202020204" pitchFamily="34" charset="0"/>
              </a:rPr>
              <a:t>types(Mandatory)</a:t>
            </a:r>
            <a:endParaRPr lang="en-US" sz="1400" b="0" i="0" dirty="0">
              <a:solidFill>
                <a:srgbClr val="000000"/>
              </a:solidFill>
              <a:effectLst/>
              <a:latin typeface="Arial" panose="020B0604020202020204" pitchFamily="34" charset="0"/>
            </a:endParaRPr>
          </a:p>
          <a:p>
            <a:pPr algn="just"/>
            <a:r>
              <a:rPr lang="en-US" sz="1400" b="0" i="0" dirty="0">
                <a:solidFill>
                  <a:srgbClr val="000000"/>
                </a:solidFill>
                <a:effectLst/>
                <a:latin typeface="Arial" panose="020B0604020202020204" pitchFamily="34" charset="0"/>
              </a:rPr>
              <a:t>A string (of individual characters) specifying the types of the variables where −</a:t>
            </a:r>
          </a:p>
          <a:p>
            <a:pPr algn="just">
              <a:buFont typeface="Arial" panose="020B0604020202020204" pitchFamily="34" charset="0"/>
              <a:buChar char="•"/>
            </a:pPr>
            <a:r>
              <a:rPr lang="en-US" sz="1400" b="1"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represents an integer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d</a:t>
            </a:r>
            <a:r>
              <a:rPr lang="en-US" sz="1400" b="0" i="0" dirty="0">
                <a:solidFill>
                  <a:srgbClr val="000000"/>
                </a:solidFill>
                <a:effectLst/>
                <a:latin typeface="Arial" panose="020B0604020202020204" pitchFamily="34" charset="0"/>
              </a:rPr>
              <a:t> represents an double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s</a:t>
            </a:r>
            <a:r>
              <a:rPr lang="en-US" sz="1400" b="0" i="0" dirty="0">
                <a:solidFill>
                  <a:srgbClr val="000000"/>
                </a:solidFill>
                <a:effectLst/>
                <a:latin typeface="Arial" panose="020B0604020202020204" pitchFamily="34" charset="0"/>
              </a:rPr>
              <a:t> represents an string type</a:t>
            </a:r>
          </a:p>
          <a:p>
            <a:pPr algn="just">
              <a:buFont typeface="Arial" panose="020B0604020202020204" pitchFamily="34" charset="0"/>
              <a:buChar char="•"/>
            </a:pPr>
            <a:r>
              <a:rPr lang="en-US" sz="1400" b="1" i="0" dirty="0">
                <a:solidFill>
                  <a:srgbClr val="000000"/>
                </a:solidFill>
                <a:effectLst/>
                <a:latin typeface="Arial" panose="020B0604020202020204" pitchFamily="34" charset="0"/>
              </a:rPr>
              <a:t>b</a:t>
            </a:r>
            <a:r>
              <a:rPr lang="en-US" sz="1400" b="0" i="0" dirty="0">
                <a:solidFill>
                  <a:srgbClr val="000000"/>
                </a:solidFill>
                <a:effectLst/>
                <a:latin typeface="Arial" panose="020B0604020202020204" pitchFamily="34" charset="0"/>
              </a:rPr>
              <a:t> represents an blob type</a:t>
            </a:r>
          </a:p>
          <a:p>
            <a:endParaRPr lang="it-IT" sz="1800" dirty="0"/>
          </a:p>
        </p:txBody>
      </p:sp>
    </p:spTree>
    <p:extLst>
      <p:ext uri="{BB962C8B-B14F-4D97-AF65-F5344CB8AC3E}">
        <p14:creationId xmlns:p14="http://schemas.microsoft.com/office/powerpoint/2010/main" val="16953297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it-IT" sz="2000" dirty="0"/>
              <a:t>stile procedurale:</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mysqli_real_escape_string</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mysqli_query</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mysqli_affected_rows</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conn</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a:p>
            <a:r>
              <a:rPr lang="it-IT" sz="2000" dirty="0"/>
              <a:t>stile oggetti:</a:t>
            </a:r>
          </a:p>
          <a:p>
            <a:r>
              <a:rPr lang="it-IT" sz="1600" b="0" dirty="0">
                <a:solidFill>
                  <a:schemeClr val="tx1"/>
                </a:solidFill>
                <a:effectLst/>
                <a:latin typeface="Consolas" panose="020B0609020204030204" pitchFamily="49" charset="0"/>
              </a:rPr>
              <a:t>      $nome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$cognome =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real_escape_string</a:t>
            </a:r>
            <a:r>
              <a:rPr lang="it-IT" sz="1600" b="0" dirty="0">
                <a:solidFill>
                  <a:schemeClr val="tx1"/>
                </a:solidFill>
                <a:effectLst/>
                <a:latin typeface="Consolas" panose="020B0609020204030204" pitchFamily="49" charset="0"/>
              </a:rPr>
              <a:t>($_GET["cognome"] ?? </a:t>
            </a:r>
            <a:r>
              <a:rPr lang="it-IT" sz="1600" b="0" dirty="0" err="1">
                <a:solidFill>
                  <a:schemeClr val="tx1"/>
                </a:solidFill>
                <a:effectLst/>
                <a:latin typeface="Consolas" panose="020B0609020204030204" pitchFamily="49" charset="0"/>
              </a:rPr>
              <a:t>null</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 "INSERT INTO utenti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 VALUES ('$</a:t>
            </a:r>
            <a:r>
              <a:rPr lang="it-IT" sz="1600" b="0" dirty="0" err="1">
                <a:solidFill>
                  <a:schemeClr val="tx1"/>
                </a:solidFill>
                <a:effectLst/>
                <a:latin typeface="Consolas" panose="020B0609020204030204" pitchFamily="49" charset="0"/>
              </a:rPr>
              <a:t>nome','cognome</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if</a:t>
            </a:r>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-&gt;query($</a:t>
            </a:r>
            <a:r>
              <a:rPr lang="it-IT" sz="1600" b="0" dirty="0" err="1">
                <a:solidFill>
                  <a:schemeClr val="tx1"/>
                </a:solidFill>
                <a:effectLst/>
                <a:latin typeface="Consolas" panose="020B0609020204030204" pitchFamily="49" charset="0"/>
              </a:rPr>
              <a:t>sql</a:t>
            </a:r>
            <a:r>
              <a:rPr lang="it-IT" sz="1600" b="0" dirty="0">
                <a:solidFill>
                  <a:schemeClr val="tx1"/>
                </a:solidFill>
                <a:effectLst/>
                <a:latin typeface="Consolas" panose="020B0609020204030204" pitchFamily="49" charset="0"/>
              </a:rPr>
              <a:t>)) {</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printf</a:t>
            </a:r>
            <a:r>
              <a:rPr lang="it-IT" sz="1600" b="0" dirty="0">
                <a:solidFill>
                  <a:schemeClr val="tx1"/>
                </a:solidFill>
                <a:effectLst/>
                <a:latin typeface="Consolas" panose="020B0609020204030204" pitchFamily="49" charset="0"/>
              </a:rPr>
              <a:t>("%d Righe inserite:", $</a:t>
            </a:r>
            <a:r>
              <a:rPr lang="it-IT" sz="1600" b="0" dirty="0" err="1">
                <a:solidFill>
                  <a:schemeClr val="tx1"/>
                </a:solidFill>
                <a:effectLst/>
                <a:latin typeface="Consolas" panose="020B0609020204030204" pitchFamily="49" charset="0"/>
              </a:rPr>
              <a:t>mysqli</a:t>
            </a:r>
            <a:r>
              <a:rPr lang="it-IT" sz="1600" b="0" dirty="0">
                <a:solidFill>
                  <a:schemeClr val="tx1"/>
                </a:solidFill>
                <a:effectLst/>
                <a:latin typeface="Consolas" panose="020B0609020204030204" pitchFamily="49" charset="0"/>
              </a:rPr>
              <a:t>-&gt;</a:t>
            </a:r>
            <a:r>
              <a:rPr lang="it-IT" sz="1600" b="0" dirty="0" err="1">
                <a:solidFill>
                  <a:schemeClr val="tx1"/>
                </a:solidFill>
                <a:effectLst/>
                <a:latin typeface="Consolas" panose="020B0609020204030204" pitchFamily="49" charset="0"/>
              </a:rPr>
              <a:t>affected_rows</a:t>
            </a:r>
            <a:r>
              <a:rPr lang="it-IT" sz="1600" b="0" dirty="0">
                <a:solidFill>
                  <a:schemeClr val="tx1"/>
                </a:solidFill>
                <a:effectLst/>
                <a:latin typeface="Consolas" panose="020B0609020204030204" pitchFamily="49" charset="0"/>
              </a:rPr>
              <a:t>);</a:t>
            </a:r>
          </a:p>
          <a:p>
            <a:r>
              <a:rPr lang="it-IT" sz="1600" b="0" dirty="0">
                <a:solidFill>
                  <a:schemeClr val="tx1"/>
                </a:solidFill>
                <a:effectLst/>
                <a:latin typeface="Consolas" panose="020B0609020204030204" pitchFamily="49" charset="0"/>
              </a:rPr>
              <a:t>      }</a:t>
            </a:r>
          </a:p>
          <a:p>
            <a:endParaRPr lang="it-IT" sz="2000" dirty="0"/>
          </a:p>
        </p:txBody>
      </p:sp>
    </p:spTree>
    <p:extLst>
      <p:ext uri="{BB962C8B-B14F-4D97-AF65-F5344CB8AC3E}">
        <p14:creationId xmlns:p14="http://schemas.microsoft.com/office/powerpoint/2010/main" val="38003571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normAutofit fontScale="90000"/>
          </a:bodyPr>
          <a:lstStyle/>
          <a:p>
            <a:r>
              <a:rPr lang="it-IT" dirty="0" err="1"/>
              <a:t>mysqli_autocommit</a:t>
            </a:r>
            <a:r>
              <a:rPr lang="it-IT" dirty="0"/>
              <a:t> () </a:t>
            </a:r>
            <a:r>
              <a:rPr lang="it-IT" dirty="0" err="1"/>
              <a:t>mysqli_commit</a:t>
            </a:r>
            <a:r>
              <a:rPr lang="it-IT" dirty="0"/>
              <a:t>() </a:t>
            </a:r>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idx="1"/>
          </p:nvPr>
        </p:nvSpPr>
        <p:spPr/>
        <p:txBody>
          <a:bodyPr>
            <a:normAutofit fontScale="92500" lnSpcReduction="10000"/>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r>
              <a:rPr lang="it-IT" dirty="0" err="1"/>
              <a:t>procedural</a:t>
            </a:r>
            <a:r>
              <a:rPr lang="it-IT" dirty="0"/>
              <a:t> style:</a:t>
            </a:r>
          </a:p>
          <a:p>
            <a:r>
              <a:rPr lang="it-IT" dirty="0" err="1"/>
              <a:t>mysqli_autocommit</a:t>
            </a:r>
            <a:r>
              <a:rPr lang="it-IT" dirty="0"/>
              <a:t>($</a:t>
            </a:r>
            <a:r>
              <a:rPr lang="it-IT" dirty="0" err="1"/>
              <a:t>conn</a:t>
            </a:r>
            <a:r>
              <a:rPr lang="it-IT" dirty="0"/>
              <a:t>, false);</a:t>
            </a:r>
          </a:p>
          <a:p>
            <a:pPr>
              <a:lnSpc>
                <a:spcPct val="100000"/>
              </a:lnSpc>
            </a:pPr>
            <a:r>
              <a:rPr lang="it-IT" dirty="0"/>
              <a:t>….</a:t>
            </a:r>
          </a:p>
          <a:p>
            <a:r>
              <a:rPr lang="it-IT" dirty="0" err="1"/>
              <a:t>mysqli_commit</a:t>
            </a:r>
            <a:r>
              <a:rPr lang="it-IT" dirty="0"/>
              <a:t>($</a:t>
            </a:r>
            <a:r>
              <a:rPr lang="it-IT" dirty="0" err="1"/>
              <a:t>conn</a:t>
            </a:r>
            <a:r>
              <a:rPr lang="it-IT" dirty="0"/>
              <a:t>);</a:t>
            </a:r>
          </a:p>
          <a:p>
            <a:r>
              <a:rPr lang="it-IT" dirty="0" err="1"/>
              <a:t>mysqli_commit</a:t>
            </a:r>
            <a:r>
              <a:rPr lang="it-IT" dirty="0"/>
              <a:t>($</a:t>
            </a:r>
            <a:r>
              <a:rPr lang="it-IT" dirty="0" err="1"/>
              <a:t>conn</a:t>
            </a:r>
            <a:r>
              <a:rPr lang="it-IT" dirty="0"/>
              <a:t>);</a:t>
            </a:r>
          </a:p>
          <a:p>
            <a:pPr>
              <a:lnSpc>
                <a:spcPct val="100000"/>
              </a:lnSpc>
            </a:pPr>
            <a:endParaRPr lang="it-IT" dirty="0"/>
          </a:p>
          <a:p>
            <a:pPr>
              <a:lnSpc>
                <a:spcPct val="100000"/>
              </a:lnSpc>
            </a:pPr>
            <a:r>
              <a:rPr lang="it-IT" dirty="0" err="1"/>
              <a:t>object</a:t>
            </a:r>
            <a:r>
              <a:rPr lang="it-IT" dirty="0"/>
              <a:t> style:</a:t>
            </a:r>
          </a:p>
          <a:p>
            <a:r>
              <a:rPr lang="it-IT" dirty="0"/>
              <a:t>$</a:t>
            </a:r>
            <a:r>
              <a:rPr lang="it-IT" dirty="0" err="1"/>
              <a:t>mysqli</a:t>
            </a:r>
            <a:r>
              <a:rPr lang="it-IT" dirty="0"/>
              <a:t>-&gt;</a:t>
            </a:r>
            <a:r>
              <a:rPr lang="it-IT" dirty="0" err="1"/>
              <a:t>autocommit</a:t>
            </a:r>
            <a:r>
              <a:rPr lang="it-IT" dirty="0"/>
              <a:t>(false);</a:t>
            </a:r>
          </a:p>
          <a:p>
            <a:pPr>
              <a:lnSpc>
                <a:spcPct val="100000"/>
              </a:lnSpc>
            </a:pPr>
            <a:r>
              <a:rPr lang="it-IT" dirty="0"/>
              <a:t>…..</a:t>
            </a:r>
          </a:p>
          <a:p>
            <a:r>
              <a:rPr lang="it-IT" dirty="0"/>
              <a:t>$</a:t>
            </a:r>
            <a:r>
              <a:rPr lang="it-IT" dirty="0" err="1"/>
              <a:t>mysqli</a:t>
            </a:r>
            <a:r>
              <a:rPr lang="it-IT" dirty="0"/>
              <a:t>-&gt;</a:t>
            </a:r>
            <a:r>
              <a:rPr lang="it-IT" dirty="0" err="1"/>
              <a:t>rollback</a:t>
            </a:r>
            <a:r>
              <a:rPr lang="it-IT" dirty="0"/>
              <a:t>();</a:t>
            </a:r>
          </a:p>
          <a:p>
            <a:r>
              <a:rPr lang="it-IT" dirty="0"/>
              <a:t>$</a:t>
            </a:r>
            <a:r>
              <a:rPr lang="it-IT" dirty="0" err="1"/>
              <a:t>mysqli</a:t>
            </a:r>
            <a:r>
              <a:rPr lang="it-IT" dirty="0"/>
              <a:t>-&gt;</a:t>
            </a:r>
            <a:r>
              <a:rPr lang="it-IT" dirty="0" err="1"/>
              <a:t>commit</a:t>
            </a:r>
            <a:r>
              <a:rPr lang="it-IT" dirty="0"/>
              <a:t>();</a:t>
            </a:r>
          </a:p>
          <a:p>
            <a:endParaRPr lang="it-IT" sz="1600" b="0" dirty="0">
              <a:solidFill>
                <a:srgbClr val="D4D4D4"/>
              </a:solidFill>
              <a:effectLst/>
              <a:latin typeface="Consolas" panose="020B0609020204030204" pitchFamily="49" charset="0"/>
            </a:endParaRPr>
          </a:p>
          <a:p>
            <a:pPr>
              <a:lnSpc>
                <a:spcPct val="100000"/>
              </a:lnSpc>
            </a:pPr>
            <a:endParaRPr lang="it-IT" sz="2000" dirty="0"/>
          </a:p>
          <a:p>
            <a:pPr>
              <a:lnSpc>
                <a:spcPct val="100000"/>
              </a:lnSpc>
            </a:pPr>
            <a:endParaRPr lang="it-IT" sz="2000" dirty="0"/>
          </a:p>
          <a:p>
            <a:pPr>
              <a:lnSpc>
                <a:spcPct val="100000"/>
              </a:lnSpc>
            </a:pPr>
            <a:endParaRPr lang="it-IT" sz="2000" b="1" dirty="0"/>
          </a:p>
        </p:txBody>
      </p:sp>
    </p:spTree>
    <p:extLst>
      <p:ext uri="{BB962C8B-B14F-4D97-AF65-F5344CB8AC3E}">
        <p14:creationId xmlns:p14="http://schemas.microsoft.com/office/powerpoint/2010/main" val="262376552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lnSpcReduction="10000"/>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t>$</a:t>
            </a:r>
            <a:r>
              <a:rPr lang="it-IT" sz="1200" dirty="0" err="1"/>
              <a:t>mysqli</a:t>
            </a:r>
            <a:r>
              <a:rPr lang="it-IT" sz="1200" dirty="0"/>
              <a:t>-&gt;</a:t>
            </a:r>
            <a:r>
              <a:rPr lang="it-IT" sz="1200" dirty="0" err="1"/>
              <a:t>autocommit</a:t>
            </a:r>
            <a:r>
              <a:rPr lang="it-IT" sz="1200" dirty="0"/>
              <a:t>(false);</a:t>
            </a: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9717851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a:p>
            <a:endParaRPr lang="it-IT" sz="2000" dirty="0"/>
          </a:p>
          <a:p>
            <a:r>
              <a:rPr lang="it-IT" sz="1600" b="0" dirty="0" err="1">
                <a:solidFill>
                  <a:srgbClr val="D4D4D4"/>
                </a:solidFill>
                <a:effectLst/>
                <a:latin typeface="Consolas" panose="020B0609020204030204" pitchFamily="49" charset="0"/>
              </a:rPr>
              <a:t>error_reporting</a:t>
            </a:r>
            <a:r>
              <a:rPr lang="it-IT" sz="1600" b="0" dirty="0">
                <a:solidFill>
                  <a:srgbClr val="D4D4D4"/>
                </a:solidFill>
                <a:effectLst/>
                <a:latin typeface="Consolas" panose="020B0609020204030204" pitchFamily="49" charset="0"/>
              </a:rPr>
              <a:t>(E_ERROR);</a:t>
            </a:r>
          </a:p>
          <a:p>
            <a:r>
              <a:rPr lang="it-IT" sz="1600" b="0" dirty="0" err="1">
                <a:solidFill>
                  <a:srgbClr val="D4D4D4"/>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err="1">
                <a:solidFill>
                  <a:srgbClr val="D4D4D4"/>
                </a:solidFill>
                <a:effectLst/>
                <a:latin typeface="Consolas" panose="020B0609020204030204" pitchFamily="49" charset="0"/>
              </a:rPr>
              <a:t>crypt</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'ciao'</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//non viene stampato </a:t>
            </a:r>
            <a:r>
              <a:rPr lang="it-IT" sz="1600" b="0" dirty="0" err="1">
                <a:solidFill>
                  <a:srgbClr val="6A9955"/>
                </a:solidFill>
                <a:effectLst/>
                <a:latin typeface="Consolas" panose="020B0609020204030204" pitchFamily="49" charset="0"/>
              </a:rPr>
              <a:t>Notice</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crypt</a:t>
            </a:r>
            <a:r>
              <a:rPr lang="it-IT" sz="1600" b="0" dirty="0">
                <a:solidFill>
                  <a:srgbClr val="6A9955"/>
                </a:solidFill>
                <a:effectLst/>
                <a:latin typeface="Consolas" panose="020B0609020204030204" pitchFamily="49" charset="0"/>
              </a:rPr>
              <a:t>(): No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parameter</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was</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specified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You</a:t>
            </a:r>
            <a:r>
              <a:rPr lang="it-IT" sz="1600" b="0" dirty="0">
                <a:solidFill>
                  <a:srgbClr val="6A9955"/>
                </a:solidFill>
                <a:effectLst/>
                <a:latin typeface="Consolas" panose="020B0609020204030204" pitchFamily="49" charset="0"/>
              </a:rPr>
              <a:t> must use a </a:t>
            </a:r>
            <a:r>
              <a:rPr lang="it-IT" sz="1600" b="0" dirty="0" err="1">
                <a:solidFill>
                  <a:srgbClr val="6A9955"/>
                </a:solidFill>
                <a:effectLst/>
                <a:latin typeface="Consolas" panose="020B0609020204030204" pitchFamily="49" charset="0"/>
              </a:rPr>
              <a:t>randomly</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generated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and a strong </a:t>
            </a:r>
            <a:r>
              <a:rPr lang="it-IT" sz="1600" b="0" dirty="0" err="1">
                <a:solidFill>
                  <a:srgbClr val="6A9955"/>
                </a:solidFill>
                <a:effectLst/>
                <a:latin typeface="Consolas" panose="020B0609020204030204" pitchFamily="49" charset="0"/>
              </a:rPr>
              <a:t>hash</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function</a:t>
            </a:r>
            <a:endParaRPr lang="it-IT" sz="1600" b="0" dirty="0">
              <a:solidFill>
                <a:srgbClr val="D4D4D4"/>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189317892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11945658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($number)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($number&gt;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throw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new</a:t>
            </a:r>
            <a:r>
              <a:rPr lang="en-US" sz="1400" b="0" dirty="0">
                <a:solidFill>
                  <a:srgbClr val="D4D4D4"/>
                </a:solidFill>
                <a:effectLst/>
                <a:latin typeface="Consolas" panose="020B0609020204030204" pitchFamily="49" charset="0"/>
              </a:rPr>
              <a:t> Exception(</a:t>
            </a:r>
            <a:r>
              <a:rPr lang="en-US" sz="1400" b="0" dirty="0">
                <a:solidFill>
                  <a:srgbClr val="CE9178"/>
                </a:solidFill>
                <a:effectLst/>
                <a:latin typeface="Consolas" panose="020B0609020204030204" pitchFamily="49" charset="0"/>
              </a:rPr>
              <a:t>"Value must be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//trigger exception in a "try" 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//If the exception is thrown, this text will not be shown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'If you see this, the number is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//catch exception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catch</a:t>
            </a:r>
            <a:r>
              <a:rPr lang="en-US" sz="1400" b="0" dirty="0">
                <a:solidFill>
                  <a:srgbClr val="D4D4D4"/>
                </a:solidFill>
                <a:effectLst/>
                <a:latin typeface="Consolas" panose="020B0609020204030204" pitchFamily="49" charset="0"/>
              </a:rPr>
              <a:t>(Exception $e) {</a:t>
            </a: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'Message: '</a:t>
            </a:r>
            <a:r>
              <a:rPr lang="en-US" sz="1400" b="0" dirty="0">
                <a:solidFill>
                  <a:srgbClr val="D4D4D4"/>
                </a:solidFill>
                <a:effectLst/>
                <a:latin typeface="Consolas" panose="020B0609020204030204" pitchFamily="49" charset="0"/>
              </a:rPr>
              <a:t> .$e-&gt;</a:t>
            </a:r>
            <a:r>
              <a:rPr lang="en-US" sz="1400" b="0" dirty="0" err="1">
                <a:solidFill>
                  <a:srgbClr val="D4D4D4"/>
                </a:solidFill>
                <a:effectLst/>
                <a:latin typeface="Consolas" panose="020B0609020204030204" pitchFamily="49" charset="0"/>
              </a:rPr>
              <a:t>getMessage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endParaRPr lang="it-IT" sz="1400" dirty="0"/>
          </a:p>
          <a:p>
            <a:endParaRPr lang="it-IT" sz="1400" dirty="0"/>
          </a:p>
        </p:txBody>
      </p:sp>
    </p:spTree>
    <p:extLst>
      <p:ext uri="{BB962C8B-B14F-4D97-AF65-F5344CB8AC3E}">
        <p14:creationId xmlns:p14="http://schemas.microsoft.com/office/powerpoint/2010/main" val="32261916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321616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172828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85792566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30231839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lstStyle/>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r>
              <a:rPr lang="it-IT" dirty="0"/>
              <a:t>MVC è un design pattern utilizzato per separare i dati (Model), le interfacce utente (</a:t>
            </a:r>
            <a:r>
              <a:rPr lang="it-IT" dirty="0" err="1"/>
              <a:t>View</a:t>
            </a:r>
            <a:r>
              <a:rPr lang="it-IT" dirty="0"/>
              <a:t>) e la logica dell’applicazione (Controller)</a:t>
            </a:r>
          </a:p>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10607</TotalTime>
  <Words>38032</Words>
  <Application>Microsoft Office PowerPoint</Application>
  <PresentationFormat>Widescreen</PresentationFormat>
  <Paragraphs>4002</Paragraphs>
  <Slides>298</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298</vt:i4>
      </vt:variant>
    </vt:vector>
  </HeadingPairs>
  <TitlesOfParts>
    <vt:vector size="325"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mysqli_fetch_array ()</vt:lpstr>
      <vt:lpstr>mysqli_fetch_assoc ()</vt:lpstr>
      <vt:lpstr>mysqli_insert_id()</vt:lpstr>
      <vt:lpstr>mysqli_prepare()</vt:lpstr>
      <vt:lpstr>mysqli_real_escape_string()</vt:lpstr>
      <vt:lpstr>mysqli_autocommit () mysqli_commit() mysqli_rollback ()</vt:lpstr>
      <vt:lpstr>mysqli_commit()</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Le Funzioni di errore - PHP ERROR  </vt:lpstr>
      <vt:lpstr>error_reporting()</vt:lpstr>
      <vt:lpstr>Eccezioni in PHP</vt:lpstr>
      <vt:lpstr>ERROR HANDLER</vt:lpstr>
      <vt:lpstr>PSR-12</vt:lpstr>
      <vt:lpstr>Eccezioni PHP</vt:lpstr>
      <vt:lpstr>Eccezioni PHP // getCode() </vt:lpstr>
      <vt:lpstr>Eccezioni PHP // getLine() </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374</cp:revision>
  <dcterms:created xsi:type="dcterms:W3CDTF">2021-12-24T08:48:41Z</dcterms:created>
  <dcterms:modified xsi:type="dcterms:W3CDTF">2022-02-24T11:42:40Z</dcterms:modified>
</cp:coreProperties>
</file>