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455" r:id="rId17"/>
    <p:sldId id="456" r:id="rId18"/>
    <p:sldId id="457" r:id="rId19"/>
    <p:sldId id="259" r:id="rId20"/>
    <p:sldId id="260" r:id="rId21"/>
    <p:sldId id="262" r:id="rId22"/>
    <p:sldId id="622" r:id="rId23"/>
    <p:sldId id="623" r:id="rId24"/>
    <p:sldId id="265" r:id="rId25"/>
    <p:sldId id="325" r:id="rId26"/>
    <p:sldId id="326" r:id="rId27"/>
    <p:sldId id="327" r:id="rId28"/>
    <p:sldId id="328" r:id="rId29"/>
    <p:sldId id="264" r:id="rId30"/>
    <p:sldId id="263" r:id="rId31"/>
    <p:sldId id="261" r:id="rId32"/>
    <p:sldId id="266" r:id="rId33"/>
    <p:sldId id="267" r:id="rId34"/>
    <p:sldId id="453" r:id="rId35"/>
    <p:sldId id="621" r:id="rId36"/>
    <p:sldId id="454" r:id="rId37"/>
    <p:sldId id="380" r:id="rId38"/>
    <p:sldId id="381" r:id="rId39"/>
    <p:sldId id="269" r:id="rId40"/>
    <p:sldId id="268" r:id="rId41"/>
    <p:sldId id="270" r:id="rId42"/>
    <p:sldId id="271" r:id="rId43"/>
    <p:sldId id="272" r:id="rId44"/>
    <p:sldId id="670" r:id="rId45"/>
    <p:sldId id="274" r:id="rId46"/>
    <p:sldId id="669" r:id="rId47"/>
    <p:sldId id="273" r:id="rId48"/>
    <p:sldId id="275" r:id="rId49"/>
    <p:sldId id="276" r:id="rId50"/>
    <p:sldId id="277" r:id="rId51"/>
    <p:sldId id="278" r:id="rId52"/>
    <p:sldId id="279" r:id="rId53"/>
    <p:sldId id="280" r:id="rId54"/>
    <p:sldId id="281" r:id="rId55"/>
    <p:sldId id="282" r:id="rId56"/>
    <p:sldId id="283" r:id="rId57"/>
    <p:sldId id="285" r:id="rId58"/>
    <p:sldId id="286" r:id="rId59"/>
    <p:sldId id="287" r:id="rId60"/>
    <p:sldId id="288" r:id="rId61"/>
    <p:sldId id="289" r:id="rId62"/>
    <p:sldId id="291" r:id="rId63"/>
    <p:sldId id="600" r:id="rId64"/>
    <p:sldId id="290" r:id="rId65"/>
    <p:sldId id="294" r:id="rId66"/>
    <p:sldId id="296" r:id="rId67"/>
    <p:sldId id="297" r:id="rId68"/>
    <p:sldId id="298" r:id="rId69"/>
    <p:sldId id="299" r:id="rId70"/>
    <p:sldId id="301" r:id="rId71"/>
    <p:sldId id="601" r:id="rId72"/>
    <p:sldId id="305" r:id="rId73"/>
    <p:sldId id="304" r:id="rId74"/>
    <p:sldId id="306" r:id="rId75"/>
    <p:sldId id="307" r:id="rId76"/>
    <p:sldId id="608" r:id="rId77"/>
    <p:sldId id="665" r:id="rId78"/>
    <p:sldId id="308" r:id="rId79"/>
    <p:sldId id="310" r:id="rId80"/>
    <p:sldId id="311" r:id="rId81"/>
    <p:sldId id="312" r:id="rId82"/>
    <p:sldId id="313" r:id="rId83"/>
    <p:sldId id="604" r:id="rId84"/>
    <p:sldId id="315" r:id="rId85"/>
    <p:sldId id="602" r:id="rId86"/>
    <p:sldId id="316" r:id="rId87"/>
    <p:sldId id="603" r:id="rId88"/>
    <p:sldId id="317" r:id="rId89"/>
    <p:sldId id="318" r:id="rId90"/>
    <p:sldId id="320" r:id="rId91"/>
    <p:sldId id="605" r:id="rId92"/>
    <p:sldId id="322" r:id="rId93"/>
    <p:sldId id="324" r:id="rId94"/>
    <p:sldId id="329" r:id="rId95"/>
    <p:sldId id="671" r:id="rId96"/>
    <p:sldId id="330" r:id="rId97"/>
    <p:sldId id="560" r:id="rId98"/>
    <p:sldId id="561" r:id="rId99"/>
    <p:sldId id="331" r:id="rId100"/>
    <p:sldId id="333" r:id="rId101"/>
    <p:sldId id="332" r:id="rId102"/>
    <p:sldId id="624" r:id="rId103"/>
    <p:sldId id="539" r:id="rId104"/>
    <p:sldId id="540" r:id="rId105"/>
    <p:sldId id="625" r:id="rId106"/>
    <p:sldId id="542" r:id="rId107"/>
    <p:sldId id="335" r:id="rId108"/>
    <p:sldId id="336" r:id="rId109"/>
    <p:sldId id="337" r:id="rId110"/>
    <p:sldId id="338" r:id="rId111"/>
    <p:sldId id="339" r:id="rId112"/>
    <p:sldId id="342" r:id="rId113"/>
    <p:sldId id="343" r:id="rId114"/>
    <p:sldId id="344" r:id="rId115"/>
    <p:sldId id="345" r:id="rId116"/>
    <p:sldId id="543" r:id="rId117"/>
    <p:sldId id="544" r:id="rId118"/>
    <p:sldId id="545" r:id="rId119"/>
    <p:sldId id="546" r:id="rId120"/>
    <p:sldId id="547" r:id="rId121"/>
    <p:sldId id="550" r:id="rId122"/>
    <p:sldId id="548" r:id="rId123"/>
    <p:sldId id="549" r:id="rId124"/>
    <p:sldId id="551" r:id="rId125"/>
    <p:sldId id="552" r:id="rId126"/>
    <p:sldId id="553" r:id="rId127"/>
    <p:sldId id="554" r:id="rId128"/>
    <p:sldId id="349" r:id="rId129"/>
    <p:sldId id="555" r:id="rId130"/>
    <p:sldId id="556" r:id="rId131"/>
    <p:sldId id="557" r:id="rId132"/>
    <p:sldId id="558" r:id="rId133"/>
    <p:sldId id="384" r:id="rId134"/>
    <p:sldId id="383" r:id="rId135"/>
    <p:sldId id="385" r:id="rId136"/>
    <p:sldId id="609" r:id="rId137"/>
    <p:sldId id="668" r:id="rId138"/>
    <p:sldId id="386" r:id="rId139"/>
    <p:sldId id="388" r:id="rId140"/>
    <p:sldId id="389" r:id="rId141"/>
    <p:sldId id="390" r:id="rId142"/>
    <p:sldId id="392" r:id="rId143"/>
    <p:sldId id="393" r:id="rId144"/>
    <p:sldId id="394" r:id="rId145"/>
    <p:sldId id="563" r:id="rId146"/>
    <p:sldId id="564" r:id="rId147"/>
    <p:sldId id="565" r:id="rId148"/>
    <p:sldId id="566" r:id="rId149"/>
    <p:sldId id="567" r:id="rId150"/>
    <p:sldId id="568" r:id="rId151"/>
    <p:sldId id="569" r:id="rId152"/>
    <p:sldId id="570" r:id="rId153"/>
    <p:sldId id="571" r:id="rId154"/>
    <p:sldId id="572" r:id="rId155"/>
    <p:sldId id="573" r:id="rId156"/>
    <p:sldId id="574" r:id="rId157"/>
    <p:sldId id="575" r:id="rId158"/>
    <p:sldId id="576" r:id="rId159"/>
    <p:sldId id="577" r:id="rId160"/>
    <p:sldId id="578" r:id="rId161"/>
    <p:sldId id="579" r:id="rId162"/>
    <p:sldId id="580" r:id="rId163"/>
    <p:sldId id="581" r:id="rId164"/>
    <p:sldId id="582" r:id="rId165"/>
    <p:sldId id="583" r:id="rId166"/>
    <p:sldId id="584" r:id="rId167"/>
    <p:sldId id="585" r:id="rId168"/>
    <p:sldId id="350" r:id="rId169"/>
    <p:sldId id="351" r:id="rId170"/>
    <p:sldId id="352" r:id="rId171"/>
    <p:sldId id="353" r:id="rId172"/>
    <p:sldId id="355" r:id="rId173"/>
    <p:sldId id="356" r:id="rId174"/>
    <p:sldId id="461" r:id="rId175"/>
    <p:sldId id="462" r:id="rId176"/>
    <p:sldId id="463" r:id="rId177"/>
    <p:sldId id="466" r:id="rId178"/>
    <p:sldId id="464" r:id="rId179"/>
    <p:sldId id="465" r:id="rId180"/>
    <p:sldId id="467" r:id="rId181"/>
    <p:sldId id="468" r:id="rId182"/>
    <p:sldId id="469" r:id="rId183"/>
    <p:sldId id="492" r:id="rId184"/>
    <p:sldId id="493" r:id="rId185"/>
    <p:sldId id="494" r:id="rId186"/>
    <p:sldId id="495" r:id="rId187"/>
    <p:sldId id="496" r:id="rId188"/>
    <p:sldId id="497" r:id="rId189"/>
    <p:sldId id="498" r:id="rId190"/>
    <p:sldId id="499" r:id="rId191"/>
    <p:sldId id="500" r:id="rId192"/>
    <p:sldId id="501" r:id="rId193"/>
    <p:sldId id="606" r:id="rId194"/>
    <p:sldId id="627" r:id="rId195"/>
    <p:sldId id="607" r:id="rId196"/>
    <p:sldId id="502" r:id="rId197"/>
    <p:sldId id="503" r:id="rId198"/>
    <p:sldId id="504" r:id="rId199"/>
    <p:sldId id="367" r:id="rId200"/>
    <p:sldId id="368" r:id="rId201"/>
    <p:sldId id="369" r:id="rId202"/>
    <p:sldId id="370" r:id="rId203"/>
    <p:sldId id="371" r:id="rId204"/>
    <p:sldId id="372" r:id="rId205"/>
    <p:sldId id="628" r:id="rId206"/>
    <p:sldId id="373" r:id="rId207"/>
    <p:sldId id="594" r:id="rId208"/>
    <p:sldId id="375" r:id="rId209"/>
    <p:sldId id="376" r:id="rId210"/>
    <p:sldId id="378" r:id="rId211"/>
    <p:sldId id="470" r:id="rId212"/>
    <p:sldId id="471" r:id="rId213"/>
    <p:sldId id="472" r:id="rId214"/>
    <p:sldId id="473" r:id="rId215"/>
    <p:sldId id="474" r:id="rId216"/>
    <p:sldId id="475" r:id="rId217"/>
    <p:sldId id="476" r:id="rId218"/>
    <p:sldId id="478" r:id="rId219"/>
    <p:sldId id="477" r:id="rId220"/>
    <p:sldId id="480" r:id="rId221"/>
    <p:sldId id="481" r:id="rId222"/>
    <p:sldId id="483" r:id="rId223"/>
    <p:sldId id="484" r:id="rId224"/>
    <p:sldId id="488" r:id="rId225"/>
    <p:sldId id="485" r:id="rId226"/>
    <p:sldId id="629" r:id="rId227"/>
    <p:sldId id="487" r:id="rId228"/>
    <p:sldId id="379" r:id="rId229"/>
    <p:sldId id="395" r:id="rId230"/>
    <p:sldId id="397" r:id="rId231"/>
    <p:sldId id="398" r:id="rId232"/>
    <p:sldId id="399" r:id="rId233"/>
    <p:sldId id="400" r:id="rId234"/>
    <p:sldId id="630" r:id="rId235"/>
    <p:sldId id="589" r:id="rId236"/>
    <p:sldId id="401" r:id="rId237"/>
    <p:sldId id="402" r:id="rId238"/>
    <p:sldId id="672" r:id="rId239"/>
    <p:sldId id="391" r:id="rId240"/>
    <p:sldId id="673" r:id="rId241"/>
    <p:sldId id="406" r:id="rId242"/>
    <p:sldId id="407" r:id="rId243"/>
    <p:sldId id="408" r:id="rId244"/>
    <p:sldId id="409" r:id="rId245"/>
    <p:sldId id="410" r:id="rId246"/>
    <p:sldId id="411" r:id="rId247"/>
    <p:sldId id="412" r:id="rId248"/>
    <p:sldId id="413" r:id="rId249"/>
    <p:sldId id="414" r:id="rId250"/>
    <p:sldId id="415" r:id="rId251"/>
    <p:sldId id="416" r:id="rId252"/>
    <p:sldId id="417" r:id="rId253"/>
    <p:sldId id="418" r:id="rId254"/>
    <p:sldId id="419" r:id="rId255"/>
    <p:sldId id="516" r:id="rId256"/>
    <p:sldId id="591" r:id="rId257"/>
    <p:sldId id="666" r:id="rId258"/>
    <p:sldId id="520" r:id="rId259"/>
    <p:sldId id="521" r:id="rId260"/>
    <p:sldId id="522" r:id="rId261"/>
    <p:sldId id="529" r:id="rId262"/>
    <p:sldId id="517" r:id="rId263"/>
    <p:sldId id="518" r:id="rId264"/>
    <p:sldId id="519" r:id="rId265"/>
    <p:sldId id="525" r:id="rId266"/>
    <p:sldId id="526" r:id="rId267"/>
    <p:sldId id="527" r:id="rId268"/>
    <p:sldId id="528" r:id="rId269"/>
    <p:sldId id="523" r:id="rId270"/>
    <p:sldId id="530" r:id="rId271"/>
    <p:sldId id="531" r:id="rId272"/>
    <p:sldId id="533" r:id="rId273"/>
    <p:sldId id="532" r:id="rId274"/>
    <p:sldId id="258" r:id="rId275"/>
    <p:sldId id="634" r:id="rId276"/>
    <p:sldId id="637" r:id="rId277"/>
    <p:sldId id="642" r:id="rId278"/>
    <p:sldId id="638" r:id="rId279"/>
    <p:sldId id="641" r:id="rId280"/>
    <p:sldId id="646" r:id="rId281"/>
    <p:sldId id="652" r:id="rId282"/>
    <p:sldId id="657" r:id="rId283"/>
    <p:sldId id="664" r:id="rId284"/>
    <p:sldId id="658" r:id="rId285"/>
    <p:sldId id="659" r:id="rId286"/>
    <p:sldId id="661" r:id="rId287"/>
    <p:sldId id="662" r:id="rId288"/>
    <p:sldId id="292" r:id="rId289"/>
    <p:sldId id="293" r:id="rId290"/>
    <p:sldId id="663" r:id="rId291"/>
    <p:sldId id="295" r:id="rId292"/>
    <p:sldId id="610" r:id="rId293"/>
    <p:sldId id="611" r:id="rId294"/>
    <p:sldId id="612" r:id="rId295"/>
    <p:sldId id="613" r:id="rId296"/>
    <p:sldId id="616" r:id="rId297"/>
    <p:sldId id="614" r:id="rId298"/>
    <p:sldId id="615" r:id="rId299"/>
    <p:sldId id="617" r:id="rId300"/>
    <p:sldId id="620" r:id="rId301"/>
    <p:sldId id="618" r:id="rId302"/>
    <p:sldId id="619" r:id="rId303"/>
    <p:sldId id="626" r:id="rId304"/>
    <p:sldId id="595" r:id="rId305"/>
    <p:sldId id="598" r:id="rId306"/>
    <p:sldId id="599" r:id="rId3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50B4C8"/>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10" autoAdjust="0"/>
    <p:restoredTop sz="96064" autoAdjust="0"/>
  </p:normalViewPr>
  <p:slideViewPr>
    <p:cSldViewPr snapToGrid="0">
      <p:cViewPr varScale="1">
        <p:scale>
          <a:sx n="82" d="100"/>
          <a:sy n="82" d="100"/>
        </p:scale>
        <p:origin x="97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slide" Target="slides/slide304.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presProps" Target="presProps.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viewProps" Target="view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theme" Target="theme/theme1.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tableStyles" Target="tableStyles.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 Id="rId291" Type="http://schemas.openxmlformats.org/officeDocument/2006/relationships/slide" Target="slides/slide289.xml"/><Relationship Id="rId305" Type="http://schemas.openxmlformats.org/officeDocument/2006/relationships/slide" Target="slides/slide3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06/02/2022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06/02/2022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hyperlink" Target="https://www.php.net/manual/en/class.exception.php" TargetMode="Externa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3" Type="http://schemas.openxmlformats.org/officeDocument/2006/relationships/hyperlink" Target="http://easyonlineconverter.com/converters/bitwise-calculator.html" TargetMode="External"/><Relationship Id="rId2" Type="http://schemas.openxmlformats.org/officeDocument/2006/relationships/hyperlink" Target="https://www.php.net/manual/en/language.operators.bitwise.php" TargetMode="Externa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6.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2.xml.rels><?xml version="1.0" encoding="UTF-8" standalone="yes"?>
<Relationships xmlns="http://schemas.openxmlformats.org/package/2006/relationships"><Relationship Id="rId3" Type="http://schemas.openxmlformats.org/officeDocument/2006/relationships/hyperlink" Target="http://www.php.net/manual/en/class.datetime.php" TargetMode="External"/><Relationship Id="rId2" Type="http://schemas.openxmlformats.org/officeDocument/2006/relationships/hyperlink" Target="http://php.net/manual/en/keyword.extends.php" TargetMode="External"/><Relationship Id="rId1" Type="http://schemas.openxmlformats.org/officeDocument/2006/relationships/slideLayout" Target="../slideLayouts/slideLayout4.xml"/><Relationship Id="rId4" Type="http://schemas.openxmlformats.org/officeDocument/2006/relationships/hyperlink" Target="https://carbon.nesbot.com/docs/" TargetMode="External"/></Relationships>
</file>

<file path=ppt/slides/_rels/slide303.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Tree>
    <p:extLst>
      <p:ext uri="{BB962C8B-B14F-4D97-AF65-F5344CB8AC3E}">
        <p14:creationId xmlns:p14="http://schemas.microsoft.com/office/powerpoint/2010/main" val="21889365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normAutofit/>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dirty="0"/>
              <a:t>La funzione </a:t>
            </a:r>
            <a:r>
              <a:rPr lang="it-IT" dirty="0" err="1"/>
              <a:t>password_hash</a:t>
            </a:r>
            <a:r>
              <a:rPr lang="it-IT" dirty="0"/>
              <a:t>() crea un nuovo </a:t>
            </a:r>
            <a:r>
              <a:rPr lang="it-IT" dirty="0" err="1"/>
              <a:t>hash</a:t>
            </a:r>
            <a:r>
              <a:rPr lang="it-IT" dirty="0"/>
              <a:t> della password utilizzando un potente algoritmo di </a:t>
            </a:r>
            <a:r>
              <a:rPr lang="it-IT" dirty="0" err="1"/>
              <a:t>hashing</a:t>
            </a:r>
            <a:r>
              <a:rPr lang="it-IT" dirty="0"/>
              <a:t> unidirezionale. </a:t>
            </a:r>
            <a:r>
              <a:rPr lang="it-IT" dirty="0" err="1"/>
              <a:t>password_hash</a:t>
            </a:r>
            <a:r>
              <a:rPr lang="it-IT" dirty="0"/>
              <a:t>() è co	</a:t>
            </a:r>
            <a:r>
              <a:rPr lang="it-IT" dirty="0" err="1"/>
              <a:t>mpatibile</a:t>
            </a:r>
            <a:r>
              <a:rPr lang="it-IT" dirty="0"/>
              <a:t> con </a:t>
            </a:r>
            <a:r>
              <a:rPr lang="it-IT" dirty="0" err="1"/>
              <a:t>crypt</a:t>
            </a:r>
            <a:r>
              <a:rPr lang="it-IT" dirty="0"/>
              <a:t>(). Pertanto, gli </a:t>
            </a:r>
            <a:r>
              <a:rPr lang="it-IT" dirty="0" err="1"/>
              <a:t>hash</a:t>
            </a:r>
            <a:r>
              <a:rPr lang="it-IT" dirty="0"/>
              <a:t> delle password creati da </a:t>
            </a:r>
            <a:r>
              <a:rPr lang="it-IT" dirty="0" err="1"/>
              <a:t>crypt</a:t>
            </a:r>
            <a:r>
              <a:rPr lang="it-IT" dirty="0"/>
              <a:t>() possono essere utilizzati con </a:t>
            </a:r>
            <a:r>
              <a:rPr lang="it-IT" dirty="0" err="1"/>
              <a:t>password_hash</a:t>
            </a:r>
            <a:r>
              <a:rPr lang="it-IT" dirty="0"/>
              <a:t>().</a:t>
            </a:r>
          </a:p>
          <a:p>
            <a:endParaRPr lang="it-IT" dirty="0"/>
          </a:p>
          <a:p>
            <a:r>
              <a:rPr lang="it-IT" dirty="0"/>
              <a:t>Metodi di </a:t>
            </a:r>
            <a:r>
              <a:rPr lang="it-IT" dirty="0" err="1"/>
              <a:t>crypt</a:t>
            </a:r>
            <a:r>
              <a:rPr lang="it-IT" dirty="0"/>
              <a:t>:</a:t>
            </a:r>
          </a:p>
          <a:p>
            <a:r>
              <a:rPr lang="it-IT" dirty="0"/>
              <a:t>PASSWORD_DEFAULT </a:t>
            </a:r>
          </a:p>
          <a:p>
            <a:r>
              <a:rPr lang="it-IT" dirty="0"/>
              <a:t>PASSWORD_BCRYPT </a:t>
            </a:r>
          </a:p>
          <a:p>
            <a:r>
              <a:rPr lang="it-IT" dirty="0"/>
              <a:t>PASSWORD_ARGON2I </a:t>
            </a:r>
          </a:p>
          <a:p>
            <a:r>
              <a:rPr lang="it-IT" dirty="0"/>
              <a:t>PASSWORD_ARGON2ID </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b="0" i="0" dirty="0" err="1">
                <a:solidFill>
                  <a:srgbClr val="007700"/>
                </a:solidFill>
                <a:effectLst/>
                <a:latin typeface="Fira Mono" panose="020B0509050000020004" pitchFamily="49" charset="0"/>
              </a:rPr>
              <a:t>echo</a:t>
            </a:r>
            <a:r>
              <a:rPr lang="it-IT" b="0" i="0" dirty="0">
                <a:solidFill>
                  <a:srgbClr val="007700"/>
                </a:solidFill>
                <a:effectLst/>
                <a:latin typeface="Fira Mono" panose="020B0509050000020004" pitchFamily="49" charset="0"/>
              </a:rPr>
              <a:t> </a:t>
            </a:r>
            <a:r>
              <a:rPr lang="it-IT" b="0" i="0" dirty="0" err="1">
                <a:solidFill>
                  <a:srgbClr val="0000BB"/>
                </a:solidFill>
                <a:effectLst/>
                <a:latin typeface="Fira Mono" panose="020B0509050000020004" pitchFamily="49" charset="0"/>
              </a:rPr>
              <a:t>password_hash</a:t>
            </a:r>
            <a:r>
              <a:rPr lang="it-IT" b="0" i="0" dirty="0">
                <a:solidFill>
                  <a:srgbClr val="007700"/>
                </a:solidFill>
                <a:effectLst/>
                <a:latin typeface="Fira Mono" panose="020B0509050000020004" pitchFamily="49" charset="0"/>
              </a:rPr>
              <a:t>(</a:t>
            </a:r>
            <a:r>
              <a:rPr lang="it-IT" b="0" i="0" dirty="0">
                <a:solidFill>
                  <a:srgbClr val="DD0000"/>
                </a:solidFill>
                <a:effectLst/>
                <a:latin typeface="Fira Mono" panose="020B0509050000020004" pitchFamily="49" charset="0"/>
              </a:rPr>
              <a:t>"</a:t>
            </a:r>
            <a:r>
              <a:rPr lang="it-IT" b="0" i="0" dirty="0" err="1">
                <a:solidFill>
                  <a:srgbClr val="DD0000"/>
                </a:solidFill>
                <a:effectLst/>
                <a:latin typeface="Fira Mono" panose="020B0509050000020004" pitchFamily="49" charset="0"/>
              </a:rPr>
              <a:t>test_password</a:t>
            </a:r>
            <a:r>
              <a:rPr lang="it-IT" b="0" i="0" dirty="0">
                <a:solidFill>
                  <a:srgbClr val="DD0000"/>
                </a:solidFill>
                <a:effectLst/>
                <a:latin typeface="Fira Mono" panose="020B0509050000020004" pitchFamily="49" charset="0"/>
              </a:rPr>
              <a:t>"</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PASSWORD_DEFAULT</a:t>
            </a:r>
            <a:r>
              <a:rPr lang="it-IT" b="0" i="0" dirty="0">
                <a:solidFill>
                  <a:srgbClr val="007700"/>
                </a:solidFill>
                <a:effectLst/>
                <a:latin typeface="Fira Mono" panose="020B0509050000020004" pitchFamily="49" charset="0"/>
              </a:rPr>
              <a:t>);</a:t>
            </a:r>
          </a:p>
          <a:p>
            <a:r>
              <a:rPr lang="it-IT" dirty="0"/>
              <a:t>?&gt;</a:t>
            </a:r>
          </a:p>
          <a:p>
            <a:endParaRPr lang="it-IT" dirty="0"/>
          </a:p>
          <a:p>
            <a:r>
              <a:rPr lang="it-IT" dirty="0"/>
              <a:t>// $2y$10$EcdwlgmmKqz0lrrgAX8AF.8/SkLdYGVrTNRfAg3OY1Swqa6VF.Qh2</a:t>
            </a:r>
          </a:p>
        </p:txBody>
      </p:sp>
    </p:spTree>
    <p:extLst>
      <p:ext uri="{BB962C8B-B14F-4D97-AF65-F5344CB8AC3E}">
        <p14:creationId xmlns:p14="http://schemas.microsoft.com/office/powerpoint/2010/main" val="30731994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49D1-1C17-4311-91BA-4D022C3E0519}"/>
              </a:ext>
            </a:extLst>
          </p:cNvPr>
          <p:cNvSpPr>
            <a:spLocks noGrp="1"/>
          </p:cNvSpPr>
          <p:nvPr>
            <p:ph type="title"/>
          </p:nvPr>
        </p:nvSpPr>
        <p:spPr/>
        <p:txBody>
          <a:bodyPr/>
          <a:lstStyle/>
          <a:p>
            <a:r>
              <a:rPr lang="it-IT" dirty="0" err="1"/>
              <a:t>crypt</a:t>
            </a:r>
            <a:r>
              <a:rPr lang="it-IT" dirty="0"/>
              <a:t>() </a:t>
            </a:r>
          </a:p>
        </p:txBody>
      </p:sp>
      <p:sp>
        <p:nvSpPr>
          <p:cNvPr id="3" name="Segnaposto contenuto 2">
            <a:extLst>
              <a:ext uri="{FF2B5EF4-FFF2-40B4-BE49-F238E27FC236}">
                <a16:creationId xmlns:a16="http://schemas.microsoft.com/office/drawing/2014/main" id="{F2EF67F6-A784-4CD0-8886-244E5EF2090C}"/>
              </a:ext>
            </a:extLst>
          </p:cNvPr>
          <p:cNvSpPr>
            <a:spLocks noGrp="1"/>
          </p:cNvSpPr>
          <p:nvPr>
            <p:ph sz="half" idx="2"/>
          </p:nvPr>
        </p:nvSpPr>
        <p:spPr>
          <a:xfrm>
            <a:off x="6199060" y="1271016"/>
            <a:ext cx="5678996" cy="5248655"/>
          </a:xfrm>
        </p:spPr>
        <p:txBody>
          <a:bodyPr/>
          <a:lstStyle/>
          <a:p>
            <a:r>
              <a:rPr lang="it-IT" dirty="0"/>
              <a:t>Output</a:t>
            </a:r>
            <a:br>
              <a:rPr lang="it-IT" dirty="0"/>
            </a:br>
            <a:r>
              <a:rPr lang="it-IT" dirty="0"/>
              <a:t>Standard DES: stqAdD7zlbByI</a:t>
            </a:r>
          </a:p>
          <a:p>
            <a:endParaRPr lang="it-IT" dirty="0"/>
          </a:p>
          <a:p>
            <a:r>
              <a:rPr lang="en-US" b="0" i="0" dirty="0">
                <a:solidFill>
                  <a:srgbClr val="FF8000"/>
                </a:solidFill>
                <a:effectLst/>
                <a:latin typeface="Fira Mono" panose="020B0509050000020004" pitchFamily="49" charset="0"/>
              </a:rPr>
              <a:t>// Set the password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$password </a:t>
            </a:r>
            <a:r>
              <a:rPr lang="en-US" b="0" i="0" dirty="0">
                <a:solidFill>
                  <a:srgbClr val="007700"/>
                </a:solidFill>
                <a:effectLst/>
                <a:latin typeface="Fira Mono" panose="020B0509050000020004" pitchFamily="49" charset="0"/>
              </a:rPr>
              <a:t>= </a:t>
            </a:r>
            <a:r>
              <a:rPr lang="en-US" b="0" i="0" dirty="0">
                <a:solidFill>
                  <a:srgbClr val="DD0000"/>
                </a:solidFill>
                <a:effectLst/>
                <a:latin typeface="Fira Mono" panose="020B0509050000020004" pitchFamily="49" charset="0"/>
              </a:rPr>
              <a:t>'</a:t>
            </a:r>
            <a:r>
              <a:rPr lang="en-US" b="0" i="0" dirty="0" err="1">
                <a:solidFill>
                  <a:srgbClr val="DD0000"/>
                </a:solidFill>
                <a:effectLst/>
                <a:latin typeface="Fira Mono" panose="020B0509050000020004" pitchFamily="49" charset="0"/>
              </a:rPr>
              <a:t>mypassword</a:t>
            </a:r>
            <a:r>
              <a:rPr lang="en-US" b="0" i="0" dirty="0">
                <a:solidFill>
                  <a:srgbClr val="DD0000"/>
                </a:solidFill>
                <a:effectLst/>
                <a:latin typeface="Fira Mono" panose="020B0509050000020004" pitchFamily="49" charset="0"/>
              </a:rPr>
              <a:t>'</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br>
              <a:rPr lang="en-US" b="0" i="0" dirty="0">
                <a:solidFill>
                  <a:srgbClr val="007700"/>
                </a:solidFill>
                <a:effectLst/>
                <a:latin typeface="Fira Mono" panose="020B0509050000020004" pitchFamily="49" charset="0"/>
              </a:rPr>
            </a:br>
            <a:r>
              <a:rPr lang="en-US" b="0" i="0" dirty="0">
                <a:solidFill>
                  <a:srgbClr val="FF8000"/>
                </a:solidFill>
                <a:effectLst/>
                <a:latin typeface="Fira Mono" panose="020B0509050000020004" pitchFamily="49" charset="0"/>
              </a:rPr>
              <a:t>// Get the hash, letting the salt be automatically generated; not recommended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$hash </a:t>
            </a:r>
            <a:r>
              <a:rPr lang="en-US" b="0" i="0" dirty="0">
                <a:solidFill>
                  <a:srgbClr val="007700"/>
                </a:solidFill>
                <a:effectLst/>
                <a:latin typeface="Fira Mono" panose="020B0509050000020004" pitchFamily="49" charset="0"/>
              </a:rPr>
              <a:t>= </a:t>
            </a:r>
            <a:r>
              <a:rPr lang="en-US" b="0" i="0" dirty="0">
                <a:solidFill>
                  <a:srgbClr val="0000BB"/>
                </a:solidFill>
                <a:effectLst/>
                <a:latin typeface="Fira Mono" panose="020B0509050000020004" pitchFamily="49" charset="0"/>
              </a:rPr>
              <a:t>crypt</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$password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it-IT" dirty="0"/>
          </a:p>
        </p:txBody>
      </p:sp>
      <p:sp>
        <p:nvSpPr>
          <p:cNvPr id="4" name="Segnaposto contenuto 3">
            <a:extLst>
              <a:ext uri="{FF2B5EF4-FFF2-40B4-BE49-F238E27FC236}">
                <a16:creationId xmlns:a16="http://schemas.microsoft.com/office/drawing/2014/main" id="{46F9E8AC-3D2B-4891-A954-F279957CA706}"/>
              </a:ext>
            </a:extLst>
          </p:cNvPr>
          <p:cNvSpPr>
            <a:spLocks noGrp="1"/>
          </p:cNvSpPr>
          <p:nvPr>
            <p:ph sz="quarter" idx="4"/>
          </p:nvPr>
        </p:nvSpPr>
        <p:spPr>
          <a:xfrm>
            <a:off x="424338" y="1271016"/>
            <a:ext cx="5678996" cy="5263586"/>
          </a:xfrm>
        </p:spPr>
        <p:txBody>
          <a:bodyPr>
            <a:normAutofit fontScale="85000" lnSpcReduction="20000"/>
          </a:bodyPr>
          <a:lstStyle/>
          <a:p>
            <a:r>
              <a:rPr lang="it-IT" dirty="0"/>
              <a:t>consente di criptare una stringa utilizzando una chiave di criptazione</a:t>
            </a:r>
          </a:p>
          <a:p>
            <a:endParaRPr lang="it-IT" dirty="0"/>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crypt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crypt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mia_password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'mia_$</a:t>
            </a:r>
            <a:r>
              <a:rPr lang="it-IT" b="0" dirty="0" err="1">
                <a:solidFill>
                  <a:srgbClr val="A31515"/>
                </a:solidFill>
                <a:effectLst/>
                <a:latin typeface="Consolas" panose="020B0609020204030204" pitchFamily="49" charset="0"/>
              </a:rPr>
              <a:t>chiave_stringa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endParaRPr lang="it-IT" dirty="0"/>
          </a:p>
          <a:p>
            <a:endParaRPr lang="it-IT" dirty="0"/>
          </a:p>
          <a:p>
            <a:pPr marL="0" indent="0">
              <a:buNone/>
            </a:pP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user_input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'12+#æ345'</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$pass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urlencode</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user_input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crypt</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$pass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err="1">
                <a:solidFill>
                  <a:srgbClr val="669933"/>
                </a:solidFill>
                <a:effectLst/>
                <a:latin typeface="Fira Mono" panose="020B0509050000020004" pitchFamily="49" charset="0"/>
              </a:rPr>
              <a:t>if</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crypt</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$pass</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echo</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"Success! </a:t>
            </a:r>
            <a:r>
              <a:rPr lang="it-IT" b="0" i="0" dirty="0" err="1">
                <a:solidFill>
                  <a:srgbClr val="CC3333"/>
                </a:solidFill>
                <a:effectLst/>
                <a:latin typeface="Fira Mono" panose="020B0509050000020004" pitchFamily="49" charset="0"/>
              </a:rPr>
              <a:t>Valid</a:t>
            </a:r>
            <a:r>
              <a:rPr lang="it-IT" b="0" i="0" dirty="0">
                <a:solidFill>
                  <a:srgbClr val="CC3333"/>
                </a:solidFill>
                <a:effectLst/>
                <a:latin typeface="Fira Mono" panose="020B0509050000020004" pitchFamily="49" charset="0"/>
              </a:rPr>
              <a:t> 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else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echo</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Invalid</a:t>
            </a:r>
            <a:r>
              <a:rPr lang="it-IT" b="0" i="0" dirty="0">
                <a:solidFill>
                  <a:srgbClr val="CC3333"/>
                </a:solidFill>
                <a:effectLst/>
                <a:latin typeface="Fira Mono" panose="020B0509050000020004" pitchFamily="49" charset="0"/>
              </a:rPr>
              <a:t> 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dirty="0"/>
            </a:br>
            <a:r>
              <a:rPr lang="it-IT" dirty="0"/>
              <a:t>?&gt;</a:t>
            </a:r>
          </a:p>
        </p:txBody>
      </p:sp>
    </p:spTree>
    <p:extLst>
      <p:ext uri="{BB962C8B-B14F-4D97-AF65-F5344CB8AC3E}">
        <p14:creationId xmlns:p14="http://schemas.microsoft.com/office/powerpoint/2010/main" val="2115512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22844-3FF6-4FA8-AF7F-1FE8CE3BFFCC}"/>
              </a:ext>
            </a:extLst>
          </p:cNvPr>
          <p:cNvSpPr>
            <a:spLocks noGrp="1"/>
          </p:cNvSpPr>
          <p:nvPr>
            <p:ph type="title"/>
          </p:nvPr>
        </p:nvSpPr>
        <p:spPr/>
        <p:txBody>
          <a:bodyPr>
            <a:normAutofit/>
          </a:bodyPr>
          <a:lstStyle/>
          <a:p>
            <a:r>
              <a:rPr lang="it-IT" dirty="0" err="1"/>
              <a:t>explode</a:t>
            </a:r>
            <a:r>
              <a:rPr lang="it-IT" dirty="0"/>
              <a:t>() : array- Suddividere una stringa</a:t>
            </a:r>
          </a:p>
        </p:txBody>
      </p:sp>
      <p:sp>
        <p:nvSpPr>
          <p:cNvPr id="3" name="Segnaposto contenuto 2">
            <a:extLst>
              <a:ext uri="{FF2B5EF4-FFF2-40B4-BE49-F238E27FC236}">
                <a16:creationId xmlns:a16="http://schemas.microsoft.com/office/drawing/2014/main" id="{CA5323C0-164D-4511-8E41-E1EE83F3FF76}"/>
              </a:ext>
            </a:extLst>
          </p:cNvPr>
          <p:cNvSpPr>
            <a:spLocks noGrp="1"/>
          </p:cNvSpPr>
          <p:nvPr>
            <p:ph sz="half" idx="2"/>
          </p:nvPr>
        </p:nvSpPr>
        <p:spPr>
          <a:xfrm>
            <a:off x="328611" y="1538868"/>
            <a:ext cx="7295855" cy="4980803"/>
          </a:xfrm>
        </p:spPr>
        <p:txBody>
          <a:bodyPr/>
          <a:lstStyle/>
          <a:p>
            <a:r>
              <a:rPr lang="it-IT" sz="2000" u="sng" dirty="0"/>
              <a:t>Spesso capita di dover </a:t>
            </a:r>
            <a:r>
              <a:rPr lang="it-IT" sz="2000" b="1" u="sng" dirty="0"/>
              <a:t>separare una stringa in più parti</a:t>
            </a:r>
            <a:r>
              <a:rPr lang="it-IT" sz="2000" u="sng" dirty="0"/>
              <a:t> </a:t>
            </a:r>
            <a:r>
              <a:rPr lang="it-IT" sz="2000" b="1" u="sng" dirty="0"/>
              <a:t>in base ad un carattere separatore</a:t>
            </a:r>
            <a:r>
              <a:rPr lang="it-IT" sz="2000" u="sng" dirty="0"/>
              <a:t>, ad esempio lo / nella data vista in uno degli esempi precedenti. </a:t>
            </a:r>
            <a:br>
              <a:rPr lang="it-IT" sz="2000" u="sng" dirty="0"/>
            </a:br>
            <a:br>
              <a:rPr lang="it-IT" sz="2000" u="sng" dirty="0"/>
            </a:br>
            <a:r>
              <a:rPr lang="it-IT" sz="2000" u="sng" dirty="0"/>
              <a:t>In questo caso possiamo </a:t>
            </a:r>
            <a:r>
              <a:rPr lang="it-IT" sz="2000" b="1" u="sng" dirty="0"/>
              <a:t>usa</a:t>
            </a:r>
            <a:r>
              <a:rPr lang="it-IT" sz="2000" u="sng" dirty="0"/>
              <a:t>re la funzione </a:t>
            </a:r>
            <a:r>
              <a:rPr lang="it-IT" sz="2000" b="1" u="sng" dirty="0" err="1">
                <a:highlight>
                  <a:srgbClr val="FFFF00"/>
                </a:highlight>
              </a:rPr>
              <a:t>explode</a:t>
            </a:r>
            <a:r>
              <a:rPr lang="it-IT" sz="2000" b="1" u="sng" dirty="0">
                <a:highlight>
                  <a:srgbClr val="FFFF00"/>
                </a:highlight>
              </a:rPr>
              <a:t>()</a:t>
            </a:r>
            <a:r>
              <a:rPr lang="it-IT" sz="2000" u="sng" dirty="0">
                <a:highlight>
                  <a:srgbClr val="FFFF00"/>
                </a:highlight>
              </a:rPr>
              <a:t> </a:t>
            </a:r>
            <a:r>
              <a:rPr lang="it-IT" sz="2000" u="sng" dirty="0"/>
              <a:t>che prende in ingresso 3 parametri:</a:t>
            </a:r>
          </a:p>
          <a:p>
            <a:endParaRPr lang="it-IT" u="sng" dirty="0"/>
          </a:p>
        </p:txBody>
      </p:sp>
      <p:pic>
        <p:nvPicPr>
          <p:cNvPr id="6" name="Segnaposto contenuto 5" descr="Immagine che contiene testo&#10;&#10;Descrizione generata automaticamente">
            <a:extLst>
              <a:ext uri="{FF2B5EF4-FFF2-40B4-BE49-F238E27FC236}">
                <a16:creationId xmlns:a16="http://schemas.microsoft.com/office/drawing/2014/main" id="{BEF7F9B5-FD14-4359-B817-241C2D1CA9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895343"/>
            <a:ext cx="7295855" cy="1691641"/>
          </a:xfrm>
        </p:spPr>
      </p:pic>
      <p:sp>
        <p:nvSpPr>
          <p:cNvPr id="8" name="CasellaDiTesto 7">
            <a:extLst>
              <a:ext uri="{FF2B5EF4-FFF2-40B4-BE49-F238E27FC236}">
                <a16:creationId xmlns:a16="http://schemas.microsoft.com/office/drawing/2014/main" id="{6766EE40-27A5-46EF-963F-3AC14920581B}"/>
              </a:ext>
            </a:extLst>
          </p:cNvPr>
          <p:cNvSpPr txBox="1"/>
          <p:nvPr/>
        </p:nvSpPr>
        <p:spPr>
          <a:xfrm>
            <a:off x="8269797" y="2447663"/>
            <a:ext cx="3593591" cy="3139321"/>
          </a:xfrm>
          <a:prstGeom prst="rect">
            <a:avLst/>
          </a:prstGeom>
          <a:noFill/>
        </p:spPr>
        <p:txBody>
          <a:bodyPr wrap="square">
            <a:spAutoFit/>
          </a:bodyPr>
          <a:lstStyle/>
          <a:p>
            <a:r>
              <a:rPr lang="it-IT" dirty="0"/>
              <a:t>Esempio</a:t>
            </a:r>
          </a:p>
          <a:p>
            <a:endParaRPr lang="it-IT" dirty="0"/>
          </a:p>
          <a:p>
            <a:r>
              <a:rPr lang="it-IT" dirty="0"/>
              <a:t>$data = '01/02/2016';</a:t>
            </a:r>
          </a:p>
          <a:p>
            <a:r>
              <a:rPr lang="it-IT" dirty="0"/>
              <a:t>$elementi = </a:t>
            </a:r>
            <a:r>
              <a:rPr lang="it-IT" dirty="0" err="1">
                <a:highlight>
                  <a:srgbClr val="FFFF00"/>
                </a:highlight>
              </a:rPr>
              <a:t>explode</a:t>
            </a:r>
            <a:r>
              <a:rPr lang="it-IT" dirty="0"/>
              <a:t>('/', $data);</a:t>
            </a:r>
          </a:p>
          <a:p>
            <a:r>
              <a:rPr lang="it-IT" dirty="0"/>
              <a:t>    // conterrà</a:t>
            </a:r>
          </a:p>
          <a:p>
            <a:r>
              <a:rPr lang="it-IT" dirty="0"/>
              <a:t>    // Array</a:t>
            </a:r>
          </a:p>
          <a:p>
            <a:r>
              <a:rPr lang="it-IT" dirty="0"/>
              <a:t>    // (</a:t>
            </a:r>
          </a:p>
          <a:p>
            <a:r>
              <a:rPr lang="it-IT" dirty="0"/>
              <a:t>    //  [0] =&gt; 01</a:t>
            </a:r>
          </a:p>
          <a:p>
            <a:r>
              <a:rPr lang="it-IT" dirty="0"/>
              <a:t>    //  [1] =&gt; 02</a:t>
            </a:r>
          </a:p>
          <a:p>
            <a:r>
              <a:rPr lang="it-IT" dirty="0"/>
              <a:t>    //  [2] =&gt; 2016</a:t>
            </a:r>
          </a:p>
          <a:p>
            <a:r>
              <a:rPr lang="it-IT" dirty="0"/>
              <a:t>    // )</a:t>
            </a:r>
          </a:p>
        </p:txBody>
      </p:sp>
    </p:spTree>
    <p:extLst>
      <p:ext uri="{BB962C8B-B14F-4D97-AF65-F5344CB8AC3E}">
        <p14:creationId xmlns:p14="http://schemas.microsoft.com/office/powerpoint/2010/main" val="57009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C9ED3-66EF-4BD3-861F-00DB328C3DCD}"/>
              </a:ext>
            </a:extLst>
          </p:cNvPr>
          <p:cNvSpPr>
            <a:spLocks noGrp="1"/>
          </p:cNvSpPr>
          <p:nvPr>
            <p:ph type="title"/>
          </p:nvPr>
        </p:nvSpPr>
        <p:spPr/>
        <p:txBody>
          <a:bodyPr/>
          <a:lstStyle/>
          <a:p>
            <a:r>
              <a:rPr lang="it-IT" dirty="0"/>
              <a:t>implode('</a:t>
            </a:r>
            <a:r>
              <a:rPr lang="it-IT" dirty="0" err="1"/>
              <a:t>chr</a:t>
            </a:r>
            <a:r>
              <a:rPr lang="it-IT" dirty="0"/>
              <a:t>',array) convertire un array in una stringa</a:t>
            </a:r>
          </a:p>
        </p:txBody>
      </p:sp>
      <p:sp>
        <p:nvSpPr>
          <p:cNvPr id="3" name="Segnaposto contenuto 2">
            <a:extLst>
              <a:ext uri="{FF2B5EF4-FFF2-40B4-BE49-F238E27FC236}">
                <a16:creationId xmlns:a16="http://schemas.microsoft.com/office/drawing/2014/main" id="{3A7AAAF2-ECA2-46DD-8F2D-A33B603616EC}"/>
              </a:ext>
            </a:extLst>
          </p:cNvPr>
          <p:cNvSpPr>
            <a:spLocks noGrp="1"/>
          </p:cNvSpPr>
          <p:nvPr>
            <p:ph sz="half" idx="2"/>
          </p:nvPr>
        </p:nvSpPr>
        <p:spPr/>
        <p:txBody>
          <a:bodyPr>
            <a:normAutofit/>
          </a:bodyPr>
          <a:lstStyle/>
          <a:p>
            <a:r>
              <a:rPr lang="it-IT" dirty="0"/>
              <a:t>La funzione con cui possiamo </a:t>
            </a:r>
            <a:r>
              <a:rPr lang="it-IT" b="1" dirty="0"/>
              <a:t>convertire un array in una stringa</a:t>
            </a:r>
            <a:r>
              <a:rPr lang="it-IT" dirty="0"/>
              <a:t> si chiama </a:t>
            </a:r>
            <a:r>
              <a:rPr lang="it-IT" b="1" dirty="0">
                <a:highlight>
                  <a:srgbClr val="FFFF00"/>
                </a:highlight>
              </a:rPr>
              <a:t>implode()</a:t>
            </a:r>
            <a:r>
              <a:rPr lang="it-IT" dirty="0">
                <a:highlight>
                  <a:srgbClr val="FFFF00"/>
                </a:highlight>
              </a:rPr>
              <a:t> </a:t>
            </a:r>
            <a:r>
              <a:rPr lang="it-IT" dirty="0"/>
              <a:t>che prende in ingresso 2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94CDA143-3E97-4474-AF51-33E5D93B0FB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804721"/>
            <a:ext cx="5678488" cy="985455"/>
          </a:xfrm>
        </p:spPr>
      </p:pic>
      <p:sp>
        <p:nvSpPr>
          <p:cNvPr id="8" name="CasellaDiTesto 7">
            <a:extLst>
              <a:ext uri="{FF2B5EF4-FFF2-40B4-BE49-F238E27FC236}">
                <a16:creationId xmlns:a16="http://schemas.microsoft.com/office/drawing/2014/main" id="{B72FEE8B-46D3-4BE7-AB92-7E16CE8755A0}"/>
              </a:ext>
            </a:extLst>
          </p:cNvPr>
          <p:cNvSpPr txBox="1"/>
          <p:nvPr/>
        </p:nvSpPr>
        <p:spPr>
          <a:xfrm>
            <a:off x="6539259" y="1271016"/>
            <a:ext cx="5501647" cy="3139321"/>
          </a:xfrm>
          <a:prstGeom prst="rect">
            <a:avLst/>
          </a:prstGeom>
          <a:noFill/>
        </p:spPr>
        <p:txBody>
          <a:bodyPr wrap="square">
            <a:spAutoFit/>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implode(</a:t>
            </a:r>
          </a:p>
          <a:p>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0</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'primo'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'secondo'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'terzo'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primo-secondo-terzo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3003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E1BE-31C7-4C0C-BEAC-18C2945DC2FC}"/>
              </a:ext>
            </a:extLst>
          </p:cNvPr>
          <p:cNvSpPr>
            <a:spLocks noGrp="1"/>
          </p:cNvSpPr>
          <p:nvPr>
            <p:ph type="title"/>
          </p:nvPr>
        </p:nvSpPr>
        <p:spPr/>
        <p:txBody>
          <a:bodyPr/>
          <a:lstStyle/>
          <a:p>
            <a:r>
              <a:rPr lang="it-IT" dirty="0" err="1"/>
              <a:t>sprintf</a:t>
            </a:r>
            <a:r>
              <a:rPr lang="it-IT" dirty="0"/>
              <a:t>()</a:t>
            </a:r>
          </a:p>
        </p:txBody>
      </p:sp>
      <p:sp>
        <p:nvSpPr>
          <p:cNvPr id="3" name="Segnaposto contenuto 2">
            <a:extLst>
              <a:ext uri="{FF2B5EF4-FFF2-40B4-BE49-F238E27FC236}">
                <a16:creationId xmlns:a16="http://schemas.microsoft.com/office/drawing/2014/main" id="{A2FA1B09-96D4-4C2A-B868-A037C3062FD8}"/>
              </a:ext>
            </a:extLst>
          </p:cNvPr>
          <p:cNvSpPr>
            <a:spLocks noGrp="1"/>
          </p:cNvSpPr>
          <p:nvPr>
            <p:ph idx="1"/>
          </p:nvPr>
        </p:nvSpPr>
        <p:spPr>
          <a:xfrm>
            <a:off x="328612" y="1266088"/>
            <a:ext cx="5767388" cy="5340876"/>
          </a:xfrm>
        </p:spPr>
        <p:txBody>
          <a:bodyPr>
            <a:normAutofit/>
          </a:bodyPr>
          <a:lstStyle/>
          <a:p>
            <a:r>
              <a:rPr lang="it-IT" sz="2000" b="1" dirty="0"/>
              <a:t>Si possono creare delle stringe concatenate grazie agli operatori. </a:t>
            </a:r>
            <a:br>
              <a:rPr lang="it-IT" sz="2000" dirty="0"/>
            </a:br>
            <a:br>
              <a:rPr lang="it-IT" sz="2000" dirty="0"/>
            </a:br>
            <a:r>
              <a:rPr lang="it-IT" sz="2000" b="1" dirty="0"/>
              <a:t>In alcuni casi </a:t>
            </a:r>
            <a:r>
              <a:rPr lang="it-IT" sz="2000" dirty="0"/>
              <a:t>però che </a:t>
            </a:r>
            <a:r>
              <a:rPr lang="it-IT" sz="2000" b="1" dirty="0"/>
              <a:t>la concatenazione è </a:t>
            </a:r>
            <a:r>
              <a:rPr lang="it-IT" sz="2000" dirty="0"/>
              <a:t>piuttosto </a:t>
            </a:r>
            <a:r>
              <a:rPr lang="it-IT" sz="2000" b="1" dirty="0"/>
              <a:t>scomoda</a:t>
            </a:r>
            <a:r>
              <a:rPr lang="it-IT" sz="2000" dirty="0"/>
              <a:t> da gestire.</a:t>
            </a:r>
            <a:br>
              <a:rPr lang="it-IT" sz="2000" dirty="0"/>
            </a:br>
            <a:br>
              <a:rPr lang="it-IT" sz="2000" dirty="0"/>
            </a:br>
            <a:r>
              <a:rPr lang="it-IT" sz="2000" dirty="0"/>
              <a:t>Inoltre si ha lo svantaggio di aumentare molto la probabilità di commettere errori, come per esempio gli spazi dimenticati tra le stringhe e le variabili.</a:t>
            </a:r>
          </a:p>
          <a:p>
            <a:r>
              <a:rPr lang="it-IT" sz="2000" b="1" dirty="0"/>
              <a:t>Per risolvere questo problema </a:t>
            </a:r>
            <a:r>
              <a:rPr lang="it-IT" sz="2000" dirty="0"/>
              <a:t>PHP ci mette a disposizione una funzione molto interessante: </a:t>
            </a:r>
            <a:r>
              <a:rPr lang="it-IT" sz="2000" b="1" dirty="0" err="1">
                <a:highlight>
                  <a:srgbClr val="FFFF00"/>
                </a:highlight>
              </a:rPr>
              <a:t>sprintf</a:t>
            </a:r>
            <a:r>
              <a:rPr lang="it-IT" sz="2000" b="1" dirty="0">
                <a:highlight>
                  <a:srgbClr val="FFFF00"/>
                </a:highlight>
              </a:rPr>
              <a:t>(). </a:t>
            </a:r>
            <a:br>
              <a:rPr lang="it-IT" sz="2000" dirty="0"/>
            </a:br>
            <a:br>
              <a:rPr lang="it-IT" sz="2000" dirty="0"/>
            </a:br>
            <a:r>
              <a:rPr lang="it-IT" sz="2000" b="1" dirty="0"/>
              <a:t>Attraverso di essa possiamo generare delle stringhe formattate in maniera più semplice e scrivendo del codice più leggibile</a:t>
            </a:r>
          </a:p>
        </p:txBody>
      </p:sp>
      <p:sp>
        <p:nvSpPr>
          <p:cNvPr id="5" name="CasellaDiTesto 4">
            <a:extLst>
              <a:ext uri="{FF2B5EF4-FFF2-40B4-BE49-F238E27FC236}">
                <a16:creationId xmlns:a16="http://schemas.microsoft.com/office/drawing/2014/main" id="{0B36B225-C4BB-4E56-970E-996A5ADD01A1}"/>
              </a:ext>
            </a:extLst>
          </p:cNvPr>
          <p:cNvSpPr txBox="1"/>
          <p:nvPr/>
        </p:nvSpPr>
        <p:spPr>
          <a:xfrm>
            <a:off x="6406230" y="1266088"/>
            <a:ext cx="5457158" cy="2585323"/>
          </a:xfrm>
          <a:prstGeom prst="rect">
            <a:avLst/>
          </a:prstGeom>
          <a:noFill/>
        </p:spPr>
        <p:txBody>
          <a:bodyPr wrap="square">
            <a:spAutoFit/>
          </a:bodyPr>
          <a:lstStyle/>
          <a:p>
            <a:r>
              <a:rPr lang="it-IT" dirty="0"/>
              <a:t>$nome = 'Simone';</a:t>
            </a:r>
          </a:p>
          <a:p>
            <a:r>
              <a:rPr lang="it-IT" dirty="0"/>
              <a:t>$</a:t>
            </a:r>
            <a:r>
              <a:rPr lang="it-IT" dirty="0" err="1"/>
              <a:t>eta</a:t>
            </a:r>
            <a:r>
              <a:rPr lang="it-IT" dirty="0"/>
              <a:t> = 29;</a:t>
            </a:r>
          </a:p>
          <a:p>
            <a:r>
              <a:rPr lang="it-IT" dirty="0"/>
              <a:t>$citta = '</a:t>
            </a:r>
            <a:r>
              <a:rPr lang="it-IT" dirty="0" err="1"/>
              <a:t>Forli</a:t>
            </a:r>
            <a:r>
              <a:rPr lang="it-IT" dirty="0"/>
              <a:t>';</a:t>
            </a:r>
          </a:p>
          <a:p>
            <a:r>
              <a:rPr lang="it-IT" dirty="0"/>
              <a:t>$provincia = '</a:t>
            </a:r>
            <a:r>
              <a:rPr lang="it-IT" dirty="0" err="1"/>
              <a:t>Forli-Cesena</a:t>
            </a:r>
            <a:r>
              <a:rPr lang="it-IT" dirty="0"/>
              <a:t>';</a:t>
            </a:r>
          </a:p>
          <a:p>
            <a:r>
              <a:rPr lang="it-IT" dirty="0"/>
              <a:t>$regione = 'Emilia-Romagna';</a:t>
            </a:r>
          </a:p>
          <a:p>
            <a:r>
              <a:rPr lang="it-IT" dirty="0"/>
              <a:t>$formato = '%s ha %d anni ed abita a %s in provincia di %s, nella regione %s';</a:t>
            </a:r>
          </a:p>
          <a:p>
            <a:r>
              <a:rPr lang="it-IT" dirty="0"/>
              <a:t>$stringa = </a:t>
            </a:r>
            <a:r>
              <a:rPr lang="it-IT" dirty="0" err="1">
                <a:highlight>
                  <a:srgbClr val="FFFF00"/>
                </a:highlight>
              </a:rPr>
              <a:t>sprintf</a:t>
            </a:r>
            <a:r>
              <a:rPr lang="it-IT" dirty="0">
                <a:highlight>
                  <a:srgbClr val="FFFF00"/>
                </a:highlight>
              </a:rPr>
              <a:t>($formato, $nome, $</a:t>
            </a:r>
            <a:r>
              <a:rPr lang="it-IT" dirty="0" err="1">
                <a:highlight>
                  <a:srgbClr val="FFFF00"/>
                </a:highlight>
              </a:rPr>
              <a:t>eta</a:t>
            </a:r>
            <a:r>
              <a:rPr lang="it-IT" dirty="0">
                <a:highlight>
                  <a:srgbClr val="FFFF00"/>
                </a:highlight>
              </a:rPr>
              <a:t>, $citta, $provincia, $regione);</a:t>
            </a:r>
          </a:p>
        </p:txBody>
      </p:sp>
    </p:spTree>
    <p:extLst>
      <p:ext uri="{BB962C8B-B14F-4D97-AF65-F5344CB8AC3E}">
        <p14:creationId xmlns:p14="http://schemas.microsoft.com/office/powerpoint/2010/main" val="20314781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04F2-07FE-4DCA-96F1-BF0286D453B2}"/>
              </a:ext>
            </a:extLst>
          </p:cNvPr>
          <p:cNvSpPr>
            <a:spLocks noGrp="1"/>
          </p:cNvSpPr>
          <p:nvPr>
            <p:ph type="title"/>
          </p:nvPr>
        </p:nvSpPr>
        <p:spPr/>
        <p:txBody>
          <a:bodyPr/>
          <a:lstStyle/>
          <a:p>
            <a:r>
              <a:rPr lang="it-IT" dirty="0"/>
              <a:t>I formati che abbiamo a disposizione:</a:t>
            </a:r>
          </a:p>
        </p:txBody>
      </p:sp>
      <p:pic>
        <p:nvPicPr>
          <p:cNvPr id="5" name="Segnaposto contenuto 4" descr="Immagine che contiene tavolo&#10;&#10;Descrizione generata automaticamente">
            <a:extLst>
              <a:ext uri="{FF2B5EF4-FFF2-40B4-BE49-F238E27FC236}">
                <a16:creationId xmlns:a16="http://schemas.microsoft.com/office/drawing/2014/main" id="{C9B90490-2CC4-4892-BC38-3B1969879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8" y="1266825"/>
            <a:ext cx="5947782" cy="5340350"/>
          </a:xfrm>
        </p:spPr>
      </p:pic>
      <p:sp>
        <p:nvSpPr>
          <p:cNvPr id="6" name="CasellaDiTesto 5">
            <a:extLst>
              <a:ext uri="{FF2B5EF4-FFF2-40B4-BE49-F238E27FC236}">
                <a16:creationId xmlns:a16="http://schemas.microsoft.com/office/drawing/2014/main" id="{8F758200-83CF-44FF-9DD5-B3A7EA1BC8E2}"/>
              </a:ext>
            </a:extLst>
          </p:cNvPr>
          <p:cNvSpPr txBox="1"/>
          <p:nvPr/>
        </p:nvSpPr>
        <p:spPr>
          <a:xfrm>
            <a:off x="6824546" y="1349298"/>
            <a:ext cx="5060844" cy="3139321"/>
          </a:xfrm>
          <a:prstGeom prst="rect">
            <a:avLst/>
          </a:prstGeom>
          <a:noFill/>
        </p:spPr>
        <p:txBody>
          <a:bodyPr wrap="square" rtlCol="0">
            <a:spAutoFit/>
          </a:bodyPr>
          <a:lstStyle/>
          <a:p>
            <a:r>
              <a:rPr lang="it-IT" dirty="0"/>
              <a:t>I formati più utilizzati nello sviluppo quotidiano sono sicuramente </a:t>
            </a:r>
            <a:r>
              <a:rPr lang="it-IT" dirty="0">
                <a:highlight>
                  <a:srgbClr val="FFFF00"/>
                </a:highlight>
              </a:rPr>
              <a:t>%d %f %s</a:t>
            </a:r>
          </a:p>
          <a:p>
            <a:endParaRPr lang="it-IT" dirty="0"/>
          </a:p>
          <a:p>
            <a:r>
              <a:rPr lang="it-IT" dirty="0"/>
              <a:t>$nome = '</a:t>
            </a:r>
            <a:r>
              <a:rPr lang="it-IT" dirty="0" err="1"/>
              <a:t>TuoNone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p>
        </p:txBody>
      </p:sp>
    </p:spTree>
    <p:extLst>
      <p:ext uri="{BB962C8B-B14F-4D97-AF65-F5344CB8AC3E}">
        <p14:creationId xmlns:p14="http://schemas.microsoft.com/office/powerpoint/2010/main" val="4661127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213EB6-EF6B-453B-8727-10114FDBBE7B}"/>
              </a:ext>
            </a:extLst>
          </p:cNvPr>
          <p:cNvSpPr>
            <a:spLocks noGrp="1"/>
          </p:cNvSpPr>
          <p:nvPr>
            <p:ph type="title"/>
          </p:nvPr>
        </p:nvSpPr>
        <p:spPr/>
        <p:txBody>
          <a:bodyPr/>
          <a:lstStyle/>
          <a:p>
            <a:r>
              <a:rPr lang="it-IT" dirty="0"/>
              <a:t>%.2f - %%</a:t>
            </a:r>
          </a:p>
        </p:txBody>
      </p:sp>
      <p:sp>
        <p:nvSpPr>
          <p:cNvPr id="3" name="Segnaposto contenuto 2">
            <a:extLst>
              <a:ext uri="{FF2B5EF4-FFF2-40B4-BE49-F238E27FC236}">
                <a16:creationId xmlns:a16="http://schemas.microsoft.com/office/drawing/2014/main" id="{48DD3C6C-68AF-41A3-B110-2D47166FF9EA}"/>
              </a:ext>
            </a:extLst>
          </p:cNvPr>
          <p:cNvSpPr>
            <a:spLocks noGrp="1"/>
          </p:cNvSpPr>
          <p:nvPr>
            <p:ph sz="half" idx="2"/>
          </p:nvPr>
        </p:nvSpPr>
        <p:spPr/>
        <p:txBody>
          <a:bodyPr>
            <a:normAutofit/>
          </a:bodyPr>
          <a:lstStyle/>
          <a:p>
            <a:r>
              <a:rPr lang="it-IT" sz="2000" dirty="0"/>
              <a:t>Osservando con attenzione la stringa contenente il formato di stampa noteremo alcune particolarità:</a:t>
            </a:r>
          </a:p>
          <a:p>
            <a:pPr>
              <a:buFont typeface="Wingdings" panose="05000000000000000000" pitchFamily="2" charset="2"/>
              <a:buChar char="§"/>
            </a:pPr>
            <a:r>
              <a:rPr lang="it-IT" sz="2000" dirty="0"/>
              <a:t> </a:t>
            </a:r>
            <a:r>
              <a:rPr lang="it-IT" sz="2000" b="1" dirty="0"/>
              <a:t>%%</a:t>
            </a:r>
            <a:r>
              <a:rPr lang="it-IT" sz="2000" dirty="0"/>
              <a:t> è utilizzato per </a:t>
            </a:r>
            <a:r>
              <a:rPr lang="it-IT" sz="2000" b="1" dirty="0"/>
              <a:t>stampa</a:t>
            </a:r>
            <a:r>
              <a:rPr lang="it-IT" sz="2000" dirty="0"/>
              <a:t>re </a:t>
            </a:r>
            <a:r>
              <a:rPr lang="it-IT" sz="2000" b="1" dirty="0"/>
              <a:t>un simbolo della percentuale;</a:t>
            </a:r>
          </a:p>
          <a:p>
            <a:pPr>
              <a:buFont typeface="Wingdings" panose="05000000000000000000" pitchFamily="2" charset="2"/>
              <a:buChar char="§"/>
            </a:pPr>
            <a:r>
              <a:rPr lang="it-IT" sz="2000" dirty="0"/>
              <a:t> </a:t>
            </a:r>
            <a:r>
              <a:rPr lang="it-IT" sz="2000" b="1" dirty="0">
                <a:highlight>
                  <a:srgbClr val="00FF00"/>
                </a:highlight>
              </a:rPr>
              <a:t>%.2f</a:t>
            </a:r>
            <a:r>
              <a:rPr lang="it-IT" sz="2000" dirty="0">
                <a:highlight>
                  <a:srgbClr val="00FF00"/>
                </a:highlight>
              </a:rPr>
              <a:t> </a:t>
            </a:r>
            <a:r>
              <a:rPr lang="it-IT" sz="2000" dirty="0"/>
              <a:t>è utilizzato per </a:t>
            </a:r>
            <a:r>
              <a:rPr lang="it-IT" sz="2000" b="1" dirty="0"/>
              <a:t>formattare il floa</a:t>
            </a:r>
            <a:r>
              <a:rPr lang="it-IT" sz="2000" dirty="0"/>
              <a:t>t a 2 decimali</a:t>
            </a:r>
            <a:br>
              <a:rPr lang="it-IT" sz="2000" dirty="0"/>
            </a:br>
            <a:br>
              <a:rPr lang="it-IT" sz="2000" dirty="0"/>
            </a:br>
            <a:r>
              <a:rPr lang="it-IT" sz="2000" dirty="0"/>
              <a:t>la funzione ha anche effettuato l'arrotondamento automaticamente.</a:t>
            </a:r>
          </a:p>
        </p:txBody>
      </p:sp>
      <p:sp>
        <p:nvSpPr>
          <p:cNvPr id="4" name="Segnaposto contenuto 3">
            <a:extLst>
              <a:ext uri="{FF2B5EF4-FFF2-40B4-BE49-F238E27FC236}">
                <a16:creationId xmlns:a16="http://schemas.microsoft.com/office/drawing/2014/main" id="{F41C8486-2084-4A4B-882C-9455E7EEF819}"/>
              </a:ext>
            </a:extLst>
          </p:cNvPr>
          <p:cNvSpPr>
            <a:spLocks noGrp="1"/>
          </p:cNvSpPr>
          <p:nvPr>
            <p:ph sz="quarter" idx="4"/>
          </p:nvPr>
        </p:nvSpPr>
        <p:spPr/>
        <p:txBody>
          <a:bodyPr>
            <a:normAutofit/>
          </a:bodyPr>
          <a:lstStyle/>
          <a:p>
            <a:r>
              <a:rPr lang="it-IT" dirty="0"/>
              <a:t>$nome = '</a:t>
            </a:r>
            <a:r>
              <a:rPr lang="it-IT" dirty="0" err="1"/>
              <a:t>TuoNome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br>
              <a:rPr lang="it-IT" dirty="0"/>
            </a:br>
            <a:br>
              <a:rPr lang="it-IT" dirty="0"/>
            </a:br>
            <a:r>
              <a:rPr lang="it-IT" dirty="0"/>
              <a:t>Simone ha ordinato 15 pezzi con uno sconto del 10% per un totale di euro 126.00</a:t>
            </a:r>
          </a:p>
        </p:txBody>
      </p:sp>
    </p:spTree>
    <p:extLst>
      <p:ext uri="{BB962C8B-B14F-4D97-AF65-F5344CB8AC3E}">
        <p14:creationId xmlns:p14="http://schemas.microsoft.com/office/powerpoint/2010/main" val="11008540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30036-4D9E-43E0-8BBB-68E74C3A6BF2}"/>
              </a:ext>
            </a:extLst>
          </p:cNvPr>
          <p:cNvSpPr>
            <a:spLocks noGrp="1"/>
          </p:cNvSpPr>
          <p:nvPr>
            <p:ph type="title"/>
          </p:nvPr>
        </p:nvSpPr>
        <p:spPr/>
        <p:txBody>
          <a:bodyPr/>
          <a:lstStyle/>
          <a:p>
            <a:r>
              <a:rPr lang="it-IT" dirty="0" err="1"/>
              <a:t>printf</a:t>
            </a:r>
            <a:r>
              <a:rPr lang="it-IT" dirty="0"/>
              <a:t>()</a:t>
            </a:r>
          </a:p>
        </p:txBody>
      </p:sp>
      <p:sp>
        <p:nvSpPr>
          <p:cNvPr id="3" name="Segnaposto contenuto 2">
            <a:extLst>
              <a:ext uri="{FF2B5EF4-FFF2-40B4-BE49-F238E27FC236}">
                <a16:creationId xmlns:a16="http://schemas.microsoft.com/office/drawing/2014/main" id="{96496A48-35C4-496C-AC8D-6F9957EBF845}"/>
              </a:ext>
            </a:extLst>
          </p:cNvPr>
          <p:cNvSpPr>
            <a:spLocks noGrp="1"/>
          </p:cNvSpPr>
          <p:nvPr>
            <p:ph sz="half" idx="2"/>
          </p:nvPr>
        </p:nvSpPr>
        <p:spPr>
          <a:xfrm>
            <a:off x="328612" y="1645920"/>
            <a:ext cx="5678996" cy="4873751"/>
          </a:xfrm>
        </p:spPr>
        <p:txBody>
          <a:bodyPr>
            <a:normAutofit/>
          </a:bodyPr>
          <a:lstStyle/>
          <a:p>
            <a:r>
              <a:rPr lang="it-IT" sz="2000" dirty="0"/>
              <a:t>Se volessimo stampare direttamente a schermo il risultato potremmo utilizzare la funzione </a:t>
            </a:r>
            <a:r>
              <a:rPr lang="it-IT" sz="2000" dirty="0" err="1">
                <a:highlight>
                  <a:srgbClr val="FFFF00"/>
                </a:highlight>
              </a:rPr>
              <a:t>printf</a:t>
            </a:r>
            <a:r>
              <a:rPr lang="it-IT" sz="2000" dirty="0">
                <a:highlight>
                  <a:srgbClr val="FFFF00"/>
                </a:highlight>
              </a:rPr>
              <a:t>() </a:t>
            </a:r>
            <a:r>
              <a:rPr lang="it-IT" sz="2000" dirty="0"/>
              <a:t>che ha </a:t>
            </a:r>
            <a:r>
              <a:rPr lang="it-IT" sz="2000" b="1" dirty="0"/>
              <a:t>lo stesso funzionamento di </a:t>
            </a:r>
            <a:r>
              <a:rPr lang="it-IT" sz="2000" b="1" dirty="0" err="1"/>
              <a:t>sprintf</a:t>
            </a:r>
            <a:r>
              <a:rPr lang="it-IT" sz="2000" b="1" dirty="0"/>
              <a:t>() e, in aggiunta, mostra a schermo la stringa formattata.</a:t>
            </a:r>
          </a:p>
        </p:txBody>
      </p:sp>
      <p:sp>
        <p:nvSpPr>
          <p:cNvPr id="4" name="Segnaposto contenuto 3">
            <a:extLst>
              <a:ext uri="{FF2B5EF4-FFF2-40B4-BE49-F238E27FC236}">
                <a16:creationId xmlns:a16="http://schemas.microsoft.com/office/drawing/2014/main" id="{0E4A0975-73B8-431F-A552-F0B4EC2F7ABE}"/>
              </a:ext>
            </a:extLst>
          </p:cNvPr>
          <p:cNvSpPr>
            <a:spLocks noGrp="1"/>
          </p:cNvSpPr>
          <p:nvPr>
            <p:ph sz="quarter" idx="4"/>
          </p:nvPr>
        </p:nvSpPr>
        <p:spPr>
          <a:xfrm>
            <a:off x="328612" y="3236976"/>
            <a:ext cx="5855780" cy="384047"/>
          </a:xfrm>
        </p:spPr>
        <p:txBody>
          <a:bodyPr>
            <a:normAutofit lnSpcReduction="10000"/>
          </a:bodyPr>
          <a:lstStyle/>
          <a:p>
            <a:r>
              <a:rPr lang="it-IT" sz="2000" dirty="0" err="1"/>
              <a:t>printf</a:t>
            </a:r>
            <a:r>
              <a:rPr lang="it-IT" sz="2000" dirty="0"/>
              <a:t>($formato, $nome, $</a:t>
            </a:r>
            <a:r>
              <a:rPr lang="it-IT" sz="2000" dirty="0" err="1"/>
              <a:t>quantita</a:t>
            </a:r>
            <a:r>
              <a:rPr lang="it-IT" sz="2000" dirty="0"/>
              <a:t>, $sconto, $totale);</a:t>
            </a:r>
          </a:p>
        </p:txBody>
      </p:sp>
    </p:spTree>
    <p:extLst>
      <p:ext uri="{BB962C8B-B14F-4D97-AF65-F5344CB8AC3E}">
        <p14:creationId xmlns:p14="http://schemas.microsoft.com/office/powerpoint/2010/main" val="42919873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Tree>
    <p:extLst>
      <p:ext uri="{BB962C8B-B14F-4D97-AF65-F5344CB8AC3E}">
        <p14:creationId xmlns:p14="http://schemas.microsoft.com/office/powerpoint/2010/main" val="15075179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E0109-234D-4305-947B-9ECDCE93FE76}"/>
              </a:ext>
            </a:extLst>
          </p:cNvPr>
          <p:cNvSpPr>
            <a:spLocks noGrp="1"/>
          </p:cNvSpPr>
          <p:nvPr>
            <p:ph type="title"/>
          </p:nvPr>
        </p:nvSpPr>
        <p:spPr/>
        <p:txBody>
          <a:bodyPr/>
          <a:lstStyle/>
          <a:p>
            <a:r>
              <a:rPr lang="it-IT" dirty="0" err="1"/>
              <a:t>html_entity_decode</a:t>
            </a:r>
            <a:r>
              <a:rPr lang="it-IT" dirty="0"/>
              <a:t>()</a:t>
            </a:r>
          </a:p>
        </p:txBody>
      </p:sp>
      <p:sp>
        <p:nvSpPr>
          <p:cNvPr id="3" name="Segnaposto contenuto 2">
            <a:extLst>
              <a:ext uri="{FF2B5EF4-FFF2-40B4-BE49-F238E27FC236}">
                <a16:creationId xmlns:a16="http://schemas.microsoft.com/office/drawing/2014/main" id="{609F1F88-717C-446A-82AD-52B5DDE2AD51}"/>
              </a:ext>
            </a:extLst>
          </p:cNvPr>
          <p:cNvSpPr>
            <a:spLocks noGrp="1"/>
          </p:cNvSpPr>
          <p:nvPr>
            <p:ph sz="half" idx="2"/>
          </p:nvPr>
        </p:nvSpPr>
        <p:spPr/>
        <p:txBody>
          <a:bodyPr>
            <a:normAutofit/>
          </a:bodyPr>
          <a:lstStyle/>
          <a:p>
            <a:r>
              <a:rPr lang="it-IT" sz="2000" dirty="0"/>
              <a:t>La funzione </a:t>
            </a:r>
            <a:r>
              <a:rPr lang="it-IT" sz="2000" b="1" dirty="0" err="1">
                <a:solidFill>
                  <a:schemeClr val="tx1"/>
                </a:solidFill>
                <a:highlight>
                  <a:srgbClr val="FFFF00"/>
                </a:highlight>
              </a:rPr>
              <a:t>html_entity_decode</a:t>
            </a:r>
            <a:r>
              <a:rPr lang="it-IT" sz="2000" b="1" dirty="0">
                <a:solidFill>
                  <a:schemeClr val="tx1"/>
                </a:solidFill>
              </a:rPr>
              <a:t>() </a:t>
            </a:r>
            <a:r>
              <a:rPr lang="it-IT" sz="2000" dirty="0">
                <a:highlight>
                  <a:srgbClr val="FF00FF"/>
                </a:highlight>
              </a:rPr>
              <a:t>converte le entità HTML in caratteri.</a:t>
            </a:r>
          </a:p>
          <a:p>
            <a:r>
              <a:rPr lang="it-IT" sz="2000" dirty="0"/>
              <a:t>La funzione </a:t>
            </a:r>
            <a:r>
              <a:rPr lang="it-IT" sz="2000" dirty="0" err="1"/>
              <a:t>html_entity_decode</a:t>
            </a:r>
            <a:r>
              <a:rPr lang="it-IT" sz="2000" dirty="0"/>
              <a:t>() è l'opposto di </a:t>
            </a:r>
            <a:r>
              <a:rPr lang="it-IT" sz="2000" dirty="0" err="1"/>
              <a:t>htmlentities</a:t>
            </a:r>
            <a:r>
              <a:rPr lang="it-IT" sz="2000" dirty="0"/>
              <a:t>() .</a:t>
            </a:r>
          </a:p>
          <a:p>
            <a:endParaRPr lang="it-IT" sz="2000" dirty="0"/>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html_entity_decode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"da &amp;lt; test &amp;</a:t>
            </a:r>
            <a:r>
              <a:rPr lang="it-IT" sz="1600" b="0" dirty="0" err="1">
                <a:solidFill>
                  <a:srgbClr val="A31515"/>
                </a:solidFill>
                <a:effectLst/>
                <a:latin typeface="Consolas" panose="020B0609020204030204" pitchFamily="49" charset="0"/>
              </a:rPr>
              <a:t>gt</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a:t>
            </a:r>
          </a:p>
          <a:p>
            <a:r>
              <a:rPr lang="it-IT" sz="1600" b="0" dirty="0">
                <a:solidFill>
                  <a:srgbClr val="008000"/>
                </a:solidFill>
                <a:effectLst/>
                <a:latin typeface="Consolas" panose="020B0609020204030204" pitchFamily="49" charset="0"/>
              </a:rPr>
              <a:t>#da &lt; test &gt;</a:t>
            </a:r>
            <a:endParaRPr lang="it-IT" sz="1600" b="0" dirty="0">
              <a:solidFill>
                <a:srgbClr val="000000"/>
              </a:solidFill>
              <a:effectLst/>
              <a:latin typeface="Consolas" panose="020B0609020204030204" pitchFamily="49" charset="0"/>
            </a:endParaRPr>
          </a:p>
        </p:txBody>
      </p:sp>
      <p:sp>
        <p:nvSpPr>
          <p:cNvPr id="4" name="Segnaposto contenuto 3">
            <a:extLst>
              <a:ext uri="{FF2B5EF4-FFF2-40B4-BE49-F238E27FC236}">
                <a16:creationId xmlns:a16="http://schemas.microsoft.com/office/drawing/2014/main" id="{150B6C91-B43F-44DC-8F22-D66AEBBB80DC}"/>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a:t>
            </a:r>
            <a:r>
              <a:rPr lang="it-IT" sz="2000" dirty="0" err="1"/>
              <a:t>str</a:t>
            </a:r>
            <a:r>
              <a:rPr lang="it-IT" sz="2000" dirty="0"/>
              <a:t> = '&amp;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a:t>
            </a:r>
            <a:r>
              <a:rPr lang="it-IT" sz="2000" dirty="0" err="1"/>
              <a:t>gt;school.com&amp;lt</a:t>
            </a:r>
            <a:r>
              <a:rPr lang="it-IT" sz="2000" dirty="0"/>
              <a:t>;/</a:t>
            </a:r>
            <a:r>
              <a:rPr lang="it-IT" sz="2000" dirty="0" err="1"/>
              <a:t>a&amp;gt</a:t>
            </a:r>
            <a:r>
              <a:rPr lang="it-IT" sz="2000" dirty="0"/>
              <a:t>;';</a:t>
            </a:r>
          </a:p>
          <a:p>
            <a:r>
              <a:rPr lang="it-IT" sz="2000" dirty="0" err="1"/>
              <a:t>echo</a:t>
            </a:r>
            <a:r>
              <a:rPr lang="it-IT" sz="2000" dirty="0"/>
              <a:t> </a:t>
            </a:r>
            <a:r>
              <a:rPr lang="it-IT" sz="2000" dirty="0" err="1">
                <a:highlight>
                  <a:srgbClr val="FFFF00"/>
                </a:highlight>
              </a:rPr>
              <a:t>html_entity_decode</a:t>
            </a:r>
            <a:r>
              <a:rPr lang="it-IT" sz="2000" dirty="0"/>
              <a:t>($</a:t>
            </a:r>
            <a:r>
              <a:rPr lang="it-IT" sz="2000" dirty="0" err="1"/>
              <a:t>str</a:t>
            </a:r>
            <a:r>
              <a:rPr lang="it-IT" sz="2000" dirty="0"/>
              <a:t>);</a:t>
            </a:r>
          </a:p>
          <a:p>
            <a:r>
              <a:rPr lang="it-IT" sz="2000" dirty="0"/>
              <a:t>?&gt;</a:t>
            </a:r>
          </a:p>
          <a:p>
            <a:br>
              <a:rPr lang="it-IT" sz="2000" dirty="0"/>
            </a:br>
            <a:r>
              <a:rPr lang="it-IT" sz="2000" dirty="0"/>
              <a:t>L'output HTML del codice sopra sarà (Visualizza sorgente):</a:t>
            </a:r>
          </a:p>
          <a:p>
            <a:r>
              <a:rPr lang="it-IT" sz="2000" dirty="0"/>
              <a:t>&lt;a </a:t>
            </a:r>
            <a:r>
              <a:rPr lang="it-IT" sz="2000" dirty="0" err="1"/>
              <a:t>href</a:t>
            </a:r>
            <a:r>
              <a:rPr lang="it-IT" sz="2000" dirty="0"/>
              <a:t>="https://www.school.com"&gt;school.com&lt;/a&gt;</a:t>
            </a:r>
          </a:p>
          <a:p>
            <a:br>
              <a:rPr lang="it-IT" sz="2000" dirty="0"/>
            </a:br>
            <a:r>
              <a:rPr lang="it-IT" sz="2000" dirty="0"/>
              <a:t>L'output del browser del codice sopra sarà:</a:t>
            </a:r>
          </a:p>
          <a:p>
            <a:r>
              <a:rPr lang="it-IT" sz="2000" dirty="0"/>
              <a:t>school.com</a:t>
            </a:r>
          </a:p>
        </p:txBody>
      </p:sp>
    </p:spTree>
    <p:extLst>
      <p:ext uri="{BB962C8B-B14F-4D97-AF65-F5344CB8AC3E}">
        <p14:creationId xmlns:p14="http://schemas.microsoft.com/office/powerpoint/2010/main" val="10306590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A85DC-701F-42E1-ADF9-FBEB6A04B358}"/>
              </a:ext>
            </a:extLst>
          </p:cNvPr>
          <p:cNvSpPr>
            <a:spLocks noGrp="1"/>
          </p:cNvSpPr>
          <p:nvPr>
            <p:ph type="title"/>
          </p:nvPr>
        </p:nvSpPr>
        <p:spPr/>
        <p:txBody>
          <a:bodyPr/>
          <a:lstStyle/>
          <a:p>
            <a:r>
              <a:rPr lang="it-IT" dirty="0" err="1"/>
              <a:t>htmlentities</a:t>
            </a:r>
            <a:r>
              <a:rPr lang="it-IT" dirty="0"/>
              <a:t>()</a:t>
            </a:r>
          </a:p>
        </p:txBody>
      </p:sp>
      <p:sp>
        <p:nvSpPr>
          <p:cNvPr id="3" name="Segnaposto contenuto 2">
            <a:extLst>
              <a:ext uri="{FF2B5EF4-FFF2-40B4-BE49-F238E27FC236}">
                <a16:creationId xmlns:a16="http://schemas.microsoft.com/office/drawing/2014/main" id="{E1C3FD5C-9BFD-45D3-9F3B-E808B0BC795B}"/>
              </a:ext>
            </a:extLst>
          </p:cNvPr>
          <p:cNvSpPr>
            <a:spLocks noGrp="1"/>
          </p:cNvSpPr>
          <p:nvPr>
            <p:ph sz="half" idx="2"/>
          </p:nvPr>
        </p:nvSpPr>
        <p:spPr/>
        <p:txBody>
          <a:bodyPr>
            <a:normAutofit/>
          </a:bodyPr>
          <a:lstStyle/>
          <a:p>
            <a:r>
              <a:rPr lang="it-IT" sz="2000" b="1" dirty="0"/>
              <a:t>converte i caratteri in entità HTML.</a:t>
            </a:r>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htmlentities</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"&lt;div&gt;"</a:t>
            </a:r>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a:solidFill>
                  <a:srgbClr val="008000"/>
                </a:solidFill>
                <a:effectLst/>
                <a:latin typeface="Consolas" panose="020B0609020204030204" pitchFamily="49" charset="0"/>
              </a:rPr>
              <a:t>//&amp;</a:t>
            </a:r>
            <a:r>
              <a:rPr lang="it-IT" sz="1600" b="0" dirty="0" err="1">
                <a:solidFill>
                  <a:srgbClr val="008000"/>
                </a:solidFill>
                <a:effectLst/>
                <a:latin typeface="Consolas" panose="020B0609020204030204" pitchFamily="49" charset="0"/>
              </a:rPr>
              <a:t>lt;div&amp;gt</a:t>
            </a:r>
            <a:r>
              <a:rPr lang="it-IT" sz="1600" b="0" dirty="0">
                <a:solidFill>
                  <a:srgbClr val="008000"/>
                </a:solidFill>
                <a:effectLst/>
                <a:latin typeface="Consolas" panose="020B0609020204030204" pitchFamily="49" charset="0"/>
              </a:rPr>
              <a:t>;</a:t>
            </a:r>
            <a:endParaRPr lang="it-IT" sz="1600" b="0" dirty="0">
              <a:solidFill>
                <a:srgbClr val="000000"/>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8459C45-4C8B-4B57-AD18-707DEF24986B}"/>
              </a:ext>
            </a:extLst>
          </p:cNvPr>
          <p:cNvSpPr>
            <a:spLocks noGrp="1"/>
          </p:cNvSpPr>
          <p:nvPr>
            <p:ph sz="quarter" idx="4"/>
          </p:nvPr>
        </p:nvSpPr>
        <p:spPr/>
        <p:txBody>
          <a:bodyPr>
            <a:normAutofit/>
          </a:bodyPr>
          <a:lstStyle/>
          <a:p>
            <a:r>
              <a:rPr lang="en-US" sz="2000" dirty="0"/>
              <a:t>&lt;?php</a:t>
            </a:r>
          </a:p>
          <a:p>
            <a:r>
              <a:rPr lang="en-US" sz="2000" dirty="0"/>
              <a:t>$str = '&lt;a </a:t>
            </a:r>
            <a:r>
              <a:rPr lang="en-US" sz="2000" dirty="0" err="1"/>
              <a:t>href</a:t>
            </a:r>
            <a:r>
              <a:rPr lang="en-US" sz="2000" dirty="0"/>
              <a:t>="https://www.school.com"&gt;Go to school.com&lt;/a&gt;';</a:t>
            </a:r>
          </a:p>
          <a:p>
            <a:r>
              <a:rPr lang="en-US" sz="2000" dirty="0"/>
              <a:t>echo </a:t>
            </a:r>
            <a:r>
              <a:rPr lang="en-US" sz="2000" dirty="0" err="1">
                <a:highlight>
                  <a:srgbClr val="FFFF00"/>
                </a:highlight>
              </a:rPr>
              <a:t>htmlentities</a:t>
            </a:r>
            <a:r>
              <a:rPr lang="en-US" sz="2000" dirty="0"/>
              <a:t>($str);</a:t>
            </a:r>
          </a:p>
          <a:p>
            <a:r>
              <a:rPr lang="en-US" sz="2000" dirty="0"/>
              <a:t>?&gt;</a:t>
            </a:r>
          </a:p>
          <a:p>
            <a:r>
              <a:rPr lang="it-IT" sz="2000" dirty="0"/>
              <a:t>L'output HTML del codice sopra sarà (Visualizza sorgente):</a:t>
            </a:r>
          </a:p>
          <a:p>
            <a:r>
              <a:rPr lang="it-IT" sz="2000" dirty="0"/>
              <a:t>&amp;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://www.school.com&amp;quot;&amp;gt;Go to </a:t>
            </a:r>
            <a:r>
              <a:rPr lang="it-IT" sz="2000" dirty="0" err="1"/>
              <a:t>school.com&amp;lt</a:t>
            </a:r>
            <a:r>
              <a:rPr lang="it-IT" sz="2000" dirty="0"/>
              <a:t>;/</a:t>
            </a:r>
            <a:r>
              <a:rPr lang="it-IT" sz="2000" dirty="0" err="1"/>
              <a:t>a&amp;gt</a:t>
            </a:r>
            <a:r>
              <a:rPr lang="it-IT" sz="2000" dirty="0"/>
              <a:t>;</a:t>
            </a:r>
          </a:p>
          <a:p>
            <a:r>
              <a:rPr lang="it-IT" sz="2000" dirty="0"/>
              <a:t>L'output del browser del codice sopra sarà:</a:t>
            </a:r>
          </a:p>
          <a:p>
            <a:r>
              <a:rPr lang="it-IT" sz="2000" dirty="0"/>
              <a:t>&lt;a </a:t>
            </a:r>
            <a:r>
              <a:rPr lang="it-IT" sz="2000" dirty="0" err="1"/>
              <a:t>href</a:t>
            </a:r>
            <a:r>
              <a:rPr lang="it-IT" sz="2000" dirty="0"/>
              <a:t>="https://www.school.com"&gt;Go to school.com&lt;/a&gt;</a:t>
            </a:r>
          </a:p>
          <a:p>
            <a:endParaRPr lang="it-IT" sz="2000" dirty="0"/>
          </a:p>
        </p:txBody>
      </p:sp>
    </p:spTree>
    <p:extLst>
      <p:ext uri="{BB962C8B-B14F-4D97-AF65-F5344CB8AC3E}">
        <p14:creationId xmlns:p14="http://schemas.microsoft.com/office/powerpoint/2010/main" val="19871350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A7F88E-6225-4052-8113-9D46A88FE8B8}"/>
              </a:ext>
            </a:extLst>
          </p:cNvPr>
          <p:cNvSpPr>
            <a:spLocks noGrp="1"/>
          </p:cNvSpPr>
          <p:nvPr>
            <p:ph type="title"/>
          </p:nvPr>
        </p:nvSpPr>
        <p:spPr/>
        <p:txBody>
          <a:bodyPr/>
          <a:lstStyle/>
          <a:p>
            <a:r>
              <a:rPr lang="it-IT" dirty="0" err="1"/>
              <a:t>lcfirst</a:t>
            </a:r>
            <a:r>
              <a:rPr lang="it-IT" dirty="0"/>
              <a:t> ()</a:t>
            </a:r>
          </a:p>
        </p:txBody>
      </p:sp>
      <p:sp>
        <p:nvSpPr>
          <p:cNvPr id="3" name="Segnaposto contenuto 2">
            <a:extLst>
              <a:ext uri="{FF2B5EF4-FFF2-40B4-BE49-F238E27FC236}">
                <a16:creationId xmlns:a16="http://schemas.microsoft.com/office/drawing/2014/main" id="{6676F7CC-D898-429D-A97C-821E2DE23B9E}"/>
              </a:ext>
            </a:extLst>
          </p:cNvPr>
          <p:cNvSpPr>
            <a:spLocks noGrp="1"/>
          </p:cNvSpPr>
          <p:nvPr>
            <p:ph sz="half" idx="2"/>
          </p:nvPr>
        </p:nvSpPr>
        <p:spPr/>
        <p:txBody>
          <a:bodyPr>
            <a:normAutofit/>
          </a:bodyPr>
          <a:lstStyle/>
          <a:p>
            <a:r>
              <a:rPr lang="it-IT" sz="2000" dirty="0"/>
              <a:t>La funzione </a:t>
            </a:r>
            <a:r>
              <a:rPr lang="it-IT" sz="2000" dirty="0" err="1"/>
              <a:t>lcfirst</a:t>
            </a:r>
            <a:r>
              <a:rPr lang="it-IT" sz="2000" dirty="0"/>
              <a:t>() </a:t>
            </a:r>
            <a:r>
              <a:rPr lang="it-IT" sz="2000" b="1" dirty="0"/>
              <a:t>converte il primo carattere di una stringa in minuscolo.</a:t>
            </a:r>
          </a:p>
          <a:p>
            <a:r>
              <a:rPr lang="it-IT" sz="2000" b="1" dirty="0"/>
              <a:t>Funzioni correlate</a:t>
            </a:r>
            <a:r>
              <a:rPr lang="it-IT" sz="2000" dirty="0"/>
              <a:t>:</a:t>
            </a:r>
          </a:p>
          <a:p>
            <a:r>
              <a:rPr lang="it-IT" sz="2000" b="1" dirty="0" err="1"/>
              <a:t>ucfirst</a:t>
            </a:r>
            <a:r>
              <a:rPr lang="it-IT" sz="2000" b="1" dirty="0"/>
              <a:t>() </a:t>
            </a:r>
            <a:r>
              <a:rPr lang="it-IT" sz="2000" dirty="0"/>
              <a:t>- converte il primo carattere di una stringa in maiuscolo</a:t>
            </a:r>
          </a:p>
          <a:p>
            <a:r>
              <a:rPr lang="it-IT" sz="2000" b="1" dirty="0" err="1"/>
              <a:t>ucwords</a:t>
            </a:r>
            <a:r>
              <a:rPr lang="it-IT" sz="2000" b="1" dirty="0"/>
              <a:t>() </a:t>
            </a:r>
            <a:r>
              <a:rPr lang="it-IT" sz="2000" dirty="0"/>
              <a:t>- converte il primo carattere di ogni parola in una stringa in maiuscolo</a:t>
            </a:r>
          </a:p>
          <a:p>
            <a:r>
              <a:rPr lang="it-IT" sz="2000" b="1" dirty="0" err="1"/>
              <a:t>strtoupper</a:t>
            </a:r>
            <a:r>
              <a:rPr lang="it-IT" sz="2000" b="1" dirty="0"/>
              <a:t>() </a:t>
            </a:r>
            <a:r>
              <a:rPr lang="it-IT" sz="2000" dirty="0"/>
              <a:t>- converte una stringa in maiuscolo</a:t>
            </a:r>
          </a:p>
          <a:p>
            <a:r>
              <a:rPr lang="it-IT" sz="2000" b="1" dirty="0" err="1"/>
              <a:t>strtolower</a:t>
            </a:r>
            <a:r>
              <a:rPr lang="it-IT" sz="2000" b="1" dirty="0"/>
              <a:t>() </a:t>
            </a:r>
            <a:r>
              <a:rPr lang="it-IT" sz="2000" dirty="0"/>
              <a:t>- converte una stringa in minuscolo</a:t>
            </a:r>
          </a:p>
        </p:txBody>
      </p:sp>
      <p:sp>
        <p:nvSpPr>
          <p:cNvPr id="4" name="Segnaposto contenuto 3">
            <a:extLst>
              <a:ext uri="{FF2B5EF4-FFF2-40B4-BE49-F238E27FC236}">
                <a16:creationId xmlns:a16="http://schemas.microsoft.com/office/drawing/2014/main" id="{570C5E1E-992F-4A81-BA7E-699FC2F7119C}"/>
              </a:ext>
            </a:extLst>
          </p:cNvPr>
          <p:cNvSpPr>
            <a:spLocks noGrp="1"/>
          </p:cNvSpPr>
          <p:nvPr>
            <p:ph sz="quarter" idx="4"/>
          </p:nvPr>
        </p:nvSpPr>
        <p:spPr/>
        <p:txBody>
          <a:bodyPr/>
          <a:lstStyle/>
          <a:p>
            <a:r>
              <a:rPr lang="en-US" dirty="0"/>
              <a:t>&lt;?php</a:t>
            </a:r>
          </a:p>
          <a:p>
            <a:r>
              <a:rPr lang="en-US" dirty="0"/>
              <a:t>echo</a:t>
            </a:r>
            <a:r>
              <a:rPr lang="en-US" dirty="0">
                <a:highlight>
                  <a:srgbClr val="FFFF00"/>
                </a:highlight>
              </a:rPr>
              <a:t> </a:t>
            </a:r>
            <a:r>
              <a:rPr lang="en-US" dirty="0" err="1">
                <a:highlight>
                  <a:srgbClr val="FFFF00"/>
                </a:highlight>
              </a:rPr>
              <a:t>lcfirst</a:t>
            </a:r>
            <a:r>
              <a:rPr lang="en-US" dirty="0"/>
              <a:t>("Hello world!");</a:t>
            </a:r>
          </a:p>
          <a:p>
            <a:r>
              <a:rPr lang="en-US" dirty="0"/>
              <a:t>?&gt;</a:t>
            </a:r>
          </a:p>
          <a:p>
            <a:endParaRPr lang="en-US" dirty="0"/>
          </a:p>
          <a:p>
            <a:r>
              <a:rPr lang="it-IT" dirty="0"/>
              <a:t>Risultato:</a:t>
            </a:r>
            <a:br>
              <a:rPr lang="it-IT" dirty="0"/>
            </a:br>
            <a:r>
              <a:rPr lang="it-IT" dirty="0"/>
              <a:t>hello world!</a:t>
            </a:r>
          </a:p>
        </p:txBody>
      </p:sp>
    </p:spTree>
    <p:extLst>
      <p:ext uri="{BB962C8B-B14F-4D97-AF65-F5344CB8AC3E}">
        <p14:creationId xmlns:p14="http://schemas.microsoft.com/office/powerpoint/2010/main" val="17246765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CF52B-D20A-45AE-B3FC-B98A71281EF2}"/>
              </a:ext>
            </a:extLst>
          </p:cNvPr>
          <p:cNvSpPr>
            <a:spLocks noGrp="1"/>
          </p:cNvSpPr>
          <p:nvPr>
            <p:ph type="title"/>
          </p:nvPr>
        </p:nvSpPr>
        <p:spPr/>
        <p:txBody>
          <a:bodyPr/>
          <a:lstStyle/>
          <a:p>
            <a:r>
              <a:rPr lang="it-IT" dirty="0"/>
              <a:t>md5()</a:t>
            </a:r>
          </a:p>
        </p:txBody>
      </p:sp>
      <p:sp>
        <p:nvSpPr>
          <p:cNvPr id="3" name="Segnaposto contenuto 2">
            <a:extLst>
              <a:ext uri="{FF2B5EF4-FFF2-40B4-BE49-F238E27FC236}">
                <a16:creationId xmlns:a16="http://schemas.microsoft.com/office/drawing/2014/main" id="{A2065FED-2ECF-485D-B894-D5CB40A29930}"/>
              </a:ext>
            </a:extLst>
          </p:cNvPr>
          <p:cNvSpPr>
            <a:spLocks noGrp="1"/>
          </p:cNvSpPr>
          <p:nvPr>
            <p:ph sz="half" idx="2"/>
          </p:nvPr>
        </p:nvSpPr>
        <p:spPr/>
        <p:txBody>
          <a:bodyPr>
            <a:normAutofit/>
          </a:bodyPr>
          <a:lstStyle/>
          <a:p>
            <a:pPr>
              <a:lnSpc>
                <a:spcPct val="100000"/>
              </a:lnSpc>
            </a:pPr>
            <a:r>
              <a:rPr lang="it-IT" sz="2000" b="1" dirty="0"/>
              <a:t>La funzione </a:t>
            </a:r>
            <a:r>
              <a:rPr lang="it-IT" sz="2000" b="1" dirty="0">
                <a:highlight>
                  <a:srgbClr val="FFFF00"/>
                </a:highlight>
              </a:rPr>
              <a:t>md5</a:t>
            </a:r>
            <a:r>
              <a:rPr lang="it-IT" sz="2000" b="1" dirty="0"/>
              <a:t>() calcola l'</a:t>
            </a:r>
            <a:r>
              <a:rPr lang="it-IT" sz="2000" b="1" dirty="0" err="1"/>
              <a:t>hash</a:t>
            </a:r>
            <a:r>
              <a:rPr lang="it-IT" sz="2000" b="1" dirty="0"/>
              <a:t> MD5 di una stringa</a:t>
            </a:r>
            <a:r>
              <a:rPr lang="it-IT" sz="2000" dirty="0"/>
              <a:t>.</a:t>
            </a:r>
          </a:p>
          <a:p>
            <a:pPr>
              <a:lnSpc>
                <a:spcPct val="100000"/>
              </a:lnSpc>
            </a:pPr>
            <a:r>
              <a:rPr lang="it-IT" sz="2000" dirty="0"/>
              <a:t>La funzione md5() utilizza l'algoritmo MD5 Message-Digest di RSA Data Security, Inc..</a:t>
            </a:r>
          </a:p>
          <a:p>
            <a:pPr>
              <a:lnSpc>
                <a:spcPct val="100000"/>
              </a:lnSpc>
            </a:pPr>
            <a:endParaRPr lang="it-IT" sz="2000" dirty="0"/>
          </a:p>
          <a:p>
            <a:pPr>
              <a:lnSpc>
                <a:spcPct val="100000"/>
              </a:lnSpc>
            </a:pPr>
            <a:r>
              <a:rPr lang="it-IT" sz="2000" dirty="0"/>
              <a:t>Da RFC 1321 - L'algoritmo MD5 Message-Digest: "L' algoritmo MD5 </a:t>
            </a:r>
            <a:r>
              <a:rPr lang="it-IT" sz="2000" dirty="0" err="1"/>
              <a:t>message</a:t>
            </a:r>
            <a:r>
              <a:rPr lang="it-IT" sz="2000" dirty="0"/>
              <a:t>-digest </a:t>
            </a:r>
            <a:r>
              <a:rPr lang="it-IT" sz="2000" dirty="0">
                <a:highlight>
                  <a:srgbClr val="FF00FF"/>
                </a:highlight>
              </a:rPr>
              <a:t>prende come input un messaggio di lunghezza arbitraria e produce come output una "impronta digitale" o "</a:t>
            </a:r>
            <a:r>
              <a:rPr lang="it-IT" sz="2000" dirty="0" err="1">
                <a:highlight>
                  <a:srgbClr val="FF00FF"/>
                </a:highlight>
              </a:rPr>
              <a:t>message</a:t>
            </a:r>
            <a:r>
              <a:rPr lang="it-IT" sz="2000" dirty="0">
                <a:highlight>
                  <a:srgbClr val="FF00FF"/>
                </a:highlight>
              </a:rPr>
              <a:t> digest" a 128 bit dell'input</a:t>
            </a:r>
            <a:r>
              <a:rPr lang="it-IT" sz="2000" dirty="0"/>
              <a:t>. L'algoritmo MD5 è destinato alle applicazioni di firma digitale, in cui un file di grandi dimensioni deve essere "compresso" in modo sicuro prima di essere crittografato con una chiave privata (segreta) in un sistema crittografico a chiave pubblica come RSA."</a:t>
            </a:r>
          </a:p>
          <a:p>
            <a:pPr>
              <a:lnSpc>
                <a:spcPct val="100000"/>
              </a:lnSpc>
            </a:pPr>
            <a:r>
              <a:rPr lang="it-IT" sz="2000" u="sng" dirty="0"/>
              <a:t>Per calcolare l'</a:t>
            </a:r>
            <a:r>
              <a:rPr lang="it-IT" sz="2000" u="sng" dirty="0" err="1"/>
              <a:t>hash</a:t>
            </a:r>
            <a:r>
              <a:rPr lang="it-IT" sz="2000" u="sng" dirty="0"/>
              <a:t> MD5 di un file, utilizzare la funzione md5_file() .</a:t>
            </a:r>
          </a:p>
        </p:txBody>
      </p:sp>
      <p:sp>
        <p:nvSpPr>
          <p:cNvPr id="4" name="Segnaposto contenuto 3">
            <a:extLst>
              <a:ext uri="{FF2B5EF4-FFF2-40B4-BE49-F238E27FC236}">
                <a16:creationId xmlns:a16="http://schemas.microsoft.com/office/drawing/2014/main" id="{CA2BDAF9-0C00-42BB-8660-D0DBFFAD188E}"/>
              </a:ext>
            </a:extLst>
          </p:cNvPr>
          <p:cNvSpPr>
            <a:spLocks noGrp="1"/>
          </p:cNvSpPr>
          <p:nvPr>
            <p:ph sz="quarter" idx="4"/>
          </p:nvPr>
        </p:nvSpPr>
        <p:spPr/>
        <p:txBody>
          <a:bodyPr/>
          <a:lstStyle/>
          <a:p>
            <a:r>
              <a:rPr lang="it-IT" dirty="0"/>
              <a:t>&lt;?</a:t>
            </a:r>
            <a:r>
              <a:rPr lang="it-IT" dirty="0" err="1"/>
              <a:t>php</a:t>
            </a:r>
            <a:endParaRPr lang="it-IT" dirty="0"/>
          </a:p>
          <a:p>
            <a:r>
              <a:rPr lang="it-IT" dirty="0"/>
              <a:t>$</a:t>
            </a:r>
            <a:r>
              <a:rPr lang="it-IT" dirty="0" err="1"/>
              <a:t>str</a:t>
            </a:r>
            <a:r>
              <a:rPr lang="it-IT" dirty="0"/>
              <a:t> = "Ciao La mia stringa";</a:t>
            </a:r>
          </a:p>
          <a:p>
            <a:r>
              <a:rPr lang="it-IT" dirty="0" err="1"/>
              <a:t>echo</a:t>
            </a:r>
            <a:r>
              <a:rPr lang="it-IT" dirty="0"/>
              <a:t> </a:t>
            </a:r>
            <a:r>
              <a:rPr lang="it-IT" dirty="0">
                <a:highlight>
                  <a:srgbClr val="FFFF00"/>
                </a:highlight>
              </a:rPr>
              <a:t>md5</a:t>
            </a:r>
            <a:r>
              <a:rPr lang="it-IT" dirty="0"/>
              <a:t>($</a:t>
            </a:r>
            <a:r>
              <a:rPr lang="it-IT" dirty="0" err="1"/>
              <a:t>str</a:t>
            </a:r>
            <a:r>
              <a:rPr lang="it-IT" dirty="0"/>
              <a:t>);</a:t>
            </a:r>
          </a:p>
          <a:p>
            <a:r>
              <a:rPr lang="it-IT" dirty="0"/>
              <a:t>?&gt;</a:t>
            </a:r>
          </a:p>
        </p:txBody>
      </p:sp>
    </p:spTree>
    <p:extLst>
      <p:ext uri="{BB962C8B-B14F-4D97-AF65-F5344CB8AC3E}">
        <p14:creationId xmlns:p14="http://schemas.microsoft.com/office/powerpoint/2010/main" val="9928226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88040-C9D0-4D37-9985-984063078E73}"/>
              </a:ext>
            </a:extLst>
          </p:cNvPr>
          <p:cNvSpPr>
            <a:spLocks noGrp="1"/>
          </p:cNvSpPr>
          <p:nvPr>
            <p:ph type="title"/>
          </p:nvPr>
        </p:nvSpPr>
        <p:spPr/>
        <p:txBody>
          <a:bodyPr/>
          <a:lstStyle/>
          <a:p>
            <a:r>
              <a:rPr lang="it-IT" dirty="0"/>
              <a:t>nl2br()</a:t>
            </a:r>
          </a:p>
        </p:txBody>
      </p:sp>
      <p:sp>
        <p:nvSpPr>
          <p:cNvPr id="3" name="Segnaposto contenuto 2">
            <a:extLst>
              <a:ext uri="{FF2B5EF4-FFF2-40B4-BE49-F238E27FC236}">
                <a16:creationId xmlns:a16="http://schemas.microsoft.com/office/drawing/2014/main" id="{45BC1432-4BB3-4E5D-A781-269995C62E7B}"/>
              </a:ext>
            </a:extLst>
          </p:cNvPr>
          <p:cNvSpPr>
            <a:spLocks noGrp="1"/>
          </p:cNvSpPr>
          <p:nvPr>
            <p:ph sz="half" idx="2"/>
          </p:nvPr>
        </p:nvSpPr>
        <p:spPr/>
        <p:txBody>
          <a:bodyPr/>
          <a:lstStyle/>
          <a:p>
            <a:r>
              <a:rPr lang="it-IT" sz="2000" b="1" dirty="0"/>
              <a:t>La funzione </a:t>
            </a:r>
            <a:r>
              <a:rPr lang="it-IT" sz="2000" b="1" dirty="0">
                <a:highlight>
                  <a:srgbClr val="FFFF00"/>
                </a:highlight>
              </a:rPr>
              <a:t>nl2br</a:t>
            </a:r>
            <a:r>
              <a:rPr lang="it-IT" sz="2000" b="1" dirty="0"/>
              <a:t>() inserisce interruzioni di riga HTML </a:t>
            </a:r>
            <a:r>
              <a:rPr lang="it-IT" sz="2000" dirty="0"/>
              <a:t>(&lt;</a:t>
            </a:r>
            <a:r>
              <a:rPr lang="it-IT" sz="2000" dirty="0" err="1"/>
              <a:t>br</a:t>
            </a:r>
            <a:r>
              <a:rPr lang="it-IT" sz="2000" dirty="0"/>
              <a:t>&gt; o &lt;</a:t>
            </a:r>
            <a:r>
              <a:rPr lang="it-IT" sz="2000" dirty="0" err="1"/>
              <a:t>br</a:t>
            </a:r>
            <a:r>
              <a:rPr lang="it-IT" sz="2000" dirty="0"/>
              <a:t> /&gt;) </a:t>
            </a:r>
            <a:r>
              <a:rPr lang="it-IT" sz="2000" b="1" dirty="0"/>
              <a:t>davanti a ogni nuova riga </a:t>
            </a:r>
            <a:r>
              <a:rPr lang="it-IT" sz="2000" dirty="0"/>
              <a:t>(\n) </a:t>
            </a:r>
            <a:r>
              <a:rPr lang="it-IT" sz="2000" b="1" dirty="0"/>
              <a:t>in una stringa.</a:t>
            </a:r>
          </a:p>
          <a:p>
            <a:endParaRPr lang="it-IT" sz="2000" b="1" dirty="0"/>
          </a:p>
          <a:p>
            <a:endParaRPr lang="it-IT" sz="2000" b="1" dirty="0"/>
          </a:p>
          <a:p>
            <a:endParaRPr lang="it-IT" dirty="0"/>
          </a:p>
          <a:p>
            <a:endParaRPr lang="it-IT" dirty="0"/>
          </a:p>
        </p:txBody>
      </p:sp>
      <p:sp>
        <p:nvSpPr>
          <p:cNvPr id="4" name="Segnaposto contenuto 3">
            <a:extLst>
              <a:ext uri="{FF2B5EF4-FFF2-40B4-BE49-F238E27FC236}">
                <a16:creationId xmlns:a16="http://schemas.microsoft.com/office/drawing/2014/main" id="{E945D080-6D30-40FC-959D-A92E8196B028}"/>
              </a:ext>
            </a:extLst>
          </p:cNvPr>
          <p:cNvSpPr>
            <a:spLocks noGrp="1"/>
          </p:cNvSpPr>
          <p:nvPr>
            <p:ph sz="quarter" idx="4"/>
          </p:nvPr>
        </p:nvSpPr>
        <p:spPr/>
        <p:txBody>
          <a:bodyPr>
            <a:normAutofit/>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"Ciao \</a:t>
            </a:r>
            <a:r>
              <a:rPr lang="it-IT" b="0" dirty="0" err="1">
                <a:solidFill>
                  <a:srgbClr val="A31515"/>
                </a:solidFill>
                <a:effectLst/>
                <a:latin typeface="Consolas" panose="020B0609020204030204" pitchFamily="49" charset="0"/>
              </a:rPr>
              <a:t>nLa</a:t>
            </a:r>
            <a:r>
              <a:rPr lang="it-IT" b="0" dirty="0">
                <a:solidFill>
                  <a:srgbClr val="A31515"/>
                </a:solidFill>
                <a:effectLst/>
                <a:latin typeface="Consolas" panose="020B0609020204030204" pitchFamily="49" charset="0"/>
              </a:rPr>
              <a:t> mia\n stringa"</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nl2br($</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Ciao &lt;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La mia&lt;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stringa</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390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l'eseguibile non è stato inserito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2D50-8226-41C6-BEED-83DF8733FA47}"/>
              </a:ext>
            </a:extLst>
          </p:cNvPr>
          <p:cNvSpPr>
            <a:spLocks noGrp="1"/>
          </p:cNvSpPr>
          <p:nvPr>
            <p:ph type="title"/>
          </p:nvPr>
        </p:nvSpPr>
        <p:spPr/>
        <p:txBody>
          <a:bodyPr/>
          <a:lstStyle/>
          <a:p>
            <a:r>
              <a:rPr lang="it-IT" dirty="0"/>
              <a:t>sha1()</a:t>
            </a:r>
          </a:p>
        </p:txBody>
      </p:sp>
      <p:sp>
        <p:nvSpPr>
          <p:cNvPr id="3" name="Segnaposto contenuto 2">
            <a:extLst>
              <a:ext uri="{FF2B5EF4-FFF2-40B4-BE49-F238E27FC236}">
                <a16:creationId xmlns:a16="http://schemas.microsoft.com/office/drawing/2014/main" id="{C963193B-8CE7-423B-B5BA-1ED4D4B8B59F}"/>
              </a:ext>
            </a:extLst>
          </p:cNvPr>
          <p:cNvSpPr>
            <a:spLocks noGrp="1"/>
          </p:cNvSpPr>
          <p:nvPr>
            <p:ph sz="half" idx="2"/>
          </p:nvPr>
        </p:nvSpPr>
        <p:spPr/>
        <p:txBody>
          <a:bodyPr>
            <a:normAutofit/>
          </a:bodyPr>
          <a:lstStyle/>
          <a:p>
            <a:r>
              <a:rPr lang="it-IT" sz="2000" b="1" dirty="0"/>
              <a:t>La funzione </a:t>
            </a:r>
            <a:r>
              <a:rPr lang="it-IT" sz="2000" b="1" dirty="0">
                <a:highlight>
                  <a:srgbClr val="FFFF00"/>
                </a:highlight>
              </a:rPr>
              <a:t>sha1</a:t>
            </a:r>
            <a:r>
              <a:rPr lang="it-IT" sz="2000" b="1" dirty="0"/>
              <a:t>() calcola l'</a:t>
            </a:r>
            <a:r>
              <a:rPr lang="it-IT" sz="2000" b="1" dirty="0" err="1"/>
              <a:t>hash</a:t>
            </a:r>
            <a:r>
              <a:rPr lang="it-IT" sz="2000" b="1" dirty="0"/>
              <a:t> SHA-1 di una stringa</a:t>
            </a:r>
            <a:r>
              <a:rPr lang="it-IT" sz="2000" dirty="0"/>
              <a:t>.</a:t>
            </a:r>
          </a:p>
          <a:p>
            <a:r>
              <a:rPr lang="it-IT" sz="2000" dirty="0"/>
              <a:t>La funzione sha1() utilizza l'algoritmo US Secure </a:t>
            </a:r>
            <a:r>
              <a:rPr lang="it-IT" sz="2000" dirty="0" err="1"/>
              <a:t>Hash</a:t>
            </a:r>
            <a:r>
              <a:rPr lang="it-IT" sz="2000" dirty="0"/>
              <a:t> 1.</a:t>
            </a:r>
          </a:p>
          <a:p>
            <a:r>
              <a:rPr lang="it-IT" sz="2000" dirty="0"/>
              <a:t>per calcolare l'</a:t>
            </a:r>
            <a:r>
              <a:rPr lang="it-IT" sz="2000" dirty="0" err="1"/>
              <a:t>hash</a:t>
            </a:r>
            <a:r>
              <a:rPr lang="it-IT" sz="2000" dirty="0"/>
              <a:t> SHA-1 di un file, utilizzare la funzione sha1_file() .</a:t>
            </a:r>
          </a:p>
          <a:p>
            <a:endParaRPr lang="it-IT" sz="2000" dirty="0"/>
          </a:p>
          <a:p>
            <a:r>
              <a:rPr lang="it-IT" sz="2000" dirty="0">
                <a:highlight>
                  <a:srgbClr val="00FF00"/>
                </a:highlight>
              </a:rPr>
              <a:t>più sicuro di MD5</a:t>
            </a:r>
          </a:p>
        </p:txBody>
      </p:sp>
      <p:sp>
        <p:nvSpPr>
          <p:cNvPr id="4" name="Segnaposto contenuto 3">
            <a:extLst>
              <a:ext uri="{FF2B5EF4-FFF2-40B4-BE49-F238E27FC236}">
                <a16:creationId xmlns:a16="http://schemas.microsoft.com/office/drawing/2014/main" id="{951EEFC1-8556-4195-8D96-AF1C3C22576B}"/>
              </a:ext>
            </a:extLst>
          </p:cNvPr>
          <p:cNvSpPr>
            <a:spLocks noGrp="1"/>
          </p:cNvSpPr>
          <p:nvPr>
            <p:ph sz="quarter" idx="4"/>
          </p:nvPr>
        </p:nvSpPr>
        <p:spPr/>
        <p:txBody>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sha1($</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e6cc206d15f0ca02bcff6b36cfef2dcfddd04310</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883343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239CA-4D25-4608-955F-189CA4DF5B88}"/>
              </a:ext>
            </a:extLst>
          </p:cNvPr>
          <p:cNvSpPr>
            <a:spLocks noGrp="1"/>
          </p:cNvSpPr>
          <p:nvPr>
            <p:ph type="title"/>
          </p:nvPr>
        </p:nvSpPr>
        <p:spPr/>
        <p:txBody>
          <a:bodyPr/>
          <a:lstStyle/>
          <a:p>
            <a:r>
              <a:rPr lang="it-IT" dirty="0" err="1"/>
              <a:t>parse_str</a:t>
            </a:r>
            <a:r>
              <a:rPr lang="it-IT" dirty="0"/>
              <a:t>() – per </a:t>
            </a:r>
            <a:r>
              <a:rPr lang="it-IT" dirty="0" err="1"/>
              <a:t>querystring</a:t>
            </a:r>
            <a:endParaRPr lang="it-IT" dirty="0"/>
          </a:p>
        </p:txBody>
      </p:sp>
      <p:sp>
        <p:nvSpPr>
          <p:cNvPr id="3" name="Segnaposto contenuto 2">
            <a:extLst>
              <a:ext uri="{FF2B5EF4-FFF2-40B4-BE49-F238E27FC236}">
                <a16:creationId xmlns:a16="http://schemas.microsoft.com/office/drawing/2014/main" id="{14C7DC8C-C975-4842-87E5-DE622CFBA70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parse_str</a:t>
            </a:r>
            <a:r>
              <a:rPr lang="it-IT" sz="2000" b="1" dirty="0"/>
              <a:t>() analizza una </a:t>
            </a:r>
            <a:r>
              <a:rPr lang="it-IT" sz="2000" b="1" dirty="0" err="1">
                <a:highlight>
                  <a:srgbClr val="00FF00"/>
                </a:highlight>
              </a:rPr>
              <a:t>querystring</a:t>
            </a:r>
            <a:r>
              <a:rPr lang="it-IT" sz="2000" dirty="0"/>
              <a:t> e restituisce un array</a:t>
            </a:r>
            <a:br>
              <a:rPr lang="it-IT" sz="2000" dirty="0"/>
            </a:br>
            <a:endParaRPr lang="it-IT" sz="2000" dirty="0"/>
          </a:p>
          <a:p>
            <a:r>
              <a:rPr lang="en-US" sz="1600" b="0" i="0" dirty="0">
                <a:solidFill>
                  <a:srgbClr val="333333"/>
                </a:solidFill>
                <a:effectLst/>
                <a:highlight>
                  <a:srgbClr val="FF00FF"/>
                </a:highlight>
                <a:latin typeface="Fira Sans" panose="020B0503050000020004" pitchFamily="34" charset="0"/>
              </a:rPr>
              <a:t> </a:t>
            </a:r>
            <a:r>
              <a:rPr lang="en-US" sz="1600" b="0" i="1" dirty="0">
                <a:solidFill>
                  <a:srgbClr val="333333"/>
                </a:solidFill>
                <a:effectLst/>
                <a:highlight>
                  <a:srgbClr val="FF00FF"/>
                </a:highlight>
                <a:latin typeface="Fira Sans" panose="020B0503050000020004" pitchFamily="34" charset="0"/>
              </a:rPr>
              <a:t>DEPRECATED</a:t>
            </a:r>
            <a:r>
              <a:rPr lang="en-US" sz="1600" b="0" i="0" dirty="0">
                <a:solidFill>
                  <a:srgbClr val="333333"/>
                </a:solidFill>
                <a:effectLst/>
                <a:highlight>
                  <a:srgbClr val="FF00FF"/>
                </a:highlight>
                <a:latin typeface="Fira Sans" panose="020B0503050000020004" pitchFamily="34" charset="0"/>
              </a:rPr>
              <a:t> as of PHP 7.2.</a:t>
            </a:r>
            <a:endParaRPr lang="it-IT" sz="2000" dirty="0">
              <a:highlight>
                <a:srgbClr val="FF00FF"/>
              </a:highlight>
            </a:endParaRPr>
          </a:p>
        </p:txBody>
      </p:sp>
      <p:sp>
        <p:nvSpPr>
          <p:cNvPr id="4" name="Segnaposto contenuto 3">
            <a:extLst>
              <a:ext uri="{FF2B5EF4-FFF2-40B4-BE49-F238E27FC236}">
                <a16:creationId xmlns:a16="http://schemas.microsoft.com/office/drawing/2014/main" id="{5BCEF57D-7916-4468-A62D-17F89844BFA4}"/>
              </a:ext>
            </a:extLst>
          </p:cNvPr>
          <p:cNvSpPr>
            <a:spLocks noGrp="1"/>
          </p:cNvSpPr>
          <p:nvPr>
            <p:ph sz="quarter" idx="4"/>
          </p:nvPr>
        </p:nvSpPr>
        <p:spPr>
          <a:xfrm>
            <a:off x="6007608" y="1271017"/>
            <a:ext cx="5855780" cy="5263586"/>
          </a:xfrm>
        </p:spPr>
        <p:txBody>
          <a:bodyPr>
            <a:normAutofit fontScale="92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fare dei test utilizzando </a:t>
            </a:r>
            <a:r>
              <a:rPr lang="it-IT" b="0" dirty="0" err="1">
                <a:solidFill>
                  <a:srgbClr val="008000"/>
                </a:solidFill>
                <a:effectLst/>
                <a:latin typeface="Consolas" panose="020B0609020204030204" pitchFamily="49" charset="0"/>
              </a:rPr>
              <a:t>parse_str</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parse_str</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"p=</a:t>
            </a:r>
            <a:r>
              <a:rPr lang="it-IT" b="0" dirty="0" err="1">
                <a:solidFill>
                  <a:srgbClr val="A31515"/>
                </a:solidFill>
                <a:effectLst/>
                <a:latin typeface="Consolas" panose="020B0609020204030204" pitchFamily="49" charset="0"/>
              </a:rPr>
              <a:t>password&amp;nome</a:t>
            </a:r>
            <a:r>
              <a:rPr lang="it-IT" b="0" dirty="0">
                <a:solidFill>
                  <a:srgbClr val="A31515"/>
                </a:solidFill>
                <a:effectLst/>
                <a:latin typeface="Consolas" panose="020B0609020204030204" pitchFamily="49" charset="0"/>
              </a:rPr>
              <a:t>=test"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[p] =&gt; password</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[nome] =&gt; test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252257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B0E6C5-0650-4959-941E-2B44A7EFFAA9}"/>
              </a:ext>
            </a:extLst>
          </p:cNvPr>
          <p:cNvSpPr>
            <a:spLocks noGrp="1"/>
          </p:cNvSpPr>
          <p:nvPr>
            <p:ph type="title"/>
          </p:nvPr>
        </p:nvSpPr>
        <p:spPr/>
        <p:txBody>
          <a:bodyPr/>
          <a:lstStyle/>
          <a:p>
            <a:r>
              <a:rPr lang="it-IT" dirty="0" err="1"/>
              <a:t>setlocale</a:t>
            </a:r>
            <a:r>
              <a:rPr lang="it-IT" dirty="0"/>
              <a:t>()</a:t>
            </a:r>
          </a:p>
        </p:txBody>
      </p:sp>
      <p:sp>
        <p:nvSpPr>
          <p:cNvPr id="3" name="Segnaposto contenuto 2">
            <a:extLst>
              <a:ext uri="{FF2B5EF4-FFF2-40B4-BE49-F238E27FC236}">
                <a16:creationId xmlns:a16="http://schemas.microsoft.com/office/drawing/2014/main" id="{016BAED2-0C4D-4815-ACFA-0E03B8FBD697}"/>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setlocale</a:t>
            </a:r>
            <a:r>
              <a:rPr lang="it-IT" sz="2000" b="1" dirty="0"/>
              <a:t>() imposta le informazioni sulla localizzazione.</a:t>
            </a:r>
          </a:p>
          <a:p>
            <a:r>
              <a:rPr lang="it-IT" sz="2000" b="1" dirty="0"/>
              <a:t>Le informazioni locali sono la lingua, la moneta, l'ora e altre informazioni specifiche per un'area geografica.</a:t>
            </a:r>
          </a:p>
          <a:p>
            <a:r>
              <a:rPr lang="it-IT" sz="2000" dirty="0"/>
              <a:t>Nota: la funzione </a:t>
            </a:r>
            <a:r>
              <a:rPr lang="it-IT" sz="2000" dirty="0" err="1"/>
              <a:t>setlocale</a:t>
            </a:r>
            <a:r>
              <a:rPr lang="it-IT" sz="2000" dirty="0"/>
              <a:t>() cambia la localizzazione solo per lo script corrente.</a:t>
            </a:r>
          </a:p>
          <a:p>
            <a:r>
              <a:rPr lang="it-IT" sz="2000" dirty="0"/>
              <a:t>Suggerimento: le informazioni sulla localizzazione possono essere impostate sui valori predefiniti del sistema con </a:t>
            </a:r>
            <a:r>
              <a:rPr lang="it-IT" sz="2000" dirty="0" err="1"/>
              <a:t>setlocale</a:t>
            </a:r>
            <a:r>
              <a:rPr lang="it-IT" sz="2000" dirty="0"/>
              <a:t>(LC_ALL,NULL)</a:t>
            </a:r>
          </a:p>
        </p:txBody>
      </p:sp>
      <p:sp>
        <p:nvSpPr>
          <p:cNvPr id="4" name="Segnaposto contenuto 3">
            <a:extLst>
              <a:ext uri="{FF2B5EF4-FFF2-40B4-BE49-F238E27FC236}">
                <a16:creationId xmlns:a16="http://schemas.microsoft.com/office/drawing/2014/main" id="{D03C14C5-ECE1-429A-939E-385702F22978}"/>
              </a:ext>
            </a:extLst>
          </p:cNvPr>
          <p:cNvSpPr>
            <a:spLocks noGrp="1"/>
          </p:cNvSpPr>
          <p:nvPr>
            <p:ph sz="quarter" idx="4"/>
          </p:nvPr>
        </p:nvSpPr>
        <p:spPr/>
        <p:txBody>
          <a:bodyPr/>
          <a:lstStyle/>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deu_deu</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r>
              <a:rPr lang="it-IT" b="0" dirty="0" err="1">
                <a:solidFill>
                  <a:srgbClr val="008000"/>
                </a:solidFill>
                <a:effectLst/>
                <a:latin typeface="Consolas" panose="020B0609020204030204" pitchFamily="49" charset="0"/>
              </a:rPr>
              <a:t>Februar</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ita_ita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//febbraio</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72122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5E9C54-387A-44B8-87EB-1D07969E87E9}"/>
              </a:ext>
            </a:extLst>
          </p:cNvPr>
          <p:cNvSpPr>
            <a:spLocks noGrp="1"/>
          </p:cNvSpPr>
          <p:nvPr>
            <p:ph type="title"/>
          </p:nvPr>
        </p:nvSpPr>
        <p:spPr/>
        <p:txBody>
          <a:bodyPr/>
          <a:lstStyle/>
          <a:p>
            <a:r>
              <a:rPr lang="it-IT" dirty="0" err="1"/>
              <a:t>str_pad</a:t>
            </a:r>
            <a:r>
              <a:rPr lang="it-IT" dirty="0"/>
              <a:t> () </a:t>
            </a:r>
          </a:p>
        </p:txBody>
      </p:sp>
      <p:sp>
        <p:nvSpPr>
          <p:cNvPr id="3" name="Segnaposto contenuto 2">
            <a:extLst>
              <a:ext uri="{FF2B5EF4-FFF2-40B4-BE49-F238E27FC236}">
                <a16:creationId xmlns:a16="http://schemas.microsoft.com/office/drawing/2014/main" id="{5C6587B1-6964-4EAE-9BB4-55271AF085FE}"/>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str_pad</a:t>
            </a:r>
            <a:r>
              <a:rPr lang="it-IT" sz="2000" b="1" dirty="0"/>
              <a:t>() aggiunge un carattere / serie di caratteri ripetuti in una nuova stringa</a:t>
            </a:r>
          </a:p>
          <a:p>
            <a:endParaRPr lang="it-IT" sz="2000" b="1" dirty="0"/>
          </a:p>
          <a:p>
            <a:r>
              <a:rPr lang="it-IT" sz="2000" b="1" dirty="0"/>
              <a:t>di default li aggiunge a destra: </a:t>
            </a:r>
            <a:r>
              <a:rPr lang="it-IT" sz="2000" b="0" i="0" dirty="0">
                <a:solidFill>
                  <a:srgbClr val="0000BB"/>
                </a:solidFill>
                <a:effectLst/>
                <a:latin typeface="Fira Mono" panose="020B0509050000020004" pitchFamily="49" charset="0"/>
              </a:rPr>
              <a:t>STR_PAD_RIGHT</a:t>
            </a:r>
            <a:endParaRPr lang="it-IT" sz="2000" b="1" i="0" dirty="0">
              <a:solidFill>
                <a:srgbClr val="0000BB"/>
              </a:solidFill>
              <a:effectLst/>
              <a:latin typeface="Fira Mono" panose="020B0509050000020004" pitchFamily="49" charset="0"/>
            </a:endParaRPr>
          </a:p>
          <a:p>
            <a:r>
              <a:rPr lang="it-IT" dirty="0"/>
              <a:t>possibili parametri:</a:t>
            </a:r>
          </a:p>
          <a:p>
            <a:pPr marL="0" indent="0">
              <a:buNone/>
            </a:pPr>
            <a:r>
              <a:rPr lang="it-IT" sz="2000" b="0" i="0" dirty="0">
                <a:solidFill>
                  <a:srgbClr val="0000BB"/>
                </a:solidFill>
                <a:effectLst/>
                <a:latin typeface="Fira Mono" panose="020B0509050000020004" pitchFamily="49" charset="0"/>
              </a:rPr>
              <a:t>STR_PAD_LEFT</a:t>
            </a:r>
            <a:endParaRPr lang="it-IT" sz="2000" b="1" dirty="0">
              <a:solidFill>
                <a:srgbClr val="0000BB"/>
              </a:solidFill>
              <a:latin typeface="Fira Mono" panose="020B0509050000020004" pitchFamily="49" charset="0"/>
            </a:endParaRPr>
          </a:p>
          <a:p>
            <a:pPr marL="0" indent="0">
              <a:buNone/>
            </a:pPr>
            <a:r>
              <a:rPr lang="it-IT" sz="2000" b="0" i="0" dirty="0">
                <a:solidFill>
                  <a:srgbClr val="0000BB"/>
                </a:solidFill>
                <a:effectLst/>
                <a:latin typeface="Fira Mono" panose="020B0509050000020004" pitchFamily="49" charset="0"/>
              </a:rPr>
              <a:t>STR_PAD_BOTH</a:t>
            </a:r>
            <a:endParaRPr lang="it-IT" sz="2000" b="1" dirty="0"/>
          </a:p>
          <a:p>
            <a:endParaRPr lang="it-IT" sz="2000" b="1" dirty="0"/>
          </a:p>
        </p:txBody>
      </p:sp>
      <p:sp>
        <p:nvSpPr>
          <p:cNvPr id="4" name="Segnaposto contenuto 3">
            <a:extLst>
              <a:ext uri="{FF2B5EF4-FFF2-40B4-BE49-F238E27FC236}">
                <a16:creationId xmlns:a16="http://schemas.microsoft.com/office/drawing/2014/main" id="{70D79060-639F-4473-8F20-2130F7543BA2}"/>
              </a:ext>
            </a:extLst>
          </p:cNvPr>
          <p:cNvSpPr>
            <a:spLocks noGrp="1"/>
          </p:cNvSpPr>
          <p:nvPr>
            <p:ph sz="quarter" idx="4"/>
          </p:nvPr>
        </p:nvSpPr>
        <p:spPr>
          <a:solidFill>
            <a:schemeClr val="bg1"/>
          </a:solidFill>
        </p:spPr>
        <p:txBody>
          <a:bodyPr>
            <a:normAutofit/>
          </a:bodyPr>
          <a:lstStyle/>
          <a:p>
            <a:r>
              <a:rPr lang="en-US" sz="1200" dirty="0">
                <a:solidFill>
                  <a:schemeClr val="tx1"/>
                </a:solidFill>
              </a:rPr>
              <a:t>&lt;?php</a:t>
            </a:r>
          </a:p>
          <a:p>
            <a:r>
              <a:rPr lang="it-IT" sz="1200" b="0" i="0" dirty="0">
                <a:solidFill>
                  <a:srgbClr val="0000BB"/>
                </a:solidFill>
                <a:effectLst/>
                <a:latin typeface="Fira Mono" panose="020B0509050000020004" pitchFamily="49" charset="0"/>
              </a:rPr>
              <a:t>$input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"Alien"</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10</a:t>
            </a:r>
            <a:r>
              <a:rPr lang="it-IT" sz="1200" b="0" i="0" dirty="0">
                <a:solidFill>
                  <a:srgbClr val="007700"/>
                </a:solidFill>
                <a:effectLst/>
                <a:latin typeface="Fira Mono" panose="020B0509050000020004" pitchFamily="49" charset="0"/>
              </a:rPr>
              <a:t>);                      </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"Alien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10</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STR_PAD_LEFT</a:t>
            </a:r>
            <a:r>
              <a:rPr lang="it-IT" sz="1200" b="0" i="0" dirty="0">
                <a:solidFill>
                  <a:srgbClr val="007700"/>
                </a:solidFill>
                <a:effectLst/>
                <a:latin typeface="Fira Mono" panose="020B0509050000020004" pitchFamily="49" charset="0"/>
              </a:rPr>
              <a:t>);</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"-=-=-Alien"</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10</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"_"</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STR_PAD_BOTH</a:t>
            </a:r>
            <a:r>
              <a:rPr lang="it-IT" sz="1200" b="0" i="0" dirty="0">
                <a:solidFill>
                  <a:srgbClr val="007700"/>
                </a:solidFill>
                <a:effectLst/>
                <a:latin typeface="Fira Mono" panose="020B0509050000020004" pitchFamily="49" charset="0"/>
              </a:rPr>
              <a:t>);   </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"__Alien___"</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6</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"___"</a:t>
            </a:r>
            <a:r>
              <a:rPr lang="it-IT" sz="1200" b="0" i="0" dirty="0">
                <a:solidFill>
                  <a:srgbClr val="007700"/>
                </a:solidFill>
                <a:effectLst/>
                <a:latin typeface="Fira Mono" panose="020B0509050000020004" pitchFamily="49" charset="0"/>
              </a:rPr>
              <a:t>);               </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"Alien_"</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echo</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str_pad</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$input</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3</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p>
          <a:p>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produces</a:t>
            </a:r>
            <a:r>
              <a:rPr lang="it-IT" sz="1200" b="0" i="0" dirty="0">
                <a:solidFill>
                  <a:srgbClr val="FF8000"/>
                </a:solidFill>
                <a:effectLst/>
                <a:latin typeface="Fira Mono" panose="020B0509050000020004" pitchFamily="49" charset="0"/>
              </a:rPr>
              <a:t> "Alien"</a:t>
            </a:r>
            <a:endParaRPr lang="it-IT" sz="1200" dirty="0"/>
          </a:p>
        </p:txBody>
      </p:sp>
    </p:spTree>
    <p:extLst>
      <p:ext uri="{BB962C8B-B14F-4D97-AF65-F5344CB8AC3E}">
        <p14:creationId xmlns:p14="http://schemas.microsoft.com/office/powerpoint/2010/main" val="209060244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4D9DE-0BAC-43A4-A3B4-033DE30234B7}"/>
              </a:ext>
            </a:extLst>
          </p:cNvPr>
          <p:cNvSpPr>
            <a:spLocks noGrp="1"/>
          </p:cNvSpPr>
          <p:nvPr>
            <p:ph type="title"/>
          </p:nvPr>
        </p:nvSpPr>
        <p:spPr/>
        <p:txBody>
          <a:bodyPr/>
          <a:lstStyle/>
          <a:p>
            <a:r>
              <a:rPr lang="it-IT" dirty="0" err="1"/>
              <a:t>str_repeat</a:t>
            </a:r>
            <a:r>
              <a:rPr lang="it-IT" dirty="0"/>
              <a:t>()</a:t>
            </a:r>
          </a:p>
        </p:txBody>
      </p:sp>
      <p:sp>
        <p:nvSpPr>
          <p:cNvPr id="3" name="Segnaposto contenuto 2">
            <a:extLst>
              <a:ext uri="{FF2B5EF4-FFF2-40B4-BE49-F238E27FC236}">
                <a16:creationId xmlns:a16="http://schemas.microsoft.com/office/drawing/2014/main" id="{7269BA77-5423-4007-9AEA-38F86BBA1FE9}"/>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str_repeat</a:t>
            </a:r>
            <a:r>
              <a:rPr lang="it-IT" sz="2000" b="1" dirty="0"/>
              <a:t>() </a:t>
            </a:r>
            <a:r>
              <a:rPr lang="it-IT" sz="2000" dirty="0"/>
              <a:t>ripete una stringa un numero specificato di volte.</a:t>
            </a:r>
          </a:p>
        </p:txBody>
      </p:sp>
      <p:sp>
        <p:nvSpPr>
          <p:cNvPr id="4" name="Segnaposto contenuto 3">
            <a:extLst>
              <a:ext uri="{FF2B5EF4-FFF2-40B4-BE49-F238E27FC236}">
                <a16:creationId xmlns:a16="http://schemas.microsoft.com/office/drawing/2014/main" id="{8DD61649-4769-473D-B674-3F627F85FCE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str_repeat</a:t>
            </a:r>
            <a:r>
              <a:rPr lang="en-US" dirty="0"/>
              <a:t>("Wow",13);</a:t>
            </a:r>
          </a:p>
          <a:p>
            <a:r>
              <a:rPr lang="en-US" dirty="0"/>
              <a:t>?&gt;</a:t>
            </a:r>
          </a:p>
          <a:p>
            <a:endParaRPr lang="en-US" dirty="0"/>
          </a:p>
          <a:p>
            <a:r>
              <a:rPr lang="en-US" dirty="0"/>
              <a:t>Output:</a:t>
            </a:r>
            <a:br>
              <a:rPr lang="en-US" dirty="0"/>
            </a:br>
            <a:r>
              <a:rPr lang="en-US" dirty="0" err="1"/>
              <a:t>WowWowWowWowWowWowWowWowWowWowWowWowWow</a:t>
            </a:r>
            <a:endParaRPr lang="it-IT" dirty="0"/>
          </a:p>
        </p:txBody>
      </p:sp>
    </p:spTree>
    <p:extLst>
      <p:ext uri="{BB962C8B-B14F-4D97-AF65-F5344CB8AC3E}">
        <p14:creationId xmlns:p14="http://schemas.microsoft.com/office/powerpoint/2010/main" val="41564143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99AE9-9719-4386-94E3-988C8DA797D7}"/>
              </a:ext>
            </a:extLst>
          </p:cNvPr>
          <p:cNvSpPr>
            <a:spLocks noGrp="1"/>
          </p:cNvSpPr>
          <p:nvPr>
            <p:ph type="title"/>
          </p:nvPr>
        </p:nvSpPr>
        <p:spPr/>
        <p:txBody>
          <a:bodyPr/>
          <a:lstStyle/>
          <a:p>
            <a:r>
              <a:rPr lang="it-IT" dirty="0" err="1"/>
              <a:t>str_split</a:t>
            </a:r>
            <a:r>
              <a:rPr lang="it-IT" dirty="0"/>
              <a:t>()</a:t>
            </a:r>
          </a:p>
        </p:txBody>
      </p:sp>
      <p:sp>
        <p:nvSpPr>
          <p:cNvPr id="3" name="Segnaposto contenuto 2">
            <a:extLst>
              <a:ext uri="{FF2B5EF4-FFF2-40B4-BE49-F238E27FC236}">
                <a16:creationId xmlns:a16="http://schemas.microsoft.com/office/drawing/2014/main" id="{9C69139D-B5BA-4765-8BCA-ADA9FB1BA521}"/>
              </a:ext>
            </a:extLst>
          </p:cNvPr>
          <p:cNvSpPr>
            <a:spLocks noGrp="1"/>
          </p:cNvSpPr>
          <p:nvPr>
            <p:ph sz="half" idx="2"/>
          </p:nvPr>
        </p:nvSpPr>
        <p:spPr>
          <a:xfrm>
            <a:off x="328612" y="1271016"/>
            <a:ext cx="5058200" cy="5248655"/>
          </a:xfrm>
        </p:spPr>
        <p:txBody>
          <a:bodyPr>
            <a:normAutofit/>
          </a:bodyPr>
          <a:lstStyle/>
          <a:p>
            <a:r>
              <a:rPr lang="it-IT" sz="2000" b="1" dirty="0"/>
              <a:t>La funzione </a:t>
            </a:r>
            <a:r>
              <a:rPr lang="it-IT" sz="2000" b="1" dirty="0" err="1">
                <a:highlight>
                  <a:srgbClr val="FFFF00"/>
                </a:highlight>
              </a:rPr>
              <a:t>str_split</a:t>
            </a:r>
            <a:r>
              <a:rPr lang="it-IT" sz="2000" b="1" dirty="0"/>
              <a:t>() divide una stringa in un array.</a:t>
            </a:r>
          </a:p>
          <a:p>
            <a:r>
              <a:rPr lang="it-IT" sz="2000" dirty="0"/>
              <a:t>Valore di ritorno:	</a:t>
            </a:r>
            <a:br>
              <a:rPr lang="it-IT" sz="2000" dirty="0"/>
            </a:br>
            <a:r>
              <a:rPr lang="it-IT" sz="2000" dirty="0"/>
              <a:t>Se </a:t>
            </a:r>
            <a:r>
              <a:rPr lang="it-IT" sz="2000" dirty="0" err="1"/>
              <a:t>length</a:t>
            </a:r>
            <a:r>
              <a:rPr lang="it-IT" sz="2000" dirty="0"/>
              <a:t> è minore di 1, la funzione </a:t>
            </a:r>
            <a:r>
              <a:rPr lang="it-IT" sz="2000" dirty="0" err="1"/>
              <a:t>str_split</a:t>
            </a:r>
            <a:r>
              <a:rPr lang="it-IT" sz="2000" dirty="0"/>
              <a:t>() restituirà FALSE. </a:t>
            </a:r>
            <a:br>
              <a:rPr lang="it-IT" sz="2000" dirty="0"/>
            </a:br>
            <a:r>
              <a:rPr lang="it-IT" sz="2000" dirty="0"/>
              <a:t>Se </a:t>
            </a:r>
            <a:r>
              <a:rPr lang="it-IT" sz="2000" dirty="0" err="1"/>
              <a:t>length</a:t>
            </a:r>
            <a:r>
              <a:rPr lang="it-IT" sz="2000" dirty="0"/>
              <a:t> è maggiore della lunghezza della stringa, l'intera stringa verrà restituita come unico elemento dell'array.</a:t>
            </a:r>
          </a:p>
        </p:txBody>
      </p:sp>
      <p:sp>
        <p:nvSpPr>
          <p:cNvPr id="4" name="Segnaposto contenuto 3">
            <a:extLst>
              <a:ext uri="{FF2B5EF4-FFF2-40B4-BE49-F238E27FC236}">
                <a16:creationId xmlns:a16="http://schemas.microsoft.com/office/drawing/2014/main" id="{C53B4991-BFFB-49D2-82DB-891EE6950366}"/>
              </a:ext>
            </a:extLst>
          </p:cNvPr>
          <p:cNvSpPr>
            <a:spLocks noGrp="1"/>
          </p:cNvSpPr>
          <p:nvPr>
            <p:ph sz="quarter" idx="4"/>
          </p:nvPr>
        </p:nvSpPr>
        <p:spPr>
          <a:xfrm>
            <a:off x="5739897" y="1271017"/>
            <a:ext cx="6123491" cy="5263586"/>
          </a:xfrm>
        </p:spPr>
        <p:txBody>
          <a:bodyPr>
            <a:normAutofit fontScale="92500" lnSpcReduction="1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str_split</a:t>
            </a:r>
            <a:r>
              <a:rPr lang="it-IT" dirty="0"/>
              <a:t>("Hello"));</a:t>
            </a:r>
          </a:p>
          <a:p>
            <a:r>
              <a:rPr lang="it-IT" dirty="0"/>
              <a:t>?&gt;</a:t>
            </a:r>
          </a:p>
          <a:p>
            <a:endParaRPr lang="it-IT" dirty="0"/>
          </a:p>
          <a:p>
            <a:r>
              <a:rPr lang="it-IT" dirty="0"/>
              <a:t>Risultato:</a:t>
            </a:r>
            <a:br>
              <a:rPr lang="it-IT" dirty="0"/>
            </a:br>
            <a:r>
              <a:rPr lang="pt-BR" dirty="0"/>
              <a:t>Array ( [0] =&gt; H [1] =&gt; e [2] =&gt; l [3] =&gt; l [4] =&gt; o )</a:t>
            </a:r>
          </a:p>
          <a:p>
            <a:endParaRPr lang="en-US" b="0"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err="1">
                <a:solidFill>
                  <a:schemeClr val="tx1"/>
                </a:solidFill>
                <a:effectLst/>
                <a:latin typeface="Consolas" panose="020B0609020204030204" pitchFamily="49" charset="0"/>
              </a:rPr>
              <a:t>print_r</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str_split</a:t>
            </a:r>
            <a:r>
              <a:rPr lang="en-US" b="0" dirty="0">
                <a:solidFill>
                  <a:schemeClr val="tx1"/>
                </a:solidFill>
                <a:effectLst/>
                <a:latin typeface="Consolas" panose="020B0609020204030204" pitchFamily="49" charset="0"/>
              </a:rPr>
              <a:t>("Hello",2));</a:t>
            </a:r>
          </a:p>
          <a:p>
            <a:r>
              <a:rPr lang="en-US" b="0" dirty="0">
                <a:solidFill>
                  <a:srgbClr val="6A9955"/>
                </a:solidFill>
                <a:effectLst/>
                <a:latin typeface="Consolas" panose="020B0609020204030204" pitchFamily="49" charset="0"/>
              </a:rPr>
              <a:t>// Array</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[0] =&gt; He</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[1] =&gt; </a:t>
            </a:r>
            <a:r>
              <a:rPr lang="en-US" b="0" dirty="0" err="1">
                <a:solidFill>
                  <a:srgbClr val="6A9955"/>
                </a:solidFill>
                <a:effectLst/>
                <a:latin typeface="Consolas" panose="020B0609020204030204" pitchFamily="49" charset="0"/>
              </a:rPr>
              <a:t>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[2] =&gt; o</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93863389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123D5-AD9D-47AC-B36B-0A8876793A25}"/>
              </a:ext>
            </a:extLst>
          </p:cNvPr>
          <p:cNvSpPr>
            <a:spLocks noGrp="1"/>
          </p:cNvSpPr>
          <p:nvPr>
            <p:ph type="title"/>
          </p:nvPr>
        </p:nvSpPr>
        <p:spPr/>
        <p:txBody>
          <a:bodyPr/>
          <a:lstStyle/>
          <a:p>
            <a:r>
              <a:rPr lang="it-IT" dirty="0" err="1"/>
              <a:t>strcmp</a:t>
            </a:r>
            <a:r>
              <a:rPr lang="it-IT" dirty="0"/>
              <a:t>()</a:t>
            </a:r>
          </a:p>
        </p:txBody>
      </p:sp>
      <p:sp>
        <p:nvSpPr>
          <p:cNvPr id="3" name="Segnaposto contenuto 2">
            <a:extLst>
              <a:ext uri="{FF2B5EF4-FFF2-40B4-BE49-F238E27FC236}">
                <a16:creationId xmlns:a16="http://schemas.microsoft.com/office/drawing/2014/main" id="{B33EC94B-466F-4C0D-B586-D37031D2A83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strcmp</a:t>
            </a:r>
            <a:r>
              <a:rPr lang="it-IT" sz="2000" b="1" dirty="0"/>
              <a:t>() confronta due stringhe.</a:t>
            </a:r>
          </a:p>
          <a:p>
            <a:r>
              <a:rPr lang="it-IT" sz="2000" dirty="0"/>
              <a:t>Nota: la funzione </a:t>
            </a:r>
            <a:r>
              <a:rPr lang="it-IT" sz="2000" dirty="0" err="1"/>
              <a:t>strcmp</a:t>
            </a:r>
            <a:r>
              <a:rPr lang="it-IT" sz="2000" dirty="0"/>
              <a:t>() è </a:t>
            </a:r>
            <a:r>
              <a:rPr lang="it-IT" sz="2000" dirty="0" err="1"/>
              <a:t>binary-safe</a:t>
            </a:r>
            <a:r>
              <a:rPr lang="it-IT" sz="2000" dirty="0"/>
              <a:t> e fa distinzione tra maiuscole e minuscole.</a:t>
            </a:r>
          </a:p>
          <a:p>
            <a:endParaRPr lang="it-IT" sz="2000" dirty="0"/>
          </a:p>
          <a:p>
            <a:r>
              <a:rPr lang="it-IT" sz="2000" dirty="0"/>
              <a:t>Suggerimento: questa funzione è simile alla funzione </a:t>
            </a:r>
            <a:r>
              <a:rPr lang="it-IT" sz="2000" dirty="0" err="1"/>
              <a:t>strncmp</a:t>
            </a:r>
            <a:r>
              <a:rPr lang="it-IT" sz="2000" dirty="0"/>
              <a:t>() , con la differenza che è possibile specificare il numero di caratteri di ciascuna stringa da utilizzare nel confronto con </a:t>
            </a:r>
            <a:r>
              <a:rPr lang="it-IT" sz="2000" dirty="0" err="1"/>
              <a:t>strncmp</a:t>
            </a:r>
            <a:r>
              <a:rPr lang="it-IT" sz="2000" dirty="0"/>
              <a:t>().</a:t>
            </a:r>
          </a:p>
          <a:p>
            <a:r>
              <a:rPr lang="it-IT" sz="2000" dirty="0"/>
              <a:t>Valore di ritorno:	</a:t>
            </a:r>
            <a:br>
              <a:rPr lang="it-IT" sz="2000" dirty="0"/>
            </a:br>
            <a:r>
              <a:rPr lang="it-IT" sz="2000" dirty="0"/>
              <a:t>Questa funzione </a:t>
            </a:r>
            <a:r>
              <a:rPr lang="it-IT" sz="2000" b="1" dirty="0"/>
              <a:t>restituisce:</a:t>
            </a:r>
          </a:p>
          <a:p>
            <a:r>
              <a:rPr lang="it-IT" sz="2000" b="1" dirty="0"/>
              <a:t>0</a:t>
            </a:r>
            <a:r>
              <a:rPr lang="it-IT" sz="2000" dirty="0"/>
              <a:t> - se le due stringhe sono </a:t>
            </a:r>
            <a:r>
              <a:rPr lang="it-IT" sz="2000" b="1" dirty="0"/>
              <a:t>uguali</a:t>
            </a:r>
          </a:p>
          <a:p>
            <a:r>
              <a:rPr lang="it-IT" sz="2000" b="1" dirty="0"/>
              <a:t>&lt;0 </a:t>
            </a:r>
            <a:r>
              <a:rPr lang="it-IT" sz="2000" dirty="0"/>
              <a:t>- se </a:t>
            </a:r>
            <a:r>
              <a:rPr lang="it-IT" sz="2000" b="1" dirty="0"/>
              <a:t>stringa1 è minore di stringa2</a:t>
            </a:r>
          </a:p>
          <a:p>
            <a:r>
              <a:rPr lang="it-IT" sz="2000" dirty="0"/>
              <a:t>&gt;0 - se </a:t>
            </a:r>
            <a:r>
              <a:rPr lang="it-IT" sz="2000" b="1" dirty="0"/>
              <a:t>stringa1 è maggiore di stringa2</a:t>
            </a:r>
          </a:p>
        </p:txBody>
      </p:sp>
      <p:sp>
        <p:nvSpPr>
          <p:cNvPr id="4" name="Segnaposto contenuto 3">
            <a:extLst>
              <a:ext uri="{FF2B5EF4-FFF2-40B4-BE49-F238E27FC236}">
                <a16:creationId xmlns:a16="http://schemas.microsoft.com/office/drawing/2014/main" id="{62170A51-38A5-444F-9A42-93517B67F55B}"/>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strcmp</a:t>
            </a:r>
            <a:r>
              <a:rPr lang="en-US" dirty="0"/>
              <a:t>("Hello </a:t>
            </a:r>
            <a:r>
              <a:rPr lang="en-US" dirty="0" err="1"/>
              <a:t>world!","Hello</a:t>
            </a:r>
            <a:r>
              <a:rPr lang="en-US" dirty="0"/>
              <a:t> world!");</a:t>
            </a:r>
          </a:p>
          <a:p>
            <a:r>
              <a:rPr lang="en-US" dirty="0"/>
              <a:t>?&gt;</a:t>
            </a:r>
          </a:p>
          <a:p>
            <a:endParaRPr lang="en-US" dirty="0"/>
          </a:p>
          <a:p>
            <a:r>
              <a:rPr lang="en-US" dirty="0"/>
              <a:t>Output:</a:t>
            </a:r>
          </a:p>
          <a:p>
            <a:r>
              <a:rPr lang="en-US" dirty="0"/>
              <a:t>0</a:t>
            </a:r>
          </a:p>
          <a:p>
            <a:r>
              <a:rPr lang="it-IT" dirty="0"/>
              <a:t>Se questa funzione restituisce 0, le due stringhe sono uguali.</a:t>
            </a:r>
          </a:p>
        </p:txBody>
      </p:sp>
    </p:spTree>
    <p:extLst>
      <p:ext uri="{BB962C8B-B14F-4D97-AF65-F5344CB8AC3E}">
        <p14:creationId xmlns:p14="http://schemas.microsoft.com/office/powerpoint/2010/main" val="13145736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6473D-9740-4784-B40A-649EEB64B4AD}"/>
              </a:ext>
            </a:extLst>
          </p:cNvPr>
          <p:cNvSpPr>
            <a:spLocks noGrp="1"/>
          </p:cNvSpPr>
          <p:nvPr>
            <p:ph type="title"/>
          </p:nvPr>
        </p:nvSpPr>
        <p:spPr/>
        <p:txBody>
          <a:bodyPr/>
          <a:lstStyle/>
          <a:p>
            <a:r>
              <a:rPr lang="it-IT" dirty="0" err="1"/>
              <a:t>strcasecmp</a:t>
            </a:r>
            <a:r>
              <a:rPr lang="it-IT" dirty="0"/>
              <a:t>()</a:t>
            </a:r>
          </a:p>
        </p:txBody>
      </p:sp>
      <p:sp>
        <p:nvSpPr>
          <p:cNvPr id="3" name="Segnaposto contenuto 2">
            <a:extLst>
              <a:ext uri="{FF2B5EF4-FFF2-40B4-BE49-F238E27FC236}">
                <a16:creationId xmlns:a16="http://schemas.microsoft.com/office/drawing/2014/main" id="{AC069DE6-BFD9-450D-8DA8-BFBE519BDB53}"/>
              </a:ext>
            </a:extLst>
          </p:cNvPr>
          <p:cNvSpPr>
            <a:spLocks noGrp="1"/>
          </p:cNvSpPr>
          <p:nvPr>
            <p:ph sz="half" idx="2"/>
          </p:nvPr>
        </p:nvSpPr>
        <p:spPr/>
        <p:txBody>
          <a:bodyPr/>
          <a:lstStyle/>
          <a:p>
            <a:r>
              <a:rPr lang="it-IT" dirty="0"/>
              <a:t>Nel caso in cui abbiamo bisogno di effettuare </a:t>
            </a:r>
            <a:r>
              <a:rPr lang="it-IT" b="1" dirty="0">
                <a:highlight>
                  <a:srgbClr val="00FF00"/>
                </a:highlight>
              </a:rPr>
              <a:t>confronti non sensibili alle maiuscole </a:t>
            </a:r>
            <a:r>
              <a:rPr lang="it-IT" dirty="0"/>
              <a:t>possiamo utilizzare la funzione </a:t>
            </a:r>
            <a:r>
              <a:rPr lang="it-IT" dirty="0" err="1">
                <a:highlight>
                  <a:srgbClr val="FFFF00"/>
                </a:highlight>
              </a:rPr>
              <a:t>strcasecmp</a:t>
            </a:r>
            <a:r>
              <a:rPr lang="it-IT" dirty="0"/>
              <a:t>() </a:t>
            </a:r>
            <a:br>
              <a:rPr lang="it-IT" dirty="0"/>
            </a:br>
            <a:r>
              <a:rPr lang="it-IT" dirty="0"/>
              <a:t>Ha un comportamento del tutto identico a </a:t>
            </a:r>
            <a:r>
              <a:rPr lang="it-IT" dirty="0" err="1"/>
              <a:t>strcmp</a:t>
            </a:r>
            <a:r>
              <a:rPr lang="it-IT" dirty="0"/>
              <a:t> senza però essere case-sensitive.</a:t>
            </a:r>
            <a:br>
              <a:rPr lang="it-IT" dirty="0"/>
            </a:br>
            <a:br>
              <a:rPr lang="it-IT" dirty="0"/>
            </a:br>
            <a:r>
              <a:rPr lang="it-IT" dirty="0"/>
              <a:t>Utilizzando </a:t>
            </a:r>
            <a:r>
              <a:rPr lang="it-IT" dirty="0" err="1"/>
              <a:t>strcasecmp</a:t>
            </a:r>
            <a:r>
              <a:rPr lang="it-IT" dirty="0"/>
              <a:t>() l'esempio ci restituirà il messaggio “Le stringhe sono uguali” in quanto la funzione è case-insensitive.</a:t>
            </a:r>
          </a:p>
        </p:txBody>
      </p:sp>
      <p:sp>
        <p:nvSpPr>
          <p:cNvPr id="4" name="Segnaposto contenuto 3">
            <a:extLst>
              <a:ext uri="{FF2B5EF4-FFF2-40B4-BE49-F238E27FC236}">
                <a16:creationId xmlns:a16="http://schemas.microsoft.com/office/drawing/2014/main" id="{E52D87F8-215E-44C8-9DC0-AE28FBB32A67}"/>
              </a:ext>
            </a:extLst>
          </p:cNvPr>
          <p:cNvSpPr>
            <a:spLocks noGrp="1"/>
          </p:cNvSpPr>
          <p:nvPr>
            <p:ph sz="quarter" idx="4"/>
          </p:nvPr>
        </p:nvSpPr>
        <p:spPr/>
        <p:txBody>
          <a:bodyPr/>
          <a:lstStyle/>
          <a:p>
            <a:r>
              <a:rPr lang="it-IT" dirty="0"/>
              <a:t>$stringa = "Stringa";</a:t>
            </a:r>
          </a:p>
          <a:p>
            <a:r>
              <a:rPr lang="it-IT" dirty="0" err="1"/>
              <a:t>if</a:t>
            </a:r>
            <a:r>
              <a:rPr lang="it-IT" dirty="0"/>
              <a:t> (</a:t>
            </a:r>
            <a:r>
              <a:rPr lang="it-IT" dirty="0" err="1">
                <a:highlight>
                  <a:srgbClr val="FFFF00"/>
                </a:highlight>
              </a:rPr>
              <a:t>strcasecmp</a:t>
            </a:r>
            <a:r>
              <a:rPr lang="it-IT" dirty="0"/>
              <a:t>($stringa, "stringa") == 0) {</a:t>
            </a:r>
          </a:p>
          <a:p>
            <a:r>
              <a:rPr lang="it-IT" dirty="0"/>
              <a:t>    </a:t>
            </a:r>
            <a:r>
              <a:rPr lang="it-IT" dirty="0" err="1"/>
              <a:t>echo</a:t>
            </a:r>
            <a:r>
              <a:rPr lang="it-IT" dirty="0"/>
              <a:t> "Le stringhe sono uguali";</a:t>
            </a:r>
          </a:p>
          <a:p>
            <a:r>
              <a:rPr lang="it-IT" dirty="0"/>
              <a:t>} else {</a:t>
            </a:r>
          </a:p>
          <a:p>
            <a:r>
              <a:rPr lang="it-IT" dirty="0"/>
              <a:t>    </a:t>
            </a:r>
            <a:r>
              <a:rPr lang="it-IT" dirty="0" err="1"/>
              <a:t>echo</a:t>
            </a:r>
            <a:r>
              <a:rPr lang="it-IT" dirty="0"/>
              <a:t> "Le stringhe non coincidono";</a:t>
            </a:r>
          </a:p>
          <a:p>
            <a:r>
              <a:rPr lang="it-IT" dirty="0"/>
              <a:t>}</a:t>
            </a:r>
          </a:p>
        </p:txBody>
      </p:sp>
    </p:spTree>
    <p:extLst>
      <p:ext uri="{BB962C8B-B14F-4D97-AF65-F5344CB8AC3E}">
        <p14:creationId xmlns:p14="http://schemas.microsoft.com/office/powerpoint/2010/main" val="1464960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CAC-A271-41CD-B705-08AE2D704D85}"/>
              </a:ext>
            </a:extLst>
          </p:cNvPr>
          <p:cNvSpPr>
            <a:spLocks noGrp="1"/>
          </p:cNvSpPr>
          <p:nvPr>
            <p:ph type="title"/>
          </p:nvPr>
        </p:nvSpPr>
        <p:spPr/>
        <p:txBody>
          <a:bodyPr/>
          <a:lstStyle/>
          <a:p>
            <a:r>
              <a:rPr lang="it-IT" dirty="0" err="1"/>
              <a:t>strchr</a:t>
            </a:r>
            <a:r>
              <a:rPr lang="it-IT" dirty="0"/>
              <a:t>()</a:t>
            </a:r>
          </a:p>
        </p:txBody>
      </p:sp>
      <p:sp>
        <p:nvSpPr>
          <p:cNvPr id="3" name="Segnaposto contenuto 2">
            <a:extLst>
              <a:ext uri="{FF2B5EF4-FFF2-40B4-BE49-F238E27FC236}">
                <a16:creationId xmlns:a16="http://schemas.microsoft.com/office/drawing/2014/main" id="{380D152A-FB74-47A2-981A-DFF04A0EDC32}"/>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strchr</a:t>
            </a:r>
            <a:r>
              <a:rPr lang="it-IT" sz="2000" b="1" dirty="0"/>
              <a:t>() cerca la prima occorrenza di una stringa all'interno di un'altra stringa.</a:t>
            </a:r>
            <a:endParaRPr lang="it-IT" sz="2000" dirty="0"/>
          </a:p>
          <a:p>
            <a:r>
              <a:rPr lang="it-IT" sz="2000" dirty="0"/>
              <a:t>Nota: questa funzione è a </a:t>
            </a:r>
            <a:r>
              <a:rPr lang="it-IT" sz="2000" dirty="0" err="1">
                <a:highlight>
                  <a:srgbClr val="00FF00"/>
                </a:highlight>
              </a:rPr>
              <a:t>binary</a:t>
            </a:r>
            <a:r>
              <a:rPr lang="it-IT" sz="2000" dirty="0">
                <a:highlight>
                  <a:srgbClr val="00FF00"/>
                </a:highlight>
              </a:rPr>
              <a:t> </a:t>
            </a:r>
            <a:r>
              <a:rPr lang="it-IT" sz="2000" dirty="0" err="1">
                <a:highlight>
                  <a:srgbClr val="00FF00"/>
                </a:highlight>
              </a:rPr>
              <a:t>safe</a:t>
            </a:r>
            <a:r>
              <a:rPr lang="it-IT" sz="2000" dirty="0"/>
              <a:t>.</a:t>
            </a:r>
          </a:p>
          <a:p>
            <a:r>
              <a:rPr lang="it-IT" sz="2000" dirty="0"/>
              <a:t>Nota: questa funzione distingue tra maiuscole e minuscole. </a:t>
            </a:r>
            <a:br>
              <a:rPr lang="it-IT" sz="2000" dirty="0"/>
            </a:br>
            <a:r>
              <a:rPr lang="it-IT" sz="2000" dirty="0"/>
              <a:t>Per una ricerca senza distinzione tra maiuscole e minuscole, utilizzare la funzione </a:t>
            </a:r>
            <a:r>
              <a:rPr lang="it-IT" sz="2000" dirty="0" err="1"/>
              <a:t>stristr</a:t>
            </a:r>
            <a:r>
              <a:rPr lang="it-IT" sz="2000" dirty="0"/>
              <a:t>() .</a:t>
            </a:r>
          </a:p>
          <a:p>
            <a:endParaRPr lang="it-IT" sz="2000" dirty="0"/>
          </a:p>
          <a:p>
            <a:r>
              <a:rPr lang="it-IT" sz="2000" dirty="0" err="1">
                <a:highlight>
                  <a:srgbClr val="FF00FF"/>
                </a:highlight>
              </a:rPr>
              <a:t>binary</a:t>
            </a:r>
            <a:r>
              <a:rPr lang="it-IT" sz="2000" dirty="0">
                <a:highlight>
                  <a:srgbClr val="FF00FF"/>
                </a:highlight>
              </a:rPr>
              <a:t> </a:t>
            </a:r>
            <a:r>
              <a:rPr lang="it-IT" sz="2000" dirty="0" err="1">
                <a:highlight>
                  <a:srgbClr val="FF00FF"/>
                </a:highlight>
              </a:rPr>
              <a:t>safe</a:t>
            </a:r>
            <a:r>
              <a:rPr lang="it-IT" sz="2000" dirty="0">
                <a:highlight>
                  <a:srgbClr val="FF00FF"/>
                </a:highlight>
              </a:rPr>
              <a:t>: </a:t>
            </a:r>
            <a:r>
              <a:rPr lang="it-IT" sz="1600" b="0" i="0" dirty="0">
                <a:solidFill>
                  <a:srgbClr val="212529"/>
                </a:solidFill>
                <a:effectLst/>
                <a:highlight>
                  <a:srgbClr val="FF00FF"/>
                </a:highlight>
                <a:latin typeface="-apple-system"/>
              </a:rPr>
              <a:t>Significa che la funzione funzionerà correttamente quando si passano dati binari arbitrari (cioè stringhe contenenti byte non ASCII e / o byte nulli).</a:t>
            </a:r>
          </a:p>
          <a:p>
            <a:r>
              <a:rPr lang="it-IT" sz="1600" dirty="0">
                <a:solidFill>
                  <a:srgbClr val="212529"/>
                </a:solidFill>
                <a:highlight>
                  <a:srgbClr val="FF00FF"/>
                </a:highlight>
                <a:latin typeface="-apple-system"/>
              </a:rPr>
              <a:t>esempio</a:t>
            </a:r>
          </a:p>
          <a:p>
            <a:endParaRPr lang="it-IT" sz="1600" b="0" i="0" dirty="0">
              <a:solidFill>
                <a:srgbClr val="212529"/>
              </a:solidFill>
              <a:effectLst/>
              <a:highlight>
                <a:srgbClr val="FF00FF"/>
              </a:highlight>
              <a:latin typeface="-apple-system"/>
            </a:endParaRPr>
          </a:p>
          <a:p>
            <a:r>
              <a:rPr lang="en-US" sz="2000" dirty="0">
                <a:highlight>
                  <a:srgbClr val="FF00FF"/>
                </a:highlight>
              </a:rPr>
              <a:t>$str = "</a:t>
            </a:r>
            <a:r>
              <a:rPr lang="en-US" sz="2000" dirty="0" err="1">
                <a:highlight>
                  <a:srgbClr val="FF00FF"/>
                </a:highlight>
              </a:rPr>
              <a:t>abc</a:t>
            </a:r>
            <a:r>
              <a:rPr lang="en-US" sz="2000" dirty="0">
                <a:highlight>
                  <a:srgbClr val="FF00FF"/>
                </a:highlight>
              </a:rPr>
              <a:t>\x00abc";</a:t>
            </a:r>
          </a:p>
          <a:p>
            <a:r>
              <a:rPr lang="en-US" sz="2000" dirty="0">
                <a:highlight>
                  <a:srgbClr val="FF00FF"/>
                </a:highlight>
              </a:rPr>
              <a:t>echo </a:t>
            </a:r>
            <a:r>
              <a:rPr lang="en-US" sz="2000" dirty="0" err="1">
                <a:highlight>
                  <a:srgbClr val="FF00FF"/>
                </a:highlight>
              </a:rPr>
              <a:t>strlen</a:t>
            </a:r>
            <a:r>
              <a:rPr lang="en-US" sz="2000" dirty="0">
                <a:highlight>
                  <a:srgbClr val="FF00FF"/>
                </a:highlight>
              </a:rPr>
              <a:t>($str); //gives 7, not 3!</a:t>
            </a:r>
          </a:p>
          <a:p>
            <a:endParaRPr lang="en-US" sz="2000" dirty="0">
              <a:highlight>
                <a:srgbClr val="FF00FF"/>
              </a:highlight>
            </a:endParaRPr>
          </a:p>
          <a:p>
            <a:r>
              <a:rPr lang="en-US" sz="2000" dirty="0">
                <a:highlight>
                  <a:srgbClr val="FF00FF"/>
                </a:highlight>
              </a:rPr>
              <a:t>\x00 = null byte per la </a:t>
            </a:r>
            <a:r>
              <a:rPr lang="en-US" sz="2000" dirty="0" err="1">
                <a:highlight>
                  <a:srgbClr val="FF00FF"/>
                </a:highlight>
              </a:rPr>
              <a:t>terminazione</a:t>
            </a:r>
            <a:r>
              <a:rPr lang="en-US" sz="2000" dirty="0">
                <a:highlight>
                  <a:srgbClr val="FF00FF"/>
                </a:highlight>
              </a:rPr>
              <a:t> </a:t>
            </a:r>
            <a:r>
              <a:rPr lang="en-US" sz="2000" dirty="0" err="1">
                <a:highlight>
                  <a:srgbClr val="FF00FF"/>
                </a:highlight>
              </a:rPr>
              <a:t>della</a:t>
            </a:r>
            <a:r>
              <a:rPr lang="en-US" sz="2000" dirty="0">
                <a:highlight>
                  <a:srgbClr val="FF00FF"/>
                </a:highlight>
              </a:rPr>
              <a:t> </a:t>
            </a:r>
            <a:r>
              <a:rPr lang="en-US" sz="2000" dirty="0" err="1">
                <a:highlight>
                  <a:srgbClr val="FF00FF"/>
                </a:highlight>
              </a:rPr>
              <a:t>stringa</a:t>
            </a:r>
            <a:endParaRPr lang="it-IT" sz="2000" dirty="0">
              <a:highlight>
                <a:srgbClr val="FF00FF"/>
              </a:highlight>
            </a:endParaRPr>
          </a:p>
        </p:txBody>
      </p:sp>
      <p:sp>
        <p:nvSpPr>
          <p:cNvPr id="4" name="Segnaposto contenuto 3">
            <a:extLst>
              <a:ext uri="{FF2B5EF4-FFF2-40B4-BE49-F238E27FC236}">
                <a16:creationId xmlns:a16="http://schemas.microsoft.com/office/drawing/2014/main" id="{8122ADD5-AE50-43B1-B4B8-70FE9678DEBC}"/>
              </a:ext>
            </a:extLst>
          </p:cNvPr>
          <p:cNvSpPr>
            <a:spLocks noGrp="1"/>
          </p:cNvSpPr>
          <p:nvPr>
            <p:ph sz="quarter" idx="4"/>
          </p:nvPr>
        </p:nvSpPr>
        <p:spPr/>
        <p:txBody>
          <a:bodyPr>
            <a:normAutofit/>
          </a:bodyPr>
          <a:lstStyle/>
          <a:p>
            <a:r>
              <a:rPr lang="it-IT" sz="1800" b="0" i="0" dirty="0">
                <a:solidFill>
                  <a:srgbClr val="0000BB"/>
                </a:solidFill>
                <a:effectLst/>
                <a:latin typeface="Fira Mono" panose="020B0509050000020004" pitchFamily="49" charset="0"/>
              </a:rPr>
              <a:t>$email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'name@example.com'</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$domain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$domain</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@example.com</a:t>
            </a:r>
            <a:br>
              <a:rPr lang="it-IT" sz="1800" b="0" i="0" dirty="0">
                <a:solidFill>
                  <a:srgbClr val="FF8000"/>
                </a:solidFill>
                <a:effectLst/>
                <a:latin typeface="Fira Mono" panose="020B0509050000020004" pitchFamily="49" charset="0"/>
              </a:rPr>
            </a:b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$user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true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$user</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name</a:t>
            </a:r>
            <a:endParaRPr lang="it-IT" sz="1800" dirty="0"/>
          </a:p>
        </p:txBody>
      </p:sp>
    </p:spTree>
    <p:extLst>
      <p:ext uri="{BB962C8B-B14F-4D97-AF65-F5344CB8AC3E}">
        <p14:creationId xmlns:p14="http://schemas.microsoft.com/office/powerpoint/2010/main" val="29715664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2DD720-5718-48CC-A6B0-D5792E9EC123}"/>
              </a:ext>
            </a:extLst>
          </p:cNvPr>
          <p:cNvSpPr>
            <a:spLocks noGrp="1"/>
          </p:cNvSpPr>
          <p:nvPr>
            <p:ph type="title"/>
          </p:nvPr>
        </p:nvSpPr>
        <p:spPr/>
        <p:txBody>
          <a:bodyPr/>
          <a:lstStyle/>
          <a:p>
            <a:r>
              <a:rPr lang="it-IT" dirty="0" err="1"/>
              <a:t>strip_tags</a:t>
            </a:r>
            <a:r>
              <a:rPr lang="it-IT" dirty="0"/>
              <a:t>()</a:t>
            </a:r>
          </a:p>
        </p:txBody>
      </p:sp>
      <p:sp>
        <p:nvSpPr>
          <p:cNvPr id="3" name="Segnaposto contenuto 2">
            <a:extLst>
              <a:ext uri="{FF2B5EF4-FFF2-40B4-BE49-F238E27FC236}">
                <a16:creationId xmlns:a16="http://schemas.microsoft.com/office/drawing/2014/main" id="{D1A210C0-5B3F-4370-8B1C-E669997D1F85}"/>
              </a:ext>
            </a:extLst>
          </p:cNvPr>
          <p:cNvSpPr>
            <a:spLocks noGrp="1"/>
          </p:cNvSpPr>
          <p:nvPr>
            <p:ph sz="half" idx="2"/>
          </p:nvPr>
        </p:nvSpPr>
        <p:spPr/>
        <p:txBody>
          <a:bodyPr>
            <a:normAutofit/>
          </a:bodyPr>
          <a:lstStyle/>
          <a:p>
            <a:r>
              <a:rPr lang="it-IT" sz="2000" dirty="0"/>
              <a:t>La funzione </a:t>
            </a:r>
            <a:r>
              <a:rPr lang="it-IT" sz="2000" dirty="0" err="1"/>
              <a:t>strip_tags</a:t>
            </a:r>
            <a:r>
              <a:rPr lang="it-IT" sz="2000" dirty="0"/>
              <a:t>() </a:t>
            </a:r>
            <a:r>
              <a:rPr lang="it-IT" sz="2000" b="1" dirty="0"/>
              <a:t>rimuove i tag  da una stringa </a:t>
            </a:r>
            <a:r>
              <a:rPr lang="it-IT" sz="2000" dirty="0"/>
              <a:t>HTML, XML e PHP.</a:t>
            </a:r>
          </a:p>
          <a:p>
            <a:r>
              <a:rPr lang="it-IT" sz="2000" dirty="0"/>
              <a:t>Nota: i commenti HTML vengono sempre eliminati. Questo non può essere modificato con il parametro </a:t>
            </a:r>
            <a:r>
              <a:rPr lang="it-IT" sz="2000" dirty="0" err="1"/>
              <a:t>allow</a:t>
            </a:r>
            <a:r>
              <a:rPr lang="it-IT" sz="2000" dirty="0"/>
              <a:t>.</a:t>
            </a:r>
          </a:p>
          <a:p>
            <a:r>
              <a:rPr lang="it-IT" sz="2000" dirty="0"/>
              <a:t>Nota: questa funzione è a sicurezza binaria.</a:t>
            </a:r>
          </a:p>
        </p:txBody>
      </p:sp>
      <p:sp>
        <p:nvSpPr>
          <p:cNvPr id="4" name="Segnaposto contenuto 3">
            <a:extLst>
              <a:ext uri="{FF2B5EF4-FFF2-40B4-BE49-F238E27FC236}">
                <a16:creationId xmlns:a16="http://schemas.microsoft.com/office/drawing/2014/main" id="{4CC4AF39-8A74-4461-BEC1-E27B058178C2}"/>
              </a:ext>
            </a:extLst>
          </p:cNvPr>
          <p:cNvSpPr>
            <a:spLocks noGrp="1"/>
          </p:cNvSpPr>
          <p:nvPr>
            <p:ph sz="quarter" idx="4"/>
          </p:nvPr>
        </p:nvSpPr>
        <p:spPr/>
        <p:txBody>
          <a:bodyPr/>
          <a:lstStyle/>
          <a:p>
            <a:r>
              <a:rPr lang="en-US" sz="1800" dirty="0"/>
              <a:t>&lt;?php</a:t>
            </a:r>
          </a:p>
          <a:p>
            <a:r>
              <a:rPr lang="en-US" sz="1800" dirty="0"/>
              <a:t>echo </a:t>
            </a:r>
            <a:r>
              <a:rPr lang="en-US" sz="1800" dirty="0" err="1">
                <a:highlight>
                  <a:srgbClr val="FFFF00"/>
                </a:highlight>
              </a:rPr>
              <a:t>strip_tags</a:t>
            </a:r>
            <a:r>
              <a:rPr lang="en-US" sz="1800" dirty="0"/>
              <a:t>("Hello &lt;</a:t>
            </a:r>
            <a:r>
              <a:rPr lang="en-US" sz="1800" dirty="0">
                <a:solidFill>
                  <a:srgbClr val="FF0000"/>
                </a:solidFill>
              </a:rPr>
              <a:t>b</a:t>
            </a:r>
            <a:r>
              <a:rPr lang="en-US" sz="1800" dirty="0"/>
              <a:t>&gt;&lt;</a:t>
            </a:r>
            <a:r>
              <a:rPr lang="en-US" sz="1800" dirty="0" err="1"/>
              <a:t>i</a:t>
            </a:r>
            <a:r>
              <a:rPr lang="en-US" sz="1800" dirty="0"/>
              <a:t>&gt;world!&lt;/</a:t>
            </a:r>
            <a:r>
              <a:rPr lang="en-US" sz="1800" dirty="0" err="1"/>
              <a:t>i</a:t>
            </a:r>
            <a:r>
              <a:rPr lang="en-US" sz="1800" dirty="0"/>
              <a:t>&gt;&lt;/</a:t>
            </a:r>
            <a:r>
              <a:rPr lang="en-US" sz="1800" dirty="0">
                <a:solidFill>
                  <a:srgbClr val="FF0000"/>
                </a:solidFill>
              </a:rPr>
              <a:t>b</a:t>
            </a:r>
            <a:r>
              <a:rPr lang="en-US" sz="1800" dirty="0"/>
              <a:t>&gt;","&lt;</a:t>
            </a:r>
            <a:r>
              <a:rPr lang="en-US" sz="1800" dirty="0">
                <a:solidFill>
                  <a:srgbClr val="FF0000"/>
                </a:solidFill>
              </a:rPr>
              <a:t>b</a:t>
            </a:r>
            <a:r>
              <a:rPr lang="en-US" sz="1800" dirty="0"/>
              <a:t>&gt;");</a:t>
            </a:r>
          </a:p>
          <a:p>
            <a:r>
              <a:rPr lang="en-US" sz="1800" dirty="0"/>
              <a:t>?&gt;</a:t>
            </a:r>
          </a:p>
          <a:p>
            <a:endParaRPr lang="it-IT" sz="2000" dirty="0"/>
          </a:p>
          <a:p>
            <a:r>
              <a:rPr lang="it-IT" sz="2000" dirty="0"/>
              <a:t>Output:</a:t>
            </a:r>
          </a:p>
          <a:p>
            <a:r>
              <a:rPr lang="it-IT" sz="2000" dirty="0"/>
              <a:t>Hello </a:t>
            </a:r>
            <a:r>
              <a:rPr lang="it-IT" sz="2000" b="1" dirty="0"/>
              <a:t>world</a:t>
            </a:r>
            <a:r>
              <a:rPr lang="it-IT" sz="2000" dirty="0"/>
              <a:t>!</a:t>
            </a:r>
            <a:br>
              <a:rPr lang="it-IT" sz="2000" dirty="0"/>
            </a:br>
            <a:endParaRPr lang="it-IT" sz="2000" dirty="0"/>
          </a:p>
          <a:p>
            <a:r>
              <a:rPr lang="en-US" sz="1800" b="0" i="0" dirty="0">
                <a:solidFill>
                  <a:srgbClr val="FF8000"/>
                </a:solidFill>
                <a:effectLst/>
                <a:latin typeface="Fira Mono" panose="020B0509050000020004" pitchFamily="49" charset="0"/>
              </a:rPr>
              <a:t>// Allow &lt;p&gt; and &lt;a&gt;</a:t>
            </a:r>
            <a:br>
              <a:rPr lang="en-US" sz="1800" b="0" i="0" dirty="0">
                <a:solidFill>
                  <a:srgbClr val="FF80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err="1">
                <a:solidFill>
                  <a:srgbClr val="0000BB"/>
                </a:solidFill>
                <a:effectLst/>
                <a:latin typeface="Fira Mono" panose="020B0509050000020004" pitchFamily="49" charset="0"/>
              </a:rPr>
              <a:t>strip_tags</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$text</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'&lt;p&gt;&lt;a&gt;'</a:t>
            </a:r>
            <a:r>
              <a:rPr lang="en-US" sz="1800" b="0" i="0" dirty="0">
                <a:solidFill>
                  <a:srgbClr val="007700"/>
                </a:solidFill>
                <a:effectLst/>
                <a:latin typeface="Fira Mono" panose="020B0509050000020004" pitchFamily="49" charset="0"/>
              </a:rPr>
              <a:t>);</a:t>
            </a:r>
          </a:p>
          <a:p>
            <a:pPr marL="0" indent="0">
              <a:buNone/>
            </a:pPr>
            <a:r>
              <a:rPr lang="en-US" sz="1400" dirty="0">
                <a:solidFill>
                  <a:srgbClr val="007700"/>
                </a:solidFill>
                <a:latin typeface="Fira Mono" panose="020B0509050000020004" pitchFamily="49" charset="0"/>
              </a:rPr>
              <a:t>in </a:t>
            </a:r>
            <a:r>
              <a:rPr lang="en-US" sz="1400" dirty="0" err="1">
                <a:solidFill>
                  <a:srgbClr val="007700"/>
                </a:solidFill>
                <a:latin typeface="Fira Mono" panose="020B0509050000020004" pitchFamily="49" charset="0"/>
              </a:rPr>
              <a:t>questo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caso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saranno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consentiti</a:t>
            </a:r>
            <a:r>
              <a:rPr lang="en-US" sz="1400" dirty="0">
                <a:solidFill>
                  <a:srgbClr val="007700"/>
                </a:solidFill>
                <a:latin typeface="Fira Mono" panose="020B0509050000020004" pitchFamily="49" charset="0"/>
              </a:rPr>
              <a:t> I tag p e a</a:t>
            </a:r>
            <a:endParaRPr lang="en-US" sz="1400" dirty="0"/>
          </a:p>
        </p:txBody>
      </p:sp>
    </p:spTree>
    <p:extLst>
      <p:ext uri="{BB962C8B-B14F-4D97-AF65-F5344CB8AC3E}">
        <p14:creationId xmlns:p14="http://schemas.microsoft.com/office/powerpoint/2010/main" val="38217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43126-6FB2-488B-B770-7018287A45DD}"/>
              </a:ext>
            </a:extLst>
          </p:cNvPr>
          <p:cNvSpPr>
            <a:spLocks noGrp="1"/>
          </p:cNvSpPr>
          <p:nvPr>
            <p:ph type="title"/>
          </p:nvPr>
        </p:nvSpPr>
        <p:spPr/>
        <p:txBody>
          <a:bodyPr/>
          <a:lstStyle/>
          <a:p>
            <a:r>
              <a:rPr lang="it-IT" dirty="0" err="1"/>
              <a:t>stripslashes</a:t>
            </a:r>
            <a:r>
              <a:rPr lang="it-IT" dirty="0"/>
              <a:t>()</a:t>
            </a:r>
          </a:p>
        </p:txBody>
      </p:sp>
      <p:sp>
        <p:nvSpPr>
          <p:cNvPr id="3" name="Segnaposto contenuto 2">
            <a:extLst>
              <a:ext uri="{FF2B5EF4-FFF2-40B4-BE49-F238E27FC236}">
                <a16:creationId xmlns:a16="http://schemas.microsoft.com/office/drawing/2014/main" id="{B6AD7132-9CBD-4B5C-B19D-B369B2BAB515}"/>
              </a:ext>
            </a:extLst>
          </p:cNvPr>
          <p:cNvSpPr>
            <a:spLocks noGrp="1"/>
          </p:cNvSpPr>
          <p:nvPr>
            <p:ph sz="half" idx="2"/>
          </p:nvPr>
        </p:nvSpPr>
        <p:spPr/>
        <p:txBody>
          <a:bodyPr>
            <a:normAutofit/>
          </a:bodyPr>
          <a:lstStyle/>
          <a:p>
            <a:r>
              <a:rPr lang="it-IT" sz="2000" b="1" dirty="0"/>
              <a:t>La funzione </a:t>
            </a:r>
            <a:r>
              <a:rPr lang="it-IT" sz="2000" b="1" dirty="0" err="1"/>
              <a:t>stripslashes</a:t>
            </a:r>
            <a:r>
              <a:rPr lang="it-IT" sz="2000" b="1" dirty="0"/>
              <a:t>() rimuove le barre rovesciate aggiunte dalla funzione </a:t>
            </a:r>
            <a:r>
              <a:rPr lang="it-IT" sz="2000" b="1" dirty="0" err="1"/>
              <a:t>addslashes</a:t>
            </a:r>
            <a:r>
              <a:rPr lang="it-IT" sz="2000" b="1" dirty="0"/>
              <a:t>().</a:t>
            </a:r>
          </a:p>
          <a:p>
            <a:endParaRPr lang="it-IT" sz="2000" dirty="0"/>
          </a:p>
          <a:p>
            <a:r>
              <a:rPr lang="it-IT" sz="2000" dirty="0"/>
              <a:t>Suggerimento: questa funzione può essere </a:t>
            </a:r>
            <a:r>
              <a:rPr lang="it-IT" sz="2000" b="1" dirty="0"/>
              <a:t>utilizzata per ripulire i dati recuperati da un database o da un modulo HTML.</a:t>
            </a:r>
          </a:p>
          <a:p>
            <a:endParaRPr lang="it-IT" sz="2000" dirty="0"/>
          </a:p>
        </p:txBody>
      </p:sp>
      <p:sp>
        <p:nvSpPr>
          <p:cNvPr id="4" name="Segnaposto contenuto 3">
            <a:extLst>
              <a:ext uri="{FF2B5EF4-FFF2-40B4-BE49-F238E27FC236}">
                <a16:creationId xmlns:a16="http://schemas.microsoft.com/office/drawing/2014/main" id="{20C97A3B-71F4-44DB-AC0F-B9E81E107661}"/>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stripslashes</a:t>
            </a:r>
            <a:r>
              <a:rPr lang="en-US" dirty="0"/>
              <a:t>("Hello \World!");</a:t>
            </a:r>
          </a:p>
          <a:p>
            <a:r>
              <a:rPr lang="en-US" dirty="0"/>
              <a:t>?&gt;</a:t>
            </a:r>
          </a:p>
          <a:p>
            <a:r>
              <a:rPr lang="it-IT" dirty="0"/>
              <a:t>Output:</a:t>
            </a:r>
            <a:br>
              <a:rPr lang="it-IT" dirty="0"/>
            </a:br>
            <a:r>
              <a:rPr lang="it-IT" dirty="0"/>
              <a:t>Hello World!</a:t>
            </a:r>
          </a:p>
        </p:txBody>
      </p:sp>
    </p:spTree>
    <p:extLst>
      <p:ext uri="{BB962C8B-B14F-4D97-AF65-F5344CB8AC3E}">
        <p14:creationId xmlns:p14="http://schemas.microsoft.com/office/powerpoint/2010/main" val="30158033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CB945-6D14-41A5-A2DA-307D094E6964}"/>
              </a:ext>
            </a:extLst>
          </p:cNvPr>
          <p:cNvSpPr>
            <a:spLocks noGrp="1"/>
          </p:cNvSpPr>
          <p:nvPr>
            <p:ph type="title"/>
          </p:nvPr>
        </p:nvSpPr>
        <p:spPr/>
        <p:txBody>
          <a:bodyPr/>
          <a:lstStyle/>
          <a:p>
            <a:r>
              <a:rPr lang="it-IT" dirty="0" err="1"/>
              <a:t>stripos</a:t>
            </a:r>
            <a:r>
              <a:rPr lang="it-IT" dirty="0"/>
              <a:t> ()</a:t>
            </a:r>
          </a:p>
        </p:txBody>
      </p:sp>
      <p:sp>
        <p:nvSpPr>
          <p:cNvPr id="3" name="Segnaposto contenuto 2">
            <a:extLst>
              <a:ext uri="{FF2B5EF4-FFF2-40B4-BE49-F238E27FC236}">
                <a16:creationId xmlns:a16="http://schemas.microsoft.com/office/drawing/2014/main" id="{9590CC80-804B-4F5B-9BC2-41C299CC352B}"/>
              </a:ext>
            </a:extLst>
          </p:cNvPr>
          <p:cNvSpPr>
            <a:spLocks noGrp="1"/>
          </p:cNvSpPr>
          <p:nvPr>
            <p:ph sz="half" idx="2"/>
          </p:nvPr>
        </p:nvSpPr>
        <p:spPr/>
        <p:txBody>
          <a:bodyPr>
            <a:normAutofit fontScale="92500" lnSpcReduction="20000"/>
          </a:bodyPr>
          <a:lstStyle/>
          <a:p>
            <a:r>
              <a:rPr lang="it-IT" sz="2000" b="1" dirty="0"/>
              <a:t>La funzione</a:t>
            </a:r>
            <a:r>
              <a:rPr lang="it-IT" sz="2000" b="1" dirty="0">
                <a:highlight>
                  <a:srgbClr val="FFFF00"/>
                </a:highlight>
              </a:rPr>
              <a:t> </a:t>
            </a:r>
            <a:r>
              <a:rPr lang="it-IT" sz="2000" b="1" dirty="0" err="1">
                <a:highlight>
                  <a:srgbClr val="FFFF00"/>
                </a:highlight>
              </a:rPr>
              <a:t>stripos</a:t>
            </a:r>
            <a:r>
              <a:rPr lang="it-IT" sz="2000" b="1" dirty="0"/>
              <a:t>() trova la posizione della prima occorrenza di una stringa all'interno di un'altra stringa.</a:t>
            </a:r>
          </a:p>
          <a:p>
            <a:r>
              <a:rPr lang="it-IT" sz="2000" dirty="0">
                <a:highlight>
                  <a:srgbClr val="00FF00"/>
                </a:highlight>
              </a:rPr>
              <a:t>Nota: la funzione </a:t>
            </a:r>
            <a:r>
              <a:rPr lang="it-IT" sz="2000" dirty="0" err="1">
                <a:highlight>
                  <a:srgbClr val="00FF00"/>
                </a:highlight>
              </a:rPr>
              <a:t>stripos</a:t>
            </a:r>
            <a:r>
              <a:rPr lang="it-IT" sz="2000" dirty="0">
                <a:highlight>
                  <a:srgbClr val="00FF00"/>
                </a:highlight>
              </a:rPr>
              <a:t>() non fa distinzione tra maiuscole e minuscole. (CASE INSENSITIVE)</a:t>
            </a:r>
          </a:p>
          <a:p>
            <a:r>
              <a:rPr lang="it-IT" sz="2000" dirty="0"/>
              <a:t>Nota: questa funzione è a sicurezza binaria.</a:t>
            </a:r>
          </a:p>
          <a:p>
            <a:endParaRPr lang="it-IT" sz="2000" b="1" dirty="0"/>
          </a:p>
          <a:p>
            <a:r>
              <a:rPr lang="it-IT" sz="2000" b="1" dirty="0"/>
              <a:t>Funzioni correlate</a:t>
            </a:r>
            <a:r>
              <a:rPr lang="it-IT" sz="2000" dirty="0"/>
              <a:t>:</a:t>
            </a:r>
          </a:p>
          <a:p>
            <a:endParaRPr lang="it-IT" sz="2000" b="1" dirty="0"/>
          </a:p>
          <a:p>
            <a:r>
              <a:rPr lang="it-IT" sz="2000" b="1" dirty="0" err="1"/>
              <a:t>strripos</a:t>
            </a:r>
            <a:r>
              <a:rPr lang="it-IT" sz="2000" b="1" dirty="0"/>
              <a:t>() </a:t>
            </a:r>
            <a:r>
              <a:rPr lang="it-IT" sz="2000" dirty="0"/>
              <a:t>- Trova la posizione dell'ultima occorrenza </a:t>
            </a:r>
            <a:r>
              <a:rPr lang="it-IT" sz="2000" b="1" dirty="0">
                <a:highlight>
                  <a:srgbClr val="00FF00"/>
                </a:highlight>
              </a:rPr>
              <a:t>DESTRA</a:t>
            </a:r>
            <a:r>
              <a:rPr lang="it-IT" sz="2000" dirty="0"/>
              <a:t> di una stringa all'interno di un'altra stringa (senza distinzione tra maiuscole e minuscole) </a:t>
            </a:r>
          </a:p>
          <a:p>
            <a:r>
              <a:rPr lang="it-IT" sz="2000" dirty="0">
                <a:highlight>
                  <a:srgbClr val="00FF00"/>
                </a:highlight>
              </a:rPr>
              <a:t>(CASE INSENSITIVE)</a:t>
            </a:r>
          </a:p>
          <a:p>
            <a:endParaRPr lang="it-IT" sz="2000" dirty="0"/>
          </a:p>
          <a:p>
            <a:r>
              <a:rPr lang="it-IT" sz="2000" b="1" dirty="0" err="1"/>
              <a:t>strpos</a:t>
            </a:r>
            <a:r>
              <a:rPr lang="it-IT" sz="2000" b="1" dirty="0"/>
              <a:t>() </a:t>
            </a:r>
            <a:r>
              <a:rPr lang="it-IT" sz="2000" dirty="0"/>
              <a:t>- Trova la posizione della prima occorrenza </a:t>
            </a:r>
            <a:r>
              <a:rPr lang="it-IT" sz="2000" b="1" dirty="0">
                <a:highlight>
                  <a:srgbClr val="00FF00"/>
                </a:highlight>
              </a:rPr>
              <a:t>SINISTRA  </a:t>
            </a:r>
            <a:r>
              <a:rPr lang="it-IT" sz="2000" dirty="0"/>
              <a:t>di una stringa all'interno di un'altra stringa (con distinzione tra maiuscole e minuscole)</a:t>
            </a:r>
          </a:p>
          <a:p>
            <a:r>
              <a:rPr lang="it-IT" sz="2000" dirty="0">
                <a:highlight>
                  <a:srgbClr val="00FF00"/>
                </a:highlight>
              </a:rPr>
              <a:t>(CASE SENSITIVE)</a:t>
            </a:r>
            <a:endParaRPr lang="it-IT" sz="2000" b="1" dirty="0"/>
          </a:p>
          <a:p>
            <a:endParaRPr lang="it-IT" sz="2000" b="1" dirty="0"/>
          </a:p>
          <a:p>
            <a:r>
              <a:rPr lang="it-IT" sz="2000" b="1" dirty="0" err="1"/>
              <a:t>strrpos</a:t>
            </a:r>
            <a:r>
              <a:rPr lang="it-IT" sz="2000" b="1" dirty="0"/>
              <a:t>() </a:t>
            </a:r>
            <a:r>
              <a:rPr lang="it-IT" sz="2000" dirty="0"/>
              <a:t>- Trova la posizione dell'ultima occorrenza </a:t>
            </a:r>
          </a:p>
          <a:p>
            <a:r>
              <a:rPr lang="it-IT" sz="2000" b="1" dirty="0">
                <a:highlight>
                  <a:srgbClr val="00FF00"/>
                </a:highlight>
              </a:rPr>
              <a:t>DESTRA  </a:t>
            </a:r>
            <a:r>
              <a:rPr lang="it-IT" sz="2000" dirty="0"/>
              <a:t>di una stringa all'interno di un'altra stringa (con distinzione tra maiuscole e minuscole) </a:t>
            </a:r>
          </a:p>
          <a:p>
            <a:r>
              <a:rPr lang="it-IT" sz="2000" dirty="0">
                <a:highlight>
                  <a:srgbClr val="00FF00"/>
                </a:highlight>
              </a:rPr>
              <a:t>(CASE SENSITIVE)</a:t>
            </a:r>
          </a:p>
          <a:p>
            <a:endParaRPr lang="it-IT" sz="2000" dirty="0"/>
          </a:p>
        </p:txBody>
      </p:sp>
      <p:sp>
        <p:nvSpPr>
          <p:cNvPr id="4" name="Segnaposto contenuto 3">
            <a:extLst>
              <a:ext uri="{FF2B5EF4-FFF2-40B4-BE49-F238E27FC236}">
                <a16:creationId xmlns:a16="http://schemas.microsoft.com/office/drawing/2014/main" id="{FEF86D45-3721-4A23-9BF8-24F8CDDB17C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stripos</a:t>
            </a:r>
            <a:r>
              <a:rPr lang="en-US" dirty="0"/>
              <a:t>("I love php, I love php </a:t>
            </a:r>
            <a:r>
              <a:rPr lang="en-US" dirty="0" err="1"/>
              <a:t>too!","PHP</a:t>
            </a:r>
            <a:r>
              <a:rPr lang="en-US" dirty="0"/>
              <a:t>");</a:t>
            </a:r>
          </a:p>
          <a:p>
            <a:r>
              <a:rPr lang="en-US" dirty="0"/>
              <a:t>?&gt;</a:t>
            </a:r>
          </a:p>
          <a:p>
            <a:endParaRPr lang="en-US" dirty="0"/>
          </a:p>
          <a:p>
            <a:r>
              <a:rPr lang="en-US" dirty="0"/>
              <a:t>Output:</a:t>
            </a:r>
            <a:br>
              <a:rPr lang="en-US" dirty="0"/>
            </a:br>
            <a:r>
              <a:rPr lang="en-US" dirty="0"/>
              <a:t>7</a:t>
            </a:r>
            <a:endParaRPr lang="it-IT" dirty="0"/>
          </a:p>
        </p:txBody>
      </p:sp>
    </p:spTree>
    <p:extLst>
      <p:ext uri="{BB962C8B-B14F-4D97-AF65-F5344CB8AC3E}">
        <p14:creationId xmlns:p14="http://schemas.microsoft.com/office/powerpoint/2010/main" val="23072640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4E6-9C56-4D26-9CF1-BC7033C73B1C}"/>
              </a:ext>
            </a:extLst>
          </p:cNvPr>
          <p:cNvSpPr>
            <a:spLocks noGrp="1"/>
          </p:cNvSpPr>
          <p:nvPr>
            <p:ph type="title"/>
          </p:nvPr>
        </p:nvSpPr>
        <p:spPr>
          <a:xfrm>
            <a:off x="328612" y="135802"/>
            <a:ext cx="11549444" cy="884469"/>
          </a:xfrm>
        </p:spPr>
        <p:txBody>
          <a:bodyPr>
            <a:noAutofit/>
          </a:bodyPr>
          <a:lstStyle/>
          <a:p>
            <a:r>
              <a:rPr lang="it-IT" sz="4000" dirty="0"/>
              <a:t>FUNZIONI ANONIME</a:t>
            </a:r>
          </a:p>
        </p:txBody>
      </p:sp>
      <p:sp>
        <p:nvSpPr>
          <p:cNvPr id="4" name="Segnaposto contenuto 3">
            <a:extLst>
              <a:ext uri="{FF2B5EF4-FFF2-40B4-BE49-F238E27FC236}">
                <a16:creationId xmlns:a16="http://schemas.microsoft.com/office/drawing/2014/main" id="{F4B3D351-D9C2-4C1B-86B6-06B78CD01C7C}"/>
              </a:ext>
            </a:extLst>
          </p:cNvPr>
          <p:cNvSpPr>
            <a:spLocks noGrp="1"/>
          </p:cNvSpPr>
          <p:nvPr>
            <p:ph sz="quarter" idx="4"/>
          </p:nvPr>
        </p:nvSpPr>
        <p:spPr>
          <a:xfrm>
            <a:off x="313944" y="1314450"/>
            <a:ext cx="11408664" cy="5543550"/>
          </a:xfrm>
        </p:spPr>
        <p:txBody>
          <a:bodyPr>
            <a:normAutofit/>
          </a:bodyPr>
          <a:lstStyle/>
          <a:p>
            <a:r>
              <a:rPr lang="it-IT" b="0" i="0" dirty="0">
                <a:solidFill>
                  <a:srgbClr val="000000"/>
                </a:solidFill>
                <a:effectLst/>
                <a:latin typeface="NonBreakingSpaceOverride"/>
              </a:rPr>
              <a:t>La funzioni lambda (o “funzioni anonime”) sono semplicemente funzioni usa e getta, che possono essere definite in qualsiasi momento e che sono in genere associato ad una variabile.</a:t>
            </a:r>
          </a:p>
          <a:p>
            <a:pPr algn="l"/>
            <a:r>
              <a:rPr lang="pt-BR" b="0" i="0" dirty="0">
                <a:solidFill>
                  <a:srgbClr val="000000"/>
                </a:solidFill>
                <a:effectLst/>
                <a:latin typeface="inherit"/>
              </a:rPr>
              <a:t>$quadrato</a:t>
            </a:r>
            <a:r>
              <a:rPr lang="pt-BR" b="0" i="0" dirty="0">
                <a:solidFill>
                  <a:srgbClr val="006FE0"/>
                </a:solidFill>
                <a:effectLst/>
                <a:latin typeface="inherit"/>
              </a:rPr>
              <a:t> </a:t>
            </a:r>
            <a:r>
              <a:rPr lang="pt-BR" b="0" i="0" dirty="0">
                <a:solidFill>
                  <a:srgbClr val="000000"/>
                </a:solidFill>
                <a:effectLst/>
                <a:latin typeface="inherit"/>
              </a:rPr>
              <a:t>=</a:t>
            </a:r>
            <a:r>
              <a:rPr lang="pt-BR" b="0" i="0" dirty="0">
                <a:solidFill>
                  <a:srgbClr val="006FE0"/>
                </a:solidFill>
                <a:effectLst/>
                <a:latin typeface="inherit"/>
              </a:rPr>
              <a:t> </a:t>
            </a:r>
            <a:r>
              <a:rPr lang="pt-BR" b="1" i="0" dirty="0">
                <a:solidFill>
                  <a:srgbClr val="800080"/>
                </a:solidFill>
                <a:effectLst/>
                <a:latin typeface="inherit"/>
              </a:rPr>
              <a:t>function</a:t>
            </a:r>
            <a:r>
              <a:rPr lang="pt-BR" b="0" i="0" dirty="0">
                <a:solidFill>
                  <a:srgbClr val="000000"/>
                </a:solidFill>
                <a:effectLst/>
                <a:latin typeface="inherit"/>
              </a:rPr>
              <a:t>($x)</a:t>
            </a:r>
            <a:r>
              <a:rPr lang="pt-BR" b="0" i="0" dirty="0">
                <a:solidFill>
                  <a:srgbClr val="006FE0"/>
                </a:solidFill>
                <a:effectLst/>
                <a:latin typeface="inherit"/>
              </a:rPr>
              <a:t> </a:t>
            </a:r>
            <a:r>
              <a:rPr lang="pt-BR" b="0" i="0" dirty="0">
                <a:solidFill>
                  <a:srgbClr val="000000"/>
                </a:solidFill>
                <a:effectLst/>
                <a:latin typeface="inherit"/>
              </a:rPr>
              <a:t>{</a:t>
            </a:r>
            <a:endParaRPr lang="pt-BR" b="0" i="0" dirty="0">
              <a:solidFill>
                <a:srgbClr val="000000"/>
              </a:solidFill>
              <a:effectLst/>
              <a:latin typeface="Courier New" panose="02070309020205020404" pitchFamily="49" charset="0"/>
            </a:endParaRPr>
          </a:p>
          <a:p>
            <a:pPr algn="l"/>
            <a:r>
              <a:rPr lang="pt-BR" b="0" i="0" dirty="0">
                <a:solidFill>
                  <a:srgbClr val="006FE0"/>
                </a:solidFill>
                <a:effectLst/>
                <a:latin typeface="inherit"/>
              </a:rPr>
              <a:t>    </a:t>
            </a:r>
            <a:r>
              <a:rPr lang="pt-BR" b="1" i="0" dirty="0">
                <a:solidFill>
                  <a:srgbClr val="800080"/>
                </a:solidFill>
                <a:effectLst/>
                <a:latin typeface="inherit"/>
              </a:rPr>
              <a:t>return</a:t>
            </a:r>
            <a:r>
              <a:rPr lang="pt-BR" b="0" i="0" dirty="0">
                <a:solidFill>
                  <a:srgbClr val="006FE0"/>
                </a:solidFill>
                <a:effectLst/>
                <a:latin typeface="inherit"/>
              </a:rPr>
              <a:t> </a:t>
            </a:r>
            <a:r>
              <a:rPr lang="pt-BR" b="0" i="0" dirty="0">
                <a:solidFill>
                  <a:srgbClr val="000000"/>
                </a:solidFill>
                <a:effectLst/>
                <a:latin typeface="inherit"/>
              </a:rPr>
              <a:t>$x</a:t>
            </a:r>
            <a:r>
              <a:rPr lang="pt-BR" b="0" i="0" dirty="0">
                <a:solidFill>
                  <a:srgbClr val="006FE0"/>
                </a:solidFill>
                <a:effectLst/>
                <a:latin typeface="inherit"/>
              </a:rPr>
              <a:t> </a:t>
            </a:r>
            <a:r>
              <a:rPr lang="pt-BR" b="0" i="0" dirty="0">
                <a:solidFill>
                  <a:srgbClr val="000000"/>
                </a:solidFill>
                <a:effectLst/>
                <a:latin typeface="inherit"/>
              </a:rPr>
              <a:t>*</a:t>
            </a:r>
            <a:r>
              <a:rPr lang="pt-BR" b="0" i="0" dirty="0">
                <a:solidFill>
                  <a:srgbClr val="006FE0"/>
                </a:solidFill>
                <a:effectLst/>
                <a:latin typeface="inherit"/>
              </a:rPr>
              <a:t> </a:t>
            </a:r>
            <a:r>
              <a:rPr lang="pt-BR" b="0" i="0" dirty="0">
                <a:solidFill>
                  <a:srgbClr val="000000"/>
                </a:solidFill>
                <a:effectLst/>
                <a:latin typeface="inherit"/>
              </a:rPr>
              <a:t>$x;</a:t>
            </a:r>
            <a:endParaRPr lang="pt-BR" b="0" i="0" dirty="0">
              <a:solidFill>
                <a:srgbClr val="000000"/>
              </a:solidFill>
              <a:effectLst/>
              <a:latin typeface="Courier New" panose="02070309020205020404" pitchFamily="49" charset="0"/>
            </a:endParaRPr>
          </a:p>
          <a:p>
            <a:pPr algn="l"/>
            <a:r>
              <a:rPr lang="pt-BR" b="0" i="0" dirty="0">
                <a:solidFill>
                  <a:srgbClr val="000000"/>
                </a:solidFill>
                <a:effectLst/>
                <a:latin typeface="inherit"/>
              </a:rPr>
              <a:t>};</a:t>
            </a:r>
            <a:endParaRPr lang="pt-BR" b="0" i="0" dirty="0">
              <a:solidFill>
                <a:srgbClr val="000000"/>
              </a:solidFill>
              <a:effectLst/>
              <a:latin typeface="Courier New" panose="02070309020205020404" pitchFamily="49" charset="0"/>
            </a:endParaRPr>
          </a:p>
          <a:p>
            <a:pPr algn="l"/>
            <a:r>
              <a:rPr lang="pt-BR" b="1" i="0" dirty="0">
                <a:solidFill>
                  <a:srgbClr val="800080"/>
                </a:solidFill>
                <a:effectLst/>
                <a:latin typeface="inherit"/>
              </a:rPr>
              <a:t>echo</a:t>
            </a:r>
            <a:r>
              <a:rPr lang="pt-BR" b="0" i="0" dirty="0">
                <a:solidFill>
                  <a:srgbClr val="006FE0"/>
                </a:solidFill>
                <a:effectLst/>
                <a:latin typeface="inherit"/>
              </a:rPr>
              <a:t> </a:t>
            </a:r>
            <a:r>
              <a:rPr lang="pt-BR" b="0" i="0" dirty="0">
                <a:solidFill>
                  <a:srgbClr val="000000"/>
                </a:solidFill>
                <a:effectLst/>
                <a:latin typeface="inherit"/>
              </a:rPr>
              <a:t>$quadrato(</a:t>
            </a:r>
            <a:r>
              <a:rPr lang="pt-BR" b="0" i="0" dirty="0">
                <a:solidFill>
                  <a:srgbClr val="0828FB"/>
                </a:solidFill>
                <a:effectLst/>
                <a:latin typeface="inherit"/>
              </a:rPr>
              <a:t>3</a:t>
            </a:r>
            <a:r>
              <a:rPr lang="pt-BR" b="0" i="0" dirty="0">
                <a:solidFill>
                  <a:srgbClr val="000000"/>
                </a:solidFill>
                <a:effectLst/>
                <a:latin typeface="inherit"/>
              </a:rPr>
              <a:t>);</a:t>
            </a:r>
            <a:endParaRPr lang="pt-BR" b="0" i="0" dirty="0">
              <a:solidFill>
                <a:srgbClr val="000000"/>
              </a:solidFill>
              <a:effectLst/>
              <a:latin typeface="Courier New" panose="02070309020205020404" pitchFamily="49" charset="0"/>
            </a:endParaRPr>
          </a:p>
          <a:p>
            <a:pPr algn="l"/>
            <a:r>
              <a:rPr lang="pt-BR" b="0" i="0" dirty="0">
                <a:solidFill>
                  <a:srgbClr val="097109"/>
                </a:solidFill>
                <a:effectLst/>
                <a:latin typeface="inherit"/>
              </a:rPr>
              <a:t>// output</a:t>
            </a:r>
            <a:endParaRPr lang="pt-BR" b="0" i="0" dirty="0">
              <a:solidFill>
                <a:srgbClr val="000000"/>
              </a:solidFill>
              <a:effectLst/>
              <a:latin typeface="Courier New" panose="02070309020205020404" pitchFamily="49" charset="0"/>
            </a:endParaRPr>
          </a:p>
          <a:p>
            <a:pPr algn="l"/>
            <a:r>
              <a:rPr lang="pt-BR" b="0" i="0" dirty="0">
                <a:solidFill>
                  <a:srgbClr val="097109"/>
                </a:solidFill>
                <a:effectLst/>
                <a:latin typeface="inherit"/>
              </a:rPr>
              <a:t>// 9</a:t>
            </a:r>
            <a:endParaRPr lang="pt-BR" b="0" i="0" dirty="0">
              <a:solidFill>
                <a:srgbClr val="000000"/>
              </a:solidFill>
              <a:effectLst/>
              <a:latin typeface="Courier New" panose="02070309020205020404" pitchFamily="49" charset="0"/>
            </a:endParaRPr>
          </a:p>
          <a:p>
            <a:endParaRPr lang="it-IT" dirty="0"/>
          </a:p>
        </p:txBody>
      </p:sp>
    </p:spTree>
    <p:extLst>
      <p:ext uri="{BB962C8B-B14F-4D97-AF65-F5344CB8AC3E}">
        <p14:creationId xmlns:p14="http://schemas.microsoft.com/office/powerpoint/2010/main" val="30248287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2B81E-5DED-4FC6-BD5E-143CF86D0F4C}"/>
              </a:ext>
            </a:extLst>
          </p:cNvPr>
          <p:cNvSpPr>
            <a:spLocks noGrp="1"/>
          </p:cNvSpPr>
          <p:nvPr>
            <p:ph type="title"/>
          </p:nvPr>
        </p:nvSpPr>
        <p:spPr/>
        <p:txBody>
          <a:bodyPr>
            <a:normAutofit/>
          </a:bodyPr>
          <a:lstStyle/>
          <a:p>
            <a:r>
              <a:rPr lang="it-IT" dirty="0"/>
              <a:t>FUNZIONI ANONIME</a:t>
            </a:r>
          </a:p>
        </p:txBody>
      </p:sp>
      <p:sp>
        <p:nvSpPr>
          <p:cNvPr id="4" name="Segnaposto contenuto 3">
            <a:extLst>
              <a:ext uri="{FF2B5EF4-FFF2-40B4-BE49-F238E27FC236}">
                <a16:creationId xmlns:a16="http://schemas.microsoft.com/office/drawing/2014/main" id="{EC027AD2-2E8E-437C-8A24-B92EFE6733F7}"/>
              </a:ext>
            </a:extLst>
          </p:cNvPr>
          <p:cNvSpPr>
            <a:spLocks noGrp="1"/>
          </p:cNvSpPr>
          <p:nvPr>
            <p:ph sz="quarter" idx="4"/>
          </p:nvPr>
        </p:nvSpPr>
        <p:spPr>
          <a:xfrm>
            <a:off x="313944" y="1271017"/>
            <a:ext cx="11549444" cy="5263586"/>
          </a:xfrm>
        </p:spPr>
        <p:txBody>
          <a:bodyPr>
            <a:normAutofit/>
          </a:bodyPr>
          <a:lstStyle/>
          <a:p>
            <a:pPr>
              <a:lnSpc>
                <a:spcPct val="120000"/>
              </a:lnSpc>
            </a:pPr>
            <a:r>
              <a:rPr lang="it-IT" sz="2000" b="1" dirty="0"/>
              <a:t>possiamo creare funzioni anonime </a:t>
            </a:r>
            <a:r>
              <a:rPr lang="it-IT" sz="2000" dirty="0"/>
              <a:t>che possono essere utilizzate in casi particolari dove, ad esempio, la funzione viene passata come parametro ad un'altra funzione.</a:t>
            </a:r>
          </a:p>
          <a:p>
            <a:pPr>
              <a:lnSpc>
                <a:spcPct val="120000"/>
              </a:lnSpc>
            </a:pPr>
            <a:r>
              <a:rPr lang="it-IT" sz="2000" dirty="0"/>
              <a:t> </a:t>
            </a:r>
            <a:r>
              <a:rPr lang="it-IT" sz="2000" b="1" dirty="0"/>
              <a:t>È sconsigliabile </a:t>
            </a:r>
            <a:r>
              <a:rPr lang="it-IT" sz="2000" dirty="0"/>
              <a:t>utilizzarla </a:t>
            </a:r>
            <a:r>
              <a:rPr lang="it-IT" sz="2000" b="1" dirty="0"/>
              <a:t>nel caso di funzioni da richiamare in più punti</a:t>
            </a:r>
            <a:r>
              <a:rPr lang="it-IT" sz="2000" dirty="0"/>
              <a:t> della nostra applicazione, non avendo un nome sarebbe impossibile richiamarla.</a:t>
            </a:r>
          </a:p>
          <a:p>
            <a:pPr>
              <a:lnSpc>
                <a:spcPct val="120000"/>
              </a:lnSpc>
            </a:pPr>
            <a:endParaRPr lang="it-IT" sz="2000" dirty="0"/>
          </a:p>
          <a:p>
            <a:r>
              <a:rPr lang="en-US" sz="2000" b="0" dirty="0">
                <a:solidFill>
                  <a:srgbClr val="6A9955"/>
                </a:solidFill>
                <a:effectLst/>
                <a:highlight>
                  <a:srgbClr val="000000"/>
                </a:highlight>
                <a:latin typeface="Consolas" panose="020B0609020204030204" pitchFamily="49" charset="0"/>
              </a:rPr>
              <a:t>//</a:t>
            </a:r>
            <a:r>
              <a:rPr lang="en-US" sz="2000" b="0" dirty="0" err="1">
                <a:solidFill>
                  <a:srgbClr val="6A9955"/>
                </a:solidFill>
                <a:effectLst/>
                <a:highlight>
                  <a:srgbClr val="000000"/>
                </a:highlight>
                <a:latin typeface="Consolas" panose="020B0609020204030204" pitchFamily="49" charset="0"/>
              </a:rPr>
              <a:t>array_map</a:t>
            </a:r>
            <a:r>
              <a:rPr lang="en-US" sz="2000" b="0" dirty="0">
                <a:solidFill>
                  <a:srgbClr val="6A9955"/>
                </a:solidFill>
                <a:effectLst/>
                <a:highlight>
                  <a:srgbClr val="000000"/>
                </a:highlight>
                <a:latin typeface="Consolas" panose="020B0609020204030204" pitchFamily="49" charset="0"/>
              </a:rPr>
              <a:t> — Applies the callback to the elements of the given arrays</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4</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6</a:t>
            </a:r>
            <a:r>
              <a:rPr lang="en-US" sz="2000" b="0" dirty="0">
                <a:solidFill>
                  <a:srgbClr val="D4D4D4"/>
                </a:solidFill>
                <a:effectLst/>
                <a:highlight>
                  <a:srgbClr val="000000"/>
                </a:highlight>
                <a:latin typeface="Consolas" panose="020B0609020204030204" pitchFamily="49" charset="0"/>
              </a:rPr>
              <a:t>];</a:t>
            </a:r>
          </a:p>
          <a:p>
            <a:r>
              <a:rPr lang="en-US" sz="2000" b="0" dirty="0" err="1">
                <a:solidFill>
                  <a:srgbClr val="DCDCAA"/>
                </a:solidFill>
                <a:effectLst/>
                <a:highlight>
                  <a:srgbClr val="000000"/>
                </a:highlight>
                <a:latin typeface="Consolas" panose="020B0609020204030204" pitchFamily="49" charset="0"/>
              </a:rPr>
              <a:t>array_map</a:t>
            </a:r>
            <a:r>
              <a:rPr lang="en-US" sz="2000" b="0" dirty="0">
                <a:solidFill>
                  <a:srgbClr val="D4D4D4"/>
                </a:solidFill>
                <a:effectLst/>
                <a:highlight>
                  <a:srgbClr val="000000"/>
                </a:highlight>
                <a:latin typeface="Consolas" panose="020B0609020204030204" pitchFamily="49" charset="0"/>
              </a:rPr>
              <a:t>(</a:t>
            </a:r>
            <a:r>
              <a:rPr lang="en-US" sz="2000" b="0" dirty="0">
                <a:solidFill>
                  <a:srgbClr val="569CD6"/>
                </a:solidFill>
                <a:effectLst/>
                <a:highlight>
                  <a:srgbClr val="000000"/>
                </a:highlight>
                <a:latin typeface="Consolas" panose="020B0609020204030204" pitchFamily="49" charset="0"/>
              </a:rPr>
              <a:t>function</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a:t>
            </a: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DCDCAA"/>
                </a:solidFill>
                <a:effectLst/>
                <a:highlight>
                  <a:srgbClr val="000000"/>
                </a:highlight>
                <a:latin typeface="Consolas" panose="020B0609020204030204" pitchFamily="49" charset="0"/>
              </a:rPr>
              <a:t>echo</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D7BA7D"/>
                </a:solidFill>
                <a:effectLst/>
                <a:highlight>
                  <a:srgbClr val="000000"/>
                </a:highlight>
                <a:latin typeface="Consolas" panose="020B0609020204030204" pitchFamily="49" charset="0"/>
              </a:rPr>
              <a:t>\n</a:t>
            </a:r>
            <a:r>
              <a:rPr lang="en-US" sz="2000" b="0" dirty="0">
                <a:solidFill>
                  <a:srgbClr val="CE9178"/>
                </a:solidFill>
                <a:effectLst/>
                <a:highlight>
                  <a:srgbClr val="000000"/>
                </a:highlight>
                <a:latin typeface="Consolas" panose="020B0609020204030204" pitchFamily="49" charset="0"/>
              </a:rPr>
              <a:t>"</a:t>
            </a:r>
            <a:r>
              <a:rPr lang="en-US" sz="2000" b="0" dirty="0">
                <a:solidFill>
                  <a:srgbClr val="D4D4D4"/>
                </a:solidFill>
                <a:effectLst/>
                <a:highlight>
                  <a:srgbClr val="000000"/>
                </a:highlight>
                <a:latin typeface="Consolas" panose="020B0609020204030204" pitchFamily="49" charset="0"/>
              </a:rPr>
              <a:t>;</a:t>
            </a: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a:t>
            </a:r>
          </a:p>
          <a:p>
            <a:pPr>
              <a:lnSpc>
                <a:spcPct val="120000"/>
              </a:lnSpc>
            </a:pPr>
            <a:br>
              <a:rPr lang="it-IT" sz="2000" dirty="0"/>
            </a:br>
            <a:br>
              <a:rPr lang="it-IT" sz="2000" dirty="0"/>
            </a:br>
            <a:endParaRPr lang="it-IT" sz="2000" dirty="0"/>
          </a:p>
        </p:txBody>
      </p:sp>
    </p:spTree>
    <p:extLst>
      <p:ext uri="{BB962C8B-B14F-4D97-AF65-F5344CB8AC3E}">
        <p14:creationId xmlns:p14="http://schemas.microsoft.com/office/powerpoint/2010/main" val="2213217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EC59E-9E90-41E5-9C3E-679DA998AF76}"/>
              </a:ext>
            </a:extLst>
          </p:cNvPr>
          <p:cNvSpPr>
            <a:spLocks noGrp="1"/>
          </p:cNvSpPr>
          <p:nvPr>
            <p:ph type="title"/>
          </p:nvPr>
        </p:nvSpPr>
        <p:spPr/>
        <p:txBody>
          <a:bodyPr>
            <a:normAutofit/>
          </a:bodyPr>
          <a:lstStyle/>
          <a:p>
            <a:r>
              <a:rPr lang="it-IT" dirty="0"/>
              <a:t>CLOSURE</a:t>
            </a:r>
          </a:p>
        </p:txBody>
      </p:sp>
      <p:sp>
        <p:nvSpPr>
          <p:cNvPr id="4" name="Segnaposto contenuto 3">
            <a:extLst>
              <a:ext uri="{FF2B5EF4-FFF2-40B4-BE49-F238E27FC236}">
                <a16:creationId xmlns:a16="http://schemas.microsoft.com/office/drawing/2014/main" id="{BF1873F8-4D64-444D-8A7D-F89D131E4716}"/>
              </a:ext>
            </a:extLst>
          </p:cNvPr>
          <p:cNvSpPr txBox="1">
            <a:spLocks noGrp="1"/>
          </p:cNvSpPr>
          <p:nvPr>
            <p:ph idx="1"/>
          </p:nvPr>
        </p:nvSpPr>
        <p:spPr>
          <a:xfrm>
            <a:off x="328613" y="1266825"/>
            <a:ext cx="11549062" cy="5078313"/>
          </a:xfrm>
          <a:prstGeom prst="rect">
            <a:avLst/>
          </a:prstGeom>
          <a:noFill/>
        </p:spPr>
        <p:txBody>
          <a:bodyPr wrap="square" rtlCol="0">
            <a:spAutoFit/>
          </a:bodyPr>
          <a:lstStyle/>
          <a:p>
            <a:r>
              <a:rPr lang="it-IT" dirty="0"/>
              <a:t>Quando una funzione è dichiarata, ha la capacità di fare riferimento a tutte le variabili che sono dichiarate nel suo ambito. Una variabile dichiarata al di fuori della funzione </a:t>
            </a:r>
            <a:r>
              <a:rPr lang="it-IT" dirty="0">
                <a:highlight>
                  <a:srgbClr val="FFFF00"/>
                </a:highlight>
              </a:rPr>
              <a:t>non sarà quindi “visibile” al suo interno.</a:t>
            </a:r>
            <a:br>
              <a:rPr lang="it-IT" dirty="0"/>
            </a:br>
            <a:r>
              <a:rPr lang="it-IT" dirty="0"/>
              <a:t>Le </a:t>
            </a:r>
            <a:r>
              <a:rPr lang="it-IT" dirty="0" err="1"/>
              <a:t>closure</a:t>
            </a:r>
            <a:r>
              <a:rPr lang="it-IT" dirty="0"/>
              <a:t>, in parole povere, non sono altro che </a:t>
            </a:r>
            <a:r>
              <a:rPr lang="it-IT" dirty="0">
                <a:highlight>
                  <a:srgbClr val="FFFF00"/>
                </a:highlight>
              </a:rPr>
              <a:t>funzioni anonime che conoscono alcune variabili che non sono state definite al loro interno.</a:t>
            </a:r>
            <a:endParaRPr lang="it-IT" dirty="0"/>
          </a:p>
          <a:p>
            <a:endParaRPr lang="it-IT" dirty="0"/>
          </a:p>
          <a:p>
            <a:r>
              <a:rPr lang="it-IT" dirty="0"/>
              <a:t>La variabile di default viene importata per valore, ciò significa che se aggiorniamo il valore della variabile importata nella </a:t>
            </a:r>
            <a:r>
              <a:rPr lang="it-IT" dirty="0" err="1"/>
              <a:t>closure</a:t>
            </a:r>
            <a:r>
              <a:rPr lang="it-IT" dirty="0"/>
              <a:t>, la variabile esterna non sarà aggiornata.</a:t>
            </a:r>
          </a:p>
          <a:p>
            <a:endParaRPr lang="it-IT" sz="1600" dirty="0">
              <a:solidFill>
                <a:srgbClr val="000000"/>
              </a:solidFill>
              <a:latin typeface="NonBreakingSpaceOverride"/>
            </a:endParaRPr>
          </a:p>
          <a:p>
            <a:pPr algn="l"/>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828FB"/>
                </a:solidFill>
                <a:effectLst/>
                <a:latin typeface="inherit"/>
              </a:rPr>
              <a:t>'Ciao </a:t>
            </a:r>
            <a:r>
              <a:rPr lang="it-IT" sz="1600" b="0" i="0" dirty="0" err="1">
                <a:solidFill>
                  <a:srgbClr val="0828FB"/>
                </a:solidFill>
                <a:effectLst/>
                <a:latin typeface="inherit"/>
              </a:rPr>
              <a:t>Mondo'</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err="1">
                <a:solidFill>
                  <a:srgbClr val="800080"/>
                </a:solidFill>
                <a:effectLst/>
                <a:latin typeface="inherit"/>
              </a:rPr>
              <a:t>function</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a:solidFill>
                  <a:srgbClr val="800080"/>
                </a:solidFill>
                <a:effectLst/>
                <a:highlight>
                  <a:srgbClr val="FFFF00"/>
                </a:highlight>
                <a:latin typeface="inherit"/>
              </a:rPr>
              <a:t>use</a:t>
            </a:r>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6FE0"/>
                </a:solidFill>
                <a:effectLst/>
                <a:latin typeface="inherit"/>
              </a:rPr>
              <a:t>    </a:t>
            </a:r>
            <a:r>
              <a:rPr lang="it-IT" sz="1600" b="1" i="0" dirty="0" err="1">
                <a:solidFill>
                  <a:srgbClr val="800080"/>
                </a:solidFill>
                <a:effectLst/>
                <a:latin typeface="inherit"/>
              </a:rPr>
              <a:t>return</a:t>
            </a:r>
            <a:r>
              <a:rPr lang="it-IT" sz="1600" b="0" i="0" dirty="0">
                <a:solidFill>
                  <a:srgbClr val="006FE0"/>
                </a:solidFill>
                <a:effectLst/>
                <a:latin typeface="inherit"/>
              </a:rPr>
              <a:t> </a:t>
            </a:r>
            <a:r>
              <a:rPr lang="it-IT" sz="1600" b="0" i="0" dirty="0">
                <a:solidFill>
                  <a:srgbClr val="000000"/>
                </a:solidFill>
                <a:effectLst/>
                <a:latin typeface="inherit"/>
              </a:rPr>
              <a:t>$saluto;</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Courier New" panose="02070309020205020404" pitchFamily="49" charset="0"/>
              </a:rPr>
              <a:t> </a:t>
            </a:r>
          </a:p>
          <a:p>
            <a:pPr algn="l"/>
            <a:r>
              <a:rPr lang="it-IT" sz="1600" b="1" i="0" dirty="0" err="1">
                <a:solidFill>
                  <a:srgbClr val="800080"/>
                </a:solidFill>
                <a:effectLst/>
                <a:latin typeface="inherit"/>
              </a:rPr>
              <a:t>echo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97109"/>
                </a:solidFill>
                <a:effectLst/>
                <a:latin typeface="inherit"/>
              </a:rPr>
              <a:t>// Ciao Mondo</a:t>
            </a:r>
            <a:endParaRPr lang="it-IT" sz="1600" b="0" i="0" dirty="0">
              <a:solidFill>
                <a:srgbClr val="000000"/>
              </a:solidFill>
              <a:effectLst/>
              <a:latin typeface="Courier New" panose="02070309020205020404" pitchFamily="49" charset="0"/>
            </a:endParaRPr>
          </a:p>
          <a:p>
            <a:endParaRPr lang="it-IT" sz="2000" dirty="0"/>
          </a:p>
        </p:txBody>
      </p:sp>
      <p:sp>
        <p:nvSpPr>
          <p:cNvPr id="7" name="CasellaDiTesto 6">
            <a:extLst>
              <a:ext uri="{FF2B5EF4-FFF2-40B4-BE49-F238E27FC236}">
                <a16:creationId xmlns:a16="http://schemas.microsoft.com/office/drawing/2014/main" id="{56EF82A9-239E-43D1-BEAE-87C271EDDB33}"/>
              </a:ext>
            </a:extLst>
          </p:cNvPr>
          <p:cNvSpPr txBox="1"/>
          <p:nvPr/>
        </p:nvSpPr>
        <p:spPr>
          <a:xfrm>
            <a:off x="5486399" y="4343401"/>
            <a:ext cx="5996354" cy="2308324"/>
          </a:xfrm>
          <a:prstGeom prst="rect">
            <a:avLst/>
          </a:prstGeom>
          <a:solidFill>
            <a:schemeClr val="tx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array_map</a:t>
            </a:r>
            <a:r>
              <a:rPr lang="en-US" b="0" dirty="0">
                <a:solidFill>
                  <a:srgbClr val="6A9955"/>
                </a:solidFill>
                <a:effectLst/>
                <a:latin typeface="Consolas" panose="020B0609020204030204" pitchFamily="49" charset="0"/>
              </a:rPr>
              <a:t> — Applies the callback to the elements of the given arrays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err="1">
                <a:solidFill>
                  <a:srgbClr val="DCDCAA"/>
                </a:solidFill>
                <a:effectLst/>
                <a:latin typeface="Consolas" panose="020B0609020204030204" pitchFamily="49" charset="0"/>
              </a:rPr>
              <a:t>array_map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use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051614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0C142-830B-4F9C-B54B-0BA9E1B9CD52}"/>
              </a:ext>
            </a:extLst>
          </p:cNvPr>
          <p:cNvSpPr>
            <a:spLocks noGrp="1"/>
          </p:cNvSpPr>
          <p:nvPr>
            <p:ph type="title"/>
          </p:nvPr>
        </p:nvSpPr>
        <p:spPr/>
        <p:txBody>
          <a:bodyPr/>
          <a:lstStyle/>
          <a:p>
            <a:r>
              <a:rPr lang="it-IT" dirty="0"/>
              <a:t>PSR-12</a:t>
            </a:r>
          </a:p>
        </p:txBody>
      </p:sp>
      <p:sp>
        <p:nvSpPr>
          <p:cNvPr id="8" name="Segnaposto contenuto 7">
            <a:extLst>
              <a:ext uri="{FF2B5EF4-FFF2-40B4-BE49-F238E27FC236}">
                <a16:creationId xmlns:a16="http://schemas.microsoft.com/office/drawing/2014/main" id="{9E4108E1-47E8-4AD1-B930-F6EE20E04516}"/>
              </a:ext>
            </a:extLst>
          </p:cNvPr>
          <p:cNvSpPr>
            <a:spLocks noGrp="1"/>
          </p:cNvSpPr>
          <p:nvPr>
            <p:ph sz="half" idx="2"/>
          </p:nvPr>
        </p:nvSpPr>
        <p:spPr/>
        <p:txBody>
          <a:bodyPr/>
          <a:lstStyle/>
          <a:p>
            <a:r>
              <a:rPr lang="en-US" dirty="0"/>
              <a:t>Closures MUST be declared with a space after the function keyword, and a space before and after the use keyword.</a:t>
            </a:r>
            <a:endParaRPr lang="it-IT" dirty="0"/>
          </a:p>
        </p:txBody>
      </p:sp>
      <p:sp>
        <p:nvSpPr>
          <p:cNvPr id="9" name="Segnaposto contenuto 8">
            <a:extLst>
              <a:ext uri="{FF2B5EF4-FFF2-40B4-BE49-F238E27FC236}">
                <a16:creationId xmlns:a16="http://schemas.microsoft.com/office/drawing/2014/main" id="{6CEBD960-9BF8-4B0A-A74B-1159E69C2AEE}"/>
              </a:ext>
            </a:extLst>
          </p:cNvPr>
          <p:cNvSpPr>
            <a:spLocks noGrp="1"/>
          </p:cNvSpPr>
          <p:nvPr>
            <p:ph sz="quarter" idx="4"/>
          </p:nvPr>
        </p:nvSpPr>
        <p:spPr/>
        <p:txBody>
          <a:bodyPr/>
          <a:lstStyle/>
          <a:p>
            <a:r>
              <a:rPr lang="en-US" dirty="0"/>
              <a:t>$</a:t>
            </a:r>
            <a:r>
              <a:rPr lang="en-US" dirty="0" err="1"/>
              <a:t>closureWithArgsAndVars</a:t>
            </a:r>
            <a:r>
              <a:rPr lang="en-US" dirty="0"/>
              <a:t> = function</a:t>
            </a:r>
            <a:r>
              <a:rPr lang="en-US" dirty="0">
                <a:highlight>
                  <a:srgbClr val="00FF00"/>
                </a:highlight>
              </a:rPr>
              <a:t> </a:t>
            </a:r>
            <a:r>
              <a:rPr lang="en-US" dirty="0"/>
              <a:t>($arg1,</a:t>
            </a:r>
            <a:r>
              <a:rPr lang="en-US" dirty="0">
                <a:highlight>
                  <a:srgbClr val="00FF00"/>
                </a:highlight>
              </a:rPr>
              <a:t> </a:t>
            </a:r>
            <a:r>
              <a:rPr lang="en-US" dirty="0"/>
              <a:t>$arg2)</a:t>
            </a:r>
            <a:r>
              <a:rPr lang="en-US" dirty="0">
                <a:highlight>
                  <a:srgbClr val="00FF00"/>
                </a:highlight>
              </a:rPr>
              <a:t> </a:t>
            </a:r>
            <a:r>
              <a:rPr lang="en-US" dirty="0"/>
              <a:t>use</a:t>
            </a:r>
            <a:r>
              <a:rPr lang="en-US" dirty="0">
                <a:highlight>
                  <a:srgbClr val="00FF00"/>
                </a:highlight>
              </a:rPr>
              <a:t> </a:t>
            </a:r>
            <a:r>
              <a:rPr lang="en-US" dirty="0"/>
              <a:t>($var1,</a:t>
            </a:r>
            <a:r>
              <a:rPr lang="en-US" dirty="0">
                <a:highlight>
                  <a:srgbClr val="00FF00"/>
                </a:highlight>
              </a:rPr>
              <a:t> </a:t>
            </a:r>
            <a:r>
              <a:rPr lang="en-US" dirty="0"/>
              <a:t>$var2) {</a:t>
            </a:r>
          </a:p>
          <a:p>
            <a:r>
              <a:rPr lang="en-US" dirty="0"/>
              <a:t>    // body</a:t>
            </a:r>
          </a:p>
          <a:p>
            <a:r>
              <a:rPr lang="en-US" dirty="0"/>
              <a:t>};</a:t>
            </a:r>
          </a:p>
          <a:p>
            <a:endParaRPr lang="it-IT" dirty="0"/>
          </a:p>
        </p:txBody>
      </p:sp>
    </p:spTree>
    <p:extLst>
      <p:ext uri="{BB962C8B-B14F-4D97-AF65-F5344CB8AC3E}">
        <p14:creationId xmlns:p14="http://schemas.microsoft.com/office/powerpoint/2010/main" val="224281178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9F47-B163-4FE2-A3F2-E7E05AAEB96C}"/>
              </a:ext>
            </a:extLst>
          </p:cNvPr>
          <p:cNvSpPr>
            <a:spLocks noGrp="1"/>
          </p:cNvSpPr>
          <p:nvPr>
            <p:ph type="title"/>
          </p:nvPr>
        </p:nvSpPr>
        <p:spPr/>
        <p:txBody>
          <a:bodyPr/>
          <a:lstStyle/>
          <a:p>
            <a:r>
              <a:rPr lang="it-IT" dirty="0"/>
              <a:t>Tipizzazione</a:t>
            </a:r>
          </a:p>
        </p:txBody>
      </p:sp>
      <p:sp>
        <p:nvSpPr>
          <p:cNvPr id="3" name="Segnaposto contenuto 2">
            <a:extLst>
              <a:ext uri="{FF2B5EF4-FFF2-40B4-BE49-F238E27FC236}">
                <a16:creationId xmlns:a16="http://schemas.microsoft.com/office/drawing/2014/main" id="{16101C7B-8136-4183-A243-CF44BB0B64D7}"/>
              </a:ext>
            </a:extLst>
          </p:cNvPr>
          <p:cNvSpPr>
            <a:spLocks noGrp="1"/>
          </p:cNvSpPr>
          <p:nvPr>
            <p:ph sz="half" idx="2"/>
          </p:nvPr>
        </p:nvSpPr>
        <p:spPr/>
        <p:txBody>
          <a:bodyPr>
            <a:normAutofit fontScale="70000" lnSpcReduction="20000"/>
          </a:bodyPr>
          <a:lstStyle/>
          <a:p>
            <a:r>
              <a:rPr lang="it-IT" b="1" dirty="0"/>
              <a:t>Tipi in ingresso</a:t>
            </a:r>
          </a:p>
          <a:p>
            <a:r>
              <a:rPr lang="it-IT" dirty="0"/>
              <a:t>Il costrutto </a:t>
            </a:r>
            <a:r>
              <a:rPr lang="it-IT" dirty="0" err="1"/>
              <a:t>declare</a:t>
            </a:r>
            <a:r>
              <a:rPr lang="it-IT" dirty="0"/>
              <a:t> viene utilizzato per modificare il comportamento di alcune direttive del linguaggio in fase di esecuzione del codice. La sintassi di </a:t>
            </a:r>
            <a:r>
              <a:rPr lang="it-IT" dirty="0" err="1"/>
              <a:t>declare</a:t>
            </a:r>
            <a:r>
              <a:rPr lang="it-IT" dirty="0"/>
              <a:t> è simile a quella di altre</a:t>
            </a:r>
          </a:p>
          <a:p>
            <a:r>
              <a:rPr lang="it-IT" dirty="0" err="1"/>
              <a:t>declare</a:t>
            </a:r>
            <a:r>
              <a:rPr lang="it-IT" dirty="0"/>
              <a:t>(</a:t>
            </a:r>
            <a:r>
              <a:rPr lang="it-IT" dirty="0" err="1"/>
              <a:t>strict_types</a:t>
            </a:r>
            <a:r>
              <a:rPr lang="it-IT" dirty="0"/>
              <a:t>=1);</a:t>
            </a:r>
          </a:p>
          <a:p>
            <a:endParaRPr lang="it-IT" dirty="0"/>
          </a:p>
          <a:p>
            <a:r>
              <a:rPr lang="it-IT" dirty="0"/>
              <a:t>Per specificare il tipo in ingresso di una funzione, è necessario aggiungere il nome del tipo prima del nome del parametro come mostra il seguente esempio</a:t>
            </a:r>
          </a:p>
          <a:p>
            <a:endParaRPr lang="it-IT" dirty="0"/>
          </a:p>
          <a:p>
            <a:r>
              <a:rPr lang="it-IT" dirty="0"/>
              <a:t>&lt;?</a:t>
            </a:r>
            <a:r>
              <a:rPr lang="it-IT" dirty="0" err="1"/>
              <a:t>php</a:t>
            </a:r>
            <a:endParaRPr lang="it-IT" dirty="0"/>
          </a:p>
          <a:p>
            <a:r>
              <a:rPr lang="it-IT" dirty="0" err="1"/>
              <a:t>declare</a:t>
            </a:r>
            <a:r>
              <a:rPr lang="it-IT" dirty="0"/>
              <a:t>(</a:t>
            </a:r>
            <a:r>
              <a:rPr lang="it-IT" dirty="0" err="1"/>
              <a:t>strict_types</a:t>
            </a:r>
            <a:r>
              <a:rPr lang="it-IT" dirty="0"/>
              <a:t>=1); // attiviamo il controllo sui tipi</a:t>
            </a:r>
          </a:p>
          <a:p>
            <a:endParaRPr lang="it-IT" dirty="0"/>
          </a:p>
          <a:p>
            <a:r>
              <a:rPr lang="it-IT" dirty="0" err="1"/>
              <a:t>function</a:t>
            </a:r>
            <a:r>
              <a:rPr lang="it-IT" dirty="0"/>
              <a:t> </a:t>
            </a:r>
            <a:r>
              <a:rPr lang="it-IT" dirty="0" err="1"/>
              <a:t>printHello</a:t>
            </a:r>
            <a:r>
              <a:rPr lang="it-IT" dirty="0"/>
              <a:t>(</a:t>
            </a:r>
            <a:r>
              <a:rPr lang="it-IT" dirty="0" err="1">
                <a:highlight>
                  <a:srgbClr val="FF00FF"/>
                </a:highlight>
              </a:rPr>
              <a:t>string</a:t>
            </a:r>
            <a:r>
              <a:rPr lang="it-IT" dirty="0"/>
              <a:t> $name) // la funzione accetta solo valori di tipo </a:t>
            </a:r>
            <a:r>
              <a:rPr lang="it-IT" dirty="0" err="1"/>
              <a:t>string</a:t>
            </a:r>
            <a:endParaRPr lang="it-IT" dirty="0"/>
          </a:p>
          <a:p>
            <a:r>
              <a:rPr lang="it-IT" dirty="0"/>
              <a:t>{</a:t>
            </a:r>
          </a:p>
          <a:p>
            <a:r>
              <a:rPr lang="it-IT" dirty="0"/>
              <a:t>    </a:t>
            </a:r>
            <a:r>
              <a:rPr lang="it-IT" dirty="0" err="1"/>
              <a:t>echo</a:t>
            </a:r>
            <a:r>
              <a:rPr lang="it-IT" dirty="0"/>
              <a:t> "Hello $name";</a:t>
            </a:r>
          </a:p>
          <a:p>
            <a:r>
              <a:rPr lang="it-IT" dirty="0"/>
              <a:t>}</a:t>
            </a:r>
          </a:p>
          <a:p>
            <a:endParaRPr lang="it-IT" dirty="0"/>
          </a:p>
          <a:p>
            <a:r>
              <a:rPr lang="it-IT" dirty="0" err="1"/>
              <a:t>printHello</a:t>
            </a:r>
            <a:r>
              <a:rPr lang="it-IT" dirty="0"/>
              <a:t>("Test"); //Hello Test </a:t>
            </a:r>
          </a:p>
          <a:p>
            <a:r>
              <a:rPr lang="it-IT" dirty="0" err="1"/>
              <a:t>printHello</a:t>
            </a:r>
            <a:r>
              <a:rPr lang="it-IT" dirty="0"/>
              <a:t>(4); // genera un errore</a:t>
            </a:r>
          </a:p>
          <a:p>
            <a:r>
              <a:rPr lang="it-IT" dirty="0"/>
              <a:t>PHP Fatal </a:t>
            </a:r>
            <a:r>
              <a:rPr lang="it-IT" dirty="0" err="1"/>
              <a:t>error</a:t>
            </a:r>
            <a:r>
              <a:rPr lang="it-IT" dirty="0"/>
              <a:t>:  </a:t>
            </a:r>
            <a:r>
              <a:rPr lang="it-IT" dirty="0" err="1"/>
              <a:t>Uncaught</a:t>
            </a:r>
            <a:r>
              <a:rPr lang="it-IT" dirty="0"/>
              <a:t> </a:t>
            </a:r>
            <a:r>
              <a:rPr lang="it-IT" dirty="0" err="1"/>
              <a:t>TypeError</a:t>
            </a:r>
            <a:r>
              <a:rPr lang="it-IT" dirty="0"/>
              <a:t>: </a:t>
            </a:r>
            <a:r>
              <a:rPr lang="it-IT" dirty="0" err="1"/>
              <a:t>Argument</a:t>
            </a:r>
            <a:r>
              <a:rPr lang="it-IT" dirty="0"/>
              <a:t> 1 </a:t>
            </a:r>
            <a:r>
              <a:rPr lang="it-IT" dirty="0" err="1"/>
              <a:t>passed</a:t>
            </a:r>
            <a:r>
              <a:rPr lang="it-IT" dirty="0"/>
              <a:t> to </a:t>
            </a:r>
            <a:r>
              <a:rPr lang="it-IT" dirty="0" err="1"/>
              <a:t>printHello</a:t>
            </a:r>
            <a:r>
              <a:rPr lang="it-IT" dirty="0"/>
              <a:t>() must be of the </a:t>
            </a:r>
            <a:r>
              <a:rPr lang="it-IT" dirty="0" err="1"/>
              <a:t>type</a:t>
            </a:r>
            <a:r>
              <a:rPr lang="it-IT" dirty="0"/>
              <a:t> </a:t>
            </a:r>
            <a:r>
              <a:rPr lang="it-IT" dirty="0" err="1"/>
              <a:t>string</a:t>
            </a:r>
            <a:r>
              <a:rPr lang="it-IT" dirty="0"/>
              <a:t>, </a:t>
            </a:r>
            <a:r>
              <a:rPr lang="it-IT" dirty="0" err="1"/>
              <a:t>int</a:t>
            </a:r>
            <a:r>
              <a:rPr lang="it-IT" dirty="0"/>
              <a:t> </a:t>
            </a:r>
            <a:r>
              <a:rPr lang="it-IT" dirty="0" err="1"/>
              <a:t>given</a:t>
            </a:r>
            <a:r>
              <a:rPr lang="it-IT" dirty="0"/>
              <a:t>...</a:t>
            </a:r>
          </a:p>
        </p:txBody>
      </p:sp>
      <p:sp>
        <p:nvSpPr>
          <p:cNvPr id="4" name="Segnaposto contenuto 3">
            <a:extLst>
              <a:ext uri="{FF2B5EF4-FFF2-40B4-BE49-F238E27FC236}">
                <a16:creationId xmlns:a16="http://schemas.microsoft.com/office/drawing/2014/main" id="{3B2A2D2A-160A-4F2A-B531-00EDA878626A}"/>
              </a:ext>
            </a:extLst>
          </p:cNvPr>
          <p:cNvSpPr>
            <a:spLocks noGrp="1"/>
          </p:cNvSpPr>
          <p:nvPr>
            <p:ph sz="quarter" idx="4"/>
          </p:nvPr>
        </p:nvSpPr>
        <p:spPr/>
        <p:txBody>
          <a:bodyPr>
            <a:normAutofit fontScale="62500" lnSpcReduction="20000"/>
          </a:bodyPr>
          <a:lstStyle/>
          <a:p>
            <a:r>
              <a:rPr lang="it-IT" b="1" i="0" dirty="0">
                <a:solidFill>
                  <a:srgbClr val="1B1B1B"/>
                </a:solidFill>
                <a:effectLst/>
                <a:latin typeface="Nunito Sans" pitchFamily="2" charset="0"/>
              </a:rPr>
              <a:t>Tipi in uscita</a:t>
            </a:r>
          </a:p>
          <a:p>
            <a:r>
              <a:rPr lang="it-IT" b="0" dirty="0">
                <a:solidFill>
                  <a:srgbClr val="800000"/>
                </a:solidFill>
                <a:effectLst/>
                <a:latin typeface="Consolas" panose="020B0609020204030204" pitchFamily="49" charset="0"/>
              </a:rPr>
              <a:t>specificare il tipo del valore ritornato da una funzione. Per specificare il tipo in uscita delle funzioni è necessario aggiungere il carattere dei due punti : dopo la parentesi di chiusura della funzione</a:t>
            </a:r>
          </a:p>
          <a:p>
            <a:endParaRPr lang="it-IT" b="0" dirty="0">
              <a:solidFill>
                <a:srgbClr val="800000"/>
              </a:solidFill>
              <a:effectLst/>
              <a:latin typeface="Consolas" panose="020B0609020204030204" pitchFamily="49" charset="0"/>
            </a:endParaRPr>
          </a:p>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declare</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strict_types</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a:t>
            </a:r>
            <a:r>
              <a:rPr lang="it-IT" b="0" dirty="0">
                <a:solidFill>
                  <a:srgbClr val="000000"/>
                </a:solidFill>
                <a:effectLst/>
                <a:highlight>
                  <a:srgbClr val="FF00FF"/>
                </a:highlight>
                <a:latin typeface="Consolas" panose="020B0609020204030204" pitchFamily="49" charset="0"/>
              </a:rPr>
              <a:t>: </a:t>
            </a:r>
            <a:r>
              <a:rPr lang="it-IT" b="0" dirty="0" err="1">
                <a:solidFill>
                  <a:srgbClr val="0000FF"/>
                </a:solidFill>
                <a:effectLst/>
                <a:highlight>
                  <a:srgbClr val="FF00FF"/>
                </a:highlight>
                <a:latin typeface="Consolas" panose="020B0609020204030204" pitchFamily="49" charset="0"/>
              </a:rPr>
              <a:t>int</a:t>
            </a:r>
            <a:endParaRPr lang="it-IT" b="0" dirty="0">
              <a:solidFill>
                <a:srgbClr val="000000"/>
              </a:solidFill>
              <a:effectLst/>
              <a:highlight>
                <a:srgbClr val="FF00FF"/>
              </a:highligh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sum2(</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 </a:t>
            </a:r>
            <a:r>
              <a:rPr lang="it-IT" b="0" dirty="0" err="1">
                <a:solidFill>
                  <a:srgbClr val="0000FF"/>
                </a:solidFill>
                <a:effectLst/>
                <a:latin typeface="Consolas" panose="020B0609020204030204" pitchFamily="49" charset="0"/>
              </a:rPr>
              <a:t>int</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4.4</a:t>
            </a:r>
            <a:r>
              <a:rPr lang="it-IT" b="0" dirty="0">
                <a:solidFill>
                  <a:srgbClr val="000000"/>
                </a:solidFill>
                <a:effectLst/>
                <a:latin typeface="Consolas" panose="020B0609020204030204" pitchFamily="49" charset="0"/>
              </a:rPr>
              <a:t>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sum2(</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//PHP Fatal </a:t>
            </a:r>
            <a:r>
              <a:rPr lang="it-IT" b="0" dirty="0" err="1">
                <a:solidFill>
                  <a:srgbClr val="008000"/>
                </a:solidFill>
                <a:effectLst/>
                <a:latin typeface="Consolas" panose="020B0609020204030204" pitchFamily="49" charset="0"/>
              </a:rPr>
              <a:t>error</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Uncaught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TypeError</a:t>
            </a:r>
            <a:r>
              <a:rPr lang="it-IT" b="0" dirty="0">
                <a:solidFill>
                  <a:srgbClr val="008000"/>
                </a:solidFill>
                <a:effectLst/>
                <a:latin typeface="Consolas" panose="020B0609020204030204" pitchFamily="49" charset="0"/>
              </a:rPr>
              <a:t>: Return </a:t>
            </a:r>
            <a:r>
              <a:rPr lang="it-IT" b="0" dirty="0" err="1">
                <a:solidFill>
                  <a:srgbClr val="008000"/>
                </a:solidFill>
                <a:effectLst/>
                <a:latin typeface="Consolas" panose="020B0609020204030204" pitchFamily="49" charset="0"/>
              </a:rPr>
              <a:t>value</a:t>
            </a:r>
            <a:r>
              <a:rPr lang="it-IT" b="0" dirty="0">
                <a:solidFill>
                  <a:srgbClr val="008000"/>
                </a:solidFill>
                <a:effectLst/>
                <a:latin typeface="Consolas" panose="020B0609020204030204" pitchFamily="49" charset="0"/>
              </a:rPr>
              <a:t> of sum() must be of the </a:t>
            </a:r>
            <a:r>
              <a:rPr lang="it-IT" b="0" dirty="0" err="1">
                <a:solidFill>
                  <a:srgbClr val="008000"/>
                </a:solidFill>
                <a:effectLst/>
                <a:latin typeface="Consolas" panose="020B0609020204030204" pitchFamily="49" charset="0"/>
              </a:rPr>
              <a:t>type</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int</a:t>
            </a:r>
            <a:r>
              <a:rPr lang="it-IT" b="0" dirty="0">
                <a:solidFill>
                  <a:srgbClr val="008000"/>
                </a:solidFill>
                <a:effectLst/>
                <a:latin typeface="Consolas" panose="020B0609020204030204" pitchFamily="49" charset="0"/>
              </a:rPr>
              <a:t>, float </a:t>
            </a:r>
            <a:r>
              <a:rPr lang="it-IT" b="0" dirty="0" err="1">
                <a:solidFill>
                  <a:srgbClr val="008000"/>
                </a:solidFill>
                <a:effectLst/>
                <a:latin typeface="Consolas" panose="020B0609020204030204" pitchFamily="49" charset="0"/>
              </a:rPr>
              <a:t>returned</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b="1" dirty="0"/>
          </a:p>
        </p:txBody>
      </p:sp>
    </p:spTree>
    <p:extLst>
      <p:ext uri="{BB962C8B-B14F-4D97-AF65-F5344CB8AC3E}">
        <p14:creationId xmlns:p14="http://schemas.microsoft.com/office/powerpoint/2010/main" val="6398494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35A4-439C-424D-BE12-B828A81397B7}"/>
              </a:ext>
            </a:extLst>
          </p:cNvPr>
          <p:cNvSpPr>
            <a:spLocks noGrp="1"/>
          </p:cNvSpPr>
          <p:nvPr>
            <p:ph type="title"/>
          </p:nvPr>
        </p:nvSpPr>
        <p:spPr/>
        <p:txBody>
          <a:bodyPr/>
          <a:lstStyle/>
          <a:p>
            <a:r>
              <a:rPr lang="it-IT" dirty="0"/>
              <a:t>Scope delle variabili</a:t>
            </a:r>
          </a:p>
        </p:txBody>
      </p:sp>
      <p:sp>
        <p:nvSpPr>
          <p:cNvPr id="3" name="Segnaposto contenuto 2">
            <a:extLst>
              <a:ext uri="{FF2B5EF4-FFF2-40B4-BE49-F238E27FC236}">
                <a16:creationId xmlns:a16="http://schemas.microsoft.com/office/drawing/2014/main" id="{A306F5E4-91B0-4CEA-94C1-094B06A18E99}"/>
              </a:ext>
            </a:extLst>
          </p:cNvPr>
          <p:cNvSpPr>
            <a:spLocks noGrp="1"/>
          </p:cNvSpPr>
          <p:nvPr>
            <p:ph sz="half" idx="2"/>
          </p:nvPr>
        </p:nvSpPr>
        <p:spPr>
          <a:xfrm>
            <a:off x="328612" y="1730240"/>
            <a:ext cx="5678996" cy="4628645"/>
          </a:xfrm>
        </p:spPr>
        <p:txBody>
          <a:bodyPr>
            <a:normAutofit/>
          </a:bodyPr>
          <a:lstStyle/>
          <a:p>
            <a:r>
              <a:rPr lang="it-IT" sz="2000" dirty="0"/>
              <a:t>Immaginiamo di definire una variabile $a e di volerla utilizzare in una funzione. Richiamando direttamente $a all'interno della funzione essa non avrà valore dato.</a:t>
            </a:r>
          </a:p>
          <a:p>
            <a:r>
              <a:rPr lang="it-IT" sz="2000" dirty="0"/>
              <a:t>restituirà 10 e solleverà un </a:t>
            </a:r>
            <a:r>
              <a:rPr lang="it-IT" sz="2000" dirty="0" err="1"/>
              <a:t>Notice</a:t>
            </a:r>
            <a:r>
              <a:rPr lang="it-IT" sz="2000" dirty="0"/>
              <a:t> come il seguente:</a:t>
            </a:r>
          </a:p>
          <a:p>
            <a:r>
              <a:rPr lang="it-IT" sz="2000" dirty="0">
                <a:highlight>
                  <a:srgbClr val="FF00FF"/>
                </a:highlight>
              </a:rPr>
              <a:t>PHP </a:t>
            </a:r>
            <a:r>
              <a:rPr lang="it-IT" sz="2000" dirty="0" err="1">
                <a:highlight>
                  <a:srgbClr val="FF00FF"/>
                </a:highlight>
              </a:rPr>
              <a:t>Notice</a:t>
            </a:r>
            <a:r>
              <a:rPr lang="it-IT" sz="2000" dirty="0">
                <a:highlight>
                  <a:srgbClr val="FF00FF"/>
                </a:highlight>
              </a:rPr>
              <a:t>:  </a:t>
            </a:r>
            <a:r>
              <a:rPr lang="it-IT" sz="2000" dirty="0" err="1">
                <a:highlight>
                  <a:srgbClr val="FF00FF"/>
                </a:highlight>
              </a:rPr>
              <a:t>Undefined</a:t>
            </a:r>
            <a:r>
              <a:rPr lang="it-IT" sz="2000" dirty="0">
                <a:highlight>
                  <a:srgbClr val="FF00FF"/>
                </a:highlight>
              </a:rPr>
              <a:t> </a:t>
            </a:r>
            <a:r>
              <a:rPr lang="it-IT" sz="2000" dirty="0" err="1">
                <a:highlight>
                  <a:srgbClr val="FF00FF"/>
                </a:highlight>
              </a:rPr>
              <a:t>variable</a:t>
            </a:r>
            <a:r>
              <a:rPr lang="it-IT" sz="2000" dirty="0">
                <a:highlight>
                  <a:srgbClr val="FF00FF"/>
                </a:highlight>
              </a:rPr>
              <a:t>: a in </a:t>
            </a:r>
            <a:r>
              <a:rPr lang="it-IT" sz="2000" dirty="0" err="1">
                <a:highlight>
                  <a:srgbClr val="FF00FF"/>
                </a:highlight>
              </a:rPr>
              <a:t>php</a:t>
            </a:r>
            <a:r>
              <a:rPr lang="it-IT" sz="2000" dirty="0">
                <a:highlight>
                  <a:srgbClr val="FF00FF"/>
                </a:highlight>
              </a:rPr>
              <a:t> shell code on line 2</a:t>
            </a:r>
          </a:p>
          <a:p>
            <a:r>
              <a:rPr lang="it-IT" sz="2000" dirty="0"/>
              <a:t>Questo perché nel contesto della funzione $a non è stata definita. </a:t>
            </a:r>
            <a:br>
              <a:rPr lang="it-IT" sz="2000" dirty="0"/>
            </a:br>
            <a:endParaRPr lang="it-IT" sz="2000" dirty="0"/>
          </a:p>
        </p:txBody>
      </p:sp>
      <p:sp>
        <p:nvSpPr>
          <p:cNvPr id="4" name="Segnaposto contenuto 3">
            <a:extLst>
              <a:ext uri="{FF2B5EF4-FFF2-40B4-BE49-F238E27FC236}">
                <a16:creationId xmlns:a16="http://schemas.microsoft.com/office/drawing/2014/main" id="{A8C227CB-AB02-4B35-8A2F-37C0493F688B}"/>
              </a:ext>
            </a:extLst>
          </p:cNvPr>
          <p:cNvSpPr>
            <a:spLocks noGrp="1"/>
          </p:cNvSpPr>
          <p:nvPr>
            <p:ph sz="quarter" idx="4"/>
          </p:nvPr>
        </p:nvSpPr>
        <p:spPr>
          <a:xfrm>
            <a:off x="6184392" y="1905958"/>
            <a:ext cx="5678996" cy="4628645"/>
          </a:xfrm>
        </p:spPr>
        <p:txBody>
          <a:bodyPr>
            <a:normAutofit fontScale="85000" lnSpcReduction="10000"/>
          </a:bodyPr>
          <a:lstStyle/>
          <a:p>
            <a:r>
              <a:rPr lang="en-US" dirty="0">
                <a:highlight>
                  <a:srgbClr val="00FF00"/>
                </a:highlight>
              </a:rPr>
              <a:t>$a</a:t>
            </a:r>
            <a:r>
              <a:rPr lang="en-US" dirty="0"/>
              <a:t>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endParaRPr lang="it-IT" dirty="0"/>
          </a:p>
          <a:p>
            <a:pPr marL="0" indent="0">
              <a:buNone/>
            </a:pPr>
            <a:r>
              <a:rPr lang="it-IT" dirty="0">
                <a:highlight>
                  <a:srgbClr val="FF0000"/>
                </a:highlight>
              </a:rPr>
              <a:t>//</a:t>
            </a:r>
            <a:r>
              <a:rPr lang="it-IT" sz="2400" dirty="0">
                <a:highlight>
                  <a:srgbClr val="FF0000"/>
                </a:highlight>
              </a:rPr>
              <a:t>PHP </a:t>
            </a:r>
            <a:r>
              <a:rPr lang="it-IT" sz="2400" dirty="0" err="1">
                <a:highlight>
                  <a:srgbClr val="FF0000"/>
                </a:highlight>
              </a:rPr>
              <a:t>Notice</a:t>
            </a:r>
            <a:r>
              <a:rPr lang="it-IT" sz="2400" dirty="0">
                <a:highlight>
                  <a:srgbClr val="FF0000"/>
                </a:highlight>
              </a:rPr>
              <a:t>:  </a:t>
            </a:r>
            <a:r>
              <a:rPr lang="it-IT" sz="2400" dirty="0" err="1">
                <a:highlight>
                  <a:srgbClr val="FF0000"/>
                </a:highlight>
              </a:rPr>
              <a:t>Undefined</a:t>
            </a:r>
            <a:r>
              <a:rPr lang="it-IT" sz="2400" dirty="0">
                <a:highlight>
                  <a:srgbClr val="FF0000"/>
                </a:highlight>
              </a:rPr>
              <a:t> </a:t>
            </a:r>
            <a:r>
              <a:rPr lang="it-IT" sz="2400" dirty="0" err="1">
                <a:highlight>
                  <a:srgbClr val="FF0000"/>
                </a:highlight>
              </a:rPr>
              <a:t>variable</a:t>
            </a:r>
            <a:r>
              <a:rPr lang="it-IT" sz="2400" dirty="0">
                <a:highlight>
                  <a:srgbClr val="FF0000"/>
                </a:highlight>
              </a:rPr>
              <a:t>: a in </a:t>
            </a:r>
            <a:r>
              <a:rPr lang="it-IT" sz="2400" dirty="0" err="1">
                <a:highlight>
                  <a:srgbClr val="FF0000"/>
                </a:highlight>
              </a:rPr>
              <a:t>php</a:t>
            </a:r>
            <a:r>
              <a:rPr lang="it-IT" sz="2400" dirty="0">
                <a:highlight>
                  <a:srgbClr val="FF0000"/>
                </a:highlight>
              </a:rPr>
              <a:t> shell code on line 2</a:t>
            </a:r>
          </a:p>
          <a:p>
            <a:pPr marL="0" indent="0">
              <a:buNone/>
            </a:pPr>
            <a:endParaRPr lang="it-IT" dirty="0"/>
          </a:p>
          <a:p>
            <a:pPr marL="0" indent="0">
              <a:buNone/>
            </a:pPr>
            <a:r>
              <a:rPr lang="it-IT" dirty="0"/>
              <a:t>----------------------------------------------------------------------</a:t>
            </a:r>
          </a:p>
          <a:p>
            <a:r>
              <a:rPr lang="it-IT" dirty="0"/>
              <a:t>Come dovrebbe essere:</a:t>
            </a:r>
          </a:p>
          <a:p>
            <a:r>
              <a:rPr lang="it-IT" dirty="0"/>
              <a:t>$a = 10;</a:t>
            </a:r>
          </a:p>
          <a:p>
            <a:r>
              <a:rPr lang="it-IT" dirty="0" err="1"/>
              <a:t>function</a:t>
            </a:r>
            <a:r>
              <a:rPr lang="it-IT" dirty="0"/>
              <a:t> sum</a:t>
            </a:r>
            <a:r>
              <a:rPr lang="it-IT" dirty="0">
                <a:highlight>
                  <a:srgbClr val="FFFF00"/>
                </a:highlight>
              </a:rPr>
              <a:t>($a, $b</a:t>
            </a:r>
            <a:r>
              <a:rPr lang="it-IT" dirty="0"/>
              <a:t>) {</a:t>
            </a:r>
          </a:p>
          <a:p>
            <a:r>
              <a:rPr lang="it-IT" dirty="0"/>
              <a:t>    </a:t>
            </a:r>
            <a:r>
              <a:rPr lang="it-IT" dirty="0" err="1"/>
              <a:t>return</a:t>
            </a:r>
            <a:r>
              <a:rPr lang="it-IT" dirty="0"/>
              <a:t> $a + $b;</a:t>
            </a:r>
          </a:p>
          <a:p>
            <a:r>
              <a:rPr lang="it-IT" dirty="0"/>
              <a:t>}</a:t>
            </a:r>
          </a:p>
          <a:p>
            <a:r>
              <a:rPr lang="it-IT" dirty="0" err="1"/>
              <a:t>echo</a:t>
            </a:r>
            <a:r>
              <a:rPr lang="it-IT" dirty="0"/>
              <a:t> sum</a:t>
            </a:r>
            <a:r>
              <a:rPr lang="it-IT" dirty="0">
                <a:highlight>
                  <a:srgbClr val="FFFF00"/>
                </a:highlight>
              </a:rPr>
              <a:t>($a, 10</a:t>
            </a:r>
            <a:r>
              <a:rPr lang="it-IT" dirty="0"/>
              <a:t>); //in questo caso il risultato sarà 20</a:t>
            </a:r>
          </a:p>
        </p:txBody>
      </p:sp>
      <p:sp>
        <p:nvSpPr>
          <p:cNvPr id="7" name="CasellaDiTesto 6">
            <a:extLst>
              <a:ext uri="{FF2B5EF4-FFF2-40B4-BE49-F238E27FC236}">
                <a16:creationId xmlns:a16="http://schemas.microsoft.com/office/drawing/2014/main" id="{EEE11D96-5E2C-4D86-9AD2-9ED010D839CC}"/>
              </a:ext>
            </a:extLst>
          </p:cNvPr>
          <p:cNvSpPr txBox="1"/>
          <p:nvPr/>
        </p:nvSpPr>
        <p:spPr>
          <a:xfrm>
            <a:off x="328612" y="1277035"/>
            <a:ext cx="11549444" cy="400110"/>
          </a:xfrm>
          <a:prstGeom prst="rect">
            <a:avLst/>
          </a:prstGeom>
          <a:noFill/>
        </p:spPr>
        <p:txBody>
          <a:bodyPr wrap="square">
            <a:spAutoFit/>
          </a:bodyPr>
          <a:lstStyle/>
          <a:p>
            <a:r>
              <a:rPr lang="it-IT" sz="2000" dirty="0"/>
              <a:t>Per </a:t>
            </a:r>
            <a:r>
              <a:rPr lang="it-IT" sz="2000" b="1" dirty="0"/>
              <a:t>scope</a:t>
            </a:r>
            <a:r>
              <a:rPr lang="it-IT" sz="2000" dirty="0"/>
              <a:t> si intende la visibilità di una variabile, ovvero la "</a:t>
            </a:r>
            <a:r>
              <a:rPr lang="it-IT" sz="2000" b="1" dirty="0"/>
              <a:t>porzione</a:t>
            </a:r>
            <a:r>
              <a:rPr lang="it-IT" sz="2000" dirty="0"/>
              <a:t>" di codice in cui essa è accessibile.</a:t>
            </a:r>
          </a:p>
        </p:txBody>
      </p:sp>
    </p:spTree>
    <p:extLst>
      <p:ext uri="{BB962C8B-B14F-4D97-AF65-F5344CB8AC3E}">
        <p14:creationId xmlns:p14="http://schemas.microsoft.com/office/powerpoint/2010/main" val="23509437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5221-C81E-4505-8F32-19456AA707D8}"/>
              </a:ext>
            </a:extLst>
          </p:cNvPr>
          <p:cNvSpPr>
            <a:spLocks noGrp="1"/>
          </p:cNvSpPr>
          <p:nvPr>
            <p:ph type="title"/>
          </p:nvPr>
        </p:nvSpPr>
        <p:spPr/>
        <p:txBody>
          <a:bodyPr>
            <a:normAutofit/>
          </a:bodyPr>
          <a:lstStyle/>
          <a:p>
            <a:r>
              <a:rPr lang="it-IT" dirty="0"/>
              <a:t>Usare la keyword global</a:t>
            </a:r>
          </a:p>
        </p:txBody>
      </p:sp>
      <p:sp>
        <p:nvSpPr>
          <p:cNvPr id="3" name="Segnaposto contenuto 2">
            <a:extLst>
              <a:ext uri="{FF2B5EF4-FFF2-40B4-BE49-F238E27FC236}">
                <a16:creationId xmlns:a16="http://schemas.microsoft.com/office/drawing/2014/main" id="{F036BF65-F6AA-4614-AD22-7BC7145B9B60}"/>
              </a:ext>
            </a:extLst>
          </p:cNvPr>
          <p:cNvSpPr>
            <a:spLocks noGrp="1"/>
          </p:cNvSpPr>
          <p:nvPr>
            <p:ph sz="half" idx="2"/>
          </p:nvPr>
        </p:nvSpPr>
        <p:spPr/>
        <p:txBody>
          <a:bodyPr>
            <a:normAutofit/>
          </a:bodyPr>
          <a:lstStyle/>
          <a:p>
            <a:r>
              <a:rPr lang="it-IT" sz="2000" dirty="0"/>
              <a:t>Un'altra soluzione è </a:t>
            </a:r>
            <a:r>
              <a:rPr lang="it-IT" sz="2000" b="1" dirty="0">
                <a:highlight>
                  <a:srgbClr val="00FF00"/>
                </a:highlight>
              </a:rPr>
              <a:t>dichiarare la variabile come globale</a:t>
            </a:r>
            <a:r>
              <a:rPr lang="it-IT" sz="2000" b="1" dirty="0"/>
              <a:t> così da poterla utilizzare anche all'interno di altri scope.</a:t>
            </a:r>
          </a:p>
          <a:p>
            <a:r>
              <a:rPr lang="it-IT" sz="2000" dirty="0"/>
              <a:t>Con la keyword global possiamo indicare a PHP che ogni riferimento alla variabile $a deve essere cercato nello scope globale e non in quello locale.</a:t>
            </a:r>
          </a:p>
        </p:txBody>
      </p:sp>
      <p:sp>
        <p:nvSpPr>
          <p:cNvPr id="4" name="Segnaposto contenuto 3">
            <a:extLst>
              <a:ext uri="{FF2B5EF4-FFF2-40B4-BE49-F238E27FC236}">
                <a16:creationId xmlns:a16="http://schemas.microsoft.com/office/drawing/2014/main" id="{CFAC15C8-EF1F-492E-9886-1919A2AA0F80}"/>
              </a:ext>
            </a:extLst>
          </p:cNvPr>
          <p:cNvSpPr>
            <a:spLocks noGrp="1"/>
          </p:cNvSpPr>
          <p:nvPr>
            <p:ph sz="quarter" idx="4"/>
          </p:nvPr>
        </p:nvSpPr>
        <p:spPr>
          <a:xfrm>
            <a:off x="6007608" y="1271016"/>
            <a:ext cx="5855780" cy="5467213"/>
          </a:xfrm>
        </p:spPr>
        <p:txBody>
          <a:bodyPr>
            <a:normAutofit fontScale="92500" lnSpcReduction="20000"/>
          </a:bodyPr>
          <a:lstStyle/>
          <a:p>
            <a:r>
              <a:rPr lang="it-IT" dirty="0"/>
              <a:t>Variabile non definita //esempio precedente errato</a:t>
            </a:r>
            <a:br>
              <a:rPr lang="it-IT" dirty="0"/>
            </a:br>
            <a:endParaRPr lang="it-IT" dirty="0"/>
          </a:p>
          <a:p>
            <a:r>
              <a:rPr lang="en-US" dirty="0"/>
              <a:t>$a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p>
          <a:p>
            <a:pPr marL="0" indent="0">
              <a:buNone/>
            </a:pPr>
            <a:endParaRPr lang="it-IT" dirty="0"/>
          </a:p>
          <a:p>
            <a:pPr marL="0" indent="0">
              <a:buNone/>
            </a:pPr>
            <a:br>
              <a:rPr lang="it-IT" dirty="0"/>
            </a:br>
            <a:endParaRPr lang="it-IT" dirty="0"/>
          </a:p>
          <a:p>
            <a:r>
              <a:rPr lang="it-IT" dirty="0"/>
              <a:t>Invece Con la Keyword global</a:t>
            </a:r>
          </a:p>
          <a:p>
            <a:r>
              <a:rPr lang="it-IT" dirty="0"/>
              <a:t>$a = 10;</a:t>
            </a:r>
          </a:p>
          <a:p>
            <a:r>
              <a:rPr lang="it-IT" dirty="0" err="1"/>
              <a:t>function</a:t>
            </a:r>
            <a:r>
              <a:rPr lang="it-IT" dirty="0"/>
              <a:t> sum($b) {</a:t>
            </a:r>
          </a:p>
          <a:p>
            <a:r>
              <a:rPr lang="it-IT" dirty="0"/>
              <a:t>    </a:t>
            </a:r>
            <a:r>
              <a:rPr lang="it-IT" dirty="0">
                <a:highlight>
                  <a:srgbClr val="00FF00"/>
                </a:highlight>
              </a:rPr>
              <a:t>global $a;</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15112906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29A9E6-66FC-4914-BEE7-CC4DD31BC372}"/>
              </a:ext>
            </a:extLst>
          </p:cNvPr>
          <p:cNvSpPr>
            <a:spLocks noGrp="1"/>
          </p:cNvSpPr>
          <p:nvPr>
            <p:ph type="title"/>
          </p:nvPr>
        </p:nvSpPr>
        <p:spPr/>
        <p:txBody>
          <a:bodyPr>
            <a:normAutofit/>
          </a:bodyPr>
          <a:lstStyle/>
          <a:p>
            <a:r>
              <a:rPr lang="it-IT" dirty="0"/>
              <a:t>Accedere all'array $GLOBALS</a:t>
            </a:r>
          </a:p>
        </p:txBody>
      </p:sp>
      <p:sp>
        <p:nvSpPr>
          <p:cNvPr id="3" name="Segnaposto contenuto 2">
            <a:extLst>
              <a:ext uri="{FF2B5EF4-FFF2-40B4-BE49-F238E27FC236}">
                <a16:creationId xmlns:a16="http://schemas.microsoft.com/office/drawing/2014/main" id="{9A15EFA3-D5C3-4F8B-A2C5-C3E9890796FC}"/>
              </a:ext>
            </a:extLst>
          </p:cNvPr>
          <p:cNvSpPr>
            <a:spLocks noGrp="1"/>
          </p:cNvSpPr>
          <p:nvPr>
            <p:ph sz="half" idx="2"/>
          </p:nvPr>
        </p:nvSpPr>
        <p:spPr/>
        <p:txBody>
          <a:bodyPr>
            <a:normAutofit/>
          </a:bodyPr>
          <a:lstStyle/>
          <a:p>
            <a:r>
              <a:rPr lang="it-IT" sz="2000" dirty="0">
                <a:highlight>
                  <a:srgbClr val="00FF00"/>
                </a:highlight>
              </a:rPr>
              <a:t>L'array $GLOBALS contiene tutte le variabili dichiarate fino a quel momento comprese le variabili predefinite ($_GET, $_POST, $_SERVER..). </a:t>
            </a:r>
            <a:br>
              <a:rPr lang="it-IT" sz="2000" dirty="0">
                <a:highlight>
                  <a:srgbClr val="00FF00"/>
                </a:highlight>
              </a:rPr>
            </a:br>
            <a:r>
              <a:rPr lang="it-IT" sz="2000" dirty="0">
                <a:highlight>
                  <a:srgbClr val="00FF00"/>
                </a:highlight>
              </a:rPr>
              <a:t>Possiamo quindi utilizzarlo per accedere al valore della variabile.</a:t>
            </a:r>
          </a:p>
          <a:p>
            <a:pPr marL="0" indent="0">
              <a:buNone/>
            </a:pPr>
            <a:br>
              <a:rPr lang="it-IT" sz="2000" dirty="0"/>
            </a:br>
            <a:r>
              <a:rPr lang="it-IT" sz="2000" dirty="0"/>
              <a:t>Salvo in rari casi è sconsigliato utilizzare questo approccio.</a:t>
            </a:r>
          </a:p>
          <a:p>
            <a:r>
              <a:rPr lang="it-IT" sz="2000" dirty="0"/>
              <a:t>Quando possibile è consigliabile invece strutturare il codice affinché esso abbia un proprio scope, così da evitare risultati indesiderati.</a:t>
            </a:r>
          </a:p>
        </p:txBody>
      </p:sp>
      <p:sp>
        <p:nvSpPr>
          <p:cNvPr id="4" name="Segnaposto contenuto 3">
            <a:extLst>
              <a:ext uri="{FF2B5EF4-FFF2-40B4-BE49-F238E27FC236}">
                <a16:creationId xmlns:a16="http://schemas.microsoft.com/office/drawing/2014/main" id="{E7FC38F5-D208-4DEC-83C2-C4AA86A32B1E}"/>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00FF00"/>
                </a:highlight>
              </a:rPr>
              <a:t>$GLOBALS[</a:t>
            </a:r>
            <a:r>
              <a:rPr lang="it-IT" dirty="0">
                <a:solidFill>
                  <a:srgbClr val="00B050"/>
                </a:solidFill>
                <a:highlight>
                  <a:srgbClr val="00FF00"/>
                </a:highlight>
              </a:rPr>
              <a:t>'a</a:t>
            </a:r>
            <a:r>
              <a:rPr lang="it-IT" dirty="0">
                <a:solidFill>
                  <a:srgbClr val="00B050"/>
                </a:solidFill>
              </a:rPr>
              <a:t>'</a:t>
            </a:r>
            <a:r>
              <a:rPr lang="it-IT" dirty="0"/>
              <a:t>]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35441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9C8F32-5680-4223-95B1-A92F6E73FFCA}"/>
              </a:ext>
            </a:extLst>
          </p:cNvPr>
          <p:cNvSpPr>
            <a:spLocks noGrp="1"/>
          </p:cNvSpPr>
          <p:nvPr>
            <p:ph type="title"/>
          </p:nvPr>
        </p:nvSpPr>
        <p:spPr/>
        <p:txBody>
          <a:bodyPr>
            <a:normAutofit/>
          </a:bodyPr>
          <a:lstStyle/>
          <a:p>
            <a:r>
              <a:rPr lang="it-IT" dirty="0"/>
              <a:t>Keyword global e array $GLOBALS .</a:t>
            </a:r>
          </a:p>
        </p:txBody>
      </p:sp>
      <p:sp>
        <p:nvSpPr>
          <p:cNvPr id="3" name="Segnaposto contenuto 2">
            <a:extLst>
              <a:ext uri="{FF2B5EF4-FFF2-40B4-BE49-F238E27FC236}">
                <a16:creationId xmlns:a16="http://schemas.microsoft.com/office/drawing/2014/main" id="{E5E14D46-AC2F-4503-9C8D-B3B81790EFB9}"/>
              </a:ext>
            </a:extLst>
          </p:cNvPr>
          <p:cNvSpPr>
            <a:spLocks noGrp="1"/>
          </p:cNvSpPr>
          <p:nvPr>
            <p:ph sz="half" idx="2"/>
          </p:nvPr>
        </p:nvSpPr>
        <p:spPr/>
        <p:txBody>
          <a:bodyPr/>
          <a:lstStyle/>
          <a:p>
            <a:r>
              <a:rPr lang="it-IT" dirty="0"/>
              <a:t>$a = 10;</a:t>
            </a:r>
          </a:p>
          <a:p>
            <a:r>
              <a:rPr lang="it-IT" dirty="0" err="1"/>
              <a:t>function</a:t>
            </a:r>
            <a:r>
              <a:rPr lang="it-IT" dirty="0"/>
              <a:t> sum($b) {</a:t>
            </a:r>
          </a:p>
          <a:p>
            <a:r>
              <a:rPr lang="it-IT" dirty="0"/>
              <a:t>    </a:t>
            </a:r>
            <a:r>
              <a:rPr lang="it-IT" dirty="0">
                <a:highlight>
                  <a:srgbClr val="FFFF00"/>
                </a:highlight>
              </a:rPr>
              <a:t>global </a:t>
            </a:r>
            <a:r>
              <a:rPr lang="it-IT" dirty="0">
                <a:solidFill>
                  <a:schemeClr val="tx1"/>
                </a:solidFill>
              </a:rPr>
              <a:t>$a</a:t>
            </a:r>
            <a:r>
              <a:rPr lang="it-IT" dirty="0"/>
              <a:t>;</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a:p>
            <a:endParaRPr lang="it-IT" dirty="0"/>
          </a:p>
        </p:txBody>
      </p:sp>
      <p:sp>
        <p:nvSpPr>
          <p:cNvPr id="4" name="Segnaposto contenuto 3">
            <a:extLst>
              <a:ext uri="{FF2B5EF4-FFF2-40B4-BE49-F238E27FC236}">
                <a16:creationId xmlns:a16="http://schemas.microsoft.com/office/drawing/2014/main" id="{B6529A6F-CD2D-4684-9367-845628297E0D}"/>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FFFF00"/>
                </a:highlight>
              </a:rPr>
              <a:t>$GLOBALS</a:t>
            </a:r>
            <a:r>
              <a:rPr lang="it-IT" dirty="0"/>
              <a:t>['a'] + $b;</a:t>
            </a:r>
          </a:p>
          <a:p>
            <a:r>
              <a:rPr lang="it-IT" dirty="0"/>
              <a:t>}</a:t>
            </a:r>
          </a:p>
          <a:p>
            <a:r>
              <a:rPr lang="it-IT" dirty="0" err="1"/>
              <a:t>echo</a:t>
            </a:r>
            <a:r>
              <a:rPr lang="it-IT" dirty="0"/>
              <a:t> sum(10); //anche in questo caso il risultato sarà 20</a:t>
            </a:r>
          </a:p>
          <a:p>
            <a:endParaRPr lang="it-IT" dirty="0"/>
          </a:p>
        </p:txBody>
      </p:sp>
    </p:spTree>
    <p:extLst>
      <p:ext uri="{BB962C8B-B14F-4D97-AF65-F5344CB8AC3E}">
        <p14:creationId xmlns:p14="http://schemas.microsoft.com/office/powerpoint/2010/main" val="222676169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140CB-7FFD-4BD5-9D25-B17AA31A2916}"/>
              </a:ext>
            </a:extLst>
          </p:cNvPr>
          <p:cNvSpPr>
            <a:spLocks noGrp="1"/>
          </p:cNvSpPr>
          <p:nvPr>
            <p:ph type="title"/>
          </p:nvPr>
        </p:nvSpPr>
        <p:spPr/>
        <p:txBody>
          <a:bodyPr>
            <a:normAutofit/>
          </a:bodyPr>
          <a:lstStyle/>
          <a:p>
            <a:r>
              <a:rPr lang="it-IT" dirty="0"/>
              <a:t>Includere file nel codice</a:t>
            </a:r>
          </a:p>
        </p:txBody>
      </p:sp>
      <p:sp>
        <p:nvSpPr>
          <p:cNvPr id="3" name="Segnaposto contenuto 2">
            <a:extLst>
              <a:ext uri="{FF2B5EF4-FFF2-40B4-BE49-F238E27FC236}">
                <a16:creationId xmlns:a16="http://schemas.microsoft.com/office/drawing/2014/main" id="{A3EF3E67-7A0E-4D64-A664-D9FB3566534F}"/>
              </a:ext>
            </a:extLst>
          </p:cNvPr>
          <p:cNvSpPr>
            <a:spLocks noGrp="1"/>
          </p:cNvSpPr>
          <p:nvPr>
            <p:ph sz="half" idx="2"/>
          </p:nvPr>
        </p:nvSpPr>
        <p:spPr/>
        <p:txBody>
          <a:bodyPr>
            <a:normAutofit/>
          </a:bodyPr>
          <a:lstStyle/>
          <a:p>
            <a:r>
              <a:rPr lang="it-IT" sz="2000" dirty="0"/>
              <a:t>È possibile </a:t>
            </a:r>
            <a:r>
              <a:rPr lang="it-IT" sz="2000" b="1" dirty="0"/>
              <a:t>inserire il contenuto di un file PHP in un altro file</a:t>
            </a:r>
            <a:r>
              <a:rPr lang="it-IT" sz="2000" dirty="0"/>
              <a:t> PHP </a:t>
            </a:r>
            <a:r>
              <a:rPr lang="it-IT" sz="2000" b="1" dirty="0"/>
              <a:t>con i costrutti </a:t>
            </a:r>
            <a:r>
              <a:rPr lang="it-IT" sz="2000" b="1" dirty="0">
                <a:highlight>
                  <a:srgbClr val="00FF00"/>
                </a:highlight>
              </a:rPr>
              <a:t>include e </a:t>
            </a:r>
            <a:r>
              <a:rPr lang="it-IT" sz="2000" b="1" dirty="0" err="1">
                <a:highlight>
                  <a:srgbClr val="00FF00"/>
                </a:highlight>
              </a:rPr>
              <a:t>require</a:t>
            </a:r>
            <a:r>
              <a:rPr lang="it-IT" sz="2000" dirty="0"/>
              <a:t>.</a:t>
            </a:r>
          </a:p>
          <a:p>
            <a:r>
              <a:rPr lang="it-IT" sz="2000" dirty="0"/>
              <a:t>Per includere il file è sufficiente richiamarlo con il </a:t>
            </a:r>
            <a:r>
              <a:rPr lang="it-IT" sz="2000" dirty="0" err="1"/>
              <a:t>path</a:t>
            </a:r>
            <a:r>
              <a:rPr lang="it-IT" sz="2000" dirty="0"/>
              <a:t> completo.</a:t>
            </a:r>
          </a:p>
          <a:p>
            <a:r>
              <a:rPr lang="it-IT" sz="2000" dirty="0"/>
              <a:t>Il risultato è sostanzialmente identico tranne per come vengono gestiti gli errori. </a:t>
            </a:r>
          </a:p>
          <a:p>
            <a:r>
              <a:rPr lang="it-IT" sz="2000" dirty="0"/>
              <a:t>Se si verifica un errore all'interno del codice incluso </a:t>
            </a:r>
            <a:r>
              <a:rPr lang="it-IT" sz="2000" b="1" dirty="0"/>
              <a:t>con </a:t>
            </a:r>
            <a:r>
              <a:rPr lang="it-IT" sz="2000" b="1" dirty="0" err="1"/>
              <a:t>require</a:t>
            </a:r>
            <a:r>
              <a:rPr lang="it-IT" sz="2000" b="1" dirty="0"/>
              <a:t> l'esecuzione viene arrestata con un fatal </a:t>
            </a:r>
            <a:r>
              <a:rPr lang="it-IT" sz="2000" b="1" dirty="0" err="1"/>
              <a:t>error</a:t>
            </a:r>
            <a:r>
              <a:rPr lang="it-IT" sz="2000" b="1" dirty="0"/>
              <a:t> E_COMPILE_ERROR</a:t>
            </a:r>
            <a:r>
              <a:rPr lang="it-IT" sz="2000" dirty="0"/>
              <a:t>. </a:t>
            </a:r>
          </a:p>
          <a:p>
            <a:r>
              <a:rPr lang="it-IT" sz="2000" dirty="0"/>
              <a:t>Nel caso di errore </a:t>
            </a:r>
            <a:r>
              <a:rPr lang="it-IT" sz="2000" b="1" dirty="0">
                <a:highlight>
                  <a:srgbClr val="00FF00"/>
                </a:highlight>
              </a:rPr>
              <a:t>con include l'esecuzione dello script prosegue e viene sollevato un E_WARNING</a:t>
            </a:r>
            <a:r>
              <a:rPr lang="it-IT" sz="2000" dirty="0"/>
              <a:t>.</a:t>
            </a:r>
          </a:p>
          <a:p>
            <a:endParaRPr lang="it-IT" sz="2000" dirty="0"/>
          </a:p>
        </p:txBody>
      </p:sp>
      <p:sp>
        <p:nvSpPr>
          <p:cNvPr id="4" name="Segnaposto contenuto 3">
            <a:extLst>
              <a:ext uri="{FF2B5EF4-FFF2-40B4-BE49-F238E27FC236}">
                <a16:creationId xmlns:a16="http://schemas.microsoft.com/office/drawing/2014/main" id="{E66C1CE1-1622-46BE-98AF-A58E4853A68B}"/>
              </a:ext>
            </a:extLst>
          </p:cNvPr>
          <p:cNvSpPr>
            <a:spLocks noGrp="1"/>
          </p:cNvSpPr>
          <p:nvPr>
            <p:ph sz="quarter" idx="4"/>
          </p:nvPr>
        </p:nvSpPr>
        <p:spPr/>
        <p:txBody>
          <a:bodyPr/>
          <a:lstStyle/>
          <a:p>
            <a:r>
              <a:rPr lang="it-IT" dirty="0"/>
              <a:t>i</a:t>
            </a:r>
            <a:r>
              <a:rPr lang="it-IT" dirty="0">
                <a:highlight>
                  <a:srgbClr val="FFFF00"/>
                </a:highlight>
              </a:rPr>
              <a:t>nclude</a:t>
            </a:r>
            <a:r>
              <a:rPr lang="it-IT" dirty="0"/>
              <a:t> '</a:t>
            </a:r>
            <a:r>
              <a:rPr lang="it-IT" dirty="0" err="1"/>
              <a:t>nomedelfile.php</a:t>
            </a:r>
            <a:r>
              <a:rPr lang="it-IT" dirty="0"/>
              <a:t>';</a:t>
            </a:r>
          </a:p>
          <a:p>
            <a:r>
              <a:rPr lang="it-IT" dirty="0"/>
              <a:t>//oppure</a:t>
            </a:r>
          </a:p>
          <a:p>
            <a:r>
              <a:rPr lang="it-IT" dirty="0" err="1">
                <a:highlight>
                  <a:srgbClr val="FFFF00"/>
                </a:highlight>
              </a:rPr>
              <a:t>require</a:t>
            </a:r>
            <a:r>
              <a:rPr lang="it-IT" dirty="0">
                <a:highlight>
                  <a:srgbClr val="FFFF00"/>
                </a:highlight>
              </a:rPr>
              <a:t> </a:t>
            </a:r>
            <a:r>
              <a:rPr lang="it-IT" dirty="0"/>
              <a:t>'</a:t>
            </a:r>
            <a:r>
              <a:rPr lang="it-IT" dirty="0" err="1"/>
              <a:t>nomedelfile.php</a:t>
            </a:r>
            <a:r>
              <a:rPr lang="it-IT" dirty="0"/>
              <a:t>';</a:t>
            </a:r>
          </a:p>
        </p:txBody>
      </p:sp>
    </p:spTree>
    <p:extLst>
      <p:ext uri="{BB962C8B-B14F-4D97-AF65-F5344CB8AC3E}">
        <p14:creationId xmlns:p14="http://schemas.microsoft.com/office/powerpoint/2010/main" val="27846517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8AB5F-2A91-423C-AEFF-586A25B37825}"/>
              </a:ext>
            </a:extLst>
          </p:cNvPr>
          <p:cNvSpPr>
            <a:spLocks noGrp="1"/>
          </p:cNvSpPr>
          <p:nvPr>
            <p:ph type="title"/>
          </p:nvPr>
        </p:nvSpPr>
        <p:spPr/>
        <p:txBody>
          <a:bodyPr/>
          <a:lstStyle/>
          <a:p>
            <a:r>
              <a:rPr lang="it-IT" dirty="0"/>
              <a:t>Scope delle variabili con include e </a:t>
            </a:r>
            <a:r>
              <a:rPr lang="it-IT" dirty="0" err="1"/>
              <a:t>require</a:t>
            </a:r>
            <a:endParaRPr lang="it-IT" dirty="0"/>
          </a:p>
        </p:txBody>
      </p:sp>
      <p:sp>
        <p:nvSpPr>
          <p:cNvPr id="3" name="Segnaposto contenuto 2">
            <a:extLst>
              <a:ext uri="{FF2B5EF4-FFF2-40B4-BE49-F238E27FC236}">
                <a16:creationId xmlns:a16="http://schemas.microsoft.com/office/drawing/2014/main" id="{9F06571E-99D9-4DDA-862E-61A1B5490C19}"/>
              </a:ext>
            </a:extLst>
          </p:cNvPr>
          <p:cNvSpPr>
            <a:spLocks noGrp="1"/>
          </p:cNvSpPr>
          <p:nvPr>
            <p:ph sz="half" idx="2"/>
          </p:nvPr>
        </p:nvSpPr>
        <p:spPr>
          <a:xfrm>
            <a:off x="328612" y="1271016"/>
            <a:ext cx="2963228" cy="5248655"/>
          </a:xfrm>
        </p:spPr>
        <p:txBody>
          <a:bodyPr>
            <a:normAutofit/>
          </a:bodyPr>
          <a:lstStyle/>
          <a:p>
            <a:r>
              <a:rPr lang="it-IT" sz="2000" dirty="0">
                <a:highlight>
                  <a:srgbClr val="00FF00"/>
                </a:highlight>
              </a:rPr>
              <a:t>Una variabile definita prima di includere un file è sempre visibile all'interno di un file incluso.</a:t>
            </a:r>
          </a:p>
        </p:txBody>
      </p:sp>
      <p:sp>
        <p:nvSpPr>
          <p:cNvPr id="4" name="Segnaposto contenuto 3">
            <a:extLst>
              <a:ext uri="{FF2B5EF4-FFF2-40B4-BE49-F238E27FC236}">
                <a16:creationId xmlns:a16="http://schemas.microsoft.com/office/drawing/2014/main" id="{CDE1DBC9-6296-4E12-A1D8-366826B5A6B5}"/>
              </a:ext>
            </a:extLst>
          </p:cNvPr>
          <p:cNvSpPr>
            <a:spLocks noGrp="1"/>
          </p:cNvSpPr>
          <p:nvPr>
            <p:ph sz="quarter" idx="4"/>
          </p:nvPr>
        </p:nvSpPr>
        <p:spPr>
          <a:xfrm>
            <a:off x="3493008" y="1271017"/>
            <a:ext cx="8370380" cy="5263586"/>
          </a:xfrm>
        </p:spPr>
        <p:txBody>
          <a:bodyPr>
            <a:normAutofit fontScale="92500"/>
          </a:bodyPr>
          <a:lstStyle/>
          <a:p>
            <a:r>
              <a:rPr lang="it-IT" dirty="0"/>
              <a:t>Supponiamo di creare un file chiamato </a:t>
            </a:r>
            <a:r>
              <a:rPr lang="it-IT" dirty="0" err="1"/>
              <a:t>moltiplica.php</a:t>
            </a:r>
            <a:r>
              <a:rPr lang="it-IT" dirty="0"/>
              <a:t> con contenuto:</a:t>
            </a:r>
            <a:br>
              <a:rPr lang="it-IT" dirty="0"/>
            </a:br>
            <a:br>
              <a:rPr lang="it-IT" dirty="0"/>
            </a:br>
            <a:r>
              <a:rPr lang="it-IT" dirty="0"/>
              <a:t>&lt;?</a:t>
            </a:r>
            <a:r>
              <a:rPr lang="it-IT" dirty="0" err="1"/>
              <a:t>php</a:t>
            </a:r>
            <a:endParaRPr lang="it-IT" dirty="0"/>
          </a:p>
          <a:p>
            <a:r>
              <a:rPr lang="it-IT" dirty="0"/>
              <a:t>    $a = $a * 100;</a:t>
            </a:r>
          </a:p>
          <a:p>
            <a:r>
              <a:rPr lang="it-IT" dirty="0"/>
              <a:t>?&gt;</a:t>
            </a:r>
          </a:p>
          <a:p>
            <a:r>
              <a:rPr lang="it-IT" dirty="0"/>
              <a:t>e di avere il nostro codice principale in un file </a:t>
            </a:r>
            <a:r>
              <a:rPr lang="it-IT" dirty="0" err="1"/>
              <a:t>index.php</a:t>
            </a:r>
            <a:r>
              <a:rPr lang="it-IT" dirty="0"/>
              <a:t>, nella stessa cartella dell'altro file, con contenuto:</a:t>
            </a:r>
            <a:br>
              <a:rPr lang="it-IT" dirty="0"/>
            </a:br>
            <a:br>
              <a:rPr lang="it-IT" dirty="0"/>
            </a:br>
            <a:r>
              <a:rPr lang="it-IT" dirty="0"/>
              <a:t>&lt;?</a:t>
            </a:r>
            <a:r>
              <a:rPr lang="it-IT" dirty="0" err="1"/>
              <a:t>php</a:t>
            </a:r>
            <a:endParaRPr lang="it-IT" dirty="0"/>
          </a:p>
          <a:p>
            <a:r>
              <a:rPr lang="it-IT" dirty="0"/>
              <a:t>    $a = 10;</a:t>
            </a:r>
          </a:p>
          <a:p>
            <a:r>
              <a:rPr lang="it-IT" dirty="0"/>
              <a:t>    </a:t>
            </a:r>
            <a:r>
              <a:rPr lang="it-IT" b="1" dirty="0"/>
              <a:t>include '</a:t>
            </a:r>
            <a:r>
              <a:rPr lang="it-IT" b="1" dirty="0" err="1"/>
              <a:t>moltiplica.php</a:t>
            </a:r>
            <a:r>
              <a:rPr lang="it-IT" b="1" dirty="0"/>
              <a:t>';</a:t>
            </a:r>
          </a:p>
          <a:p>
            <a:r>
              <a:rPr lang="it-IT" dirty="0"/>
              <a:t>    </a:t>
            </a:r>
            <a:r>
              <a:rPr lang="it-IT" dirty="0" err="1"/>
              <a:t>echo</a:t>
            </a:r>
            <a:r>
              <a:rPr lang="it-IT" dirty="0"/>
              <a:t> $a;</a:t>
            </a:r>
          </a:p>
          <a:p>
            <a:r>
              <a:rPr lang="it-IT" dirty="0"/>
              <a:t>?&gt;</a:t>
            </a:r>
          </a:p>
          <a:p>
            <a:pPr marL="0" indent="0">
              <a:buNone/>
            </a:pPr>
            <a:r>
              <a:rPr lang="it-IT" b="1" dirty="0"/>
              <a:t>Eseguendo il codice di </a:t>
            </a:r>
            <a:r>
              <a:rPr lang="it-IT" b="1" dirty="0" err="1"/>
              <a:t>index.php</a:t>
            </a:r>
            <a:r>
              <a:rPr lang="it-IT" b="1" dirty="0"/>
              <a:t> verrà stampato il valore 1000 </a:t>
            </a:r>
            <a:r>
              <a:rPr lang="it-IT" dirty="0"/>
              <a:t>perché </a:t>
            </a:r>
            <a:r>
              <a:rPr lang="it-IT" dirty="0">
                <a:highlight>
                  <a:srgbClr val="00FF00"/>
                </a:highlight>
              </a:rPr>
              <a:t>la variabile $a è visibile all'interno del file incluso.</a:t>
            </a:r>
          </a:p>
        </p:txBody>
      </p:sp>
    </p:spTree>
    <p:extLst>
      <p:ext uri="{BB962C8B-B14F-4D97-AF65-F5344CB8AC3E}">
        <p14:creationId xmlns:p14="http://schemas.microsoft.com/office/powerpoint/2010/main" val="12394518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088FC-31B3-41EC-A6E1-1BB6E43F39ED}"/>
              </a:ext>
            </a:extLst>
          </p:cNvPr>
          <p:cNvSpPr>
            <a:spLocks noGrp="1"/>
          </p:cNvSpPr>
          <p:nvPr>
            <p:ph type="title"/>
          </p:nvPr>
        </p:nvSpPr>
        <p:spPr/>
        <p:txBody>
          <a:bodyPr>
            <a:normAutofit fontScale="90000"/>
          </a:bodyPr>
          <a:lstStyle/>
          <a:p>
            <a:r>
              <a:rPr lang="it-IT" dirty="0" err="1"/>
              <a:t>include_once</a:t>
            </a:r>
            <a:r>
              <a:rPr lang="it-IT" dirty="0"/>
              <a:t> / </a:t>
            </a:r>
            <a:r>
              <a:rPr lang="it-IT" dirty="0" err="1"/>
              <a:t>require_once</a:t>
            </a:r>
            <a:br>
              <a:rPr lang="it-IT" dirty="0"/>
            </a:br>
            <a:r>
              <a:rPr lang="it-IT" dirty="0"/>
              <a:t>Evitare inclusioni ripetute dello stesso file</a:t>
            </a:r>
          </a:p>
        </p:txBody>
      </p:sp>
      <p:sp>
        <p:nvSpPr>
          <p:cNvPr id="3" name="Segnaposto contenuto 2">
            <a:extLst>
              <a:ext uri="{FF2B5EF4-FFF2-40B4-BE49-F238E27FC236}">
                <a16:creationId xmlns:a16="http://schemas.microsoft.com/office/drawing/2014/main" id="{9B00F66F-C3DC-4F1D-8956-0440D7B64BE1}"/>
              </a:ext>
            </a:extLst>
          </p:cNvPr>
          <p:cNvSpPr>
            <a:spLocks noGrp="1"/>
          </p:cNvSpPr>
          <p:nvPr>
            <p:ph sz="half" idx="2"/>
          </p:nvPr>
        </p:nvSpPr>
        <p:spPr>
          <a:xfrm>
            <a:off x="328612" y="1271016"/>
            <a:ext cx="4188524" cy="5248655"/>
          </a:xfrm>
        </p:spPr>
        <p:txBody>
          <a:bodyPr>
            <a:normAutofit/>
          </a:bodyPr>
          <a:lstStyle/>
          <a:p>
            <a:r>
              <a:rPr lang="it-IT" sz="2000" dirty="0"/>
              <a:t>Supponiamo di avere un codice in cui in base a determinate condizioni potrebbe capitare di </a:t>
            </a:r>
            <a:r>
              <a:rPr lang="it-IT" sz="2000" dirty="0">
                <a:highlight>
                  <a:srgbClr val="00FF00"/>
                </a:highlight>
              </a:rPr>
              <a:t>includere più volte lo stesso file. </a:t>
            </a:r>
            <a:r>
              <a:rPr lang="it-IT" sz="2000" dirty="0"/>
              <a:t>Se nel file incluso vengono definite funzioni o modificati i valori di variabili, sicuramente si possono avere risultati inaspettati.</a:t>
            </a:r>
          </a:p>
          <a:p>
            <a:endParaRPr lang="it-IT" sz="2000" dirty="0"/>
          </a:p>
          <a:p>
            <a:r>
              <a:rPr lang="it-IT" sz="2000" dirty="0"/>
              <a:t>Per evitare tali situazioni esistono </a:t>
            </a:r>
            <a:r>
              <a:rPr lang="it-IT" sz="2000" dirty="0" err="1">
                <a:highlight>
                  <a:srgbClr val="00FF00"/>
                </a:highlight>
              </a:rPr>
              <a:t>include_once</a:t>
            </a:r>
            <a:r>
              <a:rPr lang="it-IT" sz="2000" dirty="0">
                <a:highlight>
                  <a:srgbClr val="00FF00"/>
                </a:highlight>
              </a:rPr>
              <a:t> e </a:t>
            </a:r>
            <a:r>
              <a:rPr lang="it-IT" sz="2000" dirty="0" err="1">
                <a:highlight>
                  <a:srgbClr val="00FF00"/>
                </a:highlight>
              </a:rPr>
              <a:t>require_once</a:t>
            </a:r>
            <a:r>
              <a:rPr lang="it-IT" sz="2000" dirty="0">
                <a:highlight>
                  <a:srgbClr val="00FF00"/>
                </a:highlight>
              </a:rPr>
              <a:t>. </a:t>
            </a:r>
            <a:br>
              <a:rPr lang="it-IT" sz="2000" dirty="0">
                <a:highlight>
                  <a:srgbClr val="00FF00"/>
                </a:highlight>
              </a:rPr>
            </a:br>
            <a:r>
              <a:rPr lang="it-IT" sz="2000" dirty="0"/>
              <a:t>Entrambi consentono di includere una sola volta lo stesso file anche se il costrutto venisse richiamato più volte.</a:t>
            </a:r>
          </a:p>
        </p:txBody>
      </p:sp>
      <p:sp>
        <p:nvSpPr>
          <p:cNvPr id="4" name="Segnaposto contenuto 3">
            <a:extLst>
              <a:ext uri="{FF2B5EF4-FFF2-40B4-BE49-F238E27FC236}">
                <a16:creationId xmlns:a16="http://schemas.microsoft.com/office/drawing/2014/main" id="{F8FD2159-92C7-4A4E-82AF-1B89A0CF6911}"/>
              </a:ext>
            </a:extLst>
          </p:cNvPr>
          <p:cNvSpPr>
            <a:spLocks noGrp="1"/>
          </p:cNvSpPr>
          <p:nvPr>
            <p:ph sz="quarter" idx="4"/>
          </p:nvPr>
        </p:nvSpPr>
        <p:spPr>
          <a:xfrm>
            <a:off x="4919472" y="1271017"/>
            <a:ext cx="6943916" cy="5263586"/>
          </a:xfrm>
        </p:spPr>
        <p:txBody>
          <a:bodyPr>
            <a:normAutofit fontScale="85000" lnSpcReduction="20000"/>
          </a:bodyPr>
          <a:lstStyle/>
          <a:p>
            <a:r>
              <a:rPr lang="it-IT" dirty="0"/>
              <a:t>Riutilizzando </a:t>
            </a:r>
            <a:r>
              <a:rPr lang="it-IT" dirty="0" err="1"/>
              <a:t>moltiplica.php</a:t>
            </a:r>
            <a:r>
              <a:rPr lang="it-IT" dirty="0"/>
              <a:t> immaginiamo di avere un </a:t>
            </a:r>
            <a:r>
              <a:rPr lang="it-IT" dirty="0" err="1"/>
              <a:t>index.php</a:t>
            </a:r>
            <a:r>
              <a:rPr lang="it-IT" dirty="0"/>
              <a:t> come il seguente:</a:t>
            </a:r>
            <a:br>
              <a:rPr lang="it-IT" dirty="0"/>
            </a:br>
            <a:br>
              <a:rPr lang="it-IT" dirty="0"/>
            </a:br>
            <a:br>
              <a:rPr lang="it-IT" dirty="0"/>
            </a:br>
            <a:r>
              <a:rPr lang="it-IT" dirty="0"/>
              <a:t>&lt;?</a:t>
            </a:r>
            <a:r>
              <a:rPr lang="it-IT" dirty="0" err="1"/>
              <a:t>php</a:t>
            </a:r>
            <a:endParaRPr lang="it-IT" dirty="0"/>
          </a:p>
          <a:p>
            <a:r>
              <a:rPr lang="it-IT" dirty="0"/>
              <a:t>    $a = 10;</a:t>
            </a:r>
          </a:p>
          <a:p>
            <a:r>
              <a:rPr lang="it-IT" dirty="0"/>
              <a:t>    </a:t>
            </a:r>
            <a:r>
              <a:rPr lang="it-IT" dirty="0">
                <a:highlight>
                  <a:srgbClr val="FFFF00"/>
                </a:highlight>
              </a:rPr>
              <a:t>include</a:t>
            </a:r>
            <a:r>
              <a:rPr lang="it-IT" dirty="0"/>
              <a:t> '</a:t>
            </a:r>
            <a:r>
              <a:rPr lang="it-IT" dirty="0" err="1"/>
              <a:t>moltiplica.php</a:t>
            </a:r>
            <a:r>
              <a:rPr lang="it-IT" dirty="0"/>
              <a:t>';</a:t>
            </a:r>
          </a:p>
          <a:p>
            <a:r>
              <a:rPr lang="it-IT" dirty="0"/>
              <a:t>    include '</a:t>
            </a:r>
            <a:r>
              <a:rPr lang="it-IT" dirty="0" err="1"/>
              <a:t>moltiplica.php</a:t>
            </a:r>
            <a:r>
              <a:rPr lang="it-IT" dirty="0"/>
              <a:t>';</a:t>
            </a:r>
          </a:p>
          <a:p>
            <a:r>
              <a:rPr lang="it-IT" dirty="0"/>
              <a:t>    </a:t>
            </a:r>
            <a:r>
              <a:rPr lang="it-IT" dirty="0" err="1"/>
              <a:t>echo</a:t>
            </a:r>
            <a:r>
              <a:rPr lang="it-IT" dirty="0"/>
              <a:t> $a;</a:t>
            </a:r>
          </a:p>
          <a:p>
            <a:r>
              <a:rPr lang="it-IT" dirty="0"/>
              <a:t>?&gt;</a:t>
            </a:r>
          </a:p>
          <a:p>
            <a:r>
              <a:rPr lang="it-IT" dirty="0"/>
              <a:t>Il risultato non sarà 1000 ma 100000 perché la moltiplicazione viene eseguita due volte.</a:t>
            </a:r>
          </a:p>
          <a:p>
            <a:r>
              <a:rPr lang="it-IT" dirty="0"/>
              <a:t>Modificando il codice con il costrutto appena introdotto, invece, il risultato continuerà ad essere 1000:</a:t>
            </a:r>
            <a:br>
              <a:rPr lang="it-IT" dirty="0"/>
            </a:br>
            <a:endParaRPr lang="it-IT" dirty="0"/>
          </a:p>
          <a:p>
            <a:r>
              <a:rPr lang="it-IT" dirty="0"/>
              <a:t>&lt;?</a:t>
            </a:r>
            <a:r>
              <a:rPr lang="it-IT" dirty="0" err="1"/>
              <a:t>php</a:t>
            </a:r>
            <a:endParaRPr lang="it-IT" dirty="0"/>
          </a:p>
          <a:p>
            <a:r>
              <a:rPr lang="it-IT" dirty="0"/>
              <a:t>    $a = 10;</a:t>
            </a:r>
          </a:p>
          <a:p>
            <a:r>
              <a:rPr lang="it-IT" dirty="0"/>
              <a:t>    </a:t>
            </a:r>
            <a:r>
              <a:rPr lang="it-IT" dirty="0" err="1">
                <a:highlight>
                  <a:srgbClr val="FFFF00"/>
                </a:highlight>
              </a:rPr>
              <a:t>include_once</a:t>
            </a:r>
            <a:r>
              <a:rPr lang="it-IT" dirty="0">
                <a:highlight>
                  <a:srgbClr val="FFFF00"/>
                </a:highlight>
              </a:rPr>
              <a:t> </a:t>
            </a:r>
            <a:r>
              <a:rPr lang="it-IT" dirty="0"/>
              <a:t>'</a:t>
            </a:r>
            <a:r>
              <a:rPr lang="it-IT" dirty="0" err="1"/>
              <a:t>moltiplica.php</a:t>
            </a:r>
            <a:r>
              <a:rPr lang="it-IT" dirty="0"/>
              <a:t>';</a:t>
            </a:r>
          </a:p>
          <a:p>
            <a:r>
              <a:rPr lang="it-IT" dirty="0"/>
              <a:t>    </a:t>
            </a:r>
            <a:r>
              <a:rPr lang="it-IT" dirty="0" err="1"/>
              <a:t>include_once</a:t>
            </a:r>
            <a:r>
              <a:rPr lang="it-IT" dirty="0"/>
              <a:t> '</a:t>
            </a:r>
            <a:r>
              <a:rPr lang="it-IT" dirty="0" err="1"/>
              <a:t>moltiplica.php</a:t>
            </a:r>
            <a:r>
              <a:rPr lang="it-IT" dirty="0"/>
              <a:t>';</a:t>
            </a:r>
          </a:p>
          <a:p>
            <a:r>
              <a:rPr lang="it-IT" dirty="0"/>
              <a:t>    </a:t>
            </a:r>
            <a:r>
              <a:rPr lang="it-IT" dirty="0" err="1"/>
              <a:t>echo</a:t>
            </a:r>
            <a:r>
              <a:rPr lang="it-IT" dirty="0"/>
              <a:t> $a;</a:t>
            </a:r>
          </a:p>
          <a:p>
            <a:r>
              <a:rPr lang="it-IT" dirty="0"/>
              <a:t>?&gt;</a:t>
            </a:r>
          </a:p>
        </p:txBody>
      </p:sp>
    </p:spTree>
    <p:extLst>
      <p:ext uri="{BB962C8B-B14F-4D97-AF65-F5344CB8AC3E}">
        <p14:creationId xmlns:p14="http://schemas.microsoft.com/office/powerpoint/2010/main" val="34173950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894CD-EA3C-4500-B9D1-1885D7811A49}"/>
              </a:ext>
            </a:extLst>
          </p:cNvPr>
          <p:cNvSpPr>
            <a:spLocks noGrp="1"/>
          </p:cNvSpPr>
          <p:nvPr>
            <p:ph type="title"/>
          </p:nvPr>
        </p:nvSpPr>
        <p:spPr/>
        <p:txBody>
          <a:bodyPr/>
          <a:lstStyle/>
          <a:p>
            <a:r>
              <a:rPr lang="it-IT" dirty="0" err="1"/>
              <a:t>empty</a:t>
            </a:r>
            <a:r>
              <a:rPr lang="it-IT" dirty="0"/>
              <a:t>()</a:t>
            </a:r>
          </a:p>
        </p:txBody>
      </p:sp>
      <p:sp>
        <p:nvSpPr>
          <p:cNvPr id="3" name="Segnaposto contenuto 2">
            <a:extLst>
              <a:ext uri="{FF2B5EF4-FFF2-40B4-BE49-F238E27FC236}">
                <a16:creationId xmlns:a16="http://schemas.microsoft.com/office/drawing/2014/main" id="{C5FA09B3-0937-4B6C-A239-A2AA9344766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empty</a:t>
            </a:r>
            <a:r>
              <a:rPr lang="it-IT" sz="2000" b="1" dirty="0"/>
              <a:t>() controlla se una variabile è vuota o meno.</a:t>
            </a:r>
          </a:p>
          <a:p>
            <a:r>
              <a:rPr lang="it-IT" sz="2000" dirty="0"/>
              <a:t>Questa funzione restituisce false se la variabile esiste e non è vuota, altrimenti restituisce </a:t>
            </a:r>
            <a:r>
              <a:rPr lang="it-IT" sz="2000" dirty="0" err="1"/>
              <a:t>true</a:t>
            </a:r>
            <a:r>
              <a:rPr lang="it-IT" sz="2000" dirty="0"/>
              <a:t>.</a:t>
            </a:r>
            <a:br>
              <a:rPr lang="it-IT" sz="2000" dirty="0"/>
            </a:br>
            <a:endParaRPr lang="it-IT" sz="2000" dirty="0"/>
          </a:p>
          <a:p>
            <a:r>
              <a:rPr lang="it-IT" sz="2000" dirty="0"/>
              <a:t>I seguenti valori restituisce vuoto:</a:t>
            </a:r>
          </a:p>
          <a:p>
            <a:r>
              <a:rPr lang="it-IT" sz="2000" dirty="0"/>
              <a:t>0</a:t>
            </a:r>
          </a:p>
          <a:p>
            <a:r>
              <a:rPr lang="it-IT" sz="2000" dirty="0"/>
              <a:t>0.0</a:t>
            </a:r>
          </a:p>
          <a:p>
            <a:r>
              <a:rPr lang="it-IT" sz="2000" dirty="0"/>
              <a:t>"0"</a:t>
            </a:r>
          </a:p>
          <a:p>
            <a:r>
              <a:rPr lang="it-IT" sz="2000" dirty="0"/>
              <a:t>""</a:t>
            </a:r>
          </a:p>
          <a:p>
            <a:r>
              <a:rPr lang="it-IT" sz="2000" dirty="0"/>
              <a:t>NULLO</a:t>
            </a:r>
          </a:p>
          <a:p>
            <a:r>
              <a:rPr lang="it-IT" sz="2000" dirty="0"/>
              <a:t>FALSO</a:t>
            </a:r>
          </a:p>
          <a:p>
            <a:r>
              <a:rPr lang="it-IT" sz="2000" dirty="0"/>
              <a:t>Array()</a:t>
            </a:r>
          </a:p>
        </p:txBody>
      </p:sp>
      <p:sp>
        <p:nvSpPr>
          <p:cNvPr id="4" name="Segnaposto contenuto 3">
            <a:extLst>
              <a:ext uri="{FF2B5EF4-FFF2-40B4-BE49-F238E27FC236}">
                <a16:creationId xmlns:a16="http://schemas.microsoft.com/office/drawing/2014/main" id="{F17E5763-00ED-4E14-9FF7-989C70EEF6FA}"/>
              </a:ext>
            </a:extLst>
          </p:cNvPr>
          <p:cNvSpPr>
            <a:spLocks noGrp="1"/>
          </p:cNvSpPr>
          <p:nvPr>
            <p:ph sz="quarter" idx="4"/>
          </p:nvPr>
        </p:nvSpPr>
        <p:spPr/>
        <p:txBody>
          <a:bodyPr>
            <a:normAutofit/>
          </a:bodyPr>
          <a:lstStyle/>
          <a:p>
            <a:r>
              <a:rPr lang="en-US" dirty="0"/>
              <a:t>&lt;?php</a:t>
            </a:r>
          </a:p>
          <a:p>
            <a:r>
              <a:rPr lang="en-US" dirty="0"/>
              <a:t>$a = 0;</a:t>
            </a:r>
          </a:p>
          <a:p>
            <a:r>
              <a:rPr lang="en-US" dirty="0"/>
              <a:t>// True because $a is empty</a:t>
            </a:r>
          </a:p>
          <a:p>
            <a:r>
              <a:rPr lang="en-US" dirty="0"/>
              <a:t>if (</a:t>
            </a:r>
            <a:r>
              <a:rPr lang="en-US" dirty="0">
                <a:highlight>
                  <a:srgbClr val="FFFF00"/>
                </a:highlight>
              </a:rPr>
              <a:t>empty</a:t>
            </a:r>
            <a:r>
              <a:rPr lang="en-US" dirty="0"/>
              <a:t>($a)) {</a:t>
            </a:r>
          </a:p>
          <a:p>
            <a:r>
              <a:rPr lang="en-US" dirty="0"/>
              <a:t>  echo "</a:t>
            </a:r>
            <a:r>
              <a:rPr lang="en-US" u="sng" dirty="0"/>
              <a:t>Variable 'a' is empty</a:t>
            </a:r>
            <a:r>
              <a:rPr lang="en-US" dirty="0"/>
              <a:t>.&lt;</a:t>
            </a:r>
            <a:r>
              <a:rPr lang="en-US" dirty="0" err="1"/>
              <a:t>br</a:t>
            </a:r>
            <a:r>
              <a:rPr lang="en-US" dirty="0"/>
              <a:t>&gt;";</a:t>
            </a:r>
          </a:p>
          <a:p>
            <a:r>
              <a:rPr lang="en-US" dirty="0"/>
              <a:t>}</a:t>
            </a:r>
          </a:p>
          <a:p>
            <a:r>
              <a:rPr lang="en-US" dirty="0"/>
              <a:t>// True because $a is set</a:t>
            </a:r>
          </a:p>
          <a:p>
            <a:r>
              <a:rPr lang="en-US" dirty="0"/>
              <a:t>if (</a:t>
            </a:r>
            <a:r>
              <a:rPr lang="en-US" dirty="0" err="1"/>
              <a:t>isset</a:t>
            </a:r>
            <a:r>
              <a:rPr lang="en-US" dirty="0"/>
              <a:t>($a)) {</a:t>
            </a:r>
          </a:p>
          <a:p>
            <a:r>
              <a:rPr lang="en-US" dirty="0"/>
              <a:t>  echo "</a:t>
            </a:r>
            <a:r>
              <a:rPr lang="en-US" u="sng" dirty="0"/>
              <a:t>Variable 'a' is set";</a:t>
            </a:r>
          </a:p>
          <a:p>
            <a:r>
              <a:rPr lang="en-US" dirty="0"/>
              <a:t>}</a:t>
            </a:r>
          </a:p>
          <a:p>
            <a:r>
              <a:rPr lang="en-US" dirty="0"/>
              <a:t>?&gt;</a:t>
            </a:r>
            <a:endParaRPr lang="it-IT" dirty="0"/>
          </a:p>
        </p:txBody>
      </p:sp>
    </p:spTree>
    <p:extLst>
      <p:ext uri="{BB962C8B-B14F-4D97-AF65-F5344CB8AC3E}">
        <p14:creationId xmlns:p14="http://schemas.microsoft.com/office/powerpoint/2010/main" val="5484144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 "</a:t>
            </a:r>
            <a:r>
              <a:rPr lang="it-IT" sz="2000" b="1" dirty="0" err="1"/>
              <a:t>resource</a:t>
            </a:r>
            <a:r>
              <a:rPr lang="it-IT" sz="2000" b="1" dirty="0"/>
              <a:t>",</a:t>
            </a:r>
          </a:p>
          <a:p>
            <a:pPr>
              <a:buFont typeface="Arial" panose="020B0604020202020204" pitchFamily="34" charset="0"/>
              <a:buChar char="•"/>
            </a:pPr>
            <a:r>
              <a:rPr lang="it-IT" sz="2000" b="1" dirty="0"/>
              <a:t> "NULL",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Tree>
    <p:extLst>
      <p:ext uri="{BB962C8B-B14F-4D97-AF65-F5344CB8AC3E}">
        <p14:creationId xmlns:p14="http://schemas.microsoft.com/office/powerpoint/2010/main" val="1765808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333628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BCC7-2CF3-4ED6-B10F-A4C780ED54D4}"/>
              </a:ext>
            </a:extLst>
          </p:cNvPr>
          <p:cNvSpPr>
            <a:spLocks noGrp="1"/>
          </p:cNvSpPr>
          <p:nvPr>
            <p:ph type="title"/>
          </p:nvPr>
        </p:nvSpPr>
        <p:spPr/>
        <p:txBody>
          <a:bodyPr/>
          <a:lstStyle/>
          <a:p>
            <a:r>
              <a:rPr lang="it-IT" dirty="0"/>
              <a:t>PHP E HTML</a:t>
            </a:r>
          </a:p>
        </p:txBody>
      </p:sp>
      <p:sp>
        <p:nvSpPr>
          <p:cNvPr id="3" name="Segnaposto contenuto 2">
            <a:extLst>
              <a:ext uri="{FF2B5EF4-FFF2-40B4-BE49-F238E27FC236}">
                <a16:creationId xmlns:a16="http://schemas.microsoft.com/office/drawing/2014/main" id="{D1E97156-2214-4202-9B89-068C11BB3B8F}"/>
              </a:ext>
            </a:extLst>
          </p:cNvPr>
          <p:cNvSpPr>
            <a:spLocks noGrp="1"/>
          </p:cNvSpPr>
          <p:nvPr>
            <p:ph sz="half" idx="2"/>
          </p:nvPr>
        </p:nvSpPr>
        <p:spPr>
          <a:xfrm>
            <a:off x="328613" y="1271016"/>
            <a:ext cx="4005392" cy="5248655"/>
          </a:xfrm>
        </p:spPr>
        <p:txBody>
          <a:bodyPr>
            <a:normAutofit/>
          </a:bodyPr>
          <a:lstStyle/>
          <a:p>
            <a:pPr>
              <a:lnSpc>
                <a:spcPct val="100000"/>
              </a:lnSpc>
            </a:pPr>
            <a:r>
              <a:rPr lang="it-IT" sz="2000" dirty="0"/>
              <a:t>Il codice </a:t>
            </a:r>
            <a:r>
              <a:rPr lang="it-IT" sz="2000" b="1" dirty="0"/>
              <a:t>contenuto all'interno dei tag</a:t>
            </a:r>
            <a:r>
              <a:rPr lang="it-IT" sz="2000" dirty="0"/>
              <a:t> delimitatori di PHP viene </a:t>
            </a:r>
            <a:r>
              <a:rPr lang="it-IT" sz="2000" b="1" dirty="0"/>
              <a:t>interpretato</a:t>
            </a:r>
            <a:r>
              <a:rPr lang="it-IT" sz="2000" dirty="0"/>
              <a:t> e, di conseguenza, </a:t>
            </a:r>
            <a:r>
              <a:rPr lang="it-IT" sz="2000" b="1" dirty="0"/>
              <a:t>viene stampato soltanto l'output </a:t>
            </a:r>
            <a:r>
              <a:rPr lang="it-IT" sz="2000" dirty="0"/>
              <a:t>che noi abbiamo stabilito in sede di stesura del sorgente. </a:t>
            </a:r>
            <a:br>
              <a:rPr lang="it-IT" sz="2000" dirty="0"/>
            </a:br>
            <a:br>
              <a:rPr lang="it-IT" sz="2000" dirty="0"/>
            </a:br>
            <a:r>
              <a:rPr lang="it-IT" sz="2000" dirty="0"/>
              <a:t>Sono le ore 15:04 del giorno 25/06/2015. </a:t>
            </a:r>
          </a:p>
        </p:txBody>
      </p:sp>
      <p:sp>
        <p:nvSpPr>
          <p:cNvPr id="4" name="Segnaposto contenuto 3">
            <a:extLst>
              <a:ext uri="{FF2B5EF4-FFF2-40B4-BE49-F238E27FC236}">
                <a16:creationId xmlns:a16="http://schemas.microsoft.com/office/drawing/2014/main" id="{6C629187-974C-4C6F-8E50-C65AD02CC711}"/>
              </a:ext>
            </a:extLst>
          </p:cNvPr>
          <p:cNvSpPr>
            <a:spLocks noGrp="1"/>
          </p:cNvSpPr>
          <p:nvPr>
            <p:ph sz="quarter" idx="4"/>
          </p:nvPr>
        </p:nvSpPr>
        <p:spPr>
          <a:xfrm>
            <a:off x="4334005" y="1271017"/>
            <a:ext cx="7665930" cy="5263586"/>
          </a:xfrm>
        </p:spPr>
        <p:txBody>
          <a:bodyPr/>
          <a:lstStyle/>
          <a:p>
            <a:r>
              <a:rPr lang="it-IT" sz="1800" b="0" i="0" u="none" strike="noStrike" dirty="0">
                <a:solidFill>
                  <a:schemeClr val="tx1"/>
                </a:solidFill>
                <a:effectLst/>
              </a:rPr>
              <a:t>&lt;!DOCTYPE html&gt;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   &lt;</a:t>
            </a:r>
            <a:r>
              <a:rPr lang="it-IT" sz="1800" b="0" i="0" u="none" strike="noStrike" dirty="0" err="1">
                <a:solidFill>
                  <a:schemeClr val="tx1"/>
                </a:solidFill>
                <a:effectLst/>
              </a:rPr>
              <a:t>title</a:t>
            </a:r>
            <a:r>
              <a:rPr lang="it-IT" sz="1800" b="0" i="0" u="none" strike="noStrike" dirty="0">
                <a:solidFill>
                  <a:schemeClr val="tx1"/>
                </a:solidFill>
                <a:effectLst/>
              </a:rPr>
              <a:t>&gt;</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"Titolo della pagina";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&lt;/</a:t>
            </a:r>
            <a:r>
              <a:rPr lang="it-IT" sz="1800" b="0" i="0" u="none" strike="noStrike" dirty="0" err="1">
                <a:solidFill>
                  <a:schemeClr val="tx1"/>
                </a:solidFill>
                <a:effectLst/>
              </a:rPr>
              <a:t>title</a:t>
            </a:r>
            <a:r>
              <a:rPr lang="it-IT" sz="1800" b="0" i="0" u="none" strike="noStrike" dirty="0">
                <a:solidFill>
                  <a:schemeClr val="tx1"/>
                </a:solidFill>
                <a:effectLst/>
              </a:rPr>
              <a:t>&gt;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   Sono le ore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a:t>
            </a:r>
            <a:r>
              <a:rPr lang="it-IT" sz="1800" b="0" i="0" u="none" strike="noStrike" dirty="0" err="1">
                <a:solidFill>
                  <a:schemeClr val="tx1"/>
                </a:solidFill>
                <a:effectLst/>
              </a:rPr>
              <a:t>H:i</a:t>
            </a:r>
            <a:r>
              <a:rPr lang="it-IT" sz="1800" b="0" i="0" u="none" strike="noStrike" dirty="0">
                <a:solidFill>
                  <a:schemeClr val="tx1"/>
                </a:solidFill>
                <a:effectLst/>
              </a:rPr>
              <a:t>');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 del giorno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date('d/m/Y');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endParaRPr lang="it-IT" dirty="0"/>
          </a:p>
        </p:txBody>
      </p:sp>
    </p:spTree>
    <p:extLst>
      <p:ext uri="{BB962C8B-B14F-4D97-AF65-F5344CB8AC3E}">
        <p14:creationId xmlns:p14="http://schemas.microsoft.com/office/powerpoint/2010/main" val="1028659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Tree>
    <p:extLst>
      <p:ext uri="{BB962C8B-B14F-4D97-AF65-F5344CB8AC3E}">
        <p14:creationId xmlns:p14="http://schemas.microsoft.com/office/powerpoint/2010/main" val="239220737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Tree>
    <p:extLst>
      <p:ext uri="{BB962C8B-B14F-4D97-AF65-F5344CB8AC3E}">
        <p14:creationId xmlns:p14="http://schemas.microsoft.com/office/powerpoint/2010/main" val="92706865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Tree>
    <p:extLst>
      <p:ext uri="{BB962C8B-B14F-4D97-AF65-F5344CB8AC3E}">
        <p14:creationId xmlns:p14="http://schemas.microsoft.com/office/powerpoint/2010/main" val="23267958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Tree>
    <p:extLst>
      <p:ext uri="{BB962C8B-B14F-4D97-AF65-F5344CB8AC3E}">
        <p14:creationId xmlns:p14="http://schemas.microsoft.com/office/powerpoint/2010/main" val="1289830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Tree>
    <p:extLst>
      <p:ext uri="{BB962C8B-B14F-4D97-AF65-F5344CB8AC3E}">
        <p14:creationId xmlns:p14="http://schemas.microsoft.com/office/powerpoint/2010/main" val="52234922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Tree>
    <p:extLst>
      <p:ext uri="{BB962C8B-B14F-4D97-AF65-F5344CB8AC3E}">
        <p14:creationId xmlns:p14="http://schemas.microsoft.com/office/powerpoint/2010/main" val="4677832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12881490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t>Interi, float, stringhe o booleano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Tree>
    <p:extLst>
      <p:ext uri="{BB962C8B-B14F-4D97-AF65-F5344CB8AC3E}">
        <p14:creationId xmlns:p14="http://schemas.microsoft.com/office/powerpoint/2010/main" val="51476068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36CD6-9BE8-42DB-B32A-6EB7F23D4CE5}"/>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1FAC088-59E8-47D5-B272-703287A380EB}"/>
              </a:ext>
            </a:extLst>
          </p:cNvPr>
          <p:cNvSpPr>
            <a:spLocks noGrp="1"/>
          </p:cNvSpPr>
          <p:nvPr>
            <p:ph sz="half" idx="2"/>
          </p:nvPr>
        </p:nvSpPr>
        <p:spPr>
          <a:xfrm>
            <a:off x="328611" y="1271016"/>
            <a:ext cx="11420803" cy="5248655"/>
          </a:xfrm>
        </p:spPr>
        <p:txBody>
          <a:bodyPr>
            <a:normAutofit/>
          </a:bodyPr>
          <a:lstStyle/>
          <a:p>
            <a:r>
              <a:rPr lang="it-IT" dirty="0"/>
              <a:t>IL </a:t>
            </a:r>
            <a:r>
              <a:rPr lang="it-IT" dirty="0">
                <a:solidFill>
                  <a:schemeClr val="tx1"/>
                </a:solidFill>
              </a:rPr>
              <a:t>CARATTERE  \n </a:t>
            </a:r>
            <a:r>
              <a:rPr lang="it-IT" dirty="0">
                <a:solidFill>
                  <a:schemeClr val="tx1"/>
                </a:solidFill>
                <a:highlight>
                  <a:srgbClr val="FF00FF"/>
                </a:highlight>
              </a:rPr>
              <a:t>[importante utilizzare con doppio apice "\n"]</a:t>
            </a:r>
            <a:br>
              <a:rPr lang="it-IT" dirty="0">
                <a:solidFill>
                  <a:schemeClr val="tx1"/>
                </a:solidFill>
              </a:rPr>
            </a:br>
            <a:r>
              <a:rPr lang="it-IT" dirty="0">
                <a:solidFill>
                  <a:schemeClr val="tx1"/>
                </a:solidFill>
              </a:rPr>
              <a:t> </a:t>
            </a:r>
            <a:br>
              <a:rPr lang="it-IT" dirty="0">
                <a:solidFill>
                  <a:schemeClr val="tx1"/>
                </a:solidFill>
              </a:rPr>
            </a:br>
            <a:r>
              <a:rPr lang="it-IT" sz="2000" dirty="0">
                <a:solidFill>
                  <a:schemeClr val="tx1"/>
                </a:solidFill>
              </a:rPr>
              <a:t>Solitamente nei linguaggi di programmazione il carattere \n sta ad </a:t>
            </a:r>
            <a:r>
              <a:rPr lang="it-IT" sz="2000" b="1" dirty="0">
                <a:solidFill>
                  <a:schemeClr val="tx1"/>
                </a:solidFill>
              </a:rPr>
              <a:t>indica</a:t>
            </a:r>
            <a:r>
              <a:rPr lang="it-IT" sz="2000" dirty="0">
                <a:solidFill>
                  <a:schemeClr val="tx1"/>
                </a:solidFill>
              </a:rPr>
              <a:t>re </a:t>
            </a:r>
            <a:r>
              <a:rPr lang="it-IT" sz="2000" b="1" dirty="0">
                <a:solidFill>
                  <a:schemeClr val="tx1"/>
                </a:solidFill>
              </a:rPr>
              <a:t>un ritorno a capo. </a:t>
            </a:r>
          </a:p>
          <a:p>
            <a:r>
              <a:rPr lang="it-IT" sz="2000" dirty="0">
                <a:solidFill>
                  <a:schemeClr val="tx1"/>
                </a:solidFill>
              </a:rPr>
              <a:t>Anche nel PHP il comportamento è lo stesso, ma bisogna </a:t>
            </a:r>
            <a:r>
              <a:rPr lang="it-IT" sz="2000" b="1" dirty="0">
                <a:solidFill>
                  <a:schemeClr val="tx1"/>
                </a:solidFill>
              </a:rPr>
              <a:t>presta</a:t>
            </a:r>
            <a:r>
              <a:rPr lang="it-IT" sz="2000" dirty="0">
                <a:solidFill>
                  <a:schemeClr val="tx1"/>
                </a:solidFill>
              </a:rPr>
              <a:t>re </a:t>
            </a:r>
            <a:r>
              <a:rPr lang="it-IT" sz="2000" b="1" dirty="0">
                <a:solidFill>
                  <a:schemeClr val="tx1"/>
                </a:solidFill>
              </a:rPr>
              <a:t>attenzione anche al comportamento dell'HTML</a:t>
            </a:r>
            <a:r>
              <a:rPr lang="it-IT" sz="2000" dirty="0">
                <a:solidFill>
                  <a:schemeClr val="tx1"/>
                </a:solidFill>
              </a:rPr>
              <a:t>. Il codice:</a:t>
            </a:r>
          </a:p>
          <a:p>
            <a:r>
              <a:rPr lang="it-IT" sz="2000" dirty="0">
                <a:solidFill>
                  <a:srgbClr val="0070C0"/>
                </a:solidFill>
              </a:rPr>
              <a:t>&lt;?</a:t>
            </a:r>
            <a:r>
              <a:rPr lang="it-IT" sz="2000" dirty="0" err="1">
                <a:solidFill>
                  <a:srgbClr val="0070C0"/>
                </a:solidFill>
              </a:rPr>
              <a:t>php</a:t>
            </a:r>
            <a:r>
              <a:rPr lang="it-IT" sz="2000" dirty="0">
                <a:solidFill>
                  <a:srgbClr val="0070C0"/>
                </a:solidFill>
              </a:rPr>
              <a:t> </a:t>
            </a:r>
            <a:r>
              <a:rPr lang="it-IT" sz="2000" dirty="0" err="1">
                <a:solidFill>
                  <a:srgbClr val="0070C0"/>
                </a:solidFill>
              </a:rPr>
              <a:t>echo</a:t>
            </a:r>
            <a:r>
              <a:rPr lang="it-IT" sz="2000" dirty="0">
                <a:solidFill>
                  <a:srgbClr val="0070C0"/>
                </a:solidFill>
              </a:rPr>
              <a:t> "Ciao </a:t>
            </a:r>
            <a:r>
              <a:rPr lang="it-IT" sz="2000" dirty="0" err="1">
                <a:solidFill>
                  <a:srgbClr val="0070C0"/>
                </a:solidFill>
              </a:rPr>
              <a:t>TuoNome</a:t>
            </a:r>
            <a:r>
              <a:rPr lang="it-IT" sz="2000" dirty="0">
                <a:solidFill>
                  <a:srgbClr val="0070C0"/>
                </a:solidFill>
              </a:rPr>
              <a:t>,</a:t>
            </a:r>
            <a:r>
              <a:rPr lang="it-IT" sz="2000" dirty="0">
                <a:solidFill>
                  <a:srgbClr val="0070C0"/>
                </a:solidFill>
                <a:highlight>
                  <a:srgbClr val="FFFF00"/>
                </a:highlight>
              </a:rPr>
              <a:t>\n </a:t>
            </a:r>
            <a:r>
              <a:rPr lang="it-IT" sz="2000" dirty="0">
                <a:solidFill>
                  <a:srgbClr val="0070C0"/>
                </a:solidFill>
              </a:rPr>
              <a:t>come stai?"; ?&gt;</a:t>
            </a:r>
          </a:p>
          <a:p>
            <a:r>
              <a:rPr lang="it-IT" sz="2000" dirty="0">
                <a:solidFill>
                  <a:schemeClr val="tx1"/>
                </a:solidFill>
              </a:rPr>
              <a:t>verrà infatti </a:t>
            </a:r>
            <a:r>
              <a:rPr lang="it-IT" sz="2000" dirty="0">
                <a:solidFill>
                  <a:srgbClr val="0070C0"/>
                </a:solidFill>
              </a:rPr>
              <a:t>visualizzato su una sola riga nonostante il \n.</a:t>
            </a:r>
            <a:r>
              <a:rPr lang="it-IT" sz="2000" dirty="0">
                <a:solidFill>
                  <a:schemeClr val="tx1"/>
                </a:solidFill>
              </a:rPr>
              <a:t> </a:t>
            </a:r>
            <a:br>
              <a:rPr lang="it-IT" sz="2000" dirty="0">
                <a:solidFill>
                  <a:schemeClr val="tx1"/>
                </a:solidFill>
              </a:rPr>
            </a:br>
            <a:r>
              <a:rPr lang="it-IT" sz="2000" dirty="0">
                <a:solidFill>
                  <a:schemeClr val="tx1"/>
                </a:solidFill>
              </a:rPr>
              <a:t>Visualizzando il sorgente della pagina, invece, il testo risulterà disposto su due righe. </a:t>
            </a:r>
          </a:p>
          <a:p>
            <a:r>
              <a:rPr lang="it-IT" sz="2000" b="1" dirty="0">
                <a:solidFill>
                  <a:schemeClr val="tx1"/>
                </a:solidFill>
              </a:rPr>
              <a:t>Nell'HTML il tag corretto per forzare un ritorno a capo è &lt;</a:t>
            </a:r>
            <a:r>
              <a:rPr lang="it-IT" sz="2000" b="1" dirty="0" err="1">
                <a:solidFill>
                  <a:schemeClr val="tx1"/>
                </a:solidFill>
              </a:rPr>
              <a:t>br</a:t>
            </a:r>
            <a:r>
              <a:rPr lang="it-IT" sz="2000" b="1" dirty="0">
                <a:solidFill>
                  <a:schemeClr val="tx1"/>
                </a:solidFill>
              </a:rPr>
              <a:t> /&gt; e non è sufficiente scrivere del testo su un'altra riga. </a:t>
            </a:r>
            <a:br>
              <a:rPr lang="it-IT" sz="2000" b="1" dirty="0">
                <a:solidFill>
                  <a:schemeClr val="tx1"/>
                </a:solidFill>
              </a:rPr>
            </a:br>
            <a:endParaRPr lang="it-IT" sz="2000" b="1" dirty="0">
              <a:solidFill>
                <a:schemeClr val="tx1"/>
              </a:solidFill>
            </a:endParaRPr>
          </a:p>
          <a:p>
            <a:r>
              <a:rPr lang="it-IT" sz="2000" dirty="0">
                <a:solidFill>
                  <a:schemeClr val="tx1"/>
                </a:solidFill>
              </a:rPr>
              <a:t>Per avere un funzionamento corretto (e cioè identico a quello atteso), abbiamo quindi bisogno di scrivere:&lt;?</a:t>
            </a:r>
            <a:r>
              <a:rPr lang="it-IT" sz="2000" dirty="0" err="1">
                <a:solidFill>
                  <a:schemeClr val="tx1"/>
                </a:solidFill>
              </a:rPr>
              <a:t>php</a:t>
            </a:r>
            <a:r>
              <a:rPr lang="it-IT" sz="2000" dirty="0">
                <a:solidFill>
                  <a:schemeClr val="tx1"/>
                </a:solidFill>
              </a:rPr>
              <a:t> </a:t>
            </a:r>
            <a:r>
              <a:rPr lang="it-IT" sz="2000" dirty="0" err="1">
                <a:solidFill>
                  <a:schemeClr val="tx1"/>
                </a:solidFill>
              </a:rPr>
              <a:t>echo</a:t>
            </a:r>
            <a:r>
              <a:rPr lang="it-IT" sz="2000" dirty="0">
                <a:solidFill>
                  <a:schemeClr val="tx1"/>
                </a:solidFill>
              </a:rPr>
              <a:t> "Ciao Simone</a:t>
            </a:r>
            <a:r>
              <a:rPr lang="it-IT" sz="2000" dirty="0">
                <a:solidFill>
                  <a:srgbClr val="0070C0"/>
                </a:solidFill>
                <a:highlight>
                  <a:srgbClr val="FFFF00"/>
                </a:highlight>
              </a:rPr>
              <a:t>,&lt;</a:t>
            </a:r>
            <a:r>
              <a:rPr lang="it-IT" sz="2000" dirty="0" err="1">
                <a:solidFill>
                  <a:srgbClr val="0070C0"/>
                </a:solidFill>
                <a:highlight>
                  <a:srgbClr val="FFFF00"/>
                </a:highlight>
              </a:rPr>
              <a:t>br</a:t>
            </a:r>
            <a:r>
              <a:rPr lang="it-IT" sz="2000" dirty="0">
                <a:solidFill>
                  <a:srgbClr val="0070C0"/>
                </a:solidFill>
                <a:highlight>
                  <a:srgbClr val="FFFF00"/>
                </a:highlight>
              </a:rPr>
              <a:t> /&gt;</a:t>
            </a:r>
            <a:r>
              <a:rPr lang="it-IT" sz="2000" dirty="0">
                <a:solidFill>
                  <a:schemeClr val="tx1"/>
                </a:solidFill>
                <a:highlight>
                  <a:srgbClr val="FFFF00"/>
                </a:highlight>
              </a:rPr>
              <a:t> </a:t>
            </a:r>
            <a:r>
              <a:rPr lang="it-IT" sz="2000" dirty="0">
                <a:solidFill>
                  <a:schemeClr val="tx1"/>
                </a:solidFill>
              </a:rPr>
              <a:t>come stai?"; ?&gt;</a:t>
            </a:r>
          </a:p>
        </p:txBody>
      </p:sp>
    </p:spTree>
    <p:extLst>
      <p:ext uri="{BB962C8B-B14F-4D97-AF65-F5344CB8AC3E}">
        <p14:creationId xmlns:p14="http://schemas.microsoft.com/office/powerpoint/2010/main" val="353571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settype</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483713" cy="5248655"/>
          </a:xfrm>
        </p:spPr>
        <p:txBody>
          <a:bodyPr>
            <a:normAutofit/>
          </a:bodyPr>
          <a:lstStyle/>
          <a:p>
            <a:r>
              <a:rPr lang="it-IT" sz="2000" dirty="0"/>
              <a:t>La funzione </a:t>
            </a:r>
            <a:r>
              <a:rPr lang="it-IT" sz="2000" b="1" dirty="0" err="1">
                <a:highlight>
                  <a:srgbClr val="FFFF00"/>
                </a:highlight>
              </a:rPr>
              <a:t>settype</a:t>
            </a:r>
            <a:r>
              <a:rPr lang="it-IT" sz="2000" b="1" dirty="0"/>
              <a:t>() converte una variabile in un tipo specifico.</a:t>
            </a:r>
          </a:p>
          <a:p>
            <a:r>
              <a:rPr lang="it-IT" sz="2000" dirty="0"/>
              <a:t>Valore di ritorno:	</a:t>
            </a:r>
            <a:br>
              <a:rPr lang="it-IT" sz="2000" dirty="0"/>
            </a:br>
            <a:r>
              <a:rPr lang="it-IT" sz="2000" dirty="0"/>
              <a:t>VERO in caso di successo,</a:t>
            </a:r>
            <a:br>
              <a:rPr lang="it-IT" sz="2000" dirty="0"/>
            </a:br>
            <a:r>
              <a:rPr lang="it-IT" sz="2000" dirty="0"/>
              <a:t>FALSO in caso di fallimento</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993394" y="1271017"/>
            <a:ext cx="5869994" cy="5263586"/>
          </a:xfrm>
        </p:spPr>
        <p:txBody>
          <a:bodyPr/>
          <a:lstStyle/>
          <a:p>
            <a:r>
              <a:rPr lang="en-US" dirty="0"/>
              <a:t>&lt;?php</a:t>
            </a:r>
          </a:p>
          <a:p>
            <a:r>
              <a:rPr lang="en-US" dirty="0"/>
              <a:t>$a = "32"; // string</a:t>
            </a:r>
          </a:p>
          <a:p>
            <a:r>
              <a:rPr lang="en-US" dirty="0" err="1">
                <a:highlight>
                  <a:srgbClr val="FFFF00"/>
                </a:highlight>
              </a:rPr>
              <a:t>settype</a:t>
            </a:r>
            <a:r>
              <a:rPr lang="en-US" dirty="0"/>
              <a:t>($a, "integer"); // $a is now integer</a:t>
            </a:r>
          </a:p>
          <a:p>
            <a:endParaRPr lang="en-US" sz="500" dirty="0"/>
          </a:p>
          <a:p>
            <a:r>
              <a:rPr lang="en-US" dirty="0"/>
              <a:t>$b = 32; // integer</a:t>
            </a:r>
          </a:p>
          <a:p>
            <a:r>
              <a:rPr lang="en-US" dirty="0" err="1">
                <a:highlight>
                  <a:srgbClr val="FFFF00"/>
                </a:highlight>
              </a:rPr>
              <a:t>settype</a:t>
            </a:r>
            <a:r>
              <a:rPr lang="en-US" dirty="0"/>
              <a:t>($b, "string"); // $b is now string</a:t>
            </a:r>
          </a:p>
          <a:p>
            <a:endParaRPr lang="en-US" sz="500" dirty="0"/>
          </a:p>
          <a:p>
            <a:r>
              <a:rPr lang="en-US" dirty="0"/>
              <a:t>$c = true; // </a:t>
            </a:r>
            <a:r>
              <a:rPr lang="en-US" dirty="0" err="1"/>
              <a:t>boolean</a:t>
            </a:r>
            <a:endParaRPr lang="en-US" dirty="0"/>
          </a:p>
          <a:p>
            <a:r>
              <a:rPr lang="en-US" dirty="0" err="1">
                <a:highlight>
                  <a:srgbClr val="FFFF00"/>
                </a:highlight>
              </a:rPr>
              <a:t>settype</a:t>
            </a:r>
            <a:r>
              <a:rPr lang="en-US" dirty="0"/>
              <a:t>($c, "integer"); // $c is now integer (1)</a:t>
            </a:r>
          </a:p>
          <a:p>
            <a:r>
              <a:rPr lang="en-US" dirty="0"/>
              <a:t>?&gt;</a:t>
            </a:r>
            <a:endParaRPr lang="it-IT" dirty="0"/>
          </a:p>
        </p:txBody>
      </p:sp>
    </p:spTree>
    <p:extLst>
      <p:ext uri="{BB962C8B-B14F-4D97-AF65-F5344CB8AC3E}">
        <p14:creationId xmlns:p14="http://schemas.microsoft.com/office/powerpoint/2010/main" val="277231669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8ECF51-7903-48E3-B552-01C8BBB41698}"/>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strval</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strval</a:t>
            </a:r>
            <a:r>
              <a:rPr lang="it-IT" sz="2000" b="1" dirty="0"/>
              <a:t>() restituisce il valore stringa di una variabile.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9442" y="253497"/>
            <a:ext cx="5353946" cy="6281106"/>
          </a:xfrm>
        </p:spPr>
        <p:txBody>
          <a:bodyPr>
            <a:normAutofit fontScale="92500" lnSpcReduction="10000"/>
          </a:bodyPr>
          <a:lstStyle/>
          <a:p>
            <a:r>
              <a:rPr lang="it-IT" dirty="0"/>
              <a:t>&lt;?</a:t>
            </a:r>
            <a:r>
              <a:rPr lang="it-IT" dirty="0" err="1"/>
              <a:t>php</a:t>
            </a:r>
            <a:endParaRPr lang="it-IT" dirty="0"/>
          </a:p>
          <a:p>
            <a:r>
              <a:rPr lang="it-IT" dirty="0"/>
              <a:t>$a = "Hello";</a:t>
            </a:r>
          </a:p>
          <a:p>
            <a:r>
              <a:rPr lang="it-IT" dirty="0" err="1"/>
              <a:t>echo</a:t>
            </a:r>
            <a:r>
              <a:rPr lang="it-IT" dirty="0"/>
              <a:t> </a:t>
            </a:r>
            <a:r>
              <a:rPr lang="it-IT" dirty="0" err="1">
                <a:highlight>
                  <a:srgbClr val="FFFF00"/>
                </a:highlight>
              </a:rPr>
              <a:t>strval</a:t>
            </a:r>
            <a:r>
              <a:rPr lang="it-IT" dirty="0"/>
              <a:t>($a) . "&lt;</a:t>
            </a:r>
            <a:r>
              <a:rPr lang="it-IT" dirty="0" err="1"/>
              <a:t>br</a:t>
            </a:r>
            <a:r>
              <a:rPr lang="it-IT" dirty="0"/>
              <a:t>&gt;";</a:t>
            </a:r>
          </a:p>
          <a:p>
            <a:r>
              <a:rPr lang="it-IT" dirty="0"/>
              <a:t>$b = "1234.56789";</a:t>
            </a:r>
          </a:p>
          <a:p>
            <a:r>
              <a:rPr lang="it-IT" dirty="0" err="1"/>
              <a:t>echo</a:t>
            </a:r>
            <a:r>
              <a:rPr lang="it-IT" dirty="0"/>
              <a:t> </a:t>
            </a:r>
            <a:r>
              <a:rPr lang="it-IT" dirty="0" err="1">
                <a:highlight>
                  <a:srgbClr val="FFFF00"/>
                </a:highlight>
              </a:rPr>
              <a:t>strval</a:t>
            </a:r>
            <a:r>
              <a:rPr lang="it-IT" dirty="0"/>
              <a:t>($b) . "&lt;</a:t>
            </a:r>
            <a:r>
              <a:rPr lang="it-IT" dirty="0" err="1"/>
              <a:t>br</a:t>
            </a:r>
            <a:r>
              <a:rPr lang="it-IT" dirty="0"/>
              <a:t>&gt;";</a:t>
            </a:r>
          </a:p>
          <a:p>
            <a:r>
              <a:rPr lang="it-IT" dirty="0"/>
              <a:t>$c = "1234.56789Hello";</a:t>
            </a:r>
          </a:p>
          <a:p>
            <a:r>
              <a:rPr lang="it-IT" dirty="0" err="1"/>
              <a:t>echo</a:t>
            </a:r>
            <a:r>
              <a:rPr lang="it-IT" dirty="0"/>
              <a:t> </a:t>
            </a:r>
            <a:r>
              <a:rPr lang="it-IT" dirty="0" err="1">
                <a:highlight>
                  <a:srgbClr val="FFFF00"/>
                </a:highlight>
              </a:rPr>
              <a:t>strval</a:t>
            </a:r>
            <a:r>
              <a:rPr lang="it-IT" dirty="0"/>
              <a:t>($c) . "&lt;</a:t>
            </a:r>
            <a:r>
              <a:rPr lang="it-IT" dirty="0" err="1"/>
              <a:t>br</a:t>
            </a:r>
            <a:r>
              <a:rPr lang="it-IT" dirty="0"/>
              <a:t>&gt;";</a:t>
            </a:r>
          </a:p>
          <a:p>
            <a:r>
              <a:rPr lang="it-IT" dirty="0"/>
              <a:t>$d = "Hello1234.56789";</a:t>
            </a:r>
          </a:p>
          <a:p>
            <a:r>
              <a:rPr lang="it-IT" dirty="0" err="1"/>
              <a:t>echo</a:t>
            </a:r>
            <a:r>
              <a:rPr lang="it-IT" dirty="0">
                <a:highlight>
                  <a:srgbClr val="FFFF00"/>
                </a:highlight>
              </a:rPr>
              <a:t> </a:t>
            </a:r>
            <a:r>
              <a:rPr lang="it-IT" dirty="0" err="1">
                <a:highlight>
                  <a:srgbClr val="FFFF00"/>
                </a:highlight>
              </a:rPr>
              <a:t>strval</a:t>
            </a:r>
            <a:r>
              <a:rPr lang="it-IT" dirty="0"/>
              <a:t>($d) . "&lt;</a:t>
            </a:r>
            <a:r>
              <a:rPr lang="it-IT" dirty="0" err="1"/>
              <a:t>br</a:t>
            </a:r>
            <a:r>
              <a:rPr lang="it-IT" dirty="0"/>
              <a:t>&gt;";</a:t>
            </a:r>
          </a:p>
          <a:p>
            <a:r>
              <a:rPr lang="it-IT" dirty="0"/>
              <a:t>$e = 1234;</a:t>
            </a:r>
          </a:p>
          <a:p>
            <a:r>
              <a:rPr lang="it-IT" dirty="0" err="1"/>
              <a:t>echo</a:t>
            </a:r>
            <a:r>
              <a:rPr lang="it-IT" dirty="0"/>
              <a:t> </a:t>
            </a:r>
            <a:r>
              <a:rPr lang="it-IT" dirty="0" err="1">
                <a:highlight>
                  <a:srgbClr val="FFFF00"/>
                </a:highlight>
              </a:rPr>
              <a:t>strval</a:t>
            </a:r>
            <a:r>
              <a:rPr lang="it-IT" dirty="0"/>
              <a:t>($e) . "&lt;</a:t>
            </a:r>
            <a:r>
              <a:rPr lang="it-IT" dirty="0" err="1"/>
              <a:t>br</a:t>
            </a:r>
            <a:r>
              <a:rPr lang="it-IT" dirty="0"/>
              <a:t>&gt;";</a:t>
            </a:r>
          </a:p>
          <a:p>
            <a:r>
              <a:rPr lang="it-IT" dirty="0"/>
              <a:t>?&gt;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4152155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012933" cy="5248655"/>
          </a:xfrm>
        </p:spPr>
        <p:txBody>
          <a:bodyPr>
            <a:normAutofit/>
          </a:bodyPr>
          <a:lstStyle/>
          <a:p>
            <a:r>
              <a:rPr lang="it-IT" sz="2000" dirty="0"/>
              <a:t>La funzione </a:t>
            </a:r>
            <a:r>
              <a:rPr lang="it-IT" sz="2000" b="1" dirty="0" err="1">
                <a:highlight>
                  <a:srgbClr val="FFFF00"/>
                </a:highlight>
              </a:rPr>
              <a:t>unserialize</a:t>
            </a:r>
            <a:r>
              <a:rPr lang="it-IT" sz="2000" b="1" dirty="0"/>
              <a:t>() converte i dati serializzati in dati effettivi.</a:t>
            </a:r>
          </a:p>
          <a:p>
            <a:r>
              <a:rPr lang="it-IT" sz="2000" dirty="0"/>
              <a:t>Valore di ritorno:</a:t>
            </a:r>
            <a:br>
              <a:rPr lang="it-IT" sz="2000" dirty="0"/>
            </a:br>
            <a:r>
              <a:rPr lang="it-IT" sz="2000" dirty="0"/>
              <a:t>Il valore convertito può essere un valore booleano, intero, float, stringa, array o oggetto.</a:t>
            </a:r>
            <a:br>
              <a:rPr lang="it-IT" sz="2000" dirty="0"/>
            </a:br>
            <a:r>
              <a:rPr lang="it-IT" sz="2000" dirty="0"/>
              <a:t> FALSE e un E_NO.TICE in caso di errore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794218" y="1271017"/>
            <a:ext cx="6069170" cy="5263586"/>
          </a:xfrm>
        </p:spPr>
        <p:txBody>
          <a:bodyPr>
            <a:normAutofit/>
          </a:bodyPr>
          <a:lstStyle/>
          <a:p>
            <a:r>
              <a:rPr lang="en-US" dirty="0"/>
              <a:t>&lt;?php</a:t>
            </a:r>
          </a:p>
          <a:p>
            <a:r>
              <a:rPr lang="en-US" dirty="0"/>
              <a:t>$data = serialize(array("Red", "Green", "Blue"));</a:t>
            </a:r>
          </a:p>
          <a:p>
            <a:r>
              <a:rPr lang="en-US" dirty="0"/>
              <a:t>echo $data . "&lt;</a:t>
            </a:r>
            <a:r>
              <a:rPr lang="en-US" dirty="0" err="1"/>
              <a:t>br</a:t>
            </a:r>
            <a:r>
              <a:rPr lang="en-US" dirty="0"/>
              <a:t>&gt;";</a:t>
            </a:r>
          </a:p>
          <a:p>
            <a:endParaRPr lang="en-US" dirty="0"/>
          </a:p>
          <a:p>
            <a:r>
              <a:rPr lang="en-US" dirty="0"/>
              <a:t>$test = </a:t>
            </a:r>
            <a:r>
              <a:rPr lang="en-US" dirty="0" err="1">
                <a:highlight>
                  <a:srgbClr val="FFFF00"/>
                </a:highlight>
              </a:rPr>
              <a:t>unserialize</a:t>
            </a:r>
            <a:r>
              <a:rPr lang="en-US" dirty="0"/>
              <a:t>($data);</a:t>
            </a:r>
          </a:p>
          <a:p>
            <a:r>
              <a:rPr lang="en-US" dirty="0" err="1"/>
              <a:t>var_dump</a:t>
            </a:r>
            <a:r>
              <a:rPr lang="en-US" dirty="0"/>
              <a:t>($test);</a:t>
            </a:r>
          </a:p>
          <a:p>
            <a:r>
              <a:rPr lang="en-US" dirty="0"/>
              <a:t>?&gt;</a:t>
            </a:r>
          </a:p>
          <a:p>
            <a:r>
              <a:rPr lang="en-US" dirty="0" err="1"/>
              <a:t>Risultato</a:t>
            </a:r>
            <a:r>
              <a:rPr lang="en-US" dirty="0"/>
              <a:t>:</a:t>
            </a:r>
            <a:br>
              <a:rPr lang="en-US" dirty="0"/>
            </a:br>
            <a:r>
              <a:rPr lang="en-US" dirty="0"/>
              <a:t>a:3:{i:0;s:3:"Red";i:1;s:5:"Green";i:2;s:4:"Blue";}</a:t>
            </a:r>
          </a:p>
          <a:p>
            <a:r>
              <a:rPr lang="en-US" dirty="0"/>
              <a:t>array(3) { [0]=&gt; string(3) "Red" [1]=&gt; string(5) "Green" [2]=&gt; string(4) "Blue" }</a:t>
            </a:r>
            <a:endParaRPr lang="it-IT" dirty="0"/>
          </a:p>
        </p:txBody>
      </p:sp>
    </p:spTree>
    <p:extLst>
      <p:ext uri="{BB962C8B-B14F-4D97-AF65-F5344CB8AC3E}">
        <p14:creationId xmlns:p14="http://schemas.microsoft.com/office/powerpoint/2010/main" val="16575942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unset</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3890303" cy="5248655"/>
          </a:xfrm>
        </p:spPr>
        <p:txBody>
          <a:bodyPr/>
          <a:lstStyle/>
          <a:p>
            <a:r>
              <a:rPr lang="it-IT" dirty="0"/>
              <a:t>La funzione </a:t>
            </a:r>
            <a:r>
              <a:rPr lang="it-IT" b="1" dirty="0" err="1">
                <a:highlight>
                  <a:srgbClr val="FFFF00"/>
                </a:highlight>
              </a:rPr>
              <a:t>unset</a:t>
            </a:r>
            <a:r>
              <a:rPr lang="it-IT" b="1" dirty="0"/>
              <a:t>() annulla l'impostazione di una variabile.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4418091" y="1271017"/>
            <a:ext cx="7445297" cy="5263586"/>
          </a:xfrm>
        </p:spPr>
        <p:txBody>
          <a:bodyPr/>
          <a:lstStyle/>
          <a:p>
            <a:r>
              <a:rPr lang="en-US" dirty="0"/>
              <a:t>&lt;?php</a:t>
            </a:r>
          </a:p>
          <a:p>
            <a:r>
              <a:rPr lang="en-US" dirty="0"/>
              <a:t>$a = "Hello world!";</a:t>
            </a:r>
          </a:p>
          <a:p>
            <a:r>
              <a:rPr lang="en-US" dirty="0"/>
              <a:t>echo "The value of variable 'a' before unset: " . $a . "&lt;</a:t>
            </a:r>
            <a:r>
              <a:rPr lang="en-US" dirty="0" err="1"/>
              <a:t>br</a:t>
            </a:r>
            <a:r>
              <a:rPr lang="en-US" dirty="0"/>
              <a:t>&gt;";</a:t>
            </a:r>
          </a:p>
          <a:p>
            <a:r>
              <a:rPr lang="en-US" dirty="0">
                <a:highlight>
                  <a:srgbClr val="FFFF00"/>
                </a:highlight>
              </a:rPr>
              <a:t>unset</a:t>
            </a:r>
            <a:r>
              <a:rPr lang="en-US" dirty="0"/>
              <a:t>($a);</a:t>
            </a:r>
          </a:p>
          <a:p>
            <a:r>
              <a:rPr lang="en-US" dirty="0"/>
              <a:t>echo "The value of variable 'a' after unset: " . $a;</a:t>
            </a:r>
          </a:p>
          <a:p>
            <a:r>
              <a:rPr lang="en-US" dirty="0"/>
              <a:t>?&gt;</a:t>
            </a:r>
            <a:br>
              <a:rPr lang="en-US" dirty="0"/>
            </a:br>
            <a:br>
              <a:rPr lang="en-US" dirty="0"/>
            </a:br>
            <a:r>
              <a:rPr lang="en-US" dirty="0" err="1"/>
              <a:t>Risultato</a:t>
            </a:r>
            <a:r>
              <a:rPr lang="en-US" dirty="0"/>
              <a:t>:</a:t>
            </a:r>
            <a:br>
              <a:rPr lang="en-US" dirty="0"/>
            </a:br>
            <a:r>
              <a:rPr lang="en-US" dirty="0"/>
              <a:t>The value of variable 'a' before unset: Hello world!</a:t>
            </a:r>
          </a:p>
          <a:p>
            <a:r>
              <a:rPr lang="en-US" dirty="0"/>
              <a:t>The value of variable 'a' after unset:</a:t>
            </a:r>
            <a:endParaRPr lang="it-IT" dirty="0"/>
          </a:p>
        </p:txBody>
      </p:sp>
    </p:spTree>
    <p:extLst>
      <p:ext uri="{BB962C8B-B14F-4D97-AF65-F5344CB8AC3E}">
        <p14:creationId xmlns:p14="http://schemas.microsoft.com/office/powerpoint/2010/main" val="365236781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p:txBody>
      </p:sp>
    </p:spTree>
    <p:extLst>
      <p:ext uri="{BB962C8B-B14F-4D97-AF65-F5344CB8AC3E}">
        <p14:creationId xmlns:p14="http://schemas.microsoft.com/office/powerpoint/2010/main" val="140428990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10000"/>
          </a:bodyPr>
          <a:lstStyle/>
          <a:p>
            <a:endParaRPr lang="it-IT" dirty="0"/>
          </a:p>
          <a:p>
            <a:r>
              <a:rPr lang="it-IT" dirty="0" err="1"/>
              <a:t>echo</a:t>
            </a:r>
            <a:r>
              <a:rPr lang="it-IT" dirty="0"/>
              <a:t> </a:t>
            </a:r>
            <a:r>
              <a:rPr lang="it-IT" dirty="0" err="1">
                <a:highlight>
                  <a:srgbClr val="FFFF00"/>
                </a:highlight>
              </a:rPr>
              <a:t>strtotime</a:t>
            </a:r>
            <a:r>
              <a:rPr lang="it-IT" dirty="0"/>
              <a:t>('2015-01-01'); // restituirà 1420066800</a:t>
            </a:r>
            <a:br>
              <a:rPr lang="it-IT" dirty="0"/>
            </a:br>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("10 </a:t>
            </a:r>
            <a:r>
              <a:rPr lang="it-IT" dirty="0" err="1"/>
              <a:t>September</a:t>
            </a:r>
            <a:r>
              <a:rPr lang="it-IT" dirty="0"/>
              <a:t> 2010"); // </a:t>
            </a:r>
            <a:r>
              <a:rPr lang="it-IT" dirty="0" err="1"/>
              <a:t>timestamp</a:t>
            </a:r>
            <a:r>
              <a:rPr lang="it-IT" dirty="0"/>
              <a:t> del 10 settembre 2010</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773-94F8-4266-93EF-71C3A52674BA}"/>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860FB2D-EFDB-44F1-ABBB-588B63C6DE01}"/>
              </a:ext>
            </a:extLst>
          </p:cNvPr>
          <p:cNvSpPr>
            <a:spLocks noGrp="1"/>
          </p:cNvSpPr>
          <p:nvPr>
            <p:ph sz="half" idx="2"/>
          </p:nvPr>
        </p:nvSpPr>
        <p:spPr>
          <a:xfrm>
            <a:off x="328611" y="1271016"/>
            <a:ext cx="11283015" cy="5248655"/>
          </a:xfrm>
        </p:spPr>
        <p:txBody>
          <a:bodyPr>
            <a:normAutofit/>
          </a:bodyPr>
          <a:lstStyle/>
          <a:p>
            <a:r>
              <a:rPr lang="it-IT" sz="2000" b="1" dirty="0"/>
              <a:t>Se abbiamo bisogno di produrre un consistente quantitativo di markup HTML attraverso il codice PHP, può essere utile formattarlo </a:t>
            </a:r>
            <a:r>
              <a:rPr lang="it-IT" sz="2000" dirty="0"/>
              <a:t>in modo di aumentarne la leggibilità. Vediamo un esempio:</a:t>
            </a:r>
          </a:p>
          <a:p>
            <a:r>
              <a:rPr lang="it-IT" sz="2000" dirty="0"/>
              <a:t>&lt;?</a:t>
            </a:r>
            <a:r>
              <a:rPr lang="it-IT" sz="2000" dirty="0" err="1"/>
              <a:t>php</a:t>
            </a:r>
            <a:r>
              <a:rPr lang="it-IT" sz="2000" dirty="0"/>
              <a:t> </a:t>
            </a:r>
            <a:r>
              <a:rPr lang="it-IT" sz="2000" dirty="0" err="1"/>
              <a:t>echo</a:t>
            </a:r>
            <a:r>
              <a:rPr lang="it-IT" sz="2000" dirty="0"/>
              <a:t> "&lt;</a:t>
            </a:r>
            <a:r>
              <a:rPr lang="it-IT" sz="2000" dirty="0" err="1"/>
              <a:t>ul</a:t>
            </a:r>
            <a:r>
              <a:rPr lang="it-IT" sz="2000" dirty="0"/>
              <a:t>&gt;</a:t>
            </a:r>
            <a:r>
              <a:rPr lang="it-IT" sz="2000" b="1" dirty="0"/>
              <a:t>\n</a:t>
            </a:r>
            <a:r>
              <a:rPr lang="it-IT" sz="2000" dirty="0"/>
              <a:t>&lt;li&gt;list item 1&lt;/li&gt;</a:t>
            </a:r>
            <a:r>
              <a:rPr lang="it-IT" sz="2000" b="1" dirty="0"/>
              <a:t>\n</a:t>
            </a:r>
            <a:r>
              <a:rPr lang="it-IT" sz="2000" dirty="0"/>
              <a:t>&lt;li&gt;list item 2&lt;/li&gt;</a:t>
            </a:r>
            <a:r>
              <a:rPr lang="it-IT" sz="2000" b="1" dirty="0"/>
              <a:t>\n</a:t>
            </a:r>
            <a:r>
              <a:rPr lang="it-IT" sz="2000" dirty="0"/>
              <a:t>&lt;/</a:t>
            </a:r>
            <a:r>
              <a:rPr lang="it-IT" sz="2000" dirty="0" err="1"/>
              <a:t>ul</a:t>
            </a:r>
            <a:r>
              <a:rPr lang="it-IT" sz="2000" dirty="0"/>
              <a:t>&gt;</a:t>
            </a:r>
            <a:r>
              <a:rPr lang="it-IT" sz="2000" b="1" dirty="0"/>
              <a:t>\n</a:t>
            </a:r>
            <a:r>
              <a:rPr lang="it-IT" sz="2000" dirty="0"/>
              <a:t>"; ?&gt;</a:t>
            </a:r>
            <a:br>
              <a:rPr lang="it-IT" sz="2000" dirty="0"/>
            </a:br>
            <a:endParaRPr lang="it-IT" sz="2000" dirty="0"/>
          </a:p>
          <a:p>
            <a:r>
              <a:rPr lang="it-IT" sz="2000" dirty="0"/>
              <a:t>Il codice appena visto stamperà tramite il Web browser un codice HTML come il seguente:</a:t>
            </a:r>
          </a:p>
          <a:p>
            <a:r>
              <a:rPr lang="it-IT" sz="2000" dirty="0"/>
              <a:t>&lt;</a:t>
            </a:r>
            <a:r>
              <a:rPr lang="it-IT" sz="2000" dirty="0" err="1"/>
              <a:t>ul</a:t>
            </a:r>
            <a:r>
              <a:rPr lang="it-IT" sz="2000" dirty="0"/>
              <a:t>&gt;</a:t>
            </a:r>
            <a:br>
              <a:rPr lang="it-IT" sz="2000" dirty="0"/>
            </a:br>
            <a:r>
              <a:rPr lang="it-IT" sz="2000" dirty="0"/>
              <a:t>&lt;li&gt;list item 1&lt;/li&gt;</a:t>
            </a:r>
            <a:br>
              <a:rPr lang="it-IT" sz="2000" dirty="0"/>
            </a:br>
            <a:r>
              <a:rPr lang="it-IT" sz="2000" dirty="0"/>
              <a:t>&lt;li&gt;list item 2&lt;/li&gt;</a:t>
            </a:r>
            <a:br>
              <a:rPr lang="it-IT" sz="2000" dirty="0"/>
            </a:br>
            <a:r>
              <a:rPr lang="it-IT" sz="2000" dirty="0"/>
              <a:t>&lt;/</a:t>
            </a:r>
            <a:r>
              <a:rPr lang="it-IT" sz="2000" dirty="0" err="1"/>
              <a:t>ul</a:t>
            </a:r>
            <a:r>
              <a:rPr lang="it-IT" sz="2000" dirty="0"/>
              <a:t>&gt;</a:t>
            </a:r>
            <a:br>
              <a:rPr lang="it-IT" sz="2000" dirty="0"/>
            </a:br>
            <a:br>
              <a:rPr lang="it-IT" sz="2000" dirty="0"/>
            </a:br>
            <a:endParaRPr lang="it-IT" sz="2000" dirty="0"/>
          </a:p>
        </p:txBody>
      </p:sp>
      <p:pic>
        <p:nvPicPr>
          <p:cNvPr id="5" name="Immagine 4">
            <a:extLst>
              <a:ext uri="{FF2B5EF4-FFF2-40B4-BE49-F238E27FC236}">
                <a16:creationId xmlns:a16="http://schemas.microsoft.com/office/drawing/2014/main" id="{9BDDA0E3-867C-40F4-A448-21D655385208}"/>
              </a:ext>
            </a:extLst>
          </p:cNvPr>
          <p:cNvPicPr>
            <a:picLocks noChangeAspect="1"/>
          </p:cNvPicPr>
          <p:nvPr/>
        </p:nvPicPr>
        <p:blipFill>
          <a:blip r:embed="rId2"/>
          <a:stretch>
            <a:fillRect/>
          </a:stretch>
        </p:blipFill>
        <p:spPr>
          <a:xfrm>
            <a:off x="446798" y="4669895"/>
            <a:ext cx="4874095" cy="2119517"/>
          </a:xfrm>
          <a:prstGeom prst="rect">
            <a:avLst/>
          </a:prstGeom>
        </p:spPr>
      </p:pic>
      <p:pic>
        <p:nvPicPr>
          <p:cNvPr id="9" name="Immagine 8">
            <a:extLst>
              <a:ext uri="{FF2B5EF4-FFF2-40B4-BE49-F238E27FC236}">
                <a16:creationId xmlns:a16="http://schemas.microsoft.com/office/drawing/2014/main" id="{C37F16EE-85A5-4ECD-B12B-DB7289A3A9C0}"/>
              </a:ext>
            </a:extLst>
          </p:cNvPr>
          <p:cNvPicPr>
            <a:picLocks noChangeAspect="1"/>
          </p:cNvPicPr>
          <p:nvPr/>
        </p:nvPicPr>
        <p:blipFill>
          <a:blip r:embed="rId3"/>
          <a:stretch>
            <a:fillRect/>
          </a:stretch>
        </p:blipFill>
        <p:spPr>
          <a:xfrm>
            <a:off x="6564531" y="3895343"/>
            <a:ext cx="5298858" cy="2995979"/>
          </a:xfrm>
          <a:prstGeom prst="rect">
            <a:avLst/>
          </a:prstGeom>
        </p:spPr>
      </p:pic>
      <p:pic>
        <p:nvPicPr>
          <p:cNvPr id="11" name="Immagine 10">
            <a:extLst>
              <a:ext uri="{FF2B5EF4-FFF2-40B4-BE49-F238E27FC236}">
                <a16:creationId xmlns:a16="http://schemas.microsoft.com/office/drawing/2014/main" id="{C63F070F-05E7-4FEA-9A49-5F6EBD4C035A}"/>
              </a:ext>
            </a:extLst>
          </p:cNvPr>
          <p:cNvPicPr>
            <a:picLocks noChangeAspect="1"/>
          </p:cNvPicPr>
          <p:nvPr/>
        </p:nvPicPr>
        <p:blipFill>
          <a:blip r:embed="rId4"/>
          <a:stretch>
            <a:fillRect/>
          </a:stretch>
        </p:blipFill>
        <p:spPr>
          <a:xfrm>
            <a:off x="6323867" y="2904743"/>
            <a:ext cx="4591050" cy="990600"/>
          </a:xfrm>
          <a:prstGeom prst="rect">
            <a:avLst/>
          </a:prstGeom>
        </p:spPr>
      </p:pic>
    </p:spTree>
    <p:extLst>
      <p:ext uri="{BB962C8B-B14F-4D97-AF65-F5344CB8AC3E}">
        <p14:creationId xmlns:p14="http://schemas.microsoft.com/office/powerpoint/2010/main" val="1060055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h:m:s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r>
              <a:rPr lang="it-IT" dirty="0"/>
              <a:t>$</a:t>
            </a:r>
            <a:r>
              <a:rPr lang="it-IT" dirty="0" err="1"/>
              <a:t>timestamp</a:t>
            </a:r>
            <a:r>
              <a:rPr lang="it-IT" dirty="0"/>
              <a:t> = </a:t>
            </a:r>
            <a:r>
              <a:rPr lang="it-IT" dirty="0" err="1"/>
              <a:t>strtotime</a:t>
            </a:r>
            <a:r>
              <a:rPr lang="it-IT" dirty="0"/>
              <a:t>("+1 day");</a:t>
            </a:r>
          </a:p>
          <a:p>
            <a:r>
              <a:rPr lang="it-IT" dirty="0" err="1"/>
              <a:t>echo</a:t>
            </a:r>
            <a:r>
              <a:rPr lang="it-IT" dirty="0"/>
              <a:t> </a:t>
            </a:r>
            <a:r>
              <a:rPr lang="it-IT" dirty="0">
                <a:highlight>
                  <a:srgbClr val="FFFF00"/>
                </a:highlight>
              </a:rPr>
              <a:t>date</a:t>
            </a:r>
            <a:r>
              <a:rPr lang="it-IT" dirty="0"/>
              <a:t>('d/m/Y H:i:s', $</a:t>
            </a:r>
            <a:r>
              <a:rPr lang="it-IT" dirty="0" err="1"/>
              <a:t>timestamp</a:t>
            </a:r>
            <a:r>
              <a:rPr lang="it-IT" dirty="0"/>
              <a:t>); // stamperà, ad esempio, 17/07/2016 14:30:14</a:t>
            </a:r>
          </a:p>
        </p:txBody>
      </p:sp>
    </p:spTree>
    <p:extLst>
      <p:ext uri="{BB962C8B-B14F-4D97-AF65-F5344CB8AC3E}">
        <p14:creationId xmlns:p14="http://schemas.microsoft.com/office/powerpoint/2010/main" val="61570541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15:02:43 m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month</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8B2A-65C8-4186-BBF4-DD603083BF90}"/>
              </a:ext>
            </a:extLst>
          </p:cNvPr>
          <p:cNvSpPr>
            <a:spLocks noGrp="1"/>
          </p:cNvSpPr>
          <p:nvPr>
            <p:ph type="title"/>
          </p:nvPr>
        </p:nvSpPr>
        <p:spPr/>
        <p:txBody>
          <a:bodyPr>
            <a:normAutofit/>
          </a:bodyPr>
          <a:lstStyle/>
          <a:p>
            <a:r>
              <a:rPr lang="it-IT" dirty="0"/>
              <a:t>come convertire una data da un formato.</a:t>
            </a:r>
          </a:p>
        </p:txBody>
      </p:sp>
      <p:sp>
        <p:nvSpPr>
          <p:cNvPr id="3" name="Segnaposto contenuto 2">
            <a:extLst>
              <a:ext uri="{FF2B5EF4-FFF2-40B4-BE49-F238E27FC236}">
                <a16:creationId xmlns:a16="http://schemas.microsoft.com/office/drawing/2014/main" id="{303D4044-D84F-4C10-9279-B671E935C70D}"/>
              </a:ext>
            </a:extLst>
          </p:cNvPr>
          <p:cNvSpPr>
            <a:spLocks noGrp="1"/>
          </p:cNvSpPr>
          <p:nvPr>
            <p:ph sz="half" idx="2"/>
          </p:nvPr>
        </p:nvSpPr>
        <p:spPr>
          <a:xfrm>
            <a:off x="328612" y="1271016"/>
            <a:ext cx="3797074" cy="5248655"/>
          </a:xfrm>
        </p:spPr>
        <p:txBody>
          <a:bodyPr>
            <a:normAutofit/>
          </a:bodyPr>
          <a:lstStyle/>
          <a:p>
            <a:r>
              <a:rPr lang="it-IT" sz="2000" b="1" dirty="0"/>
              <a:t>con la funzione date(), possiamo rappresentare una data nel formato di cui necessitiamo</a:t>
            </a:r>
            <a:r>
              <a:rPr lang="it-IT" sz="2000" dirty="0"/>
              <a:t>. </a:t>
            </a:r>
            <a:br>
              <a:rPr lang="it-IT" sz="2000" dirty="0"/>
            </a:br>
            <a:br>
              <a:rPr lang="it-IT" sz="2000" dirty="0"/>
            </a:br>
            <a:r>
              <a:rPr lang="it-IT" sz="2000" dirty="0"/>
              <a:t>come convertire una data </a:t>
            </a:r>
            <a:r>
              <a:rPr lang="it-IT" sz="2000" b="1" dirty="0"/>
              <a:t>da un formato, ad esempio quello anglosassone, nel nostro formato italiano</a:t>
            </a:r>
            <a:r>
              <a:rPr lang="it-IT" sz="2000" dirty="0"/>
              <a:t>. </a:t>
            </a:r>
          </a:p>
          <a:p>
            <a:endParaRPr lang="it-IT" sz="2000" dirty="0"/>
          </a:p>
          <a:p>
            <a:r>
              <a:rPr lang="it-IT" sz="2000" dirty="0"/>
              <a:t>Il formato anglosassone è rappresentato come mese/giorno/anno ed è anche il formato standard riconosciuto dalla funzione </a:t>
            </a:r>
            <a:r>
              <a:rPr lang="it-IT" sz="2000" dirty="0" err="1"/>
              <a:t>strtotime</a:t>
            </a:r>
            <a:r>
              <a:rPr lang="it-IT" sz="2000" dirty="0"/>
              <a:t>()</a:t>
            </a:r>
          </a:p>
        </p:txBody>
      </p:sp>
      <p:sp>
        <p:nvSpPr>
          <p:cNvPr id="4" name="Segnaposto contenuto 3">
            <a:extLst>
              <a:ext uri="{FF2B5EF4-FFF2-40B4-BE49-F238E27FC236}">
                <a16:creationId xmlns:a16="http://schemas.microsoft.com/office/drawing/2014/main" id="{31BEF4BA-CB32-4659-9BCB-EEC87C24B6AC}"/>
              </a:ext>
            </a:extLst>
          </p:cNvPr>
          <p:cNvSpPr>
            <a:spLocks noGrp="1"/>
          </p:cNvSpPr>
          <p:nvPr>
            <p:ph sz="quarter" idx="4"/>
          </p:nvPr>
        </p:nvSpPr>
        <p:spPr>
          <a:xfrm>
            <a:off x="4245428" y="1271017"/>
            <a:ext cx="7617959" cy="5263586"/>
          </a:xfrm>
        </p:spPr>
        <p:txBody>
          <a:bodyPr>
            <a:normAutofit/>
          </a:bodyPr>
          <a:lstStyle/>
          <a:p>
            <a:r>
              <a:rPr lang="it-IT" sz="2000" dirty="0"/>
              <a:t>$</a:t>
            </a:r>
            <a:r>
              <a:rPr lang="it-IT" sz="2000" dirty="0" err="1"/>
              <a:t>englishDate</a:t>
            </a:r>
            <a:r>
              <a:rPr lang="it-IT" sz="2000" dirty="0"/>
              <a:t> = '12/15/2016'; // 15 dicembre 2016 nel formato mm/</a:t>
            </a:r>
            <a:r>
              <a:rPr lang="it-IT" sz="2000" dirty="0" err="1"/>
              <a:t>dd</a:t>
            </a:r>
            <a:r>
              <a:rPr lang="it-IT" sz="2000" dirty="0"/>
              <a:t>/</a:t>
            </a:r>
            <a:r>
              <a:rPr lang="it-IT" sz="2000" dirty="0" err="1"/>
              <a:t>yyyy</a:t>
            </a:r>
            <a:endParaRPr lang="it-IT" sz="2000" dirty="0"/>
          </a:p>
          <a:p>
            <a:r>
              <a:rPr lang="it-IT" sz="2000" dirty="0"/>
              <a:t>$</a:t>
            </a:r>
            <a:r>
              <a:rPr lang="it-IT" sz="2000" dirty="0" err="1"/>
              <a:t>timestamp</a:t>
            </a:r>
            <a:r>
              <a:rPr lang="it-IT" sz="2000" dirty="0"/>
              <a:t> = </a:t>
            </a:r>
            <a:r>
              <a:rPr lang="it-IT" sz="2000" dirty="0" err="1"/>
              <a:t>strtotime</a:t>
            </a:r>
            <a:r>
              <a:rPr lang="it-IT" sz="2000" dirty="0"/>
              <a:t>($</a:t>
            </a:r>
            <a:r>
              <a:rPr lang="it-IT" sz="2000" dirty="0" err="1"/>
              <a:t>englishDate</a:t>
            </a:r>
            <a:r>
              <a:rPr lang="it-IT" sz="2000" dirty="0"/>
              <a:t>); // conterrà 1481756400</a:t>
            </a:r>
          </a:p>
          <a:p>
            <a:r>
              <a:rPr lang="it-IT" sz="2000" dirty="0" err="1"/>
              <a:t>echo</a:t>
            </a:r>
            <a:r>
              <a:rPr lang="it-IT" sz="2000" dirty="0"/>
              <a:t> date('d/m/Y', $</a:t>
            </a:r>
            <a:r>
              <a:rPr lang="it-IT" sz="2000" dirty="0" err="1"/>
              <a:t>timestamp</a:t>
            </a:r>
            <a:r>
              <a:rPr lang="it-IT" sz="2000" dirty="0"/>
              <a:t>); // stamperà 15/12/2016</a:t>
            </a:r>
          </a:p>
          <a:p>
            <a:r>
              <a:rPr lang="it-IT" sz="2000" dirty="0" err="1"/>
              <a:t>echo</a:t>
            </a:r>
            <a:r>
              <a:rPr lang="it-IT" sz="2000" dirty="0"/>
              <a:t> date('l, j F Y', $</a:t>
            </a:r>
            <a:r>
              <a:rPr lang="it-IT" sz="2000" dirty="0" err="1"/>
              <a:t>timestamp</a:t>
            </a:r>
            <a:r>
              <a:rPr lang="it-IT" sz="2000" dirty="0"/>
              <a:t>); // stamperà </a:t>
            </a:r>
            <a:r>
              <a:rPr lang="it-IT" sz="2000" dirty="0" err="1"/>
              <a:t>Thursday</a:t>
            </a:r>
            <a:r>
              <a:rPr lang="it-IT" sz="2000" dirty="0"/>
              <a:t>, 15 </a:t>
            </a:r>
            <a:r>
              <a:rPr lang="it-IT" sz="2000" dirty="0" err="1"/>
              <a:t>December</a:t>
            </a:r>
            <a:r>
              <a:rPr lang="it-IT" sz="2000" dirty="0"/>
              <a:t> 2016</a:t>
            </a:r>
          </a:p>
        </p:txBody>
      </p:sp>
    </p:spTree>
    <p:extLst>
      <p:ext uri="{BB962C8B-B14F-4D97-AF65-F5344CB8AC3E}">
        <p14:creationId xmlns:p14="http://schemas.microsoft.com/office/powerpoint/2010/main" val="7803789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0113A-DA2D-475F-8E1C-6445A46B15E8}"/>
              </a:ext>
            </a:extLst>
          </p:cNvPr>
          <p:cNvSpPr>
            <a:spLocks noGrp="1"/>
          </p:cNvSpPr>
          <p:nvPr>
            <p:ph type="title"/>
          </p:nvPr>
        </p:nvSpPr>
        <p:spPr/>
        <p:txBody>
          <a:bodyPr>
            <a:normAutofit/>
          </a:bodyPr>
          <a:lstStyle/>
          <a:p>
            <a:r>
              <a:rPr lang="it-IT" dirty="0"/>
              <a:t> </a:t>
            </a:r>
            <a:r>
              <a:rPr lang="it-IT" dirty="0" err="1"/>
              <a:t>date_add</a:t>
            </a:r>
            <a:r>
              <a:rPr lang="it-IT" dirty="0"/>
              <a:t>() </a:t>
            </a:r>
            <a:r>
              <a:rPr lang="it-IT" dirty="0">
                <a:highlight>
                  <a:srgbClr val="00FF00"/>
                </a:highlight>
              </a:rPr>
              <a:t>.</a:t>
            </a:r>
          </a:p>
        </p:txBody>
      </p:sp>
      <p:sp>
        <p:nvSpPr>
          <p:cNvPr id="3" name="Segnaposto contenuto 2">
            <a:extLst>
              <a:ext uri="{FF2B5EF4-FFF2-40B4-BE49-F238E27FC236}">
                <a16:creationId xmlns:a16="http://schemas.microsoft.com/office/drawing/2014/main" id="{C1A69CB3-C1A7-4117-808B-6ED9AE9BECC3}"/>
              </a:ext>
            </a:extLst>
          </p:cNvPr>
          <p:cNvSpPr>
            <a:spLocks noGrp="1"/>
          </p:cNvSpPr>
          <p:nvPr>
            <p:ph sz="half" idx="2"/>
          </p:nvPr>
        </p:nvSpPr>
        <p:spPr>
          <a:xfrm>
            <a:off x="328612" y="1271016"/>
            <a:ext cx="2586604" cy="5248655"/>
          </a:xfrm>
        </p:spPr>
        <p:txBody>
          <a:bodyPr>
            <a:normAutofit/>
          </a:bodyPr>
          <a:lstStyle/>
          <a:p>
            <a:r>
              <a:rPr lang="it-IT" sz="2000" dirty="0"/>
              <a:t>La funzione </a:t>
            </a:r>
            <a:r>
              <a:rPr lang="it-IT" sz="2000" dirty="0" err="1"/>
              <a:t>date_add</a:t>
            </a:r>
            <a:r>
              <a:rPr lang="it-IT" sz="2000" dirty="0"/>
              <a:t>() </a:t>
            </a:r>
            <a:r>
              <a:rPr lang="it-IT" sz="2000" b="1" dirty="0"/>
              <a:t>aggiunge alcuni giorni, mesi, anni, ore, minuti e secondi a una data.</a:t>
            </a:r>
          </a:p>
          <a:p>
            <a:r>
              <a:rPr lang="it-IT" sz="2000" dirty="0"/>
              <a:t>Valore di ritorno:</a:t>
            </a:r>
            <a:br>
              <a:rPr lang="it-IT" sz="2000" dirty="0"/>
            </a:br>
            <a:r>
              <a:rPr lang="it-IT" sz="2000" dirty="0"/>
              <a:t>Restituisce un oggetto </a:t>
            </a:r>
            <a:r>
              <a:rPr lang="it-IT" sz="2000" dirty="0" err="1"/>
              <a:t>DateTime</a:t>
            </a:r>
            <a:r>
              <a:rPr lang="it-IT" sz="2000" dirty="0"/>
              <a:t> in caso di esito positivo. </a:t>
            </a:r>
            <a:br>
              <a:rPr lang="it-IT" sz="2000" dirty="0"/>
            </a:br>
            <a:r>
              <a:rPr lang="it-IT" sz="2000" dirty="0"/>
              <a:t>FALSO in caso di fallimento</a:t>
            </a:r>
          </a:p>
        </p:txBody>
      </p:sp>
      <p:sp>
        <p:nvSpPr>
          <p:cNvPr id="4" name="Segnaposto contenuto 3">
            <a:extLst>
              <a:ext uri="{FF2B5EF4-FFF2-40B4-BE49-F238E27FC236}">
                <a16:creationId xmlns:a16="http://schemas.microsoft.com/office/drawing/2014/main" id="{0AF19A12-D122-4BFB-970E-B11E1E83BDD2}"/>
              </a:ext>
            </a:extLst>
          </p:cNvPr>
          <p:cNvSpPr>
            <a:spLocks noGrp="1"/>
          </p:cNvSpPr>
          <p:nvPr>
            <p:ph sz="quarter" idx="4"/>
          </p:nvPr>
        </p:nvSpPr>
        <p:spPr>
          <a:xfrm>
            <a:off x="3213980" y="1271017"/>
            <a:ext cx="8649408" cy="5263586"/>
          </a:xfrm>
        </p:spPr>
        <p:txBody>
          <a:bodyPr/>
          <a:lstStyle/>
          <a:p>
            <a:r>
              <a:rPr lang="en-US" sz="2000" dirty="0" err="1"/>
              <a:t>Nell'esempio</a:t>
            </a:r>
            <a:r>
              <a:rPr lang="en-US" sz="2000" dirty="0"/>
              <a:t> </a:t>
            </a:r>
            <a:r>
              <a:rPr lang="en-US" sz="2000" dirty="0" err="1"/>
              <a:t>aggiungiamo</a:t>
            </a:r>
            <a:r>
              <a:rPr lang="en-US" sz="2000" dirty="0"/>
              <a:t> 40 </a:t>
            </a:r>
            <a:r>
              <a:rPr lang="en-US" sz="2000" dirty="0" err="1"/>
              <a:t>giorni</a:t>
            </a:r>
            <a:r>
              <a:rPr lang="en-US" sz="2000" dirty="0"/>
              <a:t> al 15 </a:t>
            </a:r>
            <a:r>
              <a:rPr lang="en-US" sz="2000" dirty="0" err="1"/>
              <a:t>marzo</a:t>
            </a:r>
            <a:endParaRPr lang="en-US" sz="2000" dirty="0"/>
          </a:p>
          <a:p>
            <a:r>
              <a:rPr lang="en-US" dirty="0"/>
              <a:t>&lt;?php</a:t>
            </a:r>
          </a:p>
          <a:p>
            <a:r>
              <a:rPr lang="en-US" dirty="0"/>
              <a:t>$date=</a:t>
            </a:r>
            <a:r>
              <a:rPr lang="en-US" dirty="0" err="1"/>
              <a:t>date_create</a:t>
            </a:r>
            <a:r>
              <a:rPr lang="en-US" dirty="0"/>
              <a:t>("2021-03-15");</a:t>
            </a:r>
          </a:p>
          <a:p>
            <a:r>
              <a:rPr lang="en-US" dirty="0" err="1">
                <a:highlight>
                  <a:srgbClr val="FFFF00"/>
                </a:highlight>
              </a:rPr>
              <a:t>date_add</a:t>
            </a:r>
            <a:r>
              <a:rPr lang="en-US" dirty="0"/>
              <a:t>($date, </a:t>
            </a:r>
            <a:r>
              <a:rPr lang="en-US" dirty="0" err="1">
                <a:highlight>
                  <a:srgbClr val="00FF00"/>
                </a:highlight>
              </a:rPr>
              <a:t>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endParaRPr lang="it-IT" dirty="0"/>
          </a:p>
          <a:p>
            <a:r>
              <a:rPr lang="it-IT" dirty="0"/>
              <a:t>//2021-04-24</a:t>
            </a:r>
          </a:p>
        </p:txBody>
      </p:sp>
    </p:spTree>
    <p:extLst>
      <p:ext uri="{BB962C8B-B14F-4D97-AF65-F5344CB8AC3E}">
        <p14:creationId xmlns:p14="http://schemas.microsoft.com/office/powerpoint/2010/main" val="234543437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D5756-EDAE-4DB5-93EE-E51852930034}"/>
              </a:ext>
            </a:extLst>
          </p:cNvPr>
          <p:cNvSpPr>
            <a:spLocks noGrp="1"/>
          </p:cNvSpPr>
          <p:nvPr>
            <p:ph type="title"/>
          </p:nvPr>
        </p:nvSpPr>
        <p:spPr/>
        <p:txBody>
          <a:bodyPr/>
          <a:lstStyle/>
          <a:p>
            <a:r>
              <a:rPr lang="it-IT" dirty="0" err="1"/>
              <a:t>date_create</a:t>
            </a:r>
            <a:r>
              <a:rPr lang="it-IT" dirty="0"/>
              <a:t>()</a:t>
            </a:r>
          </a:p>
        </p:txBody>
      </p:sp>
      <p:sp>
        <p:nvSpPr>
          <p:cNvPr id="3" name="Segnaposto contenuto 2">
            <a:extLst>
              <a:ext uri="{FF2B5EF4-FFF2-40B4-BE49-F238E27FC236}">
                <a16:creationId xmlns:a16="http://schemas.microsoft.com/office/drawing/2014/main" id="{21A0AB83-224B-4F0B-B368-F7EAAE02EC99}"/>
              </a:ext>
            </a:extLst>
          </p:cNvPr>
          <p:cNvSpPr>
            <a:spLocks noGrp="1"/>
          </p:cNvSpPr>
          <p:nvPr>
            <p:ph sz="half" idx="2"/>
          </p:nvPr>
        </p:nvSpPr>
        <p:spPr/>
        <p:txBody>
          <a:bodyPr>
            <a:normAutofit/>
          </a:bodyPr>
          <a:lstStyle/>
          <a:p>
            <a:r>
              <a:rPr lang="it-IT" sz="2000" dirty="0"/>
              <a:t>La funzione </a:t>
            </a:r>
            <a:r>
              <a:rPr lang="it-IT" sz="2000" dirty="0" err="1"/>
              <a:t>date_create</a:t>
            </a:r>
            <a:r>
              <a:rPr lang="it-IT" sz="2000" dirty="0"/>
              <a:t>() restituisce un nuovo oggetto </a:t>
            </a:r>
            <a:r>
              <a:rPr lang="it-IT" sz="2000" dirty="0" err="1"/>
              <a:t>DateTime</a:t>
            </a:r>
            <a:r>
              <a:rPr lang="it-IT" sz="2000" dirty="0"/>
              <a:t>.</a:t>
            </a:r>
          </a:p>
        </p:txBody>
      </p:sp>
      <p:sp>
        <p:nvSpPr>
          <p:cNvPr id="4" name="Segnaposto contenuto 3">
            <a:extLst>
              <a:ext uri="{FF2B5EF4-FFF2-40B4-BE49-F238E27FC236}">
                <a16:creationId xmlns:a16="http://schemas.microsoft.com/office/drawing/2014/main" id="{917AC681-71D1-49B1-A070-6D340C2331D4}"/>
              </a:ext>
            </a:extLst>
          </p:cNvPr>
          <p:cNvSpPr>
            <a:spLocks noGrp="1"/>
          </p:cNvSpPr>
          <p:nvPr>
            <p:ph sz="quarter" idx="4"/>
          </p:nvPr>
        </p:nvSpPr>
        <p:spPr/>
        <p:txBody>
          <a:bodyPr/>
          <a:lstStyle/>
          <a:p>
            <a:r>
              <a:rPr lang="it-IT" dirty="0"/>
              <a:t>&lt;?</a:t>
            </a:r>
            <a:r>
              <a:rPr lang="it-IT" dirty="0" err="1"/>
              <a:t>php</a:t>
            </a:r>
            <a:endParaRPr lang="it-IT" dirty="0"/>
          </a:p>
          <a:p>
            <a:r>
              <a:rPr lang="it-IT" dirty="0"/>
              <a:t>$date=</a:t>
            </a:r>
            <a:r>
              <a:rPr lang="it-IT" dirty="0" err="1">
                <a:highlight>
                  <a:srgbClr val="FFFF00"/>
                </a:highlight>
              </a:rPr>
              <a:t>date_create</a:t>
            </a:r>
            <a:r>
              <a:rPr lang="it-IT" dirty="0"/>
              <a:t>("2021-03-15");</a:t>
            </a:r>
          </a:p>
          <a:p>
            <a:r>
              <a:rPr lang="it-IT" dirty="0" err="1"/>
              <a:t>echo</a:t>
            </a:r>
            <a:r>
              <a:rPr lang="it-IT" dirty="0"/>
              <a:t> </a:t>
            </a:r>
            <a:r>
              <a:rPr lang="it-IT" dirty="0" err="1"/>
              <a:t>date_format</a:t>
            </a:r>
            <a:r>
              <a:rPr lang="it-IT" dirty="0"/>
              <a:t>($</a:t>
            </a:r>
            <a:r>
              <a:rPr lang="it-IT" dirty="0" err="1"/>
              <a:t>date,"Y</a:t>
            </a:r>
            <a:r>
              <a:rPr lang="it-IT" dirty="0"/>
              <a:t>/m/d");</a:t>
            </a:r>
          </a:p>
          <a:p>
            <a:r>
              <a:rPr lang="it-IT" dirty="0"/>
              <a:t>?&gt;</a:t>
            </a:r>
          </a:p>
        </p:txBody>
      </p:sp>
    </p:spTree>
    <p:extLst>
      <p:ext uri="{BB962C8B-B14F-4D97-AF65-F5344CB8AC3E}">
        <p14:creationId xmlns:p14="http://schemas.microsoft.com/office/powerpoint/2010/main" val="127501946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15B7-B677-43CD-A8D1-6E7C4874635D}"/>
              </a:ext>
            </a:extLst>
          </p:cNvPr>
          <p:cNvSpPr>
            <a:spLocks noGrp="1"/>
          </p:cNvSpPr>
          <p:nvPr>
            <p:ph type="title"/>
          </p:nvPr>
        </p:nvSpPr>
        <p:spPr/>
        <p:txBody>
          <a:bodyPr/>
          <a:lstStyle/>
          <a:p>
            <a:r>
              <a:rPr lang="it-IT" dirty="0" err="1"/>
              <a:t>date_diff</a:t>
            </a:r>
            <a:r>
              <a:rPr lang="it-IT" dirty="0"/>
              <a:t>()</a:t>
            </a:r>
          </a:p>
        </p:txBody>
      </p:sp>
      <p:sp>
        <p:nvSpPr>
          <p:cNvPr id="3" name="Segnaposto contenuto 2">
            <a:extLst>
              <a:ext uri="{FF2B5EF4-FFF2-40B4-BE49-F238E27FC236}">
                <a16:creationId xmlns:a16="http://schemas.microsoft.com/office/drawing/2014/main" id="{369E4A09-9D8D-4D7E-8031-709EC77C2670}"/>
              </a:ext>
            </a:extLst>
          </p:cNvPr>
          <p:cNvSpPr>
            <a:spLocks noGrp="1"/>
          </p:cNvSpPr>
          <p:nvPr>
            <p:ph sz="half" idx="2"/>
          </p:nvPr>
        </p:nvSpPr>
        <p:spPr/>
        <p:txBody>
          <a:bodyPr>
            <a:normAutofit/>
          </a:bodyPr>
          <a:lstStyle/>
          <a:p>
            <a:r>
              <a:rPr lang="it-IT" sz="2000" dirty="0"/>
              <a:t>La funzione </a:t>
            </a:r>
            <a:r>
              <a:rPr lang="it-IT" sz="2000" dirty="0" err="1"/>
              <a:t>date_diff</a:t>
            </a:r>
            <a:r>
              <a:rPr lang="it-IT" sz="2000" dirty="0"/>
              <a:t>() </a:t>
            </a:r>
            <a:r>
              <a:rPr lang="it-IT" sz="2000" b="1" dirty="0"/>
              <a:t>restituisce la differenza tra due oggetti </a:t>
            </a:r>
            <a:r>
              <a:rPr lang="it-IT" sz="2000" b="1" dirty="0" err="1"/>
              <a:t>DateTime</a:t>
            </a:r>
            <a:r>
              <a:rPr lang="it-IT" sz="2000" dirty="0"/>
              <a:t>.</a:t>
            </a:r>
          </a:p>
        </p:txBody>
      </p:sp>
      <p:sp>
        <p:nvSpPr>
          <p:cNvPr id="4" name="Segnaposto contenuto 3">
            <a:extLst>
              <a:ext uri="{FF2B5EF4-FFF2-40B4-BE49-F238E27FC236}">
                <a16:creationId xmlns:a16="http://schemas.microsoft.com/office/drawing/2014/main" id="{8D842627-A398-4115-92E7-B186045EB851}"/>
              </a:ext>
            </a:extLst>
          </p:cNvPr>
          <p:cNvSpPr>
            <a:spLocks noGrp="1"/>
          </p:cNvSpPr>
          <p:nvPr>
            <p:ph sz="quarter" idx="4"/>
          </p:nvPr>
        </p:nvSpPr>
        <p:spPr/>
        <p:txBody>
          <a:bodyPr>
            <a:normAutofit fontScale="62500" lnSpcReduction="20000"/>
          </a:bodyPr>
          <a:lstStyle/>
          <a:p>
            <a:r>
              <a:rPr lang="it-IT" dirty="0"/>
              <a:t>&lt;?</a:t>
            </a:r>
            <a:r>
              <a:rPr lang="it-IT" dirty="0" err="1"/>
              <a:t>php</a:t>
            </a:r>
            <a:endParaRPr lang="it-IT" dirty="0"/>
          </a:p>
          <a:p>
            <a:r>
              <a:rPr lang="en-US" b="0" dirty="0">
                <a:solidFill>
                  <a:srgbClr val="000000"/>
                </a:solidFill>
                <a:effectLst/>
                <a:latin typeface="Consolas" panose="020B0609020204030204" pitchFamily="49" charset="0"/>
              </a:rPr>
              <a:t>$date1=</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"2021-03-15"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$date2=</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"2021-12-12"</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date_diff</a:t>
            </a:r>
            <a:r>
              <a:rPr lang="en-US" b="0" dirty="0">
                <a:solidFill>
                  <a:srgbClr val="000000"/>
                </a:solidFill>
                <a:effectLst/>
                <a:latin typeface="Consolas" panose="020B0609020204030204" pitchFamily="49" charset="0"/>
              </a:rPr>
              <a:t>($date1,$date2));</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8000"/>
                </a:solidFill>
                <a:effectLst/>
                <a:latin typeface="Consolas" panose="020B0609020204030204" pitchFamily="49" charset="0"/>
              </a:rPr>
              <a:t>DateInterval</a:t>
            </a: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 =&gt; 8</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 =&gt; 27</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[h]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i</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[s]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[f]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[weekday]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weekday_behavior</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first_last_day_of</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[invert]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[days] =&gt; 272</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special_type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special_amount</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have_weekday_relative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have_special_relative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8946040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326A1-1EB8-4B1E-AEB8-0BCE6802D44F}"/>
              </a:ext>
            </a:extLst>
          </p:cNvPr>
          <p:cNvSpPr>
            <a:spLocks noGrp="1"/>
          </p:cNvSpPr>
          <p:nvPr>
            <p:ph type="title"/>
          </p:nvPr>
        </p:nvSpPr>
        <p:spPr/>
        <p:txBody>
          <a:bodyPr/>
          <a:lstStyle/>
          <a:p>
            <a:r>
              <a:rPr lang="it-IT" dirty="0" err="1"/>
              <a:t>date_format</a:t>
            </a:r>
            <a:r>
              <a:rPr lang="it-IT" dirty="0"/>
              <a:t>()</a:t>
            </a:r>
          </a:p>
        </p:txBody>
      </p:sp>
      <p:sp>
        <p:nvSpPr>
          <p:cNvPr id="3" name="Segnaposto contenuto 2">
            <a:extLst>
              <a:ext uri="{FF2B5EF4-FFF2-40B4-BE49-F238E27FC236}">
                <a16:creationId xmlns:a16="http://schemas.microsoft.com/office/drawing/2014/main" id="{03DE008A-FD69-4F0A-A82F-72098A55A020}"/>
              </a:ext>
            </a:extLst>
          </p:cNvPr>
          <p:cNvSpPr>
            <a:spLocks noGrp="1"/>
          </p:cNvSpPr>
          <p:nvPr>
            <p:ph sz="half" idx="2"/>
          </p:nvPr>
        </p:nvSpPr>
        <p:spPr/>
        <p:txBody>
          <a:bodyPr>
            <a:normAutofit/>
          </a:bodyPr>
          <a:lstStyle/>
          <a:p>
            <a:r>
              <a:rPr lang="it-IT" sz="2000" dirty="0"/>
              <a:t>La funzione </a:t>
            </a:r>
            <a:r>
              <a:rPr lang="it-IT" sz="2000" dirty="0" err="1"/>
              <a:t>date_format</a:t>
            </a:r>
            <a:r>
              <a:rPr lang="it-IT" sz="2000" dirty="0"/>
              <a:t>() </a:t>
            </a:r>
            <a:r>
              <a:rPr lang="it-IT" sz="2000" b="1" dirty="0"/>
              <a:t>restituisce una data formattata secondo il formato specificato.</a:t>
            </a:r>
          </a:p>
          <a:p>
            <a:r>
              <a:rPr lang="it-IT" sz="2000" dirty="0"/>
              <a:t>Nota: questa funzione non utilizza le impostazioni internazionali (tutto l'output è in inglese).</a:t>
            </a:r>
          </a:p>
        </p:txBody>
      </p:sp>
      <p:sp>
        <p:nvSpPr>
          <p:cNvPr id="4" name="Segnaposto contenuto 3">
            <a:extLst>
              <a:ext uri="{FF2B5EF4-FFF2-40B4-BE49-F238E27FC236}">
                <a16:creationId xmlns:a16="http://schemas.microsoft.com/office/drawing/2014/main" id="{FDE463E1-91A8-47AF-86E4-108624F15704}"/>
              </a:ext>
            </a:extLst>
          </p:cNvPr>
          <p:cNvSpPr>
            <a:spLocks noGrp="1"/>
          </p:cNvSpPr>
          <p:nvPr>
            <p:ph sz="quarter" idx="4"/>
          </p:nvPr>
        </p:nvSpPr>
        <p:spPr/>
        <p:txBody>
          <a:bodyPr/>
          <a:lstStyle/>
          <a:p>
            <a:r>
              <a:rPr lang="en-US" dirty="0"/>
              <a:t>&lt;?php</a:t>
            </a:r>
          </a:p>
          <a:p>
            <a:r>
              <a:rPr lang="en-US" dirty="0"/>
              <a:t>$date=</a:t>
            </a:r>
            <a:r>
              <a:rPr lang="en-US" dirty="0" err="1"/>
              <a:t>date_create</a:t>
            </a:r>
            <a:r>
              <a:rPr lang="en-US" dirty="0"/>
              <a:t>("2021-03-15");</a:t>
            </a:r>
          </a:p>
          <a:p>
            <a:r>
              <a:rPr lang="en-US" dirty="0"/>
              <a:t>echo </a:t>
            </a:r>
            <a:r>
              <a:rPr lang="en-US" dirty="0" err="1">
                <a:highlight>
                  <a:srgbClr val="FFFF00"/>
                </a:highlight>
              </a:rPr>
              <a:t>date_format</a:t>
            </a:r>
            <a:r>
              <a:rPr lang="en-US" dirty="0"/>
              <a:t>($</a:t>
            </a:r>
            <a:r>
              <a:rPr lang="en-US" dirty="0" err="1"/>
              <a:t>date,"Y</a:t>
            </a:r>
            <a:r>
              <a:rPr lang="en-US" dirty="0"/>
              <a:t>/m/d H:i:s");</a:t>
            </a:r>
          </a:p>
          <a:p>
            <a:r>
              <a:rPr lang="en-US" dirty="0"/>
              <a:t>?&gt;</a:t>
            </a:r>
          </a:p>
          <a:p>
            <a:endParaRPr lang="en-US" dirty="0"/>
          </a:p>
          <a:p>
            <a:r>
              <a:rPr lang="it-IT" sz="2000" dirty="0"/>
              <a:t>Il Risultato:</a:t>
            </a:r>
            <a:br>
              <a:rPr lang="it-IT" dirty="0"/>
            </a:br>
            <a:br>
              <a:rPr lang="it-IT" dirty="0"/>
            </a:br>
            <a:r>
              <a:rPr lang="it-IT" dirty="0"/>
              <a:t>2021/03/15 00:00:00</a:t>
            </a:r>
          </a:p>
        </p:txBody>
      </p:sp>
    </p:spTree>
    <p:extLst>
      <p:ext uri="{BB962C8B-B14F-4D97-AF65-F5344CB8AC3E}">
        <p14:creationId xmlns:p14="http://schemas.microsoft.com/office/powerpoint/2010/main" val="264347774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C6CEB-09A6-4594-8E2D-35CA6062FEEF}"/>
              </a:ext>
            </a:extLst>
          </p:cNvPr>
          <p:cNvSpPr>
            <a:spLocks noGrp="1"/>
          </p:cNvSpPr>
          <p:nvPr>
            <p:ph type="title"/>
          </p:nvPr>
        </p:nvSpPr>
        <p:spPr/>
        <p:txBody>
          <a:bodyPr/>
          <a:lstStyle/>
          <a:p>
            <a:r>
              <a:rPr lang="it-IT" dirty="0" err="1"/>
              <a:t>date_parse_from_format</a:t>
            </a:r>
            <a:r>
              <a:rPr lang="it-IT" dirty="0"/>
              <a:t>()</a:t>
            </a:r>
          </a:p>
        </p:txBody>
      </p:sp>
      <p:sp>
        <p:nvSpPr>
          <p:cNvPr id="3" name="Segnaposto contenuto 2">
            <a:extLst>
              <a:ext uri="{FF2B5EF4-FFF2-40B4-BE49-F238E27FC236}">
                <a16:creationId xmlns:a16="http://schemas.microsoft.com/office/drawing/2014/main" id="{6A8ECE05-AC1F-4666-8327-D66B310EA52D}"/>
              </a:ext>
            </a:extLst>
          </p:cNvPr>
          <p:cNvSpPr>
            <a:spLocks noGrp="1"/>
          </p:cNvSpPr>
          <p:nvPr>
            <p:ph sz="half" idx="2"/>
          </p:nvPr>
        </p:nvSpPr>
        <p:spPr>
          <a:xfrm>
            <a:off x="328612" y="1271016"/>
            <a:ext cx="3754501" cy="5248655"/>
          </a:xfrm>
        </p:spPr>
        <p:txBody>
          <a:bodyPr>
            <a:normAutofit/>
          </a:bodyPr>
          <a:lstStyle/>
          <a:p>
            <a:r>
              <a:rPr lang="it-IT" sz="2000" dirty="0"/>
              <a:t>La funzione </a:t>
            </a:r>
            <a:r>
              <a:rPr lang="it-IT" sz="2000" dirty="0" err="1"/>
              <a:t>date_parse_from_format</a:t>
            </a:r>
            <a:r>
              <a:rPr lang="it-IT" sz="2000" dirty="0"/>
              <a:t>() </a:t>
            </a:r>
            <a:r>
              <a:rPr lang="it-IT" sz="2000" b="1" dirty="0"/>
              <a:t>restituisce un array associativo con informazioni dettagliate su una data specificata</a:t>
            </a:r>
            <a:r>
              <a:rPr lang="it-IT" sz="2000" dirty="0"/>
              <a:t>, secondo il formato specificato.</a:t>
            </a:r>
          </a:p>
          <a:p>
            <a:endParaRPr lang="it-IT" sz="2000" dirty="0"/>
          </a:p>
        </p:txBody>
      </p:sp>
      <p:sp>
        <p:nvSpPr>
          <p:cNvPr id="4" name="Segnaposto contenuto 3">
            <a:extLst>
              <a:ext uri="{FF2B5EF4-FFF2-40B4-BE49-F238E27FC236}">
                <a16:creationId xmlns:a16="http://schemas.microsoft.com/office/drawing/2014/main" id="{C370A339-B16F-45E0-A811-3AB897555F31}"/>
              </a:ext>
            </a:extLst>
          </p:cNvPr>
          <p:cNvSpPr>
            <a:spLocks noGrp="1"/>
          </p:cNvSpPr>
          <p:nvPr>
            <p:ph sz="quarter" idx="4"/>
          </p:nvPr>
        </p:nvSpPr>
        <p:spPr>
          <a:xfrm>
            <a:off x="4083113" y="1271017"/>
            <a:ext cx="7780275" cy="5263586"/>
          </a:xfrm>
        </p:spPr>
        <p:txBody>
          <a:bodyPr>
            <a:normAutofit fontScale="62500" lnSpcReduction="20000"/>
          </a:bodyPr>
          <a:lstStyle/>
          <a:p>
            <a:r>
              <a:rPr lang="it-IT" dirty="0"/>
              <a:t>&lt;?</a:t>
            </a:r>
            <a:r>
              <a:rPr lang="it-IT" dirty="0" err="1"/>
              <a:t>php</a:t>
            </a:r>
            <a:endParaRPr lang="it-IT" dirty="0"/>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date_parse_from_format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"mdY"</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"05122021"</a:t>
            </a:r>
            <a:r>
              <a:rPr lang="it-IT" b="0" dirty="0">
                <a:solidFill>
                  <a:srgbClr val="000000"/>
                </a:solidFill>
                <a:effectLst/>
                <a:latin typeface="Consolas" panose="020B0609020204030204" pitchFamily="49" charset="0"/>
              </a:rPr>
              <a:t>));</a:t>
            </a:r>
          </a:p>
          <a:p>
            <a:r>
              <a:rPr lang="it-IT" dirty="0"/>
              <a:t>?&gt;</a:t>
            </a:r>
          </a:p>
          <a:p>
            <a:br>
              <a:rPr lang="it-IT" sz="2000" dirty="0"/>
            </a:br>
            <a:r>
              <a:rPr lang="it-IT" sz="2000" dirty="0"/>
              <a:t>Il Risultato:</a:t>
            </a:r>
          </a:p>
          <a:p>
            <a:endParaRPr lang="en-US" dirty="0"/>
          </a:p>
          <a:p>
            <a:r>
              <a:rPr lang="en-US" dirty="0"/>
              <a:t>Array</a:t>
            </a:r>
          </a:p>
          <a:p>
            <a:r>
              <a:rPr lang="en-US" dirty="0"/>
              <a:t>(</a:t>
            </a:r>
          </a:p>
          <a:p>
            <a:r>
              <a:rPr lang="en-US" dirty="0"/>
              <a:t>    [year] =&gt; 2021</a:t>
            </a:r>
          </a:p>
          <a:p>
            <a:r>
              <a:rPr lang="en-US" dirty="0"/>
              <a:t>    [month] =&gt; 5</a:t>
            </a:r>
          </a:p>
          <a:p>
            <a:r>
              <a:rPr lang="en-US" dirty="0"/>
              <a:t>    [day] =&gt; 12</a:t>
            </a:r>
          </a:p>
          <a:p>
            <a:r>
              <a:rPr lang="en-US" dirty="0"/>
              <a:t>    [hour] =&gt;</a:t>
            </a:r>
          </a:p>
          <a:p>
            <a:r>
              <a:rPr lang="en-US" dirty="0"/>
              <a:t>    [minute] =&gt;</a:t>
            </a:r>
          </a:p>
          <a:p>
            <a:r>
              <a:rPr lang="en-US" dirty="0"/>
              <a:t>    [second] =&gt;</a:t>
            </a:r>
          </a:p>
          <a:p>
            <a:r>
              <a:rPr lang="en-US" dirty="0"/>
              <a:t>    [fraction] =&gt;</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196210316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A1950-547E-4AB5-B76D-BFA078C8555C}"/>
              </a:ext>
            </a:extLst>
          </p:cNvPr>
          <p:cNvSpPr>
            <a:spLocks noGrp="1"/>
          </p:cNvSpPr>
          <p:nvPr>
            <p:ph type="title"/>
          </p:nvPr>
        </p:nvSpPr>
        <p:spPr/>
        <p:txBody>
          <a:bodyPr/>
          <a:lstStyle/>
          <a:p>
            <a:r>
              <a:rPr lang="it-IT" dirty="0" err="1"/>
              <a:t>date_parse</a:t>
            </a:r>
            <a:r>
              <a:rPr lang="it-IT" dirty="0"/>
              <a:t>()</a:t>
            </a:r>
          </a:p>
        </p:txBody>
      </p:sp>
      <p:sp>
        <p:nvSpPr>
          <p:cNvPr id="3" name="Segnaposto contenuto 2">
            <a:extLst>
              <a:ext uri="{FF2B5EF4-FFF2-40B4-BE49-F238E27FC236}">
                <a16:creationId xmlns:a16="http://schemas.microsoft.com/office/drawing/2014/main" id="{5C8386A5-55E1-4B4D-88E0-DA56FB31BE3E}"/>
              </a:ext>
            </a:extLst>
          </p:cNvPr>
          <p:cNvSpPr>
            <a:spLocks noGrp="1"/>
          </p:cNvSpPr>
          <p:nvPr>
            <p:ph sz="half" idx="2"/>
          </p:nvPr>
        </p:nvSpPr>
        <p:spPr>
          <a:xfrm>
            <a:off x="328612" y="1271016"/>
            <a:ext cx="4315816" cy="5248655"/>
          </a:xfrm>
        </p:spPr>
        <p:txBody>
          <a:bodyPr>
            <a:normAutofit/>
          </a:bodyPr>
          <a:lstStyle/>
          <a:p>
            <a:r>
              <a:rPr lang="it-IT" sz="2000" dirty="0"/>
              <a:t>Restituisce un array associativo con informazioni dettagliate su una data specificata.</a:t>
            </a:r>
          </a:p>
        </p:txBody>
      </p:sp>
      <p:sp>
        <p:nvSpPr>
          <p:cNvPr id="4" name="Segnaposto contenuto 3">
            <a:extLst>
              <a:ext uri="{FF2B5EF4-FFF2-40B4-BE49-F238E27FC236}">
                <a16:creationId xmlns:a16="http://schemas.microsoft.com/office/drawing/2014/main" id="{24AEC25C-DBE7-45C4-AC5D-20317C55F7C6}"/>
              </a:ext>
            </a:extLst>
          </p:cNvPr>
          <p:cNvSpPr>
            <a:spLocks noGrp="1"/>
          </p:cNvSpPr>
          <p:nvPr>
            <p:ph sz="quarter" idx="4"/>
          </p:nvPr>
        </p:nvSpPr>
        <p:spPr>
          <a:xfrm>
            <a:off x="5712737" y="1271017"/>
            <a:ext cx="6150651" cy="5263586"/>
          </a:xfrm>
        </p:spPr>
        <p:txBody>
          <a:bodyPr>
            <a:normAutofit fontScale="62500" lnSpcReduction="20000"/>
          </a:bodyPr>
          <a:lstStyle/>
          <a:p>
            <a:r>
              <a:rPr lang="fr-FR" dirty="0"/>
              <a:t>&lt;?</a:t>
            </a:r>
            <a:r>
              <a:rPr lang="fr-FR" dirty="0" err="1"/>
              <a:t>php</a:t>
            </a:r>
            <a:endParaRPr lang="fr-FR" dirty="0"/>
          </a:p>
          <a:p>
            <a:r>
              <a:rPr lang="fr-FR" dirty="0" err="1"/>
              <a:t>print_r</a:t>
            </a:r>
            <a:r>
              <a:rPr lang="fr-FR" dirty="0"/>
              <a:t>(</a:t>
            </a:r>
            <a:r>
              <a:rPr lang="fr-FR" dirty="0" err="1">
                <a:highlight>
                  <a:srgbClr val="FFFF00"/>
                </a:highlight>
              </a:rPr>
              <a:t>date_parse</a:t>
            </a:r>
            <a:r>
              <a:rPr lang="fr-FR" dirty="0"/>
              <a:t>("2021-05-01 12:30:45.5"));</a:t>
            </a:r>
          </a:p>
          <a:p>
            <a:r>
              <a:rPr lang="fr-FR" dirty="0"/>
              <a:t>?&gt;</a:t>
            </a:r>
            <a:br>
              <a:rPr lang="fr-FR" dirty="0"/>
            </a:br>
            <a:endParaRPr lang="en-US" dirty="0"/>
          </a:p>
          <a:p>
            <a:r>
              <a:rPr kumimoji="0" lang="it-IT" sz="20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Il Risultato:</a:t>
            </a:r>
            <a:endParaRPr lang="en-US" dirty="0"/>
          </a:p>
          <a:p>
            <a:r>
              <a:rPr lang="en-US" dirty="0"/>
              <a:t>Array</a:t>
            </a:r>
          </a:p>
          <a:p>
            <a:r>
              <a:rPr lang="en-US" dirty="0"/>
              <a:t>(</a:t>
            </a:r>
          </a:p>
          <a:p>
            <a:r>
              <a:rPr lang="en-US" dirty="0"/>
              <a:t>    [year] =&gt; 2021</a:t>
            </a:r>
          </a:p>
          <a:p>
            <a:r>
              <a:rPr lang="en-US" dirty="0"/>
              <a:t>    [month] =&gt; 5</a:t>
            </a:r>
          </a:p>
          <a:p>
            <a:r>
              <a:rPr lang="en-US" dirty="0"/>
              <a:t>    [day] =&gt; 1</a:t>
            </a:r>
          </a:p>
          <a:p>
            <a:r>
              <a:rPr lang="en-US" dirty="0"/>
              <a:t>    [hour] =&gt; 12</a:t>
            </a:r>
          </a:p>
          <a:p>
            <a:r>
              <a:rPr lang="en-US" dirty="0"/>
              <a:t>    [minute] =&gt; 30</a:t>
            </a:r>
          </a:p>
          <a:p>
            <a:r>
              <a:rPr lang="en-US" dirty="0"/>
              <a:t>    [second] =&gt; 45</a:t>
            </a:r>
          </a:p>
          <a:p>
            <a:r>
              <a:rPr lang="en-US" dirty="0"/>
              <a:t>    [fraction] =&gt; 0.5</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35729308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CCDF5-6EB1-433D-9DDC-ABFC1CCE863C}"/>
              </a:ext>
            </a:extLst>
          </p:cNvPr>
          <p:cNvSpPr>
            <a:spLocks noGrp="1"/>
          </p:cNvSpPr>
          <p:nvPr>
            <p:ph type="title"/>
          </p:nvPr>
        </p:nvSpPr>
        <p:spPr/>
        <p:txBody>
          <a:bodyPr/>
          <a:lstStyle/>
          <a:p>
            <a:r>
              <a:rPr lang="it-IT" dirty="0" err="1"/>
              <a:t>date_sub</a:t>
            </a:r>
            <a:r>
              <a:rPr lang="it-IT" dirty="0"/>
              <a:t>()</a:t>
            </a:r>
          </a:p>
        </p:txBody>
      </p:sp>
      <p:sp>
        <p:nvSpPr>
          <p:cNvPr id="3" name="Segnaposto contenuto 2">
            <a:extLst>
              <a:ext uri="{FF2B5EF4-FFF2-40B4-BE49-F238E27FC236}">
                <a16:creationId xmlns:a16="http://schemas.microsoft.com/office/drawing/2014/main" id="{93D9131E-DA0F-4B25-AC76-0241F5C60242}"/>
              </a:ext>
            </a:extLst>
          </p:cNvPr>
          <p:cNvSpPr>
            <a:spLocks noGrp="1"/>
          </p:cNvSpPr>
          <p:nvPr>
            <p:ph sz="half" idx="2"/>
          </p:nvPr>
        </p:nvSpPr>
        <p:spPr>
          <a:xfrm>
            <a:off x="328612" y="1271016"/>
            <a:ext cx="2369321" cy="5248655"/>
          </a:xfrm>
        </p:spPr>
        <p:txBody>
          <a:bodyPr>
            <a:normAutofit/>
          </a:bodyPr>
          <a:lstStyle/>
          <a:p>
            <a:r>
              <a:rPr lang="it-IT" sz="2000" dirty="0"/>
              <a:t>La funzione </a:t>
            </a:r>
            <a:r>
              <a:rPr lang="it-IT" sz="2000" dirty="0" err="1"/>
              <a:t>date_sub</a:t>
            </a:r>
            <a:r>
              <a:rPr lang="it-IT" sz="2000" dirty="0"/>
              <a:t>() </a:t>
            </a:r>
            <a:r>
              <a:rPr lang="it-IT" sz="2000" b="1" dirty="0"/>
              <a:t>sottrae alcuni giorni, mesi, anni, ore, minuti e secondi da una data.</a:t>
            </a:r>
          </a:p>
        </p:txBody>
      </p:sp>
      <p:sp>
        <p:nvSpPr>
          <p:cNvPr id="4" name="Segnaposto contenuto 3">
            <a:extLst>
              <a:ext uri="{FF2B5EF4-FFF2-40B4-BE49-F238E27FC236}">
                <a16:creationId xmlns:a16="http://schemas.microsoft.com/office/drawing/2014/main" id="{AA8D4A87-CC7C-4D74-A67B-5EC6D936728D}"/>
              </a:ext>
            </a:extLst>
          </p:cNvPr>
          <p:cNvSpPr>
            <a:spLocks noGrp="1"/>
          </p:cNvSpPr>
          <p:nvPr>
            <p:ph sz="quarter" idx="4"/>
          </p:nvPr>
        </p:nvSpPr>
        <p:spPr>
          <a:xfrm>
            <a:off x="3023857" y="1271017"/>
            <a:ext cx="8839531" cy="5263586"/>
          </a:xfrm>
        </p:spPr>
        <p:txBody>
          <a:bodyPr/>
          <a:lstStyle/>
          <a:p>
            <a:r>
              <a:rPr lang="en-US" dirty="0"/>
              <a:t>&lt;?php</a:t>
            </a:r>
          </a:p>
          <a:p>
            <a:r>
              <a:rPr lang="en-US" dirty="0"/>
              <a:t>$date=</a:t>
            </a:r>
            <a:r>
              <a:rPr lang="en-US" dirty="0" err="1"/>
              <a:t>date_create</a:t>
            </a:r>
            <a:r>
              <a:rPr lang="en-US" dirty="0"/>
              <a:t>("2021-03-15");</a:t>
            </a:r>
          </a:p>
          <a:p>
            <a:r>
              <a:rPr lang="en-US" dirty="0" err="1">
                <a:highlight>
                  <a:srgbClr val="FFFF00"/>
                </a:highlight>
              </a:rPr>
              <a:t>date_sub</a:t>
            </a:r>
            <a:r>
              <a:rPr lang="en-US" dirty="0"/>
              <a:t>($</a:t>
            </a:r>
            <a:r>
              <a:rPr lang="en-US" dirty="0" err="1"/>
              <a:t>date,date_interval_create_from_date_string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r>
              <a:rPr lang="en-US" dirty="0"/>
              <a:t>?&gt;</a:t>
            </a:r>
            <a:br>
              <a:rPr lang="en-US" dirty="0"/>
            </a:br>
            <a:br>
              <a:rPr lang="en-US" dirty="0"/>
            </a:br>
            <a:br>
              <a:rPr lang="en-US" dirty="0"/>
            </a:br>
            <a:r>
              <a:rPr lang="en-US" sz="2000" dirty="0"/>
              <a:t>Il </a:t>
            </a:r>
            <a:r>
              <a:rPr lang="en-US" sz="2000" dirty="0" err="1"/>
              <a:t>Risultato</a:t>
            </a:r>
            <a:r>
              <a:rPr lang="en-US" sz="2000" dirty="0"/>
              <a:t>:</a:t>
            </a:r>
            <a:br>
              <a:rPr lang="en-US" dirty="0"/>
            </a:br>
            <a:br>
              <a:rPr lang="en-US" dirty="0"/>
            </a:br>
            <a:r>
              <a:rPr lang="en-US" dirty="0"/>
              <a:t>2021-02-03</a:t>
            </a:r>
            <a:endParaRPr lang="it-IT" dirty="0"/>
          </a:p>
        </p:txBody>
      </p:sp>
    </p:spTree>
    <p:extLst>
      <p:ext uri="{BB962C8B-B14F-4D97-AF65-F5344CB8AC3E}">
        <p14:creationId xmlns:p14="http://schemas.microsoft.com/office/powerpoint/2010/main" val="776566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58486-1524-4EC8-B9E9-443DA39E6FFC}"/>
              </a:ext>
            </a:extLst>
          </p:cNvPr>
          <p:cNvSpPr>
            <a:spLocks noGrp="1"/>
          </p:cNvSpPr>
          <p:nvPr>
            <p:ph type="title"/>
          </p:nvPr>
        </p:nvSpPr>
        <p:spPr/>
        <p:txBody>
          <a:bodyPr/>
          <a:lstStyle/>
          <a:p>
            <a:r>
              <a:rPr lang="it-IT" dirty="0" err="1"/>
              <a:t>getdate</a:t>
            </a:r>
            <a:r>
              <a:rPr lang="it-IT" dirty="0"/>
              <a:t>()</a:t>
            </a:r>
          </a:p>
        </p:txBody>
      </p:sp>
      <p:sp>
        <p:nvSpPr>
          <p:cNvPr id="3" name="Segnaposto contenuto 2">
            <a:extLst>
              <a:ext uri="{FF2B5EF4-FFF2-40B4-BE49-F238E27FC236}">
                <a16:creationId xmlns:a16="http://schemas.microsoft.com/office/drawing/2014/main" id="{5996B92D-41C8-4DB7-B5C2-78496746CC1C}"/>
              </a:ext>
            </a:extLst>
          </p:cNvPr>
          <p:cNvSpPr>
            <a:spLocks noGrp="1"/>
          </p:cNvSpPr>
          <p:nvPr>
            <p:ph sz="half" idx="2"/>
          </p:nvPr>
        </p:nvSpPr>
        <p:spPr/>
        <p:txBody>
          <a:bodyPr>
            <a:normAutofit/>
          </a:bodyPr>
          <a:lstStyle/>
          <a:p>
            <a:r>
              <a:rPr lang="it-IT" sz="2000" dirty="0"/>
              <a:t>La funzione </a:t>
            </a:r>
            <a:r>
              <a:rPr lang="it-IT" sz="2000" dirty="0" err="1"/>
              <a:t>getdate</a:t>
            </a:r>
            <a:r>
              <a:rPr lang="it-IT" sz="2000" dirty="0"/>
              <a:t>() </a:t>
            </a:r>
            <a:r>
              <a:rPr lang="it-IT" sz="2000" b="1" dirty="0"/>
              <a:t>restituisce informazioni su </a:t>
            </a:r>
            <a:r>
              <a:rPr lang="it-IT" sz="2000" b="1" dirty="0">
                <a:highlight>
                  <a:srgbClr val="00FF00"/>
                </a:highlight>
              </a:rPr>
              <a:t>data/ora di un </a:t>
            </a:r>
            <a:r>
              <a:rPr lang="it-IT" sz="2000" b="1" dirty="0" err="1">
                <a:highlight>
                  <a:srgbClr val="00FF00"/>
                </a:highlight>
              </a:rPr>
              <a:t>timestamp</a:t>
            </a:r>
            <a:r>
              <a:rPr lang="it-IT" sz="2000" b="1" dirty="0">
                <a:highlight>
                  <a:srgbClr val="00FF00"/>
                </a:highlight>
              </a:rPr>
              <a:t> o la data/ora locale corrente.</a:t>
            </a:r>
          </a:p>
        </p:txBody>
      </p:sp>
      <p:sp>
        <p:nvSpPr>
          <p:cNvPr id="4" name="Segnaposto contenuto 3">
            <a:extLst>
              <a:ext uri="{FF2B5EF4-FFF2-40B4-BE49-F238E27FC236}">
                <a16:creationId xmlns:a16="http://schemas.microsoft.com/office/drawing/2014/main" id="{7B7A7846-F97F-4E68-A906-4B00EBD68C41}"/>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getdate</a:t>
            </a:r>
            <a:r>
              <a:rPr lang="it-IT" dirty="0"/>
              <a:t>());</a:t>
            </a:r>
          </a:p>
          <a:p>
            <a:r>
              <a:rPr lang="it-IT" dirty="0"/>
              <a:t>?&gt;</a:t>
            </a:r>
            <a:br>
              <a:rPr lang="it-IT" dirty="0"/>
            </a:br>
            <a:br>
              <a:rPr lang="it-IT" dirty="0"/>
            </a:br>
            <a:r>
              <a:rPr lang="it-IT" sz="2000" dirty="0"/>
              <a:t>Il Risultato:</a:t>
            </a:r>
            <a:br>
              <a:rPr lang="it-IT" dirty="0"/>
            </a:br>
            <a:br>
              <a:rPr lang="it-IT" dirty="0"/>
            </a:br>
            <a:r>
              <a:rPr lang="en-US" dirty="0"/>
              <a:t>Array</a:t>
            </a:r>
          </a:p>
          <a:p>
            <a:r>
              <a:rPr lang="en-US" dirty="0"/>
              <a:t>(</a:t>
            </a:r>
          </a:p>
          <a:p>
            <a:r>
              <a:rPr lang="en-US" dirty="0"/>
              <a:t>    [seconds] =&gt; 37</a:t>
            </a:r>
          </a:p>
          <a:p>
            <a:r>
              <a:rPr lang="en-US" dirty="0"/>
              <a:t>    [minutes] =&gt; 35</a:t>
            </a:r>
          </a:p>
          <a:p>
            <a:r>
              <a:rPr lang="en-US" dirty="0"/>
              <a:t>    [hours] =&gt; 15</a:t>
            </a:r>
          </a:p>
          <a:p>
            <a:r>
              <a:rPr lang="en-US" dirty="0"/>
              <a:t>    [</a:t>
            </a:r>
            <a:r>
              <a:rPr lang="en-US" dirty="0" err="1"/>
              <a:t>mday</a:t>
            </a:r>
            <a:r>
              <a:rPr lang="en-US" dirty="0"/>
              <a:t>] =&gt; 6</a:t>
            </a:r>
          </a:p>
          <a:p>
            <a:r>
              <a:rPr lang="en-US" dirty="0"/>
              <a:t>    [</a:t>
            </a:r>
            <a:r>
              <a:rPr lang="en-US" dirty="0" err="1"/>
              <a:t>wday</a:t>
            </a:r>
            <a:r>
              <a:rPr lang="en-US" dirty="0"/>
              <a:t>] =&gt; 0</a:t>
            </a:r>
          </a:p>
          <a:p>
            <a:r>
              <a:rPr lang="en-US" dirty="0"/>
              <a:t>    [</a:t>
            </a:r>
            <a:r>
              <a:rPr lang="en-US" dirty="0" err="1"/>
              <a:t>mon</a:t>
            </a:r>
            <a:r>
              <a:rPr lang="en-US" dirty="0"/>
              <a:t>] =&gt; 2</a:t>
            </a:r>
          </a:p>
          <a:p>
            <a:r>
              <a:rPr lang="en-US" dirty="0"/>
              <a:t>    [year] =&gt; 2022</a:t>
            </a:r>
          </a:p>
          <a:p>
            <a:r>
              <a:rPr lang="en-US" dirty="0"/>
              <a:t>    [</a:t>
            </a:r>
            <a:r>
              <a:rPr lang="en-US" dirty="0" err="1"/>
              <a:t>yday</a:t>
            </a:r>
            <a:r>
              <a:rPr lang="en-US" dirty="0"/>
              <a:t>] =&gt; 36</a:t>
            </a:r>
          </a:p>
          <a:p>
            <a:r>
              <a:rPr lang="en-US" dirty="0"/>
              <a:t>    [weekday] =&gt; Sunday</a:t>
            </a:r>
          </a:p>
          <a:p>
            <a:r>
              <a:rPr lang="en-US" dirty="0"/>
              <a:t>    [month] =&gt; February</a:t>
            </a:r>
          </a:p>
          <a:p>
            <a:r>
              <a:rPr lang="en-US" dirty="0"/>
              <a:t>    [0] =&gt; 1644161737</a:t>
            </a:r>
          </a:p>
          <a:p>
            <a:r>
              <a:rPr lang="en-US" dirty="0"/>
              <a:t>)</a:t>
            </a:r>
            <a:endParaRPr lang="it-IT" dirty="0"/>
          </a:p>
        </p:txBody>
      </p:sp>
    </p:spTree>
    <p:extLst>
      <p:ext uri="{BB962C8B-B14F-4D97-AF65-F5344CB8AC3E}">
        <p14:creationId xmlns:p14="http://schemas.microsoft.com/office/powerpoint/2010/main" val="5152231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D4A7D-EECE-4818-A13B-16EF8BE19FB6}"/>
              </a:ext>
            </a:extLst>
          </p:cNvPr>
          <p:cNvSpPr>
            <a:spLocks noGrp="1"/>
          </p:cNvSpPr>
          <p:nvPr>
            <p:ph type="title"/>
          </p:nvPr>
        </p:nvSpPr>
        <p:spPr/>
        <p:txBody>
          <a:bodyPr/>
          <a:lstStyle/>
          <a:p>
            <a:r>
              <a:rPr lang="it-IT" dirty="0" err="1"/>
              <a:t>mktime</a:t>
            </a:r>
            <a:r>
              <a:rPr lang="it-IT" dirty="0"/>
              <a:t>()</a:t>
            </a:r>
          </a:p>
        </p:txBody>
      </p:sp>
      <p:sp>
        <p:nvSpPr>
          <p:cNvPr id="3" name="Segnaposto contenuto 2">
            <a:extLst>
              <a:ext uri="{FF2B5EF4-FFF2-40B4-BE49-F238E27FC236}">
                <a16:creationId xmlns:a16="http://schemas.microsoft.com/office/drawing/2014/main" id="{975B41BA-0822-444E-9207-8C19C524D722}"/>
              </a:ext>
            </a:extLst>
          </p:cNvPr>
          <p:cNvSpPr>
            <a:spLocks noGrp="1"/>
          </p:cNvSpPr>
          <p:nvPr>
            <p:ph sz="half" idx="2"/>
          </p:nvPr>
        </p:nvSpPr>
        <p:spPr>
          <a:xfrm>
            <a:off x="328613" y="1271016"/>
            <a:ext cx="3066438" cy="5248655"/>
          </a:xfrm>
        </p:spPr>
        <p:txBody>
          <a:bodyPr/>
          <a:lstStyle/>
          <a:p>
            <a:r>
              <a:rPr lang="it-IT" dirty="0"/>
              <a:t>La funzione </a:t>
            </a:r>
            <a:r>
              <a:rPr lang="it-IT" dirty="0" err="1"/>
              <a:t>mktime</a:t>
            </a:r>
            <a:r>
              <a:rPr lang="it-IT" dirty="0"/>
              <a:t>() </a:t>
            </a:r>
            <a:r>
              <a:rPr lang="it-IT" b="1" dirty="0"/>
              <a:t>restituisce il </a:t>
            </a:r>
            <a:r>
              <a:rPr lang="it-IT" b="1" dirty="0" err="1"/>
              <a:t>timestamp</a:t>
            </a:r>
            <a:r>
              <a:rPr lang="it-IT" b="1" dirty="0"/>
              <a:t> Unix per una data.</a:t>
            </a:r>
          </a:p>
          <a:p>
            <a:endParaRPr lang="it-IT" dirty="0"/>
          </a:p>
        </p:txBody>
      </p:sp>
      <p:sp>
        <p:nvSpPr>
          <p:cNvPr id="4" name="Segnaposto contenuto 3">
            <a:extLst>
              <a:ext uri="{FF2B5EF4-FFF2-40B4-BE49-F238E27FC236}">
                <a16:creationId xmlns:a16="http://schemas.microsoft.com/office/drawing/2014/main" id="{ADA7D52A-3AFA-478A-AC79-E26DF4D09860}"/>
              </a:ext>
            </a:extLst>
          </p:cNvPr>
          <p:cNvSpPr>
            <a:spLocks noGrp="1"/>
          </p:cNvSpPr>
          <p:nvPr>
            <p:ph sz="quarter" idx="4"/>
          </p:nvPr>
        </p:nvSpPr>
        <p:spPr>
          <a:xfrm>
            <a:off x="3720974" y="1271017"/>
            <a:ext cx="8142414" cy="5263586"/>
          </a:xfrm>
        </p:spPr>
        <p:txBody>
          <a:bodyPr/>
          <a:lstStyle/>
          <a:p>
            <a:r>
              <a:rPr lang="en-US" dirty="0"/>
              <a:t>&lt;?php</a:t>
            </a:r>
          </a:p>
          <a:p>
            <a:r>
              <a:rPr lang="en-US" dirty="0"/>
              <a:t>// Prints: October 3, 1975 was on a Friday</a:t>
            </a:r>
          </a:p>
          <a:p>
            <a:r>
              <a:rPr lang="en-US" dirty="0"/>
              <a:t>echo "Oct 3, 1975 was on a ".date("l", </a:t>
            </a:r>
            <a:r>
              <a:rPr lang="en-US" dirty="0" err="1">
                <a:highlight>
                  <a:srgbClr val="FFFF00"/>
                </a:highlight>
              </a:rPr>
              <a:t>mktime</a:t>
            </a:r>
            <a:r>
              <a:rPr lang="en-US" dirty="0"/>
              <a:t>(0,0,0,10,3,1975));</a:t>
            </a:r>
          </a:p>
          <a:p>
            <a:r>
              <a:rPr lang="en-US" dirty="0"/>
              <a:t>?&gt;</a:t>
            </a:r>
          </a:p>
          <a:p>
            <a:br>
              <a:rPr lang="it-IT" dirty="0"/>
            </a:br>
            <a:r>
              <a:rPr lang="it-IT" sz="2000" dirty="0"/>
              <a:t>Il Risultato:</a:t>
            </a:r>
          </a:p>
          <a:p>
            <a:r>
              <a:rPr lang="en-US" dirty="0"/>
              <a:t>Oct 3, 1975 was on a Friday</a:t>
            </a:r>
          </a:p>
        </p:txBody>
      </p:sp>
    </p:spTree>
    <p:extLst>
      <p:ext uri="{BB962C8B-B14F-4D97-AF65-F5344CB8AC3E}">
        <p14:creationId xmlns:p14="http://schemas.microsoft.com/office/powerpoint/2010/main" val="22240580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CE0B2B-C0E3-41E6-8078-8A4C4F0716A5}"/>
              </a:ext>
            </a:extLst>
          </p:cNvPr>
          <p:cNvSpPr>
            <a:spLocks noGrp="1"/>
          </p:cNvSpPr>
          <p:nvPr>
            <p:ph type="title"/>
          </p:nvPr>
        </p:nvSpPr>
        <p:spPr/>
        <p:txBody>
          <a:bodyPr>
            <a:normAutofit fontScale="90000"/>
          </a:bodyPr>
          <a:lstStyle/>
          <a:p>
            <a:br>
              <a:rPr lang="it-IT" dirty="0"/>
            </a:br>
            <a:r>
              <a:rPr lang="it-IT" dirty="0" err="1"/>
              <a:t>chdir</a:t>
            </a:r>
            <a:r>
              <a:rPr lang="it-IT" dirty="0"/>
              <a:t>()</a:t>
            </a:r>
          </a:p>
        </p:txBody>
      </p:sp>
      <p:sp>
        <p:nvSpPr>
          <p:cNvPr id="3" name="Segnaposto contenuto 2">
            <a:extLst>
              <a:ext uri="{FF2B5EF4-FFF2-40B4-BE49-F238E27FC236}">
                <a16:creationId xmlns:a16="http://schemas.microsoft.com/office/drawing/2014/main" id="{9D87D2F9-C79C-40E9-B06D-46773A66B807}"/>
              </a:ext>
            </a:extLst>
          </p:cNvPr>
          <p:cNvSpPr>
            <a:spLocks noGrp="1"/>
          </p:cNvSpPr>
          <p:nvPr>
            <p:ph sz="half" idx="2"/>
          </p:nvPr>
        </p:nvSpPr>
        <p:spPr>
          <a:xfrm>
            <a:off x="328612" y="1851008"/>
            <a:ext cx="3627752" cy="4668663"/>
          </a:xfrm>
        </p:spPr>
        <p:txBody>
          <a:bodyPr>
            <a:normAutofit/>
          </a:bodyPr>
          <a:lstStyle/>
          <a:p>
            <a:r>
              <a:rPr lang="it-IT" sz="2200" b="1" dirty="0"/>
              <a:t>La funzione </a:t>
            </a:r>
            <a:r>
              <a:rPr lang="it-IT" sz="2200" b="1" dirty="0" err="1">
                <a:highlight>
                  <a:srgbClr val="FFFF00"/>
                </a:highlight>
              </a:rPr>
              <a:t>chdir</a:t>
            </a:r>
            <a:r>
              <a:rPr lang="it-IT" sz="2200" b="1" dirty="0"/>
              <a:t>() </a:t>
            </a:r>
            <a:br>
              <a:rPr lang="it-IT" sz="2000" b="1" dirty="0"/>
            </a:br>
            <a:br>
              <a:rPr lang="it-IT" sz="2000" dirty="0"/>
            </a:br>
            <a:r>
              <a:rPr lang="it-IT" sz="2000" dirty="0" err="1"/>
              <a:t>chdir</a:t>
            </a:r>
            <a:r>
              <a:rPr lang="it-IT" sz="2000" dirty="0"/>
              <a:t>() </a:t>
            </a:r>
          </a:p>
          <a:p>
            <a:r>
              <a:rPr lang="it-IT" sz="2000" b="1" dirty="0"/>
              <a:t>cambia la directory corrente</a:t>
            </a:r>
            <a:r>
              <a:rPr lang="it-IT" sz="2000" dirty="0"/>
              <a:t>.</a:t>
            </a:r>
          </a:p>
          <a:p>
            <a:r>
              <a:rPr lang="it-IT" sz="2000" dirty="0"/>
              <a:t>Valore di ritorno:	VERO sul successo. </a:t>
            </a:r>
            <a:br>
              <a:rPr lang="it-IT" sz="2000" dirty="0"/>
            </a:br>
            <a:r>
              <a:rPr lang="it-IT" sz="2000" dirty="0"/>
              <a:t>FALSO in caso di fallimento. Genera un errore di livello E_WARNING in caso di guasto</a:t>
            </a:r>
          </a:p>
        </p:txBody>
      </p:sp>
      <p:sp>
        <p:nvSpPr>
          <p:cNvPr id="4" name="Segnaposto contenuto 3">
            <a:extLst>
              <a:ext uri="{FF2B5EF4-FFF2-40B4-BE49-F238E27FC236}">
                <a16:creationId xmlns:a16="http://schemas.microsoft.com/office/drawing/2014/main" id="{95A440CC-69E0-4FBB-95C0-5A0F5B68E8B6}"/>
              </a:ext>
            </a:extLst>
          </p:cNvPr>
          <p:cNvSpPr>
            <a:spLocks noGrp="1"/>
          </p:cNvSpPr>
          <p:nvPr>
            <p:ph sz="quarter" idx="4"/>
          </p:nvPr>
        </p:nvSpPr>
        <p:spPr>
          <a:xfrm>
            <a:off x="4387475" y="1873216"/>
            <a:ext cx="3417049" cy="4683595"/>
          </a:xfrm>
        </p:spPr>
        <p:txBody>
          <a:bodyPr>
            <a:normAutofit/>
          </a:bodyPr>
          <a:lstStyle/>
          <a:p>
            <a:r>
              <a:rPr lang="en-US" dirty="0"/>
              <a:t>&lt;?php</a:t>
            </a:r>
          </a:p>
          <a:p>
            <a:r>
              <a:rPr lang="en-US" dirty="0"/>
              <a:t>// Get current directory</a:t>
            </a:r>
          </a:p>
          <a:p>
            <a:r>
              <a:rPr lang="en-US" dirty="0"/>
              <a:t>echo </a:t>
            </a:r>
            <a:r>
              <a:rPr lang="en-US" dirty="0" err="1"/>
              <a:t>getcwd</a:t>
            </a:r>
            <a:r>
              <a:rPr lang="en-US" dirty="0"/>
              <a:t>() . "&lt;</a:t>
            </a:r>
            <a:r>
              <a:rPr lang="en-US" dirty="0" err="1"/>
              <a:t>br</a:t>
            </a:r>
            <a:r>
              <a:rPr lang="en-US" dirty="0"/>
              <a:t>&gt;";</a:t>
            </a:r>
          </a:p>
          <a:p>
            <a:pPr marL="0" indent="0">
              <a:buNone/>
            </a:pPr>
            <a:endParaRPr lang="en-US" dirty="0"/>
          </a:p>
          <a:p>
            <a:r>
              <a:rPr lang="en-US" dirty="0"/>
              <a:t>// Change directory</a:t>
            </a:r>
          </a:p>
          <a:p>
            <a:r>
              <a:rPr lang="en-US" dirty="0" err="1">
                <a:highlight>
                  <a:srgbClr val="FFFF00"/>
                </a:highlight>
              </a:rPr>
              <a:t>chdir</a:t>
            </a:r>
            <a:r>
              <a:rPr lang="en-US" dirty="0"/>
              <a:t>("images");</a:t>
            </a:r>
          </a:p>
          <a:p>
            <a:endParaRPr lang="en-US" dirty="0"/>
          </a:p>
          <a:p>
            <a:r>
              <a:rPr lang="en-US" dirty="0"/>
              <a:t>// Get current directory</a:t>
            </a:r>
          </a:p>
          <a:p>
            <a:r>
              <a:rPr lang="en-US" dirty="0"/>
              <a:t>echo </a:t>
            </a:r>
            <a:r>
              <a:rPr lang="en-US" dirty="0" err="1"/>
              <a:t>getcwd</a:t>
            </a:r>
            <a:r>
              <a:rPr lang="en-US" dirty="0"/>
              <a:t>();</a:t>
            </a:r>
          </a:p>
          <a:p>
            <a:r>
              <a:rPr lang="en-US" dirty="0"/>
              <a:t>?&gt;</a:t>
            </a:r>
            <a:endParaRPr lang="it-IT" dirty="0"/>
          </a:p>
        </p:txBody>
      </p:sp>
      <p:sp>
        <p:nvSpPr>
          <p:cNvPr id="6" name="CasellaDiTesto 5">
            <a:extLst>
              <a:ext uri="{FF2B5EF4-FFF2-40B4-BE49-F238E27FC236}">
                <a16:creationId xmlns:a16="http://schemas.microsoft.com/office/drawing/2014/main" id="{AE82C34F-AE6C-47DE-85A1-354BB10C7079}"/>
              </a:ext>
            </a:extLst>
          </p:cNvPr>
          <p:cNvSpPr txBox="1"/>
          <p:nvPr/>
        </p:nvSpPr>
        <p:spPr>
          <a:xfrm>
            <a:off x="328612" y="1241637"/>
            <a:ext cx="11549444" cy="400110"/>
          </a:xfrm>
          <a:prstGeom prst="rect">
            <a:avLst/>
          </a:prstGeom>
          <a:noFill/>
        </p:spPr>
        <p:txBody>
          <a:bodyPr wrap="square">
            <a:spAutoFit/>
          </a:bodyPr>
          <a:lstStyle/>
          <a:p>
            <a:r>
              <a:rPr lang="it-IT" sz="2000" dirty="0"/>
              <a:t>Queste funzioni consentono di recuperare informazioni sulle directory e sul loro contenuto.</a:t>
            </a:r>
          </a:p>
        </p:txBody>
      </p:sp>
      <p:sp>
        <p:nvSpPr>
          <p:cNvPr id="7" name="CasellaDiTesto 6">
            <a:extLst>
              <a:ext uri="{FF2B5EF4-FFF2-40B4-BE49-F238E27FC236}">
                <a16:creationId xmlns:a16="http://schemas.microsoft.com/office/drawing/2014/main" id="{3A04B30E-DFED-4E80-A5D7-EAB05F3A6412}"/>
              </a:ext>
            </a:extLst>
          </p:cNvPr>
          <p:cNvSpPr txBox="1"/>
          <p:nvPr/>
        </p:nvSpPr>
        <p:spPr>
          <a:xfrm>
            <a:off x="8416750" y="1851008"/>
            <a:ext cx="3766151" cy="1415772"/>
          </a:xfrm>
          <a:prstGeom prst="rect">
            <a:avLst/>
          </a:prstGeom>
          <a:noFill/>
        </p:spPr>
        <p:txBody>
          <a:bodyPr wrap="square" rtlCol="0">
            <a:spAutoFit/>
          </a:bodyPr>
          <a:lstStyle/>
          <a:p>
            <a:r>
              <a:rPr lang="en-US" sz="2000" dirty="0" err="1"/>
              <a:t>Risultato</a:t>
            </a:r>
            <a:r>
              <a:rPr lang="en-US" sz="2000" dirty="0"/>
              <a:t>:</a:t>
            </a:r>
          </a:p>
          <a:p>
            <a:endParaRPr lang="en-US" dirty="0"/>
          </a:p>
          <a:p>
            <a:r>
              <a:rPr lang="en-US" sz="2400" dirty="0"/>
              <a:t>/home/php</a:t>
            </a:r>
          </a:p>
          <a:p>
            <a:r>
              <a:rPr lang="en-US" sz="2400" dirty="0"/>
              <a:t>/home/php/images</a:t>
            </a:r>
            <a:endParaRPr lang="it-IT" sz="2400" dirty="0"/>
          </a:p>
        </p:txBody>
      </p:sp>
    </p:spTree>
    <p:extLst>
      <p:ext uri="{BB962C8B-B14F-4D97-AF65-F5344CB8AC3E}">
        <p14:creationId xmlns:p14="http://schemas.microsoft.com/office/powerpoint/2010/main" val="289611350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0E8789-5A00-4620-B0F7-4719A67EA0C7}"/>
              </a:ext>
            </a:extLst>
          </p:cNvPr>
          <p:cNvSpPr>
            <a:spLocks noGrp="1"/>
          </p:cNvSpPr>
          <p:nvPr>
            <p:ph type="title"/>
          </p:nvPr>
        </p:nvSpPr>
        <p:spPr/>
        <p:txBody>
          <a:bodyPr/>
          <a:lstStyle/>
          <a:p>
            <a:r>
              <a:rPr lang="it-IT" dirty="0"/>
              <a:t>dir()</a:t>
            </a:r>
          </a:p>
        </p:txBody>
      </p:sp>
      <p:sp>
        <p:nvSpPr>
          <p:cNvPr id="3" name="Segnaposto contenuto 2">
            <a:extLst>
              <a:ext uri="{FF2B5EF4-FFF2-40B4-BE49-F238E27FC236}">
                <a16:creationId xmlns:a16="http://schemas.microsoft.com/office/drawing/2014/main" id="{00F68456-5D2E-43CA-94EA-0C3A3A7DD5AA}"/>
              </a:ext>
            </a:extLst>
          </p:cNvPr>
          <p:cNvSpPr>
            <a:spLocks noGrp="1"/>
          </p:cNvSpPr>
          <p:nvPr>
            <p:ph sz="half" idx="2"/>
          </p:nvPr>
        </p:nvSpPr>
        <p:spPr>
          <a:xfrm>
            <a:off x="204113" y="1274547"/>
            <a:ext cx="2849154" cy="5576933"/>
          </a:xfrm>
        </p:spPr>
        <p:txBody>
          <a:bodyPr>
            <a:normAutofit fontScale="92500" lnSpcReduction="10000"/>
          </a:bodyPr>
          <a:lstStyle/>
          <a:p>
            <a:r>
              <a:rPr lang="it-IT" sz="2000" dirty="0"/>
              <a:t>La funzione </a:t>
            </a:r>
            <a:r>
              <a:rPr lang="it-IT" sz="2000" b="1" dirty="0">
                <a:highlight>
                  <a:srgbClr val="FFFF00"/>
                </a:highlight>
              </a:rPr>
              <a:t>dir</a:t>
            </a:r>
            <a:r>
              <a:rPr lang="it-IT" sz="2000" b="1" dirty="0"/>
              <a:t>() restituisce un'istanza della classe Directory.</a:t>
            </a:r>
            <a:br>
              <a:rPr lang="it-IT" sz="2000" b="1" dirty="0"/>
            </a:br>
            <a:br>
              <a:rPr lang="it-IT" sz="2000" dirty="0"/>
            </a:br>
            <a:r>
              <a:rPr lang="it-IT" sz="2000" dirty="0"/>
              <a:t>Questa funzione </a:t>
            </a:r>
            <a:r>
              <a:rPr lang="it-IT" sz="2000" b="1" dirty="0"/>
              <a:t>viene utilizzata per leggere una directory</a:t>
            </a:r>
            <a:r>
              <a:rPr lang="it-IT" sz="2000" dirty="0"/>
              <a:t>, che include quanto segue:</a:t>
            </a:r>
          </a:p>
          <a:p>
            <a:r>
              <a:rPr lang="it-IT" sz="2000" dirty="0"/>
              <a:t>La directory indicata è aperta</a:t>
            </a:r>
          </a:p>
          <a:p>
            <a:r>
              <a:rPr lang="it-IT" sz="2000" dirty="0"/>
              <a:t>Sono </a:t>
            </a:r>
            <a:r>
              <a:rPr lang="it-IT" sz="2000" b="1" dirty="0"/>
              <a:t>disponibili le due proprietà handle e percorso di dir()</a:t>
            </a:r>
          </a:p>
          <a:p>
            <a:r>
              <a:rPr lang="it-IT" sz="2000" dirty="0"/>
              <a:t>Sia </a:t>
            </a:r>
            <a:r>
              <a:rPr lang="it-IT" sz="2000" b="1" dirty="0"/>
              <a:t>le proprietà </a:t>
            </a:r>
            <a:r>
              <a:rPr lang="it-IT" sz="2000" dirty="0"/>
              <a:t>handle che quelle</a:t>
            </a:r>
            <a:r>
              <a:rPr lang="it-IT" sz="2000" dirty="0">
                <a:solidFill>
                  <a:schemeClr val="tx1"/>
                </a:solidFill>
              </a:rPr>
              <a:t> </a:t>
            </a:r>
            <a:r>
              <a:rPr lang="it-IT" sz="2000" dirty="0" err="1">
                <a:solidFill>
                  <a:schemeClr val="tx1"/>
                </a:solidFill>
              </a:rPr>
              <a:t>path</a:t>
            </a:r>
            <a:r>
              <a:rPr lang="it-IT" sz="2000" dirty="0">
                <a:solidFill>
                  <a:schemeClr val="tx1"/>
                </a:solidFill>
              </a:rPr>
              <a:t> </a:t>
            </a:r>
            <a:r>
              <a:rPr lang="it-IT" sz="2000" b="1" dirty="0"/>
              <a:t>hanno tre metodi</a:t>
            </a:r>
            <a:r>
              <a:rPr lang="it-IT" sz="2000" dirty="0"/>
              <a:t>:</a:t>
            </a:r>
            <a:r>
              <a:rPr lang="it-IT" sz="2000" dirty="0">
                <a:solidFill>
                  <a:srgbClr val="00B050"/>
                </a:solidFill>
              </a:rPr>
              <a:t> </a:t>
            </a:r>
            <a:r>
              <a:rPr lang="it-IT" sz="2000" b="1" dirty="0" err="1">
                <a:solidFill>
                  <a:srgbClr val="FF3300"/>
                </a:solidFill>
              </a:rPr>
              <a:t>read</a:t>
            </a:r>
            <a:r>
              <a:rPr lang="it-IT" sz="2000" dirty="0"/>
              <a:t>(), </a:t>
            </a:r>
            <a:r>
              <a:rPr lang="it-IT" sz="2000" b="1" dirty="0">
                <a:solidFill>
                  <a:srgbClr val="00B050"/>
                </a:solidFill>
              </a:rPr>
              <a:t>rewind</a:t>
            </a:r>
            <a:r>
              <a:rPr lang="it-IT" sz="2000" dirty="0"/>
              <a:t>() e </a:t>
            </a:r>
            <a:r>
              <a:rPr lang="it-IT" sz="2000" b="1" dirty="0" err="1">
                <a:solidFill>
                  <a:srgbClr val="0070C0"/>
                </a:solidFill>
              </a:rPr>
              <a:t>close</a:t>
            </a:r>
            <a:r>
              <a:rPr lang="it-IT" sz="2000" dirty="0"/>
              <a:t>()</a:t>
            </a:r>
          </a:p>
          <a:p>
            <a:r>
              <a:rPr lang="it-IT" sz="2000" dirty="0"/>
              <a:t>Valore di ritorno: Un'istanza della classe Directory. FALSO in caso di fallimento</a:t>
            </a:r>
          </a:p>
        </p:txBody>
      </p:sp>
      <p:sp>
        <p:nvSpPr>
          <p:cNvPr id="4" name="Segnaposto contenuto 3">
            <a:extLst>
              <a:ext uri="{FF2B5EF4-FFF2-40B4-BE49-F238E27FC236}">
                <a16:creationId xmlns:a16="http://schemas.microsoft.com/office/drawing/2014/main" id="{64BCBD06-DBF6-41B3-9742-BF172898581A}"/>
              </a:ext>
            </a:extLst>
          </p:cNvPr>
          <p:cNvSpPr>
            <a:spLocks noGrp="1"/>
          </p:cNvSpPr>
          <p:nvPr>
            <p:ph sz="quarter" idx="4"/>
          </p:nvPr>
        </p:nvSpPr>
        <p:spPr>
          <a:xfrm>
            <a:off x="3340728" y="1274547"/>
            <a:ext cx="4960424" cy="5263586"/>
          </a:xfrm>
        </p:spPr>
        <p:txBody>
          <a:bodyPr>
            <a:normAutofit/>
          </a:bodyPr>
          <a:lstStyle/>
          <a:p>
            <a:r>
              <a:rPr lang="it-IT" dirty="0"/>
              <a:t>&lt;?</a:t>
            </a:r>
            <a:r>
              <a:rPr lang="it-IT" dirty="0" err="1"/>
              <a:t>php</a:t>
            </a:r>
            <a:endParaRPr lang="it-IT" dirty="0"/>
          </a:p>
          <a:p>
            <a:r>
              <a:rPr lang="it-IT" dirty="0"/>
              <a:t>$d = </a:t>
            </a:r>
            <a:r>
              <a:rPr lang="it-IT" dirty="0">
                <a:highlight>
                  <a:srgbClr val="FFFF00"/>
                </a:highlight>
              </a:rPr>
              <a:t>dir</a:t>
            </a:r>
            <a:r>
              <a:rPr lang="it-IT" dirty="0"/>
              <a:t>(</a:t>
            </a:r>
            <a:r>
              <a:rPr lang="it-IT" dirty="0" err="1"/>
              <a:t>getcwd</a:t>
            </a:r>
            <a:r>
              <a:rPr lang="it-IT" dirty="0"/>
              <a:t>());</a:t>
            </a:r>
          </a:p>
          <a:p>
            <a:endParaRPr lang="it-IT" dirty="0"/>
          </a:p>
          <a:p>
            <a:r>
              <a:rPr lang="it-IT" dirty="0" err="1"/>
              <a:t>echo</a:t>
            </a:r>
            <a:r>
              <a:rPr lang="it-IT" dirty="0"/>
              <a:t> "Handle: " . $d-&gt;handle . "&lt;</a:t>
            </a:r>
            <a:r>
              <a:rPr lang="it-IT" dirty="0" err="1"/>
              <a:t>br</a:t>
            </a:r>
            <a:r>
              <a:rPr lang="it-IT" dirty="0"/>
              <a:t>&gt;";</a:t>
            </a:r>
          </a:p>
          <a:p>
            <a:r>
              <a:rPr lang="it-IT" dirty="0" err="1"/>
              <a:t>echo</a:t>
            </a:r>
            <a:r>
              <a:rPr lang="it-IT" dirty="0"/>
              <a:t> "</a:t>
            </a:r>
            <a:r>
              <a:rPr lang="it-IT" dirty="0" err="1"/>
              <a:t>Path</a:t>
            </a:r>
            <a:r>
              <a:rPr lang="it-IT" dirty="0"/>
              <a:t>: " . $d-&gt;</a:t>
            </a:r>
            <a:r>
              <a:rPr lang="it-IT" dirty="0" err="1">
                <a:solidFill>
                  <a:schemeClr val="tx1"/>
                </a:solidFill>
              </a:rPr>
              <a:t>path</a:t>
            </a:r>
            <a:r>
              <a:rPr lang="it-IT" dirty="0"/>
              <a:t> . "&lt;</a:t>
            </a:r>
            <a:r>
              <a:rPr lang="it-IT" dirty="0" err="1"/>
              <a:t>br</a:t>
            </a:r>
            <a:r>
              <a:rPr lang="it-IT" dirty="0"/>
              <a:t>&gt;";</a:t>
            </a:r>
          </a:p>
          <a:p>
            <a:endParaRPr lang="it-IT" dirty="0"/>
          </a:p>
          <a:p>
            <a:r>
              <a:rPr lang="it-IT" dirty="0" err="1"/>
              <a:t>while</a:t>
            </a:r>
            <a:r>
              <a:rPr lang="it-IT" dirty="0"/>
              <a:t> (($file = $d-&gt;</a:t>
            </a:r>
            <a:r>
              <a:rPr lang="it-IT" dirty="0" err="1">
                <a:solidFill>
                  <a:srgbClr val="FF3300"/>
                </a:solidFill>
              </a:rPr>
              <a:t>read</a:t>
            </a:r>
            <a:r>
              <a:rPr lang="it-IT" dirty="0"/>
              <a:t>()) !== false){</a:t>
            </a:r>
          </a:p>
          <a:p>
            <a:r>
              <a:rPr lang="it-IT" dirty="0"/>
              <a:t>  </a:t>
            </a:r>
            <a:r>
              <a:rPr lang="it-IT" dirty="0" err="1"/>
              <a:t>echo</a:t>
            </a:r>
            <a:r>
              <a:rPr lang="it-IT" dirty="0"/>
              <a:t> "</a:t>
            </a:r>
            <a:r>
              <a:rPr lang="it-IT" dirty="0" err="1"/>
              <a:t>filename</a:t>
            </a:r>
            <a:r>
              <a:rPr lang="it-IT" dirty="0"/>
              <a:t>: " . $file . "&lt;</a:t>
            </a:r>
            <a:r>
              <a:rPr lang="it-IT" dirty="0" err="1"/>
              <a:t>br</a:t>
            </a:r>
            <a:r>
              <a:rPr lang="it-IT" dirty="0"/>
              <a:t>&gt;";</a:t>
            </a:r>
          </a:p>
          <a:p>
            <a:r>
              <a:rPr lang="it-IT" dirty="0"/>
              <a:t>}</a:t>
            </a:r>
          </a:p>
          <a:p>
            <a:r>
              <a:rPr lang="it-IT" dirty="0"/>
              <a:t>$d-&gt;</a:t>
            </a:r>
            <a:r>
              <a:rPr lang="it-IT" dirty="0" err="1">
                <a:solidFill>
                  <a:srgbClr val="0070C0"/>
                </a:solidFill>
              </a:rPr>
              <a:t>close</a:t>
            </a:r>
            <a:r>
              <a:rPr lang="it-IT" dirty="0"/>
              <a:t>();</a:t>
            </a:r>
          </a:p>
          <a:p>
            <a:r>
              <a:rPr lang="it-IT" dirty="0"/>
              <a:t>?&gt;</a:t>
            </a:r>
          </a:p>
        </p:txBody>
      </p:sp>
      <p:sp>
        <p:nvSpPr>
          <p:cNvPr id="7" name="Rettangolo 6">
            <a:extLst>
              <a:ext uri="{FF2B5EF4-FFF2-40B4-BE49-F238E27FC236}">
                <a16:creationId xmlns:a16="http://schemas.microsoft.com/office/drawing/2014/main" id="{E44C60CE-28E4-4110-9776-ADF6091B21D4}"/>
              </a:ext>
            </a:extLst>
          </p:cNvPr>
          <p:cNvSpPr/>
          <p:nvPr/>
        </p:nvSpPr>
        <p:spPr>
          <a:xfrm>
            <a:off x="8627076" y="869133"/>
            <a:ext cx="3386873" cy="5988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0F16928E-9A32-44A0-B643-1960DB968C00}"/>
              </a:ext>
            </a:extLst>
          </p:cNvPr>
          <p:cNvSpPr txBox="1"/>
          <p:nvPr/>
        </p:nvSpPr>
        <p:spPr>
          <a:xfrm>
            <a:off x="8831611" y="975144"/>
            <a:ext cx="3114392" cy="5940088"/>
          </a:xfrm>
          <a:prstGeom prst="rect">
            <a:avLst/>
          </a:prstGeom>
          <a:noFill/>
        </p:spPr>
        <p:txBody>
          <a:bodyPr wrap="square">
            <a:spAutoFit/>
          </a:bodyPr>
          <a:lstStyle/>
          <a:p>
            <a:r>
              <a:rPr lang="it-IT" sz="2000" dirty="0"/>
              <a:t>Risultato</a:t>
            </a:r>
            <a:r>
              <a:rPr lang="it-IT" dirty="0"/>
              <a:t>:</a:t>
            </a:r>
          </a:p>
          <a:p>
            <a:r>
              <a:rPr lang="it-IT" sz="2400" dirty="0"/>
              <a:t>Handle: Resource id #2</a:t>
            </a:r>
          </a:p>
          <a:p>
            <a:r>
              <a:rPr lang="it-IT" sz="2400" dirty="0" err="1"/>
              <a:t>Path</a:t>
            </a:r>
            <a:r>
              <a:rPr lang="it-IT" sz="2400" dirty="0"/>
              <a:t>: /</a:t>
            </a:r>
            <a:r>
              <a:rPr lang="it-IT" sz="2400" dirty="0" err="1"/>
              <a:t>etc</a:t>
            </a:r>
            <a:r>
              <a:rPr lang="it-IT" sz="2400" dirty="0"/>
              <a:t>/</a:t>
            </a:r>
            <a:r>
              <a:rPr lang="it-IT" sz="2400" dirty="0" err="1"/>
              <a:t>php</a:t>
            </a:r>
            <a:endParaRPr lang="it-IT" sz="2400" dirty="0"/>
          </a:p>
          <a:p>
            <a:r>
              <a:rPr lang="it-IT" sz="2400" dirty="0" err="1"/>
              <a:t>filename</a:t>
            </a:r>
            <a:r>
              <a:rPr lang="it-IT" sz="2400" dirty="0"/>
              <a:t>: .</a:t>
            </a:r>
          </a:p>
          <a:p>
            <a:r>
              <a:rPr lang="it-IT" sz="2400" dirty="0" err="1"/>
              <a:t>filename</a:t>
            </a:r>
            <a:r>
              <a:rPr lang="it-IT" sz="2400" dirty="0"/>
              <a:t>: ..</a:t>
            </a:r>
          </a:p>
          <a:p>
            <a:r>
              <a:rPr lang="it-IT" sz="2400" dirty="0" err="1"/>
              <a:t>filename</a:t>
            </a:r>
            <a:r>
              <a:rPr lang="it-IT" sz="2400" dirty="0"/>
              <a:t>: ajax.gif</a:t>
            </a:r>
          </a:p>
          <a:p>
            <a:r>
              <a:rPr lang="it-IT" sz="2400" dirty="0" err="1"/>
              <a:t>filename</a:t>
            </a:r>
            <a:r>
              <a:rPr lang="it-IT" sz="2400" dirty="0"/>
              <a:t>: books.xml</a:t>
            </a:r>
          </a:p>
          <a:p>
            <a:r>
              <a:rPr lang="it-IT" sz="2400" dirty="0" err="1"/>
              <a:t>filename</a:t>
            </a:r>
            <a:r>
              <a:rPr lang="it-IT" sz="2400" dirty="0"/>
              <a:t>: cdcatalog.xml</a:t>
            </a:r>
          </a:p>
          <a:p>
            <a:r>
              <a:rPr lang="it-IT" sz="2400" dirty="0" err="1"/>
              <a:t>filename</a:t>
            </a:r>
            <a:r>
              <a:rPr lang="it-IT" sz="2400" dirty="0"/>
              <a:t>: cd_catalog.xml</a:t>
            </a:r>
          </a:p>
          <a:p>
            <a:r>
              <a:rPr lang="it-IT" sz="2400" dirty="0" err="1"/>
              <a:t>filename</a:t>
            </a:r>
            <a:r>
              <a:rPr lang="it-IT" sz="2400" dirty="0"/>
              <a:t>: default.asp</a:t>
            </a:r>
          </a:p>
          <a:p>
            <a:r>
              <a:rPr lang="it-IT" sz="2400" dirty="0" err="1"/>
              <a:t>filename</a:t>
            </a:r>
            <a:r>
              <a:rPr lang="it-IT" sz="2400" dirty="0"/>
              <a:t>: demo_array.asp</a:t>
            </a:r>
          </a:p>
          <a:p>
            <a:r>
              <a:rPr lang="it-IT" sz="2400" dirty="0" err="1"/>
              <a:t>filename</a:t>
            </a:r>
            <a:r>
              <a:rPr lang="it-IT" sz="2400" dirty="0"/>
              <a:t>: demo_array.htm</a:t>
            </a:r>
          </a:p>
          <a:p>
            <a:r>
              <a:rPr lang="it-IT" sz="2400" dirty="0"/>
              <a:t>...</a:t>
            </a:r>
          </a:p>
        </p:txBody>
      </p:sp>
    </p:spTree>
    <p:extLst>
      <p:ext uri="{BB962C8B-B14F-4D97-AF65-F5344CB8AC3E}">
        <p14:creationId xmlns:p14="http://schemas.microsoft.com/office/powerpoint/2010/main" val="136064459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07D17F-D41A-40EF-BB64-17022DA038DB}"/>
              </a:ext>
            </a:extLst>
          </p:cNvPr>
          <p:cNvSpPr>
            <a:spLocks noGrp="1"/>
          </p:cNvSpPr>
          <p:nvPr>
            <p:ph type="title"/>
          </p:nvPr>
        </p:nvSpPr>
        <p:spPr/>
        <p:txBody>
          <a:bodyPr/>
          <a:lstStyle/>
          <a:p>
            <a:r>
              <a:rPr lang="it-IT" dirty="0" err="1"/>
              <a:t>getcwd</a:t>
            </a:r>
            <a:r>
              <a:rPr lang="it-IT" dirty="0"/>
              <a:t>()</a:t>
            </a:r>
          </a:p>
        </p:txBody>
      </p:sp>
      <p:sp>
        <p:nvSpPr>
          <p:cNvPr id="3" name="Segnaposto contenuto 2">
            <a:extLst>
              <a:ext uri="{FF2B5EF4-FFF2-40B4-BE49-F238E27FC236}">
                <a16:creationId xmlns:a16="http://schemas.microsoft.com/office/drawing/2014/main" id="{197C6258-350C-43B9-A1C1-4A728B1826D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getcwd</a:t>
            </a:r>
            <a:r>
              <a:rPr lang="it-IT" sz="2000" b="1" dirty="0"/>
              <a:t>()</a:t>
            </a:r>
            <a:r>
              <a:rPr lang="it-IT" sz="2000" dirty="0"/>
              <a:t> </a:t>
            </a:r>
            <a:r>
              <a:rPr lang="it-IT" sz="2000" b="1" dirty="0"/>
              <a:t>restituisce la directory di lavoro corrente.</a:t>
            </a:r>
          </a:p>
          <a:p>
            <a:r>
              <a:rPr lang="it-IT" sz="2000" dirty="0"/>
              <a:t>Valore di ritorno: </a:t>
            </a:r>
            <a:br>
              <a:rPr lang="it-IT" sz="2000" dirty="0"/>
            </a:br>
            <a:r>
              <a:rPr lang="it-IT" sz="2000" dirty="0"/>
              <a:t>La directory di lavoro corrente in caso di successo, FALSE in caso di fallimento.</a:t>
            </a:r>
          </a:p>
        </p:txBody>
      </p:sp>
      <p:sp>
        <p:nvSpPr>
          <p:cNvPr id="4" name="Segnaposto contenuto 3">
            <a:extLst>
              <a:ext uri="{FF2B5EF4-FFF2-40B4-BE49-F238E27FC236}">
                <a16:creationId xmlns:a16="http://schemas.microsoft.com/office/drawing/2014/main" id="{F5912CE5-2E68-4B23-B8BB-99C871EF1A51}"/>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getcwd</a:t>
            </a:r>
            <a:r>
              <a:rPr lang="it-IT" dirty="0"/>
              <a:t>();</a:t>
            </a:r>
          </a:p>
          <a:p>
            <a:r>
              <a:rPr lang="it-IT" dirty="0"/>
              <a:t>?&gt;</a:t>
            </a:r>
          </a:p>
          <a:p>
            <a:endParaRPr lang="it-IT" sz="2000" dirty="0"/>
          </a:p>
          <a:p>
            <a:r>
              <a:rPr lang="it-IT" sz="2000" dirty="0"/>
              <a:t>Il Risultato:</a:t>
            </a:r>
          </a:p>
          <a:p>
            <a:br>
              <a:rPr lang="it-IT" sz="2000" dirty="0"/>
            </a:br>
            <a:r>
              <a:rPr lang="en-US" dirty="0"/>
              <a:t>C:\xampp\htdocs\its\test-php\lezioni</a:t>
            </a:r>
            <a:endParaRPr lang="it-IT" dirty="0"/>
          </a:p>
        </p:txBody>
      </p:sp>
    </p:spTree>
    <p:extLst>
      <p:ext uri="{BB962C8B-B14F-4D97-AF65-F5344CB8AC3E}">
        <p14:creationId xmlns:p14="http://schemas.microsoft.com/office/powerpoint/2010/main" val="67582291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2FB05A-02E7-4642-BB80-45A099D2CF55}"/>
              </a:ext>
            </a:extLst>
          </p:cNvPr>
          <p:cNvSpPr>
            <a:spLocks noGrp="1"/>
          </p:cNvSpPr>
          <p:nvPr>
            <p:ph type="title"/>
          </p:nvPr>
        </p:nvSpPr>
        <p:spPr/>
        <p:txBody>
          <a:bodyPr/>
          <a:lstStyle/>
          <a:p>
            <a:r>
              <a:rPr lang="it-IT" dirty="0" err="1"/>
              <a:t>opendir</a:t>
            </a:r>
            <a:r>
              <a:rPr lang="it-IT" dirty="0"/>
              <a:t>()</a:t>
            </a:r>
          </a:p>
        </p:txBody>
      </p:sp>
      <p:sp>
        <p:nvSpPr>
          <p:cNvPr id="3" name="Segnaposto contenuto 2">
            <a:extLst>
              <a:ext uri="{FF2B5EF4-FFF2-40B4-BE49-F238E27FC236}">
                <a16:creationId xmlns:a16="http://schemas.microsoft.com/office/drawing/2014/main" id="{4C2CB66A-FF90-4A83-88A1-049C3F1DD71F}"/>
              </a:ext>
            </a:extLst>
          </p:cNvPr>
          <p:cNvSpPr>
            <a:spLocks noGrp="1"/>
          </p:cNvSpPr>
          <p:nvPr>
            <p:ph sz="half" idx="2"/>
          </p:nvPr>
        </p:nvSpPr>
        <p:spPr>
          <a:xfrm>
            <a:off x="328612" y="1271016"/>
            <a:ext cx="3319935" cy="5248655"/>
          </a:xfrm>
        </p:spPr>
        <p:txBody>
          <a:bodyPr>
            <a:normAutofit lnSpcReduction="10000"/>
          </a:bodyPr>
          <a:lstStyle/>
          <a:p>
            <a:r>
              <a:rPr lang="it-IT" sz="2000" dirty="0"/>
              <a:t>La funzione </a:t>
            </a:r>
            <a:r>
              <a:rPr lang="it-IT" sz="2000" b="1" dirty="0" err="1">
                <a:highlight>
                  <a:srgbClr val="FFFF00"/>
                </a:highlight>
              </a:rPr>
              <a:t>opendir</a:t>
            </a:r>
            <a:r>
              <a:rPr lang="it-IT" sz="2000" b="1" dirty="0"/>
              <a:t>() </a:t>
            </a:r>
            <a:r>
              <a:rPr lang="it-IT" sz="2000" dirty="0"/>
              <a:t>apre un handle di directory.</a:t>
            </a:r>
          </a:p>
          <a:p>
            <a:r>
              <a:rPr lang="it-IT" sz="2000" dirty="0"/>
              <a:t>Valore di ritorno:	</a:t>
            </a:r>
            <a:r>
              <a:rPr lang="it-IT" sz="2000" b="1" dirty="0"/>
              <a:t>Restituisce la risorsa dell'handle di directory in caso di esito positivo</a:t>
            </a:r>
            <a:r>
              <a:rPr lang="it-IT" sz="2000" dirty="0"/>
              <a:t>. FALSO in caso di fallimento.</a:t>
            </a:r>
            <a:br>
              <a:rPr lang="it-IT" sz="2000" dirty="0"/>
            </a:br>
            <a:r>
              <a:rPr lang="it-IT" sz="2000" dirty="0"/>
              <a:t>Genera un errore di livello E_WARNING se il percorso non è una directory valida o se la directory non può essere aperta a causa di restrizioni di autorizzazione o errori di filesystem. </a:t>
            </a:r>
            <a:br>
              <a:rPr lang="it-IT" sz="2000" dirty="0"/>
            </a:br>
            <a:r>
              <a:rPr lang="it-IT" sz="2000" dirty="0"/>
              <a:t>Puoi nascondere l'output dell'errore di </a:t>
            </a:r>
            <a:r>
              <a:rPr lang="it-IT" sz="2000" dirty="0" err="1"/>
              <a:t>opendir</a:t>
            </a:r>
            <a:r>
              <a:rPr lang="it-IT" sz="2000" dirty="0"/>
              <a:t>() aggiungendo '@' all'inizio del nome della funzione</a:t>
            </a:r>
          </a:p>
        </p:txBody>
      </p:sp>
      <p:sp>
        <p:nvSpPr>
          <p:cNvPr id="4" name="Segnaposto contenuto 3">
            <a:extLst>
              <a:ext uri="{FF2B5EF4-FFF2-40B4-BE49-F238E27FC236}">
                <a16:creationId xmlns:a16="http://schemas.microsoft.com/office/drawing/2014/main" id="{7CA0646B-6497-4D2C-84A6-6C7D096EBE6E}"/>
              </a:ext>
            </a:extLst>
          </p:cNvPr>
          <p:cNvSpPr>
            <a:spLocks noGrp="1"/>
          </p:cNvSpPr>
          <p:nvPr>
            <p:ph sz="quarter" idx="4"/>
          </p:nvPr>
        </p:nvSpPr>
        <p:spPr>
          <a:xfrm>
            <a:off x="4038283" y="1292654"/>
            <a:ext cx="4906103" cy="5263586"/>
          </a:xfrm>
        </p:spPr>
        <p:txBody>
          <a:bodyPr>
            <a:normAutofit lnSpcReduction="10000"/>
          </a:bodyPr>
          <a:lstStyle/>
          <a:p>
            <a:r>
              <a:rPr lang="it-IT" dirty="0"/>
              <a:t>&lt;?</a:t>
            </a:r>
            <a:r>
              <a:rPr lang="it-IT" dirty="0" err="1"/>
              <a:t>php</a:t>
            </a:r>
            <a:endParaRPr lang="it-IT" dirty="0"/>
          </a:p>
          <a:p>
            <a:r>
              <a:rPr lang="it-IT" b="0" dirty="0">
                <a:solidFill>
                  <a:srgbClr val="000000"/>
                </a:solidFill>
                <a:effectLst/>
                <a:latin typeface="Consolas" panose="020B0609020204030204" pitchFamily="49" charset="0"/>
              </a:rPr>
              <a:t>$dir = </a:t>
            </a:r>
            <a:r>
              <a:rPr lang="it-IT" b="0" dirty="0" err="1">
                <a:solidFill>
                  <a:srgbClr val="000000"/>
                </a:solidFill>
                <a:effectLst/>
                <a:latin typeface="Consolas" panose="020B0609020204030204" pitchFamily="49" charset="0"/>
              </a:rPr>
              <a:t>getcwd</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 Open a directory, and </a:t>
            </a:r>
            <a:r>
              <a:rPr lang="it-IT" b="0" dirty="0" err="1">
                <a:solidFill>
                  <a:srgbClr val="008000"/>
                </a:solidFill>
                <a:effectLst/>
                <a:latin typeface="Consolas" panose="020B0609020204030204" pitchFamily="49" charset="0"/>
              </a:rPr>
              <a:t>read</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its</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contents</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if</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is_dir</a:t>
            </a:r>
            <a:r>
              <a:rPr lang="it-IT" b="0" dirty="0">
                <a:solidFill>
                  <a:srgbClr val="000000"/>
                </a:solidFill>
                <a:effectLst/>
                <a:latin typeface="Consolas" panose="020B0609020204030204" pitchFamily="49" charset="0"/>
              </a:rPr>
              <a:t>($dir)){</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if</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dh</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opendir</a:t>
            </a:r>
            <a:r>
              <a:rPr lang="it-IT" b="0" dirty="0">
                <a:solidFill>
                  <a:srgbClr val="000000"/>
                </a:solidFill>
                <a:effectLst/>
                <a:latin typeface="Consolas" panose="020B0609020204030204" pitchFamily="49" charset="0"/>
              </a:rPr>
              <a:t>($dir)){</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while</a:t>
            </a:r>
            <a:r>
              <a:rPr lang="it-IT" b="0" dirty="0">
                <a:solidFill>
                  <a:srgbClr val="000000"/>
                </a:solidFill>
                <a:effectLst/>
                <a:latin typeface="Consolas" panose="020B0609020204030204" pitchFamily="49" charset="0"/>
              </a:rPr>
              <a:t> (($file = </a:t>
            </a:r>
            <a:r>
              <a:rPr lang="it-IT" b="0" dirty="0" err="1">
                <a:solidFill>
                  <a:srgbClr val="000000"/>
                </a:solidFill>
                <a:effectLst/>
                <a:latin typeface="Consolas" panose="020B0609020204030204" pitchFamily="49" charset="0"/>
              </a:rPr>
              <a:t>readdir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dh</a:t>
            </a:r>
            <a:r>
              <a:rPr lang="it-IT" b="0" dirty="0">
                <a:solidFill>
                  <a:srgbClr val="000000"/>
                </a:solidFill>
                <a:effectLst/>
                <a:latin typeface="Consolas" panose="020B0609020204030204" pitchFamily="49" charset="0"/>
              </a:rPr>
              <a:t>)) !== </a:t>
            </a:r>
            <a:r>
              <a:rPr lang="it-IT" b="0" dirty="0">
                <a:solidFill>
                  <a:srgbClr val="0000FF"/>
                </a:solidFill>
                <a:effectLst/>
                <a:latin typeface="Consolas" panose="020B0609020204030204" pitchFamily="49" charset="0"/>
              </a:rPr>
              <a:t>false</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filename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$file . </a:t>
            </a:r>
            <a:r>
              <a:rPr lang="it-IT" b="0" dirty="0">
                <a:solidFill>
                  <a:srgbClr val="A31515"/>
                </a:solidFill>
                <a:effectLst/>
                <a:latin typeface="Consolas" panose="020B0609020204030204" pitchFamily="49" charset="0"/>
              </a:rPr>
              <a:t>"&lt;</a:t>
            </a:r>
            <a:r>
              <a:rPr lang="it-IT" b="0" dirty="0" err="1">
                <a:solidFill>
                  <a:srgbClr val="A31515"/>
                </a:solidFill>
                <a:effectLst/>
                <a:latin typeface="Consolas" panose="020B0609020204030204" pitchFamily="49" charset="0"/>
              </a:rPr>
              <a:t>br</a:t>
            </a:r>
            <a:r>
              <a:rPr lang="it-IT" b="0" dirty="0">
                <a:solidFill>
                  <a:srgbClr val="A31515"/>
                </a:solidFill>
                <a:effectLst/>
                <a:latin typeface="Consolas" panose="020B0609020204030204" pitchFamily="49" charset="0"/>
              </a:rPr>
              <a:t>&gt;"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closedir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dh</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800000"/>
                </a:solidFill>
                <a:effectLst/>
                <a:latin typeface="Consolas" panose="020B0609020204030204" pitchFamily="49" charset="0"/>
              </a:rPr>
              <a:t>?&gt;</a:t>
            </a:r>
            <a:endParaRPr lang="it-IT" b="0" dirty="0">
              <a:solidFill>
                <a:srgbClr val="000000"/>
              </a:solidFill>
              <a:effectLst/>
              <a:latin typeface="Consolas" panose="020B0609020204030204" pitchFamily="49" charset="0"/>
            </a:endParaRPr>
          </a:p>
          <a:p>
            <a:endParaRPr lang="it-IT" dirty="0"/>
          </a:p>
        </p:txBody>
      </p:sp>
      <p:sp>
        <p:nvSpPr>
          <p:cNvPr id="5" name="CasellaDiTesto 4">
            <a:extLst>
              <a:ext uri="{FF2B5EF4-FFF2-40B4-BE49-F238E27FC236}">
                <a16:creationId xmlns:a16="http://schemas.microsoft.com/office/drawing/2014/main" id="{DAAA20F6-4572-442E-804B-19E2250C9AF3}"/>
              </a:ext>
            </a:extLst>
          </p:cNvPr>
          <p:cNvSpPr txBox="1"/>
          <p:nvPr/>
        </p:nvSpPr>
        <p:spPr>
          <a:xfrm>
            <a:off x="9334123" y="1271016"/>
            <a:ext cx="2281473" cy="1692771"/>
          </a:xfrm>
          <a:prstGeom prst="rect">
            <a:avLst/>
          </a:prstGeom>
          <a:noFill/>
        </p:spPr>
        <p:txBody>
          <a:bodyPr wrap="square" rtlCol="0">
            <a:spAutoFit/>
          </a:bodyPr>
          <a:lstStyle/>
          <a:p>
            <a:r>
              <a:rPr lang="en-US" sz="2000" dirty="0" err="1"/>
              <a:t>Risultato</a:t>
            </a:r>
            <a:r>
              <a:rPr lang="en-US" sz="2000" dirty="0"/>
              <a:t>:</a:t>
            </a:r>
          </a:p>
          <a:p>
            <a:endParaRPr lang="en-US" dirty="0"/>
          </a:p>
          <a:p>
            <a:r>
              <a:rPr lang="en-US" sz="2200" dirty="0"/>
              <a:t>filename: cat.gif</a:t>
            </a:r>
          </a:p>
          <a:p>
            <a:r>
              <a:rPr lang="en-US" sz="2200" dirty="0"/>
              <a:t>filename: dog.gif</a:t>
            </a:r>
          </a:p>
          <a:p>
            <a:r>
              <a:rPr lang="en-US" sz="2200" dirty="0"/>
              <a:t>filename: horse.gif</a:t>
            </a:r>
            <a:endParaRPr lang="it-IT" sz="2200" dirty="0"/>
          </a:p>
        </p:txBody>
      </p:sp>
    </p:spTree>
    <p:extLst>
      <p:ext uri="{BB962C8B-B14F-4D97-AF65-F5344CB8AC3E}">
        <p14:creationId xmlns:p14="http://schemas.microsoft.com/office/powerpoint/2010/main" val="25083703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734372-678E-47E0-9579-76F16E305C31}"/>
              </a:ext>
            </a:extLst>
          </p:cNvPr>
          <p:cNvSpPr>
            <a:spLocks noGrp="1"/>
          </p:cNvSpPr>
          <p:nvPr>
            <p:ph type="title"/>
          </p:nvPr>
        </p:nvSpPr>
        <p:spPr/>
        <p:txBody>
          <a:bodyPr/>
          <a:lstStyle/>
          <a:p>
            <a:r>
              <a:rPr lang="it-IT" dirty="0" err="1"/>
              <a:t>readdir</a:t>
            </a:r>
            <a:r>
              <a:rPr lang="it-IT" dirty="0"/>
              <a:t> ()</a:t>
            </a:r>
          </a:p>
        </p:txBody>
      </p:sp>
      <p:sp>
        <p:nvSpPr>
          <p:cNvPr id="3" name="Segnaposto contenuto 2">
            <a:extLst>
              <a:ext uri="{FF2B5EF4-FFF2-40B4-BE49-F238E27FC236}">
                <a16:creationId xmlns:a16="http://schemas.microsoft.com/office/drawing/2014/main" id="{121CA37C-0CE3-4F71-84A2-D40CE31D9A84}"/>
              </a:ext>
            </a:extLst>
          </p:cNvPr>
          <p:cNvSpPr>
            <a:spLocks noGrp="1"/>
          </p:cNvSpPr>
          <p:nvPr>
            <p:ph sz="half" idx="2"/>
          </p:nvPr>
        </p:nvSpPr>
        <p:spPr>
          <a:xfrm>
            <a:off x="328612" y="1271016"/>
            <a:ext cx="2885368" cy="5248655"/>
          </a:xfrm>
        </p:spPr>
        <p:txBody>
          <a:bodyPr/>
          <a:lstStyle/>
          <a:p>
            <a:r>
              <a:rPr lang="it-IT" sz="2000" dirty="0"/>
              <a:t>La funzione </a:t>
            </a:r>
            <a:r>
              <a:rPr lang="it-IT" sz="2000" b="1" dirty="0" err="1">
                <a:highlight>
                  <a:srgbClr val="FFFF00"/>
                </a:highlight>
              </a:rPr>
              <a:t>readdir</a:t>
            </a:r>
            <a:r>
              <a:rPr lang="it-IT" sz="2000" b="1" dirty="0"/>
              <a:t>() restituisce il nome della voce successiva in una directory</a:t>
            </a:r>
            <a:r>
              <a:rPr lang="it-IT" sz="2000" dirty="0"/>
              <a:t>.</a:t>
            </a:r>
            <a:endParaRPr lang="it-IT" dirty="0"/>
          </a:p>
          <a:p>
            <a:r>
              <a:rPr lang="it-IT" sz="2000" dirty="0"/>
              <a:t>Valore di ritorno:	Il nome della voce (nome file) in caso di successo, FALSE in caso di fallimento</a:t>
            </a:r>
          </a:p>
        </p:txBody>
      </p:sp>
      <p:sp>
        <p:nvSpPr>
          <p:cNvPr id="4" name="Segnaposto contenuto 3">
            <a:extLst>
              <a:ext uri="{FF2B5EF4-FFF2-40B4-BE49-F238E27FC236}">
                <a16:creationId xmlns:a16="http://schemas.microsoft.com/office/drawing/2014/main" id="{D7351125-3C92-4B93-B638-B8DF6903804D}"/>
              </a:ext>
            </a:extLst>
          </p:cNvPr>
          <p:cNvSpPr>
            <a:spLocks noGrp="1"/>
          </p:cNvSpPr>
          <p:nvPr>
            <p:ph sz="quarter" idx="4"/>
          </p:nvPr>
        </p:nvSpPr>
        <p:spPr>
          <a:xfrm>
            <a:off x="3580571" y="1283600"/>
            <a:ext cx="5045526" cy="5565346"/>
          </a:xfrm>
        </p:spPr>
        <p:txBody>
          <a:bodyPr>
            <a:normAutofit lnSpcReduction="10000"/>
          </a:bodyPr>
          <a:lstStyle/>
          <a:p>
            <a:r>
              <a:rPr lang="it-IT" dirty="0"/>
              <a:t>&lt;?</a:t>
            </a:r>
            <a:r>
              <a:rPr lang="it-IT" dirty="0" err="1"/>
              <a:t>php</a:t>
            </a:r>
            <a:endParaRPr lang="it-IT" dirty="0"/>
          </a:p>
          <a:p>
            <a:r>
              <a:rPr lang="it-IT" dirty="0"/>
              <a:t>$dir = "/images/";</a:t>
            </a:r>
          </a:p>
          <a:p>
            <a:endParaRPr lang="it-IT" dirty="0"/>
          </a:p>
          <a:p>
            <a:r>
              <a:rPr lang="it-IT" dirty="0"/>
              <a:t>// Open a directory, and </a:t>
            </a:r>
            <a:r>
              <a:rPr lang="it-IT" dirty="0" err="1"/>
              <a:t>read</a:t>
            </a:r>
            <a:r>
              <a:rPr lang="it-IT" dirty="0"/>
              <a:t> </a:t>
            </a:r>
            <a:r>
              <a:rPr lang="it-IT" dirty="0" err="1"/>
              <a:t>its</a:t>
            </a:r>
            <a:r>
              <a:rPr lang="it-IT" dirty="0"/>
              <a:t> </a:t>
            </a:r>
            <a:r>
              <a:rPr lang="it-IT" dirty="0" err="1"/>
              <a:t>contents</a:t>
            </a:r>
            <a:endParaRPr lang="it-IT" dirty="0"/>
          </a:p>
          <a:p>
            <a:r>
              <a:rPr lang="it-IT" dirty="0" err="1"/>
              <a:t>if</a:t>
            </a:r>
            <a:r>
              <a:rPr lang="it-IT" dirty="0"/>
              <a:t> (</a:t>
            </a:r>
            <a:r>
              <a:rPr lang="it-IT" dirty="0" err="1"/>
              <a:t>is_dir</a:t>
            </a:r>
            <a:r>
              <a:rPr lang="it-IT" dirty="0"/>
              <a:t>($dir)){</a:t>
            </a:r>
          </a:p>
          <a:p>
            <a:r>
              <a:rPr lang="it-IT" dirty="0"/>
              <a:t>  </a:t>
            </a:r>
            <a:r>
              <a:rPr lang="it-IT" dirty="0" err="1"/>
              <a:t>if</a:t>
            </a:r>
            <a:r>
              <a:rPr lang="it-IT" dirty="0"/>
              <a:t> ($</a:t>
            </a:r>
            <a:r>
              <a:rPr lang="it-IT" dirty="0" err="1"/>
              <a:t>dh</a:t>
            </a:r>
            <a:r>
              <a:rPr lang="it-IT" dirty="0"/>
              <a:t> = </a:t>
            </a:r>
            <a:r>
              <a:rPr lang="it-IT" dirty="0" err="1"/>
              <a:t>opendir</a:t>
            </a:r>
            <a:r>
              <a:rPr lang="it-IT" dirty="0"/>
              <a:t>($dir)){</a:t>
            </a:r>
          </a:p>
          <a:p>
            <a:r>
              <a:rPr lang="it-IT" dirty="0"/>
              <a:t>    </a:t>
            </a:r>
            <a:r>
              <a:rPr lang="it-IT" dirty="0" err="1"/>
              <a:t>while</a:t>
            </a:r>
            <a:r>
              <a:rPr lang="it-IT" dirty="0"/>
              <a:t> (($file = </a:t>
            </a:r>
            <a:r>
              <a:rPr lang="it-IT" dirty="0" err="1">
                <a:highlight>
                  <a:srgbClr val="FFFF00"/>
                </a:highlight>
              </a:rPr>
              <a:t>readdir</a:t>
            </a:r>
            <a:r>
              <a:rPr lang="it-IT" dirty="0"/>
              <a:t>($</a:t>
            </a:r>
            <a:r>
              <a:rPr lang="it-IT" dirty="0" err="1"/>
              <a:t>dh</a:t>
            </a:r>
            <a:r>
              <a:rPr lang="it-IT" dirty="0"/>
              <a:t>)) !== false){</a:t>
            </a:r>
          </a:p>
          <a:p>
            <a:r>
              <a:rPr lang="it-IT" dirty="0"/>
              <a:t>      </a:t>
            </a:r>
            <a:r>
              <a:rPr lang="it-IT" dirty="0" err="1"/>
              <a:t>echo</a:t>
            </a:r>
            <a:r>
              <a:rPr lang="it-IT" dirty="0"/>
              <a:t> "</a:t>
            </a:r>
            <a:r>
              <a:rPr lang="it-IT" dirty="0" err="1"/>
              <a:t>filename</a:t>
            </a:r>
            <a:r>
              <a:rPr lang="it-IT" dirty="0"/>
              <a:t>:" . $file . "&lt;</a:t>
            </a:r>
            <a:r>
              <a:rPr lang="it-IT" dirty="0" err="1"/>
              <a:t>br</a:t>
            </a:r>
            <a:r>
              <a:rPr lang="it-IT" dirty="0"/>
              <a:t>&gt;";</a:t>
            </a:r>
          </a:p>
          <a:p>
            <a:r>
              <a:rPr lang="it-IT" dirty="0"/>
              <a:t>    }</a:t>
            </a:r>
          </a:p>
          <a:p>
            <a:r>
              <a:rPr lang="it-IT" dirty="0"/>
              <a:t>    </a:t>
            </a:r>
            <a:r>
              <a:rPr lang="it-IT" dirty="0" err="1"/>
              <a:t>closedir</a:t>
            </a:r>
            <a:r>
              <a:rPr lang="it-IT" dirty="0"/>
              <a:t>($</a:t>
            </a:r>
            <a:r>
              <a:rPr lang="it-IT" dirty="0" err="1"/>
              <a:t>dh</a:t>
            </a:r>
            <a:r>
              <a:rPr lang="it-IT" dirty="0"/>
              <a:t>);</a:t>
            </a:r>
          </a:p>
          <a:p>
            <a:r>
              <a:rPr lang="it-IT" dirty="0"/>
              <a:t>  }</a:t>
            </a:r>
          </a:p>
          <a:p>
            <a:r>
              <a:rPr lang="it-IT" dirty="0"/>
              <a:t>}</a:t>
            </a:r>
          </a:p>
          <a:p>
            <a:r>
              <a:rPr lang="it-IT" dirty="0"/>
              <a:t>?&gt;</a:t>
            </a:r>
          </a:p>
        </p:txBody>
      </p:sp>
      <p:sp>
        <p:nvSpPr>
          <p:cNvPr id="5" name="CasellaDiTesto 4">
            <a:extLst>
              <a:ext uri="{FF2B5EF4-FFF2-40B4-BE49-F238E27FC236}">
                <a16:creationId xmlns:a16="http://schemas.microsoft.com/office/drawing/2014/main" id="{E5794BE3-40D5-4F03-90AA-E1B658682932}"/>
              </a:ext>
            </a:extLst>
          </p:cNvPr>
          <p:cNvSpPr txBox="1"/>
          <p:nvPr/>
        </p:nvSpPr>
        <p:spPr>
          <a:xfrm>
            <a:off x="8992688" y="1271016"/>
            <a:ext cx="2290527" cy="1692771"/>
          </a:xfrm>
          <a:prstGeom prst="rect">
            <a:avLst/>
          </a:prstGeom>
          <a:noFill/>
        </p:spPr>
        <p:txBody>
          <a:bodyPr wrap="square" rtlCol="0">
            <a:spAutoFit/>
          </a:bodyPr>
          <a:lstStyle/>
          <a:p>
            <a:r>
              <a:rPr lang="en-US" sz="2000" dirty="0" err="1"/>
              <a:t>Risultato</a:t>
            </a:r>
            <a:r>
              <a:rPr lang="en-US" sz="2000" dirty="0"/>
              <a:t>:</a:t>
            </a:r>
          </a:p>
          <a:p>
            <a:endParaRPr lang="en-US" dirty="0"/>
          </a:p>
          <a:p>
            <a:r>
              <a:rPr lang="en-US" sz="2200" dirty="0"/>
              <a:t>filename: cat.gif</a:t>
            </a:r>
          </a:p>
          <a:p>
            <a:r>
              <a:rPr lang="en-US" sz="2200" dirty="0"/>
              <a:t>filename: dog.gif</a:t>
            </a:r>
          </a:p>
          <a:p>
            <a:r>
              <a:rPr lang="en-US" sz="2200" dirty="0"/>
              <a:t>filename: horse.gif</a:t>
            </a:r>
            <a:endParaRPr lang="it-IT" sz="2200" dirty="0"/>
          </a:p>
        </p:txBody>
      </p:sp>
    </p:spTree>
    <p:extLst>
      <p:ext uri="{BB962C8B-B14F-4D97-AF65-F5344CB8AC3E}">
        <p14:creationId xmlns:p14="http://schemas.microsoft.com/office/powerpoint/2010/main" val="92878061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734372-678E-47E0-9579-76F16E305C31}"/>
              </a:ext>
            </a:extLst>
          </p:cNvPr>
          <p:cNvSpPr>
            <a:spLocks noGrp="1"/>
          </p:cNvSpPr>
          <p:nvPr>
            <p:ph type="title"/>
          </p:nvPr>
        </p:nvSpPr>
        <p:spPr/>
        <p:txBody>
          <a:bodyPr/>
          <a:lstStyle/>
          <a:p>
            <a:r>
              <a:rPr lang="it-IT" dirty="0"/>
              <a:t>scandir()</a:t>
            </a:r>
          </a:p>
        </p:txBody>
      </p:sp>
      <p:sp>
        <p:nvSpPr>
          <p:cNvPr id="3" name="Segnaposto contenuto 2">
            <a:extLst>
              <a:ext uri="{FF2B5EF4-FFF2-40B4-BE49-F238E27FC236}">
                <a16:creationId xmlns:a16="http://schemas.microsoft.com/office/drawing/2014/main" id="{121CA37C-0CE3-4F71-84A2-D40CE31D9A84}"/>
              </a:ext>
            </a:extLst>
          </p:cNvPr>
          <p:cNvSpPr>
            <a:spLocks noGrp="1"/>
          </p:cNvSpPr>
          <p:nvPr>
            <p:ph sz="half" idx="2"/>
          </p:nvPr>
        </p:nvSpPr>
        <p:spPr>
          <a:xfrm>
            <a:off x="328612" y="1271016"/>
            <a:ext cx="2568497" cy="5248655"/>
          </a:xfrm>
        </p:spPr>
        <p:txBody>
          <a:bodyPr>
            <a:normAutofit/>
          </a:bodyPr>
          <a:lstStyle/>
          <a:p>
            <a:r>
              <a:rPr lang="it-IT" sz="2000" dirty="0"/>
              <a:t>La funzione </a:t>
            </a:r>
            <a:r>
              <a:rPr lang="it-IT" sz="2000" b="1" dirty="0">
                <a:highlight>
                  <a:srgbClr val="FFFF00"/>
                </a:highlight>
              </a:rPr>
              <a:t>scandir</a:t>
            </a:r>
            <a:r>
              <a:rPr lang="it-IT" sz="2000" b="1" dirty="0"/>
              <a:t>() </a:t>
            </a:r>
            <a:r>
              <a:rPr lang="it-IT" sz="2000" b="1" dirty="0">
                <a:highlight>
                  <a:srgbClr val="00FF00"/>
                </a:highlight>
              </a:rPr>
              <a:t>restituisce un array di file e directory della directory specificata</a:t>
            </a:r>
            <a:r>
              <a:rPr lang="it-IT" sz="2000" dirty="0"/>
              <a:t>.</a:t>
            </a:r>
          </a:p>
          <a:p>
            <a:r>
              <a:rPr lang="en-US" sz="2000" dirty="0" err="1"/>
              <a:t>Nell'Esempio</a:t>
            </a:r>
            <a:r>
              <a:rPr lang="en-US" sz="2000" dirty="0"/>
              <a:t> </a:t>
            </a:r>
            <a:r>
              <a:rPr lang="en-US" sz="2000" dirty="0" err="1"/>
              <a:t>elenchiamo</a:t>
            </a:r>
            <a:r>
              <a:rPr lang="en-US" sz="2000" dirty="0"/>
              <a:t> file e directory </a:t>
            </a:r>
            <a:r>
              <a:rPr lang="en-US" sz="2000" dirty="0" err="1"/>
              <a:t>all'interno</a:t>
            </a:r>
            <a:r>
              <a:rPr lang="en-US" sz="2000" dirty="0"/>
              <a:t> </a:t>
            </a:r>
            <a:r>
              <a:rPr lang="en-US" sz="2000" dirty="0" err="1"/>
              <a:t>della</a:t>
            </a:r>
            <a:r>
              <a:rPr lang="en-US" sz="2000" dirty="0"/>
              <a:t> directory </a:t>
            </a:r>
            <a:r>
              <a:rPr lang="en-US" sz="2000" dirty="0" err="1"/>
              <a:t>delle</a:t>
            </a:r>
            <a:r>
              <a:rPr lang="en-US" sz="2000" dirty="0"/>
              <a:t> </a:t>
            </a:r>
            <a:r>
              <a:rPr lang="en-US" sz="2000" dirty="0" err="1"/>
              <a:t>immagini</a:t>
            </a:r>
            <a:r>
              <a:rPr lang="en-US" sz="2000" dirty="0"/>
              <a:t>:</a:t>
            </a:r>
          </a:p>
          <a:p>
            <a:endParaRPr lang="it-IT" sz="2000" dirty="0"/>
          </a:p>
        </p:txBody>
      </p:sp>
      <p:sp>
        <p:nvSpPr>
          <p:cNvPr id="4" name="Segnaposto contenuto 3">
            <a:extLst>
              <a:ext uri="{FF2B5EF4-FFF2-40B4-BE49-F238E27FC236}">
                <a16:creationId xmlns:a16="http://schemas.microsoft.com/office/drawing/2014/main" id="{D7351125-3C92-4B93-B638-B8DF6903804D}"/>
              </a:ext>
            </a:extLst>
          </p:cNvPr>
          <p:cNvSpPr>
            <a:spLocks noGrp="1"/>
          </p:cNvSpPr>
          <p:nvPr>
            <p:ph sz="quarter" idx="4"/>
          </p:nvPr>
        </p:nvSpPr>
        <p:spPr>
          <a:xfrm>
            <a:off x="3159659" y="1271016"/>
            <a:ext cx="4925085" cy="5552226"/>
          </a:xfrm>
        </p:spPr>
        <p:txBody>
          <a:bodyPr>
            <a:normAutofit lnSpcReduction="10000"/>
          </a:bodyPr>
          <a:lstStyle/>
          <a:p>
            <a:r>
              <a:rPr lang="en-US" dirty="0"/>
              <a:t>&lt;?php</a:t>
            </a:r>
          </a:p>
          <a:p>
            <a:r>
              <a:rPr lang="en-US" dirty="0"/>
              <a:t>$</a:t>
            </a:r>
            <a:r>
              <a:rPr lang="en-US" dirty="0" err="1"/>
              <a:t>dir</a:t>
            </a:r>
            <a:r>
              <a:rPr lang="en-US" dirty="0"/>
              <a:t> = "/images/";</a:t>
            </a:r>
          </a:p>
          <a:p>
            <a:endParaRPr lang="en-US" dirty="0"/>
          </a:p>
          <a:p>
            <a:r>
              <a:rPr lang="en-US" dirty="0"/>
              <a:t>// Sort in ascending order - this is default</a:t>
            </a:r>
          </a:p>
          <a:p>
            <a:r>
              <a:rPr lang="en-US" dirty="0"/>
              <a:t>$a = </a:t>
            </a:r>
            <a:r>
              <a:rPr lang="en-US" dirty="0" err="1">
                <a:highlight>
                  <a:srgbClr val="FFFF00"/>
                </a:highlight>
              </a:rPr>
              <a:t>scandir</a:t>
            </a:r>
            <a:r>
              <a:rPr lang="en-US" dirty="0"/>
              <a:t>($</a:t>
            </a:r>
            <a:r>
              <a:rPr lang="en-US" dirty="0" err="1"/>
              <a:t>dir</a:t>
            </a:r>
            <a:r>
              <a:rPr lang="en-US" dirty="0"/>
              <a:t>);</a:t>
            </a:r>
          </a:p>
          <a:p>
            <a:endParaRPr lang="en-US" dirty="0"/>
          </a:p>
          <a:p>
            <a:r>
              <a:rPr lang="en-US" dirty="0"/>
              <a:t>// Sort in descending order</a:t>
            </a:r>
          </a:p>
          <a:p>
            <a:r>
              <a:rPr lang="en-US" dirty="0"/>
              <a:t>$b = </a:t>
            </a:r>
            <a:r>
              <a:rPr lang="en-US" dirty="0" err="1">
                <a:highlight>
                  <a:srgbClr val="FFFF00"/>
                </a:highlight>
              </a:rPr>
              <a:t>scandir</a:t>
            </a:r>
            <a:r>
              <a:rPr lang="en-US" dirty="0"/>
              <a:t>($dir,1);</a:t>
            </a:r>
          </a:p>
          <a:p>
            <a:endParaRPr lang="en-US" dirty="0"/>
          </a:p>
          <a:p>
            <a:r>
              <a:rPr lang="en-US" dirty="0" err="1"/>
              <a:t>print_r</a:t>
            </a:r>
            <a:r>
              <a:rPr lang="en-US" dirty="0"/>
              <a:t>($a);</a:t>
            </a:r>
          </a:p>
          <a:p>
            <a:r>
              <a:rPr lang="en-US" dirty="0" err="1"/>
              <a:t>print_r</a:t>
            </a:r>
            <a:r>
              <a:rPr lang="en-US" dirty="0"/>
              <a:t>($b);</a:t>
            </a:r>
          </a:p>
          <a:p>
            <a:r>
              <a:rPr lang="en-US" dirty="0"/>
              <a:t>?&gt;</a:t>
            </a:r>
          </a:p>
          <a:p>
            <a:endParaRPr lang="en-US" dirty="0"/>
          </a:p>
          <a:p>
            <a:r>
              <a:rPr lang="it-IT" b="0" dirty="0" err="1">
                <a:solidFill>
                  <a:srgbClr val="000000"/>
                </a:solidFill>
                <a:effectLst/>
                <a:highlight>
                  <a:srgbClr val="00FF00"/>
                </a:highlight>
                <a:latin typeface="Consolas" panose="020B0609020204030204" pitchFamily="49" charset="0"/>
              </a:rPr>
              <a:t>print_r</a:t>
            </a:r>
            <a:r>
              <a:rPr lang="it-IT" b="0" dirty="0">
                <a:solidFill>
                  <a:srgbClr val="000000"/>
                </a:solidFill>
                <a:effectLst/>
                <a:highlight>
                  <a:srgbClr val="00FF00"/>
                </a:highlight>
                <a:latin typeface="Consolas" panose="020B0609020204030204" pitchFamily="49" charset="0"/>
              </a:rPr>
              <a:t>(scandir(</a:t>
            </a:r>
            <a:r>
              <a:rPr lang="it-IT" b="0" dirty="0" err="1">
                <a:solidFill>
                  <a:srgbClr val="000000"/>
                </a:solidFill>
                <a:effectLst/>
                <a:highlight>
                  <a:srgbClr val="00FF00"/>
                </a:highlight>
                <a:latin typeface="Consolas" panose="020B0609020204030204" pitchFamily="49" charset="0"/>
              </a:rPr>
              <a:t>getcwd</a:t>
            </a:r>
            <a:r>
              <a:rPr lang="it-IT" b="0" dirty="0">
                <a:solidFill>
                  <a:srgbClr val="000000"/>
                </a:solidFill>
                <a:effectLst/>
                <a:highlight>
                  <a:srgbClr val="00FF00"/>
                </a:highlight>
                <a:latin typeface="Consolas" panose="020B0609020204030204" pitchFamily="49" charset="0"/>
              </a:rPr>
              <a:t>()));</a:t>
            </a:r>
          </a:p>
          <a:p>
            <a:endParaRPr lang="en-US" dirty="0"/>
          </a:p>
          <a:p>
            <a:endParaRPr lang="it-IT" dirty="0"/>
          </a:p>
        </p:txBody>
      </p:sp>
      <p:sp>
        <p:nvSpPr>
          <p:cNvPr id="5" name="CasellaDiTesto 4">
            <a:extLst>
              <a:ext uri="{FF2B5EF4-FFF2-40B4-BE49-F238E27FC236}">
                <a16:creationId xmlns:a16="http://schemas.microsoft.com/office/drawing/2014/main" id="{61A35113-E54E-45A0-B299-BFD494257DBA}"/>
              </a:ext>
            </a:extLst>
          </p:cNvPr>
          <p:cNvSpPr txBox="1"/>
          <p:nvPr/>
        </p:nvSpPr>
        <p:spPr>
          <a:xfrm>
            <a:off x="8084743" y="1271016"/>
            <a:ext cx="3983525" cy="5355312"/>
          </a:xfrm>
          <a:prstGeom prst="rect">
            <a:avLst/>
          </a:prstGeom>
          <a:noFill/>
        </p:spPr>
        <p:txBody>
          <a:bodyPr wrap="square" rtlCol="0">
            <a:spAutoFit/>
          </a:bodyPr>
          <a:lstStyle/>
          <a:p>
            <a:r>
              <a:rPr lang="it-IT" dirty="0"/>
              <a:t>Il Risultato:</a:t>
            </a:r>
            <a:br>
              <a:rPr lang="it-IT" dirty="0"/>
            </a:br>
            <a:r>
              <a:rPr lang="it-IT" dirty="0"/>
              <a:t>Array</a:t>
            </a:r>
          </a:p>
          <a:p>
            <a:r>
              <a:rPr lang="it-IT" dirty="0"/>
              <a:t>(</a:t>
            </a:r>
          </a:p>
          <a:p>
            <a:r>
              <a:rPr lang="it-IT" dirty="0"/>
              <a:t>[0] =&gt; .</a:t>
            </a:r>
          </a:p>
          <a:p>
            <a:r>
              <a:rPr lang="it-IT" dirty="0"/>
              <a:t>[1] =&gt; ..</a:t>
            </a:r>
          </a:p>
          <a:p>
            <a:r>
              <a:rPr lang="it-IT" dirty="0"/>
              <a:t>[2] =&gt; cat.gif</a:t>
            </a:r>
          </a:p>
          <a:p>
            <a:r>
              <a:rPr lang="it-IT" dirty="0"/>
              <a:t>[3] =&gt; dog.gif</a:t>
            </a:r>
          </a:p>
          <a:p>
            <a:r>
              <a:rPr lang="it-IT" dirty="0"/>
              <a:t>[4] =&gt; horse.gif</a:t>
            </a:r>
          </a:p>
          <a:p>
            <a:r>
              <a:rPr lang="it-IT" dirty="0"/>
              <a:t>[5] =&gt; </a:t>
            </a:r>
            <a:r>
              <a:rPr lang="it-IT" dirty="0" err="1"/>
              <a:t>myimages</a:t>
            </a:r>
            <a:endParaRPr lang="it-IT" dirty="0"/>
          </a:p>
          <a:p>
            <a:r>
              <a:rPr lang="it-IT" dirty="0"/>
              <a:t>)</a:t>
            </a:r>
          </a:p>
          <a:p>
            <a:r>
              <a:rPr lang="it-IT" dirty="0"/>
              <a:t>Array</a:t>
            </a:r>
          </a:p>
          <a:p>
            <a:r>
              <a:rPr lang="it-IT" dirty="0"/>
              <a:t>(</a:t>
            </a:r>
          </a:p>
          <a:p>
            <a:r>
              <a:rPr lang="it-IT" dirty="0"/>
              <a:t>[0] =&gt; </a:t>
            </a:r>
            <a:r>
              <a:rPr lang="it-IT" dirty="0" err="1"/>
              <a:t>myimages</a:t>
            </a:r>
            <a:endParaRPr lang="it-IT" dirty="0"/>
          </a:p>
          <a:p>
            <a:r>
              <a:rPr lang="it-IT" dirty="0"/>
              <a:t>[1] =&gt; horse.gif</a:t>
            </a:r>
          </a:p>
          <a:p>
            <a:r>
              <a:rPr lang="it-IT" dirty="0"/>
              <a:t>[2] =&gt; dog.gif</a:t>
            </a:r>
          </a:p>
          <a:p>
            <a:r>
              <a:rPr lang="it-IT" dirty="0"/>
              <a:t>[3] =&gt; cat.gif</a:t>
            </a:r>
          </a:p>
          <a:p>
            <a:r>
              <a:rPr lang="it-IT" dirty="0"/>
              <a:t>[4] =&gt; ..</a:t>
            </a:r>
          </a:p>
          <a:p>
            <a:r>
              <a:rPr lang="it-IT" dirty="0"/>
              <a:t>[5] =&gt; .</a:t>
            </a:r>
          </a:p>
          <a:p>
            <a:r>
              <a:rPr lang="it-IT" dirty="0"/>
              <a:t>)</a:t>
            </a:r>
          </a:p>
        </p:txBody>
      </p:sp>
    </p:spTree>
    <p:extLst>
      <p:ext uri="{BB962C8B-B14F-4D97-AF65-F5344CB8AC3E}">
        <p14:creationId xmlns:p14="http://schemas.microsoft.com/office/powerpoint/2010/main" val="405873696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734372-678E-47E0-9579-76F16E305C31}"/>
              </a:ext>
            </a:extLst>
          </p:cNvPr>
          <p:cNvSpPr>
            <a:spLocks noGrp="1"/>
          </p:cNvSpPr>
          <p:nvPr>
            <p:ph type="title"/>
          </p:nvPr>
        </p:nvSpPr>
        <p:spPr/>
        <p:txBody>
          <a:bodyPr/>
          <a:lstStyle/>
          <a:p>
            <a:r>
              <a:rPr lang="it-IT" dirty="0" err="1"/>
              <a:t>closedir</a:t>
            </a:r>
            <a:r>
              <a:rPr lang="it-IT" dirty="0"/>
              <a:t>()</a:t>
            </a:r>
          </a:p>
        </p:txBody>
      </p:sp>
      <p:sp>
        <p:nvSpPr>
          <p:cNvPr id="3" name="Segnaposto contenuto 2">
            <a:extLst>
              <a:ext uri="{FF2B5EF4-FFF2-40B4-BE49-F238E27FC236}">
                <a16:creationId xmlns:a16="http://schemas.microsoft.com/office/drawing/2014/main" id="{121CA37C-0CE3-4F71-84A2-D40CE31D9A84}"/>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closedir</a:t>
            </a:r>
            <a:r>
              <a:rPr lang="it-IT" sz="2000" b="1" dirty="0"/>
              <a:t>() </a:t>
            </a:r>
            <a:r>
              <a:rPr lang="it-IT" sz="2000" dirty="0"/>
              <a:t>chiude un handle di directory.</a:t>
            </a:r>
          </a:p>
          <a:p>
            <a:endParaRPr lang="it-IT" sz="2000" dirty="0"/>
          </a:p>
        </p:txBody>
      </p:sp>
      <p:sp>
        <p:nvSpPr>
          <p:cNvPr id="4" name="Segnaposto contenuto 3">
            <a:extLst>
              <a:ext uri="{FF2B5EF4-FFF2-40B4-BE49-F238E27FC236}">
                <a16:creationId xmlns:a16="http://schemas.microsoft.com/office/drawing/2014/main" id="{D7351125-3C92-4B93-B638-B8DF6903804D}"/>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$dir = "/images/";</a:t>
            </a:r>
          </a:p>
          <a:p>
            <a:endParaRPr lang="it-IT" dirty="0"/>
          </a:p>
          <a:p>
            <a:r>
              <a:rPr lang="it-IT" dirty="0"/>
              <a:t>// Open a directory, and </a:t>
            </a:r>
            <a:r>
              <a:rPr lang="it-IT" dirty="0" err="1"/>
              <a:t>read</a:t>
            </a:r>
            <a:r>
              <a:rPr lang="it-IT" dirty="0"/>
              <a:t> </a:t>
            </a:r>
            <a:r>
              <a:rPr lang="it-IT" dirty="0" err="1"/>
              <a:t>its</a:t>
            </a:r>
            <a:r>
              <a:rPr lang="it-IT" dirty="0"/>
              <a:t> </a:t>
            </a:r>
            <a:r>
              <a:rPr lang="it-IT" dirty="0" err="1"/>
              <a:t>contents</a:t>
            </a:r>
            <a:endParaRPr lang="it-IT" dirty="0"/>
          </a:p>
          <a:p>
            <a:r>
              <a:rPr lang="it-IT" dirty="0" err="1"/>
              <a:t>if</a:t>
            </a:r>
            <a:r>
              <a:rPr lang="it-IT" dirty="0"/>
              <a:t> (</a:t>
            </a:r>
            <a:r>
              <a:rPr lang="it-IT" dirty="0" err="1"/>
              <a:t>is_dir</a:t>
            </a:r>
            <a:r>
              <a:rPr lang="it-IT" dirty="0"/>
              <a:t>($dir)){</a:t>
            </a:r>
          </a:p>
          <a:p>
            <a:r>
              <a:rPr lang="it-IT" dirty="0"/>
              <a:t>  </a:t>
            </a:r>
            <a:r>
              <a:rPr lang="it-IT" dirty="0" err="1"/>
              <a:t>if</a:t>
            </a:r>
            <a:r>
              <a:rPr lang="it-IT" dirty="0"/>
              <a:t> ($</a:t>
            </a:r>
            <a:r>
              <a:rPr lang="it-IT" dirty="0" err="1"/>
              <a:t>dh</a:t>
            </a:r>
            <a:r>
              <a:rPr lang="it-IT" dirty="0"/>
              <a:t> = </a:t>
            </a:r>
            <a:r>
              <a:rPr lang="it-IT" dirty="0" err="1"/>
              <a:t>opendir</a:t>
            </a:r>
            <a:r>
              <a:rPr lang="it-IT" dirty="0"/>
              <a:t>($dir)){</a:t>
            </a:r>
          </a:p>
          <a:p>
            <a:r>
              <a:rPr lang="it-IT" dirty="0"/>
              <a:t>    </a:t>
            </a:r>
            <a:r>
              <a:rPr lang="it-IT" dirty="0" err="1"/>
              <a:t>while</a:t>
            </a:r>
            <a:r>
              <a:rPr lang="it-IT" dirty="0"/>
              <a:t> (($file = </a:t>
            </a:r>
            <a:r>
              <a:rPr lang="it-IT" dirty="0" err="1"/>
              <a:t>readdir</a:t>
            </a:r>
            <a:r>
              <a:rPr lang="it-IT" dirty="0"/>
              <a:t>($</a:t>
            </a:r>
            <a:r>
              <a:rPr lang="it-IT" dirty="0" err="1"/>
              <a:t>dh</a:t>
            </a:r>
            <a:r>
              <a:rPr lang="it-IT" dirty="0"/>
              <a:t>)) !== false){</a:t>
            </a:r>
          </a:p>
          <a:p>
            <a:r>
              <a:rPr lang="it-IT" dirty="0"/>
              <a:t>      </a:t>
            </a:r>
            <a:r>
              <a:rPr lang="it-IT" dirty="0" err="1"/>
              <a:t>echo</a:t>
            </a:r>
            <a:r>
              <a:rPr lang="it-IT" dirty="0"/>
              <a:t> "</a:t>
            </a:r>
            <a:r>
              <a:rPr lang="it-IT" dirty="0" err="1"/>
              <a:t>filename</a:t>
            </a:r>
            <a:r>
              <a:rPr lang="it-IT" dirty="0"/>
              <a:t>:" . $file . "&lt;</a:t>
            </a:r>
            <a:r>
              <a:rPr lang="it-IT" dirty="0" err="1"/>
              <a:t>br</a:t>
            </a:r>
            <a:r>
              <a:rPr lang="it-IT" dirty="0"/>
              <a:t>&gt;";</a:t>
            </a:r>
          </a:p>
          <a:p>
            <a:r>
              <a:rPr lang="it-IT" dirty="0"/>
              <a:t>    }</a:t>
            </a:r>
          </a:p>
          <a:p>
            <a:r>
              <a:rPr lang="it-IT" dirty="0">
                <a:highlight>
                  <a:srgbClr val="FFFF00"/>
                </a:highlight>
              </a:rPr>
              <a:t>    </a:t>
            </a:r>
            <a:r>
              <a:rPr lang="it-IT" dirty="0" err="1">
                <a:highlight>
                  <a:srgbClr val="FFFF00"/>
                </a:highlight>
              </a:rPr>
              <a:t>closedir</a:t>
            </a:r>
            <a:r>
              <a:rPr lang="it-IT" dirty="0"/>
              <a:t>($</a:t>
            </a:r>
            <a:r>
              <a:rPr lang="it-IT" dirty="0" err="1"/>
              <a:t>dh</a:t>
            </a:r>
            <a:r>
              <a:rPr lang="it-IT" dirty="0"/>
              <a:t>);</a:t>
            </a:r>
          </a:p>
          <a:p>
            <a:r>
              <a:rPr lang="it-IT" dirty="0"/>
              <a:t>  }</a:t>
            </a:r>
          </a:p>
          <a:p>
            <a:r>
              <a:rPr lang="it-IT" dirty="0"/>
              <a:t>}</a:t>
            </a:r>
          </a:p>
          <a:p>
            <a:r>
              <a:rPr lang="it-IT" dirty="0"/>
              <a:t>?&gt;</a:t>
            </a:r>
          </a:p>
        </p:txBody>
      </p:sp>
    </p:spTree>
    <p:extLst>
      <p:ext uri="{BB962C8B-B14F-4D97-AF65-F5344CB8AC3E}">
        <p14:creationId xmlns:p14="http://schemas.microsoft.com/office/powerpoint/2010/main" val="77022102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03B92-3076-498E-BC56-6D0AAC8D4130}"/>
              </a:ext>
            </a:extLst>
          </p:cNvPr>
          <p:cNvSpPr>
            <a:spLocks noGrp="1"/>
          </p:cNvSpPr>
          <p:nvPr>
            <p:ph type="title"/>
          </p:nvPr>
        </p:nvSpPr>
        <p:spPr/>
        <p:txBody>
          <a:bodyPr/>
          <a:lstStyle/>
          <a:p>
            <a:r>
              <a:rPr lang="it-IT" dirty="0"/>
              <a:t>Le Funzioni di errore - PHP ERROR  </a:t>
            </a:r>
          </a:p>
        </p:txBody>
      </p:sp>
      <p:sp>
        <p:nvSpPr>
          <p:cNvPr id="3" name="Segnaposto contenuto 2">
            <a:extLst>
              <a:ext uri="{FF2B5EF4-FFF2-40B4-BE49-F238E27FC236}">
                <a16:creationId xmlns:a16="http://schemas.microsoft.com/office/drawing/2014/main" id="{1F37914F-F509-40B5-BAA4-6000704D1220}"/>
              </a:ext>
            </a:extLst>
          </p:cNvPr>
          <p:cNvSpPr>
            <a:spLocks noGrp="1"/>
          </p:cNvSpPr>
          <p:nvPr>
            <p:ph sz="half" idx="2"/>
          </p:nvPr>
        </p:nvSpPr>
        <p:spPr>
          <a:xfrm>
            <a:off x="328611" y="1271016"/>
            <a:ext cx="11549443" cy="5248655"/>
          </a:xfrm>
        </p:spPr>
        <p:txBody>
          <a:bodyPr>
            <a:normAutofit/>
          </a:bodyPr>
          <a:lstStyle/>
          <a:p>
            <a:endParaRPr lang="it-IT" sz="2000" dirty="0"/>
          </a:p>
          <a:p>
            <a:r>
              <a:rPr lang="it-IT" sz="2000" dirty="0"/>
              <a:t>Le funzioni di errore vengono utilizzate </a:t>
            </a:r>
            <a:r>
              <a:rPr lang="it-IT" sz="2000" b="1" dirty="0"/>
              <a:t>per</a:t>
            </a:r>
            <a:r>
              <a:rPr lang="it-IT" sz="2000" dirty="0"/>
              <a:t> gestire </a:t>
            </a:r>
            <a:r>
              <a:rPr lang="it-IT" sz="2000" b="1" dirty="0"/>
              <a:t>la gestione e la registrazione degli errori</a:t>
            </a:r>
            <a:r>
              <a:rPr lang="it-IT" sz="2000" dirty="0"/>
              <a:t>.</a:t>
            </a:r>
          </a:p>
          <a:p>
            <a:endParaRPr lang="it-IT" sz="2000" dirty="0"/>
          </a:p>
          <a:p>
            <a:r>
              <a:rPr lang="it-IT" sz="2000" dirty="0"/>
              <a:t>Ci </a:t>
            </a:r>
            <a:r>
              <a:rPr lang="it-IT" sz="2000" b="1" dirty="0"/>
              <a:t>consentono di definire regole di gestione degli errori e modificare il modo in cui gli errori possono essere registrati.</a:t>
            </a:r>
          </a:p>
          <a:p>
            <a:endParaRPr lang="it-IT" sz="2000" b="1" dirty="0"/>
          </a:p>
          <a:p>
            <a:r>
              <a:rPr lang="it-IT" sz="2000" dirty="0"/>
              <a:t>Le funzioni di registrazione ci consentono </a:t>
            </a:r>
            <a:r>
              <a:rPr lang="it-IT" sz="2000" b="1" dirty="0"/>
              <a:t>di inviare messaggi direttamente ad altre macchine, e-mail o registri di sistema.</a:t>
            </a:r>
          </a:p>
          <a:p>
            <a:endParaRPr lang="it-IT" sz="2000" b="1" dirty="0"/>
          </a:p>
          <a:p>
            <a:r>
              <a:rPr lang="it-IT" sz="2000" dirty="0"/>
              <a:t>Le funzioni di segnalazione degli errori ci consentono </a:t>
            </a:r>
            <a:r>
              <a:rPr lang="it-IT" sz="2000" b="1" dirty="0"/>
              <a:t>di personalizzare il livello e il tipo di feedback degli errori fornito.</a:t>
            </a:r>
          </a:p>
        </p:txBody>
      </p:sp>
    </p:spTree>
    <p:extLst>
      <p:ext uri="{BB962C8B-B14F-4D97-AF65-F5344CB8AC3E}">
        <p14:creationId xmlns:p14="http://schemas.microsoft.com/office/powerpoint/2010/main" val="3104047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error_reporting</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error_reporting</a:t>
            </a:r>
            <a:r>
              <a:rPr lang="it-IT" sz="2000" b="1" dirty="0"/>
              <a:t>() specifica quali errori vengono segnalati.</a:t>
            </a:r>
          </a:p>
          <a:p>
            <a:r>
              <a:rPr lang="it-IT" sz="2000" dirty="0"/>
              <a:t>PHP ha molti livelli di errori e l'uso di questa funzione imposta quel livello per lo script corrente.</a:t>
            </a:r>
          </a:p>
        </p:txBody>
      </p:sp>
      <p:sp>
        <p:nvSpPr>
          <p:cNvPr id="4" name="Segnaposto contenuto 3">
            <a:extLst>
              <a:ext uri="{FF2B5EF4-FFF2-40B4-BE49-F238E27FC236}">
                <a16:creationId xmlns:a16="http://schemas.microsoft.com/office/drawing/2014/main" id="{34BECFCE-7FA8-4064-841E-72F9CAE8FE24}"/>
              </a:ext>
            </a:extLst>
          </p:cNvPr>
          <p:cNvSpPr>
            <a:spLocks noGrp="1"/>
          </p:cNvSpPr>
          <p:nvPr>
            <p:ph sz="quarter" idx="4"/>
          </p:nvPr>
        </p:nvSpPr>
        <p:spPr/>
        <p:txBody>
          <a:bodyPr>
            <a:normAutofit fontScale="92500" lnSpcReduction="10000"/>
          </a:bodyPr>
          <a:lstStyle/>
          <a:p>
            <a:r>
              <a:rPr lang="it-IT" dirty="0"/>
              <a:t>&lt;?</a:t>
            </a:r>
            <a:r>
              <a:rPr lang="it-IT" dirty="0" err="1"/>
              <a:t>php</a:t>
            </a:r>
            <a:endParaRPr lang="it-IT" dirty="0"/>
          </a:p>
          <a:p>
            <a:r>
              <a:rPr lang="it-IT" dirty="0"/>
              <a:t>// Turn off </a:t>
            </a:r>
            <a:r>
              <a:rPr lang="it-IT" dirty="0" err="1"/>
              <a:t>error</a:t>
            </a:r>
            <a:r>
              <a:rPr lang="it-IT" dirty="0"/>
              <a:t> reporting</a:t>
            </a:r>
          </a:p>
          <a:p>
            <a:r>
              <a:rPr lang="it-IT" dirty="0" err="1">
                <a:highlight>
                  <a:srgbClr val="FFFF00"/>
                </a:highlight>
              </a:rPr>
              <a:t>error_reporting</a:t>
            </a:r>
            <a:r>
              <a:rPr lang="it-IT" dirty="0"/>
              <a:t>(0);</a:t>
            </a:r>
            <a:br>
              <a:rPr lang="it-IT" dirty="0"/>
            </a:br>
            <a:endParaRPr lang="it-IT" dirty="0"/>
          </a:p>
          <a:p>
            <a:r>
              <a:rPr lang="it-IT" dirty="0"/>
              <a:t>// Report </a:t>
            </a:r>
            <a:r>
              <a:rPr lang="it-IT" dirty="0" err="1"/>
              <a:t>runtime</a:t>
            </a:r>
            <a:r>
              <a:rPr lang="it-IT" dirty="0"/>
              <a:t> </a:t>
            </a:r>
            <a:r>
              <a:rPr lang="it-IT" dirty="0" err="1"/>
              <a:t>errors</a:t>
            </a:r>
            <a:endParaRPr lang="it-IT" dirty="0"/>
          </a:p>
          <a:p>
            <a:r>
              <a:rPr lang="it-IT" dirty="0" err="1">
                <a:highlight>
                  <a:srgbClr val="FFFF00"/>
                </a:highlight>
              </a:rPr>
              <a:t>error_reporting</a:t>
            </a:r>
            <a:r>
              <a:rPr lang="it-IT" dirty="0"/>
              <a:t>(E_ERROR | E_WARNING | E_PARSE);</a:t>
            </a:r>
            <a:br>
              <a:rPr lang="it-IT" dirty="0"/>
            </a:br>
            <a:endParaRPr lang="it-IT" dirty="0"/>
          </a:p>
          <a:p>
            <a:r>
              <a:rPr lang="it-IT" dirty="0"/>
              <a:t>// Report </a:t>
            </a:r>
            <a:r>
              <a:rPr lang="it-IT" dirty="0" err="1"/>
              <a:t>all</a:t>
            </a:r>
            <a:r>
              <a:rPr lang="it-IT" dirty="0"/>
              <a:t> </a:t>
            </a:r>
            <a:r>
              <a:rPr lang="it-IT" dirty="0" err="1"/>
              <a:t>errors</a:t>
            </a:r>
            <a:endParaRPr lang="it-IT" dirty="0"/>
          </a:p>
          <a:p>
            <a:r>
              <a:rPr lang="it-IT" dirty="0" err="1">
                <a:highlight>
                  <a:srgbClr val="FFFF00"/>
                </a:highlight>
              </a:rPr>
              <a:t>error_reporting</a:t>
            </a:r>
            <a:r>
              <a:rPr lang="it-IT" dirty="0"/>
              <a:t>(E_ALL);</a:t>
            </a:r>
            <a:br>
              <a:rPr lang="it-IT" dirty="0"/>
            </a:br>
            <a:endParaRPr lang="it-IT" dirty="0"/>
          </a:p>
          <a:p>
            <a:r>
              <a:rPr lang="it-IT" dirty="0"/>
              <a:t>// </a:t>
            </a:r>
            <a:r>
              <a:rPr lang="it-IT" dirty="0" err="1"/>
              <a:t>Same</a:t>
            </a:r>
            <a:r>
              <a:rPr lang="it-IT" dirty="0"/>
              <a:t> </a:t>
            </a:r>
            <a:r>
              <a:rPr lang="it-IT" dirty="0" err="1"/>
              <a:t>as</a:t>
            </a:r>
            <a:r>
              <a:rPr lang="it-IT" dirty="0"/>
              <a:t> </a:t>
            </a:r>
            <a:r>
              <a:rPr lang="it-IT" dirty="0" err="1">
                <a:highlight>
                  <a:srgbClr val="FFFF00"/>
                </a:highlight>
              </a:rPr>
              <a:t>error_reporting</a:t>
            </a:r>
            <a:r>
              <a:rPr lang="it-IT" dirty="0"/>
              <a:t>(E_ALL);</a:t>
            </a:r>
          </a:p>
          <a:p>
            <a:r>
              <a:rPr lang="it-IT" dirty="0" err="1"/>
              <a:t>ini_set</a:t>
            </a:r>
            <a:r>
              <a:rPr lang="it-IT" dirty="0"/>
              <a:t>("</a:t>
            </a:r>
            <a:r>
              <a:rPr lang="it-IT" dirty="0" err="1"/>
              <a:t>error_reporting</a:t>
            </a:r>
            <a:r>
              <a:rPr lang="it-IT" dirty="0"/>
              <a:t>", E_ALL);</a:t>
            </a:r>
            <a:br>
              <a:rPr lang="it-IT" dirty="0"/>
            </a:br>
            <a:endParaRPr lang="it-IT" dirty="0"/>
          </a:p>
          <a:p>
            <a:r>
              <a:rPr lang="it-IT" dirty="0"/>
              <a:t>// Report </a:t>
            </a:r>
            <a:r>
              <a:rPr lang="it-IT" dirty="0" err="1"/>
              <a:t>all</a:t>
            </a:r>
            <a:r>
              <a:rPr lang="it-IT" dirty="0"/>
              <a:t> </a:t>
            </a:r>
            <a:r>
              <a:rPr lang="it-IT" dirty="0" err="1"/>
              <a:t>errors</a:t>
            </a:r>
            <a:r>
              <a:rPr lang="it-IT" dirty="0"/>
              <a:t> </a:t>
            </a:r>
            <a:r>
              <a:rPr lang="it-IT" dirty="0" err="1"/>
              <a:t>except</a:t>
            </a:r>
            <a:r>
              <a:rPr lang="it-IT" dirty="0"/>
              <a:t> E_NOTICE</a:t>
            </a:r>
          </a:p>
          <a:p>
            <a:r>
              <a:rPr lang="it-IT" dirty="0" err="1">
                <a:highlight>
                  <a:srgbClr val="FFFF00"/>
                </a:highlight>
              </a:rPr>
              <a:t>error_reporting</a:t>
            </a:r>
            <a:r>
              <a:rPr lang="it-IT" dirty="0"/>
              <a:t>(E_ALL &amp; ~E_NOTICE);</a:t>
            </a:r>
          </a:p>
          <a:p>
            <a:r>
              <a:rPr lang="it-IT" dirty="0"/>
              <a:t>?&gt;</a:t>
            </a:r>
          </a:p>
        </p:txBody>
      </p:sp>
    </p:spTree>
    <p:extLst>
      <p:ext uri="{BB962C8B-B14F-4D97-AF65-F5344CB8AC3E}">
        <p14:creationId xmlns:p14="http://schemas.microsoft.com/office/powerpoint/2010/main" val="89315206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display_errors</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200" b="1" dirty="0" err="1">
                <a:highlight>
                  <a:srgbClr val="FFFF00"/>
                </a:highlight>
              </a:rPr>
              <a:t>display_errors</a:t>
            </a:r>
            <a:r>
              <a:rPr lang="it-IT" sz="2200" b="1" dirty="0">
                <a:highlight>
                  <a:srgbClr val="FFFF00"/>
                </a:highlight>
              </a:rPr>
              <a:t>() </a:t>
            </a:r>
            <a:r>
              <a:rPr lang="it-IT" sz="2000" b="1" dirty="0"/>
              <a:t>specifica se gli errori devono essere stampati sullo schermo o se devono essere nascosti all'utente.</a:t>
            </a:r>
          </a:p>
          <a:p>
            <a:r>
              <a:rPr lang="it-IT" sz="2000" dirty="0"/>
              <a:t>Nota: Questa funzione non dovrebbe mai essere utilizzata sui sistemi di produzione (solo per supportare il tuo sviluppo)</a:t>
            </a:r>
          </a:p>
        </p:txBody>
      </p:sp>
    </p:spTree>
    <p:extLst>
      <p:ext uri="{BB962C8B-B14F-4D97-AF65-F5344CB8AC3E}">
        <p14:creationId xmlns:p14="http://schemas.microsoft.com/office/powerpoint/2010/main" val="286968952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A7AC9-03CB-435B-A6FF-8F9789682284}"/>
              </a:ext>
            </a:extLst>
          </p:cNvPr>
          <p:cNvSpPr>
            <a:spLocks noGrp="1"/>
          </p:cNvSpPr>
          <p:nvPr>
            <p:ph type="title"/>
          </p:nvPr>
        </p:nvSpPr>
        <p:spPr/>
        <p:txBody>
          <a:bodyPr/>
          <a:lstStyle/>
          <a:p>
            <a:r>
              <a:rPr lang="it-IT" dirty="0"/>
              <a:t>Eccezioni in PHP</a:t>
            </a:r>
          </a:p>
        </p:txBody>
      </p:sp>
      <p:sp>
        <p:nvSpPr>
          <p:cNvPr id="3" name="Segnaposto contenuto 2">
            <a:extLst>
              <a:ext uri="{FF2B5EF4-FFF2-40B4-BE49-F238E27FC236}">
                <a16:creationId xmlns:a16="http://schemas.microsoft.com/office/drawing/2014/main" id="{8626D9CE-4D4A-425F-87E6-D566EA1C4BCB}"/>
              </a:ext>
            </a:extLst>
          </p:cNvPr>
          <p:cNvSpPr>
            <a:spLocks noGrp="1"/>
          </p:cNvSpPr>
          <p:nvPr>
            <p:ph sz="half" idx="2"/>
          </p:nvPr>
        </p:nvSpPr>
        <p:spPr/>
        <p:txBody>
          <a:bodyPr>
            <a:normAutofit fontScale="92500" lnSpcReduction="10000"/>
          </a:bodyPr>
          <a:lstStyle/>
          <a:p>
            <a:r>
              <a:rPr lang="it-IT" dirty="0"/>
              <a:t>PHP ha un modello di eccezione simile a quello di altri linguaggi di programmazione. </a:t>
            </a:r>
          </a:p>
          <a:p>
            <a:endParaRPr lang="it-IT" dirty="0"/>
          </a:p>
          <a:p>
            <a:r>
              <a:rPr lang="it-IT" dirty="0"/>
              <a:t>Un'eccezione può essere generata e catturata ("catturata") all'interno di PHP. </a:t>
            </a:r>
          </a:p>
          <a:p>
            <a:endParaRPr lang="it-IT" dirty="0"/>
          </a:p>
          <a:p>
            <a:r>
              <a:rPr lang="it-IT" dirty="0"/>
              <a:t>Il codice può essere racchiuso in un blocco </a:t>
            </a:r>
            <a:r>
              <a:rPr lang="it-IT" dirty="0" err="1"/>
              <a:t>try</a:t>
            </a:r>
            <a:r>
              <a:rPr lang="it-IT" dirty="0"/>
              <a:t>, per facilitare la cattura di potenziali eccezioni. </a:t>
            </a:r>
          </a:p>
          <a:p>
            <a:endParaRPr lang="it-IT" dirty="0"/>
          </a:p>
          <a:p>
            <a:r>
              <a:rPr lang="it-IT" dirty="0"/>
              <a:t>Ogni tentativo deve avere almeno una cattura corrispondente o un blocco finale.</a:t>
            </a:r>
          </a:p>
          <a:p>
            <a:endParaRPr lang="it-IT" dirty="0"/>
          </a:p>
          <a:p>
            <a:r>
              <a:rPr lang="en-US" dirty="0"/>
              <a:t>The thrown object must be </a:t>
            </a:r>
            <a:r>
              <a:rPr lang="en-US" dirty="0">
                <a:highlight>
                  <a:srgbClr val="00FF00"/>
                </a:highlight>
              </a:rPr>
              <a:t>an instance of the Exception class or a subclass of Exception</a:t>
            </a:r>
            <a:r>
              <a:rPr lang="en-US" dirty="0"/>
              <a:t>. Trying to </a:t>
            </a:r>
            <a:r>
              <a:rPr lang="en-US" dirty="0">
                <a:highlight>
                  <a:srgbClr val="00FF00"/>
                </a:highlight>
              </a:rPr>
              <a:t>throw an object that is not will result in a PHP Fatal Error</a:t>
            </a:r>
            <a:r>
              <a:rPr lang="en-US" dirty="0"/>
              <a:t>.</a:t>
            </a:r>
            <a:endParaRPr lang="it-IT" dirty="0"/>
          </a:p>
        </p:txBody>
      </p:sp>
      <p:sp>
        <p:nvSpPr>
          <p:cNvPr id="4" name="Segnaposto contenuto 3">
            <a:extLst>
              <a:ext uri="{FF2B5EF4-FFF2-40B4-BE49-F238E27FC236}">
                <a16:creationId xmlns:a16="http://schemas.microsoft.com/office/drawing/2014/main" id="{F706036C-F4A2-408B-A1EC-6A8087E0C200}"/>
              </a:ext>
            </a:extLst>
          </p:cNvPr>
          <p:cNvSpPr>
            <a:spLocks noGrp="1"/>
          </p:cNvSpPr>
          <p:nvPr>
            <p:ph sz="quarter" idx="4"/>
          </p:nvPr>
        </p:nvSpPr>
        <p:spPr/>
        <p:txBody>
          <a:bodyPr>
            <a:normAutofit fontScale="92500" lnSpcReduction="20000"/>
          </a:bodyPr>
          <a:lstStyle/>
          <a:p>
            <a:r>
              <a:rPr lang="it-IT" dirty="0"/>
              <a:t>&lt;?</a:t>
            </a:r>
            <a:r>
              <a:rPr lang="it-IT" dirty="0" err="1"/>
              <a:t>php</a:t>
            </a:r>
            <a:endParaRPr lang="it-IT" dirty="0"/>
          </a:p>
          <a:p>
            <a:r>
              <a:rPr lang="it-IT" dirty="0" err="1"/>
              <a:t>function</a:t>
            </a:r>
            <a:r>
              <a:rPr lang="it-IT" dirty="0"/>
              <a:t> inverse($x) {</a:t>
            </a:r>
          </a:p>
          <a:p>
            <a:r>
              <a:rPr lang="it-IT" dirty="0"/>
              <a:t>    </a:t>
            </a:r>
            <a:r>
              <a:rPr lang="it-IT" dirty="0" err="1"/>
              <a:t>if</a:t>
            </a:r>
            <a:r>
              <a:rPr lang="it-IT" dirty="0"/>
              <a:t> (!$x) {</a:t>
            </a:r>
          </a:p>
          <a:p>
            <a:r>
              <a:rPr lang="it-IT" dirty="0"/>
              <a:t>        </a:t>
            </a:r>
            <a:r>
              <a:rPr lang="it-IT" dirty="0" err="1">
                <a:highlight>
                  <a:srgbClr val="00FF00"/>
                </a:highlight>
              </a:rPr>
              <a:t>throw</a:t>
            </a:r>
            <a:r>
              <a:rPr lang="it-IT" dirty="0"/>
              <a:t> new </a:t>
            </a:r>
            <a:r>
              <a:rPr lang="it-IT" dirty="0" err="1"/>
              <a:t>Exception</a:t>
            </a:r>
            <a:r>
              <a:rPr lang="it-IT" dirty="0"/>
              <a:t>('</a:t>
            </a:r>
            <a:r>
              <a:rPr lang="it-IT" dirty="0" err="1"/>
              <a:t>Division</a:t>
            </a:r>
            <a:r>
              <a:rPr lang="it-IT" dirty="0"/>
              <a:t> by zero.');</a:t>
            </a:r>
          </a:p>
          <a:p>
            <a:r>
              <a:rPr lang="it-IT" dirty="0"/>
              <a:t>    }</a:t>
            </a:r>
          </a:p>
          <a:p>
            <a:r>
              <a:rPr lang="it-IT" dirty="0"/>
              <a:t>    </a:t>
            </a:r>
            <a:r>
              <a:rPr lang="it-IT" dirty="0" err="1"/>
              <a:t>return</a:t>
            </a:r>
            <a:r>
              <a:rPr lang="it-IT" dirty="0"/>
              <a:t> 1/$x;</a:t>
            </a:r>
          </a:p>
          <a:p>
            <a:r>
              <a:rPr lang="it-IT" dirty="0"/>
              <a:t>}</a:t>
            </a:r>
          </a:p>
          <a:p>
            <a:endParaRPr lang="it-IT" dirty="0"/>
          </a:p>
          <a:p>
            <a:r>
              <a:rPr lang="it-IT" dirty="0" err="1">
                <a:highlight>
                  <a:srgbClr val="00FF00"/>
                </a:highlight>
              </a:rPr>
              <a:t>try</a:t>
            </a:r>
            <a:r>
              <a:rPr lang="it-IT" dirty="0"/>
              <a:t> {</a:t>
            </a:r>
          </a:p>
          <a:p>
            <a:r>
              <a:rPr lang="it-IT" dirty="0"/>
              <a:t>    </a:t>
            </a:r>
            <a:r>
              <a:rPr lang="it-IT" dirty="0" err="1"/>
              <a:t>echo</a:t>
            </a:r>
            <a:r>
              <a:rPr lang="it-IT" dirty="0"/>
              <a:t> inverse(5) . "\n";</a:t>
            </a:r>
          </a:p>
          <a:p>
            <a:r>
              <a:rPr lang="it-IT" dirty="0"/>
              <a:t>    </a:t>
            </a:r>
            <a:r>
              <a:rPr lang="it-IT" dirty="0" err="1"/>
              <a:t>echo</a:t>
            </a:r>
            <a:r>
              <a:rPr lang="it-IT" dirty="0"/>
              <a:t> inverse(0) . "\n";</a:t>
            </a:r>
          </a:p>
          <a:p>
            <a:r>
              <a:rPr lang="it-IT" dirty="0"/>
              <a:t>} </a:t>
            </a:r>
            <a:r>
              <a:rPr lang="it-IT" dirty="0">
                <a:highlight>
                  <a:srgbClr val="00FF00"/>
                </a:highlight>
              </a:rPr>
              <a:t>catch</a:t>
            </a:r>
            <a:r>
              <a:rPr lang="it-IT" dirty="0"/>
              <a:t> (</a:t>
            </a:r>
            <a:r>
              <a:rPr lang="it-IT" dirty="0" err="1"/>
              <a:t>Exception</a:t>
            </a:r>
            <a:r>
              <a:rPr lang="it-IT" dirty="0"/>
              <a:t> $e) {</a:t>
            </a:r>
          </a:p>
          <a:p>
            <a:r>
              <a:rPr lang="it-IT" dirty="0"/>
              <a:t>    </a:t>
            </a:r>
            <a:r>
              <a:rPr lang="it-IT" dirty="0" err="1"/>
              <a:t>echo</a:t>
            </a:r>
            <a:r>
              <a:rPr lang="it-IT" dirty="0"/>
              <a:t> '</a:t>
            </a:r>
            <a:r>
              <a:rPr lang="it-IT" dirty="0" err="1"/>
              <a:t>Caught</a:t>
            </a:r>
            <a:r>
              <a:rPr lang="it-IT" dirty="0"/>
              <a:t> </a:t>
            </a:r>
            <a:r>
              <a:rPr lang="it-IT" dirty="0" err="1"/>
              <a:t>exception</a:t>
            </a:r>
            <a:r>
              <a:rPr lang="it-IT" dirty="0"/>
              <a:t>: ',  $e-&gt;</a:t>
            </a:r>
            <a:r>
              <a:rPr lang="it-IT" dirty="0" err="1"/>
              <a:t>getMessage</a:t>
            </a:r>
            <a:r>
              <a:rPr lang="it-IT" dirty="0"/>
              <a:t>(), "\n";</a:t>
            </a:r>
          </a:p>
          <a:p>
            <a:r>
              <a:rPr lang="it-IT" dirty="0"/>
              <a:t>}</a:t>
            </a:r>
          </a:p>
          <a:p>
            <a:endParaRPr lang="it-IT" dirty="0"/>
          </a:p>
          <a:p>
            <a:r>
              <a:rPr lang="it-IT" dirty="0">
                <a:highlight>
                  <a:srgbClr val="00FF00"/>
                </a:highlight>
              </a:rPr>
              <a:t>// Continue </a:t>
            </a:r>
            <a:r>
              <a:rPr lang="it-IT" dirty="0" err="1">
                <a:highlight>
                  <a:srgbClr val="00FF00"/>
                </a:highlight>
              </a:rPr>
              <a:t>execution</a:t>
            </a:r>
            <a:endParaRPr lang="it-IT" dirty="0">
              <a:highlight>
                <a:srgbClr val="00FF00"/>
              </a:highlight>
            </a:endParaRPr>
          </a:p>
          <a:p>
            <a:r>
              <a:rPr lang="it-IT" dirty="0" err="1">
                <a:highlight>
                  <a:srgbClr val="00FF00"/>
                </a:highlight>
              </a:rPr>
              <a:t>echo</a:t>
            </a:r>
            <a:r>
              <a:rPr lang="it-IT" dirty="0">
                <a:highlight>
                  <a:srgbClr val="00FF00"/>
                </a:highlight>
              </a:rPr>
              <a:t> "Hello World\n";</a:t>
            </a:r>
          </a:p>
          <a:p>
            <a:r>
              <a:rPr lang="it-IT" dirty="0"/>
              <a:t>?&gt;</a:t>
            </a:r>
          </a:p>
        </p:txBody>
      </p:sp>
    </p:spTree>
    <p:extLst>
      <p:ext uri="{BB962C8B-B14F-4D97-AF65-F5344CB8AC3E}">
        <p14:creationId xmlns:p14="http://schemas.microsoft.com/office/powerpoint/2010/main" val="221366351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6BB0CA4-0622-49D3-BC6B-6FC8D75759FB}"/>
              </a:ext>
            </a:extLst>
          </p:cNvPr>
          <p:cNvSpPr>
            <a:spLocks noGrp="1"/>
          </p:cNvSpPr>
          <p:nvPr>
            <p:ph type="title"/>
          </p:nvPr>
        </p:nvSpPr>
        <p:spPr/>
        <p:txBody>
          <a:bodyPr/>
          <a:lstStyle/>
          <a:p>
            <a:endParaRPr lang="it-IT"/>
          </a:p>
        </p:txBody>
      </p:sp>
      <p:sp>
        <p:nvSpPr>
          <p:cNvPr id="6" name="Segnaposto testo 5">
            <a:extLst>
              <a:ext uri="{FF2B5EF4-FFF2-40B4-BE49-F238E27FC236}">
                <a16:creationId xmlns:a16="http://schemas.microsoft.com/office/drawing/2014/main" id="{270D2A93-B095-4EF8-8EAA-42122B9FB297}"/>
              </a:ext>
            </a:extLst>
          </p:cNvPr>
          <p:cNvSpPr>
            <a:spLocks noGrp="1"/>
          </p:cNvSpPr>
          <p:nvPr>
            <p:ph type="body" idx="1"/>
          </p:nvPr>
        </p:nvSpPr>
        <p:spPr/>
        <p:txBody>
          <a:bodyPr>
            <a:normAutofit/>
          </a:bodyPr>
          <a:lstStyle/>
          <a:p>
            <a:r>
              <a:rPr lang="it-IT" dirty="0"/>
              <a:t>esempio di creazione di un proprio </a:t>
            </a:r>
            <a:r>
              <a:rPr lang="it-IT" dirty="0" err="1"/>
              <a:t>error</a:t>
            </a:r>
            <a:r>
              <a:rPr lang="it-IT" dirty="0"/>
              <a:t> </a:t>
            </a:r>
            <a:r>
              <a:rPr lang="it-IT" dirty="0" err="1"/>
              <a:t>handler</a:t>
            </a:r>
            <a:endParaRPr lang="it-IT" dirty="0"/>
          </a:p>
        </p:txBody>
      </p:sp>
      <p:sp>
        <p:nvSpPr>
          <p:cNvPr id="3" name="Segnaposto contenuto 2">
            <a:extLst>
              <a:ext uri="{FF2B5EF4-FFF2-40B4-BE49-F238E27FC236}">
                <a16:creationId xmlns:a16="http://schemas.microsoft.com/office/drawing/2014/main" id="{015EEA4C-F903-4B4F-8779-F85F6E93B6B7}"/>
              </a:ext>
            </a:extLst>
          </p:cNvPr>
          <p:cNvSpPr>
            <a:spLocks noGrp="1"/>
          </p:cNvSpPr>
          <p:nvPr>
            <p:ph sz="half" idx="2"/>
          </p:nvPr>
        </p:nvSpPr>
        <p:spPr>
          <a:solidFill>
            <a:schemeClr val="tx1"/>
          </a:solidFill>
        </p:spPr>
        <p:txBody>
          <a:bodyPr>
            <a:normAutofit fontScale="92500" lnSpcReduction="20000"/>
          </a:bodyPr>
          <a:lstStyle/>
          <a:p>
            <a:pPr marL="0" indent="0">
              <a:buNone/>
            </a:pPr>
            <a:r>
              <a:rPr lang="it-IT" sz="1800" b="0" dirty="0" err="1">
                <a:solidFill>
                  <a:srgbClr val="DCDCAA"/>
                </a:solidFill>
                <a:effectLst/>
                <a:latin typeface="Consolas" panose="020B0609020204030204" pitchFamily="49" charset="0"/>
              </a:rPr>
              <a:t>set_error_handler</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 E_WARNING);</a:t>
            </a:r>
          </a:p>
          <a:p>
            <a:pPr marL="0" indent="0">
              <a:buNone/>
            </a:pPr>
            <a:endParaRPr lang="it-IT" sz="1800" b="0" dirty="0">
              <a:solidFill>
                <a:srgbClr val="D4D4D4"/>
              </a:solidFill>
              <a:effectLst/>
              <a:latin typeface="Consolas" panose="020B0609020204030204" pitchFamily="49" charset="0"/>
            </a:endParaRPr>
          </a:p>
          <a:p>
            <a:r>
              <a:rPr lang="it-IT" sz="1800" b="0" dirty="0" err="1">
                <a:solidFill>
                  <a:srgbClr val="C586C0"/>
                </a:solidFill>
                <a:effectLst/>
                <a:latin typeface="Consolas" panose="020B0609020204030204" pitchFamily="49" charset="0"/>
              </a:rPr>
              <a:t>try</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nonesiste.php</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fopen</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'r'</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"non verrà eseguita </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catch</a:t>
            </a:r>
            <a:r>
              <a:rPr lang="it-IT" sz="1800" b="0" dirty="0">
                <a:solidFill>
                  <a:srgbClr val="D4D4D4"/>
                </a:solidFill>
                <a:effectLst/>
                <a:latin typeface="Consolas" panose="020B0609020204030204" pitchFamily="49" charset="0"/>
              </a:rPr>
              <a:t> (</a:t>
            </a:r>
            <a:r>
              <a:rPr lang="it-IT" sz="1800" b="0" dirty="0" err="1">
                <a:solidFill>
                  <a:srgbClr val="4EC9B0"/>
                </a:solidFill>
                <a:effectLst/>
                <a:latin typeface="Consolas" panose="020B0609020204030204" pitchFamily="49" charset="0"/>
              </a:rPr>
              <a:t>Exception</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printf</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"Errore: %s - %s "</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getCode</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getMessage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"Dopo </a:t>
            </a:r>
            <a:r>
              <a:rPr lang="it-IT" sz="1800" b="0" dirty="0" err="1">
                <a:solidFill>
                  <a:srgbClr val="CE9178"/>
                </a:solidFill>
                <a:effectLst/>
                <a:latin typeface="Consolas" panose="020B0609020204030204" pitchFamily="49" charset="0"/>
              </a:rPr>
              <a:t>try</a:t>
            </a:r>
            <a:r>
              <a:rPr lang="it-IT" sz="1800" b="0" dirty="0">
                <a:solidFill>
                  <a:srgbClr val="CE9178"/>
                </a:solidFill>
                <a:effectLst/>
                <a:latin typeface="Consolas" panose="020B0609020204030204" pitchFamily="49" charset="0"/>
              </a:rPr>
              <a:t> catch</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569CD6"/>
                </a:solidFill>
                <a:effectLst/>
                <a:latin typeface="Consolas" panose="020B0609020204030204" pitchFamily="49" charset="0"/>
              </a:rPr>
              <a:t>function</a:t>
            </a:r>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warning_handler</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D4D4D4"/>
                </a:solidFill>
                <a:effectLst/>
                <a:latin typeface="Consolas" panose="020B0609020204030204" pitchFamily="49" charset="0"/>
              </a:rPr>
              <a:t>) {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die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endParaRPr lang="it-IT" sz="1800" dirty="0"/>
          </a:p>
        </p:txBody>
      </p:sp>
      <p:sp>
        <p:nvSpPr>
          <p:cNvPr id="7" name="Segnaposto testo 6">
            <a:extLst>
              <a:ext uri="{FF2B5EF4-FFF2-40B4-BE49-F238E27FC236}">
                <a16:creationId xmlns:a16="http://schemas.microsoft.com/office/drawing/2014/main" id="{488DC27F-E40F-432B-A099-EBDC46170670}"/>
              </a:ext>
            </a:extLst>
          </p:cNvPr>
          <p:cNvSpPr>
            <a:spLocks noGrp="1"/>
          </p:cNvSpPr>
          <p:nvPr>
            <p:ph type="body" sz="quarter" idx="3"/>
          </p:nvPr>
        </p:nvSpPr>
        <p:spPr/>
        <p:txBody>
          <a:bodyPr>
            <a:normAutofit/>
          </a:bodyPr>
          <a:lstStyle/>
          <a:p>
            <a:r>
              <a:rPr lang="it-IT" dirty="0"/>
              <a:t>Esempio di check e </a:t>
            </a:r>
            <a:r>
              <a:rPr lang="it-IT" dirty="0" err="1"/>
              <a:t>throw</a:t>
            </a:r>
            <a:r>
              <a:rPr lang="it-IT" dirty="0"/>
              <a:t> </a:t>
            </a:r>
            <a:r>
              <a:rPr lang="it-IT" dirty="0" err="1"/>
              <a:t>Exception</a:t>
            </a:r>
            <a:endParaRPr lang="it-IT" dirty="0"/>
          </a:p>
        </p:txBody>
      </p:sp>
      <p:sp>
        <p:nvSpPr>
          <p:cNvPr id="4" name="Segnaposto contenuto 3">
            <a:extLst>
              <a:ext uri="{FF2B5EF4-FFF2-40B4-BE49-F238E27FC236}">
                <a16:creationId xmlns:a16="http://schemas.microsoft.com/office/drawing/2014/main" id="{6651543D-86F1-4B90-8714-8CC29737C93E}"/>
              </a:ext>
            </a:extLst>
          </p:cNvPr>
          <p:cNvSpPr>
            <a:spLocks noGrp="1"/>
          </p:cNvSpPr>
          <p:nvPr>
            <p:ph sz="quarter" idx="4"/>
          </p:nvPr>
        </p:nvSpPr>
        <p:spPr>
          <a:solidFill>
            <a:schemeClr val="tx1"/>
          </a:solidFill>
        </p:spPr>
        <p:txBody>
          <a:bodyPr>
            <a:normAutofit fontScale="92500" lnSpcReduction="20000"/>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nonesiste.php</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file_exists</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throw</a:t>
            </a:r>
            <a:r>
              <a:rPr lang="it-IT" sz="1400" b="0" dirty="0">
                <a:solidFill>
                  <a:srgbClr val="D4D4D4"/>
                </a:solidFill>
                <a:effectLst/>
                <a:latin typeface="Consolas" panose="020B0609020204030204" pitchFamily="49" charset="0"/>
              </a:rPr>
              <a:t>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InvalidArgumentException</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"file non trovato</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r>
              <a:rPr lang="it-IT" sz="1400" b="0" dirty="0">
                <a:solidFill>
                  <a:srgbClr val="B5CEA8"/>
                </a:solidFill>
                <a:effectLst/>
                <a:latin typeface="Consolas" panose="020B0609020204030204" pitchFamily="49" charset="0"/>
              </a:rPr>
              <a:t>101</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fopen</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'r'</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"non verrà eseguita </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printf</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"Errore: %s - %s "</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getCode</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"Dopo </a:t>
            </a:r>
            <a:r>
              <a:rPr lang="it-IT" sz="1400" b="0" dirty="0" err="1">
                <a:solidFill>
                  <a:srgbClr val="CE9178"/>
                </a:solidFill>
                <a:effectLst/>
                <a:latin typeface="Consolas" panose="020B0609020204030204" pitchFamily="49" charset="0"/>
              </a:rPr>
              <a:t>try</a:t>
            </a:r>
            <a:r>
              <a:rPr lang="it-IT" sz="1400" b="0" dirty="0">
                <a:solidFill>
                  <a:srgbClr val="CE9178"/>
                </a:solidFill>
                <a:effectLst/>
                <a:latin typeface="Consolas" panose="020B0609020204030204" pitchFamily="49" charset="0"/>
              </a:rPr>
              <a:t> catch</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dirty="0"/>
          </a:p>
          <a:p>
            <a:endParaRPr lang="it-IT" sz="1400" dirty="0"/>
          </a:p>
        </p:txBody>
      </p:sp>
    </p:spTree>
    <p:extLst>
      <p:ext uri="{BB962C8B-B14F-4D97-AF65-F5344CB8AC3E}">
        <p14:creationId xmlns:p14="http://schemas.microsoft.com/office/powerpoint/2010/main" val="37562773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440FB-B9E1-4983-87C7-03CD519AB0C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B18F2D-4D88-449C-B95F-3023533B641E}"/>
              </a:ext>
            </a:extLst>
          </p:cNvPr>
          <p:cNvSpPr>
            <a:spLocks noGrp="1"/>
          </p:cNvSpPr>
          <p:nvPr>
            <p:ph sz="half" idx="2"/>
          </p:nvPr>
        </p:nvSpPr>
        <p:spPr/>
        <p:txBody>
          <a:bodyPr/>
          <a:lstStyle/>
          <a:p>
            <a:r>
              <a:rPr lang="en-US" dirty="0"/>
              <a:t>A try-catch-finally block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BD336565-88E4-4A4A-969F-503C6158DBCA}"/>
              </a:ext>
            </a:extLst>
          </p:cNvPr>
          <p:cNvSpPr>
            <a:spLocks noGrp="1"/>
          </p:cNvSpPr>
          <p:nvPr>
            <p:ph sz="quarter" idx="4"/>
          </p:nvPr>
        </p:nvSpPr>
        <p:spPr/>
        <p:txBody>
          <a:bodyPr/>
          <a:lstStyle/>
          <a:p>
            <a:r>
              <a:rPr lang="it-IT" dirty="0" err="1"/>
              <a:t>try</a:t>
            </a:r>
            <a:r>
              <a:rPr lang="it-IT" dirty="0">
                <a:highlight>
                  <a:srgbClr val="00FF00"/>
                </a:highlight>
              </a:rPr>
              <a:t> </a:t>
            </a:r>
            <a:r>
              <a:rPr lang="it-IT" dirty="0"/>
              <a:t>{</a:t>
            </a:r>
          </a:p>
          <a:p>
            <a:r>
              <a:rPr lang="it-IT" dirty="0"/>
              <a:t>    // </a:t>
            </a:r>
            <a:r>
              <a:rPr lang="it-IT" dirty="0" err="1"/>
              <a:t>try</a:t>
            </a:r>
            <a:r>
              <a:rPr lang="it-IT" dirty="0"/>
              <a:t> body</a:t>
            </a:r>
          </a:p>
          <a:p>
            <a:r>
              <a:rPr lang="it-IT" dirty="0"/>
              <a:t>} catch (</a:t>
            </a:r>
            <a:r>
              <a:rPr lang="it-IT" b="0" i="0" dirty="0" err="1">
                <a:solidFill>
                  <a:srgbClr val="000000"/>
                </a:solidFill>
                <a:effectLst/>
                <a:highlight>
                  <a:srgbClr val="FFFF00"/>
                </a:highlight>
                <a:latin typeface="Fira Mono" panose="020B0604020202020204" pitchFamily="49" charset="0"/>
              </a:rPr>
              <a:t>OverflowException</a:t>
            </a:r>
            <a:r>
              <a:rPr lang="it-IT" dirty="0"/>
              <a:t> $e) {</a:t>
            </a:r>
          </a:p>
          <a:p>
            <a:r>
              <a:rPr lang="it-IT" dirty="0"/>
              <a:t>    // catch body</a:t>
            </a:r>
          </a:p>
          <a:p>
            <a:r>
              <a:rPr lang="it-IT" dirty="0"/>
              <a:t>} catch (</a:t>
            </a:r>
            <a:r>
              <a:rPr lang="it-IT" b="0" i="0" dirty="0" err="1">
                <a:solidFill>
                  <a:srgbClr val="000000"/>
                </a:solidFill>
                <a:effectLst/>
                <a:highlight>
                  <a:srgbClr val="FFFF00"/>
                </a:highlight>
                <a:latin typeface="Fira Mono" panose="020B0509050000020004" pitchFamily="49" charset="0"/>
              </a:rPr>
              <a:t>PDOException</a:t>
            </a:r>
            <a:r>
              <a:rPr lang="it-IT" dirty="0"/>
              <a:t> | </a:t>
            </a:r>
            <a:r>
              <a:rPr lang="it-IT" b="0" i="0" dirty="0" err="1">
                <a:solidFill>
                  <a:srgbClr val="000000"/>
                </a:solidFill>
                <a:effectLst/>
                <a:highlight>
                  <a:srgbClr val="FFFF00"/>
                </a:highlight>
                <a:latin typeface="Fira Mono" panose="020B0509050000020004" pitchFamily="49" charset="0"/>
              </a:rPr>
              <a:t>OutOfRangeException</a:t>
            </a:r>
            <a:r>
              <a:rPr lang="it-IT" dirty="0"/>
              <a:t> $e) {</a:t>
            </a:r>
          </a:p>
          <a:p>
            <a:r>
              <a:rPr lang="it-IT" dirty="0"/>
              <a:t>    // catch body</a:t>
            </a:r>
          </a:p>
          <a:p>
            <a:r>
              <a:rPr lang="it-IT" dirty="0"/>
              <a:t>} </a:t>
            </a:r>
            <a:r>
              <a:rPr lang="it-IT" dirty="0" err="1"/>
              <a:t>finally</a:t>
            </a:r>
            <a:r>
              <a:rPr lang="it-IT" dirty="0"/>
              <a:t> {</a:t>
            </a:r>
          </a:p>
          <a:p>
            <a:r>
              <a:rPr lang="it-IT" dirty="0"/>
              <a:t>    // </a:t>
            </a:r>
            <a:r>
              <a:rPr lang="it-IT" dirty="0" err="1"/>
              <a:t>finally</a:t>
            </a:r>
            <a:r>
              <a:rPr lang="it-IT" dirty="0"/>
              <a:t> body</a:t>
            </a:r>
          </a:p>
          <a:p>
            <a:r>
              <a:rPr lang="it-IT" dirty="0"/>
              <a:t>}</a:t>
            </a:r>
          </a:p>
          <a:p>
            <a:r>
              <a:rPr lang="it-IT" dirty="0"/>
              <a:t>Lista </a:t>
            </a:r>
            <a:r>
              <a:rPr lang="it-IT" dirty="0" err="1"/>
              <a:t>exception</a:t>
            </a:r>
            <a:r>
              <a:rPr lang="it-IT" dirty="0"/>
              <a:t>:</a:t>
            </a:r>
          </a:p>
          <a:p>
            <a:r>
              <a:rPr lang="it-IT" dirty="0">
                <a:hlinkClick r:id="rId2"/>
              </a:rPr>
              <a:t>https://www.php.net/manual/en/class.exception.php</a:t>
            </a:r>
            <a:endParaRPr lang="it-IT" dirty="0"/>
          </a:p>
          <a:p>
            <a:endParaRPr lang="it-IT" dirty="0"/>
          </a:p>
        </p:txBody>
      </p:sp>
    </p:spTree>
    <p:extLst>
      <p:ext uri="{BB962C8B-B14F-4D97-AF65-F5344CB8AC3E}">
        <p14:creationId xmlns:p14="http://schemas.microsoft.com/office/powerpoint/2010/main" val="29361979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58337-C534-420A-918E-7301EDF39646}"/>
              </a:ext>
            </a:extLst>
          </p:cNvPr>
          <p:cNvSpPr>
            <a:spLocks noGrp="1"/>
          </p:cNvSpPr>
          <p:nvPr>
            <p:ph type="title"/>
          </p:nvPr>
        </p:nvSpPr>
        <p:spPr/>
        <p:txBody>
          <a:bodyPr/>
          <a:lstStyle/>
          <a:p>
            <a:r>
              <a:rPr lang="it-IT" dirty="0"/>
              <a:t>Eccezioni PHP</a:t>
            </a:r>
          </a:p>
        </p:txBody>
      </p:sp>
      <p:sp>
        <p:nvSpPr>
          <p:cNvPr id="3" name="Segnaposto contenuto 2">
            <a:extLst>
              <a:ext uri="{FF2B5EF4-FFF2-40B4-BE49-F238E27FC236}">
                <a16:creationId xmlns:a16="http://schemas.microsoft.com/office/drawing/2014/main" id="{3A602A1F-4933-48E4-B923-396D4B0677FC}"/>
              </a:ext>
            </a:extLst>
          </p:cNvPr>
          <p:cNvSpPr>
            <a:spLocks noGrp="1"/>
          </p:cNvSpPr>
          <p:nvPr>
            <p:ph sz="half" idx="2"/>
          </p:nvPr>
        </p:nvSpPr>
        <p:spPr>
          <a:xfrm>
            <a:off x="328612" y="1271016"/>
            <a:ext cx="11549444" cy="5248655"/>
          </a:xfrm>
        </p:spPr>
        <p:txBody>
          <a:bodyPr/>
          <a:lstStyle/>
          <a:p>
            <a:r>
              <a:rPr lang="it-IT" sz="2000" b="1" dirty="0"/>
              <a:t>Un'eccezione è un oggetto che descrive un errore o un comportamento imprevisto di uno script PHP.</a:t>
            </a:r>
          </a:p>
          <a:p>
            <a:r>
              <a:rPr lang="it-IT" sz="2000" dirty="0"/>
              <a:t>Le </a:t>
            </a:r>
            <a:r>
              <a:rPr lang="it-IT" sz="2000" b="1" dirty="0"/>
              <a:t>eccezioni</a:t>
            </a:r>
            <a:r>
              <a:rPr lang="it-IT" sz="2000" dirty="0"/>
              <a:t> vengono </a:t>
            </a:r>
            <a:r>
              <a:rPr lang="it-IT" sz="2000" b="1" dirty="0"/>
              <a:t>generate da molte funzioni e classi </a:t>
            </a:r>
            <a:r>
              <a:rPr lang="it-IT" sz="2000" dirty="0"/>
              <a:t>PHP.</a:t>
            </a:r>
          </a:p>
          <a:p>
            <a:r>
              <a:rPr lang="it-IT" sz="2000" dirty="0"/>
              <a:t>Anche le funzioni e le classi definite dall'utente possono generare eccezioni.</a:t>
            </a:r>
          </a:p>
          <a:p>
            <a:r>
              <a:rPr lang="it-IT" sz="2000" dirty="0"/>
              <a:t>Le </a:t>
            </a:r>
            <a:r>
              <a:rPr lang="it-IT" sz="2000" b="1" dirty="0"/>
              <a:t>eccezioni sono un buon modo per interrompere una funzione quando incontra dati che non può utilizzare.</a:t>
            </a:r>
          </a:p>
          <a:p>
            <a:r>
              <a:rPr lang="it-IT" sz="2000" b="1" dirty="0"/>
              <a:t>alcuni dei metodi che possono essere utilizzati per ottenere informazioni sull'eccezione</a:t>
            </a:r>
            <a:r>
              <a:rPr lang="it-IT" sz="2000" dirty="0"/>
              <a:t>:</a:t>
            </a:r>
            <a:br>
              <a:rPr lang="it-IT" sz="2000" dirty="0"/>
            </a:br>
            <a:br>
              <a:rPr lang="it-IT" sz="2000" dirty="0"/>
            </a:br>
            <a:r>
              <a:rPr lang="en-US" sz="2000" b="1" dirty="0" err="1"/>
              <a:t>getCode</a:t>
            </a:r>
            <a:r>
              <a:rPr lang="en-US" sz="2000" b="1" dirty="0"/>
              <a:t>() </a:t>
            </a:r>
            <a:r>
              <a:rPr lang="en-US" sz="2000" dirty="0"/>
              <a:t>//</a:t>
            </a:r>
            <a:r>
              <a:rPr lang="it-IT" sz="2000" dirty="0"/>
              <a:t>Restituisce il codice di eccezione</a:t>
            </a:r>
            <a:br>
              <a:rPr lang="en-US" sz="2000" dirty="0"/>
            </a:br>
            <a:endParaRPr lang="en-US" sz="2000" dirty="0"/>
          </a:p>
          <a:p>
            <a:r>
              <a:rPr lang="en-US" sz="2000" b="1" dirty="0" err="1"/>
              <a:t>getFile</a:t>
            </a:r>
            <a:r>
              <a:rPr lang="en-US" sz="2000" b="1" dirty="0"/>
              <a:t>()</a:t>
            </a:r>
            <a:r>
              <a:rPr lang="en-US" sz="2000" dirty="0"/>
              <a:t>	 //</a:t>
            </a:r>
            <a:r>
              <a:rPr lang="it-IT" sz="2000" dirty="0"/>
              <a:t>Restituisce il percorso completo del file in cui è stata lanciata l'eccezione</a:t>
            </a:r>
          </a:p>
          <a:p>
            <a:endParaRPr lang="en-US" sz="2000" dirty="0"/>
          </a:p>
          <a:p>
            <a:r>
              <a:rPr lang="en-US" sz="2000" b="1" dirty="0" err="1"/>
              <a:t>getLine</a:t>
            </a:r>
            <a:r>
              <a:rPr lang="en-US" sz="2000" b="1" dirty="0"/>
              <a:t>() </a:t>
            </a:r>
            <a:r>
              <a:rPr lang="en-US" sz="2000" dirty="0"/>
              <a:t>// </a:t>
            </a:r>
            <a:r>
              <a:rPr lang="it-IT" sz="2000" dirty="0"/>
              <a:t>Restituisce il numero di riga della riga di codice che ha lanciato l'eccezione</a:t>
            </a:r>
            <a:r>
              <a:rPr lang="en-US" sz="2000" dirty="0"/>
              <a:t>	</a:t>
            </a:r>
            <a:endParaRPr lang="it-IT" sz="2000" dirty="0"/>
          </a:p>
          <a:p>
            <a:endParaRPr lang="it-IT" dirty="0"/>
          </a:p>
          <a:p>
            <a:endParaRPr lang="it-IT" dirty="0"/>
          </a:p>
        </p:txBody>
      </p:sp>
    </p:spTree>
    <p:extLst>
      <p:ext uri="{BB962C8B-B14F-4D97-AF65-F5344CB8AC3E}">
        <p14:creationId xmlns:p14="http://schemas.microsoft.com/office/powerpoint/2010/main" val="361575042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37D8B-D7D8-4110-AAD8-3F129D747894}"/>
              </a:ext>
            </a:extLst>
          </p:cNvPr>
          <p:cNvSpPr>
            <a:spLocks noGrp="1"/>
          </p:cNvSpPr>
          <p:nvPr>
            <p:ph type="title"/>
          </p:nvPr>
        </p:nvSpPr>
        <p:spPr/>
        <p:txBody>
          <a:bodyPr/>
          <a:lstStyle/>
          <a:p>
            <a:r>
              <a:rPr lang="it-IT" dirty="0"/>
              <a:t>Eccezioni PHP // </a:t>
            </a:r>
            <a:r>
              <a:rPr lang="it-IT" dirty="0" err="1"/>
              <a:t>getCode</a:t>
            </a:r>
            <a:r>
              <a:rPr lang="it-IT" dirty="0"/>
              <a:t>() </a:t>
            </a:r>
          </a:p>
        </p:txBody>
      </p:sp>
      <p:sp>
        <p:nvSpPr>
          <p:cNvPr id="3" name="Segnaposto contenuto 2">
            <a:extLst>
              <a:ext uri="{FF2B5EF4-FFF2-40B4-BE49-F238E27FC236}">
                <a16:creationId xmlns:a16="http://schemas.microsoft.com/office/drawing/2014/main" id="{1ADD8807-658B-402D-90B8-BB762D7332B3}"/>
              </a:ext>
            </a:extLst>
          </p:cNvPr>
          <p:cNvSpPr>
            <a:spLocks noGrp="1"/>
          </p:cNvSpPr>
          <p:nvPr>
            <p:ph sz="half" idx="2"/>
          </p:nvPr>
        </p:nvSpPr>
        <p:spPr>
          <a:xfrm>
            <a:off x="328612" y="1271016"/>
            <a:ext cx="5012933" cy="5248655"/>
          </a:xfrm>
        </p:spPr>
        <p:txBody>
          <a:bodyPr/>
          <a:lstStyle/>
          <a:p>
            <a:r>
              <a:rPr lang="it-IT" sz="2000" dirty="0"/>
              <a:t>Il </a:t>
            </a:r>
            <a:r>
              <a:rPr lang="it-IT" sz="2000" b="1" dirty="0" err="1">
                <a:highlight>
                  <a:srgbClr val="FFFF00"/>
                </a:highlight>
              </a:rPr>
              <a:t>getCode</a:t>
            </a:r>
            <a:r>
              <a:rPr lang="it-IT" sz="2000" b="1" dirty="0">
                <a:highlight>
                  <a:srgbClr val="FFFF00"/>
                </a:highlight>
              </a:rPr>
              <a:t>()</a:t>
            </a:r>
            <a:r>
              <a:rPr lang="it-IT" sz="2000" dirty="0"/>
              <a:t> </a:t>
            </a:r>
            <a:r>
              <a:rPr lang="it-IT" sz="2000" b="1" dirty="0"/>
              <a:t>restituisce un numero intero </a:t>
            </a:r>
            <a:r>
              <a:rPr lang="it-IT" sz="2000" dirty="0"/>
              <a:t>che può essere utilizzato </a:t>
            </a:r>
            <a:r>
              <a:rPr lang="it-IT" sz="2000" b="1" dirty="0"/>
              <a:t>per identificare l'eccezione.</a:t>
            </a:r>
          </a:p>
          <a:p>
            <a:endParaRPr lang="it-IT" dirty="0"/>
          </a:p>
          <a:p>
            <a:endParaRPr lang="it-IT" dirty="0"/>
          </a:p>
        </p:txBody>
      </p:sp>
      <p:sp>
        <p:nvSpPr>
          <p:cNvPr id="4" name="Segnaposto contenuto 3">
            <a:extLst>
              <a:ext uri="{FF2B5EF4-FFF2-40B4-BE49-F238E27FC236}">
                <a16:creationId xmlns:a16="http://schemas.microsoft.com/office/drawing/2014/main" id="{C6A7A8DC-0199-44A5-8058-F712C1E7AE49}"/>
              </a:ext>
            </a:extLst>
          </p:cNvPr>
          <p:cNvSpPr>
            <a:spLocks noGrp="1"/>
          </p:cNvSpPr>
          <p:nvPr>
            <p:ph sz="quarter" idx="4"/>
          </p:nvPr>
        </p:nvSpPr>
        <p:spPr>
          <a:xfrm>
            <a:off x="5558828" y="1271017"/>
            <a:ext cx="6304560" cy="5263586"/>
          </a:xfrm>
        </p:spPr>
        <p:txBody>
          <a:bodyPr/>
          <a:lstStyle/>
          <a:p>
            <a:r>
              <a:rPr lang="it-IT" dirty="0"/>
              <a:t>&lt;?</a:t>
            </a:r>
            <a:r>
              <a:rPr lang="it-IT" dirty="0" err="1"/>
              <a:t>php</a:t>
            </a:r>
            <a:endParaRPr lang="it-IT" dirty="0"/>
          </a:p>
          <a:p>
            <a:r>
              <a:rPr lang="it-IT" dirty="0" err="1"/>
              <a:t>try</a:t>
            </a:r>
            <a:r>
              <a:rPr lang="it-IT" dirty="0"/>
              <a:t> {</a:t>
            </a:r>
          </a:p>
          <a:p>
            <a:r>
              <a:rPr lang="it-IT" dirty="0"/>
              <a:t>  </a:t>
            </a:r>
            <a:r>
              <a:rPr lang="it-IT" dirty="0" err="1"/>
              <a:t>throw</a:t>
            </a:r>
            <a:r>
              <a:rPr lang="it-IT" dirty="0"/>
              <a:t> new </a:t>
            </a:r>
            <a:r>
              <a:rPr lang="it-IT" dirty="0" err="1"/>
              <a:t>Exception</a:t>
            </a:r>
            <a:r>
              <a:rPr lang="it-IT" dirty="0"/>
              <a:t>("An </a:t>
            </a:r>
            <a:r>
              <a:rPr lang="it-IT" dirty="0" err="1"/>
              <a:t>error</a:t>
            </a:r>
            <a:r>
              <a:rPr lang="it-IT" dirty="0"/>
              <a:t> </a:t>
            </a:r>
            <a:r>
              <a:rPr lang="it-IT" dirty="0" err="1"/>
              <a:t>occurred</a:t>
            </a:r>
            <a:r>
              <a:rPr lang="it-IT" dirty="0"/>
              <a:t>", 120);</a:t>
            </a:r>
          </a:p>
          <a:p>
            <a:r>
              <a:rPr lang="it-IT" dirty="0"/>
              <a:t>} catch(</a:t>
            </a:r>
            <a:r>
              <a:rPr lang="it-IT" dirty="0" err="1"/>
              <a:t>Exception</a:t>
            </a:r>
            <a:r>
              <a:rPr lang="it-IT" dirty="0"/>
              <a:t> $e) {</a:t>
            </a:r>
          </a:p>
          <a:p>
            <a:r>
              <a:rPr lang="it-IT" dirty="0"/>
              <a:t>  </a:t>
            </a:r>
            <a:r>
              <a:rPr lang="it-IT" dirty="0" err="1"/>
              <a:t>echo</a:t>
            </a:r>
            <a:r>
              <a:rPr lang="it-IT" dirty="0"/>
              <a:t> "</a:t>
            </a:r>
            <a:r>
              <a:rPr lang="it-IT" dirty="0" err="1"/>
              <a:t>Error</a:t>
            </a:r>
            <a:r>
              <a:rPr lang="it-IT" dirty="0"/>
              <a:t> code: " . $e-&gt;</a:t>
            </a:r>
            <a:r>
              <a:rPr lang="it-IT" dirty="0" err="1">
                <a:highlight>
                  <a:srgbClr val="FFFF00"/>
                </a:highlight>
              </a:rPr>
              <a:t>getCode</a:t>
            </a:r>
            <a:r>
              <a:rPr lang="it-IT" dirty="0"/>
              <a:t>();</a:t>
            </a:r>
          </a:p>
          <a:p>
            <a:r>
              <a:rPr lang="it-IT" dirty="0"/>
              <a:t>}</a:t>
            </a:r>
          </a:p>
          <a:p>
            <a:r>
              <a:rPr lang="it-IT" dirty="0"/>
              <a:t>?&gt;</a:t>
            </a:r>
          </a:p>
          <a:p>
            <a:endParaRPr lang="it-IT" dirty="0"/>
          </a:p>
          <a:p>
            <a:r>
              <a:rPr lang="it-IT" sz="2000" dirty="0"/>
              <a:t>output:</a:t>
            </a:r>
            <a:br>
              <a:rPr lang="it-IT" dirty="0"/>
            </a:br>
            <a:r>
              <a:rPr lang="it-IT" dirty="0" err="1"/>
              <a:t>Error</a:t>
            </a:r>
            <a:r>
              <a:rPr lang="it-IT" dirty="0"/>
              <a:t> code: 120</a:t>
            </a:r>
          </a:p>
        </p:txBody>
      </p:sp>
    </p:spTree>
    <p:extLst>
      <p:ext uri="{BB962C8B-B14F-4D97-AF65-F5344CB8AC3E}">
        <p14:creationId xmlns:p14="http://schemas.microsoft.com/office/powerpoint/2010/main" val="315767677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D5F43-CFD2-4E7A-8055-5E343BFE931F}"/>
              </a:ext>
            </a:extLst>
          </p:cNvPr>
          <p:cNvSpPr>
            <a:spLocks noGrp="1"/>
          </p:cNvSpPr>
          <p:nvPr>
            <p:ph type="title"/>
          </p:nvPr>
        </p:nvSpPr>
        <p:spPr/>
        <p:txBody>
          <a:bodyPr/>
          <a:lstStyle/>
          <a:p>
            <a:r>
              <a:rPr lang="it-IT" dirty="0"/>
              <a:t>Eccezioni PHP // </a:t>
            </a:r>
            <a:r>
              <a:rPr lang="it-IT" dirty="0" err="1"/>
              <a:t>getLine</a:t>
            </a:r>
            <a:r>
              <a:rPr lang="it-IT" dirty="0"/>
              <a:t>() </a:t>
            </a:r>
          </a:p>
        </p:txBody>
      </p:sp>
      <p:sp>
        <p:nvSpPr>
          <p:cNvPr id="3" name="Segnaposto contenuto 2">
            <a:extLst>
              <a:ext uri="{FF2B5EF4-FFF2-40B4-BE49-F238E27FC236}">
                <a16:creationId xmlns:a16="http://schemas.microsoft.com/office/drawing/2014/main" id="{2D2C4772-E2AB-42DF-B1B4-18C1B22EF3F3}"/>
              </a:ext>
            </a:extLst>
          </p:cNvPr>
          <p:cNvSpPr>
            <a:spLocks noGrp="1"/>
          </p:cNvSpPr>
          <p:nvPr>
            <p:ph sz="half" idx="2"/>
          </p:nvPr>
        </p:nvSpPr>
        <p:spPr/>
        <p:txBody>
          <a:bodyPr>
            <a:normAutofit/>
          </a:bodyPr>
          <a:lstStyle/>
          <a:p>
            <a:r>
              <a:rPr lang="it-IT" sz="2000" dirty="0"/>
              <a:t>Il </a:t>
            </a:r>
            <a:r>
              <a:rPr lang="it-IT" sz="2000" b="1" dirty="0" err="1">
                <a:highlight>
                  <a:srgbClr val="FFFF00"/>
                </a:highlight>
              </a:rPr>
              <a:t>getLine</a:t>
            </a:r>
            <a:r>
              <a:rPr lang="it-IT" sz="2000" b="1" dirty="0"/>
              <a:t>() </a:t>
            </a:r>
            <a:r>
              <a:rPr lang="it-IT" sz="2000" dirty="0"/>
              <a:t>restituisce il numero di riga della riga di codice che ha generato l'eccezione.</a:t>
            </a:r>
          </a:p>
        </p:txBody>
      </p:sp>
      <p:sp>
        <p:nvSpPr>
          <p:cNvPr id="4" name="Segnaposto contenuto 3">
            <a:extLst>
              <a:ext uri="{FF2B5EF4-FFF2-40B4-BE49-F238E27FC236}">
                <a16:creationId xmlns:a16="http://schemas.microsoft.com/office/drawing/2014/main" id="{7E201C40-1C8E-4DD8-932E-3CB44EF6DB83}"/>
              </a:ext>
            </a:extLst>
          </p:cNvPr>
          <p:cNvSpPr>
            <a:spLocks noGrp="1"/>
          </p:cNvSpPr>
          <p:nvPr>
            <p:ph sz="quarter" idx="4"/>
          </p:nvPr>
        </p:nvSpPr>
        <p:spPr/>
        <p:txBody>
          <a:bodyPr/>
          <a:lstStyle/>
          <a:p>
            <a:r>
              <a:rPr lang="en-US" dirty="0"/>
              <a:t>&lt;?php</a:t>
            </a:r>
          </a:p>
          <a:p>
            <a:r>
              <a:rPr lang="en-US" dirty="0"/>
              <a:t>try {</a:t>
            </a:r>
          </a:p>
          <a:p>
            <a:r>
              <a:rPr lang="en-US" dirty="0"/>
              <a:t>  throw new Exception("An error occurred");</a:t>
            </a:r>
          </a:p>
          <a:p>
            <a:r>
              <a:rPr lang="en-US" dirty="0"/>
              <a:t>} catch(Exception $e) {</a:t>
            </a:r>
          </a:p>
          <a:p>
            <a:r>
              <a:rPr lang="en-US" dirty="0"/>
              <a:t>  echo $e-&gt;</a:t>
            </a:r>
            <a:r>
              <a:rPr lang="en-US" dirty="0" err="1">
                <a:highlight>
                  <a:srgbClr val="FFFF00"/>
                </a:highlight>
              </a:rPr>
              <a:t>getLine</a:t>
            </a:r>
            <a:r>
              <a:rPr lang="en-US" dirty="0"/>
              <a:t>();</a:t>
            </a:r>
          </a:p>
          <a:p>
            <a:r>
              <a:rPr lang="en-US" dirty="0"/>
              <a:t>}</a:t>
            </a:r>
          </a:p>
          <a:p>
            <a:r>
              <a:rPr lang="en-US" dirty="0"/>
              <a:t>?&gt;</a:t>
            </a:r>
          </a:p>
          <a:p>
            <a:endParaRPr lang="en-US" dirty="0"/>
          </a:p>
          <a:p>
            <a:r>
              <a:rPr lang="en-US" sz="2000" dirty="0"/>
              <a:t>Output:</a:t>
            </a:r>
            <a:br>
              <a:rPr lang="en-US" dirty="0"/>
            </a:br>
            <a:r>
              <a:rPr lang="en-US" dirty="0"/>
              <a:t>7</a:t>
            </a:r>
            <a:endParaRPr lang="it-IT" dirty="0"/>
          </a:p>
        </p:txBody>
      </p:sp>
    </p:spTree>
    <p:extLst>
      <p:ext uri="{BB962C8B-B14F-4D97-AF65-F5344CB8AC3E}">
        <p14:creationId xmlns:p14="http://schemas.microsoft.com/office/powerpoint/2010/main" val="299631248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367746775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193532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fontScale="92500"/>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r>
              <a:rPr lang="it-IT" sz="2400" dirty="0"/>
              <a:t>Secondo gli ultimi aggiornamenti di w3techs, PHP </a:t>
            </a:r>
            <a:r>
              <a:rPr lang="it-IT" sz="2400" b="1" dirty="0"/>
              <a:t>risulta utilizzato nell'82% dei siti Web a livello mondiale</a:t>
            </a:r>
            <a:r>
              <a:rPr lang="it-IT" sz="2400" dirty="0"/>
              <a:t>, seguito dall'ASP con solo il 17%. È di gran lunga il linguaggio server-side più usato e deve gran parte del suo successo alla sintassi molto simile al C e alla sua facilità di apprendimento.</a:t>
            </a:r>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t>Bisogna prestare attenzione a non usare questo tipo di dato per valori precisi, come nel caso in cui si ha a che fare con valute. </a:t>
            </a:r>
            <a:br>
              <a:rPr lang="it-IT" sz="2000" dirty="0"/>
            </a:br>
            <a:br>
              <a:rPr lang="it-IT" sz="2000" dirty="0"/>
            </a:br>
            <a:r>
              <a:rPr lang="it-IT" sz="2000" dirty="0"/>
              <a:t>In quel caso bisognerebbe utilizzare invece le funzioni di </a:t>
            </a:r>
            <a:r>
              <a:rPr lang="it-IT" sz="2000" dirty="0" err="1"/>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Nel caso di array con indice numerico </a:t>
            </a: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$frutti[2];</a:t>
            </a:r>
          </a:p>
        </p:txBody>
      </p:sp>
    </p:spTree>
    <p:extLst>
      <p:ext uri="{BB962C8B-B14F-4D97-AF65-F5344CB8AC3E}">
        <p14:creationId xmlns:p14="http://schemas.microsoft.com/office/powerpoint/2010/main" val="32873951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t>sfruttare gli indici come stringhe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173551552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a:xfrm>
            <a:off x="328612" y="1271016"/>
            <a:ext cx="2044474" cy="5248655"/>
          </a:xfrm>
        </p:spPr>
        <p:txBody>
          <a:bodyPr>
            <a:normAutofit/>
          </a:bodyPr>
          <a:lstStyle/>
          <a:p>
            <a:r>
              <a:rPr lang="it-IT" sz="2000" dirty="0"/>
              <a:t>Un array può contenere ulteriori array</a:t>
            </a:r>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a:xfrm>
            <a:off x="3004457" y="1271016"/>
            <a:ext cx="8858931" cy="5586984"/>
          </a:xfrm>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1621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con ulteriori array</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90960800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array_count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FFFF00"/>
                </a:highlight>
              </a:rPr>
              <a:t>shuffle</a:t>
            </a:r>
            <a:r>
              <a:rPr lang="it-IT" dirty="0"/>
              <a:t>($partecipanti);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t>array_reverse</a:t>
            </a:r>
            <a:r>
              <a:rPr lang="it-IT" dirty="0"/>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t>Estrarre una porzione di un array 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float e </a:t>
            </a:r>
            <a:r>
              <a:rPr lang="it-IT" dirty="0" err="1"/>
              <a:t>BCMath</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en-US" b="0" i="0" dirty="0">
                <a:solidFill>
                  <a:srgbClr val="333333"/>
                </a:solidFill>
                <a:effectLst/>
                <a:latin typeface="Fira Sans" panose="020B0503050000020004" pitchFamily="34" charset="0"/>
              </a:rPr>
              <a:t>Floating point numbers </a:t>
            </a:r>
            <a:r>
              <a:rPr lang="en-US" b="0" i="0" dirty="0">
                <a:solidFill>
                  <a:srgbClr val="333333"/>
                </a:solidFill>
                <a:effectLst/>
                <a:highlight>
                  <a:srgbClr val="FFFF00"/>
                </a:highlight>
                <a:latin typeface="Fira Sans" panose="020B0503050000020004" pitchFamily="34" charset="0"/>
              </a:rPr>
              <a:t>have limited precision</a:t>
            </a:r>
            <a:r>
              <a:rPr lang="en-US" b="0" i="0" dirty="0">
                <a:solidFill>
                  <a:srgbClr val="333333"/>
                </a:solidFill>
                <a:effectLst/>
                <a:latin typeface="Fira Sans" panose="020B0503050000020004" pitchFamily="34" charset="0"/>
              </a:rPr>
              <a:t>. Although it depends on the system, PHP typically uses the IEEE 754 double precision format, which will give a maximum relative error due to rounding in the order of 1.11e-16.</a:t>
            </a:r>
          </a:p>
          <a:p>
            <a:endParaRPr lang="en-US" dirty="0">
              <a:solidFill>
                <a:srgbClr val="333333"/>
              </a:solidFill>
              <a:latin typeface="Fira Sans" panose="020B0503050000020004" pitchFamily="34" charset="0"/>
            </a:endParaRPr>
          </a:p>
          <a:p>
            <a:r>
              <a:rPr lang="en-US" dirty="0" err="1">
                <a:solidFill>
                  <a:srgbClr val="333333"/>
                </a:solidFill>
                <a:latin typeface="Fira Sans" panose="020B0503050000020004" pitchFamily="34" charset="0"/>
              </a:rPr>
              <a:t>Quindi</a:t>
            </a:r>
            <a:r>
              <a:rPr lang="en-US" dirty="0">
                <a:solidFill>
                  <a:srgbClr val="333333"/>
                </a:solidFill>
                <a:latin typeface="Fira Sans" panose="020B0503050000020004" pitchFamily="34" charset="0"/>
              </a:rPr>
              <a:t> il float </a:t>
            </a:r>
            <a:r>
              <a:rPr lang="en-US" dirty="0" err="1">
                <a:solidFill>
                  <a:srgbClr val="333333"/>
                </a:solidFill>
                <a:latin typeface="Fira Sans" panose="020B0503050000020004" pitchFamily="34" charset="0"/>
              </a:rPr>
              <a:t>perde</a:t>
            </a:r>
            <a:r>
              <a:rPr lang="en-US" dirty="0">
                <a:solidFill>
                  <a:srgbClr val="333333"/>
                </a:solidFill>
                <a:latin typeface="Fira Sans" panose="020B0503050000020004" pitchFamily="34" charset="0"/>
              </a:rPr>
              <a:t> precision dopo una </a:t>
            </a:r>
            <a:r>
              <a:rPr lang="en-US" dirty="0" err="1">
                <a:solidFill>
                  <a:srgbClr val="333333"/>
                </a:solidFill>
                <a:latin typeface="Fira Sans" panose="020B0503050000020004" pitchFamily="34" charset="0"/>
              </a:rPr>
              <a:t>operazione</a:t>
            </a:r>
            <a:r>
              <a:rPr lang="en-US" dirty="0">
                <a:solidFill>
                  <a:srgbClr val="333333"/>
                </a:solidFill>
                <a:latin typeface="Fira Sans" panose="020B0503050000020004" pitchFamily="34" charset="0"/>
              </a:rPr>
              <a:t> e per I </a:t>
            </a:r>
            <a:r>
              <a:rPr lang="en-US" dirty="0" err="1">
                <a:solidFill>
                  <a:srgbClr val="333333"/>
                </a:solidFill>
                <a:latin typeface="Fira Sans" panose="020B0503050000020004" pitchFamily="34" charset="0"/>
              </a:rPr>
              <a:t>confronti</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meglio</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utilizzare</a:t>
            </a:r>
            <a:r>
              <a:rPr lang="en-US" dirty="0">
                <a:solidFill>
                  <a:srgbClr val="333333"/>
                </a:solidFill>
                <a:latin typeface="Fira Sans" panose="020B0503050000020004" pitchFamily="34" charset="0"/>
              </a:rPr>
              <a:t>: </a:t>
            </a:r>
            <a:r>
              <a:rPr lang="it-IT" b="0" i="0" dirty="0" err="1">
                <a:solidFill>
                  <a:srgbClr val="336699"/>
                </a:solidFill>
                <a:effectLst/>
                <a:latin typeface="Fira Mono" panose="020B0509050000020004" pitchFamily="49" charset="0"/>
              </a:rPr>
              <a:t>bccomp</a:t>
            </a:r>
            <a:endParaRPr lang="en-US" dirty="0">
              <a:solidFill>
                <a:srgbClr val="333333"/>
              </a:solidFill>
              <a:latin typeface="Fira Sans" panose="020B0503050000020004" pitchFamily="34" charset="0"/>
            </a:endParaRPr>
          </a:p>
          <a:p>
            <a:endParaRPr lang="it-IT" dirty="0"/>
          </a:p>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it-IT" dirty="0">
                <a:solidFill>
                  <a:schemeClr val="bg1"/>
                </a:solidFill>
              </a:rPr>
              <a:t>//stampa A no match a:0.17 b:0.17</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it-IT" dirty="0">
                <a:solidFill>
                  <a:schemeClr val="bg1"/>
                </a:solidFill>
              </a:rPr>
              <a:t>//stampa B match</a:t>
            </a:r>
            <a:endParaRPr lang="en-US" b="0" dirty="0">
              <a:solidFill>
                <a:srgbClr val="D4D4D4"/>
              </a:solidFill>
              <a:effectLst/>
              <a:latin typeface="Consolas" panose="020B0609020204030204" pitchFamily="49" charset="0"/>
            </a:endParaRPr>
          </a:p>
          <a:p>
            <a:endParaRPr lang="it-IT" dirty="0">
              <a:solidFill>
                <a:schemeClr val="bg1"/>
              </a:solidFill>
            </a:endParaRPr>
          </a:p>
        </p:txBody>
      </p:sp>
    </p:spTree>
    <p:extLst>
      <p:ext uri="{BB962C8B-B14F-4D97-AF65-F5344CB8AC3E}">
        <p14:creationId xmlns:p14="http://schemas.microsoft.com/office/powerpoint/2010/main" val="1274501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un array con i valori.</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E0D6A-0434-4865-9F10-16954FECBE58}"/>
              </a:ext>
            </a:extLst>
          </p:cNvPr>
          <p:cNvSpPr>
            <a:spLocks noGrp="1"/>
          </p:cNvSpPr>
          <p:nvPr>
            <p:ph type="title"/>
          </p:nvPr>
        </p:nvSpPr>
        <p:spPr/>
        <p:txBody>
          <a:bodyPr/>
          <a:lstStyle/>
          <a:p>
            <a:r>
              <a:rPr lang="it-IT" dirty="0" err="1"/>
              <a:t>array_filter</a:t>
            </a:r>
            <a:r>
              <a:rPr lang="it-IT" dirty="0"/>
              <a:t>()</a:t>
            </a:r>
          </a:p>
        </p:txBody>
      </p:sp>
      <p:sp>
        <p:nvSpPr>
          <p:cNvPr id="3" name="Segnaposto contenuto 2">
            <a:extLst>
              <a:ext uri="{FF2B5EF4-FFF2-40B4-BE49-F238E27FC236}">
                <a16:creationId xmlns:a16="http://schemas.microsoft.com/office/drawing/2014/main" id="{3415C21C-46AD-4839-89A5-322941DE6DFA}"/>
              </a:ext>
            </a:extLst>
          </p:cNvPr>
          <p:cNvSpPr>
            <a:spLocks noGrp="1"/>
          </p:cNvSpPr>
          <p:nvPr>
            <p:ph sz="half" idx="2"/>
          </p:nvPr>
        </p:nvSpPr>
        <p:spPr/>
        <p:txBody>
          <a:bodyPr>
            <a:normAutofit lnSpcReduction="10000"/>
          </a:bodyPr>
          <a:lstStyle/>
          <a:p>
            <a:r>
              <a:rPr lang="it-IT" b="1" dirty="0"/>
              <a:t>PHP </a:t>
            </a:r>
            <a:r>
              <a:rPr lang="it-IT" b="1" dirty="0" err="1">
                <a:highlight>
                  <a:srgbClr val="FFFF00"/>
                </a:highlight>
              </a:rPr>
              <a:t>array_filter</a:t>
            </a:r>
            <a:r>
              <a:rPr lang="it-IT" b="1" dirty="0">
                <a:highlight>
                  <a:srgbClr val="FFFF00"/>
                </a:highlight>
              </a:rPr>
              <a:t> </a:t>
            </a:r>
            <a:r>
              <a:rPr lang="it-IT" b="1" dirty="0"/>
              <a:t>() Funzione</a:t>
            </a:r>
          </a:p>
          <a:p>
            <a:r>
              <a:rPr lang="it-IT" sz="2000" dirty="0"/>
              <a:t>La funzione </a:t>
            </a:r>
            <a:r>
              <a:rPr lang="it-IT" sz="2000" dirty="0" err="1"/>
              <a:t>array_filter</a:t>
            </a:r>
            <a:r>
              <a:rPr lang="it-IT" sz="2000" dirty="0"/>
              <a:t>() </a:t>
            </a:r>
            <a:r>
              <a:rPr lang="it-IT" sz="2000" b="1" dirty="0"/>
              <a:t>filtra i valori di un array </a:t>
            </a:r>
            <a:r>
              <a:rPr lang="it-IT" sz="2000" dirty="0"/>
              <a:t>utilizzando una funzione di </a:t>
            </a:r>
            <a:r>
              <a:rPr lang="it-IT" sz="2000" dirty="0" err="1"/>
              <a:t>callback</a:t>
            </a:r>
            <a:r>
              <a:rPr lang="it-IT" sz="2000" dirty="0"/>
              <a:t>.</a:t>
            </a:r>
          </a:p>
          <a:p>
            <a:r>
              <a:rPr lang="it-IT" sz="2000" dirty="0"/>
              <a:t>Questa funzione passa ogni valore dell'array di input alla funzione di </a:t>
            </a:r>
            <a:r>
              <a:rPr lang="it-IT" sz="2000" dirty="0" err="1"/>
              <a:t>callback</a:t>
            </a:r>
            <a:r>
              <a:rPr lang="it-IT" sz="2000" dirty="0"/>
              <a:t>. </a:t>
            </a:r>
            <a:br>
              <a:rPr lang="it-IT" sz="2000" dirty="0"/>
            </a:br>
            <a:r>
              <a:rPr lang="it-IT" sz="2000" dirty="0"/>
              <a:t>Se la funzione di </a:t>
            </a:r>
            <a:r>
              <a:rPr lang="it-IT" sz="2000" dirty="0" err="1"/>
              <a:t>callback</a:t>
            </a:r>
            <a:r>
              <a:rPr lang="it-IT" sz="2000" dirty="0"/>
              <a:t> restituisce </a:t>
            </a:r>
            <a:r>
              <a:rPr lang="it-IT" sz="2000" dirty="0" err="1"/>
              <a:t>true</a:t>
            </a:r>
            <a:r>
              <a:rPr lang="it-IT" sz="2000" dirty="0"/>
              <a:t>, il valore corrente dall'input viene restituito nell'array dei risultati. </a:t>
            </a:r>
            <a:br>
              <a:rPr lang="it-IT" sz="2000" dirty="0"/>
            </a:br>
            <a:r>
              <a:rPr lang="it-IT" sz="2000" dirty="0"/>
              <a:t>Le chiavi dell'array vengono conservate.</a:t>
            </a:r>
          </a:p>
          <a:p>
            <a:r>
              <a:rPr lang="it-IT" sz="2000" dirty="0"/>
              <a:t>Valore di ritorno:	Restituisce l'array filtrato</a:t>
            </a:r>
          </a:p>
          <a:p>
            <a:endParaRPr lang="it-IT" sz="2000" dirty="0"/>
          </a:p>
          <a:p>
            <a:r>
              <a:rPr lang="it-IT" sz="2000" dirty="0">
                <a:highlight>
                  <a:srgbClr val="00FF00"/>
                </a:highlight>
              </a:rPr>
              <a:t>&amp;</a:t>
            </a:r>
            <a:r>
              <a:rPr lang="it-IT" sz="2000" dirty="0"/>
              <a:t> è un operatore </a:t>
            </a:r>
            <a:r>
              <a:rPr lang="it-IT" sz="2000" dirty="0" err="1"/>
              <a:t>bitwise</a:t>
            </a:r>
            <a:r>
              <a:rPr lang="it-IT" sz="2000" dirty="0"/>
              <a:t> </a:t>
            </a:r>
            <a:r>
              <a:rPr lang="it-IT" sz="2000" dirty="0">
                <a:hlinkClick r:id="rId2"/>
              </a:rPr>
              <a:t>https://www.php.net/manual/en/language.operators.bitwise.php</a:t>
            </a:r>
            <a:endParaRPr lang="it-IT" sz="2000" dirty="0"/>
          </a:p>
          <a:p>
            <a:endParaRPr lang="it-IT" sz="2000" dirty="0"/>
          </a:p>
          <a:p>
            <a:r>
              <a:rPr lang="it-IT" sz="2000" dirty="0"/>
              <a:t>guarda </a:t>
            </a:r>
            <a:r>
              <a:rPr lang="it-IT" sz="2000" dirty="0">
                <a:hlinkClick r:id="rId3"/>
              </a:rPr>
              <a:t>http://easyonlineconverter.com/converters/bitwise-calculator.html</a:t>
            </a:r>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9A187B62-718E-4146-93DF-CE3E079CD4CB}"/>
              </a:ext>
            </a:extLst>
          </p:cNvPr>
          <p:cNvSpPr>
            <a:spLocks noGrp="1"/>
          </p:cNvSpPr>
          <p:nvPr>
            <p:ph sz="quarter" idx="4"/>
          </p:nvPr>
        </p:nvSpPr>
        <p:spPr/>
        <p:txBody>
          <a:bodyPr>
            <a:normAutofit lnSpcReduction="10000"/>
          </a:bodyPr>
          <a:lstStyle/>
          <a:p>
            <a:r>
              <a:rPr lang="en-US" sz="1600" dirty="0"/>
              <a:t>&lt;?php</a:t>
            </a:r>
          </a:p>
          <a:p>
            <a:r>
              <a:rPr lang="en-US" sz="1600" dirty="0"/>
              <a:t>function </a:t>
            </a:r>
            <a:r>
              <a:rPr lang="en-US" sz="1600" dirty="0" err="1"/>
              <a:t>test_odd</a:t>
            </a:r>
            <a:r>
              <a:rPr lang="en-US" sz="1600" dirty="0"/>
              <a:t>($var)</a:t>
            </a:r>
          </a:p>
          <a:p>
            <a:r>
              <a:rPr lang="en-US" sz="1600" dirty="0"/>
              <a:t>  {</a:t>
            </a:r>
          </a:p>
          <a:p>
            <a:r>
              <a:rPr lang="en-US" sz="1600" dirty="0"/>
              <a:t>  return</a:t>
            </a:r>
            <a:r>
              <a:rPr lang="en-US" sz="1600" b="1" dirty="0"/>
              <a:t>($var </a:t>
            </a:r>
            <a:r>
              <a:rPr lang="en-US" sz="1600" b="1" dirty="0">
                <a:highlight>
                  <a:srgbClr val="00FF00"/>
                </a:highlight>
              </a:rPr>
              <a:t>&amp;</a:t>
            </a:r>
            <a:r>
              <a:rPr lang="en-US" sz="1600" b="1" dirty="0"/>
              <a:t> 1)</a:t>
            </a:r>
            <a:r>
              <a:rPr lang="en-US" sz="1600" dirty="0"/>
              <a:t>;</a:t>
            </a:r>
          </a:p>
          <a:p>
            <a:r>
              <a:rPr lang="en-US" sz="1600" dirty="0"/>
              <a:t>  }</a:t>
            </a:r>
          </a:p>
          <a:p>
            <a:r>
              <a:rPr lang="en-US" sz="1600" dirty="0"/>
              <a:t>$a1=array(1,3,2,3,4);</a:t>
            </a:r>
          </a:p>
          <a:p>
            <a:r>
              <a:rPr lang="en-US" sz="1600" dirty="0" err="1"/>
              <a:t>print_r</a:t>
            </a:r>
            <a:r>
              <a:rPr lang="en-US" sz="1600" dirty="0"/>
              <a:t>(</a:t>
            </a:r>
            <a:r>
              <a:rPr lang="en-US" sz="1600" dirty="0" err="1">
                <a:highlight>
                  <a:srgbClr val="FFFF00"/>
                </a:highlight>
              </a:rPr>
              <a:t>array_filter</a:t>
            </a:r>
            <a:r>
              <a:rPr lang="en-US" sz="1600" dirty="0"/>
              <a:t>($a1,"test_odd"));</a:t>
            </a:r>
          </a:p>
          <a:p>
            <a:r>
              <a:rPr lang="en-US" sz="1600" dirty="0"/>
              <a:t>?&gt;</a:t>
            </a:r>
            <a:br>
              <a:rPr lang="en-US" sz="1600" dirty="0"/>
            </a:br>
            <a:br>
              <a:rPr lang="en-US" sz="1600" dirty="0"/>
            </a:br>
            <a:r>
              <a:rPr lang="en-US" sz="1100" dirty="0"/>
              <a:t>Il </a:t>
            </a:r>
            <a:r>
              <a:rPr lang="en-US" sz="1100" dirty="0" err="1"/>
              <a:t>Risultato</a:t>
            </a:r>
            <a:r>
              <a:rPr lang="en-US" sz="1100" dirty="0"/>
              <a:t>:</a:t>
            </a:r>
            <a:br>
              <a:rPr lang="en-US" sz="1200" dirty="0"/>
            </a:br>
            <a:r>
              <a:rPr lang="en-US" sz="1200" dirty="0"/>
              <a:t>Array ( [0] =&gt; 1 [1] =&gt; 3 [3] =&gt; 3 )</a:t>
            </a:r>
          </a:p>
          <a:p>
            <a:endParaRPr lang="en-US" sz="1200" dirty="0"/>
          </a:p>
          <a:p>
            <a:r>
              <a:rPr lang="en-US" sz="1600" dirty="0"/>
              <a:t>-----------------------------------------------</a:t>
            </a:r>
          </a:p>
          <a:p>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=[5,8,12,9,14,20,3,8,12,14,9,6,25];</a:t>
            </a:r>
          </a:p>
          <a:p>
            <a:r>
              <a:rPr lang="it-IT" sz="1200" b="0" dirty="0" err="1">
                <a:solidFill>
                  <a:schemeClr val="tx1"/>
                </a:solidFill>
                <a:effectLst/>
                <a:latin typeface="Consolas" panose="020B0609020204030204" pitchFamily="49" charset="0"/>
              </a:rPr>
              <a:t>print_r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array_filter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function</a:t>
            </a:r>
            <a:r>
              <a:rPr lang="it-IT" sz="1200" b="0" dirty="0">
                <a:solidFill>
                  <a:schemeClr val="tx1"/>
                </a:solidFill>
                <a:effectLst/>
                <a:latin typeface="Consolas" panose="020B0609020204030204" pitchFamily="49" charset="0"/>
              </a:rPr>
              <a:t>($v){</a:t>
            </a:r>
          </a:p>
          <a:p>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return</a:t>
            </a:r>
            <a:r>
              <a:rPr lang="it-IT" sz="1200" b="0" dirty="0">
                <a:solidFill>
                  <a:schemeClr val="tx1"/>
                </a:solidFill>
                <a:effectLst/>
                <a:latin typeface="Consolas" panose="020B0609020204030204" pitchFamily="49" charset="0"/>
              </a:rPr>
              <a:t> $v&gt;10;</a:t>
            </a:r>
          </a:p>
          <a:p>
            <a:r>
              <a:rPr lang="it-IT" sz="1200" b="0" dirty="0">
                <a:solidFill>
                  <a:schemeClr val="tx1"/>
                </a:solidFill>
                <a:effectLst/>
                <a:latin typeface="Consolas" panose="020B0609020204030204" pitchFamily="49" charset="0"/>
              </a:rPr>
              <a:t>}));</a:t>
            </a:r>
          </a:p>
          <a:p>
            <a:endParaRPr lang="en-US" sz="1600" dirty="0"/>
          </a:p>
          <a:p>
            <a:r>
              <a:rPr lang="en-US" sz="1100" dirty="0"/>
              <a:t>Array</a:t>
            </a:r>
          </a:p>
          <a:p>
            <a:r>
              <a:rPr lang="en-US" sz="1100" dirty="0"/>
              <a:t>(</a:t>
            </a:r>
          </a:p>
          <a:p>
            <a:r>
              <a:rPr lang="en-US" sz="1100" dirty="0"/>
              <a:t>    [2] =&gt; 12</a:t>
            </a:r>
          </a:p>
          <a:p>
            <a:r>
              <a:rPr lang="en-US" sz="1100" dirty="0"/>
              <a:t>    [4] =&gt; 14</a:t>
            </a:r>
          </a:p>
          <a:p>
            <a:r>
              <a:rPr lang="en-US" sz="1100" dirty="0"/>
              <a:t>    [5] =&gt; 20</a:t>
            </a:r>
          </a:p>
          <a:p>
            <a:r>
              <a:rPr lang="en-US" sz="1100" dirty="0"/>
              <a:t>    [8] =&gt; 12</a:t>
            </a:r>
          </a:p>
          <a:p>
            <a:r>
              <a:rPr lang="en-US" sz="1100" dirty="0"/>
              <a:t>    [9] =&gt; 14</a:t>
            </a:r>
          </a:p>
          <a:p>
            <a:r>
              <a:rPr lang="en-US" sz="1100" dirty="0"/>
              <a:t>    [12] =&gt; 25</a:t>
            </a:r>
          </a:p>
          <a:p>
            <a:r>
              <a:rPr lang="en-US" sz="1100" dirty="0"/>
              <a:t>)</a:t>
            </a:r>
            <a:endParaRPr lang="it-IT" sz="1100" dirty="0"/>
          </a:p>
        </p:txBody>
      </p:sp>
    </p:spTree>
    <p:extLst>
      <p:ext uri="{BB962C8B-B14F-4D97-AF65-F5344CB8AC3E}">
        <p14:creationId xmlns:p14="http://schemas.microsoft.com/office/powerpoint/2010/main" val="377789479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i valori di due (o più) array e restituisce le corrispondenze.</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una chiave specificata e restituisce </a:t>
            </a:r>
            <a:r>
              <a:rPr lang="it-IT" sz="2000" b="1" dirty="0" err="1"/>
              <a:t>true</a:t>
            </a:r>
            <a:r>
              <a:rPr lang="it-IT" sz="2000" b="1" dirty="0"/>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t>invia ogni valore di un array a una funzione creata dall'utente e restituisce un array con nuovi valori</a:t>
            </a:r>
            <a:r>
              <a:rPr lang="it-IT" sz="2000" dirty="0"/>
              <a:t>, forniti dalla funzione creata dall'utente.</a:t>
            </a:r>
          </a:p>
          <a:p>
            <a:endParaRPr lang="it-IT" sz="2000" dirty="0"/>
          </a:p>
          <a:p>
            <a:endParaRPr lang="it-IT" sz="2000"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ritorna l'ultimo elemento di un array</a:t>
            </a:r>
            <a:r>
              <a:rPr lang="it-IT" sz="2000" dirty="0"/>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t>inserisce uno o più elementi alla fine di un array</a:t>
            </a:r>
            <a:r>
              <a:rPr lang="it-IT" sz="2000" dirty="0"/>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Tree>
    <p:extLst>
      <p:ext uri="{BB962C8B-B14F-4D97-AF65-F5344CB8AC3E}">
        <p14:creationId xmlns:p14="http://schemas.microsoft.com/office/powerpoint/2010/main" val="4034776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Utilizzando </a:t>
            </a:r>
            <a:r>
              <a:rPr lang="it-IT" dirty="0" err="1"/>
              <a:t>bcadd</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bcadd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 match</a:t>
            </a:r>
          </a:p>
          <a:p>
            <a:r>
              <a:rPr lang="en-US" b="0" dirty="0">
                <a:solidFill>
                  <a:srgbClr val="D4D4D4"/>
                </a:solidFill>
                <a:effectLst/>
                <a:latin typeface="Consolas" panose="020B0609020204030204" pitchFamily="49" charset="0"/>
              </a:rPr>
              <a:t>//B match</a:t>
            </a:r>
          </a:p>
        </p:txBody>
      </p:sp>
    </p:spTree>
    <p:extLst>
      <p:ext uri="{BB962C8B-B14F-4D97-AF65-F5344CB8AC3E}">
        <p14:creationId xmlns:p14="http://schemas.microsoft.com/office/powerpoint/2010/main" val="254486279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Tree>
    <p:extLst>
      <p:ext uri="{BB962C8B-B14F-4D97-AF65-F5344CB8AC3E}">
        <p14:creationId xmlns:p14="http://schemas.microsoft.com/office/powerpoint/2010/main" val="12050704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in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il primo aspetto verrà mantenuto e l'altro verrà rimosso.</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65AC9-7176-46DE-B37C-4C72A1506C9B}"/>
              </a:ext>
            </a:extLst>
          </p:cNvPr>
          <p:cNvSpPr>
            <a:spLocks noGrp="1"/>
          </p:cNvSpPr>
          <p:nvPr>
            <p:ph type="title"/>
          </p:nvPr>
        </p:nvSpPr>
        <p:spPr/>
        <p:txBody>
          <a:bodyPr/>
          <a:lstStyle/>
          <a:p>
            <a:r>
              <a:rPr lang="it-IT"/>
              <a:t>FILTER_VAR() - Validazione </a:t>
            </a:r>
            <a:r>
              <a:rPr lang="it-IT" dirty="0"/>
              <a:t>dei dati in PHP</a:t>
            </a:r>
          </a:p>
        </p:txBody>
      </p:sp>
      <p:sp>
        <p:nvSpPr>
          <p:cNvPr id="3" name="Segnaposto contenuto 2">
            <a:extLst>
              <a:ext uri="{FF2B5EF4-FFF2-40B4-BE49-F238E27FC236}">
                <a16:creationId xmlns:a16="http://schemas.microsoft.com/office/drawing/2014/main" id="{CE1117EE-F9F7-4B45-BAC5-5DF519FFFC43}"/>
              </a:ext>
            </a:extLst>
          </p:cNvPr>
          <p:cNvSpPr>
            <a:spLocks noGrp="1"/>
          </p:cNvSpPr>
          <p:nvPr>
            <p:ph sz="half" idx="2"/>
          </p:nvPr>
        </p:nvSpPr>
        <p:spPr/>
        <p:txBody>
          <a:bodyPr>
            <a:normAutofit/>
          </a:bodyPr>
          <a:lstStyle/>
          <a:p>
            <a:r>
              <a:rPr lang="it-IT" sz="2000" dirty="0"/>
              <a:t>strumenti di PHP </a:t>
            </a:r>
            <a:r>
              <a:rPr lang="it-IT" sz="2000" b="1" dirty="0"/>
              <a:t>per validare e/o "ripulire" dati</a:t>
            </a:r>
            <a:r>
              <a:rPr lang="it-IT" sz="2000" dirty="0"/>
              <a:t> attraverso </a:t>
            </a:r>
            <a:r>
              <a:rPr lang="it-IT" sz="2000" b="1" dirty="0"/>
              <a:t>la funzione </a:t>
            </a:r>
            <a:r>
              <a:rPr lang="it-IT" sz="2000" b="1" dirty="0" err="1"/>
              <a:t>filter_var</a:t>
            </a:r>
            <a:r>
              <a:rPr lang="it-IT" sz="2000" b="1" dirty="0"/>
              <a:t>()</a:t>
            </a:r>
          </a:p>
          <a:p>
            <a:r>
              <a:rPr lang="it-IT" sz="2000" dirty="0"/>
              <a:t>Esistono due </a:t>
            </a:r>
            <a:r>
              <a:rPr lang="it-IT" sz="2000" dirty="0" err="1"/>
              <a:t>macrotipi</a:t>
            </a:r>
            <a:r>
              <a:rPr lang="it-IT" sz="2000" dirty="0"/>
              <a:t> di filtri che possiamo utilizzare con essa:</a:t>
            </a:r>
          </a:p>
          <a:p>
            <a:pPr marL="457200" indent="-457200">
              <a:buFont typeface="+mj-lt"/>
              <a:buAutoNum type="arabicPeriod"/>
            </a:pPr>
            <a:r>
              <a:rPr lang="it-IT" sz="2000" b="1" dirty="0"/>
              <a:t> </a:t>
            </a:r>
            <a:r>
              <a:rPr lang="it-IT" sz="2000" b="1" dirty="0" err="1"/>
              <a:t>validation</a:t>
            </a:r>
            <a:r>
              <a:rPr lang="it-IT" sz="2000" dirty="0"/>
              <a:t>: verificano che un dato sia o meno valido;</a:t>
            </a:r>
          </a:p>
          <a:p>
            <a:pPr marL="457200" indent="-457200">
              <a:buFont typeface="+mj-lt"/>
              <a:buAutoNum type="arabicPeriod"/>
            </a:pPr>
            <a:r>
              <a:rPr lang="it-IT" sz="2000" b="1" dirty="0"/>
              <a:t> </a:t>
            </a:r>
            <a:r>
              <a:rPr lang="it-IT" sz="2000" b="1" dirty="0" err="1"/>
              <a:t>sanitizazion</a:t>
            </a:r>
            <a:r>
              <a:rPr lang="it-IT" sz="2000" dirty="0"/>
              <a:t>: modificano il dato per renderlo valido.</a:t>
            </a:r>
          </a:p>
          <a:p>
            <a:pPr marL="0" indent="0">
              <a:buNone/>
            </a:pPr>
            <a:r>
              <a:rPr lang="it-IT" sz="2000" b="1" dirty="0"/>
              <a:t>VALIDATION DEI DATI</a:t>
            </a:r>
          </a:p>
          <a:p>
            <a:pPr marL="0" indent="0">
              <a:buNone/>
            </a:pPr>
            <a:r>
              <a:rPr lang="it-IT" sz="2000" dirty="0"/>
              <a:t>La validazione di un indirizzo email è probabilmente il caso più comune di utilizzo di </a:t>
            </a:r>
            <a:r>
              <a:rPr lang="it-IT" sz="2000" dirty="0" err="1"/>
              <a:t>filter_var</a:t>
            </a:r>
            <a:r>
              <a:rPr lang="it-IT" sz="2000" dirty="0"/>
              <a:t>():</a:t>
            </a:r>
          </a:p>
        </p:txBody>
      </p:sp>
      <p:sp>
        <p:nvSpPr>
          <p:cNvPr id="4" name="Segnaposto contenuto 3">
            <a:extLst>
              <a:ext uri="{FF2B5EF4-FFF2-40B4-BE49-F238E27FC236}">
                <a16:creationId xmlns:a16="http://schemas.microsoft.com/office/drawing/2014/main" id="{27803F35-5003-4526-AACD-E0CFB1F51690}"/>
              </a:ext>
            </a:extLst>
          </p:cNvPr>
          <p:cNvSpPr>
            <a:spLocks noGrp="1"/>
          </p:cNvSpPr>
          <p:nvPr>
            <p:ph sz="quarter" idx="4"/>
          </p:nvPr>
        </p:nvSpPr>
        <p:spPr/>
        <p:txBody>
          <a:bodyPr/>
          <a:lstStyle/>
          <a:p>
            <a:r>
              <a:rPr lang="it-IT" dirty="0"/>
              <a:t>$</a:t>
            </a:r>
            <a:r>
              <a:rPr lang="it-IT" dirty="0" err="1"/>
              <a:t>emailValida</a:t>
            </a:r>
            <a:r>
              <a:rPr lang="it-IT" dirty="0"/>
              <a:t> = "test@gmail.com";</a:t>
            </a:r>
          </a:p>
          <a:p>
            <a:r>
              <a:rPr lang="it-IT" dirty="0"/>
              <a:t>$</a:t>
            </a:r>
            <a:r>
              <a:rPr lang="it-IT" dirty="0" err="1"/>
              <a:t>emailNonValida</a:t>
            </a:r>
            <a:r>
              <a:rPr lang="it-IT" dirty="0"/>
              <a:t> = "</a:t>
            </a:r>
            <a:r>
              <a:rPr lang="it-IT" dirty="0" err="1"/>
              <a:t>invalid.email</a:t>
            </a:r>
            <a:r>
              <a:rPr lang="it-IT" dirty="0"/>
              <a:t>";</a:t>
            </a:r>
          </a:p>
          <a:p>
            <a:r>
              <a:rPr lang="it-IT" dirty="0" err="1"/>
              <a:t>if</a:t>
            </a:r>
            <a:r>
              <a:rPr lang="it-IT" dirty="0"/>
              <a:t> (</a:t>
            </a:r>
            <a:r>
              <a:rPr lang="it-IT" dirty="0" err="1">
                <a:highlight>
                  <a:srgbClr val="FFFF00"/>
                </a:highlight>
              </a:rPr>
              <a:t>filter_var</a:t>
            </a:r>
            <a:r>
              <a:rPr lang="it-IT" dirty="0"/>
              <a:t>($</a:t>
            </a:r>
            <a:r>
              <a:rPr lang="it-IT" dirty="0" err="1"/>
              <a:t>emailValida</a:t>
            </a:r>
            <a:r>
              <a:rPr lang="it-IT" dirty="0"/>
              <a:t>, </a:t>
            </a:r>
            <a:r>
              <a:rPr lang="it-IT" dirty="0">
                <a:highlight>
                  <a:srgbClr val="00FF00"/>
                </a:highlight>
              </a:rPr>
              <a:t>FILTER_VALIDATE_EMAIL</a:t>
            </a:r>
            <a:r>
              <a:rPr lang="it-IT" dirty="0"/>
              <a:t>)) {</a:t>
            </a:r>
          </a:p>
          <a:p>
            <a:r>
              <a:rPr lang="it-IT" dirty="0"/>
              <a:t>    </a:t>
            </a:r>
            <a:r>
              <a:rPr lang="it-IT" dirty="0" err="1"/>
              <a:t>echo</a:t>
            </a:r>
            <a:r>
              <a:rPr lang="it-IT" dirty="0"/>
              <a:t> "$</a:t>
            </a:r>
            <a:r>
              <a:rPr lang="it-IT" dirty="0" err="1"/>
              <a:t>emailValida</a:t>
            </a:r>
            <a:r>
              <a:rPr lang="it-IT" dirty="0"/>
              <a:t> valida";</a:t>
            </a:r>
          </a:p>
          <a:p>
            <a:r>
              <a:rPr lang="it-IT" dirty="0"/>
              <a:t>}</a:t>
            </a:r>
          </a:p>
          <a:p>
            <a:r>
              <a:rPr lang="it-IT" dirty="0" err="1"/>
              <a:t>if</a:t>
            </a:r>
            <a:r>
              <a:rPr lang="it-IT" dirty="0"/>
              <a:t> (</a:t>
            </a:r>
            <a:r>
              <a:rPr lang="it-IT" dirty="0" err="1"/>
              <a:t>filter_var</a:t>
            </a:r>
            <a:r>
              <a:rPr lang="it-IT" dirty="0"/>
              <a:t>($</a:t>
            </a:r>
            <a:r>
              <a:rPr lang="it-IT" dirty="0" err="1"/>
              <a:t>emailNonValida</a:t>
            </a:r>
            <a:r>
              <a:rPr lang="it-IT" dirty="0"/>
              <a:t>, FILTER_VALIDATE_EMAIL)) {</a:t>
            </a:r>
          </a:p>
          <a:p>
            <a:r>
              <a:rPr lang="it-IT" dirty="0"/>
              <a:t>    </a:t>
            </a:r>
            <a:r>
              <a:rPr lang="it-IT" dirty="0" err="1"/>
              <a:t>echo</a:t>
            </a:r>
            <a:r>
              <a:rPr lang="it-IT" dirty="0"/>
              <a:t> "$</a:t>
            </a:r>
            <a:r>
              <a:rPr lang="it-IT" dirty="0" err="1"/>
              <a:t>emailNonValida</a:t>
            </a:r>
            <a:r>
              <a:rPr lang="it-IT" dirty="0"/>
              <a:t> valida";</a:t>
            </a:r>
          </a:p>
          <a:p>
            <a:r>
              <a:rPr lang="it-IT" dirty="0"/>
              <a:t>}</a:t>
            </a:r>
          </a:p>
        </p:txBody>
      </p:sp>
    </p:spTree>
    <p:extLst>
      <p:ext uri="{BB962C8B-B14F-4D97-AF65-F5344CB8AC3E}">
        <p14:creationId xmlns:p14="http://schemas.microsoft.com/office/powerpoint/2010/main" val="47391829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5B016-3567-4E69-8847-1299792AC866}"/>
              </a:ext>
            </a:extLst>
          </p:cNvPr>
          <p:cNvSpPr>
            <a:spLocks noGrp="1"/>
          </p:cNvSpPr>
          <p:nvPr>
            <p:ph type="title"/>
          </p:nvPr>
        </p:nvSpPr>
        <p:spPr/>
        <p:txBody>
          <a:bodyPr/>
          <a:lstStyle/>
          <a:p>
            <a:r>
              <a:rPr lang="it-IT" dirty="0"/>
              <a:t>FILTER_VALIDATE</a:t>
            </a:r>
          </a:p>
        </p:txBody>
      </p:sp>
      <p:pic>
        <p:nvPicPr>
          <p:cNvPr id="6" name="Segnaposto contenuto 5" descr="Immagine che contiene testo&#10;&#10;Descrizione generata automaticamente">
            <a:extLst>
              <a:ext uri="{FF2B5EF4-FFF2-40B4-BE49-F238E27FC236}">
                <a16:creationId xmlns:a16="http://schemas.microsoft.com/office/drawing/2014/main" id="{18460B96-70A4-42A5-8B5D-FF5847C5B8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2" y="2920482"/>
            <a:ext cx="6799976" cy="3460313"/>
          </a:xfrm>
        </p:spPr>
      </p:pic>
      <p:sp>
        <p:nvSpPr>
          <p:cNvPr id="5" name="CasellaDiTesto 4">
            <a:extLst>
              <a:ext uri="{FF2B5EF4-FFF2-40B4-BE49-F238E27FC236}">
                <a16:creationId xmlns:a16="http://schemas.microsoft.com/office/drawing/2014/main" id="{02562B42-5353-465D-ADD0-373F1F93C5BB}"/>
              </a:ext>
            </a:extLst>
          </p:cNvPr>
          <p:cNvSpPr txBox="1"/>
          <p:nvPr/>
        </p:nvSpPr>
        <p:spPr>
          <a:xfrm>
            <a:off x="422031" y="6380795"/>
            <a:ext cx="6101860" cy="369332"/>
          </a:xfrm>
          <a:prstGeom prst="rect">
            <a:avLst/>
          </a:prstGeom>
          <a:noFill/>
        </p:spPr>
        <p:txBody>
          <a:bodyPr wrap="square">
            <a:spAutoFit/>
          </a:bodyPr>
          <a:lstStyle/>
          <a:p>
            <a:r>
              <a:rPr lang="it-IT" dirty="0"/>
              <a:t>https://www.php.net/manual/en/filter.filters.validate.php</a:t>
            </a:r>
          </a:p>
        </p:txBody>
      </p:sp>
      <p:sp>
        <p:nvSpPr>
          <p:cNvPr id="7" name="CasellaDiTesto 6">
            <a:extLst>
              <a:ext uri="{FF2B5EF4-FFF2-40B4-BE49-F238E27FC236}">
                <a16:creationId xmlns:a16="http://schemas.microsoft.com/office/drawing/2014/main" id="{02FDB8CF-E2A4-49C9-ABE6-5CD23A47436B}"/>
              </a:ext>
            </a:extLst>
          </p:cNvPr>
          <p:cNvSpPr txBox="1"/>
          <p:nvPr/>
        </p:nvSpPr>
        <p:spPr>
          <a:xfrm>
            <a:off x="422031" y="1237765"/>
            <a:ext cx="8812278"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('aafasdfsdfa@bbbb.it', FILTER_VALIDATE_EMAIL))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'VALID';</a:t>
            </a:r>
          </a:p>
          <a:p>
            <a:r>
              <a:rPr lang="it-IT" b="0" dirty="0">
                <a:solidFill>
                  <a:schemeClr val="bg1"/>
                </a:solidFill>
                <a:effectLst/>
                <a:latin typeface="Consolas" panose="020B0609020204030204" pitchFamily="49" charset="0"/>
              </a:rPr>
              <a:t>} 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'NOT VALID';</a:t>
            </a:r>
          </a:p>
          <a:p>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5648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C0E5FF-D22E-4D59-AB46-F1573731599E}"/>
              </a:ext>
            </a:extLst>
          </p:cNvPr>
          <p:cNvSpPr>
            <a:spLocks noGrp="1"/>
          </p:cNvSpPr>
          <p:nvPr>
            <p:ph type="title"/>
          </p:nvPr>
        </p:nvSpPr>
        <p:spPr/>
        <p:txBody>
          <a:bodyPr/>
          <a:lstStyle/>
          <a:p>
            <a:r>
              <a:rPr lang="it-IT" dirty="0"/>
              <a:t>FILTER_VALIDATE_INT</a:t>
            </a:r>
          </a:p>
        </p:txBody>
      </p:sp>
      <p:sp>
        <p:nvSpPr>
          <p:cNvPr id="3" name="Segnaposto contenuto 2">
            <a:extLst>
              <a:ext uri="{FF2B5EF4-FFF2-40B4-BE49-F238E27FC236}">
                <a16:creationId xmlns:a16="http://schemas.microsoft.com/office/drawing/2014/main" id="{C6296474-85D4-40D7-AEA2-FA50F2E84FAD}"/>
              </a:ext>
            </a:extLst>
          </p:cNvPr>
          <p:cNvSpPr>
            <a:spLocks noGrp="1"/>
          </p:cNvSpPr>
          <p:nvPr>
            <p:ph sz="half" idx="2"/>
          </p:nvPr>
        </p:nvSpPr>
        <p:spPr>
          <a:xfrm>
            <a:off x="328612" y="1271016"/>
            <a:ext cx="2938695" cy="5248655"/>
          </a:xfrm>
        </p:spPr>
        <p:txBody>
          <a:bodyPr>
            <a:normAutofit/>
          </a:bodyPr>
          <a:lstStyle/>
          <a:p>
            <a:r>
              <a:rPr lang="it-IT" sz="2000" dirty="0"/>
              <a:t>Abbiamo detto che in FILTER_VALIDATE_INT è possibile definire un range di interi in cui la variabile dovrebbe essere compresa.</a:t>
            </a:r>
          </a:p>
          <a:p>
            <a:r>
              <a:rPr lang="it-IT" sz="2000" dirty="0"/>
              <a:t> Vediamo qualche esempio di utilizzo creando un array di numeri e passandoli ad una funzione che ne verifica la validità. Supponiamo inoltre che un valore sia valido se intero e compreso tra 1 e 5.</a:t>
            </a:r>
          </a:p>
        </p:txBody>
      </p:sp>
      <p:pic>
        <p:nvPicPr>
          <p:cNvPr id="6" name="Segnaposto contenuto 5" descr="Immagine che contiene testo&#10;&#10;Descrizione generata automaticamente">
            <a:extLst>
              <a:ext uri="{FF2B5EF4-FFF2-40B4-BE49-F238E27FC236}">
                <a16:creationId xmlns:a16="http://schemas.microsoft.com/office/drawing/2014/main" id="{22714DE4-D742-443A-A81C-3BD004A1010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7444" y="1156671"/>
            <a:ext cx="5317112" cy="5689713"/>
          </a:xfrm>
        </p:spPr>
      </p:pic>
      <p:sp>
        <p:nvSpPr>
          <p:cNvPr id="7" name="CasellaDiTesto 6">
            <a:extLst>
              <a:ext uri="{FF2B5EF4-FFF2-40B4-BE49-F238E27FC236}">
                <a16:creationId xmlns:a16="http://schemas.microsoft.com/office/drawing/2014/main" id="{78745947-29D4-49A8-B273-2A7F6791067C}"/>
              </a:ext>
            </a:extLst>
          </p:cNvPr>
          <p:cNvSpPr txBox="1"/>
          <p:nvPr/>
        </p:nvSpPr>
        <p:spPr>
          <a:xfrm>
            <a:off x="8642195" y="1416205"/>
            <a:ext cx="3235861" cy="2585323"/>
          </a:xfrm>
          <a:prstGeom prst="rect">
            <a:avLst/>
          </a:prstGeom>
          <a:noFill/>
        </p:spPr>
        <p:txBody>
          <a:bodyPr wrap="square" rtlCol="0">
            <a:spAutoFit/>
          </a:bodyPr>
          <a:lstStyle/>
          <a:p>
            <a:r>
              <a:rPr lang="it-IT" dirty="0"/>
              <a:t>Il risultato che </a:t>
            </a:r>
            <a:r>
              <a:rPr lang="it-IT" dirty="0" err="1"/>
              <a:t>otteremo</a:t>
            </a:r>
            <a:r>
              <a:rPr lang="it-IT" dirty="0"/>
              <a:t>:</a:t>
            </a:r>
            <a:br>
              <a:rPr lang="it-IT" dirty="0"/>
            </a:br>
            <a:br>
              <a:rPr lang="it-IT" dirty="0"/>
            </a:br>
            <a:r>
              <a:rPr lang="it-IT" dirty="0"/>
              <a:t>Il valore 1 è valido</a:t>
            </a:r>
          </a:p>
          <a:p>
            <a:r>
              <a:rPr lang="it-IT" dirty="0"/>
              <a:t>Il valore -1 non è valido</a:t>
            </a:r>
          </a:p>
          <a:p>
            <a:r>
              <a:rPr lang="it-IT" dirty="0"/>
              <a:t>Il valore 2.0 non è valido</a:t>
            </a:r>
          </a:p>
          <a:p>
            <a:r>
              <a:rPr lang="it-IT" dirty="0"/>
              <a:t>Il valore </a:t>
            </a:r>
            <a:r>
              <a:rPr lang="it-IT" dirty="0" err="1"/>
              <a:t>asd</a:t>
            </a:r>
            <a:r>
              <a:rPr lang="it-IT" dirty="0"/>
              <a:t> non è valido</a:t>
            </a:r>
          </a:p>
          <a:p>
            <a:r>
              <a:rPr lang="it-IT" dirty="0"/>
              <a:t>Il valore 0 non è valido</a:t>
            </a:r>
          </a:p>
          <a:p>
            <a:r>
              <a:rPr lang="it-IT" dirty="0"/>
              <a:t>Il valore 5 è valido</a:t>
            </a:r>
          </a:p>
          <a:p>
            <a:r>
              <a:rPr lang="it-IT" dirty="0"/>
              <a:t>Il valore 10 non è valido</a:t>
            </a:r>
          </a:p>
        </p:txBody>
      </p:sp>
    </p:spTree>
    <p:extLst>
      <p:ext uri="{BB962C8B-B14F-4D97-AF65-F5344CB8AC3E}">
        <p14:creationId xmlns:p14="http://schemas.microsoft.com/office/powerpoint/2010/main" val="230577381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96432-9A9A-4AA2-B7F9-6BB528A878BC}"/>
              </a:ext>
            </a:extLst>
          </p:cNvPr>
          <p:cNvSpPr>
            <a:spLocks noGrp="1"/>
          </p:cNvSpPr>
          <p:nvPr>
            <p:ph type="title"/>
          </p:nvPr>
        </p:nvSpPr>
        <p:spPr/>
        <p:txBody>
          <a:bodyPr/>
          <a:lstStyle/>
          <a:p>
            <a:r>
              <a:rPr lang="it-IT" dirty="0" err="1"/>
              <a:t>Sanitization</a:t>
            </a:r>
            <a:r>
              <a:rPr lang="it-IT" dirty="0"/>
              <a:t> dei dati</a:t>
            </a:r>
          </a:p>
        </p:txBody>
      </p:sp>
      <p:sp>
        <p:nvSpPr>
          <p:cNvPr id="3" name="Segnaposto contenuto 2">
            <a:extLst>
              <a:ext uri="{FF2B5EF4-FFF2-40B4-BE49-F238E27FC236}">
                <a16:creationId xmlns:a16="http://schemas.microsoft.com/office/drawing/2014/main" id="{9E5B89FA-DF02-4AF7-BE40-732663844AF7}"/>
              </a:ext>
            </a:extLst>
          </p:cNvPr>
          <p:cNvSpPr>
            <a:spLocks noGrp="1"/>
          </p:cNvSpPr>
          <p:nvPr>
            <p:ph sz="half" idx="2"/>
          </p:nvPr>
        </p:nvSpPr>
        <p:spPr/>
        <p:txBody>
          <a:bodyPr/>
          <a:lstStyle/>
          <a:p>
            <a:r>
              <a:rPr lang="it-IT" dirty="0"/>
              <a:t>Oltre che validare un dato possiamo anche modificarlo affinché il PHP provi a renderlo valido:</a:t>
            </a:r>
            <a:br>
              <a:rPr lang="it-IT" dirty="0"/>
            </a:br>
            <a:endParaRPr lang="it-IT" dirty="0"/>
          </a:p>
        </p:txBody>
      </p:sp>
      <p:sp>
        <p:nvSpPr>
          <p:cNvPr id="4" name="Segnaposto contenuto 3">
            <a:extLst>
              <a:ext uri="{FF2B5EF4-FFF2-40B4-BE49-F238E27FC236}">
                <a16:creationId xmlns:a16="http://schemas.microsoft.com/office/drawing/2014/main" id="{82FD77AC-9FC7-4506-A2AB-6CE3AA7FA81D}"/>
              </a:ext>
            </a:extLst>
          </p:cNvPr>
          <p:cNvSpPr>
            <a:spLocks noGrp="1"/>
          </p:cNvSpPr>
          <p:nvPr>
            <p:ph sz="quarter" idx="4"/>
          </p:nvPr>
        </p:nvSpPr>
        <p:spPr>
          <a:xfrm>
            <a:off x="6653816" y="1271017"/>
            <a:ext cx="5209572" cy="5263586"/>
          </a:xfrm>
        </p:spPr>
        <p:txBody>
          <a:bodyPr>
            <a:normAutofit fontScale="92500" lnSpcReduction="10000"/>
          </a:bodyPr>
          <a:lstStyle/>
          <a:p>
            <a:r>
              <a:rPr lang="it-IT" sz="2000" dirty="0"/>
              <a:t>Il Risultato:</a:t>
            </a:r>
            <a:br>
              <a:rPr lang="it-IT" sz="2000" dirty="0"/>
            </a:br>
            <a:br>
              <a:rPr lang="it-IT" sz="2000" dirty="0"/>
            </a:br>
            <a:r>
              <a:rPr lang="it-IT" sz="2000" dirty="0"/>
              <a:t>Indirizzo email: test@gmail.com</a:t>
            </a:r>
          </a:p>
          <a:p>
            <a:r>
              <a:rPr lang="it-IT" sz="2000" dirty="0"/>
              <a:t>Indirizzo email sanitizzato: test@gmail.com</a:t>
            </a:r>
          </a:p>
          <a:p>
            <a:r>
              <a:rPr lang="it-IT" sz="2000" dirty="0"/>
              <a:t>Email valida: SI</a:t>
            </a:r>
          </a:p>
          <a:p>
            <a:r>
              <a:rPr lang="it-IT" sz="2000" dirty="0"/>
              <a:t>Indirizzo email: (test@gmail.com)</a:t>
            </a:r>
          </a:p>
          <a:p>
            <a:r>
              <a:rPr lang="it-IT" sz="2000" dirty="0"/>
              <a:t>Indirizzo email sanitizzato: test@gmail.com</a:t>
            </a:r>
          </a:p>
          <a:p>
            <a:r>
              <a:rPr lang="it-IT" sz="2000" dirty="0"/>
              <a:t>Email valida: SI</a:t>
            </a:r>
          </a:p>
          <a:p>
            <a:r>
              <a:rPr lang="it-IT" sz="2000" dirty="0"/>
              <a:t>Indirizzo email: testATgmail.com</a:t>
            </a:r>
          </a:p>
          <a:p>
            <a:r>
              <a:rPr lang="it-IT" sz="2000" dirty="0"/>
              <a:t>Indirizzo email sanitizzato: testATgmail.com</a:t>
            </a:r>
          </a:p>
          <a:p>
            <a:r>
              <a:rPr lang="it-IT" sz="2000" dirty="0"/>
              <a:t>Email valida: NO</a:t>
            </a:r>
          </a:p>
          <a:p>
            <a:pPr>
              <a:lnSpc>
                <a:spcPct val="120000"/>
              </a:lnSpc>
            </a:pPr>
            <a:r>
              <a:rPr lang="it-IT" sz="2000" dirty="0"/>
              <a:t>Nel primo caso avevamo una mail valida quindi era facile aspettarsi un risultato positivo. Nel secondo PHP ha provato a modificare il valore e ha restituito un'email valida. L'ultimo caso non ha avuto risultato positivo neppure dopo aver applicato FILTER_SANITIZE_EMAIL</a:t>
            </a:r>
          </a:p>
        </p:txBody>
      </p:sp>
      <p:pic>
        <p:nvPicPr>
          <p:cNvPr id="6" name="Immagine 5" descr="Immagine che contiene testo&#10;&#10;Descrizione generata automaticamente">
            <a:extLst>
              <a:ext uri="{FF2B5EF4-FFF2-40B4-BE49-F238E27FC236}">
                <a16:creationId xmlns:a16="http://schemas.microsoft.com/office/drawing/2014/main" id="{1FF78F9F-85CB-47FE-8E75-68A1CC63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1" y="2595717"/>
            <a:ext cx="6345796" cy="3720862"/>
          </a:xfrm>
          <a:prstGeom prst="rect">
            <a:avLst/>
          </a:prstGeom>
        </p:spPr>
      </p:pic>
      <p:sp>
        <p:nvSpPr>
          <p:cNvPr id="7" name="CasellaDiTesto 6">
            <a:extLst>
              <a:ext uri="{FF2B5EF4-FFF2-40B4-BE49-F238E27FC236}">
                <a16:creationId xmlns:a16="http://schemas.microsoft.com/office/drawing/2014/main" id="{30D8A1E4-662A-43FC-AC94-EAEC5129FBDD}"/>
              </a:ext>
            </a:extLst>
          </p:cNvPr>
          <p:cNvSpPr txBox="1"/>
          <p:nvPr/>
        </p:nvSpPr>
        <p:spPr>
          <a:xfrm>
            <a:off x="3011411" y="5963926"/>
            <a:ext cx="7931020" cy="923330"/>
          </a:xfrm>
          <a:prstGeom prst="rect">
            <a:avLst/>
          </a:prstGeom>
          <a:solidFill>
            <a:schemeClr val="tx1"/>
          </a:solidFill>
        </p:spPr>
        <p:txBody>
          <a:bodyPr wrap="square">
            <a:spAutoFit/>
          </a:bodyPr>
          <a:lstStyle/>
          <a:p>
            <a:r>
              <a:rPr lang="it-IT" b="0" dirty="0">
                <a:solidFill>
                  <a:schemeClr val="bg1"/>
                </a:solidFill>
                <a:effectLst/>
                <a:latin typeface="Consolas" panose="020B0609020204030204" pitchFamily="49" charset="0"/>
              </a:rPr>
              <a:t>$email =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t>
            </a:r>
            <a:r>
              <a:rPr lang="it-IT" b="0" dirty="0" err="1">
                <a:solidFill>
                  <a:schemeClr val="bg1"/>
                </a:solidFill>
                <a:effectLst/>
                <a:latin typeface="Consolas" panose="020B0609020204030204" pitchFamily="49" charset="0"/>
              </a:rPr>
              <a:t>aafasdfsdfa@bbb"b</a:t>
            </a:r>
            <a:r>
              <a:rPr lang="it-IT" b="0" dirty="0">
                <a:solidFill>
                  <a:schemeClr val="bg1"/>
                </a:solidFill>
                <a:effectLst/>
                <a:latin typeface="Consolas" panose="020B0609020204030204" pitchFamily="49" charset="0"/>
              </a:rPr>
              <a:t>', FILTER_SANITIZE_EMAIL);</a:t>
            </a:r>
          </a:p>
          <a:p>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'Mail: ' . $email; //</a:t>
            </a:r>
            <a:r>
              <a:rPr lang="it-IT" b="0" dirty="0" err="1">
                <a:solidFill>
                  <a:schemeClr val="bg1"/>
                </a:solidFill>
                <a:effectLst/>
                <a:latin typeface="Consolas" panose="020B0609020204030204" pitchFamily="49" charset="0"/>
              </a:rPr>
              <a:t>aafasdfsdfa@bbbb</a:t>
            </a:r>
            <a:endParaRPr lang="it-IT"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51700697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D56E4-0DFA-4F48-9AC4-AB6D54B2FCCA}"/>
              </a:ext>
            </a:extLst>
          </p:cNvPr>
          <p:cNvSpPr>
            <a:spLocks noGrp="1"/>
          </p:cNvSpPr>
          <p:nvPr>
            <p:ph type="title"/>
          </p:nvPr>
        </p:nvSpPr>
        <p:spPr/>
        <p:txBody>
          <a:bodyPr/>
          <a:lstStyle/>
          <a:p>
            <a:r>
              <a:rPr lang="it-IT" dirty="0"/>
              <a:t>FILTER_SANITIZE</a:t>
            </a:r>
          </a:p>
        </p:txBody>
      </p:sp>
      <p:sp>
        <p:nvSpPr>
          <p:cNvPr id="3" name="Segnaposto contenuto 2">
            <a:extLst>
              <a:ext uri="{FF2B5EF4-FFF2-40B4-BE49-F238E27FC236}">
                <a16:creationId xmlns:a16="http://schemas.microsoft.com/office/drawing/2014/main" id="{E3D422C5-5FD2-462A-B394-CAD4069B261A}"/>
              </a:ext>
            </a:extLst>
          </p:cNvPr>
          <p:cNvSpPr>
            <a:spLocks noGrp="1"/>
          </p:cNvSpPr>
          <p:nvPr>
            <p:ph sz="half" idx="2"/>
          </p:nvPr>
        </p:nvSpPr>
        <p:spPr>
          <a:xfrm>
            <a:off x="328612" y="1271016"/>
            <a:ext cx="5336208" cy="5248655"/>
          </a:xfrm>
        </p:spPr>
        <p:txBody>
          <a:bodyPr/>
          <a:lstStyle/>
          <a:p>
            <a:r>
              <a:rPr lang="it-IT" dirty="0"/>
              <a:t>Come per la validazione, anche la sanitizzazione dei dati ha diversi filtri.</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13A20991-8AEA-4654-9CC0-C763D60C44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4900" y="1274961"/>
            <a:ext cx="5678488" cy="5255816"/>
          </a:xfrm>
        </p:spPr>
      </p:pic>
    </p:spTree>
    <p:extLst>
      <p:ext uri="{BB962C8B-B14F-4D97-AF65-F5344CB8AC3E}">
        <p14:creationId xmlns:p14="http://schemas.microsoft.com/office/powerpoint/2010/main" val="195619855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3F451-5867-4B7F-A6C5-FCB7F201B43B}"/>
              </a:ext>
            </a:extLst>
          </p:cNvPr>
          <p:cNvSpPr>
            <a:spLocks noGrp="1"/>
          </p:cNvSpPr>
          <p:nvPr>
            <p:ph type="title"/>
          </p:nvPr>
        </p:nvSpPr>
        <p:spPr/>
        <p:txBody>
          <a:bodyPr/>
          <a:lstStyle/>
          <a:p>
            <a:r>
              <a:rPr lang="it-IT" dirty="0" err="1"/>
              <a:t>sanitize</a:t>
            </a:r>
            <a:r>
              <a:rPr lang="it-IT" dirty="0"/>
              <a:t> e injection</a:t>
            </a:r>
          </a:p>
        </p:txBody>
      </p:sp>
      <p:sp>
        <p:nvSpPr>
          <p:cNvPr id="3" name="Segnaposto contenuto 2">
            <a:extLst>
              <a:ext uri="{FF2B5EF4-FFF2-40B4-BE49-F238E27FC236}">
                <a16:creationId xmlns:a16="http://schemas.microsoft.com/office/drawing/2014/main" id="{A7126435-7155-4E5F-8385-9FD94FA409A8}"/>
              </a:ext>
            </a:extLst>
          </p:cNvPr>
          <p:cNvSpPr>
            <a:spLocks noGrp="1"/>
          </p:cNvSpPr>
          <p:nvPr>
            <p:ph sz="half" idx="2"/>
          </p:nvPr>
        </p:nvSpPr>
        <p:spPr>
          <a:solidFill>
            <a:schemeClr val="tx1"/>
          </a:solidFill>
        </p:spPr>
        <p:txBody>
          <a:bodyPr>
            <a:normAutofit/>
          </a:bodyPr>
          <a:lstStyle/>
          <a:p>
            <a:r>
              <a:rPr lang="it-IT" sz="1400" b="0" dirty="0">
                <a:solidFill>
                  <a:srgbClr val="569CD6"/>
                </a:solidFill>
                <a:effectLst/>
                <a:latin typeface="Consolas" panose="020B0609020204030204" pitchFamily="49" charset="0"/>
              </a:rPr>
              <a:t>CON </a:t>
            </a:r>
            <a:r>
              <a:rPr lang="it-IT" sz="1400" b="0" dirty="0" err="1">
                <a:solidFill>
                  <a:srgbClr val="569CD6"/>
                </a:solidFill>
                <a:effectLst/>
                <a:latin typeface="Consolas" panose="020B0609020204030204" pitchFamily="49" charset="0"/>
              </a:rPr>
              <a:t>filter_var</a:t>
            </a:r>
            <a:r>
              <a:rPr lang="it-IT" sz="1400" b="0" dirty="0">
                <a:solidFill>
                  <a:srgbClr val="569CD6"/>
                </a:solidFill>
                <a:effectLst/>
                <a:latin typeface="Consolas" panose="020B0609020204030204" pitchFamily="49" charset="0"/>
              </a:rPr>
              <a:t> abbiamo prevenuto questo attacco., in ogni caso il comportamento migliore in questo caso sarebbe utilizzare </a:t>
            </a:r>
            <a:r>
              <a:rPr lang="it-IT" sz="1400" b="0" dirty="0" err="1">
                <a:solidFill>
                  <a:srgbClr val="569CD6"/>
                </a:solidFill>
                <a:effectLst/>
                <a:highlight>
                  <a:srgbClr val="00FF00"/>
                </a:highlight>
                <a:latin typeface="Consolas" panose="020B0609020204030204" pitchFamily="49" charset="0"/>
              </a:rPr>
              <a:t>mysql_real_escape_string</a:t>
            </a:r>
            <a:r>
              <a:rPr lang="it-IT" sz="1400" b="0" dirty="0">
                <a:solidFill>
                  <a:srgbClr val="569CD6"/>
                </a:solidFill>
                <a:effectLst/>
                <a:highlight>
                  <a:srgbClr val="00FF00"/>
                </a:highlight>
                <a:latin typeface="Consolas" panose="020B0609020204030204" pitchFamily="49" charset="0"/>
              </a:rPr>
              <a:t> </a:t>
            </a:r>
          </a:p>
          <a:p>
            <a:endParaRPr lang="it-IT" sz="1400" dirty="0">
              <a:solidFill>
                <a:srgbClr val="569CD6"/>
              </a:solidFill>
              <a:latin typeface="Consolas" panose="020B0609020204030204" pitchFamily="49" charset="0"/>
            </a:endParaRPr>
          </a:p>
          <a:p>
            <a:r>
              <a:rPr lang="it-IT" sz="1400" b="0" dirty="0">
                <a:solidFill>
                  <a:srgbClr val="569CD6"/>
                </a:solidFill>
                <a:effectLst/>
                <a:latin typeface="Consolas" panose="020B0609020204030204" pitchFamily="49" charset="0"/>
              </a:rPr>
              <a:t>&lt;?</a:t>
            </a:r>
            <a:r>
              <a:rPr lang="it-IT" sz="1400" b="0" dirty="0" err="1">
                <a:solidFill>
                  <a:srgbClr val="569CD6"/>
                </a:solidFill>
                <a:effectLst/>
                <a:latin typeface="Consolas" panose="020B0609020204030204" pitchFamily="49" charset="0"/>
              </a:rPr>
              <a:t>php</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//se l'utente inserisse nei dati:</a:t>
            </a:r>
            <a:endParaRPr lang="it-IT" sz="1400" b="0" dirty="0">
              <a:solidFill>
                <a:srgbClr val="D4D4D4"/>
              </a:solidFill>
              <a:effectLst/>
              <a:latin typeface="Consolas" panose="020B0609020204030204" pitchFamily="49" charset="0"/>
            </a:endParaRP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users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AND</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6A9955"/>
                </a:solidFill>
                <a:effectLst/>
                <a:latin typeface="Consolas" panose="020B0609020204030204" pitchFamily="49" charset="0"/>
              </a:rPr>
              <a:t>//la query sarebbe</a:t>
            </a:r>
            <a:endParaRPr lang="it-IT" sz="1400" b="0" dirty="0">
              <a:solidFill>
                <a:srgbClr val="D4D4D4"/>
              </a:solidFill>
              <a:effectLst/>
              <a:latin typeface="Consolas" panose="020B0609020204030204" pitchFamily="49" charset="0"/>
            </a:endParaRP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a:t>
            </a:r>
          </a:p>
          <a:p>
            <a:r>
              <a:rPr lang="it-IT" sz="1400" b="0" dirty="0">
                <a:solidFill>
                  <a:srgbClr val="6A9955"/>
                </a:solidFill>
                <a:effectLst/>
                <a:latin typeface="Consolas" panose="020B0609020204030204" pitchFamily="49" charset="0"/>
              </a:rPr>
              <a:t>//SELECT * FROM users WHERE name='' or '1' = '1' AND password='' or '1' = '1'</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//ovvero sempre vera e estrarrebbe tutti i record</a:t>
            </a:r>
            <a:endParaRPr lang="it-IT" sz="1400" b="0" dirty="0">
              <a:solidFill>
                <a:srgbClr val="D4D4D4"/>
              </a:solidFill>
              <a:effectLst/>
              <a:latin typeface="Consolas" panose="020B0609020204030204" pitchFamily="49" charset="0"/>
            </a:endParaRPr>
          </a:p>
          <a:p>
            <a:endParaRPr lang="it-IT" sz="1400" dirty="0"/>
          </a:p>
        </p:txBody>
      </p:sp>
      <p:sp>
        <p:nvSpPr>
          <p:cNvPr id="4" name="Segnaposto contenuto 3">
            <a:extLst>
              <a:ext uri="{FF2B5EF4-FFF2-40B4-BE49-F238E27FC236}">
                <a16:creationId xmlns:a16="http://schemas.microsoft.com/office/drawing/2014/main" id="{212B34A2-3FAD-4AC4-A8AC-01FD86EC4D28}"/>
              </a:ext>
            </a:extLst>
          </p:cNvPr>
          <p:cNvSpPr>
            <a:spLocks noGrp="1"/>
          </p:cNvSpPr>
          <p:nvPr>
            <p:ph sz="quarter" idx="4"/>
          </p:nvPr>
        </p:nvSpPr>
        <p:spPr>
          <a:solidFill>
            <a:schemeClr val="tx1"/>
          </a:solidFill>
        </p:spPr>
        <p:txBody>
          <a:bodyPr>
            <a:normAutofit/>
          </a:bodyPr>
          <a:lstStyle/>
          <a:p>
            <a:r>
              <a:rPr lang="it-IT" sz="1600" b="0" dirty="0">
                <a:solidFill>
                  <a:srgbClr val="569CD6"/>
                </a:solidFill>
                <a:effectLst/>
                <a:latin typeface="Consolas" panose="020B0609020204030204" pitchFamily="49" charset="0"/>
              </a:rPr>
              <a:t>&lt;?</a:t>
            </a:r>
            <a:r>
              <a:rPr lang="it-IT" sz="1600" b="0" dirty="0" err="1">
                <a:solidFill>
                  <a:srgbClr val="569CD6"/>
                </a:solidFill>
                <a:effectLst/>
                <a:latin typeface="Consolas" panose="020B0609020204030204" pitchFamily="49" charset="0"/>
              </a:rPr>
              <a:t>php</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//se l'utente inserisse nei dati:</a:t>
            </a:r>
            <a:endParaRPr lang="it-IT" sz="1600" b="0" dirty="0">
              <a:solidFill>
                <a:srgbClr val="D4D4D4"/>
              </a:solidFill>
              <a:effectLst/>
              <a:latin typeface="Consolas" panose="020B0609020204030204" pitchFamily="49" charset="0"/>
            </a:endParaRPr>
          </a:p>
          <a:p>
            <a:r>
              <a:rPr lang="it-IT" sz="1600" b="0" dirty="0">
                <a:solidFill>
                  <a:srgbClr val="9CDCFE"/>
                </a:solidFill>
                <a:effectLst/>
                <a:latin typeface="Consolas" panose="020B0609020204030204" pitchFamily="49" charset="0"/>
              </a:rPr>
              <a:t>$user</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r>
              <a:rPr lang="it-IT" sz="1600" b="0" dirty="0">
                <a:solidFill>
                  <a:srgbClr val="9CDCFE"/>
                </a:solidFill>
                <a:effectLst/>
                <a:latin typeface="Consolas" panose="020B0609020204030204" pitchFamily="49" charset="0"/>
              </a:rPr>
              <a:t>$pass</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 =</a:t>
            </a:r>
            <a:r>
              <a:rPr lang="it-IT" sz="1600" b="0" dirty="0">
                <a:solidFill>
                  <a:srgbClr val="CE9178"/>
                </a:solidFill>
                <a:effectLst/>
                <a:latin typeface="Consolas" panose="020B0609020204030204" pitchFamily="49" charset="0"/>
              </a:rPr>
              <a:t>"</a:t>
            </a:r>
            <a:r>
              <a:rPr lang="it-IT" sz="1600" b="0" dirty="0">
                <a:solidFill>
                  <a:srgbClr val="569CD6"/>
                </a:solidFill>
                <a:effectLst/>
                <a:latin typeface="Consolas" panose="020B0609020204030204" pitchFamily="49" charset="0"/>
              </a:rPr>
              <a:t>SELECT</a:t>
            </a:r>
            <a:r>
              <a:rPr lang="it-IT" sz="1600" b="0" dirty="0">
                <a:solidFill>
                  <a:srgbClr val="CE9178"/>
                </a:solidFill>
                <a:effectLst/>
                <a:latin typeface="Consolas" panose="020B0609020204030204" pitchFamily="49" charset="0"/>
              </a:rPr>
              <a:t> </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FROM</a:t>
            </a:r>
            <a:r>
              <a:rPr lang="it-IT" sz="1600" b="0" dirty="0">
                <a:solidFill>
                  <a:srgbClr val="CE9178"/>
                </a:solidFill>
                <a:effectLst/>
                <a:latin typeface="Consolas" panose="020B0609020204030204" pitchFamily="49" charset="0"/>
              </a:rPr>
              <a:t> utenti </a:t>
            </a:r>
            <a:r>
              <a:rPr lang="it-IT" sz="1600" b="0" dirty="0">
                <a:solidFill>
                  <a:srgbClr val="569CD6"/>
                </a:solidFill>
                <a:effectLst/>
                <a:latin typeface="Consolas" panose="020B0609020204030204" pitchFamily="49" charset="0"/>
              </a:rPr>
              <a:t>WHERE</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name</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$user</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AND</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password</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$pass</a:t>
            </a:r>
            <a:r>
              <a:rPr lang="it-IT" sz="1600" b="0" dirty="0">
                <a:solidFill>
                  <a:srgbClr val="CE9178"/>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//la query sarebbe</a:t>
            </a:r>
            <a:endParaRPr lang="it-IT" sz="1600" b="0" dirty="0">
              <a:solidFill>
                <a:srgbClr val="D4D4D4"/>
              </a:solidFill>
              <a:effectLst/>
              <a:latin typeface="Consolas" panose="020B0609020204030204" pitchFamily="49" charset="0"/>
            </a:endParaRPr>
          </a:p>
          <a:p>
            <a:br>
              <a:rPr lang="it-IT" sz="1600" b="0" dirty="0">
                <a:solidFill>
                  <a:srgbClr val="D4D4D4"/>
                </a:solidFill>
                <a:effectLst/>
                <a:latin typeface="Consolas" panose="020B0609020204030204" pitchFamily="49" charset="0"/>
              </a:rPr>
            </a:br>
            <a:r>
              <a:rPr lang="it-IT" sz="1600" b="0" dirty="0" err="1">
                <a:solidFill>
                  <a:srgbClr val="DCDCAA"/>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a:t>
            </a:r>
          </a:p>
          <a:p>
            <a:r>
              <a:rPr lang="it-IT" sz="1600" b="0" dirty="0">
                <a:solidFill>
                  <a:srgbClr val="6A9955"/>
                </a:solidFill>
                <a:effectLst/>
                <a:latin typeface="Consolas" panose="020B0609020204030204" pitchFamily="49" charset="0"/>
              </a:rPr>
              <a:t>//SELECT * FROM utenti WHERE name='' or '1' = '1' AND password='' or '1' = '1'</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//ovvero sempre vera e estrarrebbe tutti i record</a:t>
            </a:r>
            <a:endParaRPr lang="it-IT" sz="1600" b="0" dirty="0">
              <a:solidFill>
                <a:srgbClr val="D4D4D4"/>
              </a:solidFill>
              <a:effectLst/>
              <a:latin typeface="Consolas" panose="020B0609020204030204" pitchFamily="49" charset="0"/>
            </a:endParaRPr>
          </a:p>
          <a:p>
            <a:endParaRPr lang="it-IT" sz="1600" dirty="0"/>
          </a:p>
          <a:p>
            <a:endParaRPr lang="it-IT" sz="1600" dirty="0"/>
          </a:p>
        </p:txBody>
      </p:sp>
    </p:spTree>
    <p:extLst>
      <p:ext uri="{BB962C8B-B14F-4D97-AF65-F5344CB8AC3E}">
        <p14:creationId xmlns:p14="http://schemas.microsoft.com/office/powerpoint/2010/main" val="19412201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899A1-30D4-412F-84EE-AC3E1B6F7862}"/>
              </a:ext>
            </a:extLst>
          </p:cNvPr>
          <p:cNvSpPr>
            <a:spLocks noGrp="1"/>
          </p:cNvSpPr>
          <p:nvPr>
            <p:ph type="title"/>
          </p:nvPr>
        </p:nvSpPr>
        <p:spPr/>
        <p:txBody>
          <a:bodyPr/>
          <a:lstStyle/>
          <a:p>
            <a:r>
              <a:rPr lang="it-IT" dirty="0"/>
              <a:t>FILTER_SANITIZE_STRING</a:t>
            </a:r>
          </a:p>
        </p:txBody>
      </p:sp>
      <p:sp>
        <p:nvSpPr>
          <p:cNvPr id="3" name="Segnaposto contenuto 2">
            <a:extLst>
              <a:ext uri="{FF2B5EF4-FFF2-40B4-BE49-F238E27FC236}">
                <a16:creationId xmlns:a16="http://schemas.microsoft.com/office/drawing/2014/main" id="{22BDCE37-F07A-4EDF-9611-20E723FDC1BA}"/>
              </a:ext>
            </a:extLst>
          </p:cNvPr>
          <p:cNvSpPr>
            <a:spLocks noGrp="1"/>
          </p:cNvSpPr>
          <p:nvPr>
            <p:ph sz="half" idx="2"/>
          </p:nvPr>
        </p:nvSpPr>
        <p:spPr>
          <a:xfrm>
            <a:off x="174703" y="1271016"/>
            <a:ext cx="5121574" cy="5401388"/>
          </a:xfrm>
        </p:spPr>
        <p:txBody>
          <a:bodyPr>
            <a:noAutofit/>
          </a:bodyPr>
          <a:lstStyle/>
          <a:p>
            <a:r>
              <a:rPr lang="it-IT" sz="2000" dirty="0"/>
              <a:t>Il filtro </a:t>
            </a:r>
            <a:r>
              <a:rPr lang="it-IT" sz="2000" b="1" dirty="0">
                <a:highlight>
                  <a:srgbClr val="00FFFF"/>
                </a:highlight>
              </a:rPr>
              <a:t>FILTER_SANITIZE_STRING </a:t>
            </a:r>
            <a:r>
              <a:rPr lang="it-IT" sz="2000" b="1" dirty="0">
                <a:solidFill>
                  <a:srgbClr val="0070C0"/>
                </a:solidFill>
              </a:rPr>
              <a:t>rimuove i tag </a:t>
            </a:r>
            <a:r>
              <a:rPr lang="it-IT" sz="2000" b="1" dirty="0"/>
              <a:t>e rimuove o codifica i caratteri speciali da una stringa.</a:t>
            </a:r>
          </a:p>
          <a:p>
            <a:r>
              <a:rPr lang="it-IT" sz="2000" dirty="0"/>
              <a:t>Possibili opzioni e flag:</a:t>
            </a:r>
          </a:p>
          <a:p>
            <a:r>
              <a:rPr lang="it-IT" sz="2000" dirty="0"/>
              <a:t>FILTER_FLAG_NO_ENCODE_QUOTES - Non codificare le virgolette</a:t>
            </a:r>
          </a:p>
          <a:p>
            <a:r>
              <a:rPr lang="it-IT" sz="2000" dirty="0"/>
              <a:t>FILTER_FLAG_STRIP_LOW - Rimuove i caratteri con valore ASCII &lt; 32</a:t>
            </a:r>
          </a:p>
          <a:p>
            <a:r>
              <a:rPr lang="it-IT" sz="2000" dirty="0"/>
              <a:t>FILTER_FLAG_STRIP_HIGH - Rimuove i caratteri con valore ASCII &gt; 127</a:t>
            </a:r>
          </a:p>
          <a:p>
            <a:r>
              <a:rPr lang="it-IT" sz="2000" dirty="0"/>
              <a:t>FILTER_FLAG_ENCODE_LOW - Codifica caratteri con valore ASCII &lt; 32</a:t>
            </a:r>
          </a:p>
          <a:p>
            <a:r>
              <a:rPr lang="it-IT" sz="2000" dirty="0"/>
              <a:t>FILTER_FLAG_ENCODE_HIGH - Codifica caratteri con valore ASCII &gt; 127</a:t>
            </a:r>
          </a:p>
          <a:p>
            <a:r>
              <a:rPr lang="it-IT" sz="2000" dirty="0"/>
              <a:t>FILTER_FLAG_ENCODE_AMP - Codifica il carattere "&amp;" in &amp;</a:t>
            </a:r>
          </a:p>
        </p:txBody>
      </p:sp>
      <p:sp>
        <p:nvSpPr>
          <p:cNvPr id="4" name="Segnaposto contenuto 3">
            <a:extLst>
              <a:ext uri="{FF2B5EF4-FFF2-40B4-BE49-F238E27FC236}">
                <a16:creationId xmlns:a16="http://schemas.microsoft.com/office/drawing/2014/main" id="{35F1E7F7-53AA-4607-9755-7D3C6CCF17B0}"/>
              </a:ext>
            </a:extLst>
          </p:cNvPr>
          <p:cNvSpPr>
            <a:spLocks noGrp="1"/>
          </p:cNvSpPr>
          <p:nvPr>
            <p:ph sz="quarter" idx="4"/>
          </p:nvPr>
        </p:nvSpPr>
        <p:spPr>
          <a:xfrm>
            <a:off x="5296277" y="1263550"/>
            <a:ext cx="6721020" cy="5263586"/>
          </a:xfrm>
        </p:spPr>
        <p:txBody>
          <a:bodyPr/>
          <a:lstStyle/>
          <a:p>
            <a:r>
              <a:rPr lang="it-IT" dirty="0"/>
              <a:t>&lt;?</a:t>
            </a:r>
            <a:r>
              <a:rPr lang="it-IT" dirty="0" err="1"/>
              <a:t>php</a:t>
            </a:r>
            <a:endParaRPr lang="it-IT" dirty="0"/>
          </a:p>
          <a:p>
            <a:r>
              <a:rPr lang="it-IT" dirty="0"/>
              <a:t>$</a:t>
            </a:r>
            <a:r>
              <a:rPr lang="it-IT" dirty="0" err="1"/>
              <a:t>str</a:t>
            </a:r>
            <a:r>
              <a:rPr lang="it-IT" dirty="0"/>
              <a:t> = </a:t>
            </a:r>
            <a:r>
              <a:rPr lang="it-IT" dirty="0">
                <a:solidFill>
                  <a:schemeClr val="tx1"/>
                </a:solidFill>
              </a:rPr>
              <a:t>"</a:t>
            </a:r>
            <a:r>
              <a:rPr lang="it-IT" dirty="0">
                <a:solidFill>
                  <a:srgbClr val="0070C0"/>
                </a:solidFill>
              </a:rPr>
              <a:t>&lt;h1&gt;</a:t>
            </a:r>
            <a:r>
              <a:rPr lang="it-IT" dirty="0"/>
              <a:t>Hello World!</a:t>
            </a:r>
            <a:r>
              <a:rPr lang="it-IT" dirty="0">
                <a:solidFill>
                  <a:srgbClr val="0070C0"/>
                </a:solidFill>
              </a:rPr>
              <a:t>&lt;/h1&gt;</a:t>
            </a:r>
            <a:r>
              <a:rPr lang="it-IT" dirty="0"/>
              <a:t>";</a:t>
            </a:r>
          </a:p>
          <a:p>
            <a:endParaRPr lang="it-IT" dirty="0"/>
          </a:p>
          <a:p>
            <a:r>
              <a:rPr lang="it-IT" dirty="0"/>
              <a:t>$</a:t>
            </a:r>
            <a:r>
              <a:rPr lang="it-IT" dirty="0" err="1"/>
              <a:t>newstr</a:t>
            </a:r>
            <a:r>
              <a:rPr lang="it-IT" dirty="0"/>
              <a:t> = </a:t>
            </a:r>
            <a:r>
              <a:rPr lang="it-IT" dirty="0" err="1"/>
              <a:t>filter_var</a:t>
            </a:r>
            <a:r>
              <a:rPr lang="it-IT" dirty="0"/>
              <a:t>($</a:t>
            </a:r>
            <a:r>
              <a:rPr lang="it-IT" dirty="0" err="1"/>
              <a:t>str</a:t>
            </a:r>
            <a:r>
              <a:rPr lang="it-IT" dirty="0"/>
              <a:t>, </a:t>
            </a:r>
            <a:r>
              <a:rPr lang="it-IT" dirty="0">
                <a:highlight>
                  <a:srgbClr val="00FFFF"/>
                </a:highlight>
              </a:rPr>
              <a:t>FILTER_SANITIZE_STRING</a:t>
            </a:r>
            <a:r>
              <a:rPr lang="it-IT" dirty="0"/>
              <a:t>);</a:t>
            </a:r>
          </a:p>
          <a:p>
            <a:r>
              <a:rPr lang="it-IT" dirty="0" err="1"/>
              <a:t>echo</a:t>
            </a:r>
            <a:r>
              <a:rPr lang="it-IT" dirty="0"/>
              <a:t> $</a:t>
            </a:r>
            <a:r>
              <a:rPr lang="it-IT" dirty="0" err="1"/>
              <a:t>newstr</a:t>
            </a:r>
            <a:r>
              <a:rPr lang="it-IT" dirty="0"/>
              <a:t>;</a:t>
            </a:r>
          </a:p>
          <a:p>
            <a:r>
              <a:rPr lang="it-IT" dirty="0"/>
              <a:t>?&gt;</a:t>
            </a:r>
          </a:p>
          <a:p>
            <a:br>
              <a:rPr lang="it-IT" dirty="0"/>
            </a:br>
            <a:r>
              <a:rPr lang="it-IT" dirty="0"/>
              <a:t>Risultato: Hello World!</a:t>
            </a:r>
          </a:p>
        </p:txBody>
      </p:sp>
    </p:spTree>
    <p:extLst>
      <p:ext uri="{BB962C8B-B14F-4D97-AF65-F5344CB8AC3E}">
        <p14:creationId xmlns:p14="http://schemas.microsoft.com/office/powerpoint/2010/main" val="237163911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65AB6C-DE19-4ACE-8CC3-2A66DB677391}"/>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8F3C105D-5BA2-426A-BB4A-EF4AE813D5DC}"/>
              </a:ext>
            </a:extLst>
          </p:cNvPr>
          <p:cNvSpPr>
            <a:spLocks noGrp="1"/>
          </p:cNvSpPr>
          <p:nvPr>
            <p:ph sz="half" idx="2"/>
          </p:nvPr>
        </p:nvSpPr>
        <p:spPr>
          <a:xfrm>
            <a:off x="328612" y="1271016"/>
            <a:ext cx="11549444" cy="5248655"/>
          </a:xfrm>
        </p:spPr>
        <p:txBody>
          <a:bodyPr>
            <a:normAutofit/>
          </a:bodyPr>
          <a:lstStyle/>
          <a:p>
            <a:r>
              <a:rPr lang="it-IT" sz="2000" dirty="0"/>
              <a:t>La specifica HTTP definisce 9 tipi di metodi alcuni dei quali non sono però usati o supportati da PHP; i più diffusi restano sicuramente GET e POST. </a:t>
            </a:r>
            <a:br>
              <a:rPr lang="it-IT" sz="2000" dirty="0"/>
            </a:br>
            <a:br>
              <a:rPr lang="it-IT" sz="2000" dirty="0"/>
            </a:b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t>
            </a:r>
            <a:br>
              <a:rPr lang="it-IT" sz="2000" dirty="0"/>
            </a:br>
            <a:br>
              <a:rPr lang="it-IT" sz="2000" dirty="0"/>
            </a:br>
            <a:r>
              <a:rPr lang="it-IT" sz="2000" dirty="0"/>
              <a:t>Il metodo POST, invece, consente di inviare dati ad un server senza mostrarli in query </a:t>
            </a:r>
            <a:r>
              <a:rPr lang="it-IT" sz="2000" dirty="0" err="1"/>
              <a:t>string</a:t>
            </a:r>
            <a:r>
              <a:rPr lang="it-IT" sz="2000" dirty="0"/>
              <a:t>, è ad esempio il caso dei </a:t>
            </a:r>
            <a:r>
              <a:rPr lang="it-IT" sz="2000" dirty="0" err="1"/>
              <a:t>form</a:t>
            </a:r>
            <a:endParaRPr lang="it-IT" sz="2000" dirty="0"/>
          </a:p>
        </p:txBody>
      </p:sp>
    </p:spTree>
    <p:extLst>
      <p:ext uri="{BB962C8B-B14F-4D97-AF65-F5344CB8AC3E}">
        <p14:creationId xmlns:p14="http://schemas.microsoft.com/office/powerpoint/2010/main" val="422538732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76A59-D397-4DBB-B16E-79EBB8FFA8FA}"/>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7DF74421-7166-4EFE-9E2F-B6B838912672}"/>
              </a:ext>
            </a:extLst>
          </p:cNvPr>
          <p:cNvSpPr>
            <a:spLocks noGrp="1"/>
          </p:cNvSpPr>
          <p:nvPr>
            <p:ph sz="half" idx="2"/>
          </p:nvPr>
        </p:nvSpPr>
        <p:spPr>
          <a:xfrm>
            <a:off x="328612" y="1271016"/>
            <a:ext cx="3519111" cy="5248655"/>
          </a:xfrm>
        </p:spPr>
        <p:txBody>
          <a:bodyPr>
            <a:normAutofit/>
          </a:bodyPr>
          <a:lstStyle/>
          <a:p>
            <a:r>
              <a:rPr lang="it-IT" sz="2000" dirty="0"/>
              <a:t>Iniziamo con il metodo GET. Sicuramente è il più semplice e il più immediato. </a:t>
            </a:r>
            <a:br>
              <a:rPr lang="it-IT" sz="2000" dirty="0"/>
            </a:br>
            <a:br>
              <a:rPr lang="it-IT" sz="2000" dirty="0"/>
            </a:br>
            <a:r>
              <a:rPr lang="it-IT" sz="2000" dirty="0"/>
              <a:t>È consigliato soprattutto in </a:t>
            </a:r>
            <a:r>
              <a:rPr lang="it-IT" sz="2000" dirty="0">
                <a:highlight>
                  <a:srgbClr val="00FF00"/>
                </a:highlight>
              </a:rPr>
              <a:t>quelle richieste in cui è utile salvare nell'URL i parametri richiesti.</a:t>
            </a:r>
            <a:br>
              <a:rPr lang="it-IT" sz="2000" dirty="0">
                <a:highlight>
                  <a:srgbClr val="00FF00"/>
                </a:highlight>
              </a:rPr>
            </a:br>
            <a:br>
              <a:rPr lang="it-IT" sz="2000" dirty="0"/>
            </a:br>
            <a:r>
              <a:rPr lang="it-IT" sz="2000" dirty="0"/>
              <a:t>Per poter accedere ai parametri in GET di una richiesta HTTP proveniente da un </a:t>
            </a:r>
            <a:r>
              <a:rPr lang="it-IT" sz="2000" dirty="0" err="1"/>
              <a:t>form</a:t>
            </a:r>
            <a:r>
              <a:rPr lang="it-IT" sz="2000" dirty="0"/>
              <a:t> di ricerca avremo bisogno di due file: </a:t>
            </a:r>
            <a:br>
              <a:rPr lang="it-IT" sz="2000" dirty="0"/>
            </a:br>
            <a:r>
              <a:rPr lang="it-IT" sz="2000" dirty="0"/>
              <a:t>form.html e </a:t>
            </a:r>
            <a:br>
              <a:rPr lang="it-IT" sz="2000" dirty="0"/>
            </a:br>
            <a:r>
              <a:rPr lang="it-IT" sz="2000" dirty="0" err="1"/>
              <a:t>search.php</a:t>
            </a:r>
            <a:r>
              <a:rPr lang="it-IT" sz="2000" dirty="0"/>
              <a:t>.</a:t>
            </a:r>
          </a:p>
          <a:p>
            <a:endParaRPr lang="it-IT" sz="2000" dirty="0"/>
          </a:p>
        </p:txBody>
      </p:sp>
      <p:sp>
        <p:nvSpPr>
          <p:cNvPr id="4" name="Segnaposto contenuto 3">
            <a:extLst>
              <a:ext uri="{FF2B5EF4-FFF2-40B4-BE49-F238E27FC236}">
                <a16:creationId xmlns:a16="http://schemas.microsoft.com/office/drawing/2014/main" id="{0931A9E9-F027-4F4B-B5D5-E59451F0B18F}"/>
              </a:ext>
            </a:extLst>
          </p:cNvPr>
          <p:cNvSpPr>
            <a:spLocks noGrp="1"/>
          </p:cNvSpPr>
          <p:nvPr>
            <p:ph sz="quarter" idx="4"/>
          </p:nvPr>
        </p:nvSpPr>
        <p:spPr>
          <a:xfrm>
            <a:off x="4608214" y="1271017"/>
            <a:ext cx="7255174" cy="5263586"/>
          </a:xfrm>
        </p:spPr>
        <p:txBody>
          <a:bodyPr>
            <a:normAutofit fontScale="92500" lnSpcReduction="10000"/>
          </a:bodyPr>
          <a:lstStyle/>
          <a:p>
            <a:r>
              <a:rPr lang="it-IT" dirty="0"/>
              <a:t>Analizziamo innanzitutto il codice del file form.html che conterrà il </a:t>
            </a:r>
            <a:r>
              <a:rPr lang="it-IT" dirty="0" err="1"/>
              <a:t>form</a:t>
            </a:r>
            <a:r>
              <a:rPr lang="it-IT" dirty="0"/>
              <a:t>:</a:t>
            </a:r>
            <a:br>
              <a:rPr lang="it-IT" dirty="0"/>
            </a:b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search.php</a:t>
            </a:r>
            <a:r>
              <a:rPr lang="it-IT" dirty="0"/>
              <a:t>"&gt;</a:t>
            </a:r>
          </a:p>
          <a:p>
            <a:r>
              <a:rPr lang="it-IT" dirty="0"/>
              <a:t>      &lt;input </a:t>
            </a:r>
            <a:r>
              <a:rPr lang="it-IT" dirty="0" err="1"/>
              <a:t>type</a:t>
            </a:r>
            <a:r>
              <a:rPr lang="it-IT" dirty="0"/>
              <a:t>="text" name="</a:t>
            </a:r>
            <a:r>
              <a:rPr lang="it-IT" dirty="0" err="1"/>
              <a:t>author</a:t>
            </a:r>
            <a:r>
              <a:rPr lang="it-IT" dirty="0"/>
              <a:t>" </a:t>
            </a:r>
            <a:r>
              <a:rPr lang="it-IT" dirty="0" err="1"/>
              <a:t>placeholder</a:t>
            </a:r>
            <a:r>
              <a:rPr lang="it-IT" dirty="0"/>
              <a:t>="Inserisci autore" /&gt;</a:t>
            </a:r>
          </a:p>
          <a:p>
            <a:r>
              <a:rPr lang="it-IT" dirty="0"/>
              <a:t>      &lt;input </a:t>
            </a:r>
            <a:r>
              <a:rPr lang="it-IT" dirty="0" err="1"/>
              <a:t>type</a:t>
            </a:r>
            <a:r>
              <a:rPr lang="it-IT" dirty="0"/>
              <a:t>="</a:t>
            </a:r>
            <a:r>
              <a:rPr lang="it-IT" dirty="0" err="1"/>
              <a:t>submit</a:t>
            </a:r>
            <a:r>
              <a:rPr lang="it-IT" dirty="0"/>
              <a:t>" </a:t>
            </a:r>
            <a:r>
              <a:rPr lang="it-IT" dirty="0" err="1"/>
              <a:t>value</a:t>
            </a:r>
            <a:r>
              <a:rPr lang="it-IT" dirty="0"/>
              <a:t>="Cerca"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2600766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E1146D-FEDA-4A59-AC7E-A53EED9683DC}"/>
              </a:ext>
            </a:extLst>
          </p:cNvPr>
          <p:cNvSpPr>
            <a:spLocks noGrp="1"/>
          </p:cNvSpPr>
          <p:nvPr>
            <p:ph type="title"/>
          </p:nvPr>
        </p:nvSpPr>
        <p:spPr/>
        <p:txBody>
          <a:bodyPr/>
          <a:lstStyle/>
          <a:p>
            <a:r>
              <a:rPr lang="it-IT" dirty="0"/>
              <a:t>Ricevere un parametro $_GET</a:t>
            </a:r>
          </a:p>
        </p:txBody>
      </p:sp>
      <p:sp>
        <p:nvSpPr>
          <p:cNvPr id="3" name="Segnaposto contenuto 2">
            <a:extLst>
              <a:ext uri="{FF2B5EF4-FFF2-40B4-BE49-F238E27FC236}">
                <a16:creationId xmlns:a16="http://schemas.microsoft.com/office/drawing/2014/main" id="{9A8B6FFC-3C65-47C2-B9DC-8E1E647888A9}"/>
              </a:ext>
            </a:extLst>
          </p:cNvPr>
          <p:cNvSpPr>
            <a:spLocks noGrp="1"/>
          </p:cNvSpPr>
          <p:nvPr>
            <p:ph sz="half" idx="2"/>
          </p:nvPr>
        </p:nvSpPr>
        <p:spPr/>
        <p:txBody>
          <a:bodyPr/>
          <a:lstStyle/>
          <a:p>
            <a:pPr marL="0" indent="0">
              <a:buNone/>
            </a:pP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$_GET</a:t>
            </a:r>
            <a:r>
              <a:rPr lang="en-US" b="0" i="0" dirty="0">
                <a:solidFill>
                  <a:srgbClr val="999999"/>
                </a:solidFill>
                <a:effectLst/>
                <a:latin typeface="Consolas" panose="020B0609020204030204" pitchFamily="49" charset="0"/>
              </a:rPr>
              <a:t>[</a:t>
            </a:r>
            <a:r>
              <a:rPr lang="en-US" b="0" i="0" dirty="0">
                <a:solidFill>
                  <a:srgbClr val="66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filter_var</a:t>
            </a:r>
            <a:r>
              <a:rPr lang="en-US" b="0" i="0" dirty="0">
                <a:solidFill>
                  <a:srgbClr val="999999"/>
                </a:solidFill>
                <a:effectLst/>
                <a:latin typeface="Consolas" panose="020B0609020204030204" pitchFamily="49" charset="0"/>
              </a:rPr>
              <a:t>(</a:t>
            </a:r>
            <a:r>
              <a:rPr lang="en-US" b="0" i="0" dirty="0">
                <a:solidFill>
                  <a:srgbClr val="EE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FILTER_SANITIZE_STRING</a:t>
            </a:r>
            <a:r>
              <a:rPr lang="en-US" b="0" i="0" dirty="0">
                <a:solidFill>
                  <a:srgbClr val="999999"/>
                </a:solidFill>
                <a:effectLst/>
                <a:latin typeface="Consolas" panose="020B0609020204030204" pitchFamily="49" charset="0"/>
              </a:rPr>
              <a:t>);</a:t>
            </a:r>
            <a:endParaRPr lang="it-IT" dirty="0"/>
          </a:p>
        </p:txBody>
      </p:sp>
      <p:sp>
        <p:nvSpPr>
          <p:cNvPr id="4" name="Segnaposto contenuto 3">
            <a:extLst>
              <a:ext uri="{FF2B5EF4-FFF2-40B4-BE49-F238E27FC236}">
                <a16:creationId xmlns:a16="http://schemas.microsoft.com/office/drawing/2014/main" id="{EA41EF37-FF26-4F18-9D75-5CDD34D5F50D}"/>
              </a:ext>
            </a:extLst>
          </p:cNvPr>
          <p:cNvSpPr>
            <a:spLocks noGrp="1"/>
          </p:cNvSpPr>
          <p:nvPr>
            <p:ph sz="quarter" idx="4"/>
          </p:nvPr>
        </p:nvSpPr>
        <p:spPr/>
        <p:txBody>
          <a:bodyPr/>
          <a:lstStyle/>
          <a:p>
            <a:endParaRPr lang="it-IT"/>
          </a:p>
        </p:txBody>
      </p:sp>
    </p:spTree>
    <p:extLst>
      <p:ext uri="{BB962C8B-B14F-4D97-AF65-F5344CB8AC3E}">
        <p14:creationId xmlns:p14="http://schemas.microsoft.com/office/powerpoint/2010/main" val="383397332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8626CE-D1E2-41A2-B2EF-F4D16DA07C0A}"/>
              </a:ext>
            </a:extLst>
          </p:cNvPr>
          <p:cNvSpPr>
            <a:spLocks noGrp="1"/>
          </p:cNvSpPr>
          <p:nvPr>
            <p:ph type="title"/>
          </p:nvPr>
        </p:nvSpPr>
        <p:spPr/>
        <p:txBody>
          <a:bodyPr/>
          <a:lstStyle/>
          <a:p>
            <a:r>
              <a:rPr lang="it-IT" dirty="0"/>
              <a:t>POST</a:t>
            </a:r>
          </a:p>
        </p:txBody>
      </p:sp>
      <p:sp>
        <p:nvSpPr>
          <p:cNvPr id="3" name="Segnaposto contenuto 2">
            <a:extLst>
              <a:ext uri="{FF2B5EF4-FFF2-40B4-BE49-F238E27FC236}">
                <a16:creationId xmlns:a16="http://schemas.microsoft.com/office/drawing/2014/main" id="{C8360A31-455F-49C1-82DF-6F7FBEDE5BC2}"/>
              </a:ext>
            </a:extLst>
          </p:cNvPr>
          <p:cNvSpPr>
            <a:spLocks noGrp="1"/>
          </p:cNvSpPr>
          <p:nvPr>
            <p:ph idx="1"/>
          </p:nvPr>
        </p:nvSpPr>
        <p:spPr>
          <a:xfrm>
            <a:off x="128016" y="1266088"/>
            <a:ext cx="6419088" cy="5340876"/>
          </a:xfrm>
        </p:spPr>
        <p:txBody>
          <a:bodyPr>
            <a:normAutofit fontScale="92500" lnSpcReduction="10000"/>
          </a:bodyPr>
          <a:lstStyle/>
          <a:p>
            <a:pPr>
              <a:lnSpc>
                <a:spcPct val="110000"/>
              </a:lnSpc>
            </a:pPr>
            <a:r>
              <a:rPr lang="it-IT" sz="2000" dirty="0"/>
              <a:t>Il metodo POST si differenza da GET in quanto i parametri della richiesta non vengono passati in query </a:t>
            </a:r>
            <a:r>
              <a:rPr lang="it-IT" sz="2000" dirty="0" err="1"/>
              <a:t>string</a:t>
            </a:r>
            <a:r>
              <a:rPr lang="it-IT" sz="2000" dirty="0"/>
              <a:t> e quindi non possono essere tracciati nemmeno negli access log dei web server. </a:t>
            </a:r>
            <a:br>
              <a:rPr lang="it-IT" sz="2000" dirty="0"/>
            </a:br>
            <a:br>
              <a:rPr lang="it-IT" sz="2000" dirty="0"/>
            </a:br>
            <a:r>
              <a:rPr lang="it-IT" sz="2000" dirty="0"/>
              <a:t>Caso d'uso comune di una richiesta in POST è un </a:t>
            </a:r>
            <a:r>
              <a:rPr lang="it-IT" sz="2000" dirty="0" err="1"/>
              <a:t>form</a:t>
            </a:r>
            <a:r>
              <a:rPr lang="it-IT" sz="2000" dirty="0"/>
              <a:t> che invia dati personali, come in una registrazione.</a:t>
            </a:r>
          </a:p>
          <a:p>
            <a:pPr>
              <a:lnSpc>
                <a:spcPct val="110000"/>
              </a:lnSpc>
            </a:pPr>
            <a:r>
              <a:rPr lang="it-IT" sz="2000" dirty="0"/>
              <a:t>Vediamo quindi come accedere ai parametri POST con un esempio di registrazione tramite username e password.</a:t>
            </a:r>
          </a:p>
          <a:p>
            <a:pPr>
              <a:lnSpc>
                <a:spcPct val="110000"/>
              </a:lnSpc>
            </a:pPr>
            <a:r>
              <a:rPr lang="it-IT" sz="2000" dirty="0"/>
              <a:t>Anche in questo caso abbiamo bisogno di due file: form.html e </a:t>
            </a:r>
            <a:r>
              <a:rPr lang="it-IT" sz="2000" dirty="0" err="1"/>
              <a:t>register.php</a:t>
            </a:r>
            <a:r>
              <a:rPr lang="it-IT" sz="2000" dirty="0"/>
              <a:t>. </a:t>
            </a:r>
            <a:br>
              <a:rPr lang="it-IT" sz="2000" dirty="0"/>
            </a:br>
            <a:br>
              <a:rPr lang="it-IT" sz="2000" dirty="0"/>
            </a:br>
            <a:r>
              <a:rPr lang="it-IT" sz="2000" dirty="0"/>
              <a:t>Il codice è simile all'esempio precedente. Le differenze sostanziali sono la presenza di due campi username e password e, soprattutto, l'aggiunta dell'attributo </a:t>
            </a:r>
            <a:r>
              <a:rPr lang="it-IT" sz="2000" dirty="0" err="1"/>
              <a:t>method</a:t>
            </a:r>
            <a:r>
              <a:rPr lang="it-IT" sz="2000" dirty="0"/>
              <a:t> nel tag </a:t>
            </a:r>
            <a:r>
              <a:rPr lang="it-IT" sz="2000" dirty="0" err="1"/>
              <a:t>form</a:t>
            </a:r>
            <a:r>
              <a:rPr lang="it-IT" sz="2000" dirty="0"/>
              <a:t>. </a:t>
            </a:r>
            <a:br>
              <a:rPr lang="it-IT" sz="2000" dirty="0"/>
            </a:br>
            <a:r>
              <a:rPr lang="it-IT" sz="2000" dirty="0"/>
              <a:t>Quando abbiamo bisogno di effettuare una richiesta POST è necessario specificare il metodo nel </a:t>
            </a:r>
            <a:r>
              <a:rPr lang="it-IT" sz="2000" dirty="0" err="1"/>
              <a:t>form</a:t>
            </a:r>
            <a:r>
              <a:rPr lang="it-IT" sz="2000" dirty="0"/>
              <a:t>.</a:t>
            </a:r>
          </a:p>
          <a:p>
            <a:pPr>
              <a:lnSpc>
                <a:spcPct val="110000"/>
              </a:lnSpc>
            </a:pPr>
            <a:endParaRPr lang="it-IT" sz="2000" dirty="0"/>
          </a:p>
        </p:txBody>
      </p:sp>
      <p:sp>
        <p:nvSpPr>
          <p:cNvPr id="4" name="CasellaDiTesto 3">
            <a:extLst>
              <a:ext uri="{FF2B5EF4-FFF2-40B4-BE49-F238E27FC236}">
                <a16:creationId xmlns:a16="http://schemas.microsoft.com/office/drawing/2014/main" id="{CC85B7C2-46F2-4E32-AEA2-8536F657454F}"/>
              </a:ext>
            </a:extLst>
          </p:cNvPr>
          <p:cNvSpPr txBox="1"/>
          <p:nvPr/>
        </p:nvSpPr>
        <p:spPr>
          <a:xfrm>
            <a:off x="7232904" y="1252728"/>
            <a:ext cx="4736592" cy="4801314"/>
          </a:xfrm>
          <a:prstGeom prst="rect">
            <a:avLst/>
          </a:prstGeom>
          <a:noFill/>
        </p:spPr>
        <p:txBody>
          <a:bodyPr wrap="square" rtlCol="0">
            <a:spAutoFit/>
          </a:bodyPr>
          <a:lstStyle/>
          <a:p>
            <a:r>
              <a:rPr lang="it-IT" dirty="0"/>
              <a:t>Il file contenente il </a:t>
            </a:r>
            <a:r>
              <a:rPr lang="it-IT" dirty="0" err="1"/>
              <a:t>form</a:t>
            </a:r>
            <a:r>
              <a:rPr lang="it-IT" dirty="0"/>
              <a:t>:</a:t>
            </a: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register.php</a:t>
            </a:r>
            <a:r>
              <a:rPr lang="it-IT" dirty="0"/>
              <a:t>" </a:t>
            </a:r>
            <a:r>
              <a:rPr lang="it-IT" dirty="0" err="1"/>
              <a:t>method</a:t>
            </a:r>
            <a:r>
              <a:rPr lang="it-IT" dirty="0"/>
              <a:t>="post"&gt;</a:t>
            </a:r>
          </a:p>
          <a:p>
            <a:r>
              <a:rPr lang="it-IT" dirty="0"/>
              <a:t>        &lt;input </a:t>
            </a:r>
            <a:r>
              <a:rPr lang="it-IT" dirty="0" err="1"/>
              <a:t>type</a:t>
            </a:r>
            <a:r>
              <a:rPr lang="it-IT" dirty="0"/>
              <a:t>="text" name="username" </a:t>
            </a:r>
            <a:r>
              <a:rPr lang="it-IT" dirty="0" err="1"/>
              <a:t>placeholder</a:t>
            </a:r>
            <a:r>
              <a:rPr lang="it-IT" dirty="0"/>
              <a:t>="Inserisci lo username" /&gt;&lt;</a:t>
            </a:r>
            <a:r>
              <a:rPr lang="it-IT" dirty="0" err="1"/>
              <a:t>br</a:t>
            </a:r>
            <a:r>
              <a:rPr lang="it-IT" dirty="0"/>
              <a:t>&gt;</a:t>
            </a:r>
          </a:p>
          <a:p>
            <a:r>
              <a:rPr lang="it-IT" dirty="0"/>
              <a:t>        &lt;input </a:t>
            </a:r>
            <a:r>
              <a:rPr lang="it-IT" dirty="0" err="1"/>
              <a:t>type</a:t>
            </a:r>
            <a:r>
              <a:rPr lang="it-IT" dirty="0"/>
              <a:t>="password" name="password" </a:t>
            </a:r>
            <a:r>
              <a:rPr lang="it-IT" dirty="0" err="1"/>
              <a:t>placeholder</a:t>
            </a:r>
            <a:r>
              <a:rPr lang="it-IT" dirty="0"/>
              <a:t>="Inserisci la password" /&gt;&lt;</a:t>
            </a:r>
            <a:r>
              <a:rPr lang="it-IT" dirty="0" err="1"/>
              <a:t>br</a:t>
            </a:r>
            <a:r>
              <a:rPr lang="it-IT" dirty="0"/>
              <a:t>&gt;</a:t>
            </a:r>
          </a:p>
          <a:p>
            <a:r>
              <a:rPr lang="it-IT" dirty="0"/>
              <a:t>        &lt;input </a:t>
            </a:r>
            <a:r>
              <a:rPr lang="it-IT" dirty="0" err="1"/>
              <a:t>type</a:t>
            </a:r>
            <a:r>
              <a:rPr lang="it-IT" dirty="0"/>
              <a:t>="</a:t>
            </a:r>
            <a:r>
              <a:rPr lang="it-IT" dirty="0" err="1"/>
              <a:t>submit</a:t>
            </a:r>
            <a:r>
              <a:rPr lang="it-IT" dirty="0"/>
              <a:t>" </a:t>
            </a:r>
            <a:r>
              <a:rPr lang="it-IT" dirty="0" err="1"/>
              <a:t>value</a:t>
            </a:r>
            <a:r>
              <a:rPr lang="it-IT" dirty="0"/>
              <a:t>="Registrati"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53851193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4BF7C-3588-4499-AB59-17A800DD312C}"/>
              </a:ext>
            </a:extLst>
          </p:cNvPr>
          <p:cNvSpPr>
            <a:spLocks noGrp="1"/>
          </p:cNvSpPr>
          <p:nvPr>
            <p:ph type="title"/>
          </p:nvPr>
        </p:nvSpPr>
        <p:spPr/>
        <p:txBody>
          <a:bodyPr/>
          <a:lstStyle/>
          <a:p>
            <a:r>
              <a:rPr lang="it-IT" dirty="0" err="1"/>
              <a:t>Recevere</a:t>
            </a:r>
            <a:r>
              <a:rPr lang="it-IT" dirty="0"/>
              <a:t> un parametro $_POST</a:t>
            </a:r>
          </a:p>
        </p:txBody>
      </p:sp>
      <p:sp>
        <p:nvSpPr>
          <p:cNvPr id="3" name="Segnaposto contenuto 2">
            <a:extLst>
              <a:ext uri="{FF2B5EF4-FFF2-40B4-BE49-F238E27FC236}">
                <a16:creationId xmlns:a16="http://schemas.microsoft.com/office/drawing/2014/main" id="{523A90DD-1445-49CD-A755-4C936B8ED6F7}"/>
              </a:ext>
            </a:extLst>
          </p:cNvPr>
          <p:cNvSpPr>
            <a:spLocks noGrp="1"/>
          </p:cNvSpPr>
          <p:nvPr>
            <p:ph idx="1"/>
          </p:nvPr>
        </p:nvSpPr>
        <p:spPr/>
        <p:txBody>
          <a:bodyPr/>
          <a:lstStyle/>
          <a:p>
            <a:pPr marL="0" indent="0">
              <a:buNone/>
            </a:pPr>
            <a:r>
              <a:rPr lang="it-IT" b="0" i="0">
                <a:solidFill>
                  <a:srgbClr val="EE9900"/>
                </a:solidFill>
                <a:effectLst/>
                <a:latin typeface="Consolas" panose="020B0609020204030204" pitchFamily="49" charset="0"/>
              </a:rPr>
              <a:t>$username</a:t>
            </a:r>
            <a:r>
              <a:rPr lang="it-IT" b="0" i="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0077AA"/>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a:t>
            </a:r>
            <a:r>
              <a:rPr lang="it-IT" b="0" i="0" dirty="0" err="1">
                <a:solidFill>
                  <a:srgbClr val="EE9900"/>
                </a:solidFill>
                <a:effectLst/>
                <a:latin typeface="Consolas" panose="020B0609020204030204" pitchFamily="49" charset="0"/>
              </a:rPr>
              <a:t>error</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669900"/>
                </a:solidFill>
                <a:effectLst/>
                <a:latin typeface="Consolas" panose="020B0609020204030204" pitchFamily="49" charset="0"/>
              </a:rPr>
              <a:t>'Username e password sono obbligatori'</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endParaRPr lang="it-IT" dirty="0"/>
          </a:p>
        </p:txBody>
      </p:sp>
    </p:spTree>
    <p:extLst>
      <p:ext uri="{BB962C8B-B14F-4D97-AF65-F5344CB8AC3E}">
        <p14:creationId xmlns:p14="http://schemas.microsoft.com/office/powerpoint/2010/main" val="394320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D8D0A-9787-4749-94ED-1A77FC4ACCE0}"/>
              </a:ext>
            </a:extLst>
          </p:cNvPr>
          <p:cNvSpPr>
            <a:spLocks noGrp="1"/>
          </p:cNvSpPr>
          <p:nvPr>
            <p:ph type="title"/>
          </p:nvPr>
        </p:nvSpPr>
        <p:spPr/>
        <p:txBody>
          <a:bodyPr/>
          <a:lstStyle/>
          <a:p>
            <a:r>
              <a:rPr lang="it-IT" dirty="0"/>
              <a:t>Gestire i cookie con PHP</a:t>
            </a:r>
          </a:p>
        </p:txBody>
      </p:sp>
      <p:sp>
        <p:nvSpPr>
          <p:cNvPr id="5" name="Rettangolo 4">
            <a:extLst>
              <a:ext uri="{FF2B5EF4-FFF2-40B4-BE49-F238E27FC236}">
                <a16:creationId xmlns:a16="http://schemas.microsoft.com/office/drawing/2014/main" id="{04E79346-88E4-4410-B7D3-27DA62DAFEA2}"/>
              </a:ext>
            </a:extLst>
          </p:cNvPr>
          <p:cNvSpPr/>
          <p:nvPr/>
        </p:nvSpPr>
        <p:spPr>
          <a:xfrm>
            <a:off x="6007608" y="448056"/>
            <a:ext cx="6184392" cy="640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40B9CFE-213F-4779-9C05-91B70E2B9C70}"/>
              </a:ext>
            </a:extLst>
          </p:cNvPr>
          <p:cNvSpPr>
            <a:spLocks noGrp="1"/>
          </p:cNvSpPr>
          <p:nvPr>
            <p:ph sz="half" idx="2"/>
          </p:nvPr>
        </p:nvSpPr>
        <p:spPr>
          <a:xfrm>
            <a:off x="328612" y="1271016"/>
            <a:ext cx="5285804" cy="5248655"/>
          </a:xfrm>
        </p:spPr>
        <p:txBody>
          <a:bodyPr>
            <a:normAutofit lnSpcReduction="10000"/>
          </a:bodyPr>
          <a:lstStyle/>
          <a:p>
            <a:pPr>
              <a:lnSpc>
                <a:spcPct val="100000"/>
              </a:lnSpc>
            </a:pPr>
            <a:r>
              <a:rPr lang="it-IT" sz="2000" dirty="0"/>
              <a:t>I cookie sono una sorta di </a:t>
            </a:r>
            <a:r>
              <a:rPr lang="it-IT" sz="2000" dirty="0">
                <a:highlight>
                  <a:srgbClr val="00FF00"/>
                </a:highlight>
              </a:rPr>
              <a:t>identificativo che viene utilizzato dai siti Web per memorizzare informazioni relative agli utenti.</a:t>
            </a:r>
          </a:p>
          <a:p>
            <a:pPr>
              <a:lnSpc>
                <a:spcPct val="100000"/>
              </a:lnSpc>
            </a:pPr>
            <a:r>
              <a:rPr lang="it-IT" sz="2000" dirty="0"/>
              <a:t>Questo strumento ci consente, ad esempio, di riconoscere se un utente è ancora loggato sul sito oppure no. Altri comportamenti utili dei cookie possono memorizzare alcune azioni come la richiesta di chiudere un banner pubblicitario così da non visualizzarlo alla prossima visita.</a:t>
            </a:r>
          </a:p>
          <a:p>
            <a:pPr>
              <a:lnSpc>
                <a:spcPct val="100000"/>
              </a:lnSpc>
            </a:pPr>
            <a:r>
              <a:rPr lang="it-IT" sz="2000" dirty="0">
                <a:highlight>
                  <a:srgbClr val="00FF00"/>
                </a:highlight>
              </a:rPr>
              <a:t>I cookie vengono memorizzati automaticamente dal browser, quindi fino alla cancellazione continueranno ad identificare l'utente</a:t>
            </a:r>
            <a:r>
              <a:rPr lang="it-IT" sz="2000" dirty="0"/>
              <a:t>. È possibile anche impostare una data di scadenza in modo che sia il sito Web a decidere per quanto tempo salvare questa informazione. Si può decidere infatti di tenere memorizzato un cookie fino alla chiusura del browser.</a:t>
            </a:r>
          </a:p>
        </p:txBody>
      </p:sp>
      <p:sp>
        <p:nvSpPr>
          <p:cNvPr id="4" name="Segnaposto contenuto 3">
            <a:extLst>
              <a:ext uri="{FF2B5EF4-FFF2-40B4-BE49-F238E27FC236}">
                <a16:creationId xmlns:a16="http://schemas.microsoft.com/office/drawing/2014/main" id="{A13A9586-0182-4D02-B900-BBDECE0DF980}"/>
              </a:ext>
            </a:extLst>
          </p:cNvPr>
          <p:cNvSpPr>
            <a:spLocks noGrp="1"/>
          </p:cNvSpPr>
          <p:nvPr>
            <p:ph sz="quarter" idx="4"/>
          </p:nvPr>
        </p:nvSpPr>
        <p:spPr>
          <a:xfrm>
            <a:off x="6096000" y="530352"/>
            <a:ext cx="5767388" cy="6327648"/>
          </a:xfrm>
        </p:spPr>
        <p:txBody>
          <a:bodyPr>
            <a:normAutofit fontScale="70000" lnSpcReduction="20000"/>
          </a:bodyPr>
          <a:lstStyle/>
          <a:p>
            <a:pPr>
              <a:lnSpc>
                <a:spcPct val="120000"/>
              </a:lnSpc>
            </a:pPr>
            <a:r>
              <a:rPr lang="it-IT" dirty="0"/>
              <a:t>In PHP i cookie sono memorizzati all'interno </a:t>
            </a:r>
            <a:r>
              <a:rPr lang="it-IT" dirty="0">
                <a:highlight>
                  <a:srgbClr val="00FF00"/>
                </a:highlight>
              </a:rPr>
              <a:t>dell'array riservato $_COOKIE</a:t>
            </a:r>
            <a:r>
              <a:rPr lang="it-IT" dirty="0"/>
              <a:t>. Effettuando quindi un </a:t>
            </a:r>
            <a:r>
              <a:rPr lang="it-IT" dirty="0" err="1"/>
              <a:t>dump</a:t>
            </a:r>
            <a:r>
              <a:rPr lang="it-IT" dirty="0"/>
              <a:t> dell'array otterremo un'informazione simile alla seguente:</a:t>
            </a:r>
            <a:br>
              <a:rPr lang="it-IT" dirty="0"/>
            </a:br>
            <a:br>
              <a:rPr lang="it-IT" dirty="0"/>
            </a:br>
            <a:r>
              <a:rPr lang="it-IT" dirty="0" err="1"/>
              <a:t>var_dump</a:t>
            </a:r>
            <a:r>
              <a:rPr lang="it-IT" dirty="0"/>
              <a:t>($_COOKIE);</a:t>
            </a:r>
          </a:p>
          <a:p>
            <a:pPr>
              <a:lnSpc>
                <a:spcPct val="120000"/>
              </a:lnSpc>
            </a:pPr>
            <a:r>
              <a:rPr lang="it-IT" dirty="0"/>
              <a:t>array(3) {</a:t>
            </a:r>
          </a:p>
          <a:p>
            <a:pPr>
              <a:lnSpc>
                <a:spcPct val="120000"/>
              </a:lnSpc>
            </a:pPr>
            <a:r>
              <a:rPr lang="it-IT" dirty="0"/>
              <a:t>    ["__</a:t>
            </a:r>
            <a:r>
              <a:rPr lang="it-IT" dirty="0" err="1"/>
              <a:t>utma</a:t>
            </a:r>
            <a:r>
              <a:rPr lang="it-IT" dirty="0"/>
              <a:t>"]=&gt;</a:t>
            </a:r>
          </a:p>
          <a:p>
            <a:pPr>
              <a:lnSpc>
                <a:spcPct val="120000"/>
              </a:lnSpc>
            </a:pPr>
            <a:r>
              <a:rPr lang="it-IT" dirty="0"/>
              <a:t>    </a:t>
            </a:r>
            <a:r>
              <a:rPr lang="it-IT" dirty="0" err="1"/>
              <a:t>string</a:t>
            </a:r>
            <a:r>
              <a:rPr lang="it-IT" dirty="0"/>
              <a:t>(55) "111872281.2010784770.1481539931.1481977233.1481996919.4"</a:t>
            </a:r>
          </a:p>
          <a:p>
            <a:pPr>
              <a:lnSpc>
                <a:spcPct val="120000"/>
              </a:lnSpc>
            </a:pPr>
            <a:r>
              <a:rPr lang="it-IT" dirty="0"/>
              <a:t>    ["__</a:t>
            </a:r>
            <a:r>
              <a:rPr lang="it-IT" dirty="0" err="1"/>
              <a:t>utmc</a:t>
            </a:r>
            <a:r>
              <a:rPr lang="it-IT" dirty="0"/>
              <a:t>"]=&gt;</a:t>
            </a:r>
          </a:p>
          <a:p>
            <a:pPr>
              <a:lnSpc>
                <a:spcPct val="120000"/>
              </a:lnSpc>
            </a:pPr>
            <a:r>
              <a:rPr lang="it-IT" dirty="0"/>
              <a:t>    </a:t>
            </a:r>
            <a:r>
              <a:rPr lang="it-IT" dirty="0" err="1"/>
              <a:t>string</a:t>
            </a:r>
            <a:r>
              <a:rPr lang="it-IT" dirty="0"/>
              <a:t>(9) "111872281"</a:t>
            </a:r>
          </a:p>
          <a:p>
            <a:pPr>
              <a:lnSpc>
                <a:spcPct val="120000"/>
              </a:lnSpc>
            </a:pPr>
            <a:r>
              <a:rPr lang="it-IT" dirty="0"/>
              <a:t>    ["__</a:t>
            </a:r>
            <a:r>
              <a:rPr lang="it-IT" dirty="0" err="1"/>
              <a:t>utmz</a:t>
            </a:r>
            <a:r>
              <a:rPr lang="it-IT" dirty="0"/>
              <a:t>"]=&gt;</a:t>
            </a:r>
          </a:p>
          <a:p>
            <a:pPr>
              <a:lnSpc>
                <a:spcPct val="120000"/>
              </a:lnSpc>
            </a:pPr>
            <a:r>
              <a:rPr lang="it-IT" dirty="0"/>
              <a:t>    </a:t>
            </a:r>
            <a:r>
              <a:rPr lang="it-IT" dirty="0" err="1"/>
              <a:t>string</a:t>
            </a:r>
            <a:r>
              <a:rPr lang="it-IT" dirty="0"/>
              <a:t>(70) "111872281.1481539931.1.1.utmcsr=(</a:t>
            </a:r>
            <a:r>
              <a:rPr lang="it-IT" dirty="0" err="1"/>
              <a:t>direct</a:t>
            </a:r>
            <a:r>
              <a:rPr lang="it-IT" dirty="0"/>
              <a:t>)|</a:t>
            </a:r>
            <a:r>
              <a:rPr lang="it-IT" dirty="0" err="1"/>
              <a:t>utmccn</a:t>
            </a:r>
            <a:r>
              <a:rPr lang="it-IT" dirty="0"/>
              <a:t>=(</a:t>
            </a:r>
            <a:r>
              <a:rPr lang="it-IT" dirty="0" err="1"/>
              <a:t>direct</a:t>
            </a:r>
            <a:r>
              <a:rPr lang="it-IT" dirty="0"/>
              <a:t>)|</a:t>
            </a:r>
            <a:r>
              <a:rPr lang="it-IT" dirty="0" err="1"/>
              <a:t>utmcmd</a:t>
            </a:r>
            <a:r>
              <a:rPr lang="it-IT" dirty="0"/>
              <a:t>=(none)"</a:t>
            </a:r>
          </a:p>
          <a:p>
            <a:pPr>
              <a:lnSpc>
                <a:spcPct val="120000"/>
              </a:lnSpc>
            </a:pPr>
            <a:r>
              <a:rPr lang="it-IT" dirty="0"/>
              <a:t>}</a:t>
            </a:r>
            <a:br>
              <a:rPr lang="it-IT" dirty="0"/>
            </a:br>
            <a:br>
              <a:rPr lang="it-IT" dirty="0"/>
            </a:br>
            <a:r>
              <a:rPr lang="it-IT" dirty="0"/>
              <a:t>Ovviamente </a:t>
            </a:r>
            <a:r>
              <a:rPr lang="it-IT" dirty="0">
                <a:highlight>
                  <a:srgbClr val="00FF00"/>
                </a:highlight>
              </a:rPr>
              <a:t>questi valori differiscono in base alla pagina che stiamo visitando, all'utente che accede e a diversi altri fattori</a:t>
            </a:r>
            <a:r>
              <a:rPr lang="it-IT" dirty="0"/>
              <a:t>. Nel nostro esempio ci sono tre cookie con nome __</a:t>
            </a:r>
            <a:r>
              <a:rPr lang="it-IT" dirty="0" err="1"/>
              <a:t>utm</a:t>
            </a:r>
            <a:r>
              <a:rPr lang="it-IT" dirty="0"/>
              <a:t>* (che corrisponde alla chiave dell'array) e relativi valori.</a:t>
            </a:r>
          </a:p>
        </p:txBody>
      </p:sp>
    </p:spTree>
    <p:extLst>
      <p:ext uri="{BB962C8B-B14F-4D97-AF65-F5344CB8AC3E}">
        <p14:creationId xmlns:p14="http://schemas.microsoft.com/office/powerpoint/2010/main" val="211156325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F3E00-0B52-495D-9779-9C1F994B2511}"/>
              </a:ext>
            </a:extLst>
          </p:cNvPr>
          <p:cNvSpPr>
            <a:spLocks noGrp="1"/>
          </p:cNvSpPr>
          <p:nvPr>
            <p:ph type="title"/>
          </p:nvPr>
        </p:nvSpPr>
        <p:spPr/>
        <p:txBody>
          <a:bodyPr>
            <a:normAutofit/>
          </a:bodyPr>
          <a:lstStyle/>
          <a:p>
            <a:r>
              <a:rPr lang="it-IT" dirty="0"/>
              <a:t>$_COOKIE [] Accedere al valore di un cookie</a:t>
            </a:r>
          </a:p>
        </p:txBody>
      </p:sp>
      <p:sp>
        <p:nvSpPr>
          <p:cNvPr id="3" name="Segnaposto contenuto 2">
            <a:extLst>
              <a:ext uri="{FF2B5EF4-FFF2-40B4-BE49-F238E27FC236}">
                <a16:creationId xmlns:a16="http://schemas.microsoft.com/office/drawing/2014/main" id="{62146CC8-48B5-4E6B-B0D6-BBBDB548ACDE}"/>
              </a:ext>
            </a:extLst>
          </p:cNvPr>
          <p:cNvSpPr>
            <a:spLocks noGrp="1"/>
          </p:cNvSpPr>
          <p:nvPr>
            <p:ph sz="half" idx="2"/>
          </p:nvPr>
        </p:nvSpPr>
        <p:spPr>
          <a:xfrm>
            <a:off x="328611" y="1271016"/>
            <a:ext cx="6251093" cy="5248655"/>
          </a:xfrm>
        </p:spPr>
        <p:txBody>
          <a:bodyPr>
            <a:normAutofit/>
          </a:bodyPr>
          <a:lstStyle/>
          <a:p>
            <a:r>
              <a:rPr lang="it-IT" sz="2000" dirty="0"/>
              <a:t>Per accedere al valore di un singolo cookie non abbiamo bisogno d'introdurre nuove funzioni ma possiamo accedere al singolo elemento dell'array. </a:t>
            </a:r>
          </a:p>
          <a:p>
            <a:r>
              <a:rPr lang="it-IT" sz="2000" dirty="0"/>
              <a:t>Supponiamo di avere un cookie chiamato </a:t>
            </a:r>
            <a:r>
              <a:rPr lang="it-IT" sz="2000" dirty="0" err="1"/>
              <a:t>user_id</a:t>
            </a:r>
            <a:r>
              <a:rPr lang="it-IT" sz="2000" dirty="0"/>
              <a:t>, possiamo stampare il suo valore con:</a:t>
            </a:r>
            <a:br>
              <a:rPr lang="it-IT" sz="2000" dirty="0"/>
            </a:br>
            <a:br>
              <a:rPr lang="it-IT" sz="2000" dirty="0"/>
            </a:br>
            <a:r>
              <a:rPr lang="it-IT" sz="2000" dirty="0" err="1"/>
              <a:t>echo</a:t>
            </a:r>
            <a:r>
              <a:rPr lang="it-IT" sz="2000" dirty="0"/>
              <a:t> </a:t>
            </a:r>
            <a:r>
              <a:rPr lang="it-IT" sz="2000" dirty="0">
                <a:highlight>
                  <a:srgbClr val="00FF00"/>
                </a:highlight>
              </a:rPr>
              <a:t>$_COOKIE['</a:t>
            </a:r>
            <a:r>
              <a:rPr lang="it-IT" sz="2000" dirty="0" err="1">
                <a:highlight>
                  <a:srgbClr val="00FF00"/>
                </a:highlight>
              </a:rPr>
              <a:t>user_id</a:t>
            </a:r>
            <a:r>
              <a:rPr lang="it-IT" sz="2000" dirty="0">
                <a:highlight>
                  <a:srgbClr val="00FF00"/>
                </a:highlight>
              </a:rPr>
              <a:t>'];</a:t>
            </a:r>
          </a:p>
        </p:txBody>
      </p:sp>
    </p:spTree>
    <p:extLst>
      <p:ext uri="{BB962C8B-B14F-4D97-AF65-F5344CB8AC3E}">
        <p14:creationId xmlns:p14="http://schemas.microsoft.com/office/powerpoint/2010/main" val="412159877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9ACB2-3408-41CF-A84B-0045C98F84FD}"/>
              </a:ext>
            </a:extLst>
          </p:cNvPr>
          <p:cNvSpPr>
            <a:spLocks noGrp="1"/>
          </p:cNvSpPr>
          <p:nvPr>
            <p:ph type="title"/>
          </p:nvPr>
        </p:nvSpPr>
        <p:spPr/>
        <p:txBody>
          <a:bodyPr>
            <a:normAutofit/>
          </a:bodyPr>
          <a:lstStyle/>
          <a:p>
            <a:r>
              <a:rPr lang="it-IT" dirty="0" err="1"/>
              <a:t>setcookie</a:t>
            </a:r>
            <a:r>
              <a:rPr lang="it-IT" dirty="0"/>
              <a:t>() Aggiungere un nuovo cookie</a:t>
            </a:r>
          </a:p>
        </p:txBody>
      </p:sp>
      <p:sp>
        <p:nvSpPr>
          <p:cNvPr id="3" name="Segnaposto contenuto 2">
            <a:extLst>
              <a:ext uri="{FF2B5EF4-FFF2-40B4-BE49-F238E27FC236}">
                <a16:creationId xmlns:a16="http://schemas.microsoft.com/office/drawing/2014/main" id="{69A1C972-FB5C-49BE-AF7A-08F3D745D580}"/>
              </a:ext>
            </a:extLst>
          </p:cNvPr>
          <p:cNvSpPr>
            <a:spLocks noGrp="1"/>
          </p:cNvSpPr>
          <p:nvPr>
            <p:ph sz="half" idx="2"/>
          </p:nvPr>
        </p:nvSpPr>
        <p:spPr>
          <a:xfrm>
            <a:off x="328612" y="1271016"/>
            <a:ext cx="4462844" cy="5248655"/>
          </a:xfrm>
        </p:spPr>
        <p:txBody>
          <a:bodyPr>
            <a:normAutofit/>
          </a:bodyPr>
          <a:lstStyle/>
          <a:p>
            <a:r>
              <a:rPr lang="it-IT" sz="2000" b="1" dirty="0"/>
              <a:t>Per generare un nuovo cookie </a:t>
            </a:r>
            <a:r>
              <a:rPr lang="it-IT" sz="2000" dirty="0"/>
              <a:t>dobbiamo introdurre la funzione </a:t>
            </a:r>
            <a:r>
              <a:rPr lang="it-IT" sz="2000" b="1" dirty="0" err="1"/>
              <a:t>setcookie</a:t>
            </a:r>
            <a:r>
              <a:rPr lang="it-IT" sz="2000" b="1" dirty="0"/>
              <a:t>() </a:t>
            </a:r>
            <a:r>
              <a:rPr lang="it-IT" sz="2000" dirty="0"/>
              <a:t>con la quale impostare anche la durata oltre al nome e al valore.</a:t>
            </a:r>
            <a:br>
              <a:rPr lang="it-IT" sz="2000" dirty="0"/>
            </a:br>
            <a:br>
              <a:rPr lang="it-IT" sz="2000" dirty="0"/>
            </a:br>
            <a:r>
              <a:rPr lang="it-IT" sz="2000" dirty="0"/>
              <a:t> Prima di proporre un esempio, però, è bene specificare che i cookie fanno parte dell'</a:t>
            </a:r>
            <a:r>
              <a:rPr lang="it-IT" sz="2000" dirty="0" err="1"/>
              <a:t>header</a:t>
            </a:r>
            <a:r>
              <a:rPr lang="it-IT" sz="2000" dirty="0"/>
              <a:t> di una risposta HTTP, quindi è necessario eseguire queste operazioni prima che venga inviata la risposta del server. </a:t>
            </a:r>
            <a:br>
              <a:rPr lang="it-IT" sz="2000" dirty="0"/>
            </a:br>
            <a:br>
              <a:rPr lang="it-IT" sz="2000" dirty="0"/>
            </a:br>
            <a:r>
              <a:rPr lang="it-IT" sz="2000" dirty="0"/>
              <a:t>In termini più semplici bisognerebbe </a:t>
            </a:r>
            <a:r>
              <a:rPr lang="it-IT" sz="2000" b="1" dirty="0"/>
              <a:t>compiere le operazioni di scrittura dei cookie prima che venga prodotto qualsiasi output</a:t>
            </a:r>
            <a:r>
              <a:rPr lang="it-IT" sz="2000" dirty="0"/>
              <a:t>.</a:t>
            </a:r>
          </a:p>
          <a:p>
            <a:pPr marL="0" indent="0">
              <a:buNone/>
            </a:pPr>
            <a:endParaRPr lang="it-IT" sz="2000" dirty="0"/>
          </a:p>
          <a:p>
            <a:endParaRPr lang="it-IT" dirty="0"/>
          </a:p>
        </p:txBody>
      </p:sp>
      <p:sp>
        <p:nvSpPr>
          <p:cNvPr id="4" name="Segnaposto contenuto 3">
            <a:extLst>
              <a:ext uri="{FF2B5EF4-FFF2-40B4-BE49-F238E27FC236}">
                <a16:creationId xmlns:a16="http://schemas.microsoft.com/office/drawing/2014/main" id="{46A9365C-5389-45E7-8C3E-C3294DB43DFA}"/>
              </a:ext>
            </a:extLst>
          </p:cNvPr>
          <p:cNvSpPr>
            <a:spLocks noGrp="1"/>
          </p:cNvSpPr>
          <p:nvPr>
            <p:ph sz="quarter" idx="4"/>
          </p:nvPr>
        </p:nvSpPr>
        <p:spPr>
          <a:xfrm>
            <a:off x="5212080" y="1271017"/>
            <a:ext cx="6651308" cy="5263586"/>
          </a:xfrm>
        </p:spPr>
        <p:txBody>
          <a:bodyPr/>
          <a:lstStyle/>
          <a:p>
            <a:r>
              <a:rPr lang="it-IT" sz="2000" dirty="0"/>
              <a:t>Supponiamo di voler salvare l'id di un utente all'interno di un cookie:</a:t>
            </a:r>
            <a:br>
              <a:rPr lang="it-IT" sz="2400" dirty="0"/>
            </a:br>
            <a:br>
              <a:rPr lang="it-IT" sz="2400" dirty="0"/>
            </a:br>
            <a:r>
              <a:rPr lang="en-US" sz="1800" b="0" i="0" dirty="0" err="1">
                <a:solidFill>
                  <a:srgbClr val="DD4A68"/>
                </a:solidFill>
                <a:effectLst/>
                <a:highlight>
                  <a:srgbClr val="FFFF00"/>
                </a:highlight>
                <a:latin typeface="Consolas" panose="020B0609020204030204" pitchFamily="49" charset="0"/>
              </a:rPr>
              <a:t>setcookie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a:t>
            </a:r>
            <a:r>
              <a:rPr lang="en-US" sz="1800" b="0" i="0" dirty="0" err="1">
                <a:solidFill>
                  <a:srgbClr val="669900"/>
                </a:solidFill>
                <a:effectLst/>
                <a:latin typeface="Consolas" panose="020B0609020204030204" pitchFamily="49" charset="0"/>
              </a:rPr>
              <a:t>user_id</a:t>
            </a:r>
            <a:r>
              <a:rPr lang="en-US" sz="1800" b="0" i="0" dirty="0">
                <a:solidFill>
                  <a:srgbClr val="669900"/>
                </a:solidFill>
                <a:effectLst/>
                <a:latin typeface="Consolas" panose="020B0609020204030204" pitchFamily="49" charset="0"/>
              </a:rPr>
              <a:t>"</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669900"/>
                </a:solidFill>
                <a:effectLst/>
                <a:latin typeface="Consolas" panose="020B0609020204030204" pitchFamily="49" charset="0"/>
              </a:rPr>
              <a:t>"345"</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err="1">
                <a:solidFill>
                  <a:srgbClr val="DD4A68"/>
                </a:solidFill>
                <a:effectLst/>
                <a:latin typeface="Consolas" panose="020B0609020204030204" pitchFamily="49" charset="0"/>
              </a:rPr>
              <a:t>strtotime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"+1 year"</a:t>
            </a:r>
            <a:r>
              <a:rPr lang="en-US" sz="1800" b="0" i="0" dirty="0">
                <a:solidFill>
                  <a:srgbClr val="999999"/>
                </a:solidFill>
                <a:effectLst/>
                <a:latin typeface="Consolas" panose="020B0609020204030204" pitchFamily="49" charset="0"/>
              </a:rPr>
              <a:t>));</a:t>
            </a:r>
            <a:endParaRPr lang="it-IT" sz="1800" dirty="0"/>
          </a:p>
          <a:p>
            <a:endParaRPr lang="it-IT" dirty="0"/>
          </a:p>
        </p:txBody>
      </p:sp>
    </p:spTree>
    <p:extLst>
      <p:ext uri="{BB962C8B-B14F-4D97-AF65-F5344CB8AC3E}">
        <p14:creationId xmlns:p14="http://schemas.microsoft.com/office/powerpoint/2010/main" val="418768313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02711-15AD-4DE8-8858-639D038B4F19}"/>
              </a:ext>
            </a:extLst>
          </p:cNvPr>
          <p:cNvSpPr>
            <a:spLocks noGrp="1"/>
          </p:cNvSpPr>
          <p:nvPr>
            <p:ph type="title"/>
          </p:nvPr>
        </p:nvSpPr>
        <p:spPr/>
        <p:txBody>
          <a:bodyPr/>
          <a:lstStyle/>
          <a:p>
            <a:r>
              <a:rPr lang="it-IT" dirty="0"/>
              <a:t>La funzione </a:t>
            </a:r>
            <a:r>
              <a:rPr lang="it-IT" dirty="0" err="1"/>
              <a:t>setcookie</a:t>
            </a:r>
            <a:r>
              <a:rPr lang="it-IT" dirty="0"/>
              <a:t>()</a:t>
            </a:r>
          </a:p>
        </p:txBody>
      </p:sp>
      <p:sp>
        <p:nvSpPr>
          <p:cNvPr id="3" name="Segnaposto contenuto 2">
            <a:extLst>
              <a:ext uri="{FF2B5EF4-FFF2-40B4-BE49-F238E27FC236}">
                <a16:creationId xmlns:a16="http://schemas.microsoft.com/office/drawing/2014/main" id="{EA349DE3-AB3B-46C3-A2C2-49D4C5C7CF09}"/>
              </a:ext>
            </a:extLst>
          </p:cNvPr>
          <p:cNvSpPr>
            <a:spLocks noGrp="1"/>
          </p:cNvSpPr>
          <p:nvPr>
            <p:ph idx="1"/>
          </p:nvPr>
        </p:nvSpPr>
        <p:spPr>
          <a:xfrm>
            <a:off x="328612" y="1266088"/>
            <a:ext cx="3694748" cy="5340876"/>
          </a:xfrm>
        </p:spPr>
        <p:txBody>
          <a:bodyPr>
            <a:normAutofit/>
          </a:bodyPr>
          <a:lstStyle/>
          <a:p>
            <a:r>
              <a:rPr lang="it-IT" sz="2000" dirty="0"/>
              <a:t>La funzione</a:t>
            </a:r>
            <a:r>
              <a:rPr lang="it-IT" sz="2000" dirty="0">
                <a:highlight>
                  <a:srgbClr val="FFFF00"/>
                </a:highlight>
              </a:rPr>
              <a:t> </a:t>
            </a:r>
            <a:r>
              <a:rPr lang="it-IT" sz="2000" b="1" dirty="0" err="1">
                <a:highlight>
                  <a:srgbClr val="FFFF00"/>
                </a:highlight>
              </a:rPr>
              <a:t>setcookie</a:t>
            </a:r>
            <a:r>
              <a:rPr lang="it-IT" sz="2000" b="1" dirty="0"/>
              <a:t>() </a:t>
            </a:r>
            <a:r>
              <a:rPr lang="it-IT" sz="2000" dirty="0"/>
              <a:t>prende in ingresso i parametri:</a:t>
            </a:r>
          </a:p>
        </p:txBody>
      </p:sp>
      <p:pic>
        <p:nvPicPr>
          <p:cNvPr id="5" name="Immagine 4" descr="Immagine che contiene testo&#10;&#10;Descrizione generata automaticamente">
            <a:extLst>
              <a:ext uri="{FF2B5EF4-FFF2-40B4-BE49-F238E27FC236}">
                <a16:creationId xmlns:a16="http://schemas.microsoft.com/office/drawing/2014/main" id="{A590F81C-276D-4319-B2D7-F64C770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3" y="1868329"/>
            <a:ext cx="6815780" cy="4429705"/>
          </a:xfrm>
          <a:prstGeom prst="rect">
            <a:avLst/>
          </a:prstGeom>
        </p:spPr>
      </p:pic>
    </p:spTree>
    <p:extLst>
      <p:ext uri="{BB962C8B-B14F-4D97-AF65-F5344CB8AC3E}">
        <p14:creationId xmlns:p14="http://schemas.microsoft.com/office/powerpoint/2010/main" val="355822622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98195-14F9-4638-8ECB-FAF111D562A5}"/>
              </a:ext>
            </a:extLst>
          </p:cNvPr>
          <p:cNvSpPr>
            <a:spLocks noGrp="1"/>
          </p:cNvSpPr>
          <p:nvPr>
            <p:ph type="title"/>
          </p:nvPr>
        </p:nvSpPr>
        <p:spPr/>
        <p:txBody>
          <a:bodyPr/>
          <a:lstStyle/>
          <a:p>
            <a:r>
              <a:rPr lang="it-IT" dirty="0"/>
              <a:t>Modificare o Eliminare un Cookie</a:t>
            </a:r>
          </a:p>
        </p:txBody>
      </p:sp>
      <p:sp>
        <p:nvSpPr>
          <p:cNvPr id="3" name="Segnaposto contenuto 2">
            <a:extLst>
              <a:ext uri="{FF2B5EF4-FFF2-40B4-BE49-F238E27FC236}">
                <a16:creationId xmlns:a16="http://schemas.microsoft.com/office/drawing/2014/main" id="{08C37987-D54C-4552-8E74-AB3FFA9D0323}"/>
              </a:ext>
            </a:extLst>
          </p:cNvPr>
          <p:cNvSpPr>
            <a:spLocks noGrp="1"/>
          </p:cNvSpPr>
          <p:nvPr>
            <p:ph sz="half" idx="2"/>
          </p:nvPr>
        </p:nvSpPr>
        <p:spPr>
          <a:xfrm>
            <a:off x="137161" y="1271016"/>
            <a:ext cx="5852159" cy="5248655"/>
          </a:xfrm>
        </p:spPr>
        <p:txBody>
          <a:bodyPr/>
          <a:lstStyle/>
          <a:p>
            <a:r>
              <a:rPr lang="it-IT" b="1" dirty="0">
                <a:highlight>
                  <a:srgbClr val="FFFF00"/>
                </a:highlight>
              </a:rPr>
              <a:t>PER MODIFICARE </a:t>
            </a:r>
            <a:r>
              <a:rPr lang="it-IT" dirty="0"/>
              <a:t>qualsiasi informazione relativa ad un cookie è sufficiente</a:t>
            </a:r>
            <a:r>
              <a:rPr lang="it-IT" b="1" dirty="0"/>
              <a:t> richiamare la funzione </a:t>
            </a:r>
            <a:r>
              <a:rPr lang="it-IT" b="1" dirty="0" err="1"/>
              <a:t>setcookie</a:t>
            </a:r>
            <a:r>
              <a:rPr lang="it-IT" b="1" dirty="0"/>
              <a:t>()</a:t>
            </a:r>
            <a:r>
              <a:rPr lang="it-IT" dirty="0"/>
              <a:t> con i nuovi dati.</a:t>
            </a:r>
            <a:br>
              <a:rPr lang="it-IT" dirty="0"/>
            </a:br>
            <a:r>
              <a:rPr lang="it-IT" dirty="0"/>
              <a:t> Ad esempio per cambiare lo user id possiamo richiamarlo come segue:</a:t>
            </a:r>
            <a:br>
              <a:rPr lang="it-IT" dirty="0"/>
            </a:br>
            <a:br>
              <a:rPr lang="it-IT" dirty="0"/>
            </a:br>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strtotime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"+1 year"</a:t>
            </a:r>
            <a:r>
              <a:rPr lang="en-US" sz="1600" b="0" i="0" dirty="0">
                <a:solidFill>
                  <a:srgbClr val="999999"/>
                </a:solidFill>
                <a:effectLst/>
                <a:latin typeface="Consolas" panose="020B0609020204030204" pitchFamily="49" charset="0"/>
              </a:rPr>
              <a:t>));</a:t>
            </a:r>
            <a:endParaRPr lang="it-IT" sz="1600" dirty="0"/>
          </a:p>
        </p:txBody>
      </p:sp>
      <p:sp>
        <p:nvSpPr>
          <p:cNvPr id="4" name="Segnaposto contenuto 3">
            <a:extLst>
              <a:ext uri="{FF2B5EF4-FFF2-40B4-BE49-F238E27FC236}">
                <a16:creationId xmlns:a16="http://schemas.microsoft.com/office/drawing/2014/main" id="{0CDB073C-AAB6-45D2-9129-F883CF79EF99}"/>
              </a:ext>
            </a:extLst>
          </p:cNvPr>
          <p:cNvSpPr>
            <a:spLocks noGrp="1"/>
          </p:cNvSpPr>
          <p:nvPr>
            <p:ph sz="quarter" idx="4"/>
          </p:nvPr>
        </p:nvSpPr>
        <p:spPr>
          <a:xfrm>
            <a:off x="6693408" y="2450591"/>
            <a:ext cx="5169980" cy="4084011"/>
          </a:xfrm>
        </p:spPr>
        <p:txBody>
          <a:bodyPr/>
          <a:lstStyle/>
          <a:p>
            <a:r>
              <a:rPr lang="it-IT" b="1" dirty="0">
                <a:highlight>
                  <a:srgbClr val="FFFF00"/>
                </a:highlight>
              </a:rPr>
              <a:t>ELIMINARE</a:t>
            </a:r>
            <a:r>
              <a:rPr lang="it-IT" b="1" dirty="0"/>
              <a:t> UN COOKIE</a:t>
            </a:r>
          </a:p>
          <a:p>
            <a:r>
              <a:rPr lang="it-IT" dirty="0"/>
              <a:t>L'eliminazione di un cookie avviene come per la chiave di un array </a:t>
            </a:r>
            <a:r>
              <a:rPr lang="it-IT" b="1" dirty="0"/>
              <a:t>attraverso </a:t>
            </a:r>
            <a:r>
              <a:rPr lang="it-IT" dirty="0"/>
              <a:t>l'invocazione di </a:t>
            </a:r>
            <a:r>
              <a:rPr lang="it-IT" b="1" dirty="0" err="1"/>
              <a:t>unset</a:t>
            </a:r>
            <a:r>
              <a:rPr lang="it-IT" dirty="0"/>
              <a:t>. </a:t>
            </a:r>
            <a:br>
              <a:rPr lang="it-IT" dirty="0"/>
            </a:br>
            <a:r>
              <a:rPr lang="it-IT" dirty="0"/>
              <a:t>Se vogliamo cancellare il cookie precedente è quindi sufficiente richiamare:</a:t>
            </a:r>
          </a:p>
          <a:p>
            <a:r>
              <a:rPr lang="it-IT" sz="1600" b="0" i="0" dirty="0" err="1">
                <a:solidFill>
                  <a:srgbClr val="DD4A68"/>
                </a:solidFill>
                <a:effectLst/>
                <a:highlight>
                  <a:srgbClr val="FFFF00"/>
                </a:highlight>
                <a:latin typeface="Consolas" panose="020B0609020204030204" pitchFamily="49" charset="0"/>
              </a:rPr>
              <a:t>unset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$_COOKIE</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user_id</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54472056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87C86-2022-404D-93CF-B7B04862050A}"/>
              </a:ext>
            </a:extLst>
          </p:cNvPr>
          <p:cNvSpPr>
            <a:spLocks noGrp="1"/>
          </p:cNvSpPr>
          <p:nvPr>
            <p:ph type="title"/>
          </p:nvPr>
        </p:nvSpPr>
        <p:spPr/>
        <p:txBody>
          <a:bodyPr/>
          <a:lstStyle/>
          <a:p>
            <a:r>
              <a:rPr lang="it-IT" dirty="0"/>
              <a:t>Gestire le sessioni in PHP</a:t>
            </a:r>
          </a:p>
        </p:txBody>
      </p:sp>
      <p:sp>
        <p:nvSpPr>
          <p:cNvPr id="3" name="Segnaposto contenuto 2">
            <a:extLst>
              <a:ext uri="{FF2B5EF4-FFF2-40B4-BE49-F238E27FC236}">
                <a16:creationId xmlns:a16="http://schemas.microsoft.com/office/drawing/2014/main" id="{97B9304C-E415-4C9A-A3A8-BD9399F7E39E}"/>
              </a:ext>
            </a:extLst>
          </p:cNvPr>
          <p:cNvSpPr>
            <a:spLocks noGrp="1"/>
          </p:cNvSpPr>
          <p:nvPr>
            <p:ph sz="half" idx="2"/>
          </p:nvPr>
        </p:nvSpPr>
        <p:spPr>
          <a:xfrm>
            <a:off x="328612" y="1271016"/>
            <a:ext cx="11549444" cy="5248655"/>
          </a:xfrm>
        </p:spPr>
        <p:txBody>
          <a:bodyPr>
            <a:normAutofit fontScale="85000" lnSpcReduction="10000"/>
          </a:bodyPr>
          <a:lstStyle/>
          <a:p>
            <a:pPr>
              <a:lnSpc>
                <a:spcPct val="110000"/>
              </a:lnSpc>
            </a:pPr>
            <a:r>
              <a:rPr lang="it-IT" sz="2400" dirty="0"/>
              <a:t>Le sessioni sono un meccanismo alternativo ai cookie per memorizzare informazioni relative all'utente.</a:t>
            </a:r>
            <a:br>
              <a:rPr lang="it-IT" sz="2400" dirty="0"/>
            </a:br>
            <a:br>
              <a:rPr lang="it-IT" sz="2400" dirty="0"/>
            </a:br>
            <a:r>
              <a:rPr lang="it-IT" sz="2400" dirty="0">
                <a:highlight>
                  <a:srgbClr val="FFFF00"/>
                </a:highlight>
              </a:rPr>
              <a:t>A differenza dei cookie che vengono salvati sul client</a:t>
            </a:r>
            <a:r>
              <a:rPr lang="it-IT" sz="2400" dirty="0"/>
              <a:t>, ovvero sul dispositivo dell'utente tramite browser</a:t>
            </a:r>
            <a:r>
              <a:rPr lang="it-IT" sz="2400" dirty="0">
                <a:highlight>
                  <a:srgbClr val="00FF00"/>
                </a:highlight>
              </a:rPr>
              <a:t>, la sessione memorizza le informazioni sul server che ospita l'applicazione.</a:t>
            </a:r>
          </a:p>
          <a:p>
            <a:pPr>
              <a:lnSpc>
                <a:spcPct val="110000"/>
              </a:lnSpc>
            </a:pPr>
            <a:r>
              <a:rPr lang="it-IT" sz="2400" dirty="0"/>
              <a:t>Di default la sessione salva i dati in file testuali salvati nel file system del server. È possibile, però, modificare tale configurazione in maniera da salvarle anche su database, </a:t>
            </a:r>
            <a:r>
              <a:rPr lang="it-IT" sz="2400" dirty="0" err="1"/>
              <a:t>Memcache</a:t>
            </a:r>
            <a:r>
              <a:rPr lang="it-IT" sz="2400" dirty="0"/>
              <a:t>, </a:t>
            </a:r>
            <a:r>
              <a:rPr lang="it-IT" sz="2400" dirty="0" err="1"/>
              <a:t>Redis</a:t>
            </a:r>
            <a:r>
              <a:rPr lang="it-IT" sz="2400" dirty="0"/>
              <a:t>, e così via. </a:t>
            </a:r>
            <a:br>
              <a:rPr lang="it-IT" sz="2400" dirty="0"/>
            </a:br>
            <a:r>
              <a:rPr lang="it-IT" sz="2400" dirty="0"/>
              <a:t>Tutte alternative molto utili quando si lavora, ad esempio, con applicazioni che risiedono in server differenti.</a:t>
            </a:r>
          </a:p>
          <a:p>
            <a:pPr>
              <a:lnSpc>
                <a:spcPct val="110000"/>
              </a:lnSpc>
            </a:pPr>
            <a:r>
              <a:rPr lang="it-IT" sz="2400" dirty="0">
                <a:highlight>
                  <a:srgbClr val="00FF00"/>
                </a:highlight>
              </a:rPr>
              <a:t>L'associazione utente/sessione avviene nella maggior parte dei casi attraverso un cookie che contiene l'id della sessione.</a:t>
            </a:r>
          </a:p>
          <a:p>
            <a:pPr>
              <a:lnSpc>
                <a:spcPct val="110000"/>
              </a:lnSpc>
            </a:pPr>
            <a:r>
              <a:rPr lang="it-IT" sz="2400" u="sng" dirty="0"/>
              <a:t>La durata di una sessione, così come avviene per i cookie, può essere decisa dallo sviluppatore. Se non diversamente specificato essa scadrà alla chiusura del browser.</a:t>
            </a:r>
          </a:p>
          <a:p>
            <a:pPr>
              <a:lnSpc>
                <a:spcPct val="110000"/>
              </a:lnSpc>
            </a:pPr>
            <a:r>
              <a:rPr lang="it-IT" sz="2400" dirty="0"/>
              <a:t>L'uso più comune che viene fatto di una sessione è quello di implementare un sistema di autenticazione su un sito Web. Una volta verificato che le credenziali di accesso sono valide, infatti, è utile memorizzare le informazioni dell'utente su una sessione così da non doverle ricaricare da database all'apertura di ogni pagina.</a:t>
            </a:r>
          </a:p>
          <a:p>
            <a:endParaRPr lang="it-IT" dirty="0"/>
          </a:p>
        </p:txBody>
      </p:sp>
    </p:spTree>
    <p:extLst>
      <p:ext uri="{BB962C8B-B14F-4D97-AF65-F5344CB8AC3E}">
        <p14:creationId xmlns:p14="http://schemas.microsoft.com/office/powerpoint/2010/main" val="334243585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D5937-0B7F-4416-AC89-A4C4412F1AA6}"/>
              </a:ext>
            </a:extLst>
          </p:cNvPr>
          <p:cNvSpPr>
            <a:spLocks noGrp="1"/>
          </p:cNvSpPr>
          <p:nvPr>
            <p:ph type="title"/>
          </p:nvPr>
        </p:nvSpPr>
        <p:spPr/>
        <p:txBody>
          <a:bodyPr/>
          <a:lstStyle/>
          <a:p>
            <a:r>
              <a:rPr lang="it-IT" dirty="0"/>
              <a:t>Iniziare una sessione</a:t>
            </a:r>
          </a:p>
        </p:txBody>
      </p:sp>
      <p:sp>
        <p:nvSpPr>
          <p:cNvPr id="3" name="Segnaposto contenuto 2">
            <a:extLst>
              <a:ext uri="{FF2B5EF4-FFF2-40B4-BE49-F238E27FC236}">
                <a16:creationId xmlns:a16="http://schemas.microsoft.com/office/drawing/2014/main" id="{CE6CBE86-1353-437B-BDA9-A3C975643590}"/>
              </a:ext>
            </a:extLst>
          </p:cNvPr>
          <p:cNvSpPr>
            <a:spLocks noGrp="1"/>
          </p:cNvSpPr>
          <p:nvPr>
            <p:ph sz="half" idx="2"/>
          </p:nvPr>
        </p:nvSpPr>
        <p:spPr>
          <a:xfrm>
            <a:off x="328612" y="1271016"/>
            <a:ext cx="5767388" cy="5248655"/>
          </a:xfrm>
        </p:spPr>
        <p:txBody>
          <a:bodyPr>
            <a:normAutofit lnSpcReduction="10000"/>
          </a:bodyPr>
          <a:lstStyle/>
          <a:p>
            <a:r>
              <a:rPr lang="it-IT" sz="2000" b="1" dirty="0"/>
              <a:t>Una sessione, per poter essere utilizzata, ha bisogno di essere inizializzata</a:t>
            </a:r>
            <a:r>
              <a:rPr lang="it-IT" sz="2000" dirty="0"/>
              <a:t>.</a:t>
            </a:r>
            <a:br>
              <a:rPr lang="it-IT" sz="2000" dirty="0"/>
            </a:br>
            <a:r>
              <a:rPr lang="it-IT" sz="2000" dirty="0"/>
              <a:t> </a:t>
            </a:r>
            <a:br>
              <a:rPr lang="it-IT" sz="2000" dirty="0"/>
            </a:br>
            <a:r>
              <a:rPr lang="it-IT" sz="2000" dirty="0">
                <a:highlight>
                  <a:srgbClr val="FFFF00"/>
                </a:highlight>
              </a:rPr>
              <a:t>Come per i cookie è necessario inizializzarla prima che qualsiasi output sia già stato inviato alla pagina.</a:t>
            </a:r>
            <a:br>
              <a:rPr lang="it-IT" sz="2000" dirty="0">
                <a:highlight>
                  <a:srgbClr val="FFFF00"/>
                </a:highlight>
              </a:rPr>
            </a:br>
            <a:br>
              <a:rPr lang="it-IT" sz="2000" dirty="0">
                <a:highlight>
                  <a:srgbClr val="FFFF00"/>
                </a:highlight>
              </a:rPr>
            </a:br>
            <a:r>
              <a:rPr lang="it-IT" sz="2000" b="1" dirty="0"/>
              <a:t>La funzione </a:t>
            </a:r>
            <a:r>
              <a:rPr lang="it-IT" sz="2000" b="1" dirty="0">
                <a:highlight>
                  <a:srgbClr val="FFFF00"/>
                </a:highlight>
              </a:rPr>
              <a:t>per inizializzare una sessione </a:t>
            </a:r>
            <a:r>
              <a:rPr lang="it-IT" sz="2000" b="1" dirty="0"/>
              <a:t>si chiama </a:t>
            </a:r>
            <a:r>
              <a:rPr lang="it-IT" sz="2000" b="1" dirty="0" err="1">
                <a:highlight>
                  <a:srgbClr val="FFFF00"/>
                </a:highlight>
              </a:rPr>
              <a:t>session_start</a:t>
            </a:r>
            <a:r>
              <a:rPr lang="it-IT" sz="2000" b="1" dirty="0"/>
              <a:t>().</a:t>
            </a:r>
            <a:br>
              <a:rPr lang="it-IT" sz="2000" b="1" dirty="0"/>
            </a:br>
            <a:br>
              <a:rPr lang="it-IT" sz="2000" dirty="0"/>
            </a:br>
            <a:r>
              <a:rPr lang="it-IT" sz="2000" dirty="0"/>
              <a:t> Essa prende in ingresso un array di opzioni che, se impostate, vanno a sovrascrivere quelle di default impostate nel php.ini. </a:t>
            </a:r>
            <a:br>
              <a:rPr lang="it-IT" sz="2000" dirty="0"/>
            </a:br>
            <a:r>
              <a:rPr lang="it-IT" sz="2000" dirty="0"/>
              <a:t>Per sapere quali sono tali impostazioni si può fare riferimento alla documentazione ufficiale.</a:t>
            </a:r>
          </a:p>
          <a:p>
            <a:r>
              <a:rPr lang="it-IT" sz="2000" b="1" dirty="0"/>
              <a:t>Una volta inizializzata la sessione possiamo accedere ai dati relativi e, di conseguenza, poterne aggiungere altri.</a:t>
            </a:r>
          </a:p>
        </p:txBody>
      </p:sp>
      <p:sp>
        <p:nvSpPr>
          <p:cNvPr id="4" name="Segnaposto contenuto 3">
            <a:extLst>
              <a:ext uri="{FF2B5EF4-FFF2-40B4-BE49-F238E27FC236}">
                <a16:creationId xmlns:a16="http://schemas.microsoft.com/office/drawing/2014/main" id="{2660877F-AB34-4CB9-8BB2-05BF5F85C49F}"/>
              </a:ext>
            </a:extLst>
          </p:cNvPr>
          <p:cNvSpPr>
            <a:spLocks noGrp="1"/>
          </p:cNvSpPr>
          <p:nvPr>
            <p:ph sz="quarter" idx="4"/>
          </p:nvPr>
        </p:nvSpPr>
        <p:spPr>
          <a:xfrm>
            <a:off x="6245352" y="1271017"/>
            <a:ext cx="5618036" cy="5263586"/>
          </a:xfrm>
        </p:spPr>
        <p:txBody>
          <a:bodyPr>
            <a:normAutofit/>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//sessione inizializzata</a:t>
            </a:r>
            <a:endParaRPr lang="it-IT" sz="1600" dirty="0"/>
          </a:p>
        </p:txBody>
      </p:sp>
    </p:spTree>
    <p:extLst>
      <p:ext uri="{BB962C8B-B14F-4D97-AF65-F5344CB8AC3E}">
        <p14:creationId xmlns:p14="http://schemas.microsoft.com/office/powerpoint/2010/main" val="363039346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85770-634C-4739-A941-3F35E2C8FF76}"/>
              </a:ext>
            </a:extLst>
          </p:cNvPr>
          <p:cNvSpPr>
            <a:spLocks noGrp="1"/>
          </p:cNvSpPr>
          <p:nvPr>
            <p:ph type="title"/>
          </p:nvPr>
        </p:nvSpPr>
        <p:spPr/>
        <p:txBody>
          <a:bodyPr>
            <a:normAutofit/>
          </a:bodyPr>
          <a:lstStyle/>
          <a:p>
            <a:r>
              <a:rPr lang="it-IT" dirty="0"/>
              <a:t>Accedere ai dati di una sessione</a:t>
            </a:r>
          </a:p>
        </p:txBody>
      </p:sp>
      <p:sp>
        <p:nvSpPr>
          <p:cNvPr id="3" name="Segnaposto contenuto 2">
            <a:extLst>
              <a:ext uri="{FF2B5EF4-FFF2-40B4-BE49-F238E27FC236}">
                <a16:creationId xmlns:a16="http://schemas.microsoft.com/office/drawing/2014/main" id="{6CD0F67C-85CF-4A6C-9EE3-1D734CFEE772}"/>
              </a:ext>
            </a:extLst>
          </p:cNvPr>
          <p:cNvSpPr>
            <a:spLocks noGrp="1"/>
          </p:cNvSpPr>
          <p:nvPr>
            <p:ph sz="half" idx="2"/>
          </p:nvPr>
        </p:nvSpPr>
        <p:spPr>
          <a:xfrm>
            <a:off x="328612" y="1271016"/>
            <a:ext cx="2158556" cy="5248655"/>
          </a:xfrm>
        </p:spPr>
        <p:txBody>
          <a:bodyPr/>
          <a:lstStyle/>
          <a:p>
            <a:r>
              <a:rPr lang="it-IT" dirty="0"/>
              <a:t>Una volta inizializzata una sessione, le informazioni sono salvate all'interno dell'array $_SESSION</a:t>
            </a:r>
          </a:p>
        </p:txBody>
      </p:sp>
      <p:sp>
        <p:nvSpPr>
          <p:cNvPr id="4" name="Segnaposto contenuto 3">
            <a:extLst>
              <a:ext uri="{FF2B5EF4-FFF2-40B4-BE49-F238E27FC236}">
                <a16:creationId xmlns:a16="http://schemas.microsoft.com/office/drawing/2014/main" id="{C2AF2F27-7A5D-47E1-A4CF-095089175FEF}"/>
              </a:ext>
            </a:extLst>
          </p:cNvPr>
          <p:cNvSpPr>
            <a:spLocks noGrp="1"/>
          </p:cNvSpPr>
          <p:nvPr>
            <p:ph sz="quarter" idx="4"/>
          </p:nvPr>
        </p:nvSpPr>
        <p:spPr>
          <a:xfrm>
            <a:off x="2852928" y="1271017"/>
            <a:ext cx="9010460" cy="5263586"/>
          </a:xfrm>
        </p:spPr>
        <p:txBody>
          <a:bodyPr/>
          <a:lstStyle/>
          <a:p>
            <a:r>
              <a:rPr lang="it-IT" sz="2000" dirty="0"/>
              <a:t>Supponiamo quindi di voler </a:t>
            </a:r>
            <a:r>
              <a:rPr lang="it-IT" sz="2000" dirty="0">
                <a:highlight>
                  <a:srgbClr val="FFFF00"/>
                </a:highlight>
              </a:rPr>
              <a:t>MEMORIZZARE IL NOME DELL'UTENTE IN SESSIONE</a:t>
            </a:r>
            <a:r>
              <a:rPr lang="it-IT" sz="2000" dirty="0"/>
              <a:t>, possiamo creare una chiave nell'array:</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//stamperà il nome in sessione</a:t>
            </a:r>
          </a:p>
          <a:p>
            <a:br>
              <a:rPr lang="it-IT" sz="2000" dirty="0"/>
            </a:br>
            <a:r>
              <a:rPr lang="it-IT" sz="2000" dirty="0"/>
              <a:t>Come per i cookie, è possibile </a:t>
            </a:r>
            <a:r>
              <a:rPr lang="it-IT" sz="2000" dirty="0">
                <a:highlight>
                  <a:srgbClr val="FFFF00"/>
                </a:highlight>
              </a:rPr>
              <a:t>RIMUOVERE </a:t>
            </a:r>
            <a:r>
              <a:rPr lang="it-IT" sz="2000" b="1" dirty="0">
                <a:highlight>
                  <a:srgbClr val="FFFF00"/>
                </a:highlight>
              </a:rPr>
              <a:t>UNA PROPRIETÀ </a:t>
            </a:r>
            <a:r>
              <a:rPr lang="it-IT" sz="2000" dirty="0">
                <a:highlight>
                  <a:srgbClr val="FFFF00"/>
                </a:highlight>
              </a:rPr>
              <a:t>DALLA SESSIONE</a:t>
            </a:r>
            <a:r>
              <a:rPr lang="it-IT" sz="2000" dirty="0"/>
              <a:t> attraverso l'</a:t>
            </a:r>
            <a:r>
              <a:rPr lang="it-IT" sz="2000" dirty="0" err="1"/>
              <a:t>unset</a:t>
            </a:r>
            <a:r>
              <a:rPr lang="it-IT" sz="2000" dirty="0"/>
              <a:t> su di essa:</a:t>
            </a:r>
          </a:p>
          <a:p>
            <a:r>
              <a:rPr lang="en-US" sz="1600" b="1" i="0" dirty="0">
                <a:solidFill>
                  <a:srgbClr val="EE9900"/>
                </a:solidFill>
                <a:effectLst/>
                <a:latin typeface="Consolas" panose="020B0609020204030204" pitchFamily="49" charset="0"/>
              </a:rPr>
              <a:t>&lt;?php</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session_start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A6E3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TuoNome</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highlight>
                  <a:srgbClr val="FFFF00"/>
                </a:highlight>
                <a:latin typeface="Consolas" panose="020B0609020204030204" pitchFamily="49" charset="0"/>
              </a:rPr>
              <a:t>unset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p>
          <a:p>
            <a:endParaRPr lang="en-US" sz="1600" dirty="0">
              <a:solidFill>
                <a:srgbClr val="999999"/>
              </a:solidFill>
              <a:latin typeface="Consolas" panose="020B0609020204030204" pitchFamily="49" charset="0"/>
            </a:endParaRPr>
          </a:p>
          <a:p>
            <a:r>
              <a:rPr lang="it-IT" sz="2000" dirty="0"/>
              <a:t>Se volessimo </a:t>
            </a:r>
            <a:r>
              <a:rPr lang="it-IT" sz="2000" dirty="0">
                <a:highlight>
                  <a:srgbClr val="FFFF00"/>
                </a:highlight>
              </a:rPr>
              <a:t>RIMUOVERE </a:t>
            </a:r>
            <a:r>
              <a:rPr lang="it-IT" sz="2000" b="1" dirty="0">
                <a:highlight>
                  <a:srgbClr val="FFFF00"/>
                </a:highlight>
              </a:rPr>
              <a:t>TUTTE LE VARIABILI</a:t>
            </a:r>
            <a:r>
              <a:rPr lang="it-IT" sz="2000" dirty="0">
                <a:highlight>
                  <a:srgbClr val="FFFF00"/>
                </a:highlight>
              </a:rPr>
              <a:t> IN SESSIONE</a:t>
            </a:r>
            <a:r>
              <a:rPr lang="it-IT" sz="2000" dirty="0"/>
              <a:t>, invece, possiamo utilizzare la funzione apposita:</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session_unset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85018182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EFCB3-CC49-4448-9873-BA7E42A3E449}"/>
              </a:ext>
            </a:extLst>
          </p:cNvPr>
          <p:cNvSpPr>
            <a:spLocks noGrp="1"/>
          </p:cNvSpPr>
          <p:nvPr>
            <p:ph type="title"/>
          </p:nvPr>
        </p:nvSpPr>
        <p:spPr/>
        <p:txBody>
          <a:bodyPr>
            <a:normAutofit fontScale="90000"/>
          </a:bodyPr>
          <a:lstStyle/>
          <a:p>
            <a:r>
              <a:rPr lang="it-IT" dirty="0"/>
              <a:t>Distruggere una sessione;</a:t>
            </a:r>
            <a:br>
              <a:rPr lang="it-IT" dirty="0"/>
            </a:br>
            <a:r>
              <a:rPr lang="it-IT" dirty="0"/>
              <a:t>Mantenere una sessione tra diversi file.</a:t>
            </a:r>
          </a:p>
        </p:txBody>
      </p:sp>
      <p:sp>
        <p:nvSpPr>
          <p:cNvPr id="3" name="Segnaposto contenuto 2">
            <a:extLst>
              <a:ext uri="{FF2B5EF4-FFF2-40B4-BE49-F238E27FC236}">
                <a16:creationId xmlns:a16="http://schemas.microsoft.com/office/drawing/2014/main" id="{D12A71BD-B033-48FA-917F-A0BBFB8732AE}"/>
              </a:ext>
            </a:extLst>
          </p:cNvPr>
          <p:cNvSpPr>
            <a:spLocks noGrp="1"/>
          </p:cNvSpPr>
          <p:nvPr>
            <p:ph sz="half" idx="2"/>
          </p:nvPr>
        </p:nvSpPr>
        <p:spPr>
          <a:xfrm>
            <a:off x="328612" y="1488678"/>
            <a:ext cx="3302796" cy="2050050"/>
          </a:xfrm>
        </p:spPr>
        <p:txBody>
          <a:bodyPr>
            <a:normAutofit/>
          </a:bodyPr>
          <a:lstStyle/>
          <a:p>
            <a:r>
              <a:rPr lang="it-IT" sz="2000" dirty="0"/>
              <a:t>Una volta che </a:t>
            </a:r>
            <a:r>
              <a:rPr lang="it-IT" sz="2000" b="1" dirty="0"/>
              <a:t>la sessione non è più necessaria</a:t>
            </a:r>
            <a:r>
              <a:rPr lang="it-IT" sz="2000" dirty="0"/>
              <a:t>, ad esempio al logout di un utente, possiamo </a:t>
            </a:r>
            <a:r>
              <a:rPr lang="it-IT" sz="2000" b="1" dirty="0"/>
              <a:t>distruggerla</a:t>
            </a:r>
            <a:r>
              <a:rPr lang="it-IT" sz="2000" dirty="0"/>
              <a:t> attraverso la funzione </a:t>
            </a:r>
            <a:r>
              <a:rPr lang="it-IT" sz="2000" dirty="0" err="1">
                <a:highlight>
                  <a:srgbClr val="FFFF00"/>
                </a:highlight>
              </a:rPr>
              <a:t>session_destroy</a:t>
            </a:r>
            <a:r>
              <a:rPr lang="it-IT" sz="2000" dirty="0"/>
              <a:t>():</a:t>
            </a:r>
          </a:p>
        </p:txBody>
      </p:sp>
      <p:sp>
        <p:nvSpPr>
          <p:cNvPr id="4" name="Segnaposto contenuto 3">
            <a:extLst>
              <a:ext uri="{FF2B5EF4-FFF2-40B4-BE49-F238E27FC236}">
                <a16:creationId xmlns:a16="http://schemas.microsoft.com/office/drawing/2014/main" id="{9A7E2037-2784-4636-B56F-4BD8C3E1558F}"/>
              </a:ext>
            </a:extLst>
          </p:cNvPr>
          <p:cNvSpPr>
            <a:spLocks noGrp="1"/>
          </p:cNvSpPr>
          <p:nvPr>
            <p:ph sz="quarter" idx="4"/>
          </p:nvPr>
        </p:nvSpPr>
        <p:spPr>
          <a:xfrm>
            <a:off x="3631408" y="2257671"/>
            <a:ext cx="8342948" cy="512064"/>
          </a:xfrm>
        </p:spPr>
        <p:txBody>
          <a:bodyPr>
            <a:normAutofit fontScale="92500" lnSpcReduction="10000"/>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session_destroy</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//a questo punto la sessione non è più disponibile per l'utente</a:t>
            </a:r>
            <a:endParaRPr lang="it-IT" sz="1600" dirty="0"/>
          </a:p>
        </p:txBody>
      </p:sp>
      <p:sp>
        <p:nvSpPr>
          <p:cNvPr id="6" name="CasellaDiTesto 5">
            <a:extLst>
              <a:ext uri="{FF2B5EF4-FFF2-40B4-BE49-F238E27FC236}">
                <a16:creationId xmlns:a16="http://schemas.microsoft.com/office/drawing/2014/main" id="{8FB90307-F44A-414F-9E78-9762F5851B4F}"/>
              </a:ext>
            </a:extLst>
          </p:cNvPr>
          <p:cNvSpPr txBox="1"/>
          <p:nvPr/>
        </p:nvSpPr>
        <p:spPr>
          <a:xfrm>
            <a:off x="328612" y="3995030"/>
            <a:ext cx="11320844" cy="1754326"/>
          </a:xfrm>
          <a:prstGeom prst="rect">
            <a:avLst/>
          </a:prstGeom>
          <a:noFill/>
        </p:spPr>
        <p:txBody>
          <a:bodyPr wrap="square">
            <a:spAutoFit/>
          </a:bodyPr>
          <a:lstStyle/>
          <a:p>
            <a:r>
              <a:rPr lang="it-IT" b="1" dirty="0">
                <a:highlight>
                  <a:srgbClr val="FFFF00"/>
                </a:highlight>
              </a:rPr>
              <a:t>MANTENERE UNA SESSIONE TRA DIVERSI FILE</a:t>
            </a:r>
            <a:br>
              <a:rPr lang="it-IT" b="1" dirty="0"/>
            </a:br>
            <a:br>
              <a:rPr lang="it-IT" dirty="0"/>
            </a:br>
            <a:r>
              <a:rPr lang="it-IT" b="1" dirty="0"/>
              <a:t>Una sessione inizializzata in un file</a:t>
            </a:r>
            <a:r>
              <a:rPr lang="it-IT" dirty="0"/>
              <a:t>, ad esempio </a:t>
            </a:r>
            <a:r>
              <a:rPr lang="it-IT" dirty="0" err="1"/>
              <a:t>login.php</a:t>
            </a:r>
            <a:r>
              <a:rPr lang="it-IT" dirty="0"/>
              <a:t>, </a:t>
            </a:r>
            <a:r>
              <a:rPr lang="it-IT" b="1" dirty="0"/>
              <a:t>non viene mantenuta automaticamente se accediamo ad un'altra pagina. </a:t>
            </a:r>
            <a:br>
              <a:rPr lang="it-IT" dirty="0"/>
            </a:br>
            <a:r>
              <a:rPr lang="it-IT" dirty="0"/>
              <a:t>Ragione per cui </a:t>
            </a:r>
            <a:r>
              <a:rPr lang="it-IT" b="1" dirty="0"/>
              <a:t>all'inizio di ogni file che utilizziamo è necessario </a:t>
            </a:r>
            <a:r>
              <a:rPr lang="it-IT" b="1" dirty="0">
                <a:highlight>
                  <a:srgbClr val="FFFF00"/>
                </a:highlight>
              </a:rPr>
              <a:t>richiama</a:t>
            </a:r>
            <a:r>
              <a:rPr lang="it-IT" b="1" dirty="0"/>
              <a:t>re </a:t>
            </a:r>
            <a:r>
              <a:rPr lang="it-IT" b="1" dirty="0" err="1">
                <a:highlight>
                  <a:srgbClr val="FFFF00"/>
                </a:highlight>
              </a:rPr>
              <a:t>session_start</a:t>
            </a:r>
            <a:r>
              <a:rPr lang="it-IT" b="1" dirty="0"/>
              <a:t>()</a:t>
            </a:r>
            <a:r>
              <a:rPr lang="it-IT" dirty="0"/>
              <a:t> che, nel caso in cui la sessione sia già stata creata, la recupera con i dati salvati in precedenza.</a:t>
            </a:r>
          </a:p>
        </p:txBody>
      </p:sp>
    </p:spTree>
    <p:extLst>
      <p:ext uri="{BB962C8B-B14F-4D97-AF65-F5344CB8AC3E}">
        <p14:creationId xmlns:p14="http://schemas.microsoft.com/office/powerpoint/2010/main" val="250449979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0F67F-68C7-43C9-84CB-F21B24998FB2}"/>
              </a:ext>
            </a:extLst>
          </p:cNvPr>
          <p:cNvSpPr>
            <a:spLocks noGrp="1"/>
          </p:cNvSpPr>
          <p:nvPr>
            <p:ph type="title"/>
          </p:nvPr>
        </p:nvSpPr>
        <p:spPr/>
        <p:txBody>
          <a:bodyPr/>
          <a:lstStyle/>
          <a:p>
            <a:r>
              <a:rPr lang="it-IT" dirty="0"/>
              <a:t>Gestione delle Password con PHP</a:t>
            </a:r>
          </a:p>
        </p:txBody>
      </p:sp>
      <p:sp>
        <p:nvSpPr>
          <p:cNvPr id="3" name="Segnaposto contenuto 2">
            <a:extLst>
              <a:ext uri="{FF2B5EF4-FFF2-40B4-BE49-F238E27FC236}">
                <a16:creationId xmlns:a16="http://schemas.microsoft.com/office/drawing/2014/main" id="{5BA94F92-4D04-43B6-84F4-851E9B43DE04}"/>
              </a:ext>
            </a:extLst>
          </p:cNvPr>
          <p:cNvSpPr>
            <a:spLocks noGrp="1"/>
          </p:cNvSpPr>
          <p:nvPr>
            <p:ph sz="half" idx="2"/>
          </p:nvPr>
        </p:nvSpPr>
        <p:spPr>
          <a:xfrm>
            <a:off x="328612" y="1271016"/>
            <a:ext cx="5084636" cy="5248655"/>
          </a:xfrm>
        </p:spPr>
        <p:txBody>
          <a:bodyPr>
            <a:noAutofit/>
          </a:bodyPr>
          <a:lstStyle/>
          <a:p>
            <a:r>
              <a:rPr lang="it-IT" sz="2000" dirty="0"/>
              <a:t>È buona norma aumentare il livello di sicurezza delle nostre applicazioni </a:t>
            </a:r>
            <a:r>
              <a:rPr lang="it-IT" sz="2000" b="1" dirty="0"/>
              <a:t>evitando di memorizzare le password in chiaro nel database</a:t>
            </a:r>
            <a:r>
              <a:rPr lang="it-IT" sz="2000" dirty="0"/>
              <a:t>. </a:t>
            </a:r>
            <a:br>
              <a:rPr lang="it-IT" sz="2000" dirty="0"/>
            </a:br>
            <a:br>
              <a:rPr lang="it-IT" sz="2000" dirty="0"/>
            </a:br>
            <a:r>
              <a:rPr lang="it-IT" sz="2000" dirty="0"/>
              <a:t>Una buona pratica consiste nell'utilizzare La funzione </a:t>
            </a:r>
            <a:r>
              <a:rPr lang="it-IT" sz="1600" b="0" i="0" dirty="0" err="1">
                <a:solidFill>
                  <a:srgbClr val="793862"/>
                </a:solidFill>
                <a:effectLst/>
                <a:latin typeface="Fira Sans" panose="020B0503050000020004" pitchFamily="34" charset="0"/>
              </a:rPr>
              <a:t>password_hash</a:t>
            </a:r>
            <a:r>
              <a:rPr lang="it-IT" sz="1600" dirty="0">
                <a:solidFill>
                  <a:srgbClr val="793862"/>
                </a:solidFill>
                <a:latin typeface="Fira Sans" panose="020B0503050000020004" pitchFamily="34" charset="0"/>
              </a:rPr>
              <a:t> o </a:t>
            </a:r>
            <a:r>
              <a:rPr lang="it-IT" sz="2000" dirty="0" err="1"/>
              <a:t>crypt</a:t>
            </a:r>
            <a:r>
              <a:rPr lang="it-IT" sz="2000" dirty="0"/>
              <a:t>()</a:t>
            </a:r>
          </a:p>
          <a:p>
            <a:pPr>
              <a:lnSpc>
                <a:spcPct val="100000"/>
              </a:lnSpc>
            </a:pPr>
            <a:r>
              <a:rPr lang="it-IT" sz="2000" dirty="0"/>
              <a:t>La funzione </a:t>
            </a:r>
            <a:r>
              <a:rPr lang="it-IT" sz="2000" dirty="0" err="1"/>
              <a:t>crypt</a:t>
            </a:r>
            <a:r>
              <a:rPr lang="it-IT" sz="2000" dirty="0"/>
              <a:t>() prende in ingresso due parametri:</a:t>
            </a:r>
          </a:p>
          <a:p>
            <a:pPr marL="457200" indent="-457200">
              <a:lnSpc>
                <a:spcPct val="100000"/>
              </a:lnSpc>
              <a:buFont typeface="+mj-lt"/>
              <a:buAutoNum type="arabicPeriod"/>
            </a:pPr>
            <a:r>
              <a:rPr lang="it-IT" sz="2000" dirty="0"/>
              <a:t> $</a:t>
            </a:r>
            <a:r>
              <a:rPr lang="it-IT" sz="2000" dirty="0" err="1"/>
              <a:t>str</a:t>
            </a:r>
            <a:r>
              <a:rPr lang="it-IT" sz="2000" dirty="0"/>
              <a:t>: la stringa da criptare.</a:t>
            </a:r>
          </a:p>
          <a:p>
            <a:pPr marL="457200" indent="-457200">
              <a:lnSpc>
                <a:spcPct val="100000"/>
              </a:lnSpc>
              <a:buFont typeface="+mj-lt"/>
              <a:buAutoNum type="arabicPeriod"/>
            </a:pPr>
            <a:r>
              <a:rPr lang="it-IT" sz="2000" dirty="0"/>
              <a:t> $</a:t>
            </a:r>
            <a:r>
              <a:rPr lang="it-IT" sz="2000" dirty="0" err="1"/>
              <a:t>salt</a:t>
            </a:r>
            <a:r>
              <a:rPr lang="it-IT" sz="2000" dirty="0"/>
              <a:t>: il </a:t>
            </a:r>
            <a:r>
              <a:rPr lang="it-IT" sz="2000" dirty="0" err="1"/>
              <a:t>salt</a:t>
            </a:r>
            <a:r>
              <a:rPr lang="it-IT" sz="2000" dirty="0"/>
              <a:t> da applicare. Questo campo è opzionale ma altamente consigliato per evitare di generare password deboli.</a:t>
            </a:r>
          </a:p>
          <a:p>
            <a:pPr marL="0" indent="0">
              <a:lnSpc>
                <a:spcPct val="100000"/>
              </a:lnSpc>
              <a:buNone/>
            </a:pPr>
            <a:endParaRPr lang="it-IT" sz="2000" dirty="0"/>
          </a:p>
        </p:txBody>
      </p:sp>
      <p:sp>
        <p:nvSpPr>
          <p:cNvPr id="4" name="Segnaposto contenuto 3">
            <a:extLst>
              <a:ext uri="{FF2B5EF4-FFF2-40B4-BE49-F238E27FC236}">
                <a16:creationId xmlns:a16="http://schemas.microsoft.com/office/drawing/2014/main" id="{491A43A9-905D-4A38-AE6D-8BAD6968B78A}"/>
              </a:ext>
            </a:extLst>
          </p:cNvPr>
          <p:cNvSpPr>
            <a:spLocks noGrp="1"/>
          </p:cNvSpPr>
          <p:nvPr>
            <p:ph sz="quarter" idx="4"/>
          </p:nvPr>
        </p:nvSpPr>
        <p:spPr>
          <a:xfrm>
            <a:off x="5948363" y="1271017"/>
            <a:ext cx="5915025" cy="5263586"/>
          </a:xfrm>
        </p:spPr>
        <p:txBody>
          <a:bodyPr>
            <a:normAutofit/>
          </a:bodyPr>
          <a:lstStyle/>
          <a:p>
            <a:r>
              <a:rPr lang="it-IT" sz="2000" dirty="0"/>
              <a:t>Tale funzione utilizza l'algoritmo standard DES di Unix oppure, in base al tipo di </a:t>
            </a:r>
            <a:r>
              <a:rPr lang="it-IT" sz="2000" dirty="0" err="1"/>
              <a:t>salt</a:t>
            </a:r>
            <a:r>
              <a:rPr lang="it-IT" sz="2000" dirty="0"/>
              <a:t>, uno tra quelli disponibili nel sistema tra:</a:t>
            </a:r>
          </a:p>
        </p:txBody>
      </p:sp>
      <p:pic>
        <p:nvPicPr>
          <p:cNvPr id="6" name="Immagine 5">
            <a:extLst>
              <a:ext uri="{FF2B5EF4-FFF2-40B4-BE49-F238E27FC236}">
                <a16:creationId xmlns:a16="http://schemas.microsoft.com/office/drawing/2014/main" id="{F472F2FA-3BEF-4BAB-B99A-4904D805B6CC}"/>
              </a:ext>
            </a:extLst>
          </p:cNvPr>
          <p:cNvPicPr>
            <a:picLocks noChangeAspect="1"/>
          </p:cNvPicPr>
          <p:nvPr/>
        </p:nvPicPr>
        <p:blipFill>
          <a:blip r:embed="rId2"/>
          <a:stretch>
            <a:fillRect/>
          </a:stretch>
        </p:blipFill>
        <p:spPr>
          <a:xfrm>
            <a:off x="5948362" y="2415158"/>
            <a:ext cx="5915025" cy="3171825"/>
          </a:xfrm>
          <a:prstGeom prst="rect">
            <a:avLst/>
          </a:prstGeom>
        </p:spPr>
      </p:pic>
    </p:spTree>
    <p:extLst>
      <p:ext uri="{BB962C8B-B14F-4D97-AF65-F5344CB8AC3E}">
        <p14:creationId xmlns:p14="http://schemas.microsoft.com/office/powerpoint/2010/main" val="2804660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AC1BD8-14F7-404D-89D8-43301C175FC8}"/>
              </a:ext>
            </a:extLst>
          </p:cNvPr>
          <p:cNvSpPr>
            <a:spLocks noGrp="1"/>
          </p:cNvSpPr>
          <p:nvPr>
            <p:ph type="title"/>
          </p:nvPr>
        </p:nvSpPr>
        <p:spPr/>
        <p:txBody>
          <a:bodyPr>
            <a:normAutofit/>
          </a:bodyPr>
          <a:lstStyle/>
          <a:p>
            <a:r>
              <a:rPr lang="it-IT" dirty="0" err="1"/>
              <a:t>crypt</a:t>
            </a:r>
            <a:r>
              <a:rPr lang="it-IT" dirty="0"/>
              <a:t>()</a:t>
            </a:r>
          </a:p>
        </p:txBody>
      </p:sp>
      <p:sp>
        <p:nvSpPr>
          <p:cNvPr id="3" name="Segnaposto contenuto 2">
            <a:extLst>
              <a:ext uri="{FF2B5EF4-FFF2-40B4-BE49-F238E27FC236}">
                <a16:creationId xmlns:a16="http://schemas.microsoft.com/office/drawing/2014/main" id="{CA30E3B2-EC20-4C7E-869B-765F8DE0F916}"/>
              </a:ext>
            </a:extLst>
          </p:cNvPr>
          <p:cNvSpPr>
            <a:spLocks noGrp="1"/>
          </p:cNvSpPr>
          <p:nvPr>
            <p:ph sz="half" idx="2"/>
          </p:nvPr>
        </p:nvSpPr>
        <p:spPr>
          <a:xfrm>
            <a:off x="328612" y="1307359"/>
            <a:ext cx="11155680" cy="1764791"/>
          </a:xfrm>
        </p:spPr>
        <p:txBody>
          <a:bodyPr>
            <a:normAutofit lnSpcReduction="10000"/>
          </a:bodyPr>
          <a:lstStyle/>
          <a:p>
            <a:r>
              <a:rPr lang="it-IT" sz="1600" b="0" i="0" dirty="0">
                <a:solidFill>
                  <a:srgbClr val="EE9900"/>
                </a:solidFill>
                <a:effectLst/>
                <a:latin typeface="Consolas" panose="020B0609020204030204" pitchFamily="49" charset="0"/>
              </a:rPr>
              <a:t>$password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'Standard DES: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rl</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'Extended DES: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'_J9..rasm'</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'MD5: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'$1$rasmusle$'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Blowfish</a:t>
            </a:r>
            <a:r>
              <a:rPr lang="it-IT" sz="1600" b="0" i="0" dirty="0">
                <a:solidFill>
                  <a:srgbClr val="669900"/>
                </a:solidFill>
                <a:effectLst/>
                <a:latin typeface="Consolas" panose="020B0609020204030204" pitchFamily="49" charset="0"/>
              </a:rPr>
              <a:t>: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'$2a$07$usesomesillystringforsalt$'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'SHA-256: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'$5$rounds=5000$usesomesillystringforsalt$'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'SHA-512: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'$6$rounds=5000$usesomesillystringforsalt$'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endParaRPr lang="it-IT" sz="1600" dirty="0"/>
          </a:p>
        </p:txBody>
      </p:sp>
      <p:sp>
        <p:nvSpPr>
          <p:cNvPr id="7" name="CasellaDiTesto 6">
            <a:extLst>
              <a:ext uri="{FF2B5EF4-FFF2-40B4-BE49-F238E27FC236}">
                <a16:creationId xmlns:a16="http://schemas.microsoft.com/office/drawing/2014/main" id="{5A7F6091-2B02-4955-8E86-CB7C85B2CEC0}"/>
              </a:ext>
            </a:extLst>
          </p:cNvPr>
          <p:cNvSpPr txBox="1"/>
          <p:nvPr/>
        </p:nvSpPr>
        <p:spPr>
          <a:xfrm>
            <a:off x="328612" y="3347133"/>
            <a:ext cx="11741468" cy="1708160"/>
          </a:xfrm>
          <a:prstGeom prst="rect">
            <a:avLst/>
          </a:prstGeom>
          <a:noFill/>
        </p:spPr>
        <p:txBody>
          <a:bodyPr wrap="square">
            <a:spAutoFit/>
          </a:bodyPr>
          <a:lstStyle/>
          <a:p>
            <a:r>
              <a:rPr lang="it-IT" sz="1500" dirty="0"/>
              <a:t>Output ottenuti simili ai seguenti:</a:t>
            </a:r>
            <a:br>
              <a:rPr lang="it-IT" sz="1500" dirty="0"/>
            </a:br>
            <a:r>
              <a:rPr lang="it-IT" sz="1500" dirty="0"/>
              <a:t>Standard DES: rlrilO6oNxQzw</a:t>
            </a:r>
          </a:p>
          <a:p>
            <a:r>
              <a:rPr lang="it-IT" sz="1500" dirty="0"/>
              <a:t>Extended DES: _J9..rasmvAavwwHGzfY</a:t>
            </a:r>
          </a:p>
          <a:p>
            <a:r>
              <a:rPr lang="it-IT" sz="1500" dirty="0"/>
              <a:t>MD5:  $1$rasmusle$YumKbTCImTJsTsgYeybAW0</a:t>
            </a:r>
          </a:p>
          <a:p>
            <a:r>
              <a:rPr lang="it-IT" sz="1500" dirty="0" err="1"/>
              <a:t>Blowfish</a:t>
            </a:r>
            <a:r>
              <a:rPr lang="it-IT" sz="1500" dirty="0"/>
              <a:t>: $2a$07$usesomesillystringfore0frKquhsqiIddYDH.rpL9GGLE4ZN1lu</a:t>
            </a:r>
          </a:p>
          <a:p>
            <a:r>
              <a:rPr lang="it-IT" sz="1500" dirty="0"/>
              <a:t>SHA-256:  $5$rounds=5000$usesomesillystri$xoDuebqNnfT3MOdczgqISdPxZ2C91n550ToQbY7LeP5</a:t>
            </a:r>
          </a:p>
          <a:p>
            <a:r>
              <a:rPr lang="it-IT" sz="1500" dirty="0"/>
              <a:t>SHA-512:$6$rounds=5000$usesomesillystri$ih83lc2hDlh5FrDrhPdbnhzGTWI79lquzan21cOOOgRGpX9e/R21pK6HNU1JYLtqh7Xr2na51P/Ibpj2AQ1TW0</a:t>
            </a:r>
          </a:p>
        </p:txBody>
      </p:sp>
    </p:spTree>
    <p:extLst>
      <p:ext uri="{BB962C8B-B14F-4D97-AF65-F5344CB8AC3E}">
        <p14:creationId xmlns:p14="http://schemas.microsoft.com/office/powerpoint/2010/main" val="369172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E4E8D0-1516-40EC-BF7B-85920CAD41EE}"/>
              </a:ext>
            </a:extLst>
          </p:cNvPr>
          <p:cNvSpPr>
            <a:spLocks noGrp="1"/>
          </p:cNvSpPr>
          <p:nvPr>
            <p:ph type="title"/>
          </p:nvPr>
        </p:nvSpPr>
        <p:spPr/>
        <p:txBody>
          <a:bodyPr/>
          <a:lstStyle/>
          <a:p>
            <a:r>
              <a:rPr lang="it-IT" dirty="0"/>
              <a:t>Gestione delle Password con PHP</a:t>
            </a:r>
          </a:p>
        </p:txBody>
      </p:sp>
      <p:sp>
        <p:nvSpPr>
          <p:cNvPr id="3" name="Segnaposto contenuto 2">
            <a:extLst>
              <a:ext uri="{FF2B5EF4-FFF2-40B4-BE49-F238E27FC236}">
                <a16:creationId xmlns:a16="http://schemas.microsoft.com/office/drawing/2014/main" id="{4512816A-03C5-40C3-9A10-2A632B41D82D}"/>
              </a:ext>
            </a:extLst>
          </p:cNvPr>
          <p:cNvSpPr>
            <a:spLocks noGrp="1"/>
          </p:cNvSpPr>
          <p:nvPr>
            <p:ph sz="half" idx="2"/>
          </p:nvPr>
        </p:nvSpPr>
        <p:spPr>
          <a:xfrm>
            <a:off x="438912" y="1178289"/>
            <a:ext cx="11439144" cy="2671335"/>
          </a:xfrm>
        </p:spPr>
        <p:txBody>
          <a:bodyPr>
            <a:noAutofit/>
          </a:bodyPr>
          <a:lstStyle/>
          <a:p>
            <a:pPr>
              <a:lnSpc>
                <a:spcPct val="120000"/>
              </a:lnSpc>
            </a:pPr>
            <a:r>
              <a:rPr lang="it-IT" sz="1900" dirty="0"/>
              <a:t>Una volta che la password è stata codificata e memorizzata, </a:t>
            </a:r>
            <a:r>
              <a:rPr lang="it-IT" sz="1900" b="1" dirty="0"/>
              <a:t>per assicurarci che l'utente stia tentando l'accesso con la password corretta</a:t>
            </a:r>
            <a:r>
              <a:rPr lang="it-IT" sz="1900" dirty="0"/>
              <a:t> abbiamo bisogno di una seconda funzione: </a:t>
            </a:r>
            <a:r>
              <a:rPr lang="it-IT" sz="1900" b="1" dirty="0" err="1"/>
              <a:t>hash_equals</a:t>
            </a:r>
            <a:r>
              <a:rPr lang="it-IT" sz="1900" b="1" dirty="0"/>
              <a:t>(). </a:t>
            </a:r>
            <a:br>
              <a:rPr lang="it-IT" sz="1900" dirty="0"/>
            </a:br>
            <a:r>
              <a:rPr lang="it-IT" sz="1900" dirty="0"/>
              <a:t>Essa prende in ingresso due parametri:</a:t>
            </a:r>
          </a:p>
          <a:p>
            <a:pPr marL="457200" indent="-457200">
              <a:lnSpc>
                <a:spcPct val="120000"/>
              </a:lnSpc>
              <a:buFont typeface="+mj-lt"/>
              <a:buAutoNum type="arabicPeriod"/>
            </a:pPr>
            <a:r>
              <a:rPr lang="it-IT" sz="1900" dirty="0"/>
              <a:t>l'</a:t>
            </a:r>
            <a:r>
              <a:rPr lang="it-IT" sz="1900" dirty="0" err="1"/>
              <a:t>hash</a:t>
            </a:r>
            <a:r>
              <a:rPr lang="it-IT" sz="1900" dirty="0"/>
              <a:t> della password attesa.</a:t>
            </a:r>
          </a:p>
          <a:p>
            <a:pPr marL="457200" indent="-457200">
              <a:lnSpc>
                <a:spcPct val="120000"/>
              </a:lnSpc>
              <a:buFont typeface="+mj-lt"/>
              <a:buAutoNum type="arabicPeriod"/>
            </a:pPr>
            <a:r>
              <a:rPr lang="it-IT" sz="1900" dirty="0"/>
              <a:t>l'</a:t>
            </a:r>
            <a:r>
              <a:rPr lang="it-IT" sz="1900" dirty="0" err="1"/>
              <a:t>hash</a:t>
            </a:r>
            <a:r>
              <a:rPr lang="it-IT" sz="1900" dirty="0"/>
              <a:t> della password immessa dall'utente.</a:t>
            </a:r>
          </a:p>
          <a:p>
            <a:pPr>
              <a:lnSpc>
                <a:spcPct val="120000"/>
              </a:lnSpc>
            </a:pPr>
            <a:r>
              <a:rPr lang="it-IT" sz="1900" dirty="0" err="1"/>
              <a:t>hash_equals</a:t>
            </a:r>
            <a:r>
              <a:rPr lang="it-IT" sz="1900" dirty="0"/>
              <a:t>() ci restituirà un booleano in base al risultato della verifica.</a:t>
            </a:r>
          </a:p>
        </p:txBody>
      </p:sp>
      <p:sp>
        <p:nvSpPr>
          <p:cNvPr id="4" name="Segnaposto contenuto 3">
            <a:extLst>
              <a:ext uri="{FF2B5EF4-FFF2-40B4-BE49-F238E27FC236}">
                <a16:creationId xmlns:a16="http://schemas.microsoft.com/office/drawing/2014/main" id="{4DE6FC1D-8C76-4197-A9CF-32CFDAC96925}"/>
              </a:ext>
            </a:extLst>
          </p:cNvPr>
          <p:cNvSpPr>
            <a:spLocks noGrp="1"/>
          </p:cNvSpPr>
          <p:nvPr>
            <p:ph sz="quarter" idx="4"/>
          </p:nvPr>
        </p:nvSpPr>
        <p:spPr>
          <a:xfrm>
            <a:off x="226790" y="3909265"/>
            <a:ext cx="11863388" cy="2828965"/>
          </a:xfrm>
        </p:spPr>
        <p:txBody>
          <a:bodyPr>
            <a:normAutofit/>
          </a:bodyPr>
          <a:lstStyle/>
          <a:p>
            <a:pPr>
              <a:lnSpc>
                <a:spcPct val="100000"/>
              </a:lnSpc>
            </a:pPr>
            <a:r>
              <a:rPr lang="it-IT" sz="1500" b="0" i="0" dirty="0">
                <a:solidFill>
                  <a:srgbClr val="EE9900"/>
                </a:solidFill>
                <a:effectLst/>
                <a:latin typeface="Consolas" panose="020B0609020204030204" pitchFamily="49" charset="0"/>
              </a:rPr>
              <a:t>$password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'LaM1aPassW0rd'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//password valida</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err="1">
                <a:solidFill>
                  <a:srgbClr val="DD4A68"/>
                </a:solidFill>
                <a:effectLst/>
                <a:latin typeface="Consolas" panose="020B0609020204030204" pitchFamily="49" charset="0"/>
              </a:rPr>
              <a:t>crypt</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'$2a$07$usesomesillystringforsalt$'</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a:t>
            </a:r>
            <a:r>
              <a:rPr lang="it-IT" sz="1500" b="0" i="0" dirty="0" err="1">
                <a:solidFill>
                  <a:srgbClr val="708090"/>
                </a:solidFill>
                <a:effectLst/>
                <a:latin typeface="Consolas" panose="020B0609020204030204" pitchFamily="49" charset="0"/>
              </a:rPr>
              <a:t>hash</a:t>
            </a:r>
            <a:r>
              <a:rPr lang="it-IT" sz="1500" b="0" i="0" dirty="0">
                <a:solidFill>
                  <a:srgbClr val="708090"/>
                </a:solidFill>
                <a:effectLst/>
                <a:latin typeface="Consolas" panose="020B0609020204030204" pitchFamily="49" charset="0"/>
              </a:rPr>
              <a:t> memorizzato nel database</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userPassword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'LaM1aPassW0rd'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//password inserita dall'utente nel login</a:t>
            </a:r>
            <a:br>
              <a:rPr lang="it-IT" sz="1500" b="0" i="0" dirty="0">
                <a:solidFill>
                  <a:srgbClr val="70809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hashedUserPassword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err="1">
                <a:solidFill>
                  <a:srgbClr val="DD4A68"/>
                </a:solidFill>
                <a:effectLst/>
                <a:latin typeface="Consolas" panose="020B0609020204030204" pitchFamily="49" charset="0"/>
              </a:rPr>
              <a:t>crypt</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userPassword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'$2a$07$usesomesillystringforsalt$'</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err="1">
                <a:solidFill>
                  <a:srgbClr val="0077AA"/>
                </a:solidFill>
                <a:effectLst/>
                <a:latin typeface="Consolas" panose="020B0609020204030204" pitchFamily="49" charset="0"/>
              </a:rPr>
              <a:t>if</a:t>
            </a:r>
            <a:r>
              <a:rPr lang="it-IT" sz="1500" b="0" i="0" dirty="0">
                <a:solidFill>
                  <a:srgbClr val="999999"/>
                </a:solidFill>
                <a:effectLst/>
                <a:latin typeface="Consolas" panose="020B0609020204030204" pitchFamily="49" charset="0"/>
              </a:rPr>
              <a:t>(</a:t>
            </a:r>
            <a:r>
              <a:rPr lang="it-IT" sz="1500" b="0" i="0" dirty="0" err="1">
                <a:solidFill>
                  <a:srgbClr val="DD4A68"/>
                </a:solidFill>
                <a:effectLst/>
                <a:highlight>
                  <a:srgbClr val="FFFF00"/>
                </a:highlight>
                <a:latin typeface="Consolas" panose="020B0609020204030204" pitchFamily="49" charset="0"/>
              </a:rPr>
              <a:t>hash_equals</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hashedUserPassword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500" b="0" i="0" dirty="0">
                <a:solidFill>
                  <a:srgbClr val="000000"/>
                </a:solidFill>
                <a:effectLst/>
                <a:latin typeface="Consolas" panose="020B0609020204030204" pitchFamily="49" charset="0"/>
              </a:rPr>
              <a:t>    </a:t>
            </a:r>
            <a:r>
              <a:rPr lang="it-IT" sz="1500" b="0" i="0" dirty="0" err="1">
                <a:solidFill>
                  <a:srgbClr val="0077AA"/>
                </a:solidFill>
                <a:effectLst/>
                <a:latin typeface="Consolas" panose="020B0609020204030204" pitchFamily="49" charset="0"/>
              </a:rPr>
              <a:t>echo</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"Accesso effettuato con successo"</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0077AA"/>
                </a:solidFill>
                <a:effectLst/>
                <a:latin typeface="Consolas" panose="020B0609020204030204" pitchFamily="49" charset="0"/>
              </a:rPr>
              <a:t>else</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500" b="0" i="0" dirty="0">
                <a:solidFill>
                  <a:srgbClr val="000000"/>
                </a:solidFill>
                <a:effectLst/>
                <a:latin typeface="Consolas" panose="020B0609020204030204" pitchFamily="49" charset="0"/>
              </a:rPr>
              <a:t>    </a:t>
            </a:r>
            <a:r>
              <a:rPr lang="it-IT" sz="1500" b="0" i="0" dirty="0" err="1">
                <a:solidFill>
                  <a:srgbClr val="0077AA"/>
                </a:solidFill>
                <a:effectLst/>
                <a:latin typeface="Consolas" panose="020B0609020204030204" pitchFamily="49" charset="0"/>
              </a:rPr>
              <a:t>echo</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 password inserita non è corretta"</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400" dirty="0">
                <a:solidFill>
                  <a:srgbClr val="999999"/>
                </a:solidFill>
                <a:latin typeface="Consolas" panose="020B0609020204030204" pitchFamily="49" charset="0"/>
              </a:rPr>
              <a:t>Non utilizza == in quanto: </a:t>
            </a:r>
            <a:r>
              <a:rPr lang="it-IT" sz="1400" dirty="0">
                <a:solidFill>
                  <a:srgbClr val="202124"/>
                </a:solidFill>
                <a:latin typeface="inherit"/>
              </a:rPr>
              <a:t>n</a:t>
            </a:r>
            <a:r>
              <a:rPr kumimoji="0" lang="it-IT" altLang="it-IT" sz="1400" b="0" i="0" u="none" strike="noStrike" cap="none" normalizeH="0" baseline="0" dirty="0">
                <a:ln>
                  <a:noFill/>
                </a:ln>
                <a:solidFill>
                  <a:srgbClr val="202124"/>
                </a:solidFill>
                <a:effectLst/>
                <a:latin typeface="inherit"/>
              </a:rPr>
              <a:t>ormalmente, un confronto di stringhe (</a:t>
            </a:r>
            <a:r>
              <a:rPr kumimoji="0" lang="it-IT" altLang="it-IT" sz="1400" b="0" i="0" u="none" strike="noStrike" cap="none" normalizeH="0" baseline="0" dirty="0" err="1">
                <a:ln>
                  <a:noFill/>
                </a:ln>
                <a:solidFill>
                  <a:srgbClr val="202124"/>
                </a:solidFill>
                <a:effectLst/>
                <a:latin typeface="inherit"/>
              </a:rPr>
              <a:t>strcmp</a:t>
            </a:r>
            <a:r>
              <a:rPr kumimoji="0" lang="it-IT" altLang="it-IT" sz="1400" b="0" i="0" u="none" strike="noStrike" cap="none" normalizeH="0" baseline="0" dirty="0">
                <a:ln>
                  <a:noFill/>
                </a:ln>
                <a:solidFill>
                  <a:srgbClr val="202124"/>
                </a:solidFill>
                <a:effectLst/>
                <a:latin typeface="inherit"/>
              </a:rPr>
              <a:t> o ==) si interrompe su un primo carattere non corrispondente, quindi se la tua password è 12345 e l'attaccante fornisce 9xxxx e poi 1xxxx, può misurare la differenza di tempo tra due confronti e dedurre che la seconda stringa è più corretto (dato che il secondo confronto ha richiesto più tempo). </a:t>
            </a:r>
            <a:r>
              <a:rPr kumimoji="0" lang="it-IT" altLang="it-IT" sz="1400" b="0" i="0" u="none" strike="noStrike" cap="none" normalizeH="0" baseline="0" dirty="0" err="1">
                <a:ln>
                  <a:noFill/>
                </a:ln>
                <a:solidFill>
                  <a:srgbClr val="202124"/>
                </a:solidFill>
                <a:effectLst/>
                <a:latin typeface="inherit"/>
              </a:rPr>
              <a:t>hash_equals</a:t>
            </a:r>
            <a:r>
              <a:rPr kumimoji="0" lang="it-IT" altLang="it-IT" sz="1400" b="0" i="0" u="none" strike="noStrike" cap="none" normalizeH="0" baseline="0" dirty="0">
                <a:ln>
                  <a:noFill/>
                </a:ln>
                <a:solidFill>
                  <a:srgbClr val="202124"/>
                </a:solidFill>
                <a:effectLst/>
                <a:latin typeface="inherit"/>
              </a:rPr>
              <a:t> elimina questo tipo di attacco confrontando sempre tutti i caratteri di entrambe le stringhe, indipendentemente dal fatto che corrispondano o meno. Quindi stringhe più e meno corrette impiegheranno lo stesso tempo</a:t>
            </a:r>
            <a:r>
              <a:rPr kumimoji="0" lang="it-IT" altLang="it-IT" sz="1600" b="0" i="0" u="none" strike="noStrike" cap="none" normalizeH="0" baseline="0" dirty="0">
                <a:ln>
                  <a:noFill/>
                </a:ln>
                <a:solidFill>
                  <a:srgbClr val="202124"/>
                </a:solidFill>
                <a:effectLst/>
                <a:latin typeface="inherit"/>
              </a:rPr>
              <a:t>.</a:t>
            </a:r>
            <a:r>
              <a:rPr kumimoji="0" lang="it-IT" altLang="it-IT" sz="500" b="0" i="0" u="none" strike="noStrike" cap="none" normalizeH="0" baseline="0" dirty="0">
                <a:ln>
                  <a:noFill/>
                </a:ln>
                <a:solidFill>
                  <a:schemeClr val="tx1"/>
                </a:solidFill>
                <a:effectLst/>
              </a:rPr>
              <a:t> </a:t>
            </a:r>
            <a:endParaRPr kumimoji="0" lang="it-IT" altLang="it-IT" sz="1200" b="0" i="0" u="none" strike="noStrike" cap="none" normalizeH="0" baseline="0" dirty="0">
              <a:ln>
                <a:noFill/>
              </a:ln>
              <a:solidFill>
                <a:schemeClr val="tx1"/>
              </a:solidFill>
              <a:effectLst/>
              <a:latin typeface="Arial" panose="020B0604020202020204" pitchFamily="34" charset="0"/>
            </a:endParaRPr>
          </a:p>
          <a:p>
            <a:pPr>
              <a:lnSpc>
                <a:spcPct val="100000"/>
              </a:lnSpc>
            </a:pPr>
            <a:endParaRPr lang="it-IT" sz="1600" dirty="0"/>
          </a:p>
        </p:txBody>
      </p:sp>
    </p:spTree>
    <p:extLst>
      <p:ext uri="{BB962C8B-B14F-4D97-AF65-F5344CB8AC3E}">
        <p14:creationId xmlns:p14="http://schemas.microsoft.com/office/powerpoint/2010/main" val="122427336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D4FB95-55C3-49D2-AB74-35677B046D99}"/>
              </a:ext>
            </a:extLst>
          </p:cNvPr>
          <p:cNvSpPr>
            <a:spLocks noGrp="1"/>
          </p:cNvSpPr>
          <p:nvPr>
            <p:ph type="title"/>
          </p:nvPr>
        </p:nvSpPr>
        <p:spPr/>
        <p:txBody>
          <a:bodyPr>
            <a:normAutofit/>
          </a:bodyPr>
          <a:lstStyle/>
          <a:p>
            <a:r>
              <a:rPr lang="it-IT" dirty="0"/>
              <a:t>Gestione delle password con PHP: </a:t>
            </a:r>
            <a:r>
              <a:rPr lang="it-IT" dirty="0" err="1"/>
              <a:t>password_hash</a:t>
            </a:r>
            <a:r>
              <a:rPr lang="it-IT" dirty="0"/>
              <a:t>()</a:t>
            </a:r>
          </a:p>
        </p:txBody>
      </p:sp>
      <p:sp>
        <p:nvSpPr>
          <p:cNvPr id="3" name="Segnaposto contenuto 2">
            <a:extLst>
              <a:ext uri="{FF2B5EF4-FFF2-40B4-BE49-F238E27FC236}">
                <a16:creationId xmlns:a16="http://schemas.microsoft.com/office/drawing/2014/main" id="{379DE231-56D4-4E07-9174-3F7E94A99117}"/>
              </a:ext>
            </a:extLst>
          </p:cNvPr>
          <p:cNvSpPr>
            <a:spLocks noGrp="1"/>
          </p:cNvSpPr>
          <p:nvPr>
            <p:ph sz="half" idx="2"/>
          </p:nvPr>
        </p:nvSpPr>
        <p:spPr>
          <a:xfrm>
            <a:off x="328612" y="1271016"/>
            <a:ext cx="11549444" cy="5248655"/>
          </a:xfrm>
        </p:spPr>
        <p:txBody>
          <a:bodyPr>
            <a:noAutofit/>
          </a:bodyPr>
          <a:lstStyle/>
          <a:p>
            <a:r>
              <a:rPr lang="it-IT" sz="2000" dirty="0"/>
              <a:t>la funzione </a:t>
            </a:r>
            <a:r>
              <a:rPr lang="it-IT" sz="2000" dirty="0" err="1"/>
              <a:t>password_hash</a:t>
            </a:r>
            <a:r>
              <a:rPr lang="it-IT" sz="2000" dirty="0"/>
              <a:t>(</a:t>
            </a:r>
            <a:r>
              <a:rPr lang="it-IT" sz="2000" dirty="0" err="1"/>
              <a:t>string</a:t>
            </a:r>
            <a:r>
              <a:rPr lang="it-IT" sz="2000" dirty="0"/>
              <a:t> $password , </a:t>
            </a:r>
            <a:r>
              <a:rPr lang="it-IT" sz="2000" dirty="0" err="1"/>
              <a:t>integer</a:t>
            </a:r>
            <a:r>
              <a:rPr lang="it-IT" sz="2000" dirty="0"/>
              <a:t> $</a:t>
            </a:r>
            <a:r>
              <a:rPr lang="it-IT" sz="2000" dirty="0" err="1"/>
              <a:t>algo</a:t>
            </a:r>
            <a:r>
              <a:rPr lang="it-IT" sz="2000" dirty="0"/>
              <a:t> [, array $options ]) che accetta 3parametri:</a:t>
            </a:r>
          </a:p>
          <a:p>
            <a:pPr>
              <a:buFont typeface="Wingdings" panose="05000000000000000000" pitchFamily="2" charset="2"/>
              <a:buChar char="§"/>
            </a:pPr>
            <a:r>
              <a:rPr lang="it-IT" sz="2000" dirty="0"/>
              <a:t>la password da codificare;</a:t>
            </a:r>
          </a:p>
          <a:p>
            <a:pPr>
              <a:buFont typeface="Wingdings" panose="05000000000000000000" pitchFamily="2" charset="2"/>
              <a:buChar char="§"/>
            </a:pPr>
            <a:r>
              <a:rPr lang="it-IT" sz="2000" dirty="0"/>
              <a:t>l'algoritmo da utilizzare per la codifica. Quelli supportati sono:</a:t>
            </a:r>
          </a:p>
          <a:p>
            <a:pPr>
              <a:buFont typeface="Wingdings" panose="05000000000000000000" pitchFamily="2" charset="2"/>
              <a:buChar char="q"/>
            </a:pPr>
            <a:r>
              <a:rPr lang="it-IT" sz="2000" dirty="0"/>
              <a:t> PASSWORD_DEFAULT che utilizza l'algoritmo </a:t>
            </a:r>
            <a:r>
              <a:rPr lang="it-IT" sz="2000" dirty="0" err="1"/>
              <a:t>bcrypt</a:t>
            </a:r>
            <a:r>
              <a:rPr lang="it-IT" sz="2000" dirty="0"/>
              <a:t>;</a:t>
            </a:r>
          </a:p>
          <a:p>
            <a:pPr>
              <a:buFont typeface="Wingdings" panose="05000000000000000000" pitchFamily="2" charset="2"/>
              <a:buChar char="q"/>
            </a:pPr>
            <a:r>
              <a:rPr lang="it-IT" sz="2000" dirty="0"/>
              <a:t> PASSWORD_BCRYPT che utilizza l'algoritmo CRYPT_BLOWFISH per produrre un output compatibile con </a:t>
            </a:r>
            <a:r>
              <a:rPr lang="it-IT" sz="2000" dirty="0" err="1"/>
              <a:t>crypt</a:t>
            </a:r>
            <a:r>
              <a:rPr lang="it-IT" sz="2000" dirty="0"/>
              <a:t>();</a:t>
            </a:r>
          </a:p>
          <a:p>
            <a:pPr>
              <a:lnSpc>
                <a:spcPct val="120000"/>
              </a:lnSpc>
              <a:buFont typeface="Arial" panose="020B0604020202020204" pitchFamily="34" charset="0"/>
              <a:buChar char="•"/>
            </a:pPr>
            <a:r>
              <a:rPr lang="it-IT" sz="2000" dirty="0"/>
              <a:t> $options: una delle opzioni più importanti era il </a:t>
            </a:r>
            <a:r>
              <a:rPr lang="it-IT" sz="2000" dirty="0" err="1"/>
              <a:t>salt</a:t>
            </a:r>
            <a:r>
              <a:rPr lang="it-IT" sz="2000" dirty="0"/>
              <a:t> che consentiva di utilizzarne uno personalizzato. Tale opzione è stata deprecata dalla versione 7 ed è consigliabile non utilizzarla per generare </a:t>
            </a:r>
            <a:r>
              <a:rPr lang="it-IT" sz="2000" dirty="0" err="1"/>
              <a:t>hash</a:t>
            </a:r>
            <a:r>
              <a:rPr lang="it-IT" sz="2000" dirty="0"/>
              <a:t> più sicuri.</a:t>
            </a:r>
          </a:p>
          <a:p>
            <a:pPr marL="0" indent="0">
              <a:lnSpc>
                <a:spcPct val="100000"/>
              </a:lnSpc>
              <a:buNone/>
            </a:pPr>
            <a:r>
              <a:rPr lang="it-IT" sz="2000" b="0" i="0" dirty="0">
                <a:solidFill>
                  <a:srgbClr val="EE9900"/>
                </a:solidFill>
                <a:effectLst/>
                <a:latin typeface="Consolas" panose="020B0609020204030204" pitchFamily="49" charset="0"/>
              </a:rPr>
              <a:t>$password</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669900"/>
                </a:solidFill>
                <a:effectLst/>
                <a:latin typeface="Consolas" panose="020B0609020204030204" pitchFamily="49" charset="0"/>
              </a:rPr>
              <a:t>'LaM1aPassW0rd'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br>
              <a:rPr lang="it-IT" sz="2000" b="0" i="0" dirty="0">
                <a:solidFill>
                  <a:srgbClr val="000000"/>
                </a:solidFill>
                <a:effectLst/>
                <a:latin typeface="Consolas" panose="020B0609020204030204" pitchFamily="49" charset="0"/>
              </a:rPr>
            </a:br>
            <a:r>
              <a:rPr lang="it-IT" sz="2000" b="0" i="0" dirty="0">
                <a:solidFill>
                  <a:srgbClr val="EE9900"/>
                </a:solidFill>
                <a:effectLst/>
                <a:latin typeface="Consolas" panose="020B0609020204030204" pitchFamily="49" charset="0"/>
              </a:rPr>
              <a:t>$</a:t>
            </a:r>
            <a:r>
              <a:rPr lang="it-IT" sz="2000" b="0" i="0" dirty="0" err="1">
                <a:solidFill>
                  <a:srgbClr val="EE9900"/>
                </a:solidFill>
                <a:effectLst/>
                <a:latin typeface="Consolas" panose="020B0609020204030204" pitchFamily="49" charset="0"/>
              </a:rPr>
              <a:t>hash</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err="1">
                <a:solidFill>
                  <a:srgbClr val="DD4A68"/>
                </a:solidFill>
                <a:effectLst/>
                <a:latin typeface="Consolas" panose="020B0609020204030204" pitchFamily="49" charset="0"/>
              </a:rPr>
              <a:t>password_hash</a:t>
            </a:r>
            <a:r>
              <a:rPr lang="it-IT" sz="2000" b="0" i="0" dirty="0">
                <a:solidFill>
                  <a:srgbClr val="999999"/>
                </a:solidFill>
                <a:effectLst/>
                <a:latin typeface="Consolas" panose="020B0609020204030204" pitchFamily="49" charset="0"/>
              </a:rPr>
              <a:t>(</a:t>
            </a:r>
            <a:r>
              <a:rPr lang="it-IT" sz="2000" b="0" i="0" dirty="0">
                <a:solidFill>
                  <a:srgbClr val="EE9900"/>
                </a:solidFill>
                <a:effectLst/>
                <a:latin typeface="Consolas" panose="020B0609020204030204" pitchFamily="49" charset="0"/>
              </a:rPr>
              <a:t>$password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990055"/>
                </a:solidFill>
                <a:effectLst/>
                <a:latin typeface="Consolas" panose="020B0609020204030204" pitchFamily="49" charset="0"/>
              </a:rPr>
              <a:t>PASSWORD_DEFAULT</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708090"/>
                </a:solidFill>
                <a:effectLst/>
                <a:latin typeface="Consolas" panose="020B0609020204030204" pitchFamily="49" charset="0"/>
              </a:rPr>
              <a:t>// l'</a:t>
            </a:r>
            <a:r>
              <a:rPr lang="it-IT" sz="2000" b="0" i="0" dirty="0" err="1">
                <a:solidFill>
                  <a:srgbClr val="708090"/>
                </a:solidFill>
                <a:effectLst/>
                <a:latin typeface="Consolas" panose="020B0609020204030204" pitchFamily="49" charset="0"/>
              </a:rPr>
              <a:t>hash</a:t>
            </a:r>
            <a:r>
              <a:rPr lang="it-IT" sz="2000" b="0" i="0" dirty="0">
                <a:solidFill>
                  <a:srgbClr val="708090"/>
                </a:solidFill>
                <a:effectLst/>
                <a:latin typeface="Consolas" panose="020B0609020204030204" pitchFamily="49" charset="0"/>
              </a:rPr>
              <a:t> sarà simile a $2y$10$xjX7pVRvyMTgJrplRWyS0O7Fx2iNGEq9iZTdRWk0BTsRWeCoI1xem</a:t>
            </a:r>
            <a:r>
              <a:rPr lang="it-IT" sz="2000" b="0" i="0" dirty="0">
                <a:solidFill>
                  <a:srgbClr val="000000"/>
                </a:solidFill>
                <a:effectLst/>
                <a:latin typeface="Consolas" panose="020B0609020204030204" pitchFamily="49" charset="0"/>
              </a:rPr>
              <a:t> </a:t>
            </a:r>
            <a:br>
              <a:rPr lang="it-IT" sz="2000" b="0" i="0" dirty="0">
                <a:solidFill>
                  <a:srgbClr val="000000"/>
                </a:solidFill>
                <a:effectLst/>
                <a:latin typeface="Consolas" panose="020B0609020204030204" pitchFamily="49" charset="0"/>
              </a:rPr>
            </a:br>
            <a:r>
              <a:rPr lang="it-IT" sz="2000" b="0" i="0" dirty="0">
                <a:solidFill>
                  <a:srgbClr val="EE9900"/>
                </a:solidFill>
                <a:effectLst/>
                <a:latin typeface="Consolas" panose="020B0609020204030204" pitchFamily="49" charset="0"/>
              </a:rPr>
              <a:t>$</a:t>
            </a:r>
            <a:r>
              <a:rPr lang="it-IT" sz="2000" b="0" i="0" dirty="0" err="1">
                <a:solidFill>
                  <a:srgbClr val="EE9900"/>
                </a:solidFill>
                <a:effectLst/>
                <a:latin typeface="Consolas" panose="020B0609020204030204" pitchFamily="49" charset="0"/>
              </a:rPr>
              <a:t>hash</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err="1">
                <a:solidFill>
                  <a:srgbClr val="DD4A68"/>
                </a:solidFill>
                <a:effectLst/>
                <a:latin typeface="Consolas" panose="020B0609020204030204" pitchFamily="49" charset="0"/>
              </a:rPr>
              <a:t>password_hash</a:t>
            </a:r>
            <a:r>
              <a:rPr lang="it-IT" sz="2000" b="0" i="0" dirty="0">
                <a:solidFill>
                  <a:srgbClr val="999999"/>
                </a:solidFill>
                <a:effectLst/>
                <a:latin typeface="Consolas" panose="020B0609020204030204" pitchFamily="49" charset="0"/>
              </a:rPr>
              <a:t>(</a:t>
            </a:r>
            <a:r>
              <a:rPr lang="it-IT" sz="2000" b="0" i="0" dirty="0">
                <a:solidFill>
                  <a:srgbClr val="EE9900"/>
                </a:solidFill>
                <a:effectLst/>
                <a:latin typeface="Consolas" panose="020B0609020204030204" pitchFamily="49" charset="0"/>
              </a:rPr>
              <a:t>$password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990055"/>
                </a:solidFill>
                <a:effectLst/>
                <a:latin typeface="Consolas" panose="020B0609020204030204" pitchFamily="49" charset="0"/>
              </a:rPr>
              <a:t>PASSWORD_BCRYPT</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708090"/>
                </a:solidFill>
                <a:effectLst/>
                <a:latin typeface="Consolas" panose="020B0609020204030204" pitchFamily="49" charset="0"/>
              </a:rPr>
              <a:t>// l'</a:t>
            </a:r>
            <a:r>
              <a:rPr lang="it-IT" sz="2000" b="0" i="0" dirty="0" err="1">
                <a:solidFill>
                  <a:srgbClr val="708090"/>
                </a:solidFill>
                <a:effectLst/>
                <a:latin typeface="Consolas" panose="020B0609020204030204" pitchFamily="49" charset="0"/>
              </a:rPr>
              <a:t>hash</a:t>
            </a:r>
            <a:r>
              <a:rPr lang="it-IT" sz="2000" b="0" i="0" dirty="0">
                <a:solidFill>
                  <a:srgbClr val="708090"/>
                </a:solidFill>
                <a:effectLst/>
                <a:latin typeface="Consolas" panose="020B0609020204030204" pitchFamily="49" charset="0"/>
              </a:rPr>
              <a:t> sarà simile a $2y$10$VuCi8po/wzdWfGH7G52okuM.o41mv7kkTrkTb09zlsJcEyujL2k6.</a:t>
            </a:r>
            <a:endParaRPr lang="it-IT" sz="2000" dirty="0"/>
          </a:p>
          <a:p>
            <a:pPr>
              <a:lnSpc>
                <a:spcPct val="100000"/>
              </a:lnSpc>
            </a:pPr>
            <a:endParaRPr lang="it-IT" sz="2000" dirty="0"/>
          </a:p>
          <a:p>
            <a:pPr>
              <a:lnSpc>
                <a:spcPct val="120000"/>
              </a:lnSpc>
              <a:buFont typeface="Arial" panose="020B0604020202020204" pitchFamily="34" charset="0"/>
              <a:buChar char="•"/>
            </a:pPr>
            <a:endParaRPr lang="it-IT" sz="2000" dirty="0"/>
          </a:p>
        </p:txBody>
      </p:sp>
    </p:spTree>
    <p:extLst>
      <p:ext uri="{BB962C8B-B14F-4D97-AF65-F5344CB8AC3E}">
        <p14:creationId xmlns:p14="http://schemas.microsoft.com/office/powerpoint/2010/main" val="235254458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CCD41-D965-415A-9B7D-A684D040D980}"/>
              </a:ext>
            </a:extLst>
          </p:cNvPr>
          <p:cNvSpPr>
            <a:spLocks noGrp="1"/>
          </p:cNvSpPr>
          <p:nvPr>
            <p:ph type="title"/>
          </p:nvPr>
        </p:nvSpPr>
        <p:spPr/>
        <p:txBody>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557D0861-49FA-4515-8E9E-DF47D2FCA58B}"/>
              </a:ext>
            </a:extLst>
          </p:cNvPr>
          <p:cNvSpPr>
            <a:spLocks noGrp="1"/>
          </p:cNvSpPr>
          <p:nvPr>
            <p:ph sz="half" idx="2"/>
          </p:nvPr>
        </p:nvSpPr>
        <p:spPr>
          <a:xfrm>
            <a:off x="328612" y="1271016"/>
            <a:ext cx="11357420" cy="4950880"/>
          </a:xfrm>
        </p:spPr>
        <p:txBody>
          <a:bodyPr>
            <a:normAutofit/>
          </a:bodyPr>
          <a:lstStyle/>
          <a:p>
            <a:pPr marL="0" indent="0">
              <a:lnSpc>
                <a:spcPct val="110000"/>
              </a:lnSpc>
              <a:buNone/>
            </a:pPr>
            <a:r>
              <a:rPr lang="it-IT" sz="2000" dirty="0"/>
              <a:t>Come per la funzione </a:t>
            </a:r>
            <a:r>
              <a:rPr lang="it-IT" sz="2000" dirty="0" err="1"/>
              <a:t>crypt</a:t>
            </a:r>
            <a:r>
              <a:rPr lang="it-IT" sz="2000" dirty="0"/>
              <a:t>() anche </a:t>
            </a:r>
            <a:r>
              <a:rPr lang="it-IT" sz="2000" dirty="0" err="1"/>
              <a:t>password_hash</a:t>
            </a:r>
            <a:r>
              <a:rPr lang="it-IT" sz="2000" dirty="0"/>
              <a:t>() </a:t>
            </a:r>
            <a:r>
              <a:rPr lang="it-IT" sz="2000" b="1" dirty="0"/>
              <a:t>ha una sua funzione di verifica</a:t>
            </a:r>
            <a:r>
              <a:rPr lang="it-IT" sz="2000" dirty="0"/>
              <a:t> dell'</a:t>
            </a:r>
            <a:r>
              <a:rPr lang="it-IT" sz="2000" dirty="0" err="1"/>
              <a:t>hash</a:t>
            </a:r>
            <a:r>
              <a:rPr lang="it-IT" sz="2000" dirty="0"/>
              <a:t>, essa è </a:t>
            </a:r>
            <a:r>
              <a:rPr lang="it-IT" sz="2000" b="1" dirty="0"/>
              <a:t>chiamata </a:t>
            </a:r>
            <a:r>
              <a:rPr lang="it-IT" sz="2000" b="1" dirty="0" err="1"/>
              <a:t>password_verify</a:t>
            </a:r>
            <a:r>
              <a:rPr lang="it-IT" sz="2000" b="1" dirty="0"/>
              <a:t>() </a:t>
            </a:r>
            <a:r>
              <a:rPr lang="it-IT" sz="2000" dirty="0"/>
              <a:t>e </a:t>
            </a:r>
            <a:r>
              <a:rPr lang="it-IT" sz="2000" b="1" dirty="0"/>
              <a:t>prende in ingresso due </a:t>
            </a:r>
            <a:r>
              <a:rPr lang="it-IT" sz="2000" b="1" dirty="0" err="1"/>
              <a:t>parameteri</a:t>
            </a:r>
            <a:r>
              <a:rPr lang="it-IT" sz="2000" b="1" dirty="0"/>
              <a:t>:</a:t>
            </a:r>
          </a:p>
          <a:p>
            <a:pPr marL="342900" indent="-342900">
              <a:buFont typeface="+mj-lt"/>
              <a:buAutoNum type="arabicPeriod"/>
            </a:pPr>
            <a:r>
              <a:rPr lang="it-IT" sz="2000" dirty="0"/>
              <a:t> </a:t>
            </a:r>
            <a:r>
              <a:rPr lang="it-IT" sz="2000" b="1" dirty="0"/>
              <a:t>$password</a:t>
            </a:r>
            <a:r>
              <a:rPr lang="it-IT" sz="2000" dirty="0"/>
              <a:t>: la password da verificare;</a:t>
            </a:r>
          </a:p>
          <a:p>
            <a:pPr marL="342900" indent="-342900">
              <a:buFont typeface="+mj-lt"/>
              <a:buAutoNum type="arabicPeriod"/>
            </a:pPr>
            <a:r>
              <a:rPr lang="it-IT" sz="2000" dirty="0"/>
              <a:t> </a:t>
            </a:r>
            <a:r>
              <a:rPr lang="it-IT" sz="2000" b="1" dirty="0"/>
              <a:t>$</a:t>
            </a:r>
            <a:r>
              <a:rPr lang="it-IT" sz="2000" b="1" dirty="0" err="1"/>
              <a:t>hash</a:t>
            </a:r>
            <a:r>
              <a:rPr lang="it-IT" sz="2000" dirty="0"/>
              <a:t>: l'</a:t>
            </a:r>
            <a:r>
              <a:rPr lang="it-IT" sz="2000" dirty="0" err="1"/>
              <a:t>hash</a:t>
            </a:r>
            <a:r>
              <a:rPr lang="it-IT" sz="2000" dirty="0"/>
              <a:t> da comparare.</a:t>
            </a:r>
          </a:p>
          <a:p>
            <a:pPr marL="0" indent="0">
              <a:lnSpc>
                <a:spcPct val="120000"/>
              </a:lnSpc>
              <a:buNone/>
            </a:pPr>
            <a:r>
              <a:rPr lang="it-IT" sz="2000" dirty="0"/>
              <a:t>Vediamo quindi un esempio completo simulando un login:</a:t>
            </a:r>
            <a:br>
              <a:rPr lang="it-IT" sz="1800" dirty="0"/>
            </a:br>
            <a:br>
              <a:rPr lang="it-IT" sz="1800" dirty="0"/>
            </a:br>
            <a:r>
              <a:rPr lang="it-IT" sz="1600" b="0" i="0" dirty="0">
                <a:solidFill>
                  <a:srgbClr val="EE9900"/>
                </a:solidFill>
                <a:effectLst/>
                <a:latin typeface="Consolas" panose="020B0609020204030204" pitchFamily="49" charset="0"/>
              </a:rPr>
              <a:t>$password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 password valida</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hashedPassword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password_hash</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0055"/>
                </a:solidFill>
                <a:effectLst/>
                <a:latin typeface="Consolas" panose="020B0609020204030204" pitchFamily="49" charset="0"/>
              </a:rPr>
              <a:t>PASSWORD_DEFAULT</a:t>
            </a:r>
            <a:r>
              <a:rPr lang="it-IT" sz="1600" b="0" i="0" dirty="0">
                <a:solidFill>
                  <a:srgbClr val="999999"/>
                </a:solidFill>
                <a:effectLst/>
                <a:latin typeface="Consolas" panose="020B0609020204030204" pitchFamily="49" charset="0"/>
              </a:rPr>
              <a:t>);</a:t>
            </a:r>
            <a:r>
              <a:rPr lang="it-IT" sz="1600" b="0" i="0" dirty="0">
                <a:solidFill>
                  <a:srgbClr val="708090"/>
                </a:solidFill>
                <a:effectLst/>
                <a:latin typeface="Consolas" panose="020B0609020204030204" pitchFamily="49" charset="0"/>
              </a:rPr>
              <a:t>// </a:t>
            </a:r>
            <a:r>
              <a:rPr lang="it-IT" sz="1600" b="0" i="0" dirty="0" err="1">
                <a:solidFill>
                  <a:srgbClr val="708090"/>
                </a:solidFill>
                <a:effectLst/>
                <a:latin typeface="Consolas" panose="020B0609020204030204" pitchFamily="49" charset="0"/>
              </a:rPr>
              <a:t>hash</a:t>
            </a:r>
            <a:r>
              <a:rPr lang="it-IT" sz="1600" b="0" i="0" dirty="0">
                <a:solidFill>
                  <a:srgbClr val="708090"/>
                </a:solidFill>
                <a:effectLst/>
                <a:latin typeface="Consolas" panose="020B0609020204030204" pitchFamily="49" charset="0"/>
              </a:rPr>
              <a:t> memorizzato nel database</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userPassword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 password inserita dall'utente nel login</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err="1">
                <a:solidFill>
                  <a:srgbClr val="0077AA"/>
                </a:solidFill>
                <a:effectLst/>
                <a:latin typeface="Consolas" panose="020B0609020204030204" pitchFamily="49" charset="0"/>
              </a:rPr>
              <a:t>if</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err="1">
                <a:solidFill>
                  <a:srgbClr val="DD4A68"/>
                </a:solidFill>
                <a:effectLst/>
                <a:latin typeface="Consolas" panose="020B0609020204030204" pitchFamily="49" charset="0"/>
              </a:rPr>
              <a:t>password_verify</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userPassword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hashedPassword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"Accesso effettuato con successo"</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0077AA"/>
                </a:solidFill>
                <a:effectLst/>
                <a:latin typeface="Consolas" panose="020B0609020204030204" pitchFamily="49" charset="0"/>
              </a:rPr>
              <a:t>else</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 password inserita non è corretta"</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41625614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72F8C-1214-4CA4-B3CD-E9BFAA1FDE94}"/>
              </a:ext>
            </a:extLst>
          </p:cNvPr>
          <p:cNvSpPr>
            <a:spLocks noGrp="1"/>
          </p:cNvSpPr>
          <p:nvPr>
            <p:ph type="title"/>
          </p:nvPr>
        </p:nvSpPr>
        <p:spPr/>
        <p:txBody>
          <a:bodyPr/>
          <a:lstStyle/>
          <a:p>
            <a:r>
              <a:rPr lang="it-IT" dirty="0"/>
              <a:t>Funzione PHP mail()</a:t>
            </a:r>
          </a:p>
        </p:txBody>
      </p:sp>
      <p:sp>
        <p:nvSpPr>
          <p:cNvPr id="3" name="Segnaposto contenuto 2">
            <a:extLst>
              <a:ext uri="{FF2B5EF4-FFF2-40B4-BE49-F238E27FC236}">
                <a16:creationId xmlns:a16="http://schemas.microsoft.com/office/drawing/2014/main" id="{2EA870F0-9185-4701-86E8-A098B1F14B77}"/>
              </a:ext>
            </a:extLst>
          </p:cNvPr>
          <p:cNvSpPr>
            <a:spLocks noGrp="1"/>
          </p:cNvSpPr>
          <p:nvPr>
            <p:ph sz="half" idx="2"/>
          </p:nvPr>
        </p:nvSpPr>
        <p:spPr/>
        <p:txBody>
          <a:bodyPr>
            <a:normAutofit/>
          </a:bodyPr>
          <a:lstStyle/>
          <a:p>
            <a:r>
              <a:rPr lang="it-IT" sz="2200" dirty="0"/>
              <a:t>La funzione </a:t>
            </a:r>
            <a:r>
              <a:rPr lang="it-IT" sz="2200" b="1" dirty="0">
                <a:highlight>
                  <a:srgbClr val="FFFF00"/>
                </a:highlight>
              </a:rPr>
              <a:t>mail</a:t>
            </a:r>
            <a:r>
              <a:rPr lang="it-IT" sz="2200" b="1" dirty="0"/>
              <a:t>() </a:t>
            </a:r>
          </a:p>
          <a:p>
            <a:r>
              <a:rPr lang="it-IT" sz="2000" dirty="0"/>
              <a:t>ti </a:t>
            </a:r>
            <a:r>
              <a:rPr lang="it-IT" sz="2000" b="1" dirty="0"/>
              <a:t>per</a:t>
            </a:r>
            <a:r>
              <a:rPr lang="it-IT" sz="2000" dirty="0"/>
              <a:t>mette di </a:t>
            </a:r>
            <a:r>
              <a:rPr lang="it-IT" sz="2000" b="1" dirty="0"/>
              <a:t>inviare email </a:t>
            </a:r>
            <a:r>
              <a:rPr lang="it-IT" sz="2000" dirty="0"/>
              <a:t>direttamente </a:t>
            </a:r>
            <a:r>
              <a:rPr lang="it-IT" sz="2000" b="1" dirty="0"/>
              <a:t>da</a:t>
            </a:r>
            <a:r>
              <a:rPr lang="it-IT" sz="2000" dirty="0"/>
              <a:t> uno </a:t>
            </a:r>
            <a:r>
              <a:rPr lang="it-IT" sz="2000" b="1" dirty="0"/>
              <a:t>script</a:t>
            </a:r>
            <a:r>
              <a:rPr lang="it-IT" sz="2000" dirty="0"/>
              <a:t>.</a:t>
            </a:r>
          </a:p>
          <a:p>
            <a:r>
              <a:rPr lang="it-IT" sz="2000" dirty="0"/>
              <a:t>Sintassi:</a:t>
            </a:r>
            <a:br>
              <a:rPr lang="it-IT" sz="2000" dirty="0"/>
            </a:br>
            <a:r>
              <a:rPr lang="en-US" sz="2000" dirty="0"/>
              <a:t>mail(</a:t>
            </a:r>
            <a:r>
              <a:rPr lang="en-US" sz="2000" dirty="0" err="1"/>
              <a:t>to,subject,message,headers,parameters</a:t>
            </a:r>
            <a:r>
              <a:rPr lang="en-US" sz="2000" dirty="0"/>
              <a:t>);</a:t>
            </a:r>
          </a:p>
          <a:p>
            <a:r>
              <a:rPr lang="it-IT" sz="2000" dirty="0"/>
              <a:t>Valore di ritorno:	Restituisce il valore </a:t>
            </a:r>
            <a:r>
              <a:rPr lang="it-IT" sz="2000" dirty="0" err="1"/>
              <a:t>hash</a:t>
            </a:r>
            <a:r>
              <a:rPr lang="it-IT" sz="2000" dirty="0"/>
              <a:t> del parametro </a:t>
            </a:r>
            <a:r>
              <a:rPr lang="it-IT" sz="2000" dirty="0" err="1"/>
              <a:t>address</a:t>
            </a:r>
            <a:r>
              <a:rPr lang="it-IT" sz="2000" dirty="0"/>
              <a:t> o FALSE in caso di errore.</a:t>
            </a:r>
          </a:p>
        </p:txBody>
      </p:sp>
      <p:sp>
        <p:nvSpPr>
          <p:cNvPr id="4" name="Segnaposto contenuto 3">
            <a:extLst>
              <a:ext uri="{FF2B5EF4-FFF2-40B4-BE49-F238E27FC236}">
                <a16:creationId xmlns:a16="http://schemas.microsoft.com/office/drawing/2014/main" id="{FB7A2EB9-0121-4E4D-A188-4300EA40E8EE}"/>
              </a:ext>
            </a:extLst>
          </p:cNvPr>
          <p:cNvSpPr>
            <a:spLocks noGrp="1"/>
          </p:cNvSpPr>
          <p:nvPr>
            <p:ph sz="quarter" idx="4"/>
          </p:nvPr>
        </p:nvSpPr>
        <p:spPr/>
        <p:txBody>
          <a:bodyPr>
            <a:normAutofit/>
          </a:bodyPr>
          <a:lstStyle/>
          <a:p>
            <a:r>
              <a:rPr lang="en-US" dirty="0"/>
              <a:t>&lt;?php</a:t>
            </a:r>
          </a:p>
          <a:p>
            <a:r>
              <a:rPr lang="en-US" dirty="0"/>
              <a:t>// the message</a:t>
            </a:r>
          </a:p>
          <a:p>
            <a:r>
              <a:rPr lang="en-US" dirty="0"/>
              <a:t>$msg = "First line of text\</a:t>
            </a:r>
            <a:r>
              <a:rPr lang="en-US" dirty="0" err="1"/>
              <a:t>nSecond</a:t>
            </a:r>
            <a:r>
              <a:rPr lang="en-US" dirty="0"/>
              <a:t> line of text";</a:t>
            </a:r>
            <a:br>
              <a:rPr lang="en-US" dirty="0"/>
            </a:br>
            <a:endParaRPr lang="en-US" dirty="0"/>
          </a:p>
          <a:p>
            <a:r>
              <a:rPr lang="en-US" dirty="0"/>
              <a:t>// use </a:t>
            </a:r>
            <a:r>
              <a:rPr lang="en-US" dirty="0" err="1"/>
              <a:t>wordwrap</a:t>
            </a:r>
            <a:r>
              <a:rPr lang="en-US" dirty="0"/>
              <a:t>() if lines are longer than 70 characters</a:t>
            </a:r>
          </a:p>
          <a:p>
            <a:r>
              <a:rPr lang="en-US" dirty="0"/>
              <a:t>$msg = </a:t>
            </a:r>
            <a:r>
              <a:rPr lang="en-US" dirty="0" err="1"/>
              <a:t>wordwrap</a:t>
            </a:r>
            <a:r>
              <a:rPr lang="en-US" dirty="0"/>
              <a:t>($msg,70);</a:t>
            </a:r>
            <a:br>
              <a:rPr lang="en-US" dirty="0"/>
            </a:br>
            <a:endParaRPr lang="en-US" dirty="0"/>
          </a:p>
          <a:p>
            <a:r>
              <a:rPr lang="en-US" dirty="0"/>
              <a:t>// send email</a:t>
            </a:r>
          </a:p>
          <a:p>
            <a:r>
              <a:rPr lang="en-US" dirty="0">
                <a:highlight>
                  <a:srgbClr val="FFFF00"/>
                </a:highlight>
              </a:rPr>
              <a:t>mail</a:t>
            </a:r>
            <a:r>
              <a:rPr lang="en-US" dirty="0"/>
              <a:t>("</a:t>
            </a:r>
            <a:r>
              <a:rPr lang="en-US" dirty="0" err="1"/>
              <a:t>someone@example.com","My</a:t>
            </a:r>
            <a:r>
              <a:rPr lang="en-US" dirty="0"/>
              <a:t> </a:t>
            </a:r>
            <a:r>
              <a:rPr lang="en-US" dirty="0" err="1"/>
              <a:t>subject",$msg</a:t>
            </a:r>
            <a:r>
              <a:rPr lang="en-US" dirty="0"/>
              <a:t>);</a:t>
            </a:r>
          </a:p>
          <a:p>
            <a:r>
              <a:rPr lang="en-US" dirty="0"/>
              <a:t>?&gt;</a:t>
            </a:r>
            <a:endParaRPr lang="it-IT" dirty="0"/>
          </a:p>
        </p:txBody>
      </p:sp>
    </p:spTree>
    <p:extLst>
      <p:ext uri="{BB962C8B-B14F-4D97-AF65-F5344CB8AC3E}">
        <p14:creationId xmlns:p14="http://schemas.microsoft.com/office/powerpoint/2010/main" val="28337844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sz="half" idx="2"/>
          </p:nvPr>
        </p:nvSpPr>
        <p:spPr>
          <a:xfrm>
            <a:off x="244444" y="1271016"/>
            <a:ext cx="5851556" cy="5401388"/>
          </a:xfrm>
        </p:spPr>
        <p:txBody>
          <a:bodyPr>
            <a:normAutofit fontScale="92500" lnSpcReduction="20000"/>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
        <p:nvSpPr>
          <p:cNvPr id="5" name="CasellaDiTesto 4">
            <a:extLst>
              <a:ext uri="{FF2B5EF4-FFF2-40B4-BE49-F238E27FC236}">
                <a16:creationId xmlns:a16="http://schemas.microsoft.com/office/drawing/2014/main" id="{DB74AC04-0F15-43B6-B6CD-1F094E80704A}"/>
              </a:ext>
            </a:extLst>
          </p:cNvPr>
          <p:cNvSpPr txBox="1"/>
          <p:nvPr/>
        </p:nvSpPr>
        <p:spPr>
          <a:xfrm>
            <a:off x="6301212" y="182589"/>
            <a:ext cx="5441042" cy="6555641"/>
          </a:xfrm>
          <a:prstGeom prst="rect">
            <a:avLst/>
          </a:prstGeom>
          <a:solidFill>
            <a:schemeClr val="bg1"/>
          </a:solidFill>
          <a:ln>
            <a:solidFill>
              <a:srgbClr val="002060"/>
            </a:solidFill>
          </a:ln>
        </p:spPr>
        <p:txBody>
          <a:bodyPr wrap="square" rtlCol="0">
            <a:spAutoFit/>
          </a:bodyPr>
          <a:lstStyle/>
          <a:p>
            <a:r>
              <a:rPr lang="it-IT" sz="2000" b="1" dirty="0"/>
              <a:t>I dati in un database MySQL sono archiviati in tabelle. </a:t>
            </a:r>
            <a:br>
              <a:rPr lang="it-IT" sz="2000" dirty="0"/>
            </a:br>
            <a:r>
              <a:rPr lang="it-IT" sz="2000" dirty="0"/>
              <a:t>Una tabella è una raccolta di dati correlati che è composta da colonne e righe.</a:t>
            </a:r>
          </a:p>
          <a:p>
            <a:endParaRPr lang="it-IT" sz="2000" dirty="0"/>
          </a:p>
          <a:p>
            <a:r>
              <a:rPr lang="it-IT" sz="2000" dirty="0"/>
              <a:t>I database sono utili per archiviare le informazioni in modo categorico. Un'azienda può disporre di un database con le seguenti tabelle:</a:t>
            </a:r>
          </a:p>
          <a:p>
            <a:endParaRPr lang="it-IT" sz="2000" dirty="0"/>
          </a:p>
          <a:p>
            <a:r>
              <a:rPr lang="it-IT" sz="2000" dirty="0"/>
              <a:t>Dipendenti</a:t>
            </a:r>
          </a:p>
          <a:p>
            <a:r>
              <a:rPr lang="it-IT" sz="2000" dirty="0"/>
              <a:t>Prodotti</a:t>
            </a:r>
          </a:p>
          <a:p>
            <a:r>
              <a:rPr lang="it-IT" sz="2000" dirty="0"/>
              <a:t>Clienti</a:t>
            </a:r>
          </a:p>
          <a:p>
            <a:r>
              <a:rPr lang="it-IT" sz="2000" dirty="0"/>
              <a:t>Ordini</a:t>
            </a:r>
          </a:p>
          <a:p>
            <a:endParaRPr lang="it-IT" sz="2000" dirty="0"/>
          </a:p>
          <a:p>
            <a:r>
              <a:rPr lang="it-IT" sz="2000" b="1" dirty="0"/>
              <a:t>MySQL è il sistema di database standard per siti Web con ENORMI volumi di dati e utenti finali (come Facebook, Twitter e Wikipedia).</a:t>
            </a:r>
          </a:p>
          <a:p>
            <a:endParaRPr lang="it-IT" sz="2000" dirty="0"/>
          </a:p>
          <a:p>
            <a:r>
              <a:rPr lang="it-IT" sz="2000" dirty="0"/>
              <a:t>Un'altra cosa grandiosa di </a:t>
            </a:r>
            <a:r>
              <a:rPr lang="it-IT" sz="2000" b="1" dirty="0"/>
              <a:t>MySQL</a:t>
            </a:r>
            <a:r>
              <a:rPr lang="it-IT" sz="2000" dirty="0"/>
              <a:t> è che </a:t>
            </a:r>
            <a:r>
              <a:rPr lang="it-IT" sz="2000" b="1" dirty="0"/>
              <a:t>può essere ridimensionato</a:t>
            </a:r>
            <a:r>
              <a:rPr lang="it-IT" sz="2000" dirty="0"/>
              <a:t> per supportare le applicazioni di database incorporate.</a:t>
            </a:r>
          </a:p>
        </p:txBody>
      </p:sp>
    </p:spTree>
    <p:extLst>
      <p:ext uri="{BB962C8B-B14F-4D97-AF65-F5344CB8AC3E}">
        <p14:creationId xmlns:p14="http://schemas.microsoft.com/office/powerpoint/2010/main" val="293481161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a:t>
            </a:r>
            <a:r>
              <a:rPr lang="it-IT" dirty="0" err="1"/>
              <a:t>ese</a:t>
            </a:r>
            <a:r>
              <a:rPr lang="it-IT" dirty="0"/>
              <a:t> x </a:t>
            </a:r>
            <a:r>
              <a:rPr lang="it-IT"/>
              <a:t>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Keep what was before the following the same, and then add the stuff between the quotes to the end:</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2000" dirty="0"/>
              <a:t>$</a:t>
            </a:r>
            <a:r>
              <a:rPr lang="it-IT" sz="2000" dirty="0" err="1"/>
              <a:t>mysqli</a:t>
            </a:r>
            <a:r>
              <a:rPr lang="it-IT" sz="2000" dirty="0"/>
              <a:t> -&gt; new </a:t>
            </a:r>
            <a:r>
              <a:rPr lang="it-IT" sz="2000" dirty="0" err="1"/>
              <a:t>mysqli</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p>
          <a:p>
            <a:r>
              <a:rPr lang="it-IT" sz="2000" dirty="0"/>
              <a:t>Stile procedurale:</a:t>
            </a:r>
          </a:p>
          <a:p>
            <a:r>
              <a:rPr lang="it-IT" sz="2000" dirty="0" err="1"/>
              <a:t>mysqli_connect</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br>
              <a:rPr lang="it-IT" sz="2000" dirty="0"/>
            </a:br>
            <a:endParaRPr lang="it-IT" sz="2000" dirty="0"/>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45DE4-B2EF-496C-828D-D49DAD824AA5}"/>
              </a:ext>
            </a:extLst>
          </p:cNvPr>
          <p:cNvSpPr>
            <a:spLocks noGrp="1"/>
          </p:cNvSpPr>
          <p:nvPr>
            <p:ph type="title"/>
          </p:nvPr>
        </p:nvSpPr>
        <p:spPr/>
        <p:txBody>
          <a:bodyPr/>
          <a:lstStyle/>
          <a:p>
            <a:r>
              <a:rPr lang="it-IT" dirty="0" err="1"/>
              <a:t>echo</a:t>
            </a:r>
            <a:r>
              <a:rPr lang="it-IT" dirty="0"/>
              <a:t> in HTML e sintassi abbreviata</a:t>
            </a:r>
          </a:p>
        </p:txBody>
      </p:sp>
      <p:sp>
        <p:nvSpPr>
          <p:cNvPr id="3" name="Segnaposto contenuto 2">
            <a:extLst>
              <a:ext uri="{FF2B5EF4-FFF2-40B4-BE49-F238E27FC236}">
                <a16:creationId xmlns:a16="http://schemas.microsoft.com/office/drawing/2014/main" id="{7B92B9CF-A27D-463A-9B82-A9F8DA64DB1B}"/>
              </a:ext>
            </a:extLst>
          </p:cNvPr>
          <p:cNvSpPr>
            <a:spLocks noGrp="1"/>
          </p:cNvSpPr>
          <p:nvPr>
            <p:ph sz="half" idx="2"/>
          </p:nvPr>
        </p:nvSpPr>
        <p:spPr/>
        <p:txBody>
          <a:bodyPr>
            <a:normAutofit/>
          </a:bodyPr>
          <a:lstStyle/>
          <a:p>
            <a:r>
              <a:rPr lang="it-IT" sz="2000" b="1" dirty="0"/>
              <a:t>Un altro modo per utilizzare il costrutto </a:t>
            </a:r>
            <a:r>
              <a:rPr lang="it-IT" sz="2000" b="1" dirty="0" err="1"/>
              <a:t>echo</a:t>
            </a:r>
            <a:r>
              <a:rPr lang="it-IT" sz="2000" b="1" dirty="0"/>
              <a:t> </a:t>
            </a:r>
            <a:r>
              <a:rPr lang="it-IT" sz="2000" dirty="0"/>
              <a:t>è quello di utilizzare la sua sintassi abbreviata. </a:t>
            </a:r>
            <a:br>
              <a:rPr lang="it-IT" sz="2000" dirty="0"/>
            </a:br>
            <a:br>
              <a:rPr lang="it-IT" sz="2000" dirty="0"/>
            </a:br>
            <a:r>
              <a:rPr lang="it-IT" sz="2000" dirty="0"/>
              <a:t>è necessario </a:t>
            </a:r>
            <a:r>
              <a:rPr lang="it-IT" sz="2000" b="1" dirty="0">
                <a:highlight>
                  <a:srgbClr val="FFFF00"/>
                </a:highlight>
              </a:rPr>
              <a:t>aggiungere un = subito dopo l'apertura del tag PHP </a:t>
            </a:r>
            <a:r>
              <a:rPr lang="it-IT" sz="2000" b="1" dirty="0"/>
              <a:t>per stampare automaticamente il valore della variabile</a:t>
            </a:r>
            <a:r>
              <a:rPr lang="it-IT" sz="2000" dirty="0"/>
              <a:t>.</a:t>
            </a:r>
          </a:p>
          <a:p>
            <a:r>
              <a:rPr lang="it-IT" sz="2000" dirty="0"/>
              <a:t>Questa specifica alternativa,</a:t>
            </a:r>
            <a:r>
              <a:rPr lang="it-IT" sz="2000" dirty="0">
                <a:highlight>
                  <a:srgbClr val="00FF00"/>
                </a:highlight>
              </a:rPr>
              <a:t> per funzionare correttamente, necessita che la direttiva </a:t>
            </a:r>
            <a:r>
              <a:rPr lang="it-IT" sz="2000" dirty="0" err="1">
                <a:highlight>
                  <a:srgbClr val="00FF00"/>
                </a:highlight>
              </a:rPr>
              <a:t>short_open_tag</a:t>
            </a:r>
            <a:r>
              <a:rPr lang="it-IT" sz="2000" dirty="0">
                <a:highlight>
                  <a:srgbClr val="00FF00"/>
                </a:highlight>
              </a:rPr>
              <a:t> sia abilitata all'interno del nostro php.ini </a:t>
            </a:r>
            <a:r>
              <a:rPr lang="it-IT" sz="2000" dirty="0"/>
              <a:t>in caso di versioni inferiori alla 5.4.0 del PHP. </a:t>
            </a:r>
            <a:br>
              <a:rPr lang="it-IT" sz="2000" dirty="0"/>
            </a:br>
            <a:br>
              <a:rPr lang="it-IT" sz="2000" dirty="0"/>
            </a:br>
            <a:r>
              <a:rPr lang="it-IT" sz="2000" dirty="0"/>
              <a:t>Dalle versioni successive alla 5.4 , invece, &lt;?= è sempre disponibile.</a:t>
            </a:r>
          </a:p>
        </p:txBody>
      </p:sp>
      <p:sp>
        <p:nvSpPr>
          <p:cNvPr id="4" name="Segnaposto contenuto 3">
            <a:extLst>
              <a:ext uri="{FF2B5EF4-FFF2-40B4-BE49-F238E27FC236}">
                <a16:creationId xmlns:a16="http://schemas.microsoft.com/office/drawing/2014/main" id="{D76DCA58-56A0-450E-8F58-28D3D55D1D33}"/>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    //definizione variabili</a:t>
            </a:r>
          </a:p>
          <a:p>
            <a:r>
              <a:rPr lang="it-IT" sz="2000" dirty="0"/>
              <a:t>    $nome = "</a:t>
            </a:r>
            <a:r>
              <a:rPr lang="it-IT" sz="2000" dirty="0" err="1"/>
              <a:t>TuoNome</a:t>
            </a:r>
            <a:r>
              <a:rPr lang="it-IT" sz="2000" dirty="0"/>
              <a:t>";</a:t>
            </a:r>
          </a:p>
          <a:p>
            <a:r>
              <a:rPr lang="it-IT" sz="2000" dirty="0"/>
              <a:t>?&gt;</a:t>
            </a:r>
          </a:p>
          <a:p>
            <a:r>
              <a:rPr lang="it-IT" sz="2000" dirty="0"/>
              <a:t>... codice html ...</a:t>
            </a:r>
          </a:p>
          <a:p>
            <a:r>
              <a:rPr lang="it-IT" sz="2000" dirty="0"/>
              <a:t>&lt;p&gt;Benvenuto &lt;?</a:t>
            </a:r>
            <a:r>
              <a:rPr lang="it-IT" sz="2000" dirty="0">
                <a:highlight>
                  <a:srgbClr val="FFFF00"/>
                </a:highlight>
              </a:rPr>
              <a:t>=</a:t>
            </a:r>
            <a:r>
              <a:rPr lang="it-IT" sz="2000" dirty="0"/>
              <a:t>$nome?&gt;&lt;/p&gt;</a:t>
            </a:r>
          </a:p>
        </p:txBody>
      </p:sp>
    </p:spTree>
    <p:extLst>
      <p:ext uri="{BB962C8B-B14F-4D97-AF65-F5344CB8AC3E}">
        <p14:creationId xmlns:p14="http://schemas.microsoft.com/office/powerpoint/2010/main" val="167649014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r>
              <a:rPr lang="it-IT" sz="2000" dirty="0"/>
              <a:t>Parametri richiesti : </a:t>
            </a:r>
            <a:br>
              <a:rPr lang="it-IT" sz="2000" dirty="0"/>
            </a:br>
            <a:br>
              <a:rPr lang="it-IT" sz="2000" dirty="0"/>
            </a:br>
            <a:r>
              <a:rPr lang="it-IT" sz="2000" b="1" dirty="0"/>
              <a:t>Specifica la connessione </a:t>
            </a:r>
            <a:r>
              <a:rPr lang="it-IT" sz="2000" dirty="0" err="1"/>
              <a:t>Mysql</a:t>
            </a:r>
            <a:r>
              <a:rPr lang="it-IT" sz="2000" dirty="0"/>
              <a:t> da usare.</a:t>
            </a:r>
          </a:p>
          <a:p>
            <a:r>
              <a:rPr lang="it-IT" sz="2000" b="1" dirty="0"/>
              <a:t>Specifica una query </a:t>
            </a:r>
            <a:r>
              <a:rPr lang="it-IT" sz="2000" dirty="0"/>
              <a:t>SQL. </a:t>
            </a:r>
            <a:br>
              <a:rPr lang="it-IT" sz="2000" dirty="0"/>
            </a:br>
            <a:r>
              <a:rPr lang="it-IT" sz="2000" dirty="0"/>
              <a:t>Nota: Non aggiungere punti e virgola alla fine della query!</a:t>
            </a:r>
          </a:p>
          <a:p>
            <a:r>
              <a:rPr lang="it-IT" sz="2000" dirty="0"/>
              <a:t>Valore di ritorno:	</a:t>
            </a:r>
            <a:br>
              <a:rPr lang="it-IT" sz="2000" dirty="0"/>
            </a:br>
            <a:r>
              <a:rPr lang="it-IT" sz="2000" dirty="0"/>
              <a:t>Un oggetto di dichiarazione sul successo.</a:t>
            </a:r>
            <a:br>
              <a:rPr lang="it-IT" sz="2000" dirty="0"/>
            </a:br>
            <a:r>
              <a:rPr lang="it-IT" sz="2000" dirty="0"/>
              <a:t> FALSO in caso di fallimento</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dirty="0"/>
              <a:t>$</a:t>
            </a:r>
            <a:r>
              <a:rPr lang="it-IT" sz="1400" dirty="0" err="1"/>
              <a:t>mysqli</a:t>
            </a:r>
            <a:r>
              <a:rPr lang="it-IT" sz="1400" dirty="0"/>
              <a:t> = new </a:t>
            </a:r>
            <a:r>
              <a:rPr lang="it-IT" sz="1400" dirty="0" err="1"/>
              <a:t>mysqli</a:t>
            </a:r>
            <a:r>
              <a:rPr lang="it-IT" sz="1400" dirty="0"/>
              <a:t>("</a:t>
            </a:r>
            <a:r>
              <a:rPr lang="it-IT" sz="1400" dirty="0" err="1"/>
              <a:t>localhost</a:t>
            </a:r>
            <a:r>
              <a:rPr lang="it-IT" sz="1400" dirty="0"/>
              <a:t>","my_user","my_password","</a:t>
            </a:r>
            <a:r>
              <a:rPr lang="it-IT" sz="1400" dirty="0" err="1"/>
              <a:t>my_db</a:t>
            </a:r>
            <a:r>
              <a:rPr lang="it-IT" sz="1400" dirty="0"/>
              <a:t>");</a:t>
            </a:r>
          </a:p>
          <a:p>
            <a:r>
              <a:rPr lang="it-IT" sz="1400" dirty="0"/>
              <a:t>// Check connection</a:t>
            </a:r>
          </a:p>
          <a:p>
            <a:r>
              <a:rPr lang="it-IT" sz="1400" dirty="0" err="1"/>
              <a:t>if</a:t>
            </a:r>
            <a:r>
              <a:rPr lang="it-IT" sz="1400" dirty="0"/>
              <a:t> ($</a:t>
            </a:r>
            <a:r>
              <a:rPr lang="it-IT" sz="1400" dirty="0" err="1"/>
              <a:t>mysqli</a:t>
            </a:r>
            <a:r>
              <a:rPr lang="it-IT" sz="1400" dirty="0"/>
              <a:t> -&gt; </a:t>
            </a:r>
            <a:r>
              <a:rPr lang="it-IT" sz="1400" dirty="0" err="1"/>
              <a:t>connect_errno</a:t>
            </a:r>
            <a:r>
              <a:rPr lang="it-IT" sz="1400" dirty="0"/>
              <a:t>) {</a:t>
            </a:r>
          </a:p>
          <a:p>
            <a:r>
              <a:rPr lang="it-IT" sz="1400" dirty="0"/>
              <a:t>  </a:t>
            </a:r>
            <a:r>
              <a:rPr lang="it-IT" sz="1400" dirty="0" err="1"/>
              <a:t>echo</a:t>
            </a:r>
            <a:r>
              <a:rPr lang="it-IT" sz="1400" dirty="0"/>
              <a:t> "</a:t>
            </a:r>
            <a:r>
              <a:rPr lang="it-IT" sz="1400" dirty="0" err="1"/>
              <a:t>Failed</a:t>
            </a:r>
            <a:r>
              <a:rPr lang="it-IT" sz="1400" dirty="0"/>
              <a:t> to </a:t>
            </a:r>
            <a:r>
              <a:rPr lang="it-IT" sz="1400" dirty="0" err="1"/>
              <a:t>connect</a:t>
            </a:r>
            <a:r>
              <a:rPr lang="it-IT" sz="1400" dirty="0"/>
              <a:t> to MySQL: " . $</a:t>
            </a:r>
            <a:r>
              <a:rPr lang="it-IT" sz="1400" dirty="0" err="1"/>
              <a:t>mysqli</a:t>
            </a:r>
            <a:r>
              <a:rPr lang="it-IT" sz="1400" dirty="0"/>
              <a:t> -&gt; </a:t>
            </a:r>
            <a:r>
              <a:rPr lang="it-IT" sz="1400" dirty="0" err="1"/>
              <a:t>connect_error</a:t>
            </a:r>
            <a:r>
              <a:rPr lang="it-IT" sz="1400" dirty="0"/>
              <a:t>;</a:t>
            </a:r>
          </a:p>
          <a:p>
            <a:r>
              <a:rPr lang="it-IT" sz="1400" dirty="0"/>
              <a:t>  exit();</a:t>
            </a:r>
          </a:p>
          <a:p>
            <a:r>
              <a:rPr lang="it-IT" sz="1400" dirty="0"/>
              <a:t>}</a:t>
            </a:r>
          </a:p>
          <a:p>
            <a:r>
              <a:rPr lang="it-IT" sz="1400" dirty="0"/>
              <a:t>// </a:t>
            </a:r>
            <a:r>
              <a:rPr lang="it-IT" sz="1400" dirty="0" err="1"/>
              <a:t>prepare</a:t>
            </a:r>
            <a:r>
              <a:rPr lang="it-IT" sz="1400" dirty="0"/>
              <a:t> and </a:t>
            </a:r>
            <a:r>
              <a:rPr lang="it-IT" sz="1400" dirty="0" err="1"/>
              <a:t>bind</a:t>
            </a:r>
            <a:endParaRPr lang="it-IT" sz="1400" dirty="0"/>
          </a:p>
          <a:p>
            <a:r>
              <a:rPr lang="it-IT" sz="1400" dirty="0"/>
              <a:t>$</a:t>
            </a:r>
            <a:r>
              <a:rPr lang="it-IT" sz="1400" dirty="0" err="1"/>
              <a:t>stmt</a:t>
            </a:r>
            <a:r>
              <a:rPr lang="it-IT" sz="1400" dirty="0"/>
              <a:t> = $</a:t>
            </a:r>
            <a:r>
              <a:rPr lang="it-IT" sz="1400" dirty="0" err="1"/>
              <a:t>mysqli</a:t>
            </a:r>
            <a:r>
              <a:rPr lang="it-IT" sz="1400" dirty="0"/>
              <a:t> -&gt; </a:t>
            </a:r>
            <a:r>
              <a:rPr lang="it-IT" sz="1400" dirty="0" err="1">
                <a:highlight>
                  <a:srgbClr val="FFFF00"/>
                </a:highlight>
              </a:rPr>
              <a:t>prepare</a:t>
            </a:r>
            <a:r>
              <a:rPr lang="it-IT" sz="1400" dirty="0"/>
              <a:t>("INSERT INTO </a:t>
            </a:r>
            <a:r>
              <a:rPr lang="it-IT" sz="1400" dirty="0" err="1"/>
              <a:t>MyGuests</a:t>
            </a:r>
            <a:r>
              <a:rPr lang="it-IT" sz="1400" dirty="0"/>
              <a:t> (</a:t>
            </a:r>
            <a:r>
              <a:rPr lang="it-IT" sz="1400" dirty="0" err="1"/>
              <a:t>firstname</a:t>
            </a:r>
            <a:r>
              <a:rPr lang="it-IT" sz="1400" dirty="0"/>
              <a:t>, </a:t>
            </a:r>
            <a:r>
              <a:rPr lang="it-IT" sz="1400" dirty="0" err="1"/>
              <a:t>lastname</a:t>
            </a:r>
            <a:r>
              <a:rPr lang="it-IT" sz="1400" dirty="0"/>
              <a:t>, email) VALUES (?, ?, ?)");</a:t>
            </a:r>
          </a:p>
          <a:p>
            <a:r>
              <a:rPr lang="it-IT" sz="1400" dirty="0"/>
              <a:t>$</a:t>
            </a:r>
            <a:r>
              <a:rPr lang="it-IT" sz="1400" dirty="0" err="1"/>
              <a:t>stmt</a:t>
            </a:r>
            <a:r>
              <a:rPr lang="it-IT" sz="1400" dirty="0"/>
              <a:t> -&gt; </a:t>
            </a:r>
            <a:r>
              <a:rPr lang="it-IT" sz="1400" dirty="0" err="1"/>
              <a:t>bind_param</a:t>
            </a:r>
            <a:r>
              <a:rPr lang="it-IT" sz="1400" dirty="0"/>
              <a:t>("sss", $</a:t>
            </a:r>
            <a:r>
              <a:rPr lang="it-IT" sz="1400" dirty="0" err="1"/>
              <a:t>firstname</a:t>
            </a:r>
            <a:r>
              <a:rPr lang="it-IT" sz="1400" dirty="0"/>
              <a:t>, $</a:t>
            </a:r>
            <a:r>
              <a:rPr lang="it-IT" sz="1400" dirty="0" err="1"/>
              <a:t>lastname</a:t>
            </a:r>
            <a:r>
              <a:rPr lang="it-IT" sz="1400" dirty="0"/>
              <a:t>, $email);</a:t>
            </a:r>
          </a:p>
          <a:p>
            <a:r>
              <a:rPr lang="it-IT" sz="1400" dirty="0"/>
              <a:t>// set </a:t>
            </a:r>
            <a:r>
              <a:rPr lang="it-IT" sz="1400" dirty="0" err="1"/>
              <a:t>parameters</a:t>
            </a:r>
            <a:r>
              <a:rPr lang="it-IT" sz="1400" dirty="0"/>
              <a:t> and </a:t>
            </a:r>
            <a:r>
              <a:rPr lang="it-IT" sz="1400" dirty="0" err="1"/>
              <a:t>execute</a:t>
            </a:r>
            <a:endParaRPr lang="it-IT" sz="1400" dirty="0"/>
          </a:p>
          <a:p>
            <a:r>
              <a:rPr lang="it-IT" sz="1400" dirty="0"/>
              <a:t>$</a:t>
            </a:r>
            <a:r>
              <a:rPr lang="it-IT" sz="1400" dirty="0" err="1"/>
              <a:t>firstname</a:t>
            </a:r>
            <a:r>
              <a:rPr lang="it-IT" sz="1400" dirty="0"/>
              <a:t> = "John";</a:t>
            </a:r>
          </a:p>
          <a:p>
            <a:r>
              <a:rPr lang="it-IT" sz="1400" dirty="0"/>
              <a:t>$</a:t>
            </a:r>
            <a:r>
              <a:rPr lang="it-IT" sz="1400" dirty="0" err="1"/>
              <a:t>lastname</a:t>
            </a:r>
            <a:r>
              <a:rPr lang="it-IT" sz="1400" dirty="0"/>
              <a:t> = "</a:t>
            </a:r>
            <a:r>
              <a:rPr lang="it-IT" sz="1400" dirty="0" err="1"/>
              <a:t>Doe</a:t>
            </a:r>
            <a:r>
              <a:rPr lang="it-IT" sz="1400" dirty="0"/>
              <a:t>";</a:t>
            </a:r>
          </a:p>
          <a:p>
            <a:r>
              <a:rPr lang="it-IT" sz="1400" dirty="0"/>
              <a:t>$email = "john@example.com";</a:t>
            </a:r>
          </a:p>
          <a:p>
            <a:r>
              <a:rPr lang="it-IT" sz="1400" dirty="0"/>
              <a:t>$</a:t>
            </a:r>
            <a:r>
              <a:rPr lang="it-IT" sz="1400" dirty="0" err="1"/>
              <a:t>stmt</a:t>
            </a:r>
            <a:r>
              <a:rPr lang="it-IT" sz="1400" dirty="0"/>
              <a:t> -&gt; </a:t>
            </a:r>
            <a:r>
              <a:rPr lang="it-IT" sz="1400" dirty="0" err="1"/>
              <a:t>execute</a:t>
            </a:r>
            <a:r>
              <a:rPr lang="it-IT" sz="1400" dirty="0"/>
              <a:t>();</a:t>
            </a:r>
          </a:p>
          <a:p>
            <a:r>
              <a:rPr lang="it-IT" sz="1400" dirty="0"/>
              <a:t>$</a:t>
            </a:r>
            <a:r>
              <a:rPr lang="it-IT" sz="1400" dirty="0" err="1"/>
              <a:t>firstname</a:t>
            </a:r>
            <a:r>
              <a:rPr lang="it-IT" sz="1400" dirty="0"/>
              <a:t> = "Mary";</a:t>
            </a:r>
          </a:p>
          <a:p>
            <a:r>
              <a:rPr lang="it-IT" sz="1400" dirty="0"/>
              <a:t>$</a:t>
            </a:r>
            <a:r>
              <a:rPr lang="it-IT" sz="1400" dirty="0" err="1"/>
              <a:t>lastname</a:t>
            </a:r>
            <a:r>
              <a:rPr lang="it-IT" sz="1400" dirty="0"/>
              <a:t> = "</a:t>
            </a:r>
            <a:r>
              <a:rPr lang="it-IT" sz="1400" dirty="0" err="1"/>
              <a:t>Moe</a:t>
            </a:r>
            <a:r>
              <a:rPr lang="it-IT" sz="1400" dirty="0"/>
              <a:t>";</a:t>
            </a:r>
          </a:p>
          <a:p>
            <a:r>
              <a:rPr lang="it-IT" sz="1400" dirty="0"/>
              <a:t>$email = "mary@example.com";</a:t>
            </a:r>
          </a:p>
          <a:p>
            <a:r>
              <a:rPr lang="it-IT" sz="1400" dirty="0"/>
              <a:t>$</a:t>
            </a:r>
            <a:r>
              <a:rPr lang="it-IT" sz="1400" dirty="0" err="1"/>
              <a:t>stmt</a:t>
            </a:r>
            <a:r>
              <a:rPr lang="it-IT" sz="1400" dirty="0"/>
              <a:t> -&gt; </a:t>
            </a:r>
            <a:r>
              <a:rPr lang="it-IT" sz="1400" dirty="0" err="1"/>
              <a:t>execute</a:t>
            </a:r>
            <a:r>
              <a:rPr lang="it-IT" sz="1400" dirty="0"/>
              <a:t>();</a:t>
            </a:r>
          </a:p>
          <a:p>
            <a:r>
              <a:rPr lang="it-IT" sz="1400" dirty="0" err="1"/>
              <a:t>echo</a:t>
            </a:r>
            <a:r>
              <a:rPr lang="it-IT" sz="1400" dirty="0"/>
              <a:t> "New </a:t>
            </a:r>
            <a:r>
              <a:rPr lang="it-IT" sz="1400" dirty="0" err="1"/>
              <a:t>records</a:t>
            </a:r>
            <a:r>
              <a:rPr lang="it-IT" sz="1400" dirty="0"/>
              <a:t> </a:t>
            </a:r>
            <a:r>
              <a:rPr lang="it-IT" sz="1400" dirty="0" err="1"/>
              <a:t>created</a:t>
            </a:r>
            <a:r>
              <a:rPr lang="it-IT" sz="1400" dirty="0"/>
              <a:t> </a:t>
            </a:r>
            <a:r>
              <a:rPr lang="it-IT" sz="1400" dirty="0" err="1"/>
              <a:t>successfully</a:t>
            </a:r>
            <a:r>
              <a:rPr lang="it-IT" sz="1400" dirty="0"/>
              <a:t>";</a:t>
            </a:r>
          </a:p>
          <a:p>
            <a:r>
              <a:rPr lang="it-IT" sz="1400" dirty="0"/>
              <a:t>$</a:t>
            </a:r>
            <a:r>
              <a:rPr lang="it-IT" sz="1400" dirty="0" err="1"/>
              <a:t>stmt</a:t>
            </a:r>
            <a:r>
              <a:rPr lang="it-IT" sz="1400" dirty="0"/>
              <a:t> -&gt; </a:t>
            </a:r>
            <a:r>
              <a:rPr lang="it-IT" sz="1400" dirty="0" err="1"/>
              <a:t>close</a:t>
            </a:r>
            <a:r>
              <a:rPr lang="it-IT" sz="1400" dirty="0"/>
              <a:t>();</a:t>
            </a:r>
          </a:p>
          <a:p>
            <a:r>
              <a:rPr lang="it-IT" sz="1400" dirty="0"/>
              <a:t>$</a:t>
            </a:r>
            <a:r>
              <a:rPr lang="it-IT" sz="1400" dirty="0" err="1"/>
              <a:t>mysqli</a:t>
            </a:r>
            <a:r>
              <a:rPr lang="it-IT" sz="1400" dirty="0"/>
              <a:t> -&gt; </a:t>
            </a:r>
            <a:r>
              <a:rPr lang="it-IT" sz="1400" dirty="0" err="1"/>
              <a:t>close</a:t>
            </a:r>
            <a:r>
              <a:rPr lang="it-IT" sz="1400" dirty="0"/>
              <a:t>();</a:t>
            </a:r>
          </a:p>
          <a:p>
            <a:endParaRPr lang="it-IT" sz="1400" dirty="0"/>
          </a:p>
        </p:txBody>
      </p:sp>
    </p:spTree>
    <p:extLst>
      <p:ext uri="{BB962C8B-B14F-4D97-AF65-F5344CB8AC3E}">
        <p14:creationId xmlns:p14="http://schemas.microsoft.com/office/powerpoint/2010/main" val="169532971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914400"/>
            <a:ext cx="3428576" cy="5823830"/>
          </a:xfrm>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br>
              <a:rPr lang="it-IT" sz="2000" dirty="0"/>
            </a:br>
            <a:r>
              <a:rPr lang="en-US" sz="2000" dirty="0" err="1"/>
              <a:t>Parametri</a:t>
            </a:r>
            <a:r>
              <a:rPr lang="en-US" sz="2000" dirty="0"/>
              <a:t>: </a:t>
            </a:r>
            <a:r>
              <a:rPr lang="it-IT" sz="2000" b="1" dirty="0"/>
              <a:t>Specifica la connessione </a:t>
            </a:r>
            <a:r>
              <a:rPr lang="it-IT" sz="2000" b="1" dirty="0" err="1"/>
              <a:t>Mysql</a:t>
            </a:r>
            <a:r>
              <a:rPr lang="it-IT" sz="2000" b="1" dirty="0"/>
              <a:t> da usare.</a:t>
            </a:r>
            <a:endParaRPr lang="en-US" sz="2000" dirty="0"/>
          </a:p>
          <a:p>
            <a:r>
              <a:rPr lang="it-IT" sz="2000" dirty="0"/>
              <a:t>È richiesta la stringa da eseguire. I caratteri codificati sono NUL (ASCII 0), n, r, , ', ", e Control-Z</a:t>
            </a:r>
            <a:r>
              <a:rPr lang="it-IT" sz="2000" b="0" i="0" dirty="0">
                <a:solidFill>
                  <a:srgbClr val="3D3D3D"/>
                </a:solidFill>
                <a:effectLst/>
                <a:latin typeface="Roboto" panose="02000000000000000000" pitchFamily="2" charset="0"/>
              </a:rPr>
              <a:t>.</a:t>
            </a: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019739" y="1204111"/>
            <a:ext cx="7843649" cy="5534118"/>
          </a:xfrm>
        </p:spPr>
        <p:txBody>
          <a:bodyPr>
            <a:normAutofit fontScale="92500" lnSpcReduction="10000"/>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r>
              <a:rPr lang="it-IT" dirty="0" err="1"/>
              <a:t>if</a:t>
            </a:r>
            <a:r>
              <a:rPr lang="it-IT" dirty="0"/>
              <a:t> ($</a:t>
            </a:r>
            <a:r>
              <a:rPr lang="it-IT" dirty="0" err="1"/>
              <a:t>mysqli</a:t>
            </a:r>
            <a:r>
              <a:rPr lang="it-IT" dirty="0"/>
              <a:t> -&gt; </a:t>
            </a:r>
            <a:r>
              <a:rPr lang="it-IT" dirty="0" err="1"/>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 Escape special </a:t>
            </a:r>
            <a:r>
              <a:rPr lang="it-IT" dirty="0" err="1"/>
              <a:t>characters</a:t>
            </a:r>
            <a:r>
              <a:rPr lang="it-IT" dirty="0"/>
              <a:t>, </a:t>
            </a:r>
            <a:r>
              <a:rPr lang="it-IT" dirty="0" err="1"/>
              <a:t>if</a:t>
            </a:r>
            <a:r>
              <a:rPr lang="it-IT" dirty="0"/>
              <a:t> </a:t>
            </a:r>
            <a:r>
              <a:rPr lang="it-IT" dirty="0" err="1"/>
              <a:t>any</a:t>
            </a:r>
            <a:endParaRPr lang="it-IT" dirty="0"/>
          </a:p>
          <a:p>
            <a:r>
              <a:rPr lang="it-IT" dirty="0"/>
              <a:t>$</a:t>
            </a:r>
            <a:r>
              <a:rPr lang="it-IT" dirty="0" err="1"/>
              <a:t>firstname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firstname</a:t>
            </a:r>
            <a:r>
              <a:rPr lang="it-IT" dirty="0"/>
              <a:t>']);</a:t>
            </a:r>
          </a:p>
          <a:p>
            <a:r>
              <a:rPr lang="it-IT" dirty="0"/>
              <a:t>$</a:t>
            </a:r>
            <a:r>
              <a:rPr lang="it-IT" dirty="0" err="1"/>
              <a:t>lastname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lastname</a:t>
            </a:r>
            <a:r>
              <a:rPr lang="it-IT" dirty="0"/>
              <a:t>']);</a:t>
            </a:r>
          </a:p>
          <a:p>
            <a:r>
              <a:rPr lang="it-IT" dirty="0"/>
              <a:t>$age = $</a:t>
            </a:r>
            <a:r>
              <a:rPr lang="it-IT" dirty="0" err="1"/>
              <a:t>mysqli</a:t>
            </a:r>
            <a:r>
              <a:rPr lang="it-IT" dirty="0"/>
              <a:t> -&gt; </a:t>
            </a:r>
            <a:r>
              <a:rPr lang="it-IT" dirty="0" err="1">
                <a:highlight>
                  <a:srgbClr val="FFFF00"/>
                </a:highlight>
              </a:rPr>
              <a:t>real_escape_string</a:t>
            </a:r>
            <a:r>
              <a:rPr lang="it-IT" dirty="0"/>
              <a:t>($_POST['age']);</a:t>
            </a:r>
          </a:p>
          <a:p>
            <a:r>
              <a:rPr lang="it-IT" dirty="0"/>
              <a:t>$</a:t>
            </a:r>
            <a:r>
              <a:rPr lang="it-IT" dirty="0" err="1"/>
              <a:t>sql</a:t>
            </a:r>
            <a:r>
              <a:rPr lang="it-IT" dirty="0"/>
              <a:t>="INSERT INTO </a:t>
            </a:r>
            <a:r>
              <a:rPr lang="it-IT" dirty="0" err="1"/>
              <a:t>Persons</a:t>
            </a:r>
            <a:r>
              <a:rPr lang="it-IT" dirty="0"/>
              <a:t> (</a:t>
            </a:r>
            <a:r>
              <a:rPr lang="it-IT" dirty="0" err="1"/>
              <a:t>FirstName</a:t>
            </a:r>
            <a:r>
              <a:rPr lang="it-IT" dirty="0"/>
              <a:t>, </a:t>
            </a:r>
            <a:r>
              <a:rPr lang="it-IT" dirty="0" err="1"/>
              <a:t>LastName</a:t>
            </a:r>
            <a:r>
              <a:rPr lang="it-IT" dirty="0"/>
              <a:t>, Age) VALUES ('$</a:t>
            </a:r>
            <a:r>
              <a:rPr lang="it-IT" dirty="0" err="1"/>
              <a:t>firstname</a:t>
            </a:r>
            <a:r>
              <a:rPr lang="it-IT" dirty="0"/>
              <a:t>', '$</a:t>
            </a:r>
            <a:r>
              <a:rPr lang="it-IT" dirty="0" err="1"/>
              <a:t>lastname</a:t>
            </a:r>
            <a:r>
              <a:rPr lang="it-IT" dirty="0"/>
              <a:t>', '$age')";</a:t>
            </a:r>
          </a:p>
          <a:p>
            <a:r>
              <a:rPr lang="it-IT" dirty="0" err="1"/>
              <a:t>if</a:t>
            </a:r>
            <a:r>
              <a:rPr lang="it-IT" dirty="0"/>
              <a:t> (!$</a:t>
            </a:r>
            <a:r>
              <a:rPr lang="it-IT" dirty="0" err="1"/>
              <a:t>mysqli</a:t>
            </a:r>
            <a:r>
              <a:rPr lang="it-IT" dirty="0"/>
              <a:t> -&gt; query($</a:t>
            </a:r>
            <a:r>
              <a:rPr lang="it-IT" dirty="0" err="1"/>
              <a:t>sql</a:t>
            </a:r>
            <a:r>
              <a:rPr lang="it-IT" dirty="0"/>
              <a:t>)) {</a:t>
            </a:r>
          </a:p>
          <a:p>
            <a:r>
              <a:rPr lang="it-IT" dirty="0"/>
              <a:t>  </a:t>
            </a:r>
            <a:r>
              <a:rPr lang="it-IT" dirty="0" err="1"/>
              <a:t>printf</a:t>
            </a:r>
            <a:r>
              <a:rPr lang="it-IT" dirty="0"/>
              <a:t>("%d </a:t>
            </a:r>
            <a:r>
              <a:rPr lang="it-IT" dirty="0" err="1"/>
              <a:t>Row</a:t>
            </a:r>
            <a:r>
              <a:rPr lang="it-IT" dirty="0"/>
              <a:t> </a:t>
            </a:r>
            <a:r>
              <a:rPr lang="it-IT" dirty="0" err="1"/>
              <a:t>inserted</a:t>
            </a:r>
            <a:r>
              <a:rPr lang="it-IT" dirty="0"/>
              <a:t>.\n", $</a:t>
            </a:r>
            <a:r>
              <a:rPr lang="it-IT" dirty="0" err="1"/>
              <a:t>mysqli</a:t>
            </a:r>
            <a:r>
              <a:rPr lang="it-IT" dirty="0"/>
              <a:t>-&gt;</a:t>
            </a:r>
            <a:r>
              <a:rPr lang="it-IT" dirty="0" err="1"/>
              <a:t>affected_rows</a:t>
            </a:r>
            <a:r>
              <a:rPr lang="it-IT" dirty="0"/>
              <a:t>);</a:t>
            </a:r>
          </a:p>
          <a:p>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380035717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mysqli_refresh</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176950"/>
            <a:ext cx="11549444" cy="5413973"/>
          </a:xfrm>
        </p:spPr>
        <p:txBody>
          <a:bodyPr>
            <a:normAutofit/>
          </a:bodyPr>
          <a:lstStyle/>
          <a:p>
            <a:r>
              <a:rPr lang="it-IT" sz="2000" dirty="0"/>
              <a:t>La funzione </a:t>
            </a:r>
            <a:r>
              <a:rPr lang="it-IT" sz="2000" dirty="0" err="1"/>
              <a:t>refresh</a:t>
            </a:r>
            <a:r>
              <a:rPr lang="it-IT" sz="2000" dirty="0"/>
              <a:t>() / </a:t>
            </a:r>
            <a:r>
              <a:rPr lang="it-IT" sz="2000" b="1" dirty="0" err="1">
                <a:highlight>
                  <a:srgbClr val="FFFF00"/>
                </a:highlight>
              </a:rPr>
              <a:t>mysqli_refresh</a:t>
            </a:r>
            <a:r>
              <a:rPr lang="it-IT" sz="2000" b="1" dirty="0"/>
              <a:t>() aggiorna/svuota tabelle o cache o ripristina le informazioni del server di replica.</a:t>
            </a:r>
          </a:p>
          <a:p>
            <a:r>
              <a:rPr lang="it-IT" sz="2000" dirty="0"/>
              <a:t>Parametri: </a:t>
            </a:r>
          </a:p>
          <a:p>
            <a:pPr>
              <a:buFont typeface="Arial" panose="020B0604020202020204" pitchFamily="34" charset="0"/>
              <a:buChar char="•"/>
            </a:pPr>
            <a:r>
              <a:rPr lang="it-IT" sz="2000" dirty="0"/>
              <a:t>Specifica la connessione </a:t>
            </a:r>
            <a:r>
              <a:rPr lang="it-IT" sz="2000" dirty="0" err="1"/>
              <a:t>Mysql</a:t>
            </a:r>
            <a:r>
              <a:rPr lang="it-IT" sz="2000" dirty="0"/>
              <a:t> da usare.</a:t>
            </a:r>
          </a:p>
          <a:p>
            <a:pPr>
              <a:buFont typeface="Arial" panose="020B0604020202020204" pitchFamily="34" charset="0"/>
              <a:buChar char="•"/>
            </a:pPr>
            <a:r>
              <a:rPr lang="it-IT" sz="2000" dirty="0"/>
              <a:t>Le opzioni da aggiornare. </a:t>
            </a:r>
            <a:br>
              <a:rPr lang="it-IT" sz="2000" dirty="0"/>
            </a:br>
            <a:r>
              <a:rPr lang="it-IT" sz="2000" dirty="0"/>
              <a:t>Possono essere una delle seguenti (separata da OR):</a:t>
            </a:r>
          </a:p>
          <a:p>
            <a:r>
              <a:rPr lang="it-IT" sz="2000" dirty="0"/>
              <a:t>MYSQLI_REFRESH_GRANT - Aggiorna le tabelle delle sovvenzioni</a:t>
            </a:r>
          </a:p>
          <a:p>
            <a:r>
              <a:rPr lang="it-IT" sz="2000" dirty="0"/>
              <a:t>MYSQLI_REFRESH_LOG - Svuota i registri</a:t>
            </a:r>
          </a:p>
          <a:p>
            <a:r>
              <a:rPr lang="it-IT" sz="2000" dirty="0"/>
              <a:t>MYSQLI_REFRESH_TABLES - Svuota la cache della tabella</a:t>
            </a:r>
          </a:p>
          <a:p>
            <a:r>
              <a:rPr lang="it-IT" sz="2000" dirty="0"/>
              <a:t>MYSQLI_REFRESH_HOSTS - Svuota la cache </a:t>
            </a:r>
            <a:r>
              <a:rPr lang="it-IT" sz="2000" dirty="0" err="1"/>
              <a:t>dell'host</a:t>
            </a:r>
            <a:endParaRPr lang="it-IT" sz="2000" dirty="0"/>
          </a:p>
          <a:p>
            <a:r>
              <a:rPr lang="it-IT" sz="2000" dirty="0"/>
              <a:t>MYSQLI_REFRESH_STATUS - Reimposta le variabili di stato</a:t>
            </a:r>
          </a:p>
          <a:p>
            <a:r>
              <a:rPr lang="it-IT" sz="2000" dirty="0"/>
              <a:t>MYSQLI_REFRESH_THREADS - Svuota la cache del </a:t>
            </a:r>
            <a:r>
              <a:rPr lang="it-IT" sz="2000" dirty="0" err="1"/>
              <a:t>thread</a:t>
            </a:r>
            <a:endParaRPr lang="it-IT" sz="2000" dirty="0"/>
          </a:p>
          <a:p>
            <a:r>
              <a:rPr lang="it-IT" sz="2000" dirty="0"/>
              <a:t>MYSQLI_REFRESH_SLAVE - Ripristina le informazioni del server master e riavvia lo slave</a:t>
            </a:r>
          </a:p>
          <a:p>
            <a:r>
              <a:rPr lang="it-IT" sz="2000" dirty="0"/>
              <a:t>MYSQLI_REFRESH_MASTER - Rimuove i file di log binari nell'indice di log binario e tronca il file indice</a:t>
            </a:r>
          </a:p>
          <a:p>
            <a:endParaRPr lang="it-IT" sz="2000" dirty="0"/>
          </a:p>
          <a:p>
            <a:r>
              <a:rPr lang="it-IT" sz="2000" dirty="0"/>
              <a:t>Valore di ritorno: VERO sul successo. FALSO in caso di fallimento</a:t>
            </a:r>
          </a:p>
        </p:txBody>
      </p:sp>
    </p:spTree>
    <p:extLst>
      <p:ext uri="{BB962C8B-B14F-4D97-AF65-F5344CB8AC3E}">
        <p14:creationId xmlns:p14="http://schemas.microsoft.com/office/powerpoint/2010/main" val="425681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0000"/>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0000"/>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a:xfrm>
            <a:off x="328612" y="119770"/>
            <a:ext cx="5760055" cy="912606"/>
          </a:xfrm>
        </p:spPr>
        <p:txBody>
          <a:bodyPr>
            <a:normAutofit/>
          </a:bodyPr>
          <a:lstStyle/>
          <a:p>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482001"/>
            <a:ext cx="4152853" cy="3334443"/>
          </a:xfrm>
        </p:spPr>
        <p:txBody>
          <a:bodyPr>
            <a:normAutofit/>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endParaRPr lang="it-IT" sz="2000" b="1" dirty="0"/>
          </a:p>
        </p:txBody>
      </p:sp>
      <p:sp>
        <p:nvSpPr>
          <p:cNvPr id="10" name="Rettangolo 9">
            <a:extLst>
              <a:ext uri="{FF2B5EF4-FFF2-40B4-BE49-F238E27FC236}">
                <a16:creationId xmlns:a16="http://schemas.microsoft.com/office/drawing/2014/main" id="{22770DFF-CE89-41D1-8C7A-20B88953377E}"/>
              </a:ext>
            </a:extLst>
          </p:cNvPr>
          <p:cNvSpPr/>
          <p:nvPr/>
        </p:nvSpPr>
        <p:spPr>
          <a:xfrm>
            <a:off x="6096000" y="389298"/>
            <a:ext cx="5983327" cy="631931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6103334" y="583581"/>
            <a:ext cx="5830432" cy="1996017"/>
          </a:xfrm>
        </p:spPr>
        <p:txBody>
          <a:bodyPr>
            <a:noAutofit/>
          </a:bodyPr>
          <a:lstStyle/>
          <a:p>
            <a:pPr marL="0" defTabSz="457200"/>
            <a:r>
              <a:rPr lang="it-IT" sz="1500" dirty="0">
                <a:solidFill>
                  <a:schemeClr val="tx1"/>
                </a:solidFill>
              </a:rPr>
              <a:t>&lt;?</a:t>
            </a:r>
            <a:r>
              <a:rPr lang="it-IT" sz="1500" dirty="0" err="1">
                <a:solidFill>
                  <a:schemeClr val="tx1"/>
                </a:solidFill>
              </a:rPr>
              <a:t>php</a:t>
            </a:r>
            <a:endParaRPr lang="it-IT" sz="1500" dirty="0">
              <a:solidFill>
                <a:schemeClr val="tx1"/>
              </a:solidFill>
            </a:endParaRPr>
          </a:p>
          <a:p>
            <a:pPr marL="0" defTabSz="457200"/>
            <a:r>
              <a:rPr lang="it-IT" sz="1500" dirty="0">
                <a:solidFill>
                  <a:schemeClr val="tx1"/>
                </a:solidFill>
              </a:rPr>
              <a:t>$</a:t>
            </a:r>
            <a:r>
              <a:rPr lang="it-IT" sz="1500" dirty="0" err="1">
                <a:solidFill>
                  <a:schemeClr val="tx1"/>
                </a:solidFill>
              </a:rPr>
              <a:t>mysqli</a:t>
            </a:r>
            <a:r>
              <a:rPr lang="it-IT" sz="1500" dirty="0">
                <a:solidFill>
                  <a:schemeClr val="tx1"/>
                </a:solidFill>
              </a:rPr>
              <a:t> = new </a:t>
            </a:r>
            <a:r>
              <a:rPr lang="it-IT" sz="1500" dirty="0" err="1">
                <a:solidFill>
                  <a:schemeClr val="tx1"/>
                </a:solidFill>
              </a:rPr>
              <a:t>mysqli</a:t>
            </a:r>
            <a:r>
              <a:rPr lang="it-IT" sz="1500" dirty="0">
                <a:solidFill>
                  <a:schemeClr val="tx1"/>
                </a:solidFill>
              </a:rPr>
              <a:t>("</a:t>
            </a:r>
            <a:r>
              <a:rPr lang="it-IT" sz="1500" dirty="0" err="1">
                <a:solidFill>
                  <a:schemeClr val="tx1"/>
                </a:solidFill>
              </a:rPr>
              <a:t>localhost</a:t>
            </a:r>
            <a:r>
              <a:rPr lang="it-IT" sz="1500" dirty="0">
                <a:solidFill>
                  <a:schemeClr val="tx1"/>
                </a:solidFill>
              </a:rPr>
              <a:t>","my_user","my_password","</a:t>
            </a:r>
            <a:r>
              <a:rPr lang="it-IT" sz="1500" dirty="0" err="1">
                <a:solidFill>
                  <a:schemeClr val="tx1"/>
                </a:solidFill>
              </a:rPr>
              <a:t>my_db</a:t>
            </a:r>
            <a:r>
              <a:rPr lang="it-IT" sz="1500" dirty="0">
                <a:solidFill>
                  <a:schemeClr val="tx1"/>
                </a:solidFill>
              </a:rPr>
              <a:t>");</a:t>
            </a:r>
          </a:p>
          <a:p>
            <a:pPr marL="0" defTabSz="457200"/>
            <a:r>
              <a:rPr lang="it-IT" sz="1500" dirty="0" err="1">
                <a:solidFill>
                  <a:schemeClr val="tx1"/>
                </a:solidFill>
              </a:rPr>
              <a:t>if</a:t>
            </a:r>
            <a:r>
              <a:rPr lang="it-IT" sz="1500" dirty="0">
                <a:solidFill>
                  <a:schemeClr val="tx1"/>
                </a:solidFill>
              </a:rPr>
              <a:t>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connect_errno</a:t>
            </a:r>
            <a:r>
              <a:rPr lang="it-IT" sz="1500" dirty="0">
                <a:solidFill>
                  <a:schemeClr val="tx1"/>
                </a:solidFill>
              </a:rPr>
              <a:t>) {</a:t>
            </a:r>
          </a:p>
          <a:p>
            <a:pPr marL="0" defTabSz="457200"/>
            <a:r>
              <a:rPr lang="it-IT" sz="1500" dirty="0">
                <a:solidFill>
                  <a:schemeClr val="tx1"/>
                </a:solidFill>
              </a:rPr>
              <a:t>  </a:t>
            </a:r>
            <a:r>
              <a:rPr lang="it-IT" sz="1500" dirty="0" err="1">
                <a:solidFill>
                  <a:schemeClr val="tx1"/>
                </a:solidFill>
              </a:rPr>
              <a:t>echo</a:t>
            </a:r>
            <a:r>
              <a:rPr lang="it-IT" sz="1500" dirty="0">
                <a:solidFill>
                  <a:schemeClr val="tx1"/>
                </a:solidFill>
              </a:rPr>
              <a:t> "</a:t>
            </a:r>
            <a:r>
              <a:rPr lang="it-IT" sz="1500" dirty="0" err="1">
                <a:solidFill>
                  <a:schemeClr val="tx1"/>
                </a:solidFill>
              </a:rPr>
              <a:t>Failed</a:t>
            </a:r>
            <a:r>
              <a:rPr lang="it-IT" sz="1500" dirty="0">
                <a:solidFill>
                  <a:schemeClr val="tx1"/>
                </a:solidFill>
              </a:rPr>
              <a:t> to </a:t>
            </a:r>
            <a:r>
              <a:rPr lang="it-IT" sz="1500" dirty="0" err="1">
                <a:solidFill>
                  <a:schemeClr val="tx1"/>
                </a:solidFill>
              </a:rPr>
              <a:t>connect</a:t>
            </a:r>
            <a:r>
              <a:rPr lang="it-IT" sz="1500" dirty="0">
                <a:solidFill>
                  <a:schemeClr val="tx1"/>
                </a:solidFill>
              </a:rPr>
              <a:t> to MySQL: " .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connect_error</a:t>
            </a:r>
            <a:r>
              <a:rPr lang="it-IT" sz="1500" dirty="0">
                <a:solidFill>
                  <a:schemeClr val="tx1"/>
                </a:solidFill>
              </a:rPr>
              <a:t>;</a:t>
            </a:r>
          </a:p>
          <a:p>
            <a:pPr marL="0" defTabSz="457200"/>
            <a:r>
              <a:rPr lang="it-IT" sz="1500" dirty="0">
                <a:solidFill>
                  <a:schemeClr val="tx1"/>
                </a:solidFill>
              </a:rPr>
              <a:t>  exit();</a:t>
            </a:r>
          </a:p>
          <a:p>
            <a:pPr marL="0" defTabSz="457200"/>
            <a:r>
              <a:rPr lang="it-IT" sz="1500" dirty="0">
                <a:solidFill>
                  <a:schemeClr val="tx1"/>
                </a:solidFill>
              </a:rPr>
              <a:t>}</a:t>
            </a:r>
          </a:p>
        </p:txBody>
      </p:sp>
      <p:sp>
        <p:nvSpPr>
          <p:cNvPr id="6" name="CasellaDiTesto 5">
            <a:extLst>
              <a:ext uri="{FF2B5EF4-FFF2-40B4-BE49-F238E27FC236}">
                <a16:creationId xmlns:a16="http://schemas.microsoft.com/office/drawing/2014/main" id="{899212F8-F5CC-4D3D-BC44-1F3ACB1B69E4}"/>
              </a:ext>
            </a:extLst>
          </p:cNvPr>
          <p:cNvSpPr txBox="1"/>
          <p:nvPr/>
        </p:nvSpPr>
        <p:spPr>
          <a:xfrm>
            <a:off x="6142942" y="2579598"/>
            <a:ext cx="5936385" cy="2631490"/>
          </a:xfrm>
          <a:prstGeom prst="rect">
            <a:avLst/>
          </a:prstGeom>
          <a:noFill/>
        </p:spPr>
        <p:txBody>
          <a:bodyPr wrap="square">
            <a:spAutoFit/>
          </a:bodyPr>
          <a:lstStyle/>
          <a:p>
            <a:r>
              <a:rPr lang="it-IT" sz="1500" dirty="0"/>
              <a:t>// Turn </a:t>
            </a:r>
            <a:r>
              <a:rPr lang="it-IT" sz="1500" dirty="0" err="1"/>
              <a:t>autocommit</a:t>
            </a:r>
            <a:r>
              <a:rPr lang="it-IT" sz="1500" dirty="0"/>
              <a:t> off</a:t>
            </a:r>
          </a:p>
          <a:p>
            <a:r>
              <a:rPr lang="it-IT" sz="1500" dirty="0"/>
              <a:t>$</a:t>
            </a:r>
            <a:r>
              <a:rPr lang="it-IT" sz="1500" dirty="0" err="1"/>
              <a:t>mysqli</a:t>
            </a:r>
            <a:r>
              <a:rPr lang="it-IT" sz="1500" dirty="0"/>
              <a:t> -&gt; </a:t>
            </a:r>
            <a:r>
              <a:rPr lang="it-IT" sz="1500" dirty="0" err="1"/>
              <a:t>autocommit</a:t>
            </a:r>
            <a:r>
              <a:rPr lang="it-IT" sz="1500" dirty="0"/>
              <a:t>(FALSE);</a:t>
            </a:r>
          </a:p>
          <a:p>
            <a:r>
              <a:rPr lang="it-IT" sz="1500" dirty="0"/>
              <a:t>// </a:t>
            </a:r>
            <a:r>
              <a:rPr lang="it-IT" sz="1500" dirty="0" err="1"/>
              <a:t>Insert</a:t>
            </a:r>
            <a:r>
              <a:rPr lang="it-IT" sz="1500" dirty="0"/>
              <a:t> some </a:t>
            </a:r>
            <a:r>
              <a:rPr lang="it-IT" sz="1500" dirty="0" err="1"/>
              <a:t>values</a:t>
            </a:r>
            <a:endParaRPr lang="it-IT" sz="1500" dirty="0"/>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('Peter','Griffin',35)");</a:t>
            </a:r>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('Glenn','Quagmire',33)");</a:t>
            </a:r>
          </a:p>
          <a:p>
            <a:r>
              <a:rPr lang="it-IT" sz="1500" dirty="0"/>
              <a:t>// </a:t>
            </a:r>
            <a:r>
              <a:rPr lang="it-IT" sz="1500" dirty="0" err="1"/>
              <a:t>Commit</a:t>
            </a:r>
            <a:r>
              <a:rPr lang="it-IT" sz="1500" dirty="0"/>
              <a:t> </a:t>
            </a:r>
            <a:r>
              <a:rPr lang="it-IT" sz="1500" dirty="0" err="1"/>
              <a:t>transaction</a:t>
            </a:r>
            <a:endParaRPr lang="it-IT" sz="1500" dirty="0"/>
          </a:p>
          <a:p>
            <a:r>
              <a:rPr lang="it-IT" sz="1500" dirty="0" err="1"/>
              <a:t>if</a:t>
            </a:r>
            <a:r>
              <a:rPr lang="it-IT" sz="1500" dirty="0"/>
              <a:t> (!$</a:t>
            </a:r>
            <a:r>
              <a:rPr lang="it-IT" sz="1500" dirty="0" err="1"/>
              <a:t>mysqli</a:t>
            </a:r>
            <a:r>
              <a:rPr lang="it-IT" sz="1500" dirty="0"/>
              <a:t> -&gt; </a:t>
            </a:r>
            <a:r>
              <a:rPr lang="it-IT" sz="1500" dirty="0" err="1"/>
              <a:t>commit</a:t>
            </a:r>
            <a:r>
              <a:rPr lang="it-IT" sz="1500" dirty="0"/>
              <a:t>()) {</a:t>
            </a:r>
          </a:p>
          <a:p>
            <a:r>
              <a:rPr lang="it-IT" sz="1500" dirty="0"/>
              <a:t>  </a:t>
            </a:r>
            <a:r>
              <a:rPr lang="it-IT" sz="1500" dirty="0" err="1"/>
              <a:t>echo</a:t>
            </a:r>
            <a:r>
              <a:rPr lang="it-IT" sz="1500" dirty="0"/>
              <a:t> "</a:t>
            </a:r>
            <a:r>
              <a:rPr lang="it-IT" sz="1500" dirty="0" err="1"/>
              <a:t>Commit</a:t>
            </a:r>
            <a:r>
              <a:rPr lang="it-IT" sz="1500" dirty="0"/>
              <a:t> </a:t>
            </a:r>
            <a:r>
              <a:rPr lang="it-IT" sz="1500" dirty="0" err="1"/>
              <a:t>transaction</a:t>
            </a:r>
            <a:r>
              <a:rPr lang="it-IT" sz="1500" dirty="0"/>
              <a:t> </a:t>
            </a:r>
            <a:r>
              <a:rPr lang="it-IT" sz="1500" dirty="0" err="1"/>
              <a:t>failed</a:t>
            </a:r>
            <a:r>
              <a:rPr lang="it-IT" sz="1500" dirty="0"/>
              <a:t>";</a:t>
            </a:r>
          </a:p>
          <a:p>
            <a:r>
              <a:rPr lang="it-IT" sz="1500" dirty="0"/>
              <a:t>  exit();</a:t>
            </a:r>
          </a:p>
        </p:txBody>
      </p:sp>
      <p:sp>
        <p:nvSpPr>
          <p:cNvPr id="8" name="CasellaDiTesto 7">
            <a:extLst>
              <a:ext uri="{FF2B5EF4-FFF2-40B4-BE49-F238E27FC236}">
                <a16:creationId xmlns:a16="http://schemas.microsoft.com/office/drawing/2014/main" id="{4C259316-2B3E-4FD8-8190-63901466E92A}"/>
              </a:ext>
            </a:extLst>
          </p:cNvPr>
          <p:cNvSpPr txBox="1"/>
          <p:nvPr/>
        </p:nvSpPr>
        <p:spPr>
          <a:xfrm>
            <a:off x="6239512" y="5129441"/>
            <a:ext cx="6102034" cy="1477328"/>
          </a:xfrm>
          <a:prstGeom prst="rect">
            <a:avLst/>
          </a:prstGeom>
          <a:noFill/>
        </p:spPr>
        <p:txBody>
          <a:bodyPr wrap="square">
            <a:spAutoFit/>
          </a:bodyPr>
          <a:lstStyle/>
          <a:p>
            <a:r>
              <a:rPr lang="it-IT" sz="1500" dirty="0"/>
              <a:t>}</a:t>
            </a:r>
          </a:p>
          <a:p>
            <a:r>
              <a:rPr lang="it-IT" sz="1500" dirty="0"/>
              <a:t>// </a:t>
            </a:r>
            <a:r>
              <a:rPr lang="it-IT" sz="1500" dirty="0" err="1"/>
              <a:t>Rollback</a:t>
            </a:r>
            <a:r>
              <a:rPr lang="it-IT" sz="1500" dirty="0"/>
              <a:t> </a:t>
            </a:r>
            <a:r>
              <a:rPr lang="it-IT" sz="1500" dirty="0" err="1"/>
              <a:t>transaction</a:t>
            </a:r>
            <a:endParaRPr lang="it-IT" sz="1500" dirty="0"/>
          </a:p>
          <a:p>
            <a:r>
              <a:rPr lang="it-IT" sz="1500" dirty="0"/>
              <a:t>$</a:t>
            </a:r>
            <a:r>
              <a:rPr lang="it-IT" sz="1500" dirty="0" err="1"/>
              <a:t>mysqli</a:t>
            </a:r>
            <a:r>
              <a:rPr lang="it-IT" sz="1500" dirty="0"/>
              <a:t> -&gt; </a:t>
            </a:r>
            <a:r>
              <a:rPr lang="it-IT" sz="1500" dirty="0" err="1">
                <a:highlight>
                  <a:srgbClr val="FFFF00"/>
                </a:highlight>
              </a:rPr>
              <a:t>rollback</a:t>
            </a:r>
            <a:r>
              <a:rPr lang="it-IT" sz="1500" dirty="0"/>
              <a:t>();</a:t>
            </a:r>
          </a:p>
          <a:p>
            <a:endParaRPr lang="it-IT" sz="1500" dirty="0"/>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Tree>
    <p:extLst>
      <p:ext uri="{BB962C8B-B14F-4D97-AF65-F5344CB8AC3E}">
        <p14:creationId xmlns:p14="http://schemas.microsoft.com/office/powerpoint/2010/main" val="262376552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B2789-172C-4AB0-9051-F2FDCFF055B5}"/>
              </a:ext>
            </a:extLst>
          </p:cNvPr>
          <p:cNvSpPr>
            <a:spLocks noGrp="1"/>
          </p:cNvSpPr>
          <p:nvPr>
            <p:ph type="title"/>
          </p:nvPr>
        </p:nvSpPr>
        <p:spPr/>
        <p:txBody>
          <a:bodyPr/>
          <a:lstStyle/>
          <a:p>
            <a:r>
              <a:rPr lang="it-IT" dirty="0"/>
              <a:t>PDO::__</a:t>
            </a:r>
            <a:r>
              <a:rPr lang="it-IT" dirty="0" err="1"/>
              <a:t>construct</a:t>
            </a:r>
            <a:endParaRPr lang="it-IT" dirty="0"/>
          </a:p>
        </p:txBody>
      </p:sp>
      <p:sp>
        <p:nvSpPr>
          <p:cNvPr id="3" name="Segnaposto contenuto 2">
            <a:extLst>
              <a:ext uri="{FF2B5EF4-FFF2-40B4-BE49-F238E27FC236}">
                <a16:creationId xmlns:a16="http://schemas.microsoft.com/office/drawing/2014/main" id="{3661F30F-0D4E-44D4-A316-EA274ACF4DD8}"/>
              </a:ext>
            </a:extLst>
          </p:cNvPr>
          <p:cNvSpPr>
            <a:spLocks noGrp="1"/>
          </p:cNvSpPr>
          <p:nvPr>
            <p:ph sz="half" idx="2"/>
          </p:nvPr>
        </p:nvSpPr>
        <p:spPr/>
        <p:txBody>
          <a:bodyPr>
            <a:normAutofit fontScale="92500" lnSpcReduction="20000"/>
          </a:bodyPr>
          <a:lstStyle/>
          <a:p>
            <a:r>
              <a:rPr lang="it-IT" sz="3000" b="1" dirty="0"/>
              <a:t>DSN</a:t>
            </a:r>
          </a:p>
          <a:p>
            <a:pPr>
              <a:lnSpc>
                <a:spcPct val="120000"/>
              </a:lnSpc>
            </a:pPr>
            <a:r>
              <a:rPr lang="it-IT" sz="2000" dirty="0"/>
              <a:t>Il nome dell'origine dati, o DSN, </a:t>
            </a:r>
            <a:r>
              <a:rPr lang="it-IT" sz="2000" b="1" dirty="0"/>
              <a:t>contiene le informazioni necessarie per la connessione al database</a:t>
            </a:r>
            <a:r>
              <a:rPr lang="it-IT" sz="2000" dirty="0"/>
              <a:t>.</a:t>
            </a:r>
            <a:br>
              <a:rPr lang="it-IT" sz="2000" dirty="0"/>
            </a:br>
            <a:r>
              <a:rPr lang="it-IT" sz="2000" dirty="0"/>
              <a:t>In generale, un </a:t>
            </a:r>
            <a:r>
              <a:rPr lang="it-IT" sz="2000" dirty="0">
                <a:highlight>
                  <a:srgbClr val="FFFF00"/>
                </a:highlight>
              </a:rPr>
              <a:t>DSN</a:t>
            </a:r>
            <a:r>
              <a:rPr lang="it-IT" sz="2000" dirty="0"/>
              <a:t> </a:t>
            </a:r>
            <a:r>
              <a:rPr lang="it-IT" sz="2000" b="1" dirty="0"/>
              <a:t>è </a:t>
            </a:r>
            <a:r>
              <a:rPr lang="it-IT" sz="2000" b="1" dirty="0">
                <a:highlight>
                  <a:srgbClr val="FFFF00"/>
                </a:highlight>
              </a:rPr>
              <a:t>costituito da</a:t>
            </a:r>
            <a:r>
              <a:rPr lang="it-IT" sz="2000" b="1" dirty="0"/>
              <a:t>l nome del driver </a:t>
            </a:r>
            <a:r>
              <a:rPr lang="it-IT" sz="2000" b="1" dirty="0">
                <a:highlight>
                  <a:srgbClr val="FFFF00"/>
                </a:highlight>
              </a:rPr>
              <a:t>PDO</a:t>
            </a:r>
            <a:r>
              <a:rPr lang="it-IT" sz="2000" dirty="0"/>
              <a:t>, </a:t>
            </a:r>
            <a:r>
              <a:rPr lang="it-IT" sz="2000" b="1" dirty="0"/>
              <a:t>seguito da due punti</a:t>
            </a:r>
            <a:r>
              <a:rPr lang="it-IT" sz="2000" dirty="0"/>
              <a:t>, </a:t>
            </a:r>
            <a:r>
              <a:rPr lang="it-IT" sz="2000" b="1" dirty="0"/>
              <a:t>seguito dalla </a:t>
            </a:r>
            <a:r>
              <a:rPr lang="it-IT" sz="2000" b="1" dirty="0">
                <a:highlight>
                  <a:srgbClr val="FFFF00"/>
                </a:highlight>
              </a:rPr>
              <a:t>sintassi di connessione </a:t>
            </a:r>
            <a:r>
              <a:rPr lang="it-IT" sz="2000" b="1" dirty="0"/>
              <a:t>specifica del driver PDO.</a:t>
            </a:r>
            <a:endParaRPr lang="it-IT" sz="2000" dirty="0"/>
          </a:p>
          <a:p>
            <a:pPr>
              <a:lnSpc>
                <a:spcPct val="120000"/>
              </a:lnSpc>
            </a:pPr>
            <a:r>
              <a:rPr lang="it-IT" sz="2000" b="1" dirty="0"/>
              <a:t>Opzioni</a:t>
            </a:r>
            <a:br>
              <a:rPr lang="it-IT" sz="2000" b="1" dirty="0"/>
            </a:br>
            <a:r>
              <a:rPr lang="it-IT" sz="2000" dirty="0"/>
              <a:t>Una matrice chiave=&gt;valore di opzioni di connessione specifiche del driver.</a:t>
            </a:r>
          </a:p>
          <a:p>
            <a:pPr>
              <a:lnSpc>
                <a:spcPct val="120000"/>
              </a:lnSpc>
            </a:pPr>
            <a:r>
              <a:rPr lang="it-IT" sz="2000" dirty="0"/>
              <a:t>PDO::__</a:t>
            </a:r>
            <a:r>
              <a:rPr lang="it-IT" sz="2000" dirty="0" err="1"/>
              <a:t>construct</a:t>
            </a:r>
            <a:r>
              <a:rPr lang="it-IT" sz="2000" dirty="0"/>
              <a:t>() </a:t>
            </a:r>
            <a:r>
              <a:rPr lang="it-IT" sz="2000" dirty="0">
                <a:highlight>
                  <a:srgbClr val="FFFF00"/>
                </a:highlight>
              </a:rPr>
              <a:t>genera una </a:t>
            </a:r>
            <a:r>
              <a:rPr lang="it-IT" sz="2000" dirty="0" err="1">
                <a:highlight>
                  <a:srgbClr val="FFFF00"/>
                </a:highlight>
              </a:rPr>
              <a:t>PDOException</a:t>
            </a:r>
            <a:r>
              <a:rPr lang="it-IT" sz="2000" dirty="0">
                <a:highlight>
                  <a:srgbClr val="FFFF00"/>
                </a:highlight>
              </a:rPr>
              <a:t> se il tentativo di connessione al database richiesto non riesce</a:t>
            </a:r>
            <a:r>
              <a:rPr lang="it-IT" sz="2000" dirty="0"/>
              <a:t>, indipendentemente da quale PDO::ATTR_ERRMODE è attualmente impostato.</a:t>
            </a:r>
          </a:p>
          <a:p>
            <a:pPr>
              <a:lnSpc>
                <a:spcPct val="120000"/>
              </a:lnSpc>
            </a:pPr>
            <a:endParaRPr lang="it-IT" sz="2000" dirty="0"/>
          </a:p>
          <a:p>
            <a:pPr>
              <a:lnSpc>
                <a:spcPct val="120000"/>
              </a:lnSpc>
            </a:pPr>
            <a:r>
              <a:rPr lang="it-IT" sz="2000" dirty="0"/>
              <a:t>potrebbe essere anche una uri:</a:t>
            </a:r>
          </a:p>
          <a:p>
            <a:pPr>
              <a:lnSpc>
                <a:spcPct val="120000"/>
              </a:lnSpc>
            </a:pPr>
            <a:r>
              <a:rPr lang="it-IT" sz="2000" b="0" i="0" dirty="0">
                <a:solidFill>
                  <a:srgbClr val="0000BB"/>
                </a:solidFill>
                <a:effectLst/>
                <a:highlight>
                  <a:srgbClr val="FFFF00"/>
                </a:highlight>
                <a:latin typeface="Fira Mono" panose="020B0509050000020004" pitchFamily="49" charset="0"/>
              </a:rPr>
              <a:t>$</a:t>
            </a:r>
            <a:r>
              <a:rPr lang="it-IT" sz="2000" b="0" i="0" dirty="0" err="1">
                <a:solidFill>
                  <a:srgbClr val="0000BB"/>
                </a:solidFill>
                <a:effectLst/>
                <a:highlight>
                  <a:srgbClr val="FFFF00"/>
                </a:highlight>
                <a:latin typeface="Fira Mono" panose="020B0509050000020004" pitchFamily="49" charset="0"/>
              </a:rPr>
              <a:t>dsn</a:t>
            </a:r>
            <a:r>
              <a:rPr lang="it-IT" sz="2000" b="0" i="0" dirty="0">
                <a:solidFill>
                  <a:srgbClr val="0000BB"/>
                </a:solidFill>
                <a:effectLst/>
                <a:highlight>
                  <a:srgbClr val="FFFF00"/>
                </a:highlight>
                <a:latin typeface="Fira Mono" panose="020B0509050000020004" pitchFamily="49" charset="0"/>
              </a:rPr>
              <a:t> </a:t>
            </a:r>
            <a:r>
              <a:rPr lang="it-IT" sz="2000" b="0" i="0" dirty="0">
                <a:solidFill>
                  <a:srgbClr val="007700"/>
                </a:solidFill>
                <a:effectLst/>
                <a:highlight>
                  <a:srgbClr val="FFFF00"/>
                </a:highlight>
                <a:latin typeface="Fira Mono" panose="020B0509050000020004" pitchFamily="49" charset="0"/>
              </a:rPr>
              <a:t>= </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uri:file</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usr</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local</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dbconnect</a:t>
            </a:r>
            <a:r>
              <a:rPr lang="it-IT" sz="2000" b="0" i="0" dirty="0">
                <a:solidFill>
                  <a:srgbClr val="DD0000"/>
                </a:solidFill>
                <a:effectLst/>
                <a:highlight>
                  <a:srgbClr val="FFFF00"/>
                </a:highlight>
                <a:latin typeface="Fira Mono" panose="020B0509050000020004" pitchFamily="49" charset="0"/>
              </a:rPr>
              <a:t>'</a:t>
            </a:r>
            <a:r>
              <a:rPr lang="it-IT" sz="2000" b="0" i="0" dirty="0">
                <a:solidFill>
                  <a:srgbClr val="007700"/>
                </a:solidFill>
                <a:effectLst/>
                <a:highlight>
                  <a:srgbClr val="FFFF00"/>
                </a:highlight>
                <a:latin typeface="Fira Mono" panose="020B0509050000020004" pitchFamily="49" charset="0"/>
              </a:rPr>
              <a:t>;</a:t>
            </a:r>
            <a:endParaRPr lang="it-IT" sz="2000" dirty="0"/>
          </a:p>
          <a:p>
            <a:endParaRPr lang="it-IT" dirty="0"/>
          </a:p>
        </p:txBody>
      </p:sp>
      <p:sp>
        <p:nvSpPr>
          <p:cNvPr id="4" name="Segnaposto contenuto 3">
            <a:extLst>
              <a:ext uri="{FF2B5EF4-FFF2-40B4-BE49-F238E27FC236}">
                <a16:creationId xmlns:a16="http://schemas.microsoft.com/office/drawing/2014/main" id="{ACED3140-3D64-4468-B406-EE6600786D29}"/>
              </a:ext>
            </a:extLst>
          </p:cNvPr>
          <p:cNvSpPr>
            <a:spLocks noGrp="1"/>
          </p:cNvSpPr>
          <p:nvPr>
            <p:ph sz="quarter" idx="4"/>
          </p:nvPr>
        </p:nvSpPr>
        <p:spPr>
          <a:solidFill>
            <a:schemeClr val="tx1"/>
          </a:solidFill>
        </p:spPr>
        <p:txBody>
          <a:bodyPr>
            <a:normAutofit/>
          </a:bodyPr>
          <a:lstStyle/>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mysql:host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localhost;dbname</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test;charset</a:t>
            </a:r>
            <a:r>
              <a:rPr lang="it-IT" sz="1400" b="0" dirty="0">
                <a:solidFill>
                  <a:srgbClr val="CE9178"/>
                </a:solidFill>
                <a:effectLst/>
                <a:latin typeface="Consolas" panose="020B0609020204030204" pitchFamily="49" charset="0"/>
              </a:rPr>
              <a:t>=UTF8'</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'root'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 =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a:solidFill>
                  <a:srgbClr val="4EC9B0"/>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endParaRPr lang="it-IT" sz="1800" b="0" dirty="0">
              <a:solidFill>
                <a:srgbClr val="D4D4D4"/>
              </a:solidFill>
              <a:effectLst/>
              <a:latin typeface="Consolas" panose="020B0609020204030204" pitchFamily="49" charset="0"/>
            </a:endParaRPr>
          </a:p>
        </p:txBody>
      </p:sp>
      <p:sp>
        <p:nvSpPr>
          <p:cNvPr id="5" name="Segnaposto contenuto 2">
            <a:extLst>
              <a:ext uri="{FF2B5EF4-FFF2-40B4-BE49-F238E27FC236}">
                <a16:creationId xmlns:a16="http://schemas.microsoft.com/office/drawing/2014/main" id="{79655C20-1BA2-47F2-AFE7-0C9EFA619CB6}"/>
              </a:ext>
            </a:extLst>
          </p:cNvPr>
          <p:cNvSpPr txBox="1">
            <a:spLocks/>
          </p:cNvSpPr>
          <p:nvPr/>
        </p:nvSpPr>
        <p:spPr>
          <a:xfrm>
            <a:off x="5567881" y="1266088"/>
            <a:ext cx="6295508" cy="53408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it-IT" sz="1800" dirty="0"/>
          </a:p>
        </p:txBody>
      </p:sp>
    </p:spTree>
    <p:extLst>
      <p:ext uri="{BB962C8B-B14F-4D97-AF65-F5344CB8AC3E}">
        <p14:creationId xmlns:p14="http://schemas.microsoft.com/office/powerpoint/2010/main" val="23738913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E54D3-C3CC-440A-824D-631B32598B9C}"/>
              </a:ext>
            </a:extLst>
          </p:cNvPr>
          <p:cNvSpPr>
            <a:spLocks noGrp="1"/>
          </p:cNvSpPr>
          <p:nvPr>
            <p:ph type="title"/>
          </p:nvPr>
        </p:nvSpPr>
        <p:spPr/>
        <p:txBody>
          <a:bodyPr/>
          <a:lstStyle/>
          <a:p>
            <a:r>
              <a:rPr lang="it-IT" dirty="0"/>
              <a:t>PDO:: avvia una transazione</a:t>
            </a:r>
          </a:p>
        </p:txBody>
      </p:sp>
      <p:sp>
        <p:nvSpPr>
          <p:cNvPr id="3" name="Segnaposto contenuto 2">
            <a:extLst>
              <a:ext uri="{FF2B5EF4-FFF2-40B4-BE49-F238E27FC236}">
                <a16:creationId xmlns:a16="http://schemas.microsoft.com/office/drawing/2014/main" id="{478E992F-A886-4649-AC2B-91ABD6F4DBC0}"/>
              </a:ext>
            </a:extLst>
          </p:cNvPr>
          <p:cNvSpPr>
            <a:spLocks noGrp="1"/>
          </p:cNvSpPr>
          <p:nvPr>
            <p:ph sz="half" idx="2"/>
          </p:nvPr>
        </p:nvSpPr>
        <p:spPr>
          <a:xfrm>
            <a:off x="328611" y="1271016"/>
            <a:ext cx="11549443" cy="5248655"/>
          </a:xfrm>
        </p:spPr>
        <p:txBody>
          <a:bodyPr>
            <a:normAutofit/>
          </a:bodyPr>
          <a:lstStyle/>
          <a:p>
            <a:pPr>
              <a:lnSpc>
                <a:spcPct val="100000"/>
              </a:lnSpc>
            </a:pPr>
            <a:r>
              <a:rPr lang="en-US" sz="2000" b="1" dirty="0" err="1"/>
              <a:t>Descrizione</a:t>
            </a:r>
            <a:r>
              <a:rPr lang="en-US" sz="2000" b="1" dirty="0"/>
              <a:t> </a:t>
            </a:r>
          </a:p>
          <a:p>
            <a:pPr algn="l"/>
            <a:r>
              <a:rPr lang="en-US" sz="1600" b="0" i="0" dirty="0">
                <a:solidFill>
                  <a:srgbClr val="993366"/>
                </a:solidFill>
                <a:effectLst/>
                <a:latin typeface="Fira Mono" panose="020B0509050000020004" pitchFamily="49" charset="0"/>
              </a:rPr>
              <a:t>public </a:t>
            </a:r>
            <a:r>
              <a:rPr lang="en-US" sz="1600" b="0" i="0" dirty="0">
                <a:solidFill>
                  <a:srgbClr val="336699"/>
                </a:solidFill>
                <a:effectLst/>
                <a:latin typeface="Fira Mono" panose="020B0509050000020004" pitchFamily="49" charset="0"/>
              </a:rPr>
              <a:t>PDO::</a:t>
            </a:r>
            <a:r>
              <a:rPr lang="en-US" sz="1600" b="0" i="0" dirty="0" err="1">
                <a:solidFill>
                  <a:srgbClr val="336699"/>
                </a:solidFill>
                <a:effectLst/>
                <a:latin typeface="Fira Mono" panose="020B0509050000020004" pitchFamily="49" charset="0"/>
              </a:rPr>
              <a:t>beginTransaction</a:t>
            </a:r>
            <a:r>
              <a:rPr lang="en-US" sz="1600" b="0" i="0" dirty="0">
                <a:solidFill>
                  <a:srgbClr val="737373"/>
                </a:solidFill>
                <a:effectLst/>
                <a:latin typeface="Fira Mono" panose="020B0509050000020004" pitchFamily="49" charset="0"/>
              </a:rPr>
              <a:t> (): </a:t>
            </a:r>
            <a:r>
              <a:rPr lang="en-US" sz="1600" b="0" i="0" dirty="0">
                <a:solidFill>
                  <a:srgbClr val="669933"/>
                </a:solidFill>
                <a:effectLst/>
                <a:latin typeface="Fira Mono" panose="020B0509050000020004" pitchFamily="49" charset="0"/>
              </a:rPr>
              <a:t>bool</a:t>
            </a:r>
            <a:endParaRPr lang="en-US" sz="1600" b="0" i="0" dirty="0">
              <a:solidFill>
                <a:srgbClr val="737373"/>
              </a:solidFill>
              <a:effectLst/>
              <a:latin typeface="Fira Mono" panose="020B0509050000020004" pitchFamily="49" charset="0"/>
            </a:endParaRPr>
          </a:p>
          <a:p>
            <a:pPr>
              <a:lnSpc>
                <a:spcPct val="100000"/>
              </a:lnSpc>
            </a:pPr>
            <a:endParaRPr lang="it-IT" sz="2000" b="1" dirty="0"/>
          </a:p>
          <a:p>
            <a:pPr>
              <a:lnSpc>
                <a:spcPct val="100000"/>
              </a:lnSpc>
            </a:pPr>
            <a:r>
              <a:rPr lang="it-IT" sz="2000" b="1" dirty="0"/>
              <a:t>Disattiva la modalità di </a:t>
            </a:r>
            <a:r>
              <a:rPr lang="it-IT" sz="2000" b="1" dirty="0" err="1"/>
              <a:t>commit</a:t>
            </a:r>
            <a:r>
              <a:rPr lang="it-IT" sz="2000" b="1" dirty="0"/>
              <a:t> automatico</a:t>
            </a:r>
            <a:r>
              <a:rPr lang="it-IT" sz="2000" dirty="0"/>
              <a:t>. </a:t>
            </a:r>
          </a:p>
          <a:p>
            <a:pPr>
              <a:lnSpc>
                <a:spcPct val="100000"/>
              </a:lnSpc>
            </a:pPr>
            <a:r>
              <a:rPr lang="it-IT" sz="2000" dirty="0"/>
              <a:t>Mentre la modalità </a:t>
            </a:r>
            <a:r>
              <a:rPr lang="it-IT" sz="2000" dirty="0" err="1"/>
              <a:t>autocommit</a:t>
            </a:r>
            <a:r>
              <a:rPr lang="it-IT" sz="2000" dirty="0"/>
              <a:t> è disattivata, </a:t>
            </a:r>
            <a:r>
              <a:rPr lang="it-IT" sz="2000" b="1" dirty="0"/>
              <a:t>le modifiche apportate al database tramite l'istanza dell'oggetto PDO non vengono salvate finché non si termina la transazione chiamando PDO::</a:t>
            </a:r>
            <a:r>
              <a:rPr lang="it-IT" sz="2000" b="1" dirty="0" err="1"/>
              <a:t>commit</a:t>
            </a:r>
            <a:r>
              <a:rPr lang="it-IT" sz="2000" b="1" dirty="0"/>
              <a:t>() </a:t>
            </a:r>
            <a:r>
              <a:rPr lang="it-IT" sz="2000" dirty="0"/>
              <a:t>.</a:t>
            </a:r>
          </a:p>
          <a:p>
            <a:pPr>
              <a:lnSpc>
                <a:spcPct val="100000"/>
              </a:lnSpc>
            </a:pPr>
            <a:endParaRPr lang="it-IT" sz="2000" dirty="0"/>
          </a:p>
          <a:p>
            <a:pPr>
              <a:lnSpc>
                <a:spcPct val="100000"/>
              </a:lnSpc>
            </a:pPr>
            <a:r>
              <a:rPr lang="it-IT" sz="2000" dirty="0"/>
              <a:t>La chiamata a PDO::</a:t>
            </a:r>
            <a:r>
              <a:rPr lang="it-IT" sz="2000" b="1" dirty="0" err="1"/>
              <a:t>rollBack</a:t>
            </a:r>
            <a:r>
              <a:rPr lang="it-IT" sz="2000" b="1" dirty="0"/>
              <a:t>() </a:t>
            </a:r>
            <a:r>
              <a:rPr lang="it-IT" sz="2000" dirty="0"/>
              <a:t>eseguirà il </a:t>
            </a:r>
            <a:r>
              <a:rPr lang="it-IT" sz="2000" dirty="0" err="1"/>
              <a:t>rollback</a:t>
            </a:r>
            <a:r>
              <a:rPr lang="it-IT" sz="2000" dirty="0"/>
              <a:t> di tutte le modifiche al database e riporterà la connessione in modalità </a:t>
            </a:r>
            <a:r>
              <a:rPr lang="it-IT" sz="2000" dirty="0" err="1"/>
              <a:t>autocommit</a:t>
            </a:r>
            <a:r>
              <a:rPr lang="it-IT" sz="2000" dirty="0"/>
              <a:t>.</a:t>
            </a:r>
          </a:p>
          <a:p>
            <a:pPr>
              <a:lnSpc>
                <a:spcPct val="100000"/>
              </a:lnSpc>
            </a:pPr>
            <a:endParaRPr lang="it-IT" sz="2000" dirty="0"/>
          </a:p>
          <a:p>
            <a:pPr>
              <a:lnSpc>
                <a:spcPct val="100000"/>
              </a:lnSpc>
            </a:pPr>
            <a:r>
              <a:rPr lang="it-IT" sz="2000" dirty="0"/>
              <a:t>Valori di ritorno: Restituisce </a:t>
            </a:r>
            <a:r>
              <a:rPr lang="it-IT" sz="2000" dirty="0" err="1"/>
              <a:t>true</a:t>
            </a:r>
            <a:r>
              <a:rPr lang="it-IT" sz="2000" dirty="0"/>
              <a:t> in caso di successo o false in caso di fallimento.</a:t>
            </a:r>
          </a:p>
          <a:p>
            <a:pPr>
              <a:lnSpc>
                <a:spcPct val="100000"/>
              </a:lnSpc>
            </a:pPr>
            <a:r>
              <a:rPr lang="it-IT" sz="2000" dirty="0"/>
              <a:t>Errori/Eccezioni: Genera un'eccezione </a:t>
            </a:r>
            <a:r>
              <a:rPr lang="it-IT" sz="2000" dirty="0" err="1"/>
              <a:t>PDOException</a:t>
            </a:r>
            <a:r>
              <a:rPr lang="it-IT" sz="2000" dirty="0"/>
              <a:t> se è già stata avviata una transazione o se il driver non supporta le transazioni.</a:t>
            </a:r>
          </a:p>
          <a:p>
            <a:pPr>
              <a:lnSpc>
                <a:spcPct val="100000"/>
              </a:lnSpc>
            </a:pPr>
            <a:endParaRPr lang="it-IT" sz="2000" dirty="0"/>
          </a:p>
          <a:p>
            <a:pPr>
              <a:lnSpc>
                <a:spcPct val="100000"/>
              </a:lnSpc>
            </a:pPr>
            <a:r>
              <a:rPr lang="it-IT" sz="1600" b="0" i="0" dirty="0">
                <a:solidFill>
                  <a:srgbClr val="0000BB"/>
                </a:solidFill>
                <a:effectLst/>
                <a:latin typeface="Fira Mono" panose="020B0509050000020004" pitchFamily="49" charset="0"/>
              </a:rPr>
              <a:t>$</a:t>
            </a:r>
            <a:r>
              <a:rPr lang="it-IT" sz="1600" b="0" i="0" dirty="0" err="1">
                <a:solidFill>
                  <a:srgbClr val="0000BB"/>
                </a:solidFill>
                <a:effectLst/>
                <a:latin typeface="Fira Mono" panose="020B0509050000020004" pitchFamily="49" charset="0"/>
              </a:rPr>
              <a:t>pdo</a:t>
            </a:r>
            <a:r>
              <a:rPr lang="it-IT" sz="1600" b="0" i="0" dirty="0">
                <a:solidFill>
                  <a:srgbClr val="007700"/>
                </a:solidFill>
                <a:effectLst/>
                <a:latin typeface="Fira Mono" panose="020B0509050000020004" pitchFamily="49" charset="0"/>
              </a:rPr>
              <a:t>-&gt;</a:t>
            </a:r>
            <a:r>
              <a:rPr lang="it-IT" sz="1600" b="0" i="0" dirty="0" err="1">
                <a:solidFill>
                  <a:srgbClr val="0000BB"/>
                </a:solidFill>
                <a:effectLst/>
                <a:latin typeface="Fira Mono" panose="020B0509050000020004" pitchFamily="49" charset="0"/>
              </a:rPr>
              <a:t>beginTransaction</a:t>
            </a:r>
            <a:r>
              <a:rPr lang="it-IT" sz="1600" b="0" i="0" dirty="0">
                <a:solidFill>
                  <a:srgbClr val="007700"/>
                </a:solidFill>
                <a:effectLst/>
                <a:latin typeface="Fira Mono" panose="020B0509050000020004" pitchFamily="49" charset="0"/>
              </a:rPr>
              <a:t>();</a:t>
            </a:r>
            <a:endParaRPr lang="it-IT" sz="2000" dirty="0"/>
          </a:p>
        </p:txBody>
      </p:sp>
    </p:spTree>
    <p:extLst>
      <p:ext uri="{BB962C8B-B14F-4D97-AF65-F5344CB8AC3E}">
        <p14:creationId xmlns:p14="http://schemas.microsoft.com/office/powerpoint/2010/main" val="404092088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4DD8F-5538-4836-A1F1-5E7F3617862D}"/>
              </a:ext>
            </a:extLst>
          </p:cNvPr>
          <p:cNvSpPr>
            <a:spLocks noGrp="1"/>
          </p:cNvSpPr>
          <p:nvPr>
            <p:ph type="title"/>
          </p:nvPr>
        </p:nvSpPr>
        <p:spPr/>
        <p:txBody>
          <a:bodyPr/>
          <a:lstStyle/>
          <a:p>
            <a:r>
              <a:rPr lang="it-IT" dirty="0"/>
              <a:t>PDO::</a:t>
            </a:r>
            <a:r>
              <a:rPr lang="it-IT" dirty="0" err="1"/>
              <a:t>commit</a:t>
            </a:r>
            <a:r>
              <a:rPr lang="it-IT" dirty="0"/>
              <a:t>()</a:t>
            </a:r>
          </a:p>
        </p:txBody>
      </p:sp>
      <p:sp>
        <p:nvSpPr>
          <p:cNvPr id="3" name="Segnaposto contenuto 2">
            <a:extLst>
              <a:ext uri="{FF2B5EF4-FFF2-40B4-BE49-F238E27FC236}">
                <a16:creationId xmlns:a16="http://schemas.microsoft.com/office/drawing/2014/main" id="{93E24C97-DC65-4C0C-BE31-CFFCFED11E9F}"/>
              </a:ext>
            </a:extLst>
          </p:cNvPr>
          <p:cNvSpPr>
            <a:spLocks noGrp="1"/>
          </p:cNvSpPr>
          <p:nvPr>
            <p:ph sz="half" idx="2"/>
          </p:nvPr>
        </p:nvSpPr>
        <p:spPr/>
        <p:txBody>
          <a:bodyPr>
            <a:normAutofit/>
          </a:bodyPr>
          <a:lstStyle/>
          <a:p>
            <a:endParaRPr lang="it-IT" sz="2000" b="1" dirty="0"/>
          </a:p>
          <a:p>
            <a:r>
              <a:rPr lang="it-IT" sz="2000" b="1" dirty="0"/>
              <a:t>effettua una </a:t>
            </a:r>
            <a:r>
              <a:rPr lang="it-IT" sz="2000" b="1" dirty="0" err="1"/>
              <a:t>commit</a:t>
            </a:r>
            <a:endParaRPr lang="it-IT" sz="2000" dirty="0"/>
          </a:p>
          <a:p>
            <a:endParaRPr lang="it-IT" sz="2000" dirty="0"/>
          </a:p>
          <a:p>
            <a:r>
              <a:rPr lang="it-IT" sz="2000" dirty="0"/>
              <a:t>Nota : non tutti i database consentiranno alle transazioni di operare su istruzioni DDL: alcuni genereranno errori, mentre altri (incluso MySQL) eseguiranno automaticamente il </a:t>
            </a:r>
            <a:r>
              <a:rPr lang="it-IT" sz="2000" dirty="0" err="1"/>
              <a:t>commit</a:t>
            </a:r>
            <a:r>
              <a:rPr lang="it-IT" sz="2000" dirty="0"/>
              <a:t> della transazione dopo che è stata rilevata la prima istruzione DDL.</a:t>
            </a:r>
          </a:p>
        </p:txBody>
      </p:sp>
      <p:sp>
        <p:nvSpPr>
          <p:cNvPr id="4" name="Segnaposto contenuto 3">
            <a:extLst>
              <a:ext uri="{FF2B5EF4-FFF2-40B4-BE49-F238E27FC236}">
                <a16:creationId xmlns:a16="http://schemas.microsoft.com/office/drawing/2014/main" id="{CAD3129C-C990-41DD-83CA-276E53BD8BA3}"/>
              </a:ext>
            </a:extLst>
          </p:cNvPr>
          <p:cNvSpPr>
            <a:spLocks noGrp="1"/>
          </p:cNvSpPr>
          <p:nvPr>
            <p:ph sz="quarter" idx="4"/>
          </p:nvPr>
        </p:nvSpPr>
        <p:spPr/>
        <p:txBody>
          <a:bodyPr>
            <a:normAutofit fontScale="77500" lnSpcReduction="20000"/>
          </a:bodyPr>
          <a:lstStyle/>
          <a:p>
            <a:r>
              <a:rPr lang="it-IT" sz="2000" b="0" i="0" dirty="0">
                <a:solidFill>
                  <a:srgbClr val="0000BB"/>
                </a:solidFill>
                <a:effectLst/>
                <a:latin typeface="Fira Mono" panose="020B0509050000020004" pitchFamily="49" charset="0"/>
              </a:rPr>
              <a:t>&lt;?</a:t>
            </a:r>
            <a:r>
              <a:rPr lang="it-IT" sz="2000" b="0" i="0" dirty="0" err="1">
                <a:solidFill>
                  <a:srgbClr val="0000BB"/>
                </a:solidFill>
                <a:effectLst/>
                <a:latin typeface="Fira Mono" panose="020B0509050000020004" pitchFamily="49" charset="0"/>
              </a:rPr>
              <a:t>php</a:t>
            </a:r>
            <a:br>
              <a:rPr lang="it-IT" sz="2000" b="0" i="0" dirty="0">
                <a:solidFill>
                  <a:srgbClr val="0000BB"/>
                </a:solidFill>
                <a:effectLst/>
                <a:latin typeface="Fira Mono" panose="020B05090500000200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try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beginTransaction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 =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-&gt;prepare(</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DELETE</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servizi</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WHERE</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limit</a:t>
            </a:r>
            <a:r>
              <a:rPr lang="en-US" sz="2000" b="0" dirty="0">
                <a:solidFill>
                  <a:srgbClr val="A31515"/>
                </a:solidFill>
                <a:effectLst/>
                <a:latin typeface="Consolas" panose="020B0609020204030204" pitchFamily="49" charset="0"/>
              </a:rPr>
              <a:t> </a:t>
            </a:r>
            <a:r>
              <a:rPr lang="en-US" sz="2000" b="0" dirty="0">
                <a:solidFill>
                  <a:srgbClr val="098658"/>
                </a:solidFill>
                <a:effectLst/>
                <a:latin typeface="Consolas" panose="020B0609020204030204" pitchFamily="49" charset="0"/>
              </a:rPr>
              <a:t>1</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a:t>
            </a:r>
            <a:r>
              <a:rPr lang="en-US" sz="2000" b="0" dirty="0" err="1">
                <a:solidFill>
                  <a:srgbClr val="000000"/>
                </a:solidFill>
                <a:effectLst/>
                <a:latin typeface="Consolas" panose="020B0609020204030204" pitchFamily="49" charset="0"/>
              </a:rPr>
              <a:t>bindParam</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$_REQUEST[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$prepared-&gt;execute();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-&gt;commit();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catch</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PDOException</a:t>
            </a:r>
            <a:r>
              <a:rPr lang="en-US" sz="2000" b="0" dirty="0">
                <a:solidFill>
                  <a:srgbClr val="000000"/>
                </a:solidFill>
                <a:effectLst/>
                <a:latin typeface="Consolas" panose="020B0609020204030204" pitchFamily="49" charset="0"/>
              </a:rPr>
              <a:t> $e){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rollBack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die</a:t>
            </a:r>
            <a:r>
              <a:rPr lang="en-US" sz="2000" b="0" dirty="0">
                <a:solidFill>
                  <a:srgbClr val="000000"/>
                </a:solidFill>
                <a:effectLst/>
                <a:latin typeface="Consolas" panose="020B0609020204030204" pitchFamily="49" charset="0"/>
              </a:rPr>
              <a:t> (message(</a:t>
            </a:r>
            <a:r>
              <a:rPr lang="en-US" sz="2000" b="0" dirty="0">
                <a:solidFill>
                  <a:srgbClr val="A31515"/>
                </a:solidFill>
                <a:effectLst/>
                <a:latin typeface="Consolas" panose="020B0609020204030204" pitchFamily="49" charset="0"/>
              </a:rPr>
              <a:t>'danger'</a:t>
            </a:r>
            <a:r>
              <a:rPr lang="en-US" sz="2000" b="0" dirty="0">
                <a:solidFill>
                  <a:srgbClr val="000000"/>
                </a:solidFill>
                <a:effectLst/>
                <a:latin typeface="Consolas" panose="020B0609020204030204" pitchFamily="49" charset="0"/>
              </a:rPr>
              <a:t>, $e-&gt;</a:t>
            </a:r>
            <a:r>
              <a:rPr lang="en-US" sz="2000" b="0" dirty="0" err="1">
                <a:solidFill>
                  <a:srgbClr val="000000"/>
                </a:solidFill>
                <a:effectLst/>
                <a:latin typeface="Consolas" panose="020B0609020204030204" pitchFamily="49" charset="0"/>
              </a:rPr>
              <a:t>getMessage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4443211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7432C-F514-4D46-9C2A-F0A63A236CD7}"/>
              </a:ext>
            </a:extLst>
          </p:cNvPr>
          <p:cNvSpPr>
            <a:spLocks noGrp="1"/>
          </p:cNvSpPr>
          <p:nvPr>
            <p:ph type="title"/>
          </p:nvPr>
        </p:nvSpPr>
        <p:spPr>
          <a:xfrm>
            <a:off x="328612" y="119770"/>
            <a:ext cx="11549444" cy="912606"/>
          </a:xfrm>
        </p:spPr>
        <p:txBody>
          <a:bodyPr>
            <a:normAutofit/>
          </a:bodyPr>
          <a:lstStyle/>
          <a:p>
            <a:r>
              <a:rPr lang="it-IT" dirty="0"/>
              <a:t>PDO::query()</a:t>
            </a:r>
          </a:p>
        </p:txBody>
      </p:sp>
      <p:sp>
        <p:nvSpPr>
          <p:cNvPr id="12" name="Segnaposto contenuto 11">
            <a:extLst>
              <a:ext uri="{FF2B5EF4-FFF2-40B4-BE49-F238E27FC236}">
                <a16:creationId xmlns:a16="http://schemas.microsoft.com/office/drawing/2014/main" id="{32F8F267-12E3-4249-B821-73CA4FF4756D}"/>
              </a:ext>
            </a:extLst>
          </p:cNvPr>
          <p:cNvSpPr>
            <a:spLocks noGrp="1"/>
          </p:cNvSpPr>
          <p:nvPr>
            <p:ph sz="half" idx="2"/>
          </p:nvPr>
        </p:nvSpPr>
        <p:spPr/>
        <p:txBody>
          <a:bodyPr/>
          <a:lstStyle/>
          <a:p>
            <a:r>
              <a:rPr lang="it-IT" dirty="0"/>
              <a:t>PDO::query — Prepara ed esegue un'istruzione SQL senza segnaposto</a:t>
            </a:r>
          </a:p>
          <a:p>
            <a:pPr lvl="0"/>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336699"/>
                </a:solidFill>
                <a:effectLst/>
                <a:latin typeface="Fira Mono" panose="020B0509050000020004" pitchFamily="49" charset="0"/>
              </a:rPr>
              <a:t>PDO::query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fetchMode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PDOStatement</a:t>
            </a:r>
            <a:r>
              <a:rPr kumimoji="0" lang="it-IT" altLang="it-IT" sz="2000" b="0" i="0" u="none" strike="noStrike" cap="none" normalizeH="0" baseline="0" dirty="0" err="1">
                <a:ln>
                  <a:noFill/>
                </a:ln>
                <a:solidFill>
                  <a:srgbClr val="669933"/>
                </a:solidFill>
                <a:effectLst/>
                <a:latin typeface="Fira Mono" panose="020B0509050000020004" pitchFamily="49" charset="0"/>
              </a:rPr>
              <a:t>|false</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9" name="Segnaposto contenuto 8">
            <a:extLst>
              <a:ext uri="{FF2B5EF4-FFF2-40B4-BE49-F238E27FC236}">
                <a16:creationId xmlns:a16="http://schemas.microsoft.com/office/drawing/2014/main" id="{A2001104-9B2E-4110-8169-9CF2250E2FA5}"/>
              </a:ext>
            </a:extLst>
          </p:cNvPr>
          <p:cNvSpPr>
            <a:spLocks noGrp="1"/>
          </p:cNvSpPr>
          <p:nvPr>
            <p:ph sz="quarter" idx="4"/>
          </p:nvPr>
        </p:nvSpPr>
        <p:spPr>
          <a:xfrm>
            <a:off x="6184392" y="1271017"/>
            <a:ext cx="5678996" cy="5263586"/>
          </a:xfrm>
        </p:spPr>
        <p:txBody>
          <a:bodyPr>
            <a:normAutofit/>
          </a:bodyPr>
          <a:lstStyle/>
          <a:p>
            <a:r>
              <a:rPr lang="it-IT" dirty="0" err="1"/>
              <a:t>try</a:t>
            </a:r>
            <a:r>
              <a:rPr lang="it-IT" dirty="0"/>
              <a:t>{ </a:t>
            </a:r>
          </a:p>
          <a:p>
            <a:r>
              <a:rPr lang="it-IT" dirty="0"/>
              <a:t>            $</a:t>
            </a:r>
            <a:r>
              <a:rPr lang="it-IT" dirty="0" err="1"/>
              <a:t>stm</a:t>
            </a:r>
            <a:r>
              <a:rPr lang="it-IT" dirty="0"/>
              <a:t> = $</a:t>
            </a:r>
            <a:r>
              <a:rPr lang="it-IT" dirty="0" err="1"/>
              <a:t>pdo</a:t>
            </a:r>
            <a:r>
              <a:rPr lang="it-IT" dirty="0"/>
              <a:t>-&gt;query('SELECT * FROM servizi');</a:t>
            </a:r>
          </a:p>
          <a:p>
            <a:r>
              <a:rPr lang="it-IT" dirty="0"/>
              <a:t>            $</a:t>
            </a:r>
            <a:r>
              <a:rPr lang="it-IT" dirty="0" err="1"/>
              <a:t>rows</a:t>
            </a:r>
            <a:r>
              <a:rPr lang="it-IT" dirty="0"/>
              <a:t> = $</a:t>
            </a:r>
            <a:r>
              <a:rPr lang="it-IT" dirty="0" err="1"/>
              <a:t>stm</a:t>
            </a:r>
            <a:r>
              <a:rPr lang="it-IT" dirty="0"/>
              <a:t>-&gt;</a:t>
            </a:r>
            <a:r>
              <a:rPr lang="it-IT" dirty="0" err="1"/>
              <a:t>fetchAll</a:t>
            </a:r>
            <a:r>
              <a:rPr lang="it-IT" dirty="0"/>
              <a:t>();</a:t>
            </a:r>
          </a:p>
          <a:p>
            <a:r>
              <a:rPr lang="it-IT" dirty="0"/>
              <a:t>        }catch (</a:t>
            </a:r>
            <a:r>
              <a:rPr lang="it-IT" dirty="0" err="1"/>
              <a:t>Exception</a:t>
            </a:r>
            <a:r>
              <a:rPr lang="it-IT" dirty="0"/>
              <a:t> $e){</a:t>
            </a:r>
          </a:p>
          <a:p>
            <a:r>
              <a:rPr lang="it-IT" dirty="0"/>
              <a:t>            die (</a:t>
            </a:r>
            <a:r>
              <a:rPr lang="it-IT" dirty="0" err="1"/>
              <a:t>message</a:t>
            </a:r>
            <a:r>
              <a:rPr lang="it-IT" dirty="0"/>
              <a:t>('</a:t>
            </a:r>
            <a:r>
              <a:rPr lang="it-IT" dirty="0" err="1"/>
              <a:t>danger</a:t>
            </a:r>
            <a:r>
              <a:rPr lang="it-IT" dirty="0"/>
              <a:t>', $e-&gt;</a:t>
            </a:r>
            <a:r>
              <a:rPr lang="it-IT" dirty="0" err="1"/>
              <a:t>getMessage</a:t>
            </a:r>
            <a:r>
              <a:rPr lang="it-IT" dirty="0"/>
              <a:t>()));</a:t>
            </a:r>
          </a:p>
          <a:p>
            <a:r>
              <a:rPr lang="it-IT" dirty="0"/>
              <a:t>        }        </a:t>
            </a:r>
          </a:p>
          <a:p>
            <a:r>
              <a:rPr lang="it-IT" dirty="0"/>
              <a:t>        // iterate over array by index and by name</a:t>
            </a:r>
          </a:p>
          <a:p>
            <a:r>
              <a:rPr lang="it-IT" dirty="0"/>
              <a:t>        </a:t>
            </a:r>
            <a:r>
              <a:rPr lang="it-IT" dirty="0" err="1"/>
              <a:t>foreach</a:t>
            </a:r>
            <a:r>
              <a:rPr lang="it-IT" dirty="0"/>
              <a:t>($</a:t>
            </a:r>
            <a:r>
              <a:rPr lang="it-IT" dirty="0" err="1"/>
              <a:t>rows</a:t>
            </a:r>
            <a:r>
              <a:rPr lang="it-IT" dirty="0"/>
              <a:t> </a:t>
            </a:r>
            <a:r>
              <a:rPr lang="it-IT" dirty="0" err="1"/>
              <a:t>as</a:t>
            </a:r>
            <a:r>
              <a:rPr lang="it-IT" dirty="0"/>
              <a:t> $</a:t>
            </a:r>
            <a:r>
              <a:rPr lang="it-IT" dirty="0" err="1"/>
              <a:t>row</a:t>
            </a:r>
            <a:r>
              <a:rPr lang="it-IT" dirty="0"/>
              <a:t>) {</a:t>
            </a:r>
          </a:p>
        </p:txBody>
      </p:sp>
    </p:spTree>
    <p:extLst>
      <p:ext uri="{BB962C8B-B14F-4D97-AF65-F5344CB8AC3E}">
        <p14:creationId xmlns:p14="http://schemas.microsoft.com/office/powerpoint/2010/main" val="182257983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9902F-6778-45FD-AB53-E9E04F35F891}"/>
              </a:ext>
            </a:extLst>
          </p:cNvPr>
          <p:cNvSpPr>
            <a:spLocks noGrp="1"/>
          </p:cNvSpPr>
          <p:nvPr>
            <p:ph type="title"/>
          </p:nvPr>
        </p:nvSpPr>
        <p:spPr/>
        <p:txBody>
          <a:bodyPr/>
          <a:lstStyle/>
          <a:p>
            <a:r>
              <a:rPr lang="it-IT" dirty="0"/>
              <a:t>PDO::</a:t>
            </a:r>
            <a:r>
              <a:rPr lang="it-IT" dirty="0" err="1"/>
              <a:t>errorCode</a:t>
            </a:r>
            <a:r>
              <a:rPr lang="it-IT" dirty="0"/>
              <a:t>() e </a:t>
            </a:r>
            <a:r>
              <a:rPr lang="it-IT" dirty="0" err="1"/>
              <a:t>errorInfo</a:t>
            </a:r>
            <a:r>
              <a:rPr lang="it-IT" dirty="0"/>
              <a:t>()</a:t>
            </a:r>
          </a:p>
        </p:txBody>
      </p:sp>
      <p:sp>
        <p:nvSpPr>
          <p:cNvPr id="3" name="Segnaposto contenuto 2">
            <a:extLst>
              <a:ext uri="{FF2B5EF4-FFF2-40B4-BE49-F238E27FC236}">
                <a16:creationId xmlns:a16="http://schemas.microsoft.com/office/drawing/2014/main" id="{9A92C068-C3D0-41DD-AFBE-32B69F3E072D}"/>
              </a:ext>
            </a:extLst>
          </p:cNvPr>
          <p:cNvSpPr>
            <a:spLocks noGrp="1"/>
          </p:cNvSpPr>
          <p:nvPr>
            <p:ph sz="half" idx="2"/>
          </p:nvPr>
        </p:nvSpPr>
        <p:spPr>
          <a:xfrm>
            <a:off x="328612" y="1271016"/>
            <a:ext cx="4985772" cy="5248655"/>
          </a:xfrm>
        </p:spPr>
        <p:txBody>
          <a:bodyPr>
            <a:normAutofit lnSpcReduction="10000"/>
          </a:bodyPr>
          <a:lstStyle/>
          <a:p>
            <a:r>
              <a:rPr lang="it-IT" sz="2000" dirty="0"/>
              <a:t>PDO::</a:t>
            </a:r>
            <a:r>
              <a:rPr lang="it-IT" sz="2000" dirty="0" err="1"/>
              <a:t>errorCode</a:t>
            </a:r>
            <a:r>
              <a:rPr lang="it-IT" sz="2000" dirty="0"/>
              <a:t> — </a:t>
            </a:r>
            <a:r>
              <a:rPr lang="it-IT" sz="2000" b="1" dirty="0"/>
              <a:t>Restituisce SQLSTATE associato all'ultima operazione sul database</a:t>
            </a:r>
          </a:p>
          <a:p>
            <a:r>
              <a:rPr lang="it-IT" sz="2000" dirty="0"/>
              <a:t>Descrizione</a:t>
            </a:r>
            <a:br>
              <a:rPr lang="it-IT" sz="2000" dirty="0"/>
            </a:br>
            <a:r>
              <a:rPr lang="it-IT" sz="2000" dirty="0"/>
              <a:t>PDO pubblico ::codice errore (): ? corda</a:t>
            </a:r>
          </a:p>
          <a:p>
            <a:r>
              <a:rPr lang="it-IT" sz="2000" dirty="0"/>
              <a:t>Elenco parametri:</a:t>
            </a:r>
            <a:br>
              <a:rPr lang="it-IT" sz="2000" dirty="0"/>
            </a:br>
            <a:r>
              <a:rPr lang="it-IT" sz="2000" dirty="0"/>
              <a:t>Questa funzione non contiene alcun parametro.</a:t>
            </a:r>
          </a:p>
          <a:p>
            <a:endParaRPr lang="it-IT" sz="2000" dirty="0"/>
          </a:p>
          <a:p>
            <a:r>
              <a:rPr lang="it-IT" sz="2000" dirty="0"/>
              <a:t>PDO::</a:t>
            </a:r>
            <a:r>
              <a:rPr lang="it-IT" sz="2000" dirty="0" err="1"/>
              <a:t>errorInfo</a:t>
            </a:r>
            <a:r>
              <a:rPr lang="it-IT" sz="2000" dirty="0"/>
              <a:t> — Recupera le informazioni sull'errore esteso associate all'ultima operazione sull'handle del database </a:t>
            </a:r>
            <a:br>
              <a:rPr lang="it-IT" sz="2000" dirty="0"/>
            </a:br>
            <a:br>
              <a:rPr lang="it-IT" sz="2000" dirty="0"/>
            </a:br>
            <a:r>
              <a:rPr lang="it-IT" sz="2000" dirty="0"/>
              <a:t>descrizione</a:t>
            </a:r>
            <a:br>
              <a:rPr lang="it-IT" sz="2000" dirty="0"/>
            </a:br>
            <a:r>
              <a:rPr lang="it-IT" sz="2000" b="0" i="0" dirty="0">
                <a:solidFill>
                  <a:srgbClr val="993366"/>
                </a:solidFill>
                <a:effectLst/>
                <a:latin typeface="Fira Mono" panose="020B0509050000020004" pitchFamily="49" charset="0"/>
              </a:rPr>
              <a:t>public </a:t>
            </a:r>
            <a:r>
              <a:rPr lang="it-IT" sz="2000" b="0" i="0" dirty="0">
                <a:solidFill>
                  <a:srgbClr val="336699"/>
                </a:solidFill>
                <a:effectLst/>
                <a:latin typeface="Fira Mono" panose="020B0509050000020004" pitchFamily="49" charset="0"/>
              </a:rPr>
              <a:t>PDO::</a:t>
            </a:r>
            <a:r>
              <a:rPr lang="it-IT" sz="2000" b="0" i="0" dirty="0" err="1">
                <a:solidFill>
                  <a:srgbClr val="336699"/>
                </a:solidFill>
                <a:effectLst/>
                <a:latin typeface="Fira Mono" panose="020B0509050000020004" pitchFamily="49" charset="0"/>
              </a:rPr>
              <a:t>errorInfo</a:t>
            </a:r>
            <a:r>
              <a:rPr lang="it-IT" sz="2000" b="0" i="0" dirty="0">
                <a:solidFill>
                  <a:srgbClr val="737373"/>
                </a:solidFill>
                <a:effectLst/>
                <a:latin typeface="Fira Mono" panose="020B0509050000020004" pitchFamily="49" charset="0"/>
              </a:rPr>
              <a:t> (): </a:t>
            </a:r>
            <a:r>
              <a:rPr lang="it-IT" sz="2000" b="0" i="0" dirty="0">
                <a:solidFill>
                  <a:srgbClr val="669933"/>
                </a:solidFill>
                <a:effectLst/>
                <a:latin typeface="Fira Mono" panose="020B0509050000020004" pitchFamily="49" charset="0"/>
              </a:rPr>
              <a:t>array</a:t>
            </a:r>
          </a:p>
          <a:p>
            <a:br>
              <a:rPr lang="it-IT" sz="2000" dirty="0">
                <a:solidFill>
                  <a:srgbClr val="669933"/>
                </a:solidFill>
                <a:latin typeface="Fira Mono" panose="020B0509050000020004" pitchFamily="49" charset="0"/>
              </a:rPr>
            </a:br>
            <a:r>
              <a:rPr lang="it-IT" sz="2000" dirty="0"/>
              <a:t>parametri: questa funzione non ha parametri.</a:t>
            </a:r>
          </a:p>
          <a:p>
            <a:endParaRPr lang="it-IT" sz="2000" dirty="0"/>
          </a:p>
        </p:txBody>
      </p:sp>
      <p:sp>
        <p:nvSpPr>
          <p:cNvPr id="5" name="CasellaDiTesto 4">
            <a:extLst>
              <a:ext uri="{FF2B5EF4-FFF2-40B4-BE49-F238E27FC236}">
                <a16:creationId xmlns:a16="http://schemas.microsoft.com/office/drawing/2014/main" id="{76B6C0D4-EB97-4226-A46E-88159429B4B3}"/>
              </a:ext>
            </a:extLst>
          </p:cNvPr>
          <p:cNvSpPr txBox="1"/>
          <p:nvPr/>
        </p:nvSpPr>
        <p:spPr>
          <a:xfrm>
            <a:off x="9277717" y="2905805"/>
            <a:ext cx="2142509" cy="5287224"/>
          </a:xfrm>
          <a:prstGeom prst="rect">
            <a:avLst/>
          </a:prstGeom>
          <a:noFill/>
        </p:spPr>
        <p:txBody>
          <a:bodyPr wrap="square" rtlCol="0">
            <a:spAutoFit/>
          </a:bodyPr>
          <a:lstStyle/>
          <a:p>
            <a:endParaRPr lang="it-IT" dirty="0"/>
          </a:p>
        </p:txBody>
      </p:sp>
      <p:sp>
        <p:nvSpPr>
          <p:cNvPr id="7" name="Rectangle 2">
            <a:extLst>
              <a:ext uri="{FF2B5EF4-FFF2-40B4-BE49-F238E27FC236}">
                <a16:creationId xmlns:a16="http://schemas.microsoft.com/office/drawing/2014/main" id="{473DCA20-6384-4D1B-814E-42E4FD5444D1}"/>
              </a:ext>
            </a:extLst>
          </p:cNvPr>
          <p:cNvSpPr>
            <a:spLocks noChangeArrowheads="1"/>
          </p:cNvSpPr>
          <p:nvPr/>
        </p:nvSpPr>
        <p:spPr bwMode="auto">
          <a:xfrm>
            <a:off x="5725139" y="1171521"/>
            <a:ext cx="600244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it-IT" altLang="it-IT" sz="1400" b="0" i="0" u="none" strike="noStrike" cap="none" normalizeH="0" baseline="0" dirty="0">
                <a:ln>
                  <a:noFill/>
                </a:ln>
                <a:solidFill>
                  <a:srgbClr val="0000BB"/>
                </a:solidFill>
                <a:effectLst/>
                <a:latin typeface="Arial Unicode MS"/>
              </a:rPr>
              <a:t>&lt;?</a:t>
            </a:r>
            <a:r>
              <a:rPr kumimoji="0" lang="it-IT" altLang="it-IT" sz="1400" b="0" i="0" u="none" strike="noStrike" cap="none" normalizeH="0" baseline="0" dirty="0" err="1">
                <a:ln>
                  <a:noFill/>
                </a:ln>
                <a:solidFill>
                  <a:srgbClr val="0000BB"/>
                </a:solidFill>
                <a:effectLst/>
                <a:latin typeface="Arial Unicode MS"/>
              </a:rPr>
              <a:t>php</a:t>
            </a:r>
            <a:br>
              <a:rPr kumimoji="0" lang="it-IT" altLang="it-IT" sz="1400" b="0" i="0" u="none" strike="noStrike" cap="none" normalizeH="0" baseline="0" dirty="0">
                <a:ln>
                  <a:noFill/>
                </a:ln>
                <a:solidFill>
                  <a:srgbClr val="0000BB"/>
                </a:solidFill>
                <a:effectLst/>
                <a:latin typeface="Arial Unicode MS"/>
              </a:rPr>
            </a:br>
            <a:r>
              <a:rPr lang="it-IT" sz="1400" b="0" dirty="0" err="1">
                <a:solidFill>
                  <a:srgbClr val="0000FF"/>
                </a:solidFill>
                <a:effectLst/>
                <a:latin typeface="Consolas" panose="020B0609020204030204" pitchFamily="49" charset="0"/>
              </a:rPr>
              <a:t>try</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beginTransaction</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prepare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a:solidFill>
                  <a:srgbClr val="0000FF"/>
                </a:solidFill>
                <a:effectLst/>
                <a:latin typeface="Consolas" panose="020B0609020204030204" pitchFamily="49" charset="0"/>
              </a:rPr>
              <a:t>INSERT</a:t>
            </a:r>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INTO</a:t>
            </a:r>
            <a:r>
              <a:rPr lang="it-IT" sz="1400" b="0" dirty="0">
                <a:solidFill>
                  <a:srgbClr val="A31515"/>
                </a:solidFill>
                <a:effectLst/>
                <a:latin typeface="Consolas" panose="020B0609020204030204" pitchFamily="49" charset="0"/>
              </a:rPr>
              <a:t> servizi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err="1">
                <a:solidFill>
                  <a:srgbClr val="A31515"/>
                </a:solidFill>
                <a:effectLst/>
                <a:latin typeface="Consolas" panose="020B0609020204030204" pitchFamily="49" charset="0"/>
              </a:rPr>
              <a:t>nome,icona,descrizione</a:t>
            </a:r>
            <a:r>
              <a:rPr lang="it-IT" sz="1400" b="0" dirty="0">
                <a:solidFill>
                  <a:srgbClr val="A31515"/>
                </a:solidFill>
                <a:effectLst/>
                <a:latin typeface="Consolas" panose="020B0609020204030204" pitchFamily="49" charset="0"/>
              </a:rPr>
              <a:t>)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VALUES</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(:nome, :icona, :descrizione)"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execute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commit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catch</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PDOException</a:t>
            </a:r>
            <a:r>
              <a:rPr lang="it-IT" sz="1400" b="0" dirty="0">
                <a:solidFill>
                  <a:srgbClr val="000000"/>
                </a:solidFill>
                <a:effectLst/>
                <a:latin typeface="Consolas" panose="020B0609020204030204" pitchFamily="49" charset="0"/>
              </a:rPr>
              <a:t> $e){</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rollBack</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die</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message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danger</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$e-&gt;</a:t>
            </a:r>
            <a:r>
              <a:rPr lang="it-IT" sz="1400" b="0" dirty="0" err="1">
                <a:solidFill>
                  <a:srgbClr val="000000"/>
                </a:solidFill>
                <a:effectLst/>
                <a:latin typeface="Consolas" panose="020B0609020204030204" pitchFamily="49" charset="0"/>
              </a:rPr>
              <a:t>getMessage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err="1">
                <a:ln>
                  <a:noFill/>
                </a:ln>
                <a:solidFill>
                  <a:srgbClr val="007700"/>
                </a:solidFill>
                <a:effectLst/>
                <a:latin typeface="Arial Unicode MS"/>
              </a:rPr>
              <a:t>echo</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nPDO</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errorCode</a:t>
            </a:r>
            <a:r>
              <a:rPr kumimoji="0" lang="it-IT" altLang="it-IT" sz="1400" b="0" i="0" u="none" strike="noStrike" cap="none" normalizeH="0" baseline="0" dirty="0">
                <a:ln>
                  <a:noFill/>
                </a:ln>
                <a:solidFill>
                  <a:srgbClr val="DD0000"/>
                </a:solidFill>
                <a:effectLst/>
                <a:latin typeface="Arial Unicode MS"/>
              </a:rPr>
              <a:t>(): "</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0000BB"/>
                </a:solidFill>
                <a:effectLst/>
                <a:latin typeface="Arial Unicode MS"/>
              </a:rPr>
              <a:t>$</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a:t>
            </a:r>
            <a:r>
              <a:rPr kumimoji="0" lang="it-IT" altLang="it-IT" sz="1400" b="0" i="0" u="none" strike="noStrike" cap="none" normalizeH="0" baseline="0" dirty="0">
                <a:ln>
                  <a:noFill/>
                </a:ln>
                <a:solidFill>
                  <a:srgbClr val="007700"/>
                </a:solidFill>
                <a:effectLst/>
                <a:latin typeface="Arial Unicode MS"/>
              </a:rPr>
              <a:t>&gt;</a:t>
            </a:r>
            <a:r>
              <a:rPr kumimoji="0" lang="it-IT" altLang="it-IT" sz="1400" b="0" i="0" u="none" strike="noStrike" cap="none" normalizeH="0" baseline="0" dirty="0" err="1">
                <a:ln>
                  <a:noFill/>
                </a:ln>
                <a:solidFill>
                  <a:srgbClr val="0000BB"/>
                </a:solidFill>
                <a:effectLst/>
                <a:highlight>
                  <a:srgbClr val="FFFF00"/>
                </a:highlight>
                <a:latin typeface="Arial Unicode MS"/>
              </a:rPr>
              <a:t>errorCode</a:t>
            </a:r>
            <a:r>
              <a:rPr kumimoji="0" lang="it-IT" altLang="it-IT" sz="1400" b="0" i="0" u="none" strike="noStrike" cap="none" normalizeH="0" baseline="0" dirty="0">
                <a:ln>
                  <a:noFill/>
                </a:ln>
                <a:solidFill>
                  <a:srgbClr val="0077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it-IT" sz="1400" b="0" i="0" dirty="0" err="1">
                <a:solidFill>
                  <a:srgbClr val="0000BB"/>
                </a:solidFill>
                <a:effectLst/>
                <a:latin typeface="Fira Mono" panose="020B0509050000020004" pitchFamily="49" charset="0"/>
              </a:rPr>
              <a:t>print_r</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highlight>
                  <a:srgbClr val="FFFF00"/>
                </a:highlight>
                <a:latin typeface="Fira Mono" panose="020B0509050000020004" pitchFamily="49" charset="0"/>
              </a:rPr>
              <a:t>errorInfo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a:ln>
                  <a:noFill/>
                </a:ln>
                <a:solidFill>
                  <a:srgbClr val="0000BB"/>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L'esempio sopra produrrà: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PDO::codice errore(): 00000</a:t>
            </a:r>
          </a:p>
        </p:txBody>
      </p:sp>
    </p:spTree>
    <p:extLst>
      <p:ext uri="{BB962C8B-B14F-4D97-AF65-F5344CB8AC3E}">
        <p14:creationId xmlns:p14="http://schemas.microsoft.com/office/powerpoint/2010/main" val="362766264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6BD8F-22B4-4639-A7E5-8A09CEFBD878}"/>
              </a:ext>
            </a:extLst>
          </p:cNvPr>
          <p:cNvSpPr>
            <a:spLocks noGrp="1"/>
          </p:cNvSpPr>
          <p:nvPr>
            <p:ph type="title"/>
          </p:nvPr>
        </p:nvSpPr>
        <p:spPr/>
        <p:txBody>
          <a:bodyPr/>
          <a:lstStyle/>
          <a:p>
            <a:r>
              <a:rPr lang="it-IT" dirty="0"/>
              <a:t>PDO::</a:t>
            </a:r>
            <a:r>
              <a:rPr lang="it-IT" dirty="0" err="1"/>
              <a:t>errorInfo</a:t>
            </a:r>
            <a:r>
              <a:rPr lang="it-IT" dirty="0"/>
              <a:t>() </a:t>
            </a:r>
          </a:p>
        </p:txBody>
      </p:sp>
      <p:sp>
        <p:nvSpPr>
          <p:cNvPr id="3" name="Segnaposto contenuto 2">
            <a:extLst>
              <a:ext uri="{FF2B5EF4-FFF2-40B4-BE49-F238E27FC236}">
                <a16:creationId xmlns:a16="http://schemas.microsoft.com/office/drawing/2014/main" id="{745DA25B-933D-4326-A6AA-8E0A2F315CD1}"/>
              </a:ext>
            </a:extLst>
          </p:cNvPr>
          <p:cNvSpPr>
            <a:spLocks noGrp="1"/>
          </p:cNvSpPr>
          <p:nvPr>
            <p:ph sz="half" idx="2"/>
          </p:nvPr>
        </p:nvSpPr>
        <p:spPr>
          <a:xfrm>
            <a:off x="328612" y="1285948"/>
            <a:ext cx="5954493" cy="5248655"/>
          </a:xfrm>
        </p:spPr>
        <p:txBody>
          <a:bodyPr>
            <a:normAutofit/>
          </a:bodyPr>
          <a:lstStyle/>
          <a:p>
            <a:r>
              <a:rPr lang="it-IT" sz="2000" dirty="0"/>
              <a:t>Valori di ritorno</a:t>
            </a:r>
            <a:br>
              <a:rPr lang="it-IT" sz="2000" dirty="0"/>
            </a:br>
            <a:br>
              <a:rPr lang="it-IT" sz="2000" dirty="0"/>
            </a:br>
            <a:r>
              <a:rPr lang="it-IT" sz="2000" b="1" dirty="0"/>
              <a:t>PDO::</a:t>
            </a:r>
            <a:r>
              <a:rPr lang="it-IT" sz="2000" b="1" dirty="0" err="1"/>
              <a:t>errorInfo</a:t>
            </a:r>
            <a:r>
              <a:rPr lang="it-IT" sz="2000" b="1" dirty="0"/>
              <a:t>() restituisce una matrice di informazioni sull'errore sull'ultima operazione eseguita da questo handle di database</a:t>
            </a:r>
            <a:r>
              <a:rPr lang="it-IT" sz="2000" dirty="0"/>
              <a:t>. L'array è composto almeno dai seguenti campi:</a:t>
            </a:r>
          </a:p>
          <a:p>
            <a:r>
              <a:rPr lang="it-IT" sz="2000" dirty="0"/>
              <a:t>Elemento	Informazione</a:t>
            </a:r>
          </a:p>
          <a:p>
            <a:pPr marL="256032" lvl="1" indent="0">
              <a:buNone/>
            </a:pPr>
            <a:endParaRPr lang="it-IT" dirty="0"/>
          </a:p>
          <a:p>
            <a:pPr marL="256032" lvl="1" indent="0">
              <a:buNone/>
            </a:pPr>
            <a:r>
              <a:rPr lang="it-IT" b="1" dirty="0"/>
              <a:t>0 </a:t>
            </a:r>
          </a:p>
          <a:p>
            <a:pPr marL="256032" lvl="1" indent="0">
              <a:buNone/>
            </a:pPr>
            <a:endParaRPr lang="it-IT" b="1" dirty="0"/>
          </a:p>
          <a:p>
            <a:pPr marL="256032" lvl="1" indent="0">
              <a:buNone/>
            </a:pPr>
            <a:br>
              <a:rPr lang="it-IT" b="1" dirty="0"/>
            </a:br>
            <a:br>
              <a:rPr lang="it-IT" sz="1000" b="1" dirty="0"/>
            </a:br>
            <a:r>
              <a:rPr lang="it-IT" b="1" dirty="0"/>
              <a:t>1	</a:t>
            </a:r>
          </a:p>
          <a:p>
            <a:pPr marL="256032" lvl="1" indent="0">
              <a:buNone/>
            </a:pPr>
            <a:endParaRPr lang="it-IT" b="1" dirty="0"/>
          </a:p>
          <a:p>
            <a:pPr marL="256032" lvl="1" indent="0">
              <a:buNone/>
            </a:pPr>
            <a:br>
              <a:rPr lang="it-IT" sz="1000" b="1" dirty="0"/>
            </a:br>
            <a:br>
              <a:rPr lang="it-IT" sz="1000" b="1" dirty="0"/>
            </a:br>
            <a:r>
              <a:rPr lang="it-IT" b="1" dirty="0"/>
              <a:t>2</a:t>
            </a:r>
            <a:r>
              <a:rPr lang="it-IT" sz="1600" dirty="0"/>
              <a:t>	</a:t>
            </a:r>
          </a:p>
        </p:txBody>
      </p:sp>
      <p:sp>
        <p:nvSpPr>
          <p:cNvPr id="4" name="Segnaposto contenuto 3">
            <a:extLst>
              <a:ext uri="{FF2B5EF4-FFF2-40B4-BE49-F238E27FC236}">
                <a16:creationId xmlns:a16="http://schemas.microsoft.com/office/drawing/2014/main" id="{A810BEF8-9DB6-4275-9195-1431A2D43A76}"/>
              </a:ext>
            </a:extLst>
          </p:cNvPr>
          <p:cNvSpPr>
            <a:spLocks noGrp="1"/>
          </p:cNvSpPr>
          <p:nvPr>
            <p:ph sz="quarter" idx="4"/>
          </p:nvPr>
        </p:nvSpPr>
        <p:spPr>
          <a:xfrm>
            <a:off x="2082298" y="3428999"/>
            <a:ext cx="3823910" cy="3105603"/>
          </a:xfrm>
        </p:spPr>
        <p:txBody>
          <a:bodyPr>
            <a:normAutofit/>
          </a:bodyPr>
          <a:lstStyle/>
          <a:p>
            <a:r>
              <a:rPr lang="it-IT" sz="2000" b="1" dirty="0"/>
              <a:t>Codice di errore SQLSTATE </a:t>
            </a:r>
            <a:r>
              <a:rPr lang="it-IT" sz="2000" dirty="0"/>
              <a:t>(un identificatore alfanumerico di cinque caratteri definito nello standard ANSI SQL).</a:t>
            </a:r>
          </a:p>
          <a:p>
            <a:r>
              <a:rPr lang="it-IT" sz="2000" b="1" dirty="0"/>
              <a:t>Codice di errore specifico del driver</a:t>
            </a:r>
            <a:r>
              <a:rPr lang="it-IT" sz="2000" dirty="0"/>
              <a:t>.</a:t>
            </a:r>
          </a:p>
          <a:p>
            <a:br>
              <a:rPr lang="it-IT" sz="2000" dirty="0"/>
            </a:br>
            <a:r>
              <a:rPr lang="it-IT" sz="2000" b="1" dirty="0"/>
              <a:t>Messaggio di errore specifico del driver.</a:t>
            </a:r>
          </a:p>
        </p:txBody>
      </p:sp>
      <p:sp>
        <p:nvSpPr>
          <p:cNvPr id="5" name="CasellaDiTesto 4">
            <a:extLst>
              <a:ext uri="{FF2B5EF4-FFF2-40B4-BE49-F238E27FC236}">
                <a16:creationId xmlns:a16="http://schemas.microsoft.com/office/drawing/2014/main" id="{62F1EB32-CBC6-4AFD-BBA9-3641773D374F}"/>
              </a:ext>
            </a:extLst>
          </p:cNvPr>
          <p:cNvSpPr txBox="1"/>
          <p:nvPr/>
        </p:nvSpPr>
        <p:spPr>
          <a:xfrm>
            <a:off x="6346479" y="1333411"/>
            <a:ext cx="5656652" cy="5524589"/>
          </a:xfrm>
          <a:prstGeom prst="rect">
            <a:avLst/>
          </a:prstGeom>
          <a:noFill/>
        </p:spPr>
        <p:txBody>
          <a:bodyPr wrap="square" rtlCol="0">
            <a:spAutoFit/>
          </a:bodyPr>
          <a:lstStyle/>
          <a:p>
            <a:r>
              <a:rPr lang="it-IT" sz="1900" b="0" i="0" dirty="0">
                <a:solidFill>
                  <a:srgbClr val="0000BB"/>
                </a:solidFill>
                <a:effectLst/>
                <a:latin typeface="Fira Mono" panose="020B0509050000020004" pitchFamily="49" charset="0"/>
              </a:rPr>
              <a:t>&lt;?</a:t>
            </a:r>
            <a:r>
              <a:rPr lang="it-IT" sz="1900" b="0" i="0" dirty="0" err="1">
                <a:solidFill>
                  <a:srgbClr val="0000BB"/>
                </a:solidFill>
                <a:effectLst/>
                <a:latin typeface="Fira Mono" panose="020B0509050000020004" pitchFamily="49" charset="0"/>
              </a:rPr>
              <a:t>php</a:t>
            </a:r>
            <a:br>
              <a:rPr lang="it-IT" sz="1900" b="0" i="0" dirty="0">
                <a:solidFill>
                  <a:srgbClr val="0000BB"/>
                </a:solidFill>
                <a:effectLst/>
                <a:latin typeface="Fira Mono" panose="020B0509050000020004" pitchFamily="49" charset="0"/>
              </a:rPr>
            </a:br>
            <a:r>
              <a:rPr lang="it-IT" sz="1900" b="0" i="0" dirty="0">
                <a:solidFill>
                  <a:srgbClr val="FF8000"/>
                </a:solidFill>
                <a:effectLst/>
                <a:latin typeface="Fira Mono" panose="020B0509050000020004" pitchFamily="49" charset="0"/>
              </a:rPr>
              <a:t>/* </a:t>
            </a:r>
            <a:r>
              <a:rPr lang="it-IT" sz="1900" b="0" i="0" dirty="0" err="1">
                <a:solidFill>
                  <a:srgbClr val="FF8000"/>
                </a:solidFill>
                <a:effectLst/>
                <a:latin typeface="Fira Mono" panose="020B0509050000020004" pitchFamily="49" charset="0"/>
              </a:rPr>
              <a:t>Provoke</a:t>
            </a:r>
            <a:r>
              <a:rPr lang="it-IT" sz="1900" b="0" i="0" dirty="0">
                <a:solidFill>
                  <a:srgbClr val="FF8000"/>
                </a:solidFill>
                <a:effectLst/>
                <a:latin typeface="Fira Mono" panose="020B0509050000020004" pitchFamily="49" charset="0"/>
              </a:rPr>
              <a:t> an </a:t>
            </a:r>
            <a:r>
              <a:rPr lang="it-IT" sz="1900" b="0" i="0" dirty="0" err="1">
                <a:solidFill>
                  <a:srgbClr val="FF8000"/>
                </a:solidFill>
                <a:effectLst/>
                <a:latin typeface="Fira Mono" panose="020B0509050000020004" pitchFamily="49" charset="0"/>
              </a:rPr>
              <a:t>error</a:t>
            </a:r>
            <a:r>
              <a:rPr lang="it-IT" sz="1900" b="0" i="0" dirty="0">
                <a:solidFill>
                  <a:srgbClr val="FF8000"/>
                </a:solidFill>
                <a:effectLst/>
                <a:latin typeface="Fira Mono" panose="020B0509050000020004" pitchFamily="49" charset="0"/>
              </a:rPr>
              <a:t> -- </a:t>
            </a:r>
            <a:r>
              <a:rPr lang="it-IT" sz="1900" b="0" i="0" dirty="0" err="1">
                <a:solidFill>
                  <a:srgbClr val="FF8000"/>
                </a:solidFill>
                <a:effectLst/>
                <a:latin typeface="Fira Mono" panose="020B0509050000020004" pitchFamily="49" charset="0"/>
              </a:rPr>
              <a:t>bogus</a:t>
            </a:r>
            <a:r>
              <a:rPr lang="it-IT" sz="1900" b="0" i="0" dirty="0">
                <a:solidFill>
                  <a:srgbClr val="FF8000"/>
                </a:solidFill>
                <a:effectLst/>
                <a:latin typeface="Fira Mono" panose="020B0509050000020004" pitchFamily="49" charset="0"/>
              </a:rPr>
              <a:t> SQL </a:t>
            </a:r>
            <a:r>
              <a:rPr lang="it-IT" sz="1900" b="0" i="0" dirty="0" err="1">
                <a:solidFill>
                  <a:srgbClr val="FF8000"/>
                </a:solidFill>
                <a:effectLst/>
                <a:latin typeface="Fira Mono" panose="020B0509050000020004" pitchFamily="49" charset="0"/>
              </a:rPr>
              <a:t>syntax</a:t>
            </a:r>
            <a:r>
              <a:rPr lang="it-IT" sz="1900" b="0" i="0" dirty="0">
                <a:solidFill>
                  <a:srgbClr val="FF8000"/>
                </a:solidFill>
                <a:effectLst/>
                <a:latin typeface="Fira Mono" panose="020B0509050000020004" pitchFamily="49" charset="0"/>
              </a:rPr>
              <a:t> */</a:t>
            </a:r>
            <a:br>
              <a:rPr lang="it-IT" sz="1900" b="0" i="0" dirty="0">
                <a:solidFill>
                  <a:srgbClr val="FF80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00BB"/>
                </a:solidFill>
                <a:effectLst/>
                <a:latin typeface="Fira Mono" panose="020B0509050000020004" pitchFamily="49" charset="0"/>
              </a:rPr>
              <a:t> </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latin typeface="Fira Mono" panose="020B0509050000020004" pitchFamily="49" charset="0"/>
              </a:rPr>
              <a:t>prepare</a:t>
            </a:r>
            <a:r>
              <a:rPr lang="it-IT" sz="1900" b="0" i="0" dirty="0">
                <a:solidFill>
                  <a:srgbClr val="007700"/>
                </a:solidFill>
                <a:effectLst/>
                <a:latin typeface="Fira Mono" panose="020B0509050000020004" pitchFamily="49" charset="0"/>
              </a:rPr>
              <a:t>(</a:t>
            </a:r>
            <a:r>
              <a:rPr lang="it-IT" sz="1900" b="0" i="0" dirty="0">
                <a:solidFill>
                  <a:srgbClr val="DD0000"/>
                </a:solidFill>
                <a:effectLst/>
                <a:latin typeface="Fira Mono" panose="020B0509050000020004" pitchFamily="49" charset="0"/>
              </a:rPr>
              <a:t>errore </a:t>
            </a:r>
            <a:r>
              <a:rPr lang="it-IT" sz="1900" b="0" i="0" dirty="0" err="1">
                <a:solidFill>
                  <a:srgbClr val="DD0000"/>
                </a:solidFill>
                <a:effectLst/>
                <a:latin typeface="Fira Mono" panose="020B0509050000020004" pitchFamily="49" charset="0"/>
              </a:rPr>
              <a:t>sql</a:t>
            </a:r>
            <a:r>
              <a:rPr lang="it-IT" sz="1900" b="0" i="0" dirty="0">
                <a:solidFill>
                  <a:srgbClr val="DD0000"/>
                </a:solidFill>
                <a:effectLst/>
                <a:latin typeface="Fira Mono" panose="020B0509050000020004" pitchFamily="49" charset="0"/>
              </a:rPr>
              <a:t>'</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err="1">
                <a:solidFill>
                  <a:srgbClr val="007700"/>
                </a:solidFill>
                <a:effectLst/>
                <a:latin typeface="Fira Mono" panose="020B0509050000020004" pitchFamily="49" charset="0"/>
              </a:rPr>
              <a:t>if</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7700"/>
                </a:solidFill>
                <a:effectLst/>
                <a:latin typeface="Fira Mono" panose="020B0509050000020004" pitchFamily="49" charset="0"/>
              </a:rPr>
              <a:t>) {</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7700"/>
                </a:solidFill>
                <a:effectLst/>
                <a:latin typeface="Fira Mono" panose="020B0509050000020004" pitchFamily="49" charset="0"/>
              </a:rPr>
              <a:t>echo</a:t>
            </a:r>
            <a:r>
              <a:rPr lang="it-IT" sz="1900" b="0" i="0" dirty="0">
                <a:solidFill>
                  <a:srgbClr val="007700"/>
                </a:solidFill>
                <a:effectLst/>
                <a:latin typeface="Fira Mono" panose="020B0509050000020004" pitchFamily="49" charset="0"/>
              </a:rPr>
              <a:t> </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nPDO</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errorInfo</a:t>
            </a:r>
            <a:r>
              <a:rPr lang="it-IT" sz="1900" b="0" i="0" dirty="0">
                <a:solidFill>
                  <a:srgbClr val="DD0000"/>
                </a:solidFill>
                <a:effectLst/>
                <a:latin typeface="Fira Mono" panose="020B0509050000020004" pitchFamily="49" charset="0"/>
              </a:rPr>
              <a:t>():\n"</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00BB"/>
                </a:solidFill>
                <a:effectLst/>
                <a:latin typeface="Fira Mono" panose="020B0509050000020004" pitchFamily="49" charset="0"/>
              </a:rPr>
              <a:t>print_r</a:t>
            </a:r>
            <a:r>
              <a:rPr lang="it-IT" sz="1900" b="0" i="0" dirty="0">
                <a:solidFill>
                  <a:srgbClr val="007700"/>
                </a:solidFill>
                <a:effectLst/>
                <a:latin typeface="Fira Mono" panose="020B0509050000020004" pitchFamily="49" charset="0"/>
              </a:rPr>
              <a:t>(</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highlight>
                  <a:srgbClr val="FFFF00"/>
                </a:highlight>
                <a:latin typeface="Fira Mono" panose="020B0509050000020004" pitchFamily="49" charset="0"/>
              </a:rPr>
              <a:t>errorInfo</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?&gt;</a:t>
            </a:r>
            <a:endParaRPr lang="it-IT" sz="1900" dirty="0"/>
          </a:p>
          <a:p>
            <a:br>
              <a:rPr lang="it-IT" sz="500" dirty="0"/>
            </a:br>
            <a:r>
              <a:rPr lang="it-IT" sz="1900" dirty="0"/>
              <a:t>L'esempio sopra produrrà:</a:t>
            </a:r>
          </a:p>
          <a:p>
            <a:endParaRPr lang="it-IT" sz="500" dirty="0"/>
          </a:p>
          <a:p>
            <a:r>
              <a:rPr lang="it-IT" sz="1900" dirty="0"/>
              <a:t>PDO::</a:t>
            </a:r>
            <a:r>
              <a:rPr lang="it-IT" sz="1900" dirty="0" err="1"/>
              <a:t>errorInfo</a:t>
            </a:r>
            <a:r>
              <a:rPr lang="it-IT" sz="1900" dirty="0"/>
              <a:t>():</a:t>
            </a:r>
          </a:p>
          <a:p>
            <a:r>
              <a:rPr lang="it-IT" sz="1900" dirty="0"/>
              <a:t>Vettore</a:t>
            </a:r>
          </a:p>
          <a:p>
            <a:r>
              <a:rPr lang="it-IT" sz="1900" dirty="0"/>
              <a:t>(</a:t>
            </a:r>
          </a:p>
          <a:p>
            <a:r>
              <a:rPr lang="it-IT" sz="1900" dirty="0"/>
              <a:t>    [0] =&gt; HY000</a:t>
            </a:r>
          </a:p>
          <a:p>
            <a:r>
              <a:rPr lang="it-IT" sz="1900" dirty="0"/>
              <a:t>    [1] =&gt; 1</a:t>
            </a:r>
          </a:p>
          <a:p>
            <a:r>
              <a:rPr lang="it-IT" sz="1900" dirty="0"/>
              <a:t>    [2] =&gt; vicino a "fasullo": errore di sintassi</a:t>
            </a:r>
          </a:p>
          <a:p>
            <a:r>
              <a:rPr lang="it-IT" sz="1900" dirty="0"/>
              <a:t>)</a:t>
            </a:r>
            <a:endParaRPr lang="it-IT" sz="2000" dirty="0"/>
          </a:p>
          <a:p>
            <a:endParaRPr lang="it-IT" sz="2000" dirty="0"/>
          </a:p>
        </p:txBody>
      </p:sp>
    </p:spTree>
    <p:extLst>
      <p:ext uri="{BB962C8B-B14F-4D97-AF65-F5344CB8AC3E}">
        <p14:creationId xmlns:p14="http://schemas.microsoft.com/office/powerpoint/2010/main" val="370418082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A42BA-A3A7-41DE-9DE2-AB617ACB7EEA}"/>
              </a:ext>
            </a:extLst>
          </p:cNvPr>
          <p:cNvSpPr>
            <a:spLocks noGrp="1"/>
          </p:cNvSpPr>
          <p:nvPr>
            <p:ph type="title"/>
          </p:nvPr>
        </p:nvSpPr>
        <p:spPr/>
        <p:txBody>
          <a:bodyPr/>
          <a:lstStyle/>
          <a:p>
            <a:r>
              <a:rPr lang="it-IT" dirty="0" err="1"/>
              <a:t>PDOStatement</a:t>
            </a:r>
            <a:r>
              <a:rPr lang="it-IT" dirty="0"/>
              <a:t>::fetch</a:t>
            </a:r>
          </a:p>
        </p:txBody>
      </p:sp>
      <p:sp>
        <p:nvSpPr>
          <p:cNvPr id="3" name="Segnaposto contenuto 2">
            <a:extLst>
              <a:ext uri="{FF2B5EF4-FFF2-40B4-BE49-F238E27FC236}">
                <a16:creationId xmlns:a16="http://schemas.microsoft.com/office/drawing/2014/main" id="{1BDD6809-57B5-44EA-8EEB-422CC0995850}"/>
              </a:ext>
            </a:extLst>
          </p:cNvPr>
          <p:cNvSpPr>
            <a:spLocks noGrp="1"/>
          </p:cNvSpPr>
          <p:nvPr>
            <p:ph sz="half" idx="2"/>
          </p:nvPr>
        </p:nvSpPr>
        <p:spPr/>
        <p:txBody>
          <a:bodyPr>
            <a:normAutofit/>
          </a:bodyPr>
          <a:lstStyle/>
          <a:p>
            <a:r>
              <a:rPr lang="it-IT" sz="2000" dirty="0" err="1"/>
              <a:t>PDOStatement</a:t>
            </a:r>
            <a:r>
              <a:rPr lang="it-IT" sz="2000" dirty="0"/>
              <a:t>::fetch — </a:t>
            </a:r>
            <a:r>
              <a:rPr lang="it-IT" sz="2000" dirty="0">
                <a:highlight>
                  <a:srgbClr val="00FF00"/>
                </a:highlight>
              </a:rPr>
              <a:t>Recupera la riga successiva da un set di risultati</a:t>
            </a:r>
          </a:p>
          <a:p>
            <a:r>
              <a:rPr lang="it-IT" sz="2000" dirty="0"/>
              <a:t>Recupera una riga da un set di risultati associato a un oggetto </a:t>
            </a:r>
            <a:r>
              <a:rPr lang="it-IT" sz="2000" dirty="0" err="1"/>
              <a:t>PDOStatement</a:t>
            </a:r>
            <a:r>
              <a:rPr lang="it-IT" sz="2000" dirty="0"/>
              <a:t>. </a:t>
            </a:r>
          </a:p>
          <a:p>
            <a:br>
              <a:rPr lang="it-IT" sz="2000" dirty="0"/>
            </a:br>
            <a:r>
              <a:rPr lang="it-IT" sz="2000" dirty="0"/>
              <a:t>Il parametro determina come PDO restituisce la riga.</a:t>
            </a:r>
          </a:p>
          <a:p>
            <a:endParaRPr lang="it-IT" sz="2000" dirty="0"/>
          </a:p>
        </p:txBody>
      </p:sp>
      <p:sp>
        <p:nvSpPr>
          <p:cNvPr id="6" name="Segnaposto contenuto 5">
            <a:extLst>
              <a:ext uri="{FF2B5EF4-FFF2-40B4-BE49-F238E27FC236}">
                <a16:creationId xmlns:a16="http://schemas.microsoft.com/office/drawing/2014/main" id="{5B24E77A-855B-455C-B780-A0DD21D22A4A}"/>
              </a:ext>
            </a:extLst>
          </p:cNvPr>
          <p:cNvSpPr>
            <a:spLocks noGrp="1"/>
          </p:cNvSpPr>
          <p:nvPr>
            <p:ph sz="quarter" idx="4"/>
          </p:nvPr>
        </p:nvSpPr>
        <p:spPr/>
        <p:txBody>
          <a:bodyPr>
            <a:normAutofit fontScale="92500" lnSpcReduction="10000"/>
          </a:bodyPr>
          <a:lstStyle/>
          <a:p>
            <a:pPr marL="91440" marR="0" lvl="0" indent="-91440" defTabSz="914400" eaLnBrk="1" fontAlgn="base" hangingPunct="1">
              <a:lnSpc>
                <a:spcPct val="85000"/>
              </a:lnSpc>
              <a:spcBef>
                <a:spcPts val="1300"/>
              </a:spcBef>
              <a:spcAft>
                <a:spcPct val="0"/>
              </a:spcAft>
              <a:buClrTx/>
              <a:buSzTx/>
              <a:buFont typeface="Arial" pitchFamily="34" charset="0"/>
              <a:buChar char=" "/>
              <a:tabLst/>
            </a:pPr>
            <a:r>
              <a:rPr lang="it-IT" altLang="it-IT" sz="24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993366"/>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993366"/>
                </a:solidFill>
                <a:effectLst/>
                <a:latin typeface="Fira Mono" panose="020B0509050000020004" pitchFamily="49" charset="0"/>
              </a:rPr>
              <a:t>public </a:t>
            </a:r>
            <a:r>
              <a:rPr kumimoji="0" lang="it-IT" altLang="it-IT" sz="2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2400" b="0" i="0" u="none" strike="noStrike" cap="none" normalizeH="0" baseline="0" dirty="0">
                <a:ln>
                  <a:noFill/>
                </a:ln>
                <a:solidFill>
                  <a:srgbClr val="336699"/>
                </a:solidFill>
                <a:effectLst/>
                <a:latin typeface="Fira Mono" panose="020B0509050000020004" pitchFamily="49" charset="0"/>
              </a:rPr>
              <a:t>::fetch</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$mode</a:t>
            </a:r>
            <a:r>
              <a:rPr kumimoji="0" lang="it-IT" altLang="it-IT" sz="24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cursorOrientation</a:t>
            </a:r>
            <a:r>
              <a:rPr kumimoji="0" lang="it-IT" altLang="it-IT" sz="2400" b="0" i="0" u="none" strike="noStrike" cap="none" normalizeH="0" baseline="0" dirty="0">
                <a:ln>
                  <a:noFill/>
                </a:ln>
                <a:solidFill>
                  <a:srgbClr val="993366"/>
                </a:solidFill>
                <a:effectLst/>
                <a:latin typeface="Fira Mono" panose="020B0509050000020004" pitchFamily="49" charset="0"/>
              </a:rPr>
              <a:t>= PDO::FETCH_ORI_NEXT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cursorOffset</a:t>
            </a:r>
            <a:r>
              <a:rPr kumimoji="0" lang="it-IT" altLang="it-IT" sz="2400" b="0" i="0" u="none" strike="noStrike" cap="none" normalizeH="0" baseline="0" dirty="0">
                <a:ln>
                  <a:noFill/>
                </a:ln>
                <a:solidFill>
                  <a:srgbClr val="993366"/>
                </a:solidFill>
                <a:effectLst/>
                <a:latin typeface="Fira Mono" panose="020B0509050000020004" pitchFamily="49" charset="0"/>
              </a:rPr>
              <a:t>= 0</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a:ln>
                  <a:noFill/>
                </a:ln>
                <a:solidFill>
                  <a:srgbClr val="336699"/>
                </a:solidFill>
                <a:effectLst/>
                <a:latin typeface="Fira Mono" panose="020B0509050000020004" pitchFamily="49" charset="0"/>
                <a:hlinkClick r:id="rId2"/>
              </a:rPr>
              <a:t>misto</a:t>
            </a:r>
            <a:endParaRPr kumimoji="0" lang="it-IT" altLang="it-IT" sz="2400" b="0" i="0" u="none" strike="noStrike" cap="none" normalizeH="0" baseline="0" dirty="0">
              <a:ln>
                <a:noFill/>
              </a:ln>
              <a:solidFill>
                <a:srgbClr val="336699"/>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336699"/>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 </a:t>
            </a:r>
            <a:endParaRPr kumimoji="0" lang="it-IT" altLang="it-IT" sz="2400" b="0" i="0" u="none" strike="noStrike" cap="none" normalizeH="0" baseline="0" dirty="0">
              <a:ln>
                <a:noFill/>
              </a:ln>
              <a:solidFill>
                <a:schemeClr val="tx1"/>
              </a:solidFill>
              <a:effectLst/>
              <a:latin typeface="Arial" panose="020B0604020202020204" pitchFamily="34" charset="0"/>
            </a:endParaRPr>
          </a:p>
          <a:p>
            <a:r>
              <a:rPr kumimoji="0" lang="it-IT" altLang="it-IT" sz="2200" b="0" i="0" u="none" strike="noStrike" cap="none" normalizeH="0" baseline="0" dirty="0">
                <a:ln>
                  <a:noFill/>
                </a:ln>
                <a:solidFill>
                  <a:srgbClr val="333333"/>
                </a:solidFill>
                <a:effectLst/>
                <a:latin typeface="Arial Unicode MS"/>
              </a:rPr>
              <a:t>PDO::FETCH_ASSOC: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Array ( [name] =&gt; </a:t>
            </a:r>
            <a:r>
              <a:rPr kumimoji="0" lang="it-IT" altLang="it-IT" sz="2200" b="0" i="0" u="none" strike="noStrike" cap="none" normalizeH="0" baseline="0" dirty="0" err="1">
                <a:ln>
                  <a:noFill/>
                </a:ln>
                <a:solidFill>
                  <a:srgbClr val="333333"/>
                </a:solidFill>
                <a:effectLst/>
                <a:latin typeface="Arial Unicode MS"/>
              </a:rPr>
              <a:t>apple</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red ) </a:t>
            </a:r>
          </a:p>
          <a:p>
            <a:endParaRPr lang="it-IT" altLang="it-IT" sz="2200" dirty="0">
              <a:solidFill>
                <a:srgbClr val="333333"/>
              </a:solidFill>
              <a:latin typeface="Arial Unicode MS"/>
            </a:endParaRPr>
          </a:p>
          <a:p>
            <a:r>
              <a:rPr kumimoji="0" lang="it-IT" altLang="it-IT" sz="2200" b="0" i="0" u="none" strike="noStrike" cap="none" normalizeH="0" baseline="0" dirty="0">
                <a:ln>
                  <a:noFill/>
                </a:ln>
                <a:solidFill>
                  <a:srgbClr val="333333"/>
                </a:solidFill>
                <a:effectLst/>
                <a:latin typeface="Arial Unicode MS"/>
              </a:rPr>
              <a:t>PDO::FETCH_BOTH: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both</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and </a:t>
            </a:r>
            <a:r>
              <a:rPr kumimoji="0" lang="it-IT" altLang="it-IT" sz="2200" b="0" i="0" u="none" strike="noStrike" cap="none" normalizeH="0" baseline="0" dirty="0" err="1">
                <a:ln>
                  <a:noFill/>
                </a:ln>
                <a:solidFill>
                  <a:srgbClr val="333333"/>
                </a:solidFill>
                <a:effectLst/>
                <a:latin typeface="Arial Unicode MS"/>
              </a:rPr>
              <a:t>number</a:t>
            </a:r>
            <a:r>
              <a:rPr kumimoji="0" lang="it-IT" altLang="it-IT" sz="2200" b="0" i="0" u="none" strike="noStrike" cap="none" normalizeH="0" baseline="0" dirty="0">
                <a:ln>
                  <a:noFill/>
                </a:ln>
                <a:solidFill>
                  <a:srgbClr val="333333"/>
                </a:solidFill>
                <a:effectLst/>
                <a:latin typeface="Arial Unicode MS"/>
              </a:rPr>
              <a:t> Array ( [name] =&gt; banana [0] =&gt; banana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[1]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a:t>
            </a:r>
            <a:r>
              <a:rPr kumimoji="0" lang="it-IT" altLang="it-IT" sz="1100" b="0" i="0" u="none" strike="noStrike" cap="none" normalizeH="0" baseline="0" dirty="0">
                <a:ln>
                  <a:noFill/>
                </a:ln>
                <a:solidFill>
                  <a:schemeClr val="tx1"/>
                </a:solidFill>
                <a:effectLst/>
              </a:rPr>
              <a:t> </a:t>
            </a:r>
            <a:endParaRPr kumimoji="0" lang="it-IT" altLang="it-IT" sz="3500" b="0" i="0" u="none" strike="noStrike" cap="none" normalizeH="0" baseline="0" dirty="0">
              <a:ln>
                <a:noFill/>
              </a:ln>
              <a:solidFill>
                <a:schemeClr val="tx1"/>
              </a:solidFill>
              <a:effectLst/>
              <a:latin typeface="Arial" panose="020B0604020202020204" pitchFamily="34" charset="0"/>
            </a:endParaRPr>
          </a:p>
          <a:p>
            <a:endParaRPr lang="it-IT" sz="2200" dirty="0"/>
          </a:p>
        </p:txBody>
      </p:sp>
      <p:sp>
        <p:nvSpPr>
          <p:cNvPr id="7" name="Rectangle 2">
            <a:extLst>
              <a:ext uri="{FF2B5EF4-FFF2-40B4-BE49-F238E27FC236}">
                <a16:creationId xmlns:a16="http://schemas.microsoft.com/office/drawing/2014/main" id="{AD05F435-6EBD-46DC-A5C1-91377C7FD6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4473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ACE4-95A3-4BBA-A2AC-740997E3BFED}"/>
              </a:ext>
            </a:extLst>
          </p:cNvPr>
          <p:cNvSpPr>
            <a:spLocks noGrp="1"/>
          </p:cNvSpPr>
          <p:nvPr>
            <p:ph type="title"/>
          </p:nvPr>
        </p:nvSpPr>
        <p:spPr/>
        <p:txBody>
          <a:bodyPr>
            <a:normAutofit/>
          </a:bodyPr>
          <a:lstStyle/>
          <a:p>
            <a:r>
              <a:rPr lang="it-IT" dirty="0" err="1"/>
              <a:t>PDOSstatement</a:t>
            </a:r>
            <a:r>
              <a:rPr lang="it-IT" dirty="0"/>
              <a:t>::</a:t>
            </a:r>
            <a:r>
              <a:rPr lang="it-IT" dirty="0" err="1"/>
              <a:t>fetchAll</a:t>
            </a:r>
            <a:endParaRPr lang="it-IT" dirty="0"/>
          </a:p>
        </p:txBody>
      </p:sp>
      <p:sp>
        <p:nvSpPr>
          <p:cNvPr id="3" name="Segnaposto contenuto 2">
            <a:extLst>
              <a:ext uri="{FF2B5EF4-FFF2-40B4-BE49-F238E27FC236}">
                <a16:creationId xmlns:a16="http://schemas.microsoft.com/office/drawing/2014/main" id="{EB20EABF-A345-4B31-8783-DB0E67BDF9D8}"/>
              </a:ext>
            </a:extLst>
          </p:cNvPr>
          <p:cNvSpPr>
            <a:spLocks noGrp="1"/>
          </p:cNvSpPr>
          <p:nvPr>
            <p:ph sz="half" idx="2"/>
          </p:nvPr>
        </p:nvSpPr>
        <p:spPr>
          <a:xfrm>
            <a:off x="328612" y="1271017"/>
            <a:ext cx="5239269" cy="617481"/>
          </a:xfrm>
        </p:spPr>
        <p:txBody>
          <a:bodyPr>
            <a:normAutofit fontScale="92500" lnSpcReduction="10000"/>
          </a:bodyPr>
          <a:lstStyle/>
          <a:p>
            <a:pPr marL="0" indent="0">
              <a:buNone/>
            </a:pPr>
            <a:r>
              <a:rPr lang="it-IT" sz="2000" dirty="0" err="1"/>
              <a:t>PDOStatement</a:t>
            </a:r>
            <a:r>
              <a:rPr lang="it-IT" sz="2000" dirty="0"/>
              <a:t>::</a:t>
            </a:r>
            <a:r>
              <a:rPr lang="it-IT" sz="2000" dirty="0" err="1"/>
              <a:t>fetchAll</a:t>
            </a:r>
            <a:r>
              <a:rPr lang="it-IT" sz="2000" dirty="0"/>
              <a:t> — Recupera le righe rimanenti da un set di risultati</a:t>
            </a:r>
          </a:p>
          <a:p>
            <a:endParaRPr lang="it-IT" dirty="0"/>
          </a:p>
          <a:p>
            <a:endParaRPr lang="it-IT" dirty="0"/>
          </a:p>
        </p:txBody>
      </p:sp>
      <p:sp>
        <p:nvSpPr>
          <p:cNvPr id="4" name="Segnaposto contenuto 3">
            <a:extLst>
              <a:ext uri="{FF2B5EF4-FFF2-40B4-BE49-F238E27FC236}">
                <a16:creationId xmlns:a16="http://schemas.microsoft.com/office/drawing/2014/main" id="{94E687B8-E7C7-4942-B551-12BF95816CAB}"/>
              </a:ext>
            </a:extLst>
          </p:cNvPr>
          <p:cNvSpPr>
            <a:spLocks noGrp="1"/>
          </p:cNvSpPr>
          <p:nvPr>
            <p:ph sz="quarter" idx="4"/>
          </p:nvPr>
        </p:nvSpPr>
        <p:spPr>
          <a:xfrm>
            <a:off x="6301212" y="1271017"/>
            <a:ext cx="5562175" cy="5263586"/>
          </a:xfrm>
        </p:spPr>
        <p:txBody>
          <a:bodyPr>
            <a:normAutofit/>
          </a:bodyPr>
          <a:lstStyle/>
          <a:p>
            <a:r>
              <a:rPr lang="en-US" sz="1600" b="0" i="0" dirty="0">
                <a:solidFill>
                  <a:srgbClr val="0000BB"/>
                </a:solidFill>
                <a:effectLst/>
                <a:latin typeface="Fira Mono" panose="020B0509050000020004" pitchFamily="49" charset="0"/>
              </a:rPr>
              <a:t>&lt;?php</a:t>
            </a:r>
            <a:br>
              <a:rPr lang="en-US" sz="1600" b="0" i="0" dirty="0">
                <a:solidFill>
                  <a:srgbClr val="0000BB"/>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00BB"/>
                </a:solidFill>
                <a:effectLst/>
                <a:latin typeface="Fira Mono" panose="020B0509050000020004" pitchFamily="49" charset="0"/>
              </a:rPr>
              <a: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dbh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prepare</a:t>
            </a:r>
            <a:r>
              <a:rPr lang="en-US" sz="1600" b="0" i="0" dirty="0">
                <a:solidFill>
                  <a:srgbClr val="007700"/>
                </a:solidFill>
                <a:effectLst/>
                <a:latin typeface="Fira Mono" panose="020B0509050000020004" pitchFamily="49" charset="0"/>
              </a:rPr>
              <a:t>(</a:t>
            </a:r>
            <a:r>
              <a:rPr lang="en-US" sz="1600" b="0" i="0" dirty="0">
                <a:solidFill>
                  <a:srgbClr val="DD0000"/>
                </a:solidFill>
                <a:effectLst/>
                <a:latin typeface="Fira Mono" panose="020B0509050000020004" pitchFamily="49" charset="0"/>
              </a:rPr>
              <a:t>"SELECT name, </a:t>
            </a:r>
            <a:r>
              <a:rPr lang="en-US" sz="1600" b="0" i="0" dirty="0" err="1">
                <a:solidFill>
                  <a:srgbClr val="DD0000"/>
                </a:solidFill>
                <a:effectLst/>
                <a:latin typeface="Fira Mono" panose="020B0509050000020004" pitchFamily="49" charset="0"/>
              </a:rPr>
              <a:t>colour</a:t>
            </a:r>
            <a:r>
              <a:rPr lang="en-US" sz="1600" b="0" i="0" dirty="0">
                <a:solidFill>
                  <a:srgbClr val="DD0000"/>
                </a:solidFill>
                <a:effectLst/>
                <a:latin typeface="Fira Mono" panose="020B0509050000020004" pitchFamily="49" charset="0"/>
              </a:rPr>
              <a:t> FROM fruit"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execute</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br>
              <a:rPr lang="en-US" sz="1600" b="0" i="0" dirty="0">
                <a:solidFill>
                  <a:srgbClr val="007700"/>
                </a:solidFill>
                <a:effectLst/>
                <a:latin typeface="Fira Mono" panose="020B0509050000020004" pitchFamily="49" charset="0"/>
              </a:rPr>
            </a:br>
            <a:r>
              <a:rPr lang="en-US" sz="1600" b="0" i="0" dirty="0">
                <a:solidFill>
                  <a:srgbClr val="FF8000"/>
                </a:solidFill>
                <a:effectLst/>
                <a:latin typeface="Fira Mono" panose="020B0509050000020004" pitchFamily="49" charset="0"/>
              </a:rPr>
              <a:t>/* Fetch all of the remaining rows in the result set */</a:t>
            </a:r>
            <a:br>
              <a:rPr lang="en-US" sz="1600" b="0" i="0" dirty="0">
                <a:solidFill>
                  <a:srgbClr val="FF8000"/>
                </a:solidFill>
                <a:effectLst/>
                <a:latin typeface="Fira Mono" panose="020B0509050000020004" pitchFamily="49" charset="0"/>
              </a:rPr>
            </a:br>
            <a:r>
              <a:rPr lang="en-US" sz="1600" b="0" i="0" dirty="0">
                <a:solidFill>
                  <a:srgbClr val="007700"/>
                </a:solidFill>
                <a:effectLst/>
                <a:latin typeface="Fira Mono" panose="020B0509050000020004" pitchFamily="49" charset="0"/>
              </a:rPr>
              <a:t>print(</a:t>
            </a:r>
            <a:r>
              <a:rPr lang="en-US" sz="1600" b="0" i="0" dirty="0">
                <a:solidFill>
                  <a:srgbClr val="DD0000"/>
                </a:solidFill>
                <a:effectLst/>
                <a:latin typeface="Fira Mono" panose="020B0509050000020004" pitchFamily="49" charset="0"/>
              </a:rPr>
              <a:t>"Fetch all of the remaining rows in the result set:\n"</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$result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err="1">
                <a:solidFill>
                  <a:srgbClr val="0000BB"/>
                </a:solidFill>
                <a:effectLst/>
                <a:highlight>
                  <a:srgbClr val="FFFF00"/>
                </a:highlight>
                <a:latin typeface="Fira Mono" panose="020B0509050000020004" pitchFamily="49" charset="0"/>
              </a:rPr>
              <a:t>fetchAll</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err="1">
                <a:solidFill>
                  <a:srgbClr val="0000BB"/>
                </a:solidFill>
                <a:effectLst/>
                <a:latin typeface="Fira Mono" panose="020B0509050000020004" pitchFamily="49" charset="0"/>
              </a:rPr>
              <a:t>print_r</a:t>
            </a:r>
            <a:r>
              <a:rPr lang="en-US" sz="1600" b="0" i="0" dirty="0">
                <a:solidFill>
                  <a:srgbClr val="007700"/>
                </a:solidFill>
                <a:effectLst/>
                <a:latin typeface="Fira Mono" panose="020B0509050000020004" pitchFamily="49" charset="0"/>
              </a:rPr>
              <a:t>(</a:t>
            </a:r>
            <a:r>
              <a:rPr lang="en-US" sz="1600" b="0" i="0" dirty="0">
                <a:solidFill>
                  <a:srgbClr val="0000BB"/>
                </a:solidFill>
                <a:effectLst/>
                <a:latin typeface="Fira Mono" panose="020B0509050000020004" pitchFamily="49" charset="0"/>
              </a:rPr>
              <a:t>$result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?&gt;</a:t>
            </a:r>
          </a:p>
          <a:p>
            <a:endParaRPr lang="en-US" sz="1600" b="0" i="0" dirty="0">
              <a:solidFill>
                <a:srgbClr val="0000BB"/>
              </a:solidFill>
              <a:effectLst/>
              <a:latin typeface="Fira Mono" panose="020B0509050000020004" pitchFamily="49" charset="0"/>
            </a:endParaRPr>
          </a:p>
          <a:p>
            <a:r>
              <a:rPr kumimoji="0" lang="it-IT" altLang="it-IT" sz="1600" b="0" i="0" u="none" strike="noStrike" cap="none" normalizeH="0" baseline="0" dirty="0">
                <a:ln>
                  <a:noFill/>
                </a:ln>
                <a:solidFill>
                  <a:srgbClr val="333333"/>
                </a:solidFill>
                <a:effectLst/>
                <a:latin typeface="Arial Unicode MS"/>
              </a:rPr>
              <a:t>Array ( [0] =&gt; Array ( [name]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red [1] =&gt; red ) [1] =&gt; Array ( [name]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green [1] =&gt; green ) [2] =&gt; Array ( [name]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[1]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 )</a:t>
            </a:r>
            <a:r>
              <a:rPr kumimoji="0" lang="it-IT" altLang="it-IT" sz="800" b="0" i="0" u="none" strike="noStrike" cap="none" normalizeH="0" baseline="0" dirty="0">
                <a:ln>
                  <a:noFill/>
                </a:ln>
                <a:solidFill>
                  <a:schemeClr val="tx1"/>
                </a:solidFill>
                <a:effectLst/>
              </a:rPr>
              <a:t> </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1600" dirty="0"/>
          </a:p>
        </p:txBody>
      </p:sp>
      <p:sp>
        <p:nvSpPr>
          <p:cNvPr id="8" name="Rectangle 4">
            <a:extLst>
              <a:ext uri="{FF2B5EF4-FFF2-40B4-BE49-F238E27FC236}">
                <a16:creationId xmlns:a16="http://schemas.microsoft.com/office/drawing/2014/main" id="{C319B1E4-FFDC-4193-B2CC-88BD485543E8}"/>
              </a:ext>
            </a:extLst>
          </p:cNvPr>
          <p:cNvSpPr>
            <a:spLocks noChangeArrowheads="1"/>
          </p:cNvSpPr>
          <p:nvPr/>
        </p:nvSpPr>
        <p:spPr bwMode="auto">
          <a:xfrm>
            <a:off x="328612" y="1888498"/>
            <a:ext cx="484360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solidFill>
                  <a:schemeClr val="tx1">
                    <a:lumMod val="85000"/>
                    <a:lumOff val="15000"/>
                  </a:schemeClr>
                </a:solidFill>
                <a:latin typeface="+mn-lt"/>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string</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 array</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constructorArgs</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669933"/>
                </a:solidFill>
                <a:effectLst/>
                <a:latin typeface="Fira Mono" panose="020B0509050000020004" pitchFamily="49" charset="0"/>
              </a:rPr>
              <a:t>matrice</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PDO::FETCH_FUNC</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336699"/>
                </a:solidFill>
                <a:effectLst/>
                <a:latin typeface="Fira Mono" panose="020B0509050000020004" pitchFamily="49" charset="0"/>
                <a:hlinkClick r:id="rId2"/>
              </a:rPr>
              <a:t>callable</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callback</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1C613F2-2333-40B7-951D-8F74E639AF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01765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 update</a:t>
            </a:r>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663682" y="1374079"/>
            <a:ext cx="5898778" cy="500602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beginTransaction</a:t>
            </a:r>
            <a:r>
              <a:rPr lang="it-IT" sz="14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UPDATE</a:t>
            </a:r>
            <a:r>
              <a:rPr lang="it-IT" sz="1400" b="0" dirty="0">
                <a:solidFill>
                  <a:srgbClr val="CE9178"/>
                </a:solidFill>
                <a:effectLst/>
                <a:latin typeface="Consolas" panose="020B0609020204030204" pitchFamily="49" charset="0"/>
              </a:rPr>
              <a:t> servizi </a:t>
            </a:r>
            <a:r>
              <a:rPr lang="it-IT" sz="1400" b="0" dirty="0">
                <a:solidFill>
                  <a:srgbClr val="569CD6"/>
                </a:solidFill>
                <a:effectLst/>
                <a:latin typeface="Consolas" panose="020B0609020204030204" pitchFamily="49" charset="0"/>
              </a:rPr>
              <a:t>SET</a:t>
            </a:r>
            <a:r>
              <a:rPr lang="it-IT" sz="1400" b="0" dirty="0">
                <a:solidFill>
                  <a:srgbClr val="CE9178"/>
                </a:solidFill>
                <a:effectLst/>
                <a:latin typeface="Consolas" panose="020B0609020204030204" pitchFamily="49" charset="0"/>
              </a:rPr>
              <a:t> </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`nome`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:nome,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`icona`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:icona,</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`descrizione`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:descrizione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err="1">
                <a:solidFill>
                  <a:srgbClr val="569CD6"/>
                </a:solidFill>
                <a:effectLst/>
                <a:latin typeface="Consolas" panose="020B0609020204030204" pitchFamily="49" charset="0"/>
              </a:rPr>
              <a:t>limit</a:t>
            </a:r>
            <a:r>
              <a:rPr lang="it-IT" sz="1400" b="0" dirty="0">
                <a:solidFill>
                  <a:srgbClr val="CE9178"/>
                </a:solidFill>
                <a:effectLst/>
                <a:latin typeface="Consolas" panose="020B0609020204030204" pitchFamily="49" charset="0"/>
              </a:rPr>
              <a:t> </a:t>
            </a:r>
            <a:r>
              <a:rPr lang="it-IT" sz="1400" b="0" dirty="0">
                <a:solidFill>
                  <a:srgbClr val="B5CEA8"/>
                </a:solidFill>
                <a:effectLst/>
                <a:latin typeface="Consolas" panose="020B0609020204030204" pitchFamily="49" charset="0"/>
              </a:rPr>
              <a:t>1</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rollBack</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commit</a:t>
            </a:r>
            <a:r>
              <a:rPr lang="it-IT" sz="1400" b="0" dirty="0">
                <a:solidFill>
                  <a:srgbClr val="D4D4D4"/>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77828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a:t>
            </a:r>
            <a:r>
              <a:rPr lang="it-IT" dirty="0" err="1"/>
              <a:t>select</a:t>
            </a:r>
            <a:endParaRPr lang="it-IT" dirty="0"/>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738327" y="1502229"/>
            <a:ext cx="5824133" cy="487787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tabella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execute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a:solidFill>
                  <a:srgbClr val="DCDCAA"/>
                </a:solidFill>
                <a:effectLst/>
                <a:latin typeface="Consolas" panose="020B0609020204030204" pitchFamily="49" charset="0"/>
              </a:rPr>
              <a:t>fetch</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DCDCAA"/>
                </a:solidFill>
                <a:effectLst/>
                <a:latin typeface="Consolas" panose="020B0609020204030204" pitchFamily="49" charset="0"/>
              </a:rPr>
              <a:t>//// è un array associativo</a:t>
            </a:r>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1387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B1271-89A0-4024-BDCA-8D2F010DC7D0}"/>
              </a:ext>
            </a:extLst>
          </p:cNvPr>
          <p:cNvSpPr>
            <a:spLocks noGrp="1"/>
          </p:cNvSpPr>
          <p:nvPr>
            <p:ph type="title"/>
          </p:nvPr>
        </p:nvSpPr>
        <p:spPr/>
        <p:txBody>
          <a:bodyPr/>
          <a:lstStyle/>
          <a:p>
            <a:r>
              <a:rPr lang="it-IT" dirty="0"/>
              <a:t>PDO::</a:t>
            </a:r>
            <a:r>
              <a:rPr lang="it-IT" dirty="0" err="1"/>
              <a:t>prepare</a:t>
            </a:r>
            <a:endParaRPr lang="it-IT" dirty="0"/>
          </a:p>
        </p:txBody>
      </p:sp>
      <p:sp>
        <p:nvSpPr>
          <p:cNvPr id="3" name="Segnaposto contenuto 2">
            <a:extLst>
              <a:ext uri="{FF2B5EF4-FFF2-40B4-BE49-F238E27FC236}">
                <a16:creationId xmlns:a16="http://schemas.microsoft.com/office/drawing/2014/main" id="{A7FC2F81-4B87-4D95-A389-7EE65F1CE1C0}"/>
              </a:ext>
            </a:extLst>
          </p:cNvPr>
          <p:cNvSpPr>
            <a:spLocks noGrp="1"/>
          </p:cNvSpPr>
          <p:nvPr>
            <p:ph sz="half" idx="2"/>
          </p:nvPr>
        </p:nvSpPr>
        <p:spPr>
          <a:xfrm>
            <a:off x="328612" y="1271016"/>
            <a:ext cx="11549444" cy="5351975"/>
          </a:xfrm>
        </p:spPr>
        <p:txBody>
          <a:bodyPr>
            <a:noAutofit/>
          </a:bodyPr>
          <a:lstStyle/>
          <a:p>
            <a:r>
              <a:rPr lang="it-IT" sz="2000" dirty="0"/>
              <a:t>Prepara un'istruzione SQL da eseguire con il </a:t>
            </a:r>
            <a:r>
              <a:rPr lang="it-IT" sz="2000" dirty="0">
                <a:highlight>
                  <a:srgbClr val="FFFF00"/>
                </a:highlight>
              </a:rPr>
              <a:t>metodo </a:t>
            </a:r>
            <a:r>
              <a:rPr lang="it-IT" sz="2000" dirty="0" err="1">
                <a:highlight>
                  <a:srgbClr val="FFFF00"/>
                </a:highlight>
              </a:rPr>
              <a:t>PDOStatement</a:t>
            </a:r>
            <a:r>
              <a:rPr lang="it-IT" sz="2000" dirty="0">
                <a:highlight>
                  <a:srgbClr val="FFFF00"/>
                </a:highlight>
              </a:rPr>
              <a:t>::</a:t>
            </a:r>
            <a:r>
              <a:rPr lang="it-IT" sz="2000" dirty="0" err="1">
                <a:highlight>
                  <a:srgbClr val="FFFF00"/>
                </a:highlight>
              </a:rPr>
              <a:t>execute</a:t>
            </a:r>
            <a:r>
              <a:rPr lang="it-IT" sz="2000" dirty="0">
                <a:highlight>
                  <a:srgbClr val="FFFF00"/>
                </a:highlight>
              </a:rPr>
              <a:t>()</a:t>
            </a:r>
            <a:r>
              <a:rPr lang="it-IT" sz="2000" dirty="0"/>
              <a:t> . </a:t>
            </a:r>
            <a:br>
              <a:rPr lang="it-IT" sz="2000" dirty="0"/>
            </a:br>
            <a:r>
              <a:rPr lang="it-IT" sz="2000" dirty="0"/>
              <a:t>Il modello di istruzione può contenere zero o più indicatori di parametro denominati (:nome) o punto interrogativo (?) per i quali i valori reali verranno sostituiti quando l'istruzione viene eseguita. </a:t>
            </a:r>
          </a:p>
          <a:p>
            <a:r>
              <a:rPr lang="it-IT" sz="2000" dirty="0"/>
              <a:t>È necessario includere un indicatore di parametro univoco per ogni valore che si desidera passare all'istruzione quando si chiama </a:t>
            </a:r>
            <a:r>
              <a:rPr lang="it-IT" sz="2000" dirty="0" err="1"/>
              <a:t>PDOStatement</a:t>
            </a:r>
            <a:r>
              <a:rPr lang="it-IT" sz="2000" dirty="0"/>
              <a:t>::</a:t>
            </a:r>
            <a:r>
              <a:rPr lang="it-IT" sz="2000" dirty="0" err="1"/>
              <a:t>execute</a:t>
            </a:r>
            <a:r>
              <a:rPr lang="it-IT" sz="2000" dirty="0"/>
              <a:t>() . </a:t>
            </a:r>
            <a:br>
              <a:rPr lang="it-IT" sz="2000" dirty="0"/>
            </a:br>
            <a:r>
              <a:rPr lang="it-IT" sz="2000" dirty="0"/>
              <a:t>Non è possibile utilizzare un indicatore di parametro denominato con lo stesso nome più di una volta in un'istruzione preparata, a meno che la modalità di emulazione non sia attiva.</a:t>
            </a:r>
          </a:p>
          <a:p>
            <a:r>
              <a:rPr lang="it-IT" sz="2000" dirty="0"/>
              <a:t>La chiamata di PDO::</a:t>
            </a:r>
            <a:r>
              <a:rPr lang="it-IT" sz="2000" dirty="0" err="1"/>
              <a:t>prepare</a:t>
            </a:r>
            <a:r>
              <a:rPr lang="it-IT" sz="2000" dirty="0"/>
              <a:t>() e </a:t>
            </a:r>
            <a:r>
              <a:rPr lang="it-IT" sz="2000" dirty="0" err="1"/>
              <a:t>PDOStatement</a:t>
            </a:r>
            <a:r>
              <a:rPr lang="it-IT" sz="2000" dirty="0"/>
              <a:t>::</a:t>
            </a:r>
            <a:r>
              <a:rPr lang="it-IT" sz="2000" dirty="0" err="1"/>
              <a:t>execute</a:t>
            </a:r>
            <a:r>
              <a:rPr lang="it-IT" sz="2000" dirty="0"/>
              <a:t>() per istruzioni che verranno emesse più volte con valori di parametro diversi ottimizza le prestazioni dell'applicazione consentendo al driver di negoziare la memorizzazione nella cache lato client e/o server del piano di query e </a:t>
            </a:r>
            <a:r>
              <a:rPr lang="it-IT" sz="2000" dirty="0" err="1"/>
              <a:t>metainformazioni</a:t>
            </a:r>
            <a:r>
              <a:rPr lang="it-IT" sz="2000" dirty="0"/>
              <a:t>.</a:t>
            </a:r>
            <a:br>
              <a:rPr lang="it-IT" sz="2000" dirty="0"/>
            </a:br>
            <a:br>
              <a:rPr lang="it-IT" sz="2000" dirty="0"/>
            </a:br>
            <a:r>
              <a:rPr lang="it-IT" sz="2000" dirty="0">
                <a:highlight>
                  <a:srgbClr val="00FF00"/>
                </a:highlight>
              </a:rPr>
              <a:t>Inoltre, la chiamata di PDO::</a:t>
            </a:r>
            <a:r>
              <a:rPr lang="it-IT" sz="2000" dirty="0" err="1">
                <a:highlight>
                  <a:srgbClr val="00FF00"/>
                </a:highlight>
              </a:rPr>
              <a:t>prepare</a:t>
            </a:r>
            <a:r>
              <a:rPr lang="it-IT" sz="2000" dirty="0">
                <a:highlight>
                  <a:srgbClr val="00FF00"/>
                </a:highlight>
              </a:rPr>
              <a:t>() e </a:t>
            </a:r>
            <a:r>
              <a:rPr lang="it-IT" sz="2000" dirty="0" err="1">
                <a:highlight>
                  <a:srgbClr val="00FF00"/>
                </a:highlight>
              </a:rPr>
              <a:t>PDOStatement</a:t>
            </a:r>
            <a:r>
              <a:rPr lang="it-IT" sz="2000" dirty="0">
                <a:highlight>
                  <a:srgbClr val="00FF00"/>
                </a:highlight>
              </a:rPr>
              <a:t>::</a:t>
            </a:r>
            <a:r>
              <a:rPr lang="it-IT" sz="2000" dirty="0" err="1">
                <a:highlight>
                  <a:srgbClr val="00FF00"/>
                </a:highlight>
              </a:rPr>
              <a:t>execute</a:t>
            </a:r>
            <a:r>
              <a:rPr lang="it-IT" sz="2000" dirty="0">
                <a:highlight>
                  <a:srgbClr val="00FF00"/>
                </a:highlight>
              </a:rPr>
              <a:t>() aiuta a prevenire gli attacchi di SQL injection eliminando la necessità di citare manualmente ed eseguire </a:t>
            </a:r>
            <a:r>
              <a:rPr lang="it-IT" sz="2000" dirty="0" err="1">
                <a:highlight>
                  <a:srgbClr val="00FF00"/>
                </a:highlight>
              </a:rPr>
              <a:t>l'escape</a:t>
            </a:r>
            <a:r>
              <a:rPr lang="it-IT" sz="2000" dirty="0">
                <a:highlight>
                  <a:srgbClr val="00FF00"/>
                </a:highlight>
              </a:rPr>
              <a:t> dei parametri.</a:t>
            </a:r>
          </a:p>
        </p:txBody>
      </p:sp>
    </p:spTree>
    <p:extLst>
      <p:ext uri="{BB962C8B-B14F-4D97-AF65-F5344CB8AC3E}">
        <p14:creationId xmlns:p14="http://schemas.microsoft.com/office/powerpoint/2010/main" val="340884302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501DFC-E195-4CCA-97E5-1A1C423F24C7}"/>
              </a:ext>
            </a:extLst>
          </p:cNvPr>
          <p:cNvSpPr>
            <a:spLocks noGrp="1"/>
          </p:cNvSpPr>
          <p:nvPr>
            <p:ph type="title"/>
          </p:nvPr>
        </p:nvSpPr>
        <p:spPr/>
        <p:txBody>
          <a:bodyPr/>
          <a:lstStyle/>
          <a:p>
            <a:r>
              <a:rPr lang="it-IT" dirty="0"/>
              <a:t>PDO::preparare //parametri ; valori di ritorno</a:t>
            </a:r>
          </a:p>
        </p:txBody>
      </p:sp>
      <p:sp>
        <p:nvSpPr>
          <p:cNvPr id="3" name="Segnaposto contenuto 2">
            <a:extLst>
              <a:ext uri="{FF2B5EF4-FFF2-40B4-BE49-F238E27FC236}">
                <a16:creationId xmlns:a16="http://schemas.microsoft.com/office/drawing/2014/main" id="{B00C6030-71D1-4D79-950E-ABFAE55F9065}"/>
              </a:ext>
            </a:extLst>
          </p:cNvPr>
          <p:cNvSpPr>
            <a:spLocks noGrp="1"/>
          </p:cNvSpPr>
          <p:nvPr>
            <p:ph idx="1"/>
          </p:nvPr>
        </p:nvSpPr>
        <p:spPr/>
        <p:txBody>
          <a:bodyPr>
            <a:normAutofit/>
          </a:bodyPr>
          <a:lstStyle/>
          <a:p>
            <a:r>
              <a:rPr lang="it-IT" sz="2000" b="1" dirty="0"/>
              <a:t>PARAMETRI</a:t>
            </a:r>
          </a:p>
          <a:p>
            <a:r>
              <a:rPr lang="it-IT" sz="2000" b="1" dirty="0"/>
              <a:t>query</a:t>
            </a:r>
          </a:p>
          <a:p>
            <a:r>
              <a:rPr lang="it-IT" sz="2000" dirty="0"/>
              <a:t>Deve essere un modello di istruzione SQL valido per il server di database di destinazione.</a:t>
            </a:r>
          </a:p>
          <a:p>
            <a:r>
              <a:rPr lang="it-IT" sz="2000" b="1" dirty="0"/>
              <a:t>options</a:t>
            </a:r>
          </a:p>
          <a:p>
            <a:r>
              <a:rPr lang="it-IT" sz="2000" dirty="0"/>
              <a:t>Questa matrice contiene una o più coppie key=&gt;</a:t>
            </a:r>
            <a:r>
              <a:rPr lang="it-IT" sz="2000" dirty="0" err="1"/>
              <a:t>value</a:t>
            </a:r>
            <a:r>
              <a:rPr lang="it-IT" sz="2000" dirty="0"/>
              <a:t> per impostare i valori degli attributi per l'oggetto </a:t>
            </a:r>
            <a:r>
              <a:rPr lang="it-IT" sz="2000" dirty="0" err="1"/>
              <a:t>PDOStatement</a:t>
            </a:r>
            <a:r>
              <a:rPr lang="it-IT" sz="2000" dirty="0"/>
              <a:t> restituito da questo metodo.</a:t>
            </a:r>
            <a:br>
              <a:rPr lang="it-IT" sz="2000" dirty="0"/>
            </a:br>
            <a:r>
              <a:rPr lang="it-IT" sz="2000" dirty="0"/>
              <a:t>È comunemente più utilizzato per impostare il PDO::</a:t>
            </a:r>
            <a:r>
              <a:rPr lang="it-IT" sz="2000" dirty="0" err="1"/>
              <a:t>ATTR_CURSORvalore</a:t>
            </a:r>
            <a:r>
              <a:rPr lang="it-IT" sz="2000" dirty="0"/>
              <a:t> su PDO::</a:t>
            </a:r>
            <a:r>
              <a:rPr lang="it-IT" sz="2000" dirty="0" err="1"/>
              <a:t>CURSOR_SCROLLper</a:t>
            </a:r>
            <a:r>
              <a:rPr lang="it-IT" sz="2000" dirty="0"/>
              <a:t> richiedere un cursore scorrevole. </a:t>
            </a:r>
            <a:br>
              <a:rPr lang="it-IT" sz="2000" dirty="0"/>
            </a:br>
            <a:br>
              <a:rPr lang="it-IT" sz="2000" dirty="0"/>
            </a:br>
            <a:r>
              <a:rPr lang="it-IT" sz="2000" b="1" dirty="0"/>
              <a:t>VALORI DI RITORNO</a:t>
            </a:r>
          </a:p>
          <a:p>
            <a:r>
              <a:rPr lang="it-IT" sz="2000" dirty="0"/>
              <a:t>Se il server di database prepara correttamente l'istruzione, PDO::</a:t>
            </a:r>
            <a:r>
              <a:rPr lang="it-IT" sz="2000" dirty="0" err="1"/>
              <a:t>prepare</a:t>
            </a:r>
            <a:r>
              <a:rPr lang="it-IT" sz="2000" dirty="0"/>
              <a:t>() restituisce un oggetto </a:t>
            </a:r>
            <a:r>
              <a:rPr lang="it-IT" sz="2000" dirty="0" err="1"/>
              <a:t>PDOStatement</a:t>
            </a:r>
            <a:r>
              <a:rPr lang="it-IT" sz="2000" dirty="0"/>
              <a:t> . </a:t>
            </a:r>
            <a:br>
              <a:rPr lang="it-IT" sz="2000" dirty="0"/>
            </a:br>
            <a:r>
              <a:rPr lang="it-IT" sz="2000" dirty="0"/>
              <a:t>Se il server del database non riesce a preparare correttamente l'istruzione, PDO::</a:t>
            </a:r>
            <a:r>
              <a:rPr lang="it-IT" sz="2000" dirty="0" err="1"/>
              <a:t>prepare</a:t>
            </a:r>
            <a:r>
              <a:rPr lang="it-IT" sz="2000" dirty="0"/>
              <a:t>() restituisce false o emette </a:t>
            </a:r>
            <a:r>
              <a:rPr lang="it-IT" sz="2000" dirty="0" err="1"/>
              <a:t>PDOException</a:t>
            </a:r>
            <a:r>
              <a:rPr lang="it-IT" sz="2000" dirty="0"/>
              <a:t> (a seconda della gestione degli errori ).</a:t>
            </a:r>
          </a:p>
          <a:p>
            <a:endParaRPr lang="it-IT" sz="2000" dirty="0"/>
          </a:p>
        </p:txBody>
      </p:sp>
    </p:spTree>
    <p:extLst>
      <p:ext uri="{BB962C8B-B14F-4D97-AF65-F5344CB8AC3E}">
        <p14:creationId xmlns:p14="http://schemas.microsoft.com/office/powerpoint/2010/main" val="323076721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B44C4-7BC5-40BE-9944-384057AC3541}"/>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BF740413-6BBF-4A3F-96AE-EC47265C12E8}"/>
              </a:ext>
            </a:extLst>
          </p:cNvPr>
          <p:cNvSpPr>
            <a:spLocks noGrp="1"/>
          </p:cNvSpPr>
          <p:nvPr>
            <p:ph sz="half" idx="2"/>
          </p:nvPr>
        </p:nvSpPr>
        <p:spPr>
          <a:xfrm>
            <a:off x="159606" y="1271016"/>
            <a:ext cx="11549443" cy="692469"/>
          </a:xfrm>
        </p:spPr>
        <p:txBody>
          <a:bodyPr/>
          <a:lstStyle/>
          <a:p>
            <a:r>
              <a:rPr lang="it-IT" dirty="0"/>
              <a:t>PDO::</a:t>
            </a:r>
            <a:r>
              <a:rPr lang="it-IT" dirty="0" err="1"/>
              <a:t>exec</a:t>
            </a:r>
            <a:r>
              <a:rPr lang="it-IT" dirty="0"/>
              <a:t> — Esegue un'istruzione SQL e restituisce il numero di righe interessate</a:t>
            </a:r>
          </a:p>
          <a:p>
            <a:endParaRPr lang="it-IT" dirty="0"/>
          </a:p>
        </p:txBody>
      </p:sp>
      <p:sp>
        <p:nvSpPr>
          <p:cNvPr id="4" name="Segnaposto contenuto 3">
            <a:extLst>
              <a:ext uri="{FF2B5EF4-FFF2-40B4-BE49-F238E27FC236}">
                <a16:creationId xmlns:a16="http://schemas.microsoft.com/office/drawing/2014/main" id="{594245D9-4386-47A4-A7B8-ED925A7AB436}"/>
              </a:ext>
            </a:extLst>
          </p:cNvPr>
          <p:cNvSpPr>
            <a:spLocks noGrp="1"/>
          </p:cNvSpPr>
          <p:nvPr>
            <p:ph sz="quarter" idx="4"/>
          </p:nvPr>
        </p:nvSpPr>
        <p:spPr>
          <a:xfrm>
            <a:off x="159607" y="3125454"/>
            <a:ext cx="8325429" cy="2608774"/>
          </a:xfrm>
        </p:spPr>
        <p:txBody>
          <a:bodyPr>
            <a:normAutofit lnSpcReduction="10000"/>
          </a:bodyPr>
          <a:lstStyle/>
          <a:p>
            <a:r>
              <a:rPr lang="en-US" sz="2000" b="0" i="0" dirty="0">
                <a:solidFill>
                  <a:srgbClr val="0000BB"/>
                </a:solidFill>
                <a:effectLst/>
                <a:latin typeface="Fira Mono" panose="020B0509050000020004" pitchFamily="49" charset="0"/>
              </a:rPr>
              <a:t>&lt;?php</a:t>
            </a:r>
            <a:br>
              <a:rPr lang="en-US" sz="2000" b="0" i="0" dirty="0">
                <a:solidFill>
                  <a:srgbClr val="0000BB"/>
                </a:solidFill>
                <a:effectLst/>
                <a:latin typeface="Fira Mono" panose="020B0509050000020004" pitchFamily="49" charset="0"/>
              </a:rPr>
            </a:b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00BB"/>
                </a:solidFill>
                <a:effectLst/>
                <a:latin typeface="Fira Mono" panose="020B0509050000020004" pitchFamily="49" charset="0"/>
              </a:rPr>
              <a:t> </a:t>
            </a:r>
            <a:r>
              <a:rPr lang="en-US" sz="2000" b="0" i="0" dirty="0">
                <a:solidFill>
                  <a:srgbClr val="007700"/>
                </a:solidFill>
                <a:effectLst/>
                <a:latin typeface="Fira Mono" panose="020B0509050000020004" pitchFamily="49" charset="0"/>
              </a:rPr>
              <a:t>= new </a:t>
            </a:r>
            <a:r>
              <a:rPr lang="en-US" sz="2000" b="0" i="0" dirty="0">
                <a:solidFill>
                  <a:srgbClr val="0000BB"/>
                </a:solidFill>
                <a:effectLst/>
                <a:latin typeface="Fira Mono" panose="020B0509050000020004" pitchFamily="49" charset="0"/>
              </a:rPr>
              <a:t>PDO</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a:t>
            </a:r>
            <a:r>
              <a:rPr lang="en-US" sz="2000" b="0" i="0" dirty="0" err="1">
                <a:solidFill>
                  <a:srgbClr val="DD0000"/>
                </a:solidFill>
                <a:effectLst/>
                <a:latin typeface="Fira Mono" panose="020B0509050000020004" pitchFamily="49" charset="0"/>
              </a:rPr>
              <a:t>odbc:sample</a:t>
            </a:r>
            <a:r>
              <a:rPr lang="en-US" sz="2000" b="0" i="0" dirty="0">
                <a:solidFill>
                  <a:srgbClr val="DD0000"/>
                </a:solidFill>
                <a:effectLst/>
                <a:latin typeface="Fira Mono" panose="020B0509050000020004" pitchFamily="49" charset="0"/>
              </a:rPr>
              <a:t>'</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'db2inst1'</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'ibmdb2'</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Delete all rows from the FRUIT table */</a:t>
            </a:r>
            <a:br>
              <a:rPr lang="en-US" sz="2000" b="0" i="0" dirty="0">
                <a:solidFill>
                  <a:srgbClr val="FF80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$count </a:t>
            </a:r>
            <a:r>
              <a:rPr lang="en-US" sz="2000" b="0" i="0" dirty="0">
                <a:solidFill>
                  <a:srgbClr val="007700"/>
                </a:solidFill>
                <a:effectLst/>
                <a:latin typeface="Fira Mono" panose="020B0509050000020004" pitchFamily="49" charset="0"/>
              </a:rPr>
              <a:t>= </a:t>
            </a: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7700"/>
                </a:solidFill>
                <a:effectLst/>
                <a:latin typeface="Fira Mono" panose="020B0509050000020004" pitchFamily="49" charset="0"/>
              </a:rPr>
              <a:t>-&gt;</a:t>
            </a:r>
            <a:r>
              <a:rPr lang="en-US" sz="2000" b="0" i="0" dirty="0">
                <a:solidFill>
                  <a:srgbClr val="0000BB"/>
                </a:solidFill>
                <a:effectLst/>
                <a:highlight>
                  <a:srgbClr val="FFFF00"/>
                </a:highlight>
                <a:latin typeface="Fira Mono" panose="020B0509050000020004" pitchFamily="49" charset="0"/>
              </a:rPr>
              <a:t>exec</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"DELETE FROM fruit"</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Return number of rows that were deleted */</a:t>
            </a:r>
            <a:br>
              <a:rPr lang="en-US" sz="2000" b="0" i="0" dirty="0">
                <a:solidFill>
                  <a:srgbClr val="FF8000"/>
                </a:solidFill>
                <a:effectLst/>
                <a:latin typeface="Fira Mono" panose="020B0509050000020004" pitchFamily="49" charset="0"/>
              </a:rPr>
            </a:br>
            <a:r>
              <a:rPr lang="en-US" sz="2000" b="0" i="0" dirty="0">
                <a:solidFill>
                  <a:srgbClr val="007700"/>
                </a:solidFill>
                <a:effectLst/>
                <a:latin typeface="Fira Mono" panose="020B0509050000020004" pitchFamily="49" charset="0"/>
              </a:rPr>
              <a:t>print(</a:t>
            </a:r>
            <a:r>
              <a:rPr lang="en-US" sz="2000" b="0" i="0" dirty="0">
                <a:solidFill>
                  <a:srgbClr val="DD0000"/>
                </a:solidFill>
                <a:effectLst/>
                <a:latin typeface="Fira Mono" panose="020B0509050000020004" pitchFamily="49" charset="0"/>
              </a:rPr>
              <a:t>"Deleted </a:t>
            </a:r>
            <a:r>
              <a:rPr lang="en-US" sz="2000" b="0" i="0" dirty="0">
                <a:solidFill>
                  <a:srgbClr val="0000BB"/>
                </a:solidFill>
                <a:effectLst/>
                <a:latin typeface="Fira Mono" panose="020B0509050000020004" pitchFamily="49" charset="0"/>
              </a:rPr>
              <a:t>$count</a:t>
            </a:r>
            <a:r>
              <a:rPr lang="en-US" sz="2000" b="0" i="0" dirty="0">
                <a:solidFill>
                  <a:srgbClr val="DD0000"/>
                </a:solidFill>
                <a:effectLst/>
                <a:latin typeface="Fira Mono" panose="020B0509050000020004" pitchFamily="49" charset="0"/>
              </a:rPr>
              <a:t> rows.\n"</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?&gt;</a:t>
            </a:r>
            <a:endParaRPr lang="it-IT" sz="2000" dirty="0"/>
          </a:p>
        </p:txBody>
      </p:sp>
      <p:sp>
        <p:nvSpPr>
          <p:cNvPr id="5" name="Rectangle 1">
            <a:extLst>
              <a:ext uri="{FF2B5EF4-FFF2-40B4-BE49-F238E27FC236}">
                <a16:creationId xmlns:a16="http://schemas.microsoft.com/office/drawing/2014/main" id="{CD7FBFC6-B2D0-449C-B8BB-206CAF8B1A6A}"/>
              </a:ext>
            </a:extLst>
          </p:cNvPr>
          <p:cNvSpPr>
            <a:spLocks noChangeArrowheads="1"/>
          </p:cNvSpPr>
          <p:nvPr/>
        </p:nvSpPr>
        <p:spPr bwMode="auto">
          <a:xfrm>
            <a:off x="328612" y="2313637"/>
            <a:ext cx="613009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PDO pubblico </a:t>
            </a:r>
            <a:r>
              <a:rPr kumimoji="0" lang="it-IT" altLang="it-IT" sz="1500" b="0" i="0" u="none" strike="noStrike" cap="none" normalizeH="0" baseline="0" dirty="0">
                <a:ln>
                  <a:noFill/>
                </a:ln>
                <a:solidFill>
                  <a:srgbClr val="336699"/>
                </a:solidFill>
                <a:effectLst/>
                <a:latin typeface="Fira Mono" panose="020B0509050000020004" pitchFamily="49" charset="0"/>
              </a:rPr>
              <a:t>::</a:t>
            </a:r>
            <a:r>
              <a:rPr kumimoji="0" lang="it-IT" altLang="it-IT" sz="1500" b="0" i="0" u="none" strike="noStrike" cap="none" normalizeH="0" baseline="0" dirty="0" err="1">
                <a:ln>
                  <a:noFill/>
                </a:ln>
                <a:solidFill>
                  <a:srgbClr val="336699"/>
                </a:solidFill>
                <a:effectLst/>
                <a:latin typeface="Fira Mono" panose="020B0509050000020004" pitchFamily="49" charset="0"/>
              </a:rPr>
              <a:t>exec</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a:t>
            </a:r>
            <a:r>
              <a:rPr kumimoji="0" lang="it-IT" altLang="it-IT" sz="1500" b="0" i="0" u="none" strike="noStrike" cap="none" normalizeH="0" baseline="0" dirty="0" err="1">
                <a:ln>
                  <a:noFill/>
                </a:ln>
                <a:solidFill>
                  <a:srgbClr val="336699"/>
                </a:solidFill>
                <a:effectLst/>
                <a:latin typeface="Arial Unicode MS"/>
              </a:rPr>
              <a:t>statement</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err="1">
                <a:ln>
                  <a:noFill/>
                </a:ln>
                <a:solidFill>
                  <a:srgbClr val="669933"/>
                </a:solidFill>
                <a:effectLst/>
                <a:latin typeface="Fira Mono" panose="020B0509050000020004" pitchFamily="49" charset="0"/>
              </a:rPr>
              <a:t>int</a:t>
            </a:r>
            <a:r>
              <a:rPr kumimoji="0" lang="it-IT" altLang="it-IT" sz="1500" b="0" i="0" u="none" strike="noStrike" cap="none" normalizeH="0" baseline="0" dirty="0">
                <a:ln>
                  <a:noFill/>
                </a:ln>
                <a:solidFill>
                  <a:srgbClr val="669933"/>
                </a:solidFill>
                <a:effectLst/>
                <a:latin typeface="Fira Mono" panose="020B0509050000020004" pitchFamily="49" charset="0"/>
              </a:rPr>
              <a:t>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DF41801F-0708-4EAD-9BB6-F21C2890B342}"/>
              </a:ext>
            </a:extLst>
          </p:cNvPr>
          <p:cNvSpPr txBox="1"/>
          <p:nvPr/>
        </p:nvSpPr>
        <p:spPr>
          <a:xfrm>
            <a:off x="8876830" y="3318696"/>
            <a:ext cx="3001226" cy="1015663"/>
          </a:xfrm>
          <a:prstGeom prst="rect">
            <a:avLst/>
          </a:prstGeom>
          <a:noFill/>
        </p:spPr>
        <p:txBody>
          <a:bodyPr wrap="square" rtlCol="0">
            <a:spAutoFit/>
          </a:bodyPr>
          <a:lstStyle/>
          <a:p>
            <a:r>
              <a:rPr lang="it-IT" sz="2000" dirty="0"/>
              <a:t>L'esempio sopra produrrà:</a:t>
            </a:r>
          </a:p>
          <a:p>
            <a:endParaRPr lang="it-IT" sz="2000" dirty="0"/>
          </a:p>
          <a:p>
            <a:r>
              <a:rPr lang="it-IT" sz="2000" dirty="0"/>
              <a:t>Eliminato 1 righe.</a:t>
            </a:r>
          </a:p>
        </p:txBody>
      </p:sp>
    </p:spTree>
    <p:extLst>
      <p:ext uri="{BB962C8B-B14F-4D97-AF65-F5344CB8AC3E}">
        <p14:creationId xmlns:p14="http://schemas.microsoft.com/office/powerpoint/2010/main" val="118696715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8EF29-B257-47DC-8677-0DEE6C8B2592}"/>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DFAF5AB8-9D2E-4FF3-8CC6-D5145672FBBA}"/>
              </a:ext>
            </a:extLst>
          </p:cNvPr>
          <p:cNvSpPr>
            <a:spLocks noGrp="1"/>
          </p:cNvSpPr>
          <p:nvPr>
            <p:ph idx="1"/>
          </p:nvPr>
        </p:nvSpPr>
        <p:spPr/>
        <p:txBody>
          <a:bodyPr>
            <a:noAutofit/>
          </a:bodyPr>
          <a:lstStyle/>
          <a:p>
            <a:r>
              <a:rPr lang="it-IT" sz="2000" dirty="0"/>
              <a:t>DESCRIZIONE</a:t>
            </a:r>
          </a:p>
          <a:p>
            <a:r>
              <a:rPr lang="it-IT" sz="2000" dirty="0"/>
              <a:t>PDO::</a:t>
            </a:r>
            <a:r>
              <a:rPr lang="it-IT" sz="2000" b="1" dirty="0" err="1">
                <a:highlight>
                  <a:srgbClr val="FFFF00"/>
                </a:highlight>
              </a:rPr>
              <a:t>exec</a:t>
            </a:r>
            <a:r>
              <a:rPr lang="it-IT" sz="2000" b="1" dirty="0"/>
              <a:t>() esegue un'istruzione SQL in una singola chiamata di funzione,</a:t>
            </a:r>
            <a:r>
              <a:rPr lang="it-IT" sz="2000" dirty="0"/>
              <a:t> restituendo il numero di righe interessate dall'istruzione.</a:t>
            </a:r>
          </a:p>
          <a:p>
            <a:r>
              <a:rPr lang="it-IT" sz="2000" dirty="0"/>
              <a:t>PDO::</a:t>
            </a:r>
            <a:r>
              <a:rPr lang="it-IT" sz="2000" b="1" dirty="0" err="1"/>
              <a:t>exec</a:t>
            </a:r>
            <a:r>
              <a:rPr lang="it-IT" sz="2000" b="1" dirty="0"/>
              <a:t>() non restituisce risultati da un'istruzione SELECT</a:t>
            </a:r>
            <a:r>
              <a:rPr lang="it-IT" sz="2000" dirty="0"/>
              <a:t>. </a:t>
            </a:r>
            <a:br>
              <a:rPr lang="it-IT" sz="2000" dirty="0"/>
            </a:br>
            <a:endParaRPr lang="it-IT" sz="500" dirty="0"/>
          </a:p>
          <a:p>
            <a:r>
              <a:rPr lang="it-IT" sz="2000" dirty="0"/>
              <a:t>PARAMETRI</a:t>
            </a:r>
          </a:p>
          <a:p>
            <a:r>
              <a:rPr lang="it-IT" sz="2000" b="1" dirty="0" err="1"/>
              <a:t>statement</a:t>
            </a:r>
            <a:endParaRPr lang="it-IT" sz="2000" b="1" dirty="0"/>
          </a:p>
          <a:p>
            <a:r>
              <a:rPr lang="it-IT" sz="2000" dirty="0"/>
              <a:t>L'istruzione SQL da preparare ed eseguire.</a:t>
            </a:r>
          </a:p>
          <a:p>
            <a:r>
              <a:rPr lang="it-IT" sz="2000" dirty="0"/>
              <a:t>I dati all'interno della query devono essere correttamente sottoposti a </a:t>
            </a:r>
            <a:r>
              <a:rPr lang="it-IT" sz="2000" dirty="0" err="1"/>
              <a:t>escape</a:t>
            </a:r>
            <a:r>
              <a:rPr lang="it-IT" sz="2000" dirty="0"/>
              <a:t> .</a:t>
            </a:r>
            <a:br>
              <a:rPr lang="it-IT" sz="2000" dirty="0"/>
            </a:br>
            <a:endParaRPr lang="it-IT" sz="500" dirty="0"/>
          </a:p>
          <a:p>
            <a:r>
              <a:rPr lang="it-IT" sz="2000" dirty="0"/>
              <a:t>VALORI DI RITORNO</a:t>
            </a:r>
          </a:p>
          <a:p>
            <a:r>
              <a:rPr lang="it-IT" sz="2000" dirty="0"/>
              <a:t>PDO::</a:t>
            </a:r>
            <a:r>
              <a:rPr lang="it-IT" sz="2000" dirty="0" err="1"/>
              <a:t>exec</a:t>
            </a:r>
            <a:r>
              <a:rPr lang="it-IT" sz="2000" dirty="0"/>
              <a:t>() restituisce il numero di righe che sono state modificate o eliminate dall'istruzione SQL emessa. Se nessuna riga è stata interessata, PDO::</a:t>
            </a:r>
            <a:r>
              <a:rPr lang="it-IT" sz="2000" dirty="0" err="1"/>
              <a:t>exec</a:t>
            </a:r>
            <a:r>
              <a:rPr lang="it-IT" sz="2000" dirty="0"/>
              <a:t>() restituisce 0.</a:t>
            </a:r>
          </a:p>
        </p:txBody>
      </p:sp>
    </p:spTree>
    <p:extLst>
      <p:ext uri="{BB962C8B-B14F-4D97-AF65-F5344CB8AC3E}">
        <p14:creationId xmlns:p14="http://schemas.microsoft.com/office/powerpoint/2010/main" val="86109499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0CBD7-9551-4A16-B9D0-3F19C9D1A196}"/>
              </a:ext>
            </a:extLst>
          </p:cNvPr>
          <p:cNvSpPr>
            <a:spLocks noGrp="1"/>
          </p:cNvSpPr>
          <p:nvPr>
            <p:ph type="title"/>
          </p:nvPr>
        </p:nvSpPr>
        <p:spPr/>
        <p:txBody>
          <a:bodyPr>
            <a:normAutofit/>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07C6EC51-9D26-4327-8CBB-B82C31A28E71}"/>
              </a:ext>
            </a:extLst>
          </p:cNvPr>
          <p:cNvSpPr>
            <a:spLocks noGrp="1"/>
          </p:cNvSpPr>
          <p:nvPr>
            <p:ph sz="half" idx="2"/>
          </p:nvPr>
        </p:nvSpPr>
        <p:spPr>
          <a:xfrm>
            <a:off x="328611" y="1271018"/>
            <a:ext cx="6226097" cy="5263584"/>
          </a:xfrm>
        </p:spPr>
        <p:txBody>
          <a:bodyPr/>
          <a:lstStyle/>
          <a:p>
            <a:r>
              <a:rPr lang="it-IT" sz="2000" dirty="0" err="1"/>
              <a:t>PDOStatement</a:t>
            </a:r>
            <a:r>
              <a:rPr lang="it-IT" sz="2000" dirty="0"/>
              <a:t>::</a:t>
            </a:r>
            <a:r>
              <a:rPr lang="it-IT" sz="2000" dirty="0" err="1"/>
              <a:t>execute</a:t>
            </a:r>
            <a:r>
              <a:rPr lang="it-IT" sz="2000" dirty="0"/>
              <a:t> — Esegue un'istruzione preparata</a:t>
            </a:r>
          </a:p>
          <a:p>
            <a:endParaRPr lang="it-IT" dirty="0"/>
          </a:p>
        </p:txBody>
      </p:sp>
      <p:sp>
        <p:nvSpPr>
          <p:cNvPr id="4" name="Segnaposto contenuto 3">
            <a:extLst>
              <a:ext uri="{FF2B5EF4-FFF2-40B4-BE49-F238E27FC236}">
                <a16:creationId xmlns:a16="http://schemas.microsoft.com/office/drawing/2014/main" id="{011B70A2-16FE-4F99-9686-7A22EB9EB1F5}"/>
              </a:ext>
            </a:extLst>
          </p:cNvPr>
          <p:cNvSpPr>
            <a:spLocks noGrp="1"/>
          </p:cNvSpPr>
          <p:nvPr>
            <p:ph sz="quarter" idx="4"/>
          </p:nvPr>
        </p:nvSpPr>
        <p:spPr>
          <a:xfrm>
            <a:off x="343280" y="2981139"/>
            <a:ext cx="11534776" cy="3876861"/>
          </a:xfrm>
        </p:spPr>
        <p:txBody>
          <a:bodyPr>
            <a:normAutofit/>
          </a:bodyPr>
          <a:lstStyle/>
          <a:p>
            <a:pPr>
              <a:lnSpc>
                <a:spcPct val="100000"/>
              </a:lnSpc>
            </a:pPr>
            <a:r>
              <a:rPr lang="it-IT" sz="1800" b="0" i="0" dirty="0">
                <a:solidFill>
                  <a:srgbClr val="0000BB"/>
                </a:solidFill>
                <a:effectLst/>
                <a:latin typeface="Fira Mono" panose="020B0509050000020004" pitchFamily="49" charset="0"/>
              </a:rPr>
              <a:t>&lt;?</a:t>
            </a:r>
            <a:r>
              <a:rPr lang="it-IT" sz="1800" b="0" i="0" dirty="0" err="1">
                <a:solidFill>
                  <a:srgbClr val="0000BB"/>
                </a:solidFill>
                <a:effectLst/>
                <a:latin typeface="Fira Mono" panose="020B0509050000020004" pitchFamily="49" charset="0"/>
              </a:rPr>
              <a:t>php</a:t>
            </a:r>
            <a:br>
              <a:rPr lang="it-IT" sz="1800" b="0" i="0" dirty="0">
                <a:solidFill>
                  <a:srgbClr val="0000BB"/>
                </a:solidFill>
                <a:effectLst/>
                <a:latin typeface="Fira Mono" panose="020B0509050000020004" pitchFamily="49" charset="0"/>
              </a:rPr>
            </a:b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Execute</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prepared</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statement</a:t>
            </a:r>
            <a:r>
              <a:rPr lang="it-IT" sz="1800" b="0" i="0" dirty="0">
                <a:solidFill>
                  <a:srgbClr val="FF8000"/>
                </a:solidFill>
                <a:effectLst/>
                <a:latin typeface="Fira Mono" panose="020B0509050000020004" pitchFamily="49" charset="0"/>
              </a:rPr>
              <a:t> by </a:t>
            </a:r>
            <a:r>
              <a:rPr lang="it-IT" sz="1800" b="0" i="0" dirty="0" err="1">
                <a:solidFill>
                  <a:srgbClr val="FF8000"/>
                </a:solidFill>
                <a:effectLst/>
                <a:latin typeface="Fira Mono" panose="020B0509050000020004" pitchFamily="49" charset="0"/>
              </a:rPr>
              <a:t>binding</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variable</a:t>
            </a:r>
            <a:r>
              <a:rPr lang="it-IT" sz="1800" b="0" i="0" dirty="0">
                <a:solidFill>
                  <a:srgbClr val="FF8000"/>
                </a:solidFill>
                <a:effectLst/>
                <a:latin typeface="Fira Mono" panose="020B0509050000020004" pitchFamily="49" charset="0"/>
              </a:rPr>
              <a:t> and </a:t>
            </a:r>
            <a:r>
              <a:rPr lang="it-IT" sz="1800" b="0" i="0" dirty="0" err="1">
                <a:solidFill>
                  <a:srgbClr val="FF8000"/>
                </a:solidFill>
                <a:effectLst/>
                <a:latin typeface="Fira Mono" panose="020B0509050000020004" pitchFamily="49" charset="0"/>
              </a:rPr>
              <a:t>value</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150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gre</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dbh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prepare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'SELECT name,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calories</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FROM </a:t>
            </a:r>
            <a:r>
              <a:rPr lang="it-IT" sz="1800" b="0" i="0" dirty="0" err="1">
                <a:solidFill>
                  <a:srgbClr val="DD0000"/>
                </a:solidFill>
                <a:effectLst/>
                <a:latin typeface="Fira Mono" panose="020B0509050000020004" pitchFamily="49" charset="0"/>
              </a:rPr>
              <a:t>fruit</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WHERE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&lt;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AND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LIKE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bindParam</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PDO</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PARAM_INT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FF8000"/>
                </a:solidFill>
                <a:effectLst/>
                <a:latin typeface="Fira Mono" panose="020B0509050000020004" pitchFamily="49" charset="0"/>
              </a:rPr>
              <a:t>/* Names can be </a:t>
            </a:r>
            <a:r>
              <a:rPr lang="it-IT" sz="1800" b="0" i="0" dirty="0" err="1">
                <a:solidFill>
                  <a:srgbClr val="FF8000"/>
                </a:solidFill>
                <a:effectLst/>
                <a:latin typeface="Fira Mono" panose="020B0509050000020004" pitchFamily="49" charset="0"/>
              </a:rPr>
              <a:t>prefixed</a:t>
            </a:r>
            <a:r>
              <a:rPr lang="it-IT" sz="1800" b="0" i="0" dirty="0">
                <a:solidFill>
                  <a:srgbClr val="FF8000"/>
                </a:solidFill>
                <a:effectLst/>
                <a:latin typeface="Fira Mono" panose="020B0509050000020004" pitchFamily="49" charset="0"/>
              </a:rPr>
              <a:t> with </a:t>
            </a:r>
            <a:r>
              <a:rPr lang="it-IT" sz="1800" b="0" i="0" dirty="0" err="1">
                <a:solidFill>
                  <a:srgbClr val="FF8000"/>
                </a:solidFill>
                <a:effectLst/>
                <a:latin typeface="Fira Mono" panose="020B0509050000020004" pitchFamily="49" charset="0"/>
              </a:rPr>
              <a:t>colons</a:t>
            </a:r>
            <a:r>
              <a:rPr lang="it-IT" sz="1800" b="0" i="0" dirty="0">
                <a:solidFill>
                  <a:srgbClr val="FF8000"/>
                </a:solidFill>
                <a:effectLst/>
                <a:latin typeface="Fira Mono" panose="020B0509050000020004" pitchFamily="49" charset="0"/>
              </a:rPr>
              <a:t> ":" </a:t>
            </a:r>
            <a:r>
              <a:rPr lang="it-IT" sz="1800" b="0" i="0" dirty="0" err="1">
                <a:solidFill>
                  <a:srgbClr val="FF8000"/>
                </a:solidFill>
                <a:effectLst/>
                <a:latin typeface="Fira Mono" panose="020B0509050000020004" pitchFamily="49" charset="0"/>
              </a:rPr>
              <a:t>too</a:t>
            </a:r>
            <a:r>
              <a:rPr lang="it-IT" sz="1800" b="0" i="0" dirty="0">
                <a:solidFill>
                  <a:srgbClr val="FF8000"/>
                </a:solidFill>
                <a:effectLst/>
                <a:latin typeface="Fira Mono" panose="020B0509050000020004" pitchFamily="49" charset="0"/>
              </a:rPr>
              <a:t> (optional)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bindValue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highlight>
                  <a:srgbClr val="FFFF00"/>
                </a:highlight>
                <a:latin typeface="Fira Mono" panose="020B0509050000020004" pitchFamily="49" charset="0"/>
              </a:rPr>
              <a:t>execute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?&gt;</a:t>
            </a:r>
            <a:endParaRPr lang="it-IT" sz="1800" dirty="0"/>
          </a:p>
        </p:txBody>
      </p:sp>
      <p:sp>
        <p:nvSpPr>
          <p:cNvPr id="5" name="Rectangle 1">
            <a:extLst>
              <a:ext uri="{FF2B5EF4-FFF2-40B4-BE49-F238E27FC236}">
                <a16:creationId xmlns:a16="http://schemas.microsoft.com/office/drawing/2014/main" id="{B0BC876B-93AB-49F8-A223-65DE6B159B42}"/>
              </a:ext>
            </a:extLst>
          </p:cNvPr>
          <p:cNvSpPr>
            <a:spLocks noChangeArrowheads="1"/>
          </p:cNvSpPr>
          <p:nvPr/>
        </p:nvSpPr>
        <p:spPr bwMode="auto">
          <a:xfrm>
            <a:off x="484433" y="1895721"/>
            <a:ext cx="42243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85000"/>
              </a:lnSpc>
              <a:spcBef>
                <a:spcPts val="1300"/>
              </a:spcBef>
              <a:spcAft>
                <a:spcPct val="0"/>
              </a:spcAft>
              <a:buClrTx/>
              <a:buSzTx/>
              <a:tabLst/>
            </a:pPr>
            <a:r>
              <a:rPr lang="it-IT" altLang="it-IT" sz="20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93366"/>
                </a:solidFill>
                <a:effectLst/>
                <a:latin typeface="Fira Mono" panose="020B0509050000020004" pitchFamily="49" charset="0"/>
              </a:rPr>
              <a:t>public </a:t>
            </a:r>
            <a:r>
              <a:rPr kumimoji="0" lang="it-IT" altLang="it-IT" sz="1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400" b="0" i="0" u="none" strike="noStrike" cap="none" normalizeH="0" baseline="0" dirty="0">
                <a:ln>
                  <a:noFill/>
                </a:ln>
                <a:solidFill>
                  <a:srgbClr val="336699"/>
                </a:solidFill>
                <a:effectLst/>
                <a:latin typeface="Fira Mono" panose="020B0509050000020004" pitchFamily="49" charset="0"/>
              </a:rPr>
              <a:t>::</a:t>
            </a:r>
            <a:r>
              <a:rPr kumimoji="0" lang="it-IT" altLang="it-IT" sz="1400" b="0" i="0" u="none" strike="noStrike" cap="none" normalizeH="0" baseline="0" dirty="0" err="1">
                <a:ln>
                  <a:noFill/>
                </a:ln>
                <a:solidFill>
                  <a:srgbClr val="336699"/>
                </a:solidFill>
                <a:effectLst/>
                <a:latin typeface="Fira Mono" panose="020B0509050000020004" pitchFamily="49" charset="0"/>
              </a:rPr>
              <a:t>execute</a:t>
            </a:r>
            <a:r>
              <a:rPr kumimoji="0" lang="it-IT" altLang="it-IT" sz="1400" b="0" i="0" u="none" strike="noStrike" cap="none" normalizeH="0" baseline="0" dirty="0">
                <a:ln>
                  <a:noFill/>
                </a:ln>
                <a:solidFill>
                  <a:srgbClr val="737373"/>
                </a:solidFill>
                <a:effectLst/>
                <a:latin typeface="Fira Mono" panose="020B0509050000020004" pitchFamily="49" charset="0"/>
              </a:rPr>
              <a:t> ( </a:t>
            </a:r>
            <a:r>
              <a:rPr kumimoji="0" lang="it-IT" altLang="it-IT" sz="1400" b="0" i="0" u="none" strike="noStrike" cap="none" normalizeH="0" baseline="0" dirty="0">
                <a:ln>
                  <a:noFill/>
                </a:ln>
                <a:solidFill>
                  <a:srgbClr val="669933"/>
                </a:solidFill>
                <a:effectLst/>
                <a:latin typeface="Fira Mono" panose="020B0509050000020004" pitchFamily="49" charset="0"/>
              </a:rPr>
              <a:t>? 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params</a:t>
            </a:r>
            <a:r>
              <a:rPr kumimoji="0" lang="it-IT" altLang="it-IT" sz="1400" b="0" i="0" u="none" strike="noStrike" cap="none" normalizeH="0" baseline="0" dirty="0">
                <a:ln>
                  <a:noFill/>
                </a:ln>
                <a:solidFill>
                  <a:srgbClr val="993366"/>
                </a:solidFill>
                <a:effectLst/>
                <a:latin typeface="Fira Mono" panose="020B0509050000020004" pitchFamily="49" charset="0"/>
              </a:rPr>
              <a:t>=</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 bollo</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11947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4D3E5-87A9-4FF6-90F5-7B739C34F6E0}"/>
              </a:ext>
            </a:extLst>
          </p:cNvPr>
          <p:cNvSpPr>
            <a:spLocks noGrp="1"/>
          </p:cNvSpPr>
          <p:nvPr>
            <p:ph type="title"/>
          </p:nvPr>
        </p:nvSpPr>
        <p:spPr/>
        <p:txBody>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557BE076-A567-4509-80C6-DECA0388543E}"/>
              </a:ext>
            </a:extLst>
          </p:cNvPr>
          <p:cNvSpPr>
            <a:spLocks noGrp="1"/>
          </p:cNvSpPr>
          <p:nvPr>
            <p:ph idx="1"/>
          </p:nvPr>
        </p:nvSpPr>
        <p:spPr/>
        <p:txBody>
          <a:bodyPr>
            <a:normAutofit/>
          </a:bodyPr>
          <a:lstStyle/>
          <a:p>
            <a:pPr>
              <a:lnSpc>
                <a:spcPct val="100000"/>
              </a:lnSpc>
            </a:pPr>
            <a:r>
              <a:rPr lang="it-IT" sz="2000" b="1" dirty="0"/>
              <a:t>PARAMETRI </a:t>
            </a:r>
          </a:p>
          <a:p>
            <a:pPr>
              <a:lnSpc>
                <a:spcPct val="100000"/>
              </a:lnSpc>
            </a:pPr>
            <a:r>
              <a:rPr lang="it-IT" sz="2000" dirty="0"/>
              <a:t>Una matrice di valori con tanti elementi quanti sono i parametri associati nell'istruzione SQL in esecuzione. </a:t>
            </a:r>
            <a:br>
              <a:rPr lang="it-IT" sz="2000" dirty="0"/>
            </a:br>
            <a:r>
              <a:rPr lang="it-IT" sz="2000" dirty="0"/>
              <a:t>Tutti i valori sono trattati come PDO::PARAM_STR.</a:t>
            </a:r>
          </a:p>
          <a:p>
            <a:pPr>
              <a:lnSpc>
                <a:spcPct val="100000"/>
              </a:lnSpc>
            </a:pPr>
            <a:r>
              <a:rPr lang="it-IT" sz="2000" dirty="0"/>
              <a:t>Non è possibile associare più valori a un singolo parametro; ad esempio, non è consentito associare due valori a un singolo parametro denominato in una clausola IN().</a:t>
            </a:r>
          </a:p>
          <a:p>
            <a:pPr>
              <a:lnSpc>
                <a:spcPct val="100000"/>
              </a:lnSpc>
            </a:pPr>
            <a:r>
              <a:rPr lang="it-IT" sz="2000" dirty="0"/>
              <a:t>Non è possibile associare più valori di quelli specificati.</a:t>
            </a:r>
          </a:p>
          <a:p>
            <a:pPr>
              <a:lnSpc>
                <a:spcPct val="100000"/>
              </a:lnSpc>
            </a:pPr>
            <a:r>
              <a:rPr lang="it-IT" sz="2000" b="1" dirty="0"/>
              <a:t>VALORI DI RITORNO</a:t>
            </a:r>
          </a:p>
          <a:p>
            <a:pPr>
              <a:lnSpc>
                <a:spcPct val="100000"/>
              </a:lnSpc>
            </a:pPr>
            <a:r>
              <a:rPr lang="it-IT" sz="2000" dirty="0"/>
              <a:t>Restituisce </a:t>
            </a:r>
            <a:r>
              <a:rPr lang="it-IT" sz="2000" dirty="0" err="1"/>
              <a:t>true</a:t>
            </a:r>
            <a:r>
              <a:rPr lang="it-IT" sz="2000" dirty="0"/>
              <a:t> in caso di successo o false in caso di fallimento.</a:t>
            </a:r>
          </a:p>
        </p:txBody>
      </p:sp>
    </p:spTree>
    <p:extLst>
      <p:ext uri="{BB962C8B-B14F-4D97-AF65-F5344CB8AC3E}">
        <p14:creationId xmlns:p14="http://schemas.microsoft.com/office/powerpoint/2010/main" val="145262133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2B9B6-73D9-4064-A4E3-26A7ED76C939}"/>
              </a:ext>
            </a:extLst>
          </p:cNvPr>
          <p:cNvSpPr>
            <a:spLocks noGrp="1"/>
          </p:cNvSpPr>
          <p:nvPr>
            <p:ph type="title"/>
          </p:nvPr>
        </p:nvSpPr>
        <p:spPr/>
        <p:txBody>
          <a:bodyPr/>
          <a:lstStyle/>
          <a:p>
            <a:r>
              <a:rPr lang="it-IT" dirty="0"/>
              <a:t>PDO::</a:t>
            </a:r>
            <a:r>
              <a:rPr lang="it-IT" dirty="0" err="1"/>
              <a:t>lastInsertId</a:t>
            </a:r>
            <a:r>
              <a:rPr lang="it-IT" dirty="0"/>
              <a:t> – </a:t>
            </a:r>
            <a:r>
              <a:rPr lang="it-IT" dirty="0" err="1"/>
              <a:t>prepare</a:t>
            </a:r>
            <a:r>
              <a:rPr lang="it-IT" dirty="0"/>
              <a:t> con array</a:t>
            </a:r>
          </a:p>
        </p:txBody>
      </p:sp>
      <p:sp>
        <p:nvSpPr>
          <p:cNvPr id="3" name="Segnaposto contenuto 2">
            <a:extLst>
              <a:ext uri="{FF2B5EF4-FFF2-40B4-BE49-F238E27FC236}">
                <a16:creationId xmlns:a16="http://schemas.microsoft.com/office/drawing/2014/main" id="{4C35961D-00E8-4546-83A9-ED7591121FCA}"/>
              </a:ext>
            </a:extLst>
          </p:cNvPr>
          <p:cNvSpPr>
            <a:spLocks noGrp="1"/>
          </p:cNvSpPr>
          <p:nvPr>
            <p:ph sz="half" idx="2"/>
          </p:nvPr>
        </p:nvSpPr>
        <p:spPr>
          <a:xfrm>
            <a:off x="328612" y="1271016"/>
            <a:ext cx="5678996" cy="5248655"/>
          </a:xfrm>
        </p:spPr>
        <p:txBody>
          <a:bodyPr/>
          <a:lstStyle/>
          <a:p>
            <a:r>
              <a:rPr lang="it-IT" sz="2000" dirty="0"/>
              <a:t>PDO::</a:t>
            </a:r>
            <a:r>
              <a:rPr lang="it-IT" sz="2000" dirty="0" err="1">
                <a:highlight>
                  <a:srgbClr val="FFFF00"/>
                </a:highlight>
              </a:rPr>
              <a:t>lastInsertId</a:t>
            </a:r>
            <a:r>
              <a:rPr lang="it-IT" sz="2000" dirty="0"/>
              <a:t> — Restituisce l'ID dell'ultima riga inserita o valore della sequenza</a:t>
            </a:r>
          </a:p>
        </p:txBody>
      </p:sp>
      <p:sp>
        <p:nvSpPr>
          <p:cNvPr id="4" name="Segnaposto contenuto 3">
            <a:extLst>
              <a:ext uri="{FF2B5EF4-FFF2-40B4-BE49-F238E27FC236}">
                <a16:creationId xmlns:a16="http://schemas.microsoft.com/office/drawing/2014/main" id="{3308F433-D538-4D3D-A887-8996FBE508E8}"/>
              </a:ext>
            </a:extLst>
          </p:cNvPr>
          <p:cNvSpPr>
            <a:spLocks noGrp="1"/>
          </p:cNvSpPr>
          <p:nvPr>
            <p:ph sz="quarter" idx="4"/>
          </p:nvPr>
        </p:nvSpPr>
        <p:spPr>
          <a:xfrm>
            <a:off x="518913" y="2409915"/>
            <a:ext cx="11154087" cy="4013592"/>
          </a:xfrm>
        </p:spPr>
        <p:txBody>
          <a:bodyPr>
            <a:normAutofit fontScale="55000" lnSpcReduction="20000"/>
          </a:bodyPr>
          <a:lstStyle/>
          <a:p>
            <a:pPr>
              <a:lnSpc>
                <a:spcPct val="120000"/>
              </a:lnSpc>
            </a:pPr>
            <a:r>
              <a:rPr lang="it-IT" b="0" i="0" dirty="0">
                <a:solidFill>
                  <a:srgbClr val="336699"/>
                </a:solidFill>
                <a:effectLst/>
                <a:latin typeface="Fira Mono" panose="020B0509050000020004" pitchFamily="49" charset="0"/>
              </a:rPr>
              <a:t>&lt;?</a:t>
            </a:r>
            <a:r>
              <a:rPr lang="it-IT" b="0" i="0" dirty="0" err="1">
                <a:solidFill>
                  <a:srgbClr val="336699"/>
                </a:solidFill>
                <a:effectLst/>
                <a:latin typeface="Fira Mono" panose="020B0509050000020004" pitchFamily="49" charset="0"/>
              </a:rPr>
              <a:t>php</a:t>
            </a:r>
            <a:br>
              <a:rPr lang="it-IT" b="0" i="0" dirty="0">
                <a:solidFill>
                  <a:srgbClr val="336699"/>
                </a:solidFill>
                <a:effectLst/>
                <a:latin typeface="Fira Mono" panose="020B0509050000020004" pitchFamily="49" charset="0"/>
              </a:rPr>
            </a:b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new </a:t>
            </a:r>
            <a:r>
              <a:rPr lang="it-IT" b="0" i="0" dirty="0">
                <a:solidFill>
                  <a:srgbClr val="336699"/>
                </a:solidFill>
                <a:effectLst/>
                <a:latin typeface="Fira Mono" panose="020B0509050000020004" pitchFamily="49" charset="0"/>
              </a:rPr>
              <a:t>PDO</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mysql:host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localhost;dbname</a:t>
            </a:r>
            <a:r>
              <a:rPr lang="it-IT" b="0" i="0" dirty="0">
                <a:solidFill>
                  <a:srgbClr val="CC3333"/>
                </a:solidFill>
                <a:effectLst/>
                <a:latin typeface="Fira Mono" panose="020B0509050000020004" pitchFamily="49" charset="0"/>
              </a:rPr>
              <a:t>=test'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'username'</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stmt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prepare</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"INSERT INTO test (name, email) VALUES(?,?)"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beginTransaction</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tmt</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execute</a:t>
            </a:r>
            <a:r>
              <a:rPr lang="it-IT" b="0" i="0" dirty="0">
                <a:solidFill>
                  <a:srgbClr val="669933"/>
                </a:solidFill>
                <a:effectLst/>
                <a:latin typeface="Fira Mono" panose="020B0509050000020004" pitchFamily="49" charset="0"/>
              </a:rPr>
              <a:t>( array(</a:t>
            </a:r>
            <a:r>
              <a:rPr lang="it-IT" b="0" i="0" dirty="0">
                <a:solidFill>
                  <a:srgbClr val="CC3333"/>
                </a:solidFill>
                <a:effectLst/>
                <a:latin typeface="Fira Mono" panose="020B0509050000020004" pitchFamily="49" charset="0"/>
              </a:rPr>
              <a:t>'user'</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'user@example.com'</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commit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highlight>
                  <a:srgbClr val="FFFF00"/>
                </a:highlight>
                <a:latin typeface="Fira Mono" panose="020B0509050000020004" pitchFamily="49" charset="0"/>
              </a:rPr>
              <a:t>lastInsertId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 catch(</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rollback</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catch( </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 </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?&gt;</a:t>
            </a:r>
            <a:endParaRPr lang="it-IT" dirty="0"/>
          </a:p>
        </p:txBody>
      </p:sp>
      <p:sp>
        <p:nvSpPr>
          <p:cNvPr id="5" name="Rectangle 1">
            <a:extLst>
              <a:ext uri="{FF2B5EF4-FFF2-40B4-BE49-F238E27FC236}">
                <a16:creationId xmlns:a16="http://schemas.microsoft.com/office/drawing/2014/main" id="{73D0E401-1901-43CE-ADF0-C4190656F611}"/>
              </a:ext>
            </a:extLst>
          </p:cNvPr>
          <p:cNvSpPr>
            <a:spLocks noChangeArrowheads="1"/>
          </p:cNvSpPr>
          <p:nvPr/>
        </p:nvSpPr>
        <p:spPr bwMode="auto">
          <a:xfrm>
            <a:off x="6441148" y="1271016"/>
            <a:ext cx="4976033"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public </a:t>
            </a:r>
            <a:r>
              <a:rPr kumimoji="0" lang="it-IT" altLang="it-IT" sz="1500" b="0" i="0" u="none" strike="noStrike" cap="none" normalizeH="0" baseline="0" dirty="0">
                <a:ln>
                  <a:noFill/>
                </a:ln>
                <a:solidFill>
                  <a:srgbClr val="336699"/>
                </a:solidFill>
                <a:effectLst/>
                <a:latin typeface="Fira Mono" panose="020B0509050000020004" pitchFamily="49" charset="0"/>
              </a:rPr>
              <a:t>PDO::</a:t>
            </a:r>
            <a:r>
              <a:rPr kumimoji="0" lang="it-IT" altLang="it-IT" sz="1500" b="0" i="0" u="none" strike="noStrike" cap="none" normalizeH="0" baseline="0" dirty="0" err="1">
                <a:ln>
                  <a:noFill/>
                </a:ln>
                <a:solidFill>
                  <a:srgbClr val="336699"/>
                </a:solidFill>
                <a:effectLst/>
                <a:latin typeface="Fira Mono" panose="020B0509050000020004" pitchFamily="49" charset="0"/>
              </a:rPr>
              <a:t>lastInsertId</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 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$name</a:t>
            </a:r>
            <a:r>
              <a:rPr kumimoji="0" lang="it-IT" altLang="it-IT" sz="1500" b="0" i="0" u="none" strike="noStrike" cap="none" normalizeH="0" baseline="0" dirty="0">
                <a:ln>
                  <a:noFill/>
                </a:ln>
                <a:solidFill>
                  <a:srgbClr val="993366"/>
                </a:solidFill>
                <a:effectLst/>
                <a:latin typeface="Fira Mono" panose="020B0509050000020004" pitchFamily="49" charset="0"/>
              </a:rPr>
              <a:t>=</a:t>
            </a:r>
            <a:r>
              <a:rPr kumimoji="0" lang="it-IT" altLang="it-IT" sz="1500" b="1" i="0" u="none" strike="noStrike" cap="none" normalizeH="0" baseline="0" dirty="0" err="1">
                <a:ln>
                  <a:noFill/>
                </a:ln>
                <a:solidFill>
                  <a:srgbClr val="993366"/>
                </a:solidFill>
                <a:effectLst/>
                <a:latin typeface="Arial Unicode MS"/>
              </a:rPr>
              <a:t>null</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669933"/>
                </a:solidFill>
                <a:effectLst/>
                <a:latin typeface="Fira Mono" panose="020B0509050000020004" pitchFamily="49" charset="0"/>
              </a:rPr>
              <a:t> stringa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37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8B7EE-C451-4445-B482-F243B17F3C8A}"/>
              </a:ext>
            </a:extLst>
          </p:cNvPr>
          <p:cNvSpPr>
            <a:spLocks noGrp="1"/>
          </p:cNvSpPr>
          <p:nvPr>
            <p:ph type="title"/>
          </p:nvPr>
        </p:nvSpPr>
        <p:spPr/>
        <p:txBody>
          <a:bodyPr/>
          <a:lstStyle/>
          <a:p>
            <a:r>
              <a:rPr lang="it-IT" dirty="0"/>
              <a:t>PDO::</a:t>
            </a:r>
            <a:r>
              <a:rPr lang="it-IT" dirty="0" err="1"/>
              <a:t>lastInsertId</a:t>
            </a:r>
            <a:endParaRPr lang="it-IT" dirty="0"/>
          </a:p>
        </p:txBody>
      </p:sp>
      <p:sp>
        <p:nvSpPr>
          <p:cNvPr id="3" name="Segnaposto contenuto 2">
            <a:extLst>
              <a:ext uri="{FF2B5EF4-FFF2-40B4-BE49-F238E27FC236}">
                <a16:creationId xmlns:a16="http://schemas.microsoft.com/office/drawing/2014/main" id="{882FEB21-2D11-46CB-8B34-46380304A756}"/>
              </a:ext>
            </a:extLst>
          </p:cNvPr>
          <p:cNvSpPr>
            <a:spLocks noGrp="1"/>
          </p:cNvSpPr>
          <p:nvPr>
            <p:ph sz="half" idx="2"/>
          </p:nvPr>
        </p:nvSpPr>
        <p:spPr>
          <a:xfrm>
            <a:off x="328612" y="1271016"/>
            <a:ext cx="11549444" cy="5248655"/>
          </a:xfrm>
        </p:spPr>
        <p:txBody>
          <a:bodyPr>
            <a:normAutofit/>
          </a:bodyPr>
          <a:lstStyle/>
          <a:p>
            <a:r>
              <a:rPr lang="it-IT" sz="2000" dirty="0"/>
              <a:t>PARAMETRI </a:t>
            </a:r>
          </a:p>
          <a:p>
            <a:r>
              <a:rPr lang="it-IT" sz="2000" b="1" dirty="0"/>
              <a:t>name</a:t>
            </a:r>
          </a:p>
          <a:p>
            <a:r>
              <a:rPr lang="it-IT" sz="2000" dirty="0"/>
              <a:t>Nome dell'oggetto sequenza da cui deve essere restituito l’ID.</a:t>
            </a:r>
            <a:br>
              <a:rPr lang="it-IT" sz="2000" dirty="0"/>
            </a:br>
            <a:endParaRPr lang="it-IT" sz="2000" dirty="0"/>
          </a:p>
          <a:p>
            <a:r>
              <a:rPr lang="it-IT" sz="2000" dirty="0"/>
              <a:t>VALORI DI RITORNO</a:t>
            </a:r>
          </a:p>
          <a:p>
            <a:r>
              <a:rPr lang="it-IT" sz="2000" dirty="0"/>
              <a:t>Se non è stato specificato un nome di sequenza per il name parametro, PDO::</a:t>
            </a:r>
            <a:r>
              <a:rPr lang="it-IT" sz="2000" dirty="0" err="1"/>
              <a:t>lastInsertId</a:t>
            </a:r>
            <a:r>
              <a:rPr lang="it-IT" sz="2000" dirty="0"/>
              <a:t>() restituisce una stringa che rappresenta l'ID riga dell'ultima riga inserita nel database.</a:t>
            </a:r>
          </a:p>
          <a:p>
            <a:r>
              <a:rPr lang="it-IT" sz="2000" dirty="0"/>
              <a:t>Se è stato specificato un nome sequenza per il name parametro, PDO::</a:t>
            </a:r>
            <a:r>
              <a:rPr lang="it-IT" sz="2000" dirty="0" err="1"/>
              <a:t>lastInsertId</a:t>
            </a:r>
            <a:r>
              <a:rPr lang="it-IT" sz="2000" dirty="0"/>
              <a:t>() restituisce una stringa che rappresenta l'ultimo valore recuperato dall'oggetto sequenza specificato.</a:t>
            </a:r>
          </a:p>
          <a:p>
            <a:r>
              <a:rPr lang="it-IT" sz="2000" dirty="0"/>
              <a:t>Se il driver PDO non supporta questa funzionalità, PDO::</a:t>
            </a:r>
            <a:r>
              <a:rPr lang="it-IT" sz="2000" dirty="0" err="1"/>
              <a:t>lastInsertId</a:t>
            </a:r>
            <a:r>
              <a:rPr lang="it-IT" sz="2000" dirty="0"/>
              <a:t>() attiva un IM001SQLSTATE.</a:t>
            </a:r>
          </a:p>
        </p:txBody>
      </p:sp>
    </p:spTree>
    <p:extLst>
      <p:ext uri="{BB962C8B-B14F-4D97-AF65-F5344CB8AC3E}">
        <p14:creationId xmlns:p14="http://schemas.microsoft.com/office/powerpoint/2010/main" val="78733681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B7086-216B-40D7-BC20-028A3CA4E485}"/>
              </a:ext>
            </a:extLst>
          </p:cNvPr>
          <p:cNvSpPr>
            <a:spLocks noGrp="1"/>
          </p:cNvSpPr>
          <p:nvPr>
            <p:ph type="title"/>
          </p:nvPr>
        </p:nvSpPr>
        <p:spPr/>
        <p:txBody>
          <a:bodyPr/>
          <a:lstStyle/>
          <a:p>
            <a:r>
              <a:rPr lang="it-IT" dirty="0" err="1"/>
              <a:t>require</a:t>
            </a:r>
            <a:r>
              <a:rPr lang="it-IT" dirty="0"/>
              <a:t> key</a:t>
            </a:r>
          </a:p>
        </p:txBody>
      </p:sp>
      <p:sp>
        <p:nvSpPr>
          <p:cNvPr id="3" name="Segnaposto contenuto 2">
            <a:extLst>
              <a:ext uri="{FF2B5EF4-FFF2-40B4-BE49-F238E27FC236}">
                <a16:creationId xmlns:a16="http://schemas.microsoft.com/office/drawing/2014/main" id="{4D81079F-8E67-4B7E-8CB7-A3E577E64064}"/>
              </a:ext>
            </a:extLst>
          </p:cNvPr>
          <p:cNvSpPr>
            <a:spLocks noGrp="1"/>
          </p:cNvSpPr>
          <p:nvPr>
            <p:ph sz="half" idx="2"/>
          </p:nvPr>
        </p:nvSpPr>
        <p:spPr/>
        <p:txBody>
          <a:bodyPr>
            <a:normAutofit lnSpcReduction="10000"/>
          </a:bodyPr>
          <a:lstStyle/>
          <a:p>
            <a:r>
              <a:rPr lang="it-IT" dirty="0"/>
              <a:t>La prima cosa che specifichi in </a:t>
            </a:r>
            <a:r>
              <a:rPr lang="it-IT" dirty="0" err="1"/>
              <a:t>composer.json</a:t>
            </a:r>
            <a:r>
              <a:rPr lang="it-IT" dirty="0"/>
              <a:t> è la chiave </a:t>
            </a:r>
            <a:r>
              <a:rPr lang="it-IT" dirty="0" err="1">
                <a:highlight>
                  <a:srgbClr val="00FF00"/>
                </a:highlight>
              </a:rPr>
              <a:t>require</a:t>
            </a:r>
            <a:r>
              <a:rPr lang="it-IT" dirty="0"/>
              <a:t>. Stai dicendo a Composer da quali pacchetti dipende il tuo progetto.</a:t>
            </a:r>
          </a:p>
          <a:p>
            <a:endParaRPr lang="it-IT" dirty="0"/>
          </a:p>
          <a:p>
            <a:r>
              <a:rPr lang="it-IT" dirty="0" err="1"/>
              <a:t>require</a:t>
            </a:r>
            <a:r>
              <a:rPr lang="it-IT" dirty="0"/>
              <a:t> prende un oggetto che associa i </a:t>
            </a:r>
            <a:r>
              <a:rPr lang="it-IT" dirty="0">
                <a:highlight>
                  <a:srgbClr val="00FF00"/>
                </a:highlight>
              </a:rPr>
              <a:t>nomi dei pacchetti </a:t>
            </a:r>
            <a:r>
              <a:rPr lang="it-IT" dirty="0"/>
              <a:t>(ad es. </a:t>
            </a:r>
            <a:r>
              <a:rPr lang="it-IT" dirty="0" err="1"/>
              <a:t>monolog</a:t>
            </a:r>
            <a:r>
              <a:rPr lang="it-IT" dirty="0"/>
              <a:t>/</a:t>
            </a:r>
            <a:r>
              <a:rPr lang="it-IT" dirty="0" err="1"/>
              <a:t>monolog</a:t>
            </a:r>
            <a:r>
              <a:rPr lang="it-IT" dirty="0"/>
              <a:t>) ai vincoli di versione (ad es. 1.0.*).</a:t>
            </a:r>
          </a:p>
          <a:p>
            <a:endParaRPr lang="it-IT" dirty="0"/>
          </a:p>
          <a:p>
            <a:r>
              <a:rPr lang="it-IT" dirty="0"/>
              <a:t>Il compositore utilizza queste informazioni per cercare il set di file corretto nei "repository" del pacchetto che l'utente registra utilizzando la chiave dei repository o in </a:t>
            </a:r>
            <a:r>
              <a:rPr lang="it-IT" dirty="0">
                <a:highlight>
                  <a:srgbClr val="00FF00"/>
                </a:highlight>
              </a:rPr>
              <a:t>Packagist</a:t>
            </a:r>
            <a:r>
              <a:rPr lang="it-IT" dirty="0"/>
              <a:t>.org,</a:t>
            </a:r>
          </a:p>
        </p:txBody>
      </p:sp>
      <p:sp>
        <p:nvSpPr>
          <p:cNvPr id="10" name="Segnaposto contenuto 9">
            <a:extLst>
              <a:ext uri="{FF2B5EF4-FFF2-40B4-BE49-F238E27FC236}">
                <a16:creationId xmlns:a16="http://schemas.microsoft.com/office/drawing/2014/main" id="{4EC6E1D2-8B0C-40F3-96CF-B8F9A5FA1C36}"/>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a:p>
            <a:endParaRPr lang="it-IT" dirty="0"/>
          </a:p>
        </p:txBody>
      </p:sp>
    </p:spTree>
    <p:extLst>
      <p:ext uri="{BB962C8B-B14F-4D97-AF65-F5344CB8AC3E}">
        <p14:creationId xmlns:p14="http://schemas.microsoft.com/office/powerpoint/2010/main" val="422418204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DE535-936F-4254-8850-CE79E17915FE}"/>
              </a:ext>
            </a:extLst>
          </p:cNvPr>
          <p:cNvSpPr>
            <a:spLocks noGrp="1"/>
          </p:cNvSpPr>
          <p:nvPr>
            <p:ph type="title"/>
          </p:nvPr>
        </p:nvSpPr>
        <p:spPr/>
        <p:txBody>
          <a:bodyPr/>
          <a:lstStyle/>
          <a:p>
            <a:r>
              <a:rPr lang="it-IT" dirty="0"/>
              <a:t>Package names</a:t>
            </a:r>
          </a:p>
        </p:txBody>
      </p:sp>
      <p:sp>
        <p:nvSpPr>
          <p:cNvPr id="3" name="Segnaposto contenuto 2">
            <a:extLst>
              <a:ext uri="{FF2B5EF4-FFF2-40B4-BE49-F238E27FC236}">
                <a16:creationId xmlns:a16="http://schemas.microsoft.com/office/drawing/2014/main" id="{71EFF686-75E8-47C0-857C-5FB86EEF4C40}"/>
              </a:ext>
            </a:extLst>
          </p:cNvPr>
          <p:cNvSpPr>
            <a:spLocks noGrp="1"/>
          </p:cNvSpPr>
          <p:nvPr>
            <p:ph sz="half" idx="2"/>
          </p:nvPr>
        </p:nvSpPr>
        <p:spPr/>
        <p:txBody>
          <a:bodyPr/>
          <a:lstStyle/>
          <a:p>
            <a:r>
              <a:rPr lang="it-IT" dirty="0"/>
              <a:t>Il nome del pacchetto è costituito dal nome del fornitore (</a:t>
            </a:r>
            <a:r>
              <a:rPr lang="it-IT" dirty="0">
                <a:highlight>
                  <a:srgbClr val="00FF00"/>
                </a:highlight>
              </a:rPr>
              <a:t>VENDOR</a:t>
            </a:r>
            <a:r>
              <a:rPr lang="it-IT" dirty="0"/>
              <a:t>) e dal nome del progetto.</a:t>
            </a:r>
          </a:p>
          <a:p>
            <a:endParaRPr lang="it-IT" dirty="0"/>
          </a:p>
          <a:p>
            <a:r>
              <a:rPr lang="it-IT" dirty="0"/>
              <a:t>Nel nostro esempio, stiamo richiedendo il pacchetto </a:t>
            </a:r>
            <a:r>
              <a:rPr lang="it-IT" dirty="0" err="1">
                <a:highlight>
                  <a:srgbClr val="00FF00"/>
                </a:highlight>
              </a:rPr>
              <a:t>Monolog</a:t>
            </a:r>
            <a:r>
              <a:rPr lang="it-IT" dirty="0"/>
              <a:t> con il vincolo di versione </a:t>
            </a:r>
            <a:r>
              <a:rPr lang="it-IT" dirty="0">
                <a:highlight>
                  <a:srgbClr val="00FF00"/>
                </a:highlight>
              </a:rPr>
              <a:t>2.0.*. </a:t>
            </a:r>
            <a:r>
              <a:rPr lang="it-IT" dirty="0"/>
              <a:t>Ciò significa qualsiasi versione nel ramo di sviluppo </a:t>
            </a:r>
            <a:r>
              <a:rPr lang="it-IT" dirty="0">
                <a:highlight>
                  <a:srgbClr val="00FF00"/>
                </a:highlight>
              </a:rPr>
              <a:t>2.0</a:t>
            </a:r>
            <a:r>
              <a:rPr lang="it-IT" dirty="0"/>
              <a:t> o qualsiasi versione </a:t>
            </a:r>
            <a:r>
              <a:rPr lang="it-IT" dirty="0">
                <a:highlight>
                  <a:srgbClr val="00FF00"/>
                </a:highlight>
              </a:rPr>
              <a:t>maggiore o uguale a 2.0 </a:t>
            </a:r>
            <a:r>
              <a:rPr lang="it-IT" dirty="0"/>
              <a:t>e </a:t>
            </a:r>
            <a:r>
              <a:rPr lang="it-IT" dirty="0">
                <a:highlight>
                  <a:srgbClr val="00FF00"/>
                </a:highlight>
              </a:rPr>
              <a:t>inferiore a 2.1</a:t>
            </a:r>
            <a:r>
              <a:rPr lang="it-IT" dirty="0"/>
              <a:t> (&gt;=2.0 &lt;2.1).</a:t>
            </a:r>
          </a:p>
        </p:txBody>
      </p:sp>
      <p:sp>
        <p:nvSpPr>
          <p:cNvPr id="4" name="Segnaposto contenuto 3">
            <a:extLst>
              <a:ext uri="{FF2B5EF4-FFF2-40B4-BE49-F238E27FC236}">
                <a16:creationId xmlns:a16="http://schemas.microsoft.com/office/drawing/2014/main" id="{29E489A6-455F-4945-87C8-4D8CBDBDD1CA}"/>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p:txBody>
      </p:sp>
    </p:spTree>
    <p:extLst>
      <p:ext uri="{BB962C8B-B14F-4D97-AF65-F5344CB8AC3E}">
        <p14:creationId xmlns:p14="http://schemas.microsoft.com/office/powerpoint/2010/main" val="1002946807"/>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34842-EA8B-4572-A3F8-445303073A27}"/>
              </a:ext>
            </a:extLst>
          </p:cNvPr>
          <p:cNvSpPr>
            <a:spLocks noGrp="1"/>
          </p:cNvSpPr>
          <p:nvPr>
            <p:ph type="title"/>
          </p:nvPr>
        </p:nvSpPr>
        <p:spPr/>
        <p:txBody>
          <a:bodyPr/>
          <a:lstStyle/>
          <a:p>
            <a:r>
              <a:rPr lang="it-IT" dirty="0" err="1"/>
              <a:t>composer</a:t>
            </a:r>
            <a:r>
              <a:rPr lang="it-IT" dirty="0"/>
              <a:t> </a:t>
            </a:r>
            <a:r>
              <a:rPr lang="it-IT" dirty="0" err="1"/>
              <a:t>init</a:t>
            </a:r>
            <a:endParaRPr lang="it-IT" dirty="0"/>
          </a:p>
        </p:txBody>
      </p:sp>
      <p:sp>
        <p:nvSpPr>
          <p:cNvPr id="3" name="Segnaposto contenuto 2">
            <a:extLst>
              <a:ext uri="{FF2B5EF4-FFF2-40B4-BE49-F238E27FC236}">
                <a16:creationId xmlns:a16="http://schemas.microsoft.com/office/drawing/2014/main" id="{EF96BA05-8C21-4BB8-933B-27A0A56F90AA}"/>
              </a:ext>
            </a:extLst>
          </p:cNvPr>
          <p:cNvSpPr>
            <a:spLocks noGrp="1"/>
          </p:cNvSpPr>
          <p:nvPr>
            <p:ph sz="half" idx="2"/>
          </p:nvPr>
        </p:nvSpPr>
        <p:spPr/>
        <p:txBody>
          <a:bodyPr/>
          <a:lstStyle/>
          <a:p>
            <a:r>
              <a:rPr lang="it-IT" dirty="0"/>
              <a:t>Consente di creare in modalità guidata un </a:t>
            </a:r>
            <a:r>
              <a:rPr lang="it-IT" dirty="0" err="1"/>
              <a:t>composer.json</a:t>
            </a:r>
            <a:r>
              <a:rPr lang="it-IT" dirty="0"/>
              <a:t>. </a:t>
            </a:r>
          </a:p>
          <a:p>
            <a:r>
              <a:rPr lang="it-IT" dirty="0"/>
              <a:t>Quando esegui il comando, ti chiederà in modo interattivo di compilare i campi, utilizzando alcune impostazioni predefinite intelligenti.</a:t>
            </a:r>
          </a:p>
          <a:p>
            <a:endParaRPr lang="it-IT" dirty="0"/>
          </a:p>
          <a:p>
            <a:r>
              <a:rPr lang="it-IT" dirty="0" err="1"/>
              <a:t>Minumum</a:t>
            </a:r>
            <a:r>
              <a:rPr lang="it-IT" dirty="0"/>
              <a:t> </a:t>
            </a:r>
            <a:r>
              <a:rPr lang="it-IT" dirty="0" err="1"/>
              <a:t>stability</a:t>
            </a:r>
            <a:r>
              <a:rPr lang="it-IT" dirty="0"/>
              <a:t>: Must be </a:t>
            </a:r>
            <a:r>
              <a:rPr lang="it-IT" dirty="0" err="1"/>
              <a:t>empty</a:t>
            </a:r>
            <a:r>
              <a:rPr lang="it-IT" dirty="0"/>
              <a:t> or one of: </a:t>
            </a:r>
            <a:r>
              <a:rPr lang="it-IT" dirty="0" err="1"/>
              <a:t>stable</a:t>
            </a:r>
            <a:r>
              <a:rPr lang="it-IT" dirty="0"/>
              <a:t>, RC, beta, alpha, </a:t>
            </a:r>
            <a:r>
              <a:rPr lang="it-IT" dirty="0" err="1"/>
              <a:t>dev</a:t>
            </a:r>
            <a:endParaRPr lang="it-IT" dirty="0"/>
          </a:p>
        </p:txBody>
      </p:sp>
      <p:sp>
        <p:nvSpPr>
          <p:cNvPr id="4" name="Segnaposto contenuto 3">
            <a:extLst>
              <a:ext uri="{FF2B5EF4-FFF2-40B4-BE49-F238E27FC236}">
                <a16:creationId xmlns:a16="http://schemas.microsoft.com/office/drawing/2014/main" id="{A1B6D517-DEE4-439F-9C8A-02F365C34205}"/>
              </a:ext>
            </a:extLst>
          </p:cNvPr>
          <p:cNvSpPr>
            <a:spLocks noGrp="1"/>
          </p:cNvSpPr>
          <p:nvPr>
            <p:ph sz="quarter" idx="4"/>
          </p:nvPr>
        </p:nvSpPr>
        <p:spPr>
          <a:solidFill>
            <a:schemeClr val="tx1"/>
          </a:solidFill>
        </p:spPr>
        <p:txBody>
          <a:bodyPr>
            <a:normAutofit fontScale="40000" lnSpcReduction="20000"/>
          </a:bodyPr>
          <a:lstStyle/>
          <a:p>
            <a:r>
              <a:rPr lang="it-IT" dirty="0">
                <a:solidFill>
                  <a:schemeClr val="bg1"/>
                </a:solidFill>
              </a:rPr>
              <a:t>PS C:\xampp\htdocs\its\corso-magento-test\composer&gt; </a:t>
            </a:r>
            <a:r>
              <a:rPr lang="it-IT" dirty="0" err="1">
                <a:solidFill>
                  <a:schemeClr val="bg1"/>
                </a:solidFill>
              </a:rPr>
              <a:t>composer</a:t>
            </a:r>
            <a:r>
              <a:rPr lang="it-IT" dirty="0">
                <a:solidFill>
                  <a:schemeClr val="bg1"/>
                </a:solidFill>
              </a:rPr>
              <a:t> </a:t>
            </a:r>
            <a:r>
              <a:rPr lang="it-IT" dirty="0" err="1">
                <a:solidFill>
                  <a:schemeClr val="bg1"/>
                </a:solidFill>
              </a:rPr>
              <a:t>init</a:t>
            </a:r>
            <a:endParaRPr lang="it-IT" dirty="0">
              <a:solidFill>
                <a:schemeClr val="bg1"/>
              </a:solidFill>
            </a:endParaRPr>
          </a:p>
          <a:p>
            <a:endParaRPr lang="it-IT" dirty="0">
              <a:solidFill>
                <a:schemeClr val="bg1"/>
              </a:solidFill>
            </a:endParaRPr>
          </a:p>
          <a:p>
            <a:r>
              <a:rPr lang="it-IT" dirty="0">
                <a:solidFill>
                  <a:schemeClr val="bg1"/>
                </a:solidFill>
                <a:highlight>
                  <a:srgbClr val="00FFFF"/>
                </a:highlight>
              </a:rPr>
              <a:t>Welcome to the Composer </a:t>
            </a:r>
            <a:r>
              <a:rPr lang="it-IT" dirty="0" err="1">
                <a:solidFill>
                  <a:schemeClr val="bg1"/>
                </a:solidFill>
                <a:highlight>
                  <a:srgbClr val="00FFFF"/>
                </a:highlight>
              </a:rPr>
              <a:t>config</a:t>
            </a:r>
            <a:r>
              <a:rPr lang="it-IT" dirty="0">
                <a:solidFill>
                  <a:schemeClr val="bg1"/>
                </a:solidFill>
                <a:highlight>
                  <a:srgbClr val="00FFFF"/>
                </a:highlight>
              </a:rPr>
              <a:t> generator  </a:t>
            </a:r>
          </a:p>
          <a:p>
            <a:endParaRPr lang="it-IT" dirty="0">
              <a:solidFill>
                <a:schemeClr val="bg1"/>
              </a:solidFill>
            </a:endParaRPr>
          </a:p>
          <a:p>
            <a:r>
              <a:rPr lang="it-IT" dirty="0" err="1">
                <a:solidFill>
                  <a:schemeClr val="bg1"/>
                </a:solidFill>
              </a:rPr>
              <a:t>This</a:t>
            </a:r>
            <a:r>
              <a:rPr lang="it-IT" dirty="0">
                <a:solidFill>
                  <a:schemeClr val="bg1"/>
                </a:solidFill>
              </a:rPr>
              <a:t> </a:t>
            </a:r>
            <a:r>
              <a:rPr lang="it-IT" dirty="0" err="1">
                <a:solidFill>
                  <a:schemeClr val="bg1"/>
                </a:solidFill>
              </a:rPr>
              <a:t>command</a:t>
            </a:r>
            <a:r>
              <a:rPr lang="it-IT" dirty="0">
                <a:solidFill>
                  <a:schemeClr val="bg1"/>
                </a:solidFill>
              </a:rPr>
              <a:t> </a:t>
            </a:r>
            <a:r>
              <a:rPr lang="it-IT" dirty="0" err="1">
                <a:solidFill>
                  <a:schemeClr val="bg1"/>
                </a:solidFill>
              </a:rPr>
              <a:t>will</a:t>
            </a:r>
            <a:r>
              <a:rPr lang="it-IT" dirty="0">
                <a:solidFill>
                  <a:schemeClr val="bg1"/>
                </a:solidFill>
              </a:rPr>
              <a:t> guide </a:t>
            </a:r>
            <a:r>
              <a:rPr lang="it-IT" dirty="0" err="1">
                <a:solidFill>
                  <a:schemeClr val="bg1"/>
                </a:solidFill>
              </a:rPr>
              <a:t>you</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creating</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composer.json</a:t>
            </a:r>
            <a:r>
              <a:rPr lang="it-IT" dirty="0">
                <a:solidFill>
                  <a:schemeClr val="bg1"/>
                </a:solidFill>
              </a:rPr>
              <a:t> </a:t>
            </a:r>
            <a:r>
              <a:rPr lang="it-IT" dirty="0" err="1">
                <a:solidFill>
                  <a:schemeClr val="bg1"/>
                </a:solidFill>
              </a:rPr>
              <a:t>config</a:t>
            </a:r>
            <a:r>
              <a:rPr lang="it-IT" dirty="0">
                <a:solidFill>
                  <a:schemeClr val="bg1"/>
                </a:solidFill>
              </a:rPr>
              <a:t>.</a:t>
            </a:r>
          </a:p>
          <a:p>
            <a:endParaRPr lang="it-IT" dirty="0">
              <a:solidFill>
                <a:schemeClr val="bg1"/>
              </a:solidFill>
            </a:endParaRPr>
          </a:p>
          <a:p>
            <a:r>
              <a:rPr lang="it-IT" b="1" dirty="0">
                <a:solidFill>
                  <a:schemeClr val="bg1"/>
                </a:solidFill>
              </a:rPr>
              <a:t>Package name </a:t>
            </a:r>
            <a:r>
              <a:rPr lang="it-IT" dirty="0">
                <a:solidFill>
                  <a:schemeClr val="bg1"/>
                </a:solidFill>
              </a:rPr>
              <a:t>(&lt;</a:t>
            </a:r>
            <a:r>
              <a:rPr lang="it-IT" dirty="0" err="1">
                <a:solidFill>
                  <a:schemeClr val="bg1"/>
                </a:solidFill>
              </a:rPr>
              <a:t>vendor</a:t>
            </a:r>
            <a:r>
              <a:rPr lang="it-IT" dirty="0">
                <a:solidFill>
                  <a:schemeClr val="bg1"/>
                </a:solidFill>
              </a:rPr>
              <a:t>&gt;/&lt;name&gt;) [mauro/</a:t>
            </a:r>
            <a:r>
              <a:rPr lang="it-IT" dirty="0" err="1">
                <a:solidFill>
                  <a:schemeClr val="bg1"/>
                </a:solidFill>
              </a:rPr>
              <a:t>composer</a:t>
            </a:r>
            <a:r>
              <a:rPr lang="it-IT" dirty="0">
                <a:solidFill>
                  <a:schemeClr val="bg1"/>
                </a:solidFill>
              </a:rPr>
              <a:t>]: </a:t>
            </a:r>
            <a:r>
              <a:rPr lang="it-IT" dirty="0">
                <a:solidFill>
                  <a:schemeClr val="bg1"/>
                </a:solidFill>
                <a:highlight>
                  <a:srgbClr val="00FFFF"/>
                </a:highlight>
              </a:rPr>
              <a:t>soluzione-software</a:t>
            </a:r>
            <a:r>
              <a:rPr lang="it-IT" dirty="0">
                <a:solidFill>
                  <a:schemeClr val="bg1"/>
                </a:solidFill>
              </a:rPr>
              <a:t>/</a:t>
            </a:r>
            <a:r>
              <a:rPr lang="it-IT" dirty="0" err="1">
                <a:solidFill>
                  <a:schemeClr val="bg1"/>
                </a:solidFill>
                <a:highlight>
                  <a:srgbClr val="00FFFF"/>
                </a:highlight>
              </a:rPr>
              <a:t>php</a:t>
            </a:r>
            <a:r>
              <a:rPr lang="it-IT" dirty="0">
                <a:solidFill>
                  <a:schemeClr val="bg1"/>
                </a:solidFill>
                <a:highlight>
                  <a:srgbClr val="00FFFF"/>
                </a:highlight>
              </a:rPr>
              <a:t>-sample</a:t>
            </a:r>
          </a:p>
          <a:p>
            <a:r>
              <a:rPr lang="it-IT" dirty="0" err="1">
                <a:solidFill>
                  <a:schemeClr val="bg1"/>
                </a:solidFill>
              </a:rPr>
              <a:t>Description</a:t>
            </a:r>
            <a:r>
              <a:rPr lang="it-IT" dirty="0">
                <a:solidFill>
                  <a:schemeClr val="bg1"/>
                </a:solidFill>
              </a:rPr>
              <a:t> []: progetto di esempio</a:t>
            </a:r>
          </a:p>
          <a:p>
            <a:r>
              <a:rPr lang="it-IT" dirty="0">
                <a:solidFill>
                  <a:schemeClr val="bg1"/>
                </a:solidFill>
              </a:rPr>
              <a:t>Author [mauro &lt;mauro.casadei@soluzionesoftware.com&gt;, n to skip]: </a:t>
            </a:r>
          </a:p>
          <a:p>
            <a:endParaRPr lang="it-IT" dirty="0">
              <a:solidFill>
                <a:schemeClr val="bg1"/>
              </a:solidFill>
            </a:endParaRPr>
          </a:p>
          <a:p>
            <a:r>
              <a:rPr lang="it-IT" dirty="0">
                <a:solidFill>
                  <a:schemeClr val="bg1"/>
                </a:solidFill>
              </a:rPr>
              <a:t>Minimum </a:t>
            </a:r>
            <a:r>
              <a:rPr lang="it-IT" dirty="0" err="1">
                <a:solidFill>
                  <a:schemeClr val="bg1"/>
                </a:solidFill>
              </a:rPr>
              <a:t>Stability</a:t>
            </a:r>
            <a:r>
              <a:rPr lang="it-IT" dirty="0">
                <a:solidFill>
                  <a:schemeClr val="bg1"/>
                </a:solidFill>
              </a:rPr>
              <a:t> []: </a:t>
            </a:r>
            <a:r>
              <a:rPr lang="it-IT" dirty="0" err="1">
                <a:solidFill>
                  <a:schemeClr val="bg1"/>
                </a:solidFill>
              </a:rPr>
              <a:t>dev</a:t>
            </a:r>
            <a:endParaRPr lang="it-IT" dirty="0">
              <a:solidFill>
                <a:schemeClr val="bg1"/>
              </a:solidFill>
            </a:endParaRPr>
          </a:p>
          <a:p>
            <a:r>
              <a:rPr lang="it-IT" dirty="0">
                <a:solidFill>
                  <a:schemeClr val="bg1"/>
                </a:solidFill>
              </a:rPr>
              <a:t>Package </a:t>
            </a:r>
            <a:r>
              <a:rPr lang="it-IT" dirty="0" err="1">
                <a:solidFill>
                  <a:schemeClr val="bg1"/>
                </a:solidFill>
              </a:rPr>
              <a:t>Type</a:t>
            </a:r>
            <a:r>
              <a:rPr lang="it-IT" dirty="0">
                <a:solidFill>
                  <a:schemeClr val="bg1"/>
                </a:solidFill>
              </a:rPr>
              <a:t> (e.g. library, project, </a:t>
            </a:r>
            <a:r>
              <a:rPr lang="it-IT" dirty="0" err="1">
                <a:solidFill>
                  <a:schemeClr val="bg1"/>
                </a:solidFill>
              </a:rPr>
              <a:t>metapackage</a:t>
            </a:r>
            <a:r>
              <a:rPr lang="it-IT" dirty="0">
                <a:solidFill>
                  <a:schemeClr val="bg1"/>
                </a:solidFill>
              </a:rPr>
              <a:t>, </a:t>
            </a:r>
            <a:r>
              <a:rPr lang="it-IT" dirty="0" err="1">
                <a:solidFill>
                  <a:schemeClr val="bg1"/>
                </a:solidFill>
              </a:rPr>
              <a:t>composer</a:t>
            </a:r>
            <a:r>
              <a:rPr lang="it-IT" dirty="0">
                <a:solidFill>
                  <a:schemeClr val="bg1"/>
                </a:solidFill>
              </a:rPr>
              <a:t>-plugin) []: project</a:t>
            </a:r>
          </a:p>
          <a:p>
            <a:r>
              <a:rPr lang="it-IT" dirty="0">
                <a:solidFill>
                  <a:schemeClr val="bg1"/>
                </a:solidFill>
              </a:rPr>
              <a:t>License []: MIT</a:t>
            </a:r>
          </a:p>
          <a:p>
            <a:endParaRPr lang="it-IT" dirty="0">
              <a:solidFill>
                <a:schemeClr val="bg1"/>
              </a:solidFill>
            </a:endParaRPr>
          </a:p>
          <a:p>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a:t>
            </a:r>
          </a:p>
          <a:p>
            <a:endParaRPr lang="it-IT" dirty="0">
              <a:solidFill>
                <a:schemeClr val="bg1"/>
              </a:solidFill>
            </a:endParaRP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dev</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require-dev</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Add</a:t>
            </a:r>
            <a:r>
              <a:rPr lang="it-IT" dirty="0">
                <a:solidFill>
                  <a:schemeClr val="bg1"/>
                </a:solidFill>
              </a:rPr>
              <a:t> PSR-4 </a:t>
            </a:r>
            <a:r>
              <a:rPr lang="it-IT" dirty="0" err="1">
                <a:solidFill>
                  <a:schemeClr val="bg1"/>
                </a:solidFill>
              </a:rPr>
              <a:t>autoload</a:t>
            </a:r>
            <a:r>
              <a:rPr lang="it-IT" dirty="0">
                <a:solidFill>
                  <a:schemeClr val="bg1"/>
                </a:solidFill>
              </a:rPr>
              <a:t> mapping? Maps </a:t>
            </a:r>
            <a:r>
              <a:rPr lang="it-IT" dirty="0" err="1">
                <a:solidFill>
                  <a:schemeClr val="bg1"/>
                </a:solidFill>
              </a:rPr>
              <a:t>namespace</a:t>
            </a:r>
            <a:r>
              <a:rPr lang="it-IT" dirty="0">
                <a:solidFill>
                  <a:schemeClr val="bg1"/>
                </a:solidFill>
              </a:rPr>
              <a:t> "SoluzioneSoftware\</a:t>
            </a:r>
            <a:r>
              <a:rPr lang="it-IT" dirty="0" err="1">
                <a:solidFill>
                  <a:schemeClr val="bg1"/>
                </a:solidFill>
              </a:rPr>
              <a:t>PhpSample</a:t>
            </a:r>
            <a:r>
              <a:rPr lang="it-IT" dirty="0">
                <a:solidFill>
                  <a:schemeClr val="bg1"/>
                </a:solidFill>
              </a:rPr>
              <a:t>" to the </a:t>
            </a:r>
            <a:r>
              <a:rPr lang="it-IT" dirty="0" err="1">
                <a:solidFill>
                  <a:schemeClr val="bg1"/>
                </a:solidFill>
              </a:rPr>
              <a:t>entered</a:t>
            </a:r>
            <a:r>
              <a:rPr lang="it-IT" dirty="0">
                <a:solidFill>
                  <a:schemeClr val="bg1"/>
                </a:solidFill>
              </a:rPr>
              <a:t> relative </a:t>
            </a:r>
            <a:r>
              <a:rPr lang="it-IT" dirty="0" err="1">
                <a:solidFill>
                  <a:schemeClr val="bg1"/>
                </a:solidFill>
              </a:rPr>
              <a:t>path</a:t>
            </a:r>
            <a:r>
              <a:rPr lang="it-IT" dirty="0">
                <a:solidFill>
                  <a:schemeClr val="bg1"/>
                </a:solidFill>
              </a:rPr>
              <a:t>. [</a:t>
            </a:r>
            <a:r>
              <a:rPr lang="it-IT" dirty="0" err="1">
                <a:solidFill>
                  <a:schemeClr val="bg1"/>
                </a:solidFill>
              </a:rPr>
              <a:t>src</a:t>
            </a:r>
            <a:r>
              <a:rPr lang="it-IT" dirty="0">
                <a:solidFill>
                  <a:schemeClr val="bg1"/>
                </a:solidFill>
              </a:rPr>
              <a:t>/, n to skip]: </a:t>
            </a:r>
          </a:p>
          <a:p>
            <a:endParaRPr lang="it-IT" dirty="0">
              <a:solidFill>
                <a:schemeClr val="bg1"/>
              </a:solidFill>
            </a:endParaRPr>
          </a:p>
          <a:p>
            <a:r>
              <a:rPr lang="it-IT" dirty="0">
                <a:solidFill>
                  <a:schemeClr val="bg1"/>
                </a:solidFill>
              </a:rPr>
              <a:t>{</a:t>
            </a:r>
          </a:p>
          <a:p>
            <a:r>
              <a:rPr lang="it-IT" dirty="0">
                <a:solidFill>
                  <a:schemeClr val="bg1"/>
                </a:solidFill>
              </a:rPr>
              <a:t>    "name": "soluzione-software/</a:t>
            </a:r>
            <a:r>
              <a:rPr lang="it-IT" dirty="0" err="1">
                <a:solidFill>
                  <a:schemeClr val="bg1"/>
                </a:solidFill>
              </a:rPr>
              <a:t>php</a:t>
            </a:r>
            <a:r>
              <a:rPr lang="it-IT" dirty="0">
                <a:solidFill>
                  <a:schemeClr val="bg1"/>
                </a:solidFill>
              </a:rPr>
              <a:t>-sample",</a:t>
            </a:r>
          </a:p>
          <a:p>
            <a:r>
              <a:rPr lang="it-IT" dirty="0">
                <a:solidFill>
                  <a:schemeClr val="bg1"/>
                </a:solidFill>
              </a:rPr>
              <a:t>    "</a:t>
            </a:r>
            <a:r>
              <a:rPr lang="it-IT" dirty="0" err="1">
                <a:solidFill>
                  <a:schemeClr val="bg1"/>
                </a:solidFill>
              </a:rPr>
              <a:t>description</a:t>
            </a:r>
            <a:r>
              <a:rPr lang="it-IT" dirty="0">
                <a:solidFill>
                  <a:schemeClr val="bg1"/>
                </a:solidFill>
              </a:rPr>
              <a:t>": "progetto di esempio",</a:t>
            </a:r>
          </a:p>
          <a:p>
            <a:r>
              <a:rPr lang="it-IT" dirty="0">
                <a:solidFill>
                  <a:schemeClr val="bg1"/>
                </a:solidFill>
              </a:rPr>
              <a:t>    "</a:t>
            </a:r>
            <a:r>
              <a:rPr lang="it-IT" dirty="0" err="1">
                <a:solidFill>
                  <a:schemeClr val="bg1"/>
                </a:solidFill>
              </a:rPr>
              <a:t>type</a:t>
            </a:r>
            <a:r>
              <a:rPr lang="it-IT" dirty="0">
                <a:solidFill>
                  <a:schemeClr val="bg1"/>
                </a:solidFill>
              </a:rPr>
              <a:t>": "project",</a:t>
            </a:r>
          </a:p>
          <a:p>
            <a:r>
              <a:rPr lang="it-IT" dirty="0">
                <a:solidFill>
                  <a:schemeClr val="bg1"/>
                </a:solidFill>
              </a:rPr>
              <a:t>    "</a:t>
            </a:r>
            <a:r>
              <a:rPr lang="it-IT" dirty="0" err="1">
                <a:solidFill>
                  <a:schemeClr val="bg1"/>
                </a:solidFill>
              </a:rPr>
              <a:t>license</a:t>
            </a:r>
            <a:r>
              <a:rPr lang="it-IT" dirty="0">
                <a:solidFill>
                  <a:schemeClr val="bg1"/>
                </a:solidFill>
              </a:rPr>
              <a:t>": "MIT",</a:t>
            </a:r>
          </a:p>
          <a:p>
            <a:r>
              <a:rPr lang="it-IT" dirty="0">
                <a:solidFill>
                  <a:schemeClr val="bg1"/>
                </a:solidFill>
              </a:rPr>
              <a:t>    "</a:t>
            </a:r>
            <a:r>
              <a:rPr lang="it-IT" dirty="0" err="1">
                <a:solidFill>
                  <a:schemeClr val="bg1"/>
                </a:solidFill>
              </a:rPr>
              <a:t>autoload</a:t>
            </a:r>
            <a:r>
              <a:rPr lang="it-IT" dirty="0">
                <a:solidFill>
                  <a:schemeClr val="bg1"/>
                </a:solidFill>
              </a:rPr>
              <a:t>": {</a:t>
            </a:r>
          </a:p>
          <a:p>
            <a:r>
              <a:rPr lang="it-IT" dirty="0">
                <a:solidFill>
                  <a:schemeClr val="bg1"/>
                </a:solidFill>
              </a:rPr>
              <a:t>        "psr-4": {</a:t>
            </a:r>
          </a:p>
          <a:p>
            <a:r>
              <a:rPr lang="it-IT" dirty="0">
                <a:solidFill>
                  <a:schemeClr val="bg1"/>
                </a:solidFill>
              </a:rPr>
              <a:t>            "SoluzioneSoftware\\</a:t>
            </a:r>
            <a:r>
              <a:rPr lang="it-IT" dirty="0" err="1">
                <a:solidFill>
                  <a:schemeClr val="bg1"/>
                </a:solidFill>
              </a:rPr>
              <a:t>PhpSample</a:t>
            </a:r>
            <a:r>
              <a:rPr lang="it-IT" dirty="0">
                <a:solidFill>
                  <a:schemeClr val="bg1"/>
                </a:solidFill>
              </a:rPr>
              <a:t>\\": "</a:t>
            </a:r>
            <a:r>
              <a:rPr lang="it-IT" dirty="0" err="1">
                <a:solidFill>
                  <a:schemeClr val="bg1"/>
                </a:solidFill>
              </a:rPr>
              <a:t>src</a:t>
            </a:r>
            <a:r>
              <a:rPr lang="it-IT" dirty="0">
                <a:solidFill>
                  <a:schemeClr val="bg1"/>
                </a:solidFill>
              </a:rPr>
              <a:t>/"</a:t>
            </a:r>
          </a:p>
          <a:p>
            <a:r>
              <a:rPr lang="it-IT" dirty="0">
                <a:solidFill>
                  <a:schemeClr val="bg1"/>
                </a:solidFill>
              </a:rPr>
              <a:t>        }</a:t>
            </a:r>
          </a:p>
          <a:p>
            <a:r>
              <a:rPr lang="it-IT" dirty="0">
                <a:solidFill>
                  <a:schemeClr val="bg1"/>
                </a:solidFill>
              </a:rPr>
              <a:t>    },</a:t>
            </a:r>
          </a:p>
          <a:p>
            <a:r>
              <a:rPr lang="it-IT" dirty="0">
                <a:solidFill>
                  <a:schemeClr val="bg1"/>
                </a:solidFill>
              </a:rPr>
              <a:t>    "</a:t>
            </a:r>
            <a:r>
              <a:rPr lang="it-IT" dirty="0" err="1">
                <a:solidFill>
                  <a:schemeClr val="bg1"/>
                </a:solidFill>
              </a:rPr>
              <a:t>authors</a:t>
            </a:r>
            <a:r>
              <a:rPr lang="it-IT" dirty="0">
                <a:solidFill>
                  <a:schemeClr val="bg1"/>
                </a:solidFill>
              </a:rPr>
              <a:t>": [</a:t>
            </a:r>
          </a:p>
          <a:p>
            <a:r>
              <a:rPr lang="it-IT" dirty="0">
                <a:solidFill>
                  <a:schemeClr val="bg1"/>
                </a:solidFill>
              </a:rPr>
              <a:t>        {</a:t>
            </a:r>
          </a:p>
          <a:p>
            <a:r>
              <a:rPr lang="it-IT" dirty="0">
                <a:solidFill>
                  <a:schemeClr val="bg1"/>
                </a:solidFill>
              </a:rPr>
              <a:t>            "name": "mauro",</a:t>
            </a:r>
          </a:p>
          <a:p>
            <a:r>
              <a:rPr lang="it-IT" dirty="0">
                <a:solidFill>
                  <a:schemeClr val="bg1"/>
                </a:solidFill>
              </a:rPr>
              <a:t>            "email": "mauro.casadei@soluzionesoftware.com"</a:t>
            </a:r>
          </a:p>
          <a:p>
            <a:r>
              <a:rPr lang="it-IT" dirty="0">
                <a:solidFill>
                  <a:schemeClr val="bg1"/>
                </a:solidFill>
              </a:rPr>
              <a:t>        }</a:t>
            </a:r>
          </a:p>
          <a:p>
            <a:r>
              <a:rPr lang="it-IT" dirty="0">
                <a:solidFill>
                  <a:schemeClr val="bg1"/>
                </a:solidFill>
              </a:rPr>
              <a:t>    ],</a:t>
            </a:r>
          </a:p>
          <a:p>
            <a:r>
              <a:rPr lang="it-IT" dirty="0">
                <a:solidFill>
                  <a:schemeClr val="bg1"/>
                </a:solidFill>
              </a:rPr>
              <a:t>    "minimum-</a:t>
            </a:r>
            <a:r>
              <a:rPr lang="it-IT" dirty="0" err="1">
                <a:solidFill>
                  <a:schemeClr val="bg1"/>
                </a:solidFill>
              </a:rPr>
              <a:t>stability</a:t>
            </a:r>
            <a:r>
              <a:rPr lang="it-IT" dirty="0">
                <a:solidFill>
                  <a:schemeClr val="bg1"/>
                </a:solidFill>
              </a:rPr>
              <a:t>": "</a:t>
            </a:r>
            <a:r>
              <a:rPr lang="it-IT" dirty="0" err="1">
                <a:solidFill>
                  <a:schemeClr val="bg1"/>
                </a:solidFill>
              </a:rPr>
              <a:t>dev</a:t>
            </a:r>
            <a:r>
              <a:rPr lang="it-IT" dirty="0">
                <a:solidFill>
                  <a:schemeClr val="bg1"/>
                </a:solidFill>
              </a:rPr>
              <a:t>",</a:t>
            </a:r>
          </a:p>
          <a:p>
            <a:r>
              <a:rPr lang="it-IT" dirty="0">
                <a:solidFill>
                  <a:schemeClr val="bg1"/>
                </a:solidFill>
              </a:rPr>
              <a:t>    "</a:t>
            </a:r>
            <a:r>
              <a:rPr lang="it-IT" dirty="0" err="1">
                <a:solidFill>
                  <a:schemeClr val="bg1"/>
                </a:solidFill>
              </a:rPr>
              <a:t>require</a:t>
            </a:r>
            <a:r>
              <a:rPr lang="it-IT" dirty="0">
                <a:solidFill>
                  <a:schemeClr val="bg1"/>
                </a:solidFill>
              </a:rPr>
              <a:t>": {}</a:t>
            </a:r>
          </a:p>
          <a:p>
            <a:r>
              <a:rPr lang="it-IT" dirty="0">
                <a:solidFill>
                  <a:schemeClr val="bg1"/>
                </a:solidFill>
              </a:rPr>
              <a:t>}</a:t>
            </a:r>
          </a:p>
        </p:txBody>
      </p:sp>
    </p:spTree>
    <p:extLst>
      <p:ext uri="{BB962C8B-B14F-4D97-AF65-F5344CB8AC3E}">
        <p14:creationId xmlns:p14="http://schemas.microsoft.com/office/powerpoint/2010/main" val="65361966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75B3F-0658-4358-9EFC-837E2A041E9E}"/>
              </a:ext>
            </a:extLst>
          </p:cNvPr>
          <p:cNvSpPr>
            <a:spLocks noGrp="1"/>
          </p:cNvSpPr>
          <p:nvPr>
            <p:ph type="title"/>
          </p:nvPr>
        </p:nvSpPr>
        <p:spPr/>
        <p:txBody>
          <a:bodyPr/>
          <a:lstStyle/>
          <a:p>
            <a:r>
              <a:rPr lang="it-IT" dirty="0" err="1"/>
              <a:t>composer</a:t>
            </a:r>
            <a:r>
              <a:rPr lang="it-IT" dirty="0"/>
              <a:t> </a:t>
            </a:r>
            <a:r>
              <a:rPr lang="it-IT" dirty="0" err="1"/>
              <a:t>install</a:t>
            </a:r>
            <a:endParaRPr lang="it-IT" dirty="0"/>
          </a:p>
        </p:txBody>
      </p:sp>
      <p:sp>
        <p:nvSpPr>
          <p:cNvPr id="3" name="Segnaposto contenuto 2">
            <a:extLst>
              <a:ext uri="{FF2B5EF4-FFF2-40B4-BE49-F238E27FC236}">
                <a16:creationId xmlns:a16="http://schemas.microsoft.com/office/drawing/2014/main" id="{1F2B3729-ABFD-401D-B933-F38F8E975522}"/>
              </a:ext>
            </a:extLst>
          </p:cNvPr>
          <p:cNvSpPr>
            <a:spLocks noGrp="1"/>
          </p:cNvSpPr>
          <p:nvPr>
            <p:ph sz="half" idx="2"/>
          </p:nvPr>
        </p:nvSpPr>
        <p:spPr/>
        <p:txBody>
          <a:bodyPr/>
          <a:lstStyle/>
          <a:p>
            <a:r>
              <a:rPr lang="it-IT" dirty="0"/>
              <a:t>Il comando </a:t>
            </a:r>
            <a:r>
              <a:rPr lang="it-IT" dirty="0" err="1"/>
              <a:t>install</a:t>
            </a:r>
            <a:r>
              <a:rPr lang="it-IT" dirty="0"/>
              <a:t> legge il file </a:t>
            </a:r>
            <a:r>
              <a:rPr lang="it-IT" dirty="0" err="1">
                <a:highlight>
                  <a:srgbClr val="00FF00"/>
                </a:highlight>
              </a:rPr>
              <a:t>composer.json</a:t>
            </a:r>
            <a:r>
              <a:rPr lang="it-IT" dirty="0">
                <a:highlight>
                  <a:srgbClr val="00FF00"/>
                </a:highlight>
              </a:rPr>
              <a:t> dalla directory corrente, risolve le dipendenze e le installa nel fornitore</a:t>
            </a:r>
            <a:r>
              <a:rPr lang="it-IT" dirty="0"/>
              <a:t>.</a:t>
            </a:r>
          </a:p>
          <a:p>
            <a:endParaRPr lang="it-IT" dirty="0"/>
          </a:p>
          <a:p>
            <a:r>
              <a:rPr lang="it-IT" dirty="0" err="1"/>
              <a:t>php</a:t>
            </a:r>
            <a:r>
              <a:rPr lang="it-IT" dirty="0"/>
              <a:t> </a:t>
            </a:r>
            <a:r>
              <a:rPr lang="it-IT" dirty="0" err="1"/>
              <a:t>composer.phar</a:t>
            </a:r>
            <a:r>
              <a:rPr lang="it-IT" dirty="0"/>
              <a:t> </a:t>
            </a:r>
            <a:r>
              <a:rPr lang="it-IT" dirty="0" err="1"/>
              <a:t>install</a:t>
            </a:r>
            <a:endParaRPr lang="it-IT" dirty="0"/>
          </a:p>
        </p:txBody>
      </p:sp>
      <p:sp>
        <p:nvSpPr>
          <p:cNvPr id="4" name="Segnaposto contenuto 3">
            <a:extLst>
              <a:ext uri="{FF2B5EF4-FFF2-40B4-BE49-F238E27FC236}">
                <a16:creationId xmlns:a16="http://schemas.microsoft.com/office/drawing/2014/main" id="{18C43F36-A738-4471-A4A7-655FD0249B37}"/>
              </a:ext>
            </a:extLst>
          </p:cNvPr>
          <p:cNvSpPr>
            <a:spLocks noGrp="1"/>
          </p:cNvSpPr>
          <p:nvPr>
            <p:ph sz="quarter" idx="4"/>
          </p:nvPr>
        </p:nvSpPr>
        <p:spPr/>
        <p:txBody>
          <a:bodyPr/>
          <a:lstStyle/>
          <a:p>
            <a:r>
              <a:rPr lang="it-IT" dirty="0">
                <a:highlight>
                  <a:srgbClr val="00FF00"/>
                </a:highlight>
              </a:rPr>
              <a:t>Se è presente un file </a:t>
            </a:r>
            <a:r>
              <a:rPr lang="it-IT" dirty="0" err="1">
                <a:highlight>
                  <a:srgbClr val="00FF00"/>
                </a:highlight>
              </a:rPr>
              <a:t>composer.lock</a:t>
            </a:r>
            <a:r>
              <a:rPr lang="it-IT" dirty="0">
                <a:highlight>
                  <a:srgbClr val="00FF00"/>
                </a:highlight>
              </a:rPr>
              <a:t> nella directory corrente, utilizzerà le versioni esatte da lì invece di risolverle</a:t>
            </a:r>
            <a:r>
              <a:rPr lang="it-IT" dirty="0"/>
              <a:t>. Ciò </a:t>
            </a:r>
            <a:r>
              <a:rPr lang="it-IT" b="1" dirty="0"/>
              <a:t>garantisce che tutti coloro che utilizzano la libreria ottengano le stesse versioni delle dipendenze</a:t>
            </a:r>
            <a:r>
              <a:rPr lang="it-IT" dirty="0"/>
              <a:t>.</a:t>
            </a:r>
          </a:p>
          <a:p>
            <a:endParaRPr lang="it-IT" dirty="0"/>
          </a:p>
          <a:p>
            <a:r>
              <a:rPr lang="it-IT" dirty="0">
                <a:highlight>
                  <a:srgbClr val="00FF00"/>
                </a:highlight>
              </a:rPr>
              <a:t>Se non è presente alcun file </a:t>
            </a:r>
            <a:r>
              <a:rPr lang="it-IT" dirty="0" err="1">
                <a:highlight>
                  <a:srgbClr val="00FF00"/>
                </a:highlight>
              </a:rPr>
              <a:t>composer.lock</a:t>
            </a:r>
            <a:r>
              <a:rPr lang="it-IT" dirty="0">
                <a:highlight>
                  <a:srgbClr val="00FF00"/>
                </a:highlight>
              </a:rPr>
              <a:t>, Composer ne creerà uno dopo la risoluzione delle dipendenze</a:t>
            </a:r>
            <a:r>
              <a:rPr lang="it-IT" dirty="0"/>
              <a:t>.</a:t>
            </a:r>
          </a:p>
        </p:txBody>
      </p:sp>
    </p:spTree>
    <p:extLst>
      <p:ext uri="{BB962C8B-B14F-4D97-AF65-F5344CB8AC3E}">
        <p14:creationId xmlns:p14="http://schemas.microsoft.com/office/powerpoint/2010/main" val="119196320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10E10-C415-4F77-B094-3D0EB2949824}"/>
              </a:ext>
            </a:extLst>
          </p:cNvPr>
          <p:cNvSpPr>
            <a:spLocks noGrp="1"/>
          </p:cNvSpPr>
          <p:nvPr>
            <p:ph type="title"/>
          </p:nvPr>
        </p:nvSpPr>
        <p:spPr/>
        <p:txBody>
          <a:bodyPr/>
          <a:lstStyle/>
          <a:p>
            <a:r>
              <a:rPr lang="it-IT" dirty="0" err="1"/>
              <a:t>composer</a:t>
            </a:r>
            <a:r>
              <a:rPr lang="it-IT" dirty="0"/>
              <a:t> update</a:t>
            </a:r>
          </a:p>
        </p:txBody>
      </p:sp>
      <p:sp>
        <p:nvSpPr>
          <p:cNvPr id="3" name="Segnaposto contenuto 2">
            <a:extLst>
              <a:ext uri="{FF2B5EF4-FFF2-40B4-BE49-F238E27FC236}">
                <a16:creationId xmlns:a16="http://schemas.microsoft.com/office/drawing/2014/main" id="{C59519DE-38B8-435B-B6F6-EA9BBF005FE0}"/>
              </a:ext>
            </a:extLst>
          </p:cNvPr>
          <p:cNvSpPr>
            <a:spLocks noGrp="1"/>
          </p:cNvSpPr>
          <p:nvPr>
            <p:ph sz="half" idx="2"/>
          </p:nvPr>
        </p:nvSpPr>
        <p:spPr/>
        <p:txBody>
          <a:bodyPr>
            <a:normAutofit fontScale="92500"/>
          </a:bodyPr>
          <a:lstStyle/>
          <a:p>
            <a:r>
              <a:rPr lang="it-IT" dirty="0"/>
              <a:t>Per ottenere </a:t>
            </a:r>
            <a:r>
              <a:rPr lang="it-IT" dirty="0">
                <a:highlight>
                  <a:srgbClr val="00FF00"/>
                </a:highlight>
              </a:rPr>
              <a:t>le ultime versioni delle dipendenze e aggiornare il file </a:t>
            </a:r>
            <a:r>
              <a:rPr lang="it-IT" dirty="0" err="1">
                <a:highlight>
                  <a:srgbClr val="00FF00"/>
                </a:highlight>
              </a:rPr>
              <a:t>composer.lock</a:t>
            </a:r>
            <a:r>
              <a:rPr lang="it-IT" dirty="0">
                <a:highlight>
                  <a:srgbClr val="00FF00"/>
                </a:highlight>
              </a:rPr>
              <a:t>, dovresti usare il comando update</a:t>
            </a:r>
            <a:r>
              <a:rPr lang="it-IT" dirty="0"/>
              <a:t>. </a:t>
            </a:r>
          </a:p>
          <a:p>
            <a:r>
              <a:rPr lang="it-IT" dirty="0"/>
              <a:t>Questo comando è anche chiamato upgrade poiché fa lo stesso di upgrade se stai pensando a </a:t>
            </a:r>
            <a:r>
              <a:rPr lang="it-IT" dirty="0" err="1"/>
              <a:t>apt-get</a:t>
            </a:r>
            <a:r>
              <a:rPr lang="it-IT" dirty="0"/>
              <a:t> o gestori di pacchetti simili.</a:t>
            </a:r>
          </a:p>
          <a:p>
            <a:endParaRPr lang="it-IT" sz="2200" dirty="0"/>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a:t>
            </a:r>
          </a:p>
          <a:p>
            <a:endParaRPr lang="it-IT" dirty="0"/>
          </a:p>
          <a:p>
            <a:r>
              <a:rPr lang="it-IT" dirty="0"/>
              <a:t>Se vuoi aggiornare solo alcuni pacchetti e non tutti, puoi elencarli come tali:</a:t>
            </a:r>
          </a:p>
          <a:p>
            <a:endParaRPr lang="it-IT" b="1" dirty="0">
              <a:latin typeface="Courier New" panose="02070309020205020404" pitchFamily="49" charset="0"/>
              <a:cs typeface="Courier New" panose="02070309020205020404" pitchFamily="49" charset="0"/>
            </a:endParaRPr>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 </a:t>
            </a:r>
            <a:r>
              <a:rPr lang="it-IT" sz="2200" b="1" dirty="0" err="1">
                <a:latin typeface="Courier New" panose="02070309020205020404" pitchFamily="49" charset="0"/>
                <a:cs typeface="Courier New" panose="02070309020205020404" pitchFamily="49" charset="0"/>
              </a:rPr>
              <a:t>vendor</a:t>
            </a:r>
            <a:r>
              <a:rPr lang="it-IT" sz="2200" b="1" dirty="0">
                <a:latin typeface="Courier New" panose="02070309020205020404" pitchFamily="49" charset="0"/>
                <a:cs typeface="Courier New" panose="02070309020205020404" pitchFamily="49" charset="0"/>
              </a:rPr>
              <a:t>/package</a:t>
            </a:r>
          </a:p>
        </p:txBody>
      </p:sp>
      <p:sp>
        <p:nvSpPr>
          <p:cNvPr id="4" name="Segnaposto contenuto 3">
            <a:extLst>
              <a:ext uri="{FF2B5EF4-FFF2-40B4-BE49-F238E27FC236}">
                <a16:creationId xmlns:a16="http://schemas.microsoft.com/office/drawing/2014/main" id="{A0D5625E-5B45-4062-A7B3-8F10FDFE9A35}"/>
              </a:ext>
            </a:extLst>
          </p:cNvPr>
          <p:cNvSpPr>
            <a:spLocks noGrp="1"/>
          </p:cNvSpPr>
          <p:nvPr>
            <p:ph sz="quarter" idx="4"/>
          </p:nvPr>
        </p:nvSpPr>
        <p:spPr/>
        <p:txBody>
          <a:bodyPr/>
          <a:lstStyle/>
          <a:p>
            <a:r>
              <a:rPr lang="it-IT" dirty="0"/>
              <a:t>Questo risolverà tutte le dipendenze del progetto e scriverà le versioni esatte in </a:t>
            </a:r>
            <a:r>
              <a:rPr lang="it-IT" dirty="0" err="1"/>
              <a:t>composer.lock</a:t>
            </a:r>
            <a:r>
              <a:rPr lang="it-IT" dirty="0"/>
              <a:t>.</a:t>
            </a:r>
          </a:p>
          <a:p>
            <a:endParaRPr lang="it-IT" dirty="0"/>
          </a:p>
          <a:p>
            <a:r>
              <a:rPr lang="it-IT" dirty="0">
                <a:highlight>
                  <a:srgbClr val="FFFF00"/>
                </a:highlight>
              </a:rPr>
              <a:t>ATTENZIONE: NON è OPPORTUNO AGGIORNARE TUTTE LE DIPENDENZE SENZA PRIMA TESTARLE ALTRIMENTI SI RISCHI DI INCORRERE IN QUALCHE INCOMPATIBILITÀ</a:t>
            </a:r>
          </a:p>
          <a:p>
            <a:endParaRPr lang="it-IT" dirty="0">
              <a:highlight>
                <a:srgbClr val="FFFF00"/>
              </a:highlight>
            </a:endParaRPr>
          </a:p>
          <a:p>
            <a:r>
              <a:rPr lang="it-IT" dirty="0">
                <a:highlight>
                  <a:srgbClr val="FFFF00"/>
                </a:highlight>
              </a:rPr>
              <a:t>QUINDI MEGLIO AGGIORNARE SOLO I PACCHETTI DI CUI SI È CERTI</a:t>
            </a:r>
          </a:p>
          <a:p>
            <a:endParaRPr lang="it-IT" dirty="0"/>
          </a:p>
        </p:txBody>
      </p:sp>
    </p:spTree>
    <p:extLst>
      <p:ext uri="{BB962C8B-B14F-4D97-AF65-F5344CB8AC3E}">
        <p14:creationId xmlns:p14="http://schemas.microsoft.com/office/powerpoint/2010/main" val="99992101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1B754-7DD9-442F-B9D3-AA6F68A5B5B9}"/>
              </a:ext>
            </a:extLst>
          </p:cNvPr>
          <p:cNvSpPr>
            <a:spLocks noGrp="1"/>
          </p:cNvSpPr>
          <p:nvPr>
            <p:ph type="title"/>
          </p:nvPr>
        </p:nvSpPr>
        <p:spPr/>
        <p:txBody>
          <a:bodyPr/>
          <a:lstStyle/>
          <a:p>
            <a:r>
              <a:rPr lang="it-IT" dirty="0" err="1"/>
              <a:t>autoload.php</a:t>
            </a:r>
            <a:endParaRPr lang="it-IT" dirty="0"/>
          </a:p>
        </p:txBody>
      </p:sp>
      <p:sp>
        <p:nvSpPr>
          <p:cNvPr id="3" name="Segnaposto contenuto 2">
            <a:extLst>
              <a:ext uri="{FF2B5EF4-FFF2-40B4-BE49-F238E27FC236}">
                <a16:creationId xmlns:a16="http://schemas.microsoft.com/office/drawing/2014/main" id="{DB0B0C64-C404-46F0-AD67-4BDA1DF0CC89}"/>
              </a:ext>
            </a:extLst>
          </p:cNvPr>
          <p:cNvSpPr>
            <a:spLocks noGrp="1"/>
          </p:cNvSpPr>
          <p:nvPr>
            <p:ph sz="half" idx="2"/>
          </p:nvPr>
        </p:nvSpPr>
        <p:spPr/>
        <p:txBody>
          <a:bodyPr/>
          <a:lstStyle/>
          <a:p>
            <a:r>
              <a:rPr lang="it-IT" b="0" i="0" dirty="0">
                <a:solidFill>
                  <a:srgbClr val="384764"/>
                </a:solidFill>
                <a:effectLst/>
                <a:latin typeface="Open Sans" panose="020B0606030504020204" pitchFamily="34" charset="0"/>
              </a:rPr>
              <a:t>L'</a:t>
            </a:r>
            <a:r>
              <a:rPr lang="it-IT" b="0" i="0" dirty="0" err="1">
                <a:solidFill>
                  <a:srgbClr val="384764"/>
                </a:solidFill>
                <a:effectLst/>
                <a:latin typeface="Open Sans" panose="020B0606030504020204" pitchFamily="34" charset="0"/>
              </a:rPr>
              <a:t>autoload.php</a:t>
            </a:r>
            <a:r>
              <a:rPr lang="it-IT" b="0" i="0" dirty="0">
                <a:solidFill>
                  <a:srgbClr val="384764"/>
                </a:solidFill>
                <a:effectLst/>
                <a:latin typeface="Open Sans" panose="020B0606030504020204" pitchFamily="34" charset="0"/>
              </a:rPr>
              <a:t> è un file che consente il caricamento delle librerie semplicemente venendo incluso nel nostro codice. Basta un singolo </a:t>
            </a:r>
            <a:r>
              <a:rPr lang="it-IT" b="0" i="1" dirty="0" err="1">
                <a:solidFill>
                  <a:srgbClr val="384764"/>
                </a:solidFill>
                <a:effectLst/>
                <a:latin typeface="Open Sans" panose="020B0606030504020204" pitchFamily="34" charset="0"/>
              </a:rPr>
              <a:t>require</a:t>
            </a:r>
            <a:r>
              <a:rPr lang="it-IT" b="0" i="0" dirty="0">
                <a:solidFill>
                  <a:srgbClr val="384764"/>
                </a:solidFill>
                <a:effectLst/>
                <a:latin typeface="Open Sans" panose="020B0606030504020204" pitchFamily="34" charset="0"/>
              </a:rPr>
              <a:t>:</a:t>
            </a:r>
            <a:endParaRPr lang="it-IT" dirty="0"/>
          </a:p>
        </p:txBody>
      </p:sp>
      <p:sp>
        <p:nvSpPr>
          <p:cNvPr id="4" name="Segnaposto contenuto 3">
            <a:extLst>
              <a:ext uri="{FF2B5EF4-FFF2-40B4-BE49-F238E27FC236}">
                <a16:creationId xmlns:a16="http://schemas.microsoft.com/office/drawing/2014/main" id="{FDA81D85-7655-42A9-8D44-9B85A6FE2277}"/>
              </a:ext>
            </a:extLst>
          </p:cNvPr>
          <p:cNvSpPr>
            <a:spLocks noGrp="1"/>
          </p:cNvSpPr>
          <p:nvPr>
            <p:ph sz="quarter" idx="4"/>
          </p:nvPr>
        </p:nvSpPr>
        <p:spPr>
          <a:solidFill>
            <a:schemeClr val="tx1"/>
          </a:solidFill>
        </p:spPr>
        <p:txBody>
          <a:bodyPr/>
          <a:lstStyle/>
          <a:p>
            <a:r>
              <a:rPr lang="pt-BR" dirty="0">
                <a:solidFill>
                  <a:schemeClr val="bg1"/>
                </a:solidFill>
              </a:rPr>
              <a:t>require __DIR__ . '/vendor/autoload.php';</a:t>
            </a:r>
            <a:endParaRPr lang="it-IT" dirty="0">
              <a:solidFill>
                <a:schemeClr val="bg1"/>
              </a:solidFill>
            </a:endParaRPr>
          </a:p>
        </p:txBody>
      </p:sp>
    </p:spTree>
    <p:extLst>
      <p:ext uri="{BB962C8B-B14F-4D97-AF65-F5344CB8AC3E}">
        <p14:creationId xmlns:p14="http://schemas.microsoft.com/office/powerpoint/2010/main" val="306856083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721C5-2117-405C-A539-B6211AAB2E15}"/>
              </a:ext>
            </a:extLst>
          </p:cNvPr>
          <p:cNvSpPr>
            <a:spLocks noGrp="1"/>
          </p:cNvSpPr>
          <p:nvPr>
            <p:ph type="title"/>
          </p:nvPr>
        </p:nvSpPr>
        <p:spPr/>
        <p:txBody>
          <a:bodyPr/>
          <a:lstStyle/>
          <a:p>
            <a:r>
              <a:rPr lang="it-IT" dirty="0" err="1"/>
              <a:t>composer</a:t>
            </a:r>
            <a:r>
              <a:rPr lang="it-IT" dirty="0"/>
              <a:t> </a:t>
            </a:r>
            <a:r>
              <a:rPr lang="it-IT" dirty="0" err="1"/>
              <a:t>remove</a:t>
            </a:r>
            <a:endParaRPr lang="it-IT" dirty="0"/>
          </a:p>
        </p:txBody>
      </p:sp>
      <p:sp>
        <p:nvSpPr>
          <p:cNvPr id="3" name="Segnaposto contenuto 2">
            <a:extLst>
              <a:ext uri="{FF2B5EF4-FFF2-40B4-BE49-F238E27FC236}">
                <a16:creationId xmlns:a16="http://schemas.microsoft.com/office/drawing/2014/main" id="{1B9BC682-D594-4BCE-9507-36E9A25F221D}"/>
              </a:ext>
            </a:extLst>
          </p:cNvPr>
          <p:cNvSpPr>
            <a:spLocks noGrp="1"/>
          </p:cNvSpPr>
          <p:nvPr>
            <p:ph sz="half" idx="2"/>
          </p:nvPr>
        </p:nvSpPr>
        <p:spPr/>
        <p:txBody>
          <a:bodyPr/>
          <a:lstStyle/>
          <a:p>
            <a:r>
              <a:rPr lang="it-IT" dirty="0"/>
              <a:t>Utilizzato per rimuovere un pacchetto sia dal </a:t>
            </a:r>
            <a:r>
              <a:rPr lang="it-IT" dirty="0" err="1"/>
              <a:t>composer.json</a:t>
            </a:r>
            <a:r>
              <a:rPr lang="it-IT" dirty="0"/>
              <a:t> che dalla </a:t>
            </a:r>
            <a:r>
              <a:rPr lang="it-IT" dirty="0" err="1"/>
              <a:t>vendor</a:t>
            </a:r>
            <a:r>
              <a:rPr lang="it-IT" dirty="0"/>
              <a:t> e aggiornare </a:t>
            </a:r>
            <a:r>
              <a:rPr lang="it-IT" dirty="0" err="1"/>
              <a:t>composer.lock</a:t>
            </a:r>
            <a:endParaRPr lang="it-IT" dirty="0"/>
          </a:p>
        </p:txBody>
      </p:sp>
      <p:sp>
        <p:nvSpPr>
          <p:cNvPr id="4" name="Segnaposto contenuto 3">
            <a:extLst>
              <a:ext uri="{FF2B5EF4-FFF2-40B4-BE49-F238E27FC236}">
                <a16:creationId xmlns:a16="http://schemas.microsoft.com/office/drawing/2014/main" id="{7B0E1C84-D4F2-4CA5-B9E1-091FE3855348}"/>
              </a:ext>
            </a:extLst>
          </p:cNvPr>
          <p:cNvSpPr>
            <a:spLocks noGrp="1"/>
          </p:cNvSpPr>
          <p:nvPr>
            <p:ph sz="quarter" idx="4"/>
          </p:nvPr>
        </p:nvSpPr>
        <p:spPr>
          <a:solidFill>
            <a:schemeClr val="tx1"/>
          </a:solidFill>
        </p:spPr>
        <p:txBody>
          <a:bodyPr/>
          <a:lstStyle/>
          <a:p>
            <a:r>
              <a:rPr lang="it-IT" dirty="0">
                <a:solidFill>
                  <a:schemeClr val="bg1"/>
                </a:solidFill>
              </a:rPr>
              <a:t>&gt; </a:t>
            </a:r>
            <a:r>
              <a:rPr lang="it-IT" dirty="0" err="1">
                <a:solidFill>
                  <a:schemeClr val="bg1"/>
                </a:solidFill>
              </a:rPr>
              <a:t>composer</a:t>
            </a:r>
            <a:r>
              <a:rPr lang="it-IT" dirty="0">
                <a:solidFill>
                  <a:schemeClr val="bg1"/>
                </a:solidFill>
              </a:rPr>
              <a:t> </a:t>
            </a:r>
            <a:r>
              <a:rPr lang="it-IT" dirty="0" err="1">
                <a:solidFill>
                  <a:schemeClr val="bg1"/>
                </a:solidFill>
              </a:rPr>
              <a:t>remove</a:t>
            </a:r>
            <a:r>
              <a:rPr lang="it-IT" dirty="0">
                <a:solidFill>
                  <a:schemeClr val="bg1"/>
                </a:solidFill>
              </a:rPr>
              <a:t> </a:t>
            </a:r>
            <a:r>
              <a:rPr lang="it-IT" dirty="0" err="1">
                <a:solidFill>
                  <a:schemeClr val="bg1"/>
                </a:solidFill>
              </a:rPr>
              <a:t>symfony</a:t>
            </a:r>
            <a:r>
              <a:rPr lang="it-IT" dirty="0">
                <a:solidFill>
                  <a:schemeClr val="bg1"/>
                </a:solidFill>
              </a:rPr>
              <a:t>/</a:t>
            </a:r>
            <a:r>
              <a:rPr lang="it-IT" dirty="0" err="1">
                <a:solidFill>
                  <a:schemeClr val="bg1"/>
                </a:solidFill>
              </a:rPr>
              <a:t>google-mailer</a:t>
            </a:r>
            <a:r>
              <a:rPr lang="it-IT" dirty="0">
                <a:solidFill>
                  <a:schemeClr val="bg1"/>
                </a:solidFill>
              </a:rPr>
              <a:t> </a:t>
            </a:r>
          </a:p>
        </p:txBody>
      </p:sp>
    </p:spTree>
    <p:extLst>
      <p:ext uri="{BB962C8B-B14F-4D97-AF65-F5344CB8AC3E}">
        <p14:creationId xmlns:p14="http://schemas.microsoft.com/office/powerpoint/2010/main" val="92032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10EC1-C50C-4B72-86C2-3D8B42DDD85D}"/>
              </a:ext>
            </a:extLst>
          </p:cNvPr>
          <p:cNvSpPr>
            <a:spLocks noGrp="1"/>
          </p:cNvSpPr>
          <p:nvPr>
            <p:ph type="title"/>
          </p:nvPr>
        </p:nvSpPr>
        <p:spPr/>
        <p:txBody>
          <a:bodyPr/>
          <a:lstStyle/>
          <a:p>
            <a:r>
              <a:rPr lang="it-IT" dirty="0"/>
              <a:t>PSR-4 Standard </a:t>
            </a:r>
            <a:r>
              <a:rPr lang="it-IT" dirty="0" err="1"/>
              <a:t>autoloading</a:t>
            </a:r>
            <a:endParaRPr lang="it-IT" dirty="0"/>
          </a:p>
        </p:txBody>
      </p:sp>
      <p:sp>
        <p:nvSpPr>
          <p:cNvPr id="3" name="Segnaposto contenuto 2">
            <a:extLst>
              <a:ext uri="{FF2B5EF4-FFF2-40B4-BE49-F238E27FC236}">
                <a16:creationId xmlns:a16="http://schemas.microsoft.com/office/drawing/2014/main" id="{A789F124-324E-4848-B1A5-D4B5ADDD7BBD}"/>
              </a:ext>
            </a:extLst>
          </p:cNvPr>
          <p:cNvSpPr>
            <a:spLocks noGrp="1"/>
          </p:cNvSpPr>
          <p:nvPr>
            <p:ph sz="half" idx="2"/>
          </p:nvPr>
        </p:nvSpPr>
        <p:spPr>
          <a:xfrm>
            <a:off x="328612" y="1318902"/>
            <a:ext cx="11549444" cy="1450676"/>
          </a:xfrm>
        </p:spPr>
        <p:txBody>
          <a:bodyPr>
            <a:normAutofit fontScale="55000" lnSpcReduction="20000"/>
          </a:bodyPr>
          <a:lstStyle/>
          <a:p>
            <a:pPr algn="l"/>
            <a:r>
              <a:rPr lang="it-IT" b="0" i="0" dirty="0">
                <a:solidFill>
                  <a:srgbClr val="5D5D5D"/>
                </a:solidFill>
                <a:effectLst/>
                <a:latin typeface="Lato" panose="020F0502020204030203" pitchFamily="34" charset="0"/>
              </a:rPr>
              <a:t>PSR-4 costituisce un nuovo standard per gestire l'</a:t>
            </a:r>
            <a:r>
              <a:rPr lang="it-IT" b="0" i="0" dirty="0" err="1">
                <a:solidFill>
                  <a:srgbClr val="5D5D5D"/>
                </a:solidFill>
                <a:effectLst/>
                <a:latin typeface="Lato" panose="020F0502020204030203" pitchFamily="34" charset="0"/>
              </a:rPr>
              <a:t>autoloading</a:t>
            </a:r>
            <a:r>
              <a:rPr lang="it-IT" b="0" i="0" dirty="0">
                <a:solidFill>
                  <a:srgbClr val="5D5D5D"/>
                </a:solidFill>
                <a:effectLst/>
                <a:latin typeface="Lato" panose="020F0502020204030203" pitchFamily="34" charset="0"/>
              </a:rPr>
              <a:t> e fa uso dei </a:t>
            </a:r>
            <a:r>
              <a:rPr lang="it-IT" b="0" i="0" dirty="0" err="1">
                <a:solidFill>
                  <a:srgbClr val="5D5D5D"/>
                </a:solidFill>
                <a:effectLst/>
                <a:latin typeface="Lato" panose="020F0502020204030203" pitchFamily="34" charset="0"/>
              </a:rPr>
              <a:t>namespace</a:t>
            </a:r>
            <a:r>
              <a:rPr lang="it-IT" b="0" i="0" dirty="0">
                <a:solidFill>
                  <a:srgbClr val="5D5D5D"/>
                </a:solidFill>
                <a:effectLst/>
                <a:latin typeface="Lato" panose="020F0502020204030203" pitchFamily="34" charset="0"/>
              </a:rPr>
              <a:t>, tecnica che evita i conflitti tra classi con lo stesso nome, ma appartenenti a librerie diverse.</a:t>
            </a:r>
          </a:p>
          <a:p>
            <a:pPr algn="l"/>
            <a:r>
              <a:rPr lang="it-IT" b="0" i="0" dirty="0">
                <a:solidFill>
                  <a:srgbClr val="5D5D5D"/>
                </a:solidFill>
                <a:effectLst/>
                <a:latin typeface="Lato" panose="020F0502020204030203" pitchFamily="34" charset="0"/>
              </a:rPr>
              <a:t>Per poter gestire le nostre classi mediante PSR-4, immaginiamo lo scenario seguente:</a:t>
            </a:r>
          </a:p>
          <a:p>
            <a:pPr algn="l"/>
            <a:r>
              <a:rPr lang="it-IT" b="0" i="0" dirty="0">
                <a:solidFill>
                  <a:srgbClr val="5D5D5D"/>
                </a:solidFill>
                <a:effectLst/>
                <a:latin typeface="Lato" panose="020F0502020204030203" pitchFamily="34" charset="0"/>
              </a:rPr>
              <a:t>cartella-sito /</a:t>
            </a:r>
          </a:p>
          <a:p>
            <a:pPr algn="l"/>
            <a:r>
              <a:rPr lang="it-IT" b="0" i="0" dirty="0">
                <a:solidFill>
                  <a:srgbClr val="5D5D5D"/>
                </a:solidFill>
                <a:effectLst/>
                <a:latin typeface="Lato" panose="020F0502020204030203" pitchFamily="34" charset="0"/>
              </a:rPr>
              <a:t>           sotto-cartella-mie-classi/</a:t>
            </a:r>
          </a:p>
          <a:p>
            <a:pPr algn="l"/>
            <a:r>
              <a:rPr lang="it-IT" b="0" i="0" dirty="0">
                <a:solidFill>
                  <a:srgbClr val="5D5D5D"/>
                </a:solidFill>
                <a:effectLst/>
                <a:latin typeface="Lato" panose="020F0502020204030203" pitchFamily="34" charset="0"/>
              </a:rPr>
              <a:t>               classe1.php</a:t>
            </a:r>
          </a:p>
          <a:p>
            <a:pPr algn="l"/>
            <a:r>
              <a:rPr lang="it-IT" b="0" i="0" dirty="0">
                <a:solidFill>
                  <a:srgbClr val="5D5D5D"/>
                </a:solidFill>
                <a:effectLst/>
                <a:latin typeface="Lato" panose="020F0502020204030203" pitchFamily="34" charset="0"/>
              </a:rPr>
              <a:t>               classe2.php</a:t>
            </a:r>
          </a:p>
          <a:p>
            <a:pPr algn="l"/>
            <a:r>
              <a:rPr lang="it-IT" b="0" i="0" dirty="0">
                <a:solidFill>
                  <a:srgbClr val="5D5D5D"/>
                </a:solidFill>
                <a:effectLst/>
                <a:latin typeface="Lato" panose="020F0502020204030203" pitchFamily="34" charset="0"/>
              </a:rPr>
              <a:t>               classe3.php</a:t>
            </a:r>
          </a:p>
          <a:p>
            <a:endParaRPr lang="it-IT" dirty="0"/>
          </a:p>
        </p:txBody>
      </p:sp>
      <p:sp>
        <p:nvSpPr>
          <p:cNvPr id="4" name="Segnaposto contenuto 3">
            <a:extLst>
              <a:ext uri="{FF2B5EF4-FFF2-40B4-BE49-F238E27FC236}">
                <a16:creationId xmlns:a16="http://schemas.microsoft.com/office/drawing/2014/main" id="{DEB065FB-7E6B-4099-94F4-14A89D6D51D5}"/>
              </a:ext>
            </a:extLst>
          </p:cNvPr>
          <p:cNvSpPr>
            <a:spLocks noGrp="1"/>
          </p:cNvSpPr>
          <p:nvPr>
            <p:ph sz="quarter" idx="4"/>
          </p:nvPr>
        </p:nvSpPr>
        <p:spPr>
          <a:xfrm>
            <a:off x="313943" y="2769578"/>
            <a:ext cx="6490269" cy="3765024"/>
          </a:xfrm>
        </p:spPr>
        <p:txBody>
          <a:bodyPr>
            <a:normAutofit fontScale="62500" lnSpcReduction="20000"/>
          </a:bodyPr>
          <a:lstStyle/>
          <a:p>
            <a:r>
              <a:rPr lang="it-IT" sz="3000" b="0" i="0" dirty="0">
                <a:solidFill>
                  <a:srgbClr val="5D5D5D"/>
                </a:solidFill>
                <a:effectLst/>
                <a:latin typeface="Lato" panose="020F0502020204030203" pitchFamily="34" charset="0"/>
              </a:rPr>
              <a:t>Assegniamo alle classi un </a:t>
            </a:r>
            <a:r>
              <a:rPr lang="it-IT" sz="3000" b="0" i="0" dirty="0" err="1">
                <a:solidFill>
                  <a:srgbClr val="5D5D5D"/>
                </a:solidFill>
                <a:effectLst/>
                <a:latin typeface="Lato" panose="020F0502020204030203" pitchFamily="34" charset="0"/>
              </a:rPr>
              <a:t>namespace</a:t>
            </a:r>
            <a:r>
              <a:rPr lang="it-IT" sz="3000" b="0" i="0" dirty="0">
                <a:solidFill>
                  <a:srgbClr val="5D5D5D"/>
                </a:solidFill>
                <a:effectLst/>
                <a:latin typeface="Lato" panose="020F0502020204030203" pitchFamily="34" charset="0"/>
              </a:rPr>
              <a:t>, uguale per tutte:</a:t>
            </a:r>
          </a:p>
          <a:p>
            <a:r>
              <a:rPr lang="en-US" sz="3000" dirty="0"/>
              <a:t>&lt;?php</a:t>
            </a:r>
          </a:p>
          <a:p>
            <a:endParaRPr lang="en-US" sz="2300" dirty="0"/>
          </a:p>
          <a:p>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MiaAzienda</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Classe1 {</a:t>
            </a:r>
          </a:p>
          <a:p>
            <a:r>
              <a:rPr lang="en-US" sz="2000" dirty="0">
                <a:latin typeface="Courier New" panose="02070309020205020404" pitchFamily="49" charset="0"/>
                <a:cs typeface="Courier New" panose="02070309020205020404" pitchFamily="49" charset="0"/>
              </a:rPr>
              <a:t>	public function __construct()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echo "Ciao, </a:t>
            </a:r>
            <a:r>
              <a:rPr lang="en-US" sz="2000" dirty="0" err="1">
                <a:latin typeface="Courier New" panose="02070309020205020404" pitchFamily="49" charset="0"/>
                <a:cs typeface="Courier New" panose="02070309020205020404" pitchFamily="49" charset="0"/>
              </a:rPr>
              <a:t>sono</a:t>
            </a:r>
            <a:r>
              <a:rPr lang="en-US" sz="2000" dirty="0">
                <a:latin typeface="Courier New" panose="02070309020205020404" pitchFamily="49" charset="0"/>
                <a:cs typeface="Courier New" panose="02070309020205020404" pitchFamily="49" charset="0"/>
              </a:rPr>
              <a:t> classe1.";</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In </a:t>
            </a:r>
            <a:r>
              <a:rPr lang="en-US" sz="2000" dirty="0" err="1">
                <a:latin typeface="Courier New" panose="02070309020205020404" pitchFamily="49" charset="0"/>
                <a:cs typeface="Courier New" panose="02070309020205020404" pitchFamily="49" charset="0"/>
              </a:rPr>
              <a:t>composer.json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"autoload": {</a:t>
            </a:r>
          </a:p>
          <a:p>
            <a:r>
              <a:rPr lang="en-US" sz="2000" dirty="0">
                <a:latin typeface="Courier New" panose="02070309020205020404" pitchFamily="49" charset="0"/>
                <a:cs typeface="Courier New" panose="02070309020205020404" pitchFamily="49" charset="0"/>
              </a:rPr>
              <a:t>		"psr-4":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MiaAzienda</a:t>
            </a:r>
            <a:r>
              <a:rPr lang="en-US" sz="2000" dirty="0">
                <a:highlight>
                  <a:srgbClr val="00FFFF"/>
                </a:highligh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":"sotto-</a:t>
            </a:r>
            <a:r>
              <a:rPr lang="en-US" sz="2000" dirty="0" err="1">
                <a:latin typeface="Courier New" panose="02070309020205020404" pitchFamily="49" charset="0"/>
                <a:cs typeface="Courier New" panose="02070309020205020404" pitchFamily="49" charset="0"/>
              </a:rPr>
              <a:t>cartella</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mie-classi</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9" name="Segnaposto contenuto 3">
            <a:extLst>
              <a:ext uri="{FF2B5EF4-FFF2-40B4-BE49-F238E27FC236}">
                <a16:creationId xmlns:a16="http://schemas.microsoft.com/office/drawing/2014/main" id="{9A2EADF6-0BE9-4C9B-A780-9268FA230694}"/>
              </a:ext>
            </a:extLst>
          </p:cNvPr>
          <p:cNvSpPr txBox="1">
            <a:spLocks/>
          </p:cNvSpPr>
          <p:nvPr/>
        </p:nvSpPr>
        <p:spPr>
          <a:xfrm>
            <a:off x="6804212" y="2769578"/>
            <a:ext cx="4634753" cy="3765024"/>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100000"/>
              </a:lnSpc>
              <a:spcBef>
                <a:spcPts val="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100000"/>
              </a:lnSpc>
              <a:spcBef>
                <a:spcPts val="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100000"/>
              </a:lnSpc>
              <a:spcBef>
                <a:spcPts val="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en-US" sz="2000" dirty="0">
              <a:latin typeface="Courier New" panose="02070309020205020404" pitchFamily="49"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rPr>
              <a:t>Poi </a:t>
            </a:r>
          </a:p>
          <a:p>
            <a:r>
              <a:rPr lang="it-IT" sz="2000" b="1" i="1" dirty="0">
                <a:solidFill>
                  <a:schemeClr val="bg1"/>
                </a:solidFill>
                <a:highlight>
                  <a:srgbClr val="000000"/>
                </a:highlight>
                <a:latin typeface="Lato" panose="020F0502020204030203" pitchFamily="34" charset="0"/>
              </a:rPr>
              <a:t>&gt; </a:t>
            </a:r>
            <a:r>
              <a:rPr lang="it-IT" sz="2000" b="1" i="1" dirty="0" err="1">
                <a:solidFill>
                  <a:schemeClr val="bg1"/>
                </a:solidFill>
                <a:highlight>
                  <a:srgbClr val="000000"/>
                </a:highlight>
                <a:latin typeface="Lato" panose="020F0502020204030203" pitchFamily="34" charset="0"/>
              </a:rPr>
              <a:t>composer</a:t>
            </a:r>
            <a:r>
              <a:rPr lang="it-IT" sz="2000" b="1" i="1" dirty="0">
                <a:solidFill>
                  <a:schemeClr val="bg1"/>
                </a:solidFill>
                <a:highlight>
                  <a:srgbClr val="000000"/>
                </a:highlight>
                <a:latin typeface="Lato" panose="020F0502020204030203" pitchFamily="34" charset="0"/>
              </a:rPr>
              <a:t> </a:t>
            </a:r>
            <a:r>
              <a:rPr lang="it-IT" sz="2000" b="1" i="1" dirty="0" err="1">
                <a:solidFill>
                  <a:schemeClr val="bg1"/>
                </a:solidFill>
                <a:highlight>
                  <a:srgbClr val="000000"/>
                </a:highlight>
                <a:latin typeface="Lato" panose="020F0502020204030203" pitchFamily="34" charset="0"/>
              </a:rPr>
              <a:t>dump-autoload</a:t>
            </a:r>
            <a:r>
              <a:rPr lang="it-IT" sz="2000" b="1" i="1" dirty="0">
                <a:solidFill>
                  <a:schemeClr val="bg1"/>
                </a:solidFill>
                <a:highlight>
                  <a:srgbClr val="000000"/>
                </a:highlight>
                <a:latin typeface="Lato" panose="020F0502020204030203" pitchFamily="34" charset="0"/>
              </a:rPr>
              <a:t> –o</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cs typeface="Courier New" panose="02070309020205020404" pitchFamily="49" charset="0"/>
              </a:rPr>
              <a:t>Nel file (es </a:t>
            </a:r>
            <a:r>
              <a:rPr lang="it-IT" sz="2000" b="1" i="1" dirty="0" err="1">
                <a:solidFill>
                  <a:schemeClr val="bg1"/>
                </a:solidFill>
                <a:highlight>
                  <a:srgbClr val="000000"/>
                </a:highlight>
                <a:latin typeface="Lato" panose="020F0502020204030203" pitchFamily="34" charset="0"/>
                <a:cs typeface="Courier New" panose="02070309020205020404" pitchFamily="49" charset="0"/>
              </a:rPr>
              <a:t>index.php</a:t>
            </a:r>
            <a:r>
              <a:rPr lang="it-IT" sz="2000" b="1" i="1" dirty="0">
                <a:solidFill>
                  <a:schemeClr val="bg1"/>
                </a:solidFill>
                <a:highlight>
                  <a:srgbClr val="000000"/>
                </a:highlight>
                <a:latin typeface="Lato" panose="020F0502020204030203" pitchFamily="34" charset="0"/>
                <a:cs typeface="Courier New" panose="02070309020205020404" pitchFamily="49" charset="0"/>
              </a:rPr>
              <a:t>):</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en-US" sz="3000" dirty="0"/>
              <a:t>&lt;?php</a:t>
            </a:r>
          </a:p>
          <a:p>
            <a:r>
              <a:rPr lang="en-US" sz="3000" dirty="0"/>
              <a:t>            require "vendor/</a:t>
            </a:r>
            <a:r>
              <a:rPr lang="en-US" sz="3000" dirty="0" err="1"/>
              <a:t>autoload.php</a:t>
            </a:r>
            <a:r>
              <a:rPr lang="en-US" sz="3000" dirty="0"/>
              <a:t>";</a:t>
            </a:r>
          </a:p>
          <a:p>
            <a:endParaRPr lang="en-US" sz="3000" dirty="0"/>
          </a:p>
          <a:p>
            <a:r>
              <a:rPr lang="en-US" sz="3000" dirty="0"/>
              <a:t>                use </a:t>
            </a:r>
            <a:r>
              <a:rPr lang="en-US" sz="3000" dirty="0" err="1"/>
              <a:t>MiaAzienda</a:t>
            </a:r>
            <a:r>
              <a:rPr lang="en-US" sz="3000" dirty="0"/>
              <a:t>\Classe1;</a:t>
            </a:r>
          </a:p>
          <a:p>
            <a:r>
              <a:rPr lang="en-US" sz="3000" dirty="0"/>
              <a:t>                use </a:t>
            </a:r>
            <a:r>
              <a:rPr lang="en-US" sz="3000" dirty="0" err="1"/>
              <a:t>MiaAzienda</a:t>
            </a:r>
            <a:r>
              <a:rPr lang="en-US" sz="3000" dirty="0"/>
              <a:t>\Classe2;</a:t>
            </a:r>
          </a:p>
          <a:p>
            <a:r>
              <a:rPr lang="en-US" sz="3000" dirty="0"/>
              <a:t>                use </a:t>
            </a:r>
            <a:r>
              <a:rPr lang="en-US" sz="3000" dirty="0" err="1"/>
              <a:t>MiaAzienda</a:t>
            </a:r>
            <a:r>
              <a:rPr lang="en-US" sz="3000" dirty="0"/>
              <a:t>\Classe1;</a:t>
            </a:r>
          </a:p>
          <a:p>
            <a:endParaRPr lang="en-US" sz="3000" dirty="0"/>
          </a:p>
          <a:p>
            <a:r>
              <a:rPr lang="en-US" sz="3000" dirty="0"/>
              <a:t>                $obj1 = new Classe1();</a:t>
            </a:r>
          </a:p>
          <a:p>
            <a:r>
              <a:rPr lang="en-US" sz="3000" dirty="0"/>
              <a:t>                $obj2 = new Classe2();</a:t>
            </a:r>
          </a:p>
          <a:p>
            <a:r>
              <a:rPr lang="en-US" sz="3000" dirty="0"/>
              <a:t>                $obj3 = new Classe3();</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75293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87C26-6191-4E30-8FEE-2196D503CE0C}"/>
              </a:ext>
            </a:extLst>
          </p:cNvPr>
          <p:cNvSpPr>
            <a:spLocks noGrp="1"/>
          </p:cNvSpPr>
          <p:nvPr>
            <p:ph type="title"/>
          </p:nvPr>
        </p:nvSpPr>
        <p:spPr/>
        <p:txBody>
          <a:bodyPr/>
          <a:lstStyle/>
          <a:p>
            <a:r>
              <a:rPr lang="it-IT" dirty="0"/>
              <a:t>Esempio con </a:t>
            </a:r>
            <a:r>
              <a:rPr lang="it-IT" dirty="0" err="1"/>
              <a:t>symfony</a:t>
            </a:r>
            <a:r>
              <a:rPr lang="it-IT" dirty="0"/>
              <a:t>/</a:t>
            </a:r>
            <a:r>
              <a:rPr lang="it-IT" dirty="0" err="1"/>
              <a:t>mailer</a:t>
            </a:r>
            <a:r>
              <a:rPr lang="it-IT" dirty="0"/>
              <a:t> e </a:t>
            </a:r>
            <a:r>
              <a:rPr lang="it-IT" dirty="0" err="1"/>
              <a:t>composer</a:t>
            </a:r>
            <a:r>
              <a:rPr lang="it-IT" dirty="0"/>
              <a:t> </a:t>
            </a:r>
          </a:p>
        </p:txBody>
      </p:sp>
      <p:sp>
        <p:nvSpPr>
          <p:cNvPr id="3" name="Segnaposto contenuto 2">
            <a:extLst>
              <a:ext uri="{FF2B5EF4-FFF2-40B4-BE49-F238E27FC236}">
                <a16:creationId xmlns:a16="http://schemas.microsoft.com/office/drawing/2014/main" id="{32463974-3150-4057-8432-CE64ADA5DEA6}"/>
              </a:ext>
            </a:extLst>
          </p:cNvPr>
          <p:cNvSpPr>
            <a:spLocks noGrp="1"/>
          </p:cNvSpPr>
          <p:nvPr>
            <p:ph sz="half" idx="2"/>
          </p:nvPr>
        </p:nvSpPr>
        <p:spPr/>
        <p:txBody>
          <a:bodyPr>
            <a:normAutofit/>
          </a:bodyPr>
          <a:lstStyle/>
          <a:p>
            <a:r>
              <a:rPr lang="it-IT" dirty="0" err="1"/>
              <a:t>composer</a:t>
            </a:r>
            <a:r>
              <a:rPr lang="it-IT" dirty="0"/>
              <a:t> </a:t>
            </a:r>
            <a:r>
              <a:rPr lang="it-IT" dirty="0" err="1"/>
              <a:t>require</a:t>
            </a:r>
            <a:r>
              <a:rPr lang="it-IT" dirty="0"/>
              <a:t> </a:t>
            </a:r>
            <a:r>
              <a:rPr lang="it-IT" dirty="0" err="1"/>
              <a:t>symfony</a:t>
            </a:r>
            <a:r>
              <a:rPr lang="it-IT" dirty="0"/>
              <a:t>/</a:t>
            </a:r>
            <a:r>
              <a:rPr lang="it-IT" dirty="0" err="1"/>
              <a:t>mailer</a:t>
            </a:r>
            <a:endParaRPr lang="it-IT" dirty="0"/>
          </a:p>
          <a:p>
            <a:endParaRPr lang="it-IT" dirty="0"/>
          </a:p>
          <a:p>
            <a:r>
              <a:rPr lang="it-IT" dirty="0" err="1"/>
              <a:t>composer</a:t>
            </a:r>
            <a:r>
              <a:rPr lang="it-IT" dirty="0"/>
              <a:t> </a:t>
            </a:r>
            <a:r>
              <a:rPr lang="it-IT" dirty="0" err="1"/>
              <a:t>require</a:t>
            </a:r>
            <a:r>
              <a:rPr lang="it-IT" dirty="0"/>
              <a:t> </a:t>
            </a:r>
            <a:r>
              <a:rPr lang="it-IT" dirty="0" err="1"/>
              <a:t>symfony</a:t>
            </a:r>
            <a:r>
              <a:rPr lang="it-IT" dirty="0"/>
              <a:t>/</a:t>
            </a:r>
            <a:r>
              <a:rPr lang="it-IT" dirty="0" err="1"/>
              <a:t>mime</a:t>
            </a:r>
            <a:endParaRPr lang="it-IT" dirty="0"/>
          </a:p>
          <a:p>
            <a:endParaRPr lang="it-IT" dirty="0"/>
          </a:p>
          <a:p>
            <a:r>
              <a:rPr lang="it-IT" dirty="0"/>
              <a:t>Nell'esempio utilizzo </a:t>
            </a:r>
            <a:r>
              <a:rPr lang="it-IT" dirty="0" err="1"/>
              <a:t>mailtrap</a:t>
            </a:r>
            <a:endParaRPr lang="it-IT" dirty="0"/>
          </a:p>
          <a:p>
            <a:r>
              <a:rPr lang="it-IT" dirty="0"/>
              <a:t>smtp://*******user****:***pwd****@smtp.mailtrap.io:2525/?encryption=ssl&amp;auth_mode=login</a:t>
            </a:r>
          </a:p>
          <a:p>
            <a:endParaRPr lang="it-IT" dirty="0"/>
          </a:p>
          <a:p>
            <a:r>
              <a:rPr lang="it-IT" dirty="0"/>
              <a:t>elenco </a:t>
            </a:r>
            <a:r>
              <a:rPr lang="it-IT" dirty="0" err="1"/>
              <a:t>smtp</a:t>
            </a:r>
            <a:r>
              <a:rPr lang="it-IT" dirty="0"/>
              <a:t> previsti</a:t>
            </a:r>
          </a:p>
          <a:p>
            <a:r>
              <a:rPr lang="it-IT" dirty="0"/>
              <a:t>https://symfony.com/doc/current/mailer.html</a:t>
            </a:r>
          </a:p>
          <a:p>
            <a:endParaRPr lang="it-IT" dirty="0"/>
          </a:p>
        </p:txBody>
      </p:sp>
      <p:sp>
        <p:nvSpPr>
          <p:cNvPr id="6" name="Segnaposto contenuto 5">
            <a:extLst>
              <a:ext uri="{FF2B5EF4-FFF2-40B4-BE49-F238E27FC236}">
                <a16:creationId xmlns:a16="http://schemas.microsoft.com/office/drawing/2014/main" id="{E222C895-69AD-4B95-955B-D9E835BB2862}"/>
              </a:ext>
            </a:extLst>
          </p:cNvPr>
          <p:cNvSpPr>
            <a:spLocks noGrp="1"/>
          </p:cNvSpPr>
          <p:nvPr>
            <p:ph sz="quarter" idx="4"/>
          </p:nvPr>
        </p:nvSpPr>
        <p:spPr/>
        <p:txBody>
          <a:bodyPr>
            <a:normAutofit fontScale="62500" lnSpcReduction="20000"/>
          </a:bodyPr>
          <a:lstStyle/>
          <a:p>
            <a:r>
              <a:rPr lang="it-IT" b="0" dirty="0">
                <a:solidFill>
                  <a:srgbClr val="569CD6"/>
                </a:solidFill>
                <a:effectLst/>
                <a:latin typeface="Consolas" panose="020B0609020204030204" pitchFamily="49" charset="0"/>
              </a:rPr>
              <a:t>File: </a:t>
            </a:r>
            <a:r>
              <a:rPr lang="it-IT" b="0" dirty="0" err="1">
                <a:solidFill>
                  <a:srgbClr val="569CD6"/>
                </a:solidFill>
                <a:effectLst/>
                <a:latin typeface="Consolas" panose="020B0609020204030204" pitchFamily="49" charset="0"/>
              </a:rPr>
              <a:t>index.php</a:t>
            </a:r>
            <a:endParaRPr lang="it-IT" b="0" dirty="0">
              <a:solidFill>
                <a:srgbClr val="569CD6"/>
              </a:solidFill>
              <a:effectLst/>
              <a:latin typeface="Consolas" panose="020B0609020204030204" pitchFamily="49" charset="0"/>
            </a:endParaRP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err="1">
                <a:solidFill>
                  <a:srgbClr val="C586C0"/>
                </a:solidFill>
                <a:effectLst/>
                <a:latin typeface="Consolas" panose="020B0609020204030204" pitchFamily="49" charset="0"/>
              </a:rPr>
              <a:t>require</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__DIR__</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vendor</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autoload.php</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a:t>
            </a:r>
            <a:r>
              <a:rPr lang="it-IT" b="0" dirty="0" err="1">
                <a:solidFill>
                  <a:srgbClr val="D4D4D4"/>
                </a:solidFill>
                <a:effectLst/>
                <a:latin typeface="Consolas" panose="020B0609020204030204" pitchFamily="49" charset="0"/>
              </a:rPr>
              <a:t>Mime</a:t>
            </a:r>
            <a:r>
              <a:rPr lang="it-IT" b="0" dirty="0">
                <a:solidFill>
                  <a:srgbClr val="D4D4D4"/>
                </a:solidFill>
                <a:effectLst/>
                <a:latin typeface="Consolas" panose="020B0609020204030204" pitchFamily="49" charset="0"/>
              </a:rPr>
              <a:t>\</a:t>
            </a:r>
            <a:r>
              <a:rPr lang="it-IT" b="0" dirty="0" err="1">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 = </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fromDsn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smtp</a:t>
            </a:r>
            <a:r>
              <a:rPr lang="it-IT" b="0" dirty="0">
                <a:solidFill>
                  <a:srgbClr val="CE9178"/>
                </a:solidFill>
                <a:effectLst/>
                <a:latin typeface="Consolas" panose="020B0609020204030204" pitchFamily="49" charset="0"/>
              </a:rPr>
              <a:t>://*******:*******@smtp.mailtrap.io:2525/?encryption=ssl&amp;auth_mode=login'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from</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to</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//-&gt;cc(*********')</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bcc</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replyTo</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priority</a:t>
            </a:r>
            <a:r>
              <a:rPr lang="it-IT" b="0" dirty="0">
                <a:solidFill>
                  <a:srgbClr val="6A9955"/>
                </a:solidFill>
                <a:effectLst/>
                <a:latin typeface="Consolas" panose="020B0609020204030204" pitchFamily="49" charset="0"/>
              </a:rPr>
              <a:t>(Email::PRIORITY_HIGH)</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-&gt;</a:t>
            </a:r>
            <a:r>
              <a:rPr lang="it-IT" b="0" dirty="0" err="1">
                <a:solidFill>
                  <a:srgbClr val="DCDCAA"/>
                </a:solidFill>
                <a:effectLst/>
                <a:latin typeface="Consolas" panose="020B0609020204030204" pitchFamily="49" charset="0"/>
              </a:rPr>
              <a:t>subject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'Time for </a:t>
            </a:r>
            <a:r>
              <a:rPr lang="it-IT" b="0" dirty="0" err="1">
                <a:solidFill>
                  <a:srgbClr val="CE9178"/>
                </a:solidFill>
                <a:effectLst/>
                <a:latin typeface="Consolas" panose="020B0609020204030204" pitchFamily="49" charset="0"/>
              </a:rPr>
              <a:t>Symfony</a:t>
            </a:r>
            <a:r>
              <a:rPr lang="it-IT" b="0" dirty="0">
                <a:solidFill>
                  <a:srgbClr val="CE9178"/>
                </a:solidFill>
                <a:effectLst/>
                <a:latin typeface="Consolas" panose="020B0609020204030204" pitchFamily="49" charset="0"/>
              </a:rPr>
              <a:t> 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text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Sending</a:t>
            </a:r>
            <a:r>
              <a:rPr lang="it-IT" b="0" dirty="0">
                <a:solidFill>
                  <a:srgbClr val="CE9178"/>
                </a:solidFill>
                <a:effectLst/>
                <a:latin typeface="Consolas" panose="020B0609020204030204" pitchFamily="49" charset="0"/>
              </a:rPr>
              <a:t> emails </a:t>
            </a:r>
            <a:r>
              <a:rPr lang="it-IT" b="0" dirty="0" err="1">
                <a:solidFill>
                  <a:srgbClr val="CE9178"/>
                </a:solidFill>
                <a:effectLst/>
                <a:latin typeface="Consolas" panose="020B0609020204030204" pitchFamily="49" charset="0"/>
              </a:rPr>
              <a:t>is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fun</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again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html</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'&lt;p&gt;</a:t>
            </a:r>
            <a:r>
              <a:rPr lang="it-IT" b="0" dirty="0" err="1">
                <a:solidFill>
                  <a:srgbClr val="CE9178"/>
                </a:solidFill>
                <a:effectLst/>
                <a:latin typeface="Consolas" panose="020B0609020204030204" pitchFamily="49" charset="0"/>
              </a:rPr>
              <a:t>See</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Twig</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 for </a:t>
            </a:r>
            <a:r>
              <a:rPr lang="it-IT" b="0" dirty="0" err="1">
                <a:solidFill>
                  <a:srgbClr val="CE9178"/>
                </a:solidFill>
                <a:effectLst/>
                <a:latin typeface="Consolas" panose="020B0609020204030204" pitchFamily="49" charset="0"/>
              </a:rPr>
              <a:t>better</a:t>
            </a:r>
            <a:r>
              <a:rPr lang="it-IT" b="0" dirty="0">
                <a:solidFill>
                  <a:srgbClr val="CE9178"/>
                </a:solidFill>
                <a:effectLst/>
                <a:latin typeface="Consolas" panose="020B0609020204030204" pitchFamily="49" charset="0"/>
              </a:rPr>
              <a:t> HTML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!&lt;/p&gt;'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-&gt;</a:t>
            </a:r>
            <a:r>
              <a:rPr lang="it-IT" b="0" dirty="0" err="1">
                <a:solidFill>
                  <a:srgbClr val="DCDCAA"/>
                </a:solidFill>
                <a:effectLst/>
                <a:latin typeface="Consolas" panose="020B0609020204030204" pitchFamily="49" charset="0"/>
              </a:rPr>
              <a:t>send</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"Mail Inviata"</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222439406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3CC7-83F2-437D-BB36-EAC525F0D1E1}"/>
              </a:ext>
            </a:extLst>
          </p:cNvPr>
          <p:cNvSpPr>
            <a:spLocks noGrp="1"/>
          </p:cNvSpPr>
          <p:nvPr>
            <p:ph type="title"/>
          </p:nvPr>
        </p:nvSpPr>
        <p:spPr/>
        <p:txBody>
          <a:bodyPr/>
          <a:lstStyle/>
          <a:p>
            <a:r>
              <a:rPr lang="it-IT" dirty="0"/>
              <a:t>Classe Carbon – gestire le Date</a:t>
            </a:r>
          </a:p>
        </p:txBody>
      </p:sp>
      <p:sp>
        <p:nvSpPr>
          <p:cNvPr id="3" name="Segnaposto contenuto 2">
            <a:extLst>
              <a:ext uri="{FF2B5EF4-FFF2-40B4-BE49-F238E27FC236}">
                <a16:creationId xmlns:a16="http://schemas.microsoft.com/office/drawing/2014/main" id="{84CDD70A-232B-460B-9EB0-E5C306A1A2C8}"/>
              </a:ext>
            </a:extLst>
          </p:cNvPr>
          <p:cNvSpPr>
            <a:spLocks noGrp="1"/>
          </p:cNvSpPr>
          <p:nvPr>
            <p:ph sz="half" idx="2"/>
          </p:nvPr>
        </p:nvSpPr>
        <p:spPr/>
        <p:txBody>
          <a:bodyPr/>
          <a:lstStyle/>
          <a:p>
            <a:r>
              <a:rPr lang="en-US" b="0" i="0" dirty="0">
                <a:solidFill>
                  <a:srgbClr val="333333"/>
                </a:solidFill>
                <a:effectLst/>
                <a:latin typeface="Open sans" panose="020B0606030504020204" pitchFamily="34" charset="0"/>
              </a:rPr>
              <a:t>The Carbon class is </a:t>
            </a:r>
            <a:r>
              <a:rPr lang="en-US" b="0" i="0" u="none" strike="noStrike" dirty="0">
                <a:solidFill>
                  <a:srgbClr val="337AB7"/>
                </a:solidFill>
                <a:effectLst/>
                <a:latin typeface="Open sans" panose="020B0606030504020204" pitchFamily="34" charset="0"/>
                <a:hlinkClick r:id="rId2"/>
              </a:rPr>
              <a:t>inherited</a:t>
            </a:r>
            <a:r>
              <a:rPr lang="en-US" b="0" i="0" dirty="0">
                <a:solidFill>
                  <a:srgbClr val="333333"/>
                </a:solidFill>
                <a:effectLst/>
                <a:latin typeface="Open sans" panose="020B0606030504020204" pitchFamily="34" charset="0"/>
              </a:rPr>
              <a:t> from the PHP </a:t>
            </a:r>
            <a:r>
              <a:rPr lang="en-US" b="0" i="0" u="none" strike="noStrike" dirty="0" err="1">
                <a:solidFill>
                  <a:srgbClr val="337AB7"/>
                </a:solidFill>
                <a:effectLst/>
                <a:latin typeface="Open sans" panose="020B0606030504020204" pitchFamily="34" charset="0"/>
                <a:hlinkClick r:id="rId3"/>
              </a:rPr>
              <a:t>DateTime</a:t>
            </a:r>
            <a:r>
              <a:rPr lang="en-US" b="0" i="0" dirty="0">
                <a:solidFill>
                  <a:srgbClr val="333333"/>
                </a:solidFill>
                <a:effectLst/>
                <a:latin typeface="Open sans" panose="020B0606030504020204" pitchFamily="34" charset="0"/>
              </a:rPr>
              <a:t> class.</a:t>
            </a:r>
          </a:p>
          <a:p>
            <a:endParaRPr lang="en-US" dirty="0">
              <a:solidFill>
                <a:srgbClr val="333333"/>
              </a:solidFill>
              <a:latin typeface="Open sans" panose="020B0606030504020204" pitchFamily="34" charset="0"/>
            </a:endParaRPr>
          </a:p>
          <a:p>
            <a:r>
              <a:rPr lang="en-US" dirty="0" err="1">
                <a:solidFill>
                  <a:srgbClr val="333333"/>
                </a:solidFill>
                <a:latin typeface="Open sans" panose="020B0606030504020204" pitchFamily="34" charset="0"/>
              </a:rPr>
              <a:t>consente</a:t>
            </a:r>
            <a:r>
              <a:rPr lang="en-US" dirty="0">
                <a:solidFill>
                  <a:srgbClr val="333333"/>
                </a:solidFill>
                <a:latin typeface="Open sans" panose="020B0606030504020204" pitchFamily="34" charset="0"/>
              </a:rPr>
              <a:t> di </a:t>
            </a:r>
            <a:r>
              <a:rPr lang="en-US" dirty="0" err="1">
                <a:solidFill>
                  <a:srgbClr val="333333"/>
                </a:solidFill>
                <a:latin typeface="Open sans" panose="020B0606030504020204" pitchFamily="34" charset="0"/>
              </a:rPr>
              <a:t>gestire</a:t>
            </a:r>
            <a:r>
              <a:rPr lang="en-US" dirty="0">
                <a:solidFill>
                  <a:srgbClr val="333333"/>
                </a:solidFill>
                <a:latin typeface="Open sans" panose="020B0606030504020204" pitchFamily="34" charset="0"/>
              </a:rPr>
              <a:t> in modo </a:t>
            </a:r>
            <a:r>
              <a:rPr lang="en-US" dirty="0" err="1">
                <a:solidFill>
                  <a:srgbClr val="333333"/>
                </a:solidFill>
                <a:latin typeface="Open sans" panose="020B0606030504020204" pitchFamily="34" charset="0"/>
              </a:rPr>
              <a:t>più</a:t>
            </a:r>
            <a:r>
              <a:rPr lang="en-US" dirty="0">
                <a:solidFill>
                  <a:srgbClr val="333333"/>
                </a:solidFill>
                <a:latin typeface="Open sans" panose="020B0606030504020204" pitchFamily="34" charset="0"/>
              </a:rPr>
              <a:t> semplice le date, per </a:t>
            </a:r>
            <a:r>
              <a:rPr lang="en-US" dirty="0" err="1">
                <a:solidFill>
                  <a:srgbClr val="333333"/>
                </a:solidFill>
                <a:latin typeface="Open sans" panose="020B0606030504020204" pitchFamily="34" charset="0"/>
              </a:rPr>
              <a:t>utilizzarlo</a:t>
            </a:r>
            <a:r>
              <a:rPr lang="en-US" dirty="0">
                <a:solidFill>
                  <a:srgbClr val="333333"/>
                </a:solidFill>
                <a:latin typeface="Open sans" panose="020B0606030504020204" pitchFamily="34" charset="0"/>
              </a:rPr>
              <a:t> da composer:</a:t>
            </a:r>
          </a:p>
          <a:p>
            <a:r>
              <a:rPr lang="it-IT" b="0" i="0" dirty="0" err="1">
                <a:solidFill>
                  <a:srgbClr val="C5C8C6"/>
                </a:solidFill>
                <a:effectLst/>
                <a:latin typeface="Menlo"/>
              </a:rPr>
              <a:t>composer</a:t>
            </a:r>
            <a:r>
              <a:rPr lang="it-IT" b="0" i="0" dirty="0">
                <a:solidFill>
                  <a:srgbClr val="C5C8C6"/>
                </a:solidFill>
                <a:effectLst/>
                <a:latin typeface="Menlo"/>
              </a:rPr>
              <a:t> </a:t>
            </a:r>
            <a:r>
              <a:rPr lang="it-IT" b="0" i="0" dirty="0" err="1">
                <a:solidFill>
                  <a:srgbClr val="DE935F"/>
                </a:solidFill>
                <a:effectLst/>
                <a:latin typeface="Menlo"/>
              </a:rPr>
              <a:t>require</a:t>
            </a:r>
            <a:r>
              <a:rPr lang="it-IT" b="0" i="0" dirty="0">
                <a:solidFill>
                  <a:srgbClr val="C5C8C6"/>
                </a:solidFill>
                <a:effectLst/>
                <a:latin typeface="Menlo"/>
              </a:rPr>
              <a:t> </a:t>
            </a:r>
            <a:r>
              <a:rPr lang="it-IT" b="0" i="0" dirty="0" err="1">
                <a:solidFill>
                  <a:srgbClr val="C5C8C6"/>
                </a:solidFill>
                <a:effectLst/>
                <a:latin typeface="Menlo"/>
              </a:rPr>
              <a:t>nesbot</a:t>
            </a:r>
            <a:r>
              <a:rPr lang="it-IT" b="0" i="0" dirty="0">
                <a:solidFill>
                  <a:srgbClr val="C5C8C6"/>
                </a:solidFill>
                <a:effectLst/>
                <a:latin typeface="Menlo"/>
              </a:rPr>
              <a:t>/carbon</a:t>
            </a:r>
          </a:p>
          <a:p>
            <a:endParaRPr lang="it-IT" dirty="0">
              <a:solidFill>
                <a:srgbClr val="C5C8C6"/>
              </a:solidFill>
              <a:latin typeface="Menlo"/>
            </a:endParaRPr>
          </a:p>
          <a:p>
            <a:r>
              <a:rPr lang="it-IT" b="0" i="0" dirty="0">
                <a:solidFill>
                  <a:srgbClr val="C5C8C6"/>
                </a:solidFill>
                <a:effectLst/>
                <a:latin typeface="Menlo"/>
              </a:rPr>
              <a:t>nell'</a:t>
            </a:r>
            <a:r>
              <a:rPr lang="it-IT" b="0" i="0" dirty="0" err="1">
                <a:solidFill>
                  <a:srgbClr val="C5C8C6"/>
                </a:solidFill>
                <a:effectLst/>
                <a:latin typeface="Menlo"/>
              </a:rPr>
              <a:t>index.php</a:t>
            </a:r>
            <a:endParaRPr lang="it-IT" b="0" i="0" dirty="0">
              <a:solidFill>
                <a:srgbClr val="C5C8C6"/>
              </a:solidFill>
              <a:effectLst/>
              <a:latin typeface="Menlo"/>
            </a:endParaRPr>
          </a:p>
          <a:p>
            <a:r>
              <a:rPr lang="en-US" b="0" i="0" dirty="0">
                <a:solidFill>
                  <a:srgbClr val="DE935F"/>
                </a:solidFill>
                <a:effectLst/>
                <a:latin typeface="Menlo"/>
              </a:rPr>
              <a:t>&lt;?php</a:t>
            </a:r>
            <a:r>
              <a:rPr lang="en-US" b="0" i="0" dirty="0">
                <a:solidFill>
                  <a:srgbClr val="C5C8C6"/>
                </a:solidFill>
                <a:effectLst/>
                <a:latin typeface="Menlo"/>
              </a:rPr>
              <a:t> </a:t>
            </a:r>
            <a:r>
              <a:rPr lang="en-US" b="0" i="0" dirty="0">
                <a:solidFill>
                  <a:srgbClr val="B294BB"/>
                </a:solidFill>
                <a:effectLst/>
                <a:latin typeface="Menlo"/>
              </a:rPr>
              <a:t>require</a:t>
            </a:r>
            <a:r>
              <a:rPr lang="en-US" b="0" i="0" dirty="0">
                <a:solidFill>
                  <a:srgbClr val="C5C8C6"/>
                </a:solidFill>
                <a:effectLst/>
                <a:latin typeface="Menlo"/>
              </a:rPr>
              <a:t> </a:t>
            </a:r>
            <a:r>
              <a:rPr lang="en-US" b="0" i="0" dirty="0">
                <a:solidFill>
                  <a:srgbClr val="B5BD68"/>
                </a:solidFill>
                <a:effectLst/>
                <a:latin typeface="Menlo"/>
              </a:rPr>
              <a:t>'vendor/</a:t>
            </a:r>
            <a:r>
              <a:rPr lang="en-US" b="0" i="0" dirty="0" err="1">
                <a:solidFill>
                  <a:srgbClr val="B5BD68"/>
                </a:solidFill>
                <a:effectLst/>
                <a:latin typeface="Menlo"/>
              </a:rPr>
              <a:t>autoload.php</a:t>
            </a:r>
            <a:r>
              <a:rPr lang="en-US" b="0" i="0" dirty="0">
                <a:solidFill>
                  <a:srgbClr val="B5BD68"/>
                </a:solidFill>
                <a:effectLst/>
                <a:latin typeface="Menlo"/>
              </a:rPr>
              <a:t>'</a:t>
            </a:r>
            <a:r>
              <a:rPr lang="en-US" b="0" i="0" dirty="0">
                <a:solidFill>
                  <a:srgbClr val="C5C8C6"/>
                </a:solidFill>
                <a:effectLst/>
                <a:latin typeface="Menlo"/>
              </a:rPr>
              <a:t>; </a:t>
            </a:r>
            <a:r>
              <a:rPr lang="en-US" b="0" i="0" dirty="0">
                <a:solidFill>
                  <a:srgbClr val="B294BB"/>
                </a:solidFill>
                <a:effectLst/>
                <a:latin typeface="Menlo"/>
              </a:rPr>
              <a:t>use</a:t>
            </a:r>
            <a:r>
              <a:rPr lang="en-US" b="0" i="0" dirty="0">
                <a:solidFill>
                  <a:srgbClr val="C5C8C6"/>
                </a:solidFill>
                <a:effectLst/>
                <a:latin typeface="Menlo"/>
              </a:rPr>
              <a:t> </a:t>
            </a:r>
            <a:r>
              <a:rPr lang="en-US" b="0" i="0" dirty="0">
                <a:solidFill>
                  <a:srgbClr val="8ABEB7"/>
                </a:solidFill>
                <a:effectLst/>
                <a:latin typeface="Menlo"/>
              </a:rPr>
              <a:t>Carbon</a:t>
            </a:r>
            <a:r>
              <a:rPr lang="en-US" b="0" i="0" dirty="0">
                <a:solidFill>
                  <a:srgbClr val="C5C8C6"/>
                </a:solidFill>
                <a:effectLst/>
                <a:latin typeface="Menlo"/>
              </a:rPr>
              <a:t>\</a:t>
            </a:r>
            <a:r>
              <a:rPr lang="en-US" b="0" i="0" dirty="0">
                <a:solidFill>
                  <a:srgbClr val="8ABEB7"/>
                </a:solidFill>
                <a:effectLst/>
                <a:latin typeface="Menlo"/>
              </a:rPr>
              <a:t>Carbon</a:t>
            </a:r>
            <a:r>
              <a:rPr lang="en-US" b="0" i="0" dirty="0">
                <a:solidFill>
                  <a:srgbClr val="C5C8C6"/>
                </a:solidFill>
                <a:effectLst/>
                <a:latin typeface="Menlo"/>
              </a:rPr>
              <a:t>; </a:t>
            </a:r>
            <a:r>
              <a:rPr lang="en-US" b="0" i="0" dirty="0" err="1">
                <a:solidFill>
                  <a:srgbClr val="C5C8C6"/>
                </a:solidFill>
                <a:effectLst/>
                <a:latin typeface="Menlo"/>
              </a:rPr>
              <a:t>printf</a:t>
            </a:r>
            <a:r>
              <a:rPr lang="en-US" b="0" i="0" dirty="0">
                <a:solidFill>
                  <a:srgbClr val="C5C8C6"/>
                </a:solidFill>
                <a:effectLst/>
                <a:latin typeface="Menlo"/>
              </a:rPr>
              <a:t>(</a:t>
            </a:r>
            <a:r>
              <a:rPr lang="en-US" b="0" i="0" dirty="0">
                <a:solidFill>
                  <a:srgbClr val="B5BD68"/>
                </a:solidFill>
                <a:effectLst/>
                <a:latin typeface="Menlo"/>
              </a:rPr>
              <a:t>"Now: %s"</a:t>
            </a:r>
            <a:r>
              <a:rPr lang="en-US" b="0" i="0" dirty="0">
                <a:solidFill>
                  <a:srgbClr val="C5C8C6"/>
                </a:solidFill>
                <a:effectLst/>
                <a:latin typeface="Menlo"/>
              </a:rPr>
              <a:t>, Carbon::now());</a:t>
            </a:r>
            <a:endParaRPr lang="en-US" b="0" i="0" dirty="0">
              <a:solidFill>
                <a:srgbClr val="333333"/>
              </a:solidFill>
              <a:effectLst/>
              <a:latin typeface="Open sans" panose="020B0606030504020204" pitchFamily="34" charset="0"/>
            </a:endParaRPr>
          </a:p>
          <a:p>
            <a:endParaRPr lang="en-US" dirty="0">
              <a:solidFill>
                <a:srgbClr val="333333"/>
              </a:solidFill>
              <a:latin typeface="Open sans" panose="020B0606030504020204" pitchFamily="34" charset="0"/>
            </a:endParaRPr>
          </a:p>
          <a:p>
            <a:endParaRPr lang="it-IT" dirty="0"/>
          </a:p>
        </p:txBody>
      </p:sp>
      <p:sp>
        <p:nvSpPr>
          <p:cNvPr id="4" name="Segnaposto contenuto 3">
            <a:extLst>
              <a:ext uri="{FF2B5EF4-FFF2-40B4-BE49-F238E27FC236}">
                <a16:creationId xmlns:a16="http://schemas.microsoft.com/office/drawing/2014/main" id="{264B661C-691C-4973-96CD-06CAA7E1C8FD}"/>
              </a:ext>
            </a:extLst>
          </p:cNvPr>
          <p:cNvSpPr>
            <a:spLocks noGrp="1"/>
          </p:cNvSpPr>
          <p:nvPr>
            <p:ph sz="quarter" idx="4"/>
          </p:nvPr>
        </p:nvSpPr>
        <p:spPr/>
        <p:txBody>
          <a:bodyPr/>
          <a:lstStyle/>
          <a:p>
            <a:r>
              <a:rPr lang="it-IT" dirty="0">
                <a:hlinkClick r:id="rId4"/>
              </a:rPr>
              <a:t>https://carbon.nesbot.com/docs/</a:t>
            </a:r>
            <a:endParaRPr lang="it-IT" dirty="0"/>
          </a:p>
          <a:p>
            <a:endParaRPr lang="it-IT" dirty="0"/>
          </a:p>
        </p:txBody>
      </p:sp>
    </p:spTree>
    <p:extLst>
      <p:ext uri="{BB962C8B-B14F-4D97-AF65-F5344CB8AC3E}">
        <p14:creationId xmlns:p14="http://schemas.microsoft.com/office/powerpoint/2010/main" val="102353765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EA4129-8858-4B52-AD8B-2A6C73597D29}"/>
              </a:ext>
            </a:extLst>
          </p:cNvPr>
          <p:cNvSpPr>
            <a:spLocks noGrp="1"/>
          </p:cNvSpPr>
          <p:nvPr>
            <p:ph type="title"/>
          </p:nvPr>
        </p:nvSpPr>
        <p:spPr/>
        <p:txBody>
          <a:bodyPr/>
          <a:lstStyle/>
          <a:p>
            <a:r>
              <a:rPr lang="it-IT" dirty="0"/>
              <a:t>PSR-1</a:t>
            </a:r>
          </a:p>
        </p:txBody>
      </p:sp>
      <p:sp>
        <p:nvSpPr>
          <p:cNvPr id="3" name="Segnaposto contenuto 2">
            <a:extLst>
              <a:ext uri="{FF2B5EF4-FFF2-40B4-BE49-F238E27FC236}">
                <a16:creationId xmlns:a16="http://schemas.microsoft.com/office/drawing/2014/main" id="{9C8DA8C8-7D07-47CB-B1AB-CDFAD643B81B}"/>
              </a:ext>
            </a:extLst>
          </p:cNvPr>
          <p:cNvSpPr>
            <a:spLocks noGrp="1"/>
          </p:cNvSpPr>
          <p:nvPr>
            <p:ph sz="half" idx="2"/>
          </p:nvPr>
        </p:nvSpPr>
        <p:spPr/>
        <p:txBody>
          <a:bodyPr>
            <a:normAutofit fontScale="92500" lnSpcReduction="10000"/>
          </a:bodyPr>
          <a:lstStyle/>
          <a:p>
            <a:r>
              <a:rPr lang="it-IT" dirty="0"/>
              <a:t>Imposta gli standard per la programmazione</a:t>
            </a:r>
          </a:p>
          <a:p>
            <a:pPr marL="457200" indent="-457200">
              <a:buFont typeface="+mj-lt"/>
              <a:buAutoNum type="arabicPeriod"/>
            </a:pPr>
            <a:r>
              <a:rPr lang="en-US" dirty="0"/>
              <a:t>Files MUST use only </a:t>
            </a:r>
            <a:r>
              <a:rPr lang="en-US" dirty="0">
                <a:highlight>
                  <a:srgbClr val="FFFF00"/>
                </a:highlight>
              </a:rPr>
              <a:t>&lt;?php </a:t>
            </a:r>
            <a:r>
              <a:rPr lang="en-US" dirty="0"/>
              <a:t>and </a:t>
            </a:r>
            <a:r>
              <a:rPr lang="en-US" dirty="0">
                <a:highlight>
                  <a:srgbClr val="FFFF00"/>
                </a:highlight>
              </a:rPr>
              <a:t>&lt;?=</a:t>
            </a:r>
            <a:r>
              <a:rPr lang="en-US" dirty="0"/>
              <a:t> tags.</a:t>
            </a:r>
          </a:p>
          <a:p>
            <a:pPr marL="457200" indent="-457200">
              <a:buFont typeface="+mj-lt"/>
              <a:buAutoNum type="arabicPeriod"/>
            </a:pPr>
            <a:r>
              <a:rPr lang="en-US" dirty="0">
                <a:highlight>
                  <a:srgbClr val="FF00FF"/>
                </a:highlight>
              </a:rPr>
              <a:t>&lt;?=</a:t>
            </a:r>
            <a:r>
              <a:rPr lang="en-US" dirty="0"/>
              <a:t> equivale a </a:t>
            </a:r>
            <a:r>
              <a:rPr lang="en-US" dirty="0">
                <a:highlight>
                  <a:srgbClr val="FF00FF"/>
                </a:highlight>
              </a:rPr>
              <a:t>&lt;?php echo</a:t>
            </a:r>
          </a:p>
          <a:p>
            <a:pPr marL="457200" indent="-457200">
              <a:buFont typeface="+mj-lt"/>
              <a:buAutoNum type="arabicPeriod"/>
            </a:pPr>
            <a:r>
              <a:rPr lang="en-US" dirty="0"/>
              <a:t>Files MUST use only </a:t>
            </a:r>
            <a:r>
              <a:rPr lang="en-US" dirty="0">
                <a:highlight>
                  <a:srgbClr val="FFFF00"/>
                </a:highlight>
              </a:rPr>
              <a:t>UTF-8</a:t>
            </a:r>
            <a:r>
              <a:rPr lang="en-US" dirty="0"/>
              <a:t> without BOM for PHP code. </a:t>
            </a:r>
          </a:p>
          <a:p>
            <a:pPr marL="4572" lvl="1" indent="0">
              <a:buNone/>
            </a:pPr>
            <a:r>
              <a:rPr lang="en-US" dirty="0"/>
              <a:t>	(con BOM ha 3 </a:t>
            </a:r>
            <a:r>
              <a:rPr lang="en-US" dirty="0" err="1"/>
              <a:t>caratteri</a:t>
            </a:r>
            <a:r>
              <a:rPr lang="en-US" dirty="0"/>
              <a:t> </a:t>
            </a:r>
            <a:r>
              <a:rPr lang="it-IT" b="0" i="0" dirty="0">
                <a:solidFill>
                  <a:srgbClr val="212529"/>
                </a:solidFill>
                <a:effectLst/>
                <a:latin typeface="SFMono-Regular"/>
              </a:rPr>
              <a:t>EF BB BF all'inizio</a:t>
            </a:r>
            <a:r>
              <a:rPr lang="en-US" dirty="0"/>
              <a:t>)</a:t>
            </a:r>
          </a:p>
          <a:p>
            <a:pPr marL="457200" indent="-457200">
              <a:buFont typeface="+mj-lt"/>
              <a:buAutoNum type="arabicPeriod"/>
            </a:pPr>
            <a:r>
              <a:rPr lang="en-US" dirty="0"/>
              <a:t>Nel file </a:t>
            </a:r>
            <a:r>
              <a:rPr lang="en-US" dirty="0">
                <a:highlight>
                  <a:srgbClr val="00FF00"/>
                </a:highlight>
              </a:rPr>
              <a:t>non </a:t>
            </a:r>
            <a:r>
              <a:rPr lang="en-US" dirty="0" err="1">
                <a:highlight>
                  <a:srgbClr val="00FF00"/>
                </a:highlight>
              </a:rPr>
              <a:t>dovrebbero</a:t>
            </a:r>
            <a:r>
              <a:rPr lang="en-US" dirty="0">
                <a:highlight>
                  <a:srgbClr val="00FF00"/>
                </a:highlight>
              </a:rPr>
              <a:t> </a:t>
            </a:r>
            <a:r>
              <a:rPr lang="en-US" dirty="0" err="1">
                <a:highlight>
                  <a:srgbClr val="00FF00"/>
                </a:highlight>
              </a:rPr>
              <a:t>essere</a:t>
            </a:r>
            <a:r>
              <a:rPr lang="en-US" dirty="0">
                <a:highlight>
                  <a:srgbClr val="00FF00"/>
                </a:highlight>
              </a:rPr>
              <a:t> </a:t>
            </a:r>
            <a:r>
              <a:rPr lang="en-US" dirty="0" err="1">
                <a:highlight>
                  <a:srgbClr val="00FF00"/>
                </a:highlight>
              </a:rPr>
              <a:t>presenti</a:t>
            </a:r>
            <a:r>
              <a:rPr lang="en-US" dirty="0">
                <a:highlight>
                  <a:srgbClr val="00FF00"/>
                </a:highlight>
              </a:rPr>
              <a:t> </a:t>
            </a:r>
            <a:r>
              <a:rPr lang="en-US" dirty="0" err="1">
                <a:highlight>
                  <a:srgbClr val="00FF00"/>
                </a:highlight>
              </a:rPr>
              <a:t>sia</a:t>
            </a:r>
            <a:r>
              <a:rPr lang="en-US" dirty="0">
                <a:highlight>
                  <a:srgbClr val="00FF00"/>
                </a:highlight>
              </a:rPr>
              <a:t> </a:t>
            </a:r>
            <a:r>
              <a:rPr lang="en-US" dirty="0"/>
              <a:t>(classes, functions, constants, etc.) </a:t>
            </a:r>
            <a:r>
              <a:rPr lang="en-US" dirty="0" err="1">
                <a:highlight>
                  <a:srgbClr val="00FF00"/>
                </a:highlight>
              </a:rPr>
              <a:t>che</a:t>
            </a:r>
            <a:r>
              <a:rPr lang="en-US" dirty="0">
                <a:highlight>
                  <a:srgbClr val="00FF00"/>
                </a:highlight>
              </a:rPr>
              <a:t> side-effects</a:t>
            </a:r>
            <a:r>
              <a:rPr lang="en-US" dirty="0"/>
              <a:t> (e.g. generate output, change .</a:t>
            </a:r>
            <a:r>
              <a:rPr lang="en-US" dirty="0" err="1"/>
              <a:t>ini</a:t>
            </a:r>
            <a:r>
              <a:rPr lang="en-US" dirty="0"/>
              <a:t> settings, etc.) </a:t>
            </a:r>
          </a:p>
          <a:p>
            <a:pPr marL="457200" indent="-457200">
              <a:buFont typeface="+mj-lt"/>
              <a:buAutoNum type="arabicPeriod"/>
            </a:pPr>
            <a:r>
              <a:rPr lang="en-US" b="1" dirty="0">
                <a:highlight>
                  <a:srgbClr val="FFFF00"/>
                </a:highlight>
              </a:rPr>
              <a:t>each class is in a file by itself</a:t>
            </a:r>
            <a:r>
              <a:rPr lang="en-US" b="1" dirty="0"/>
              <a:t>,</a:t>
            </a:r>
            <a:r>
              <a:rPr lang="en-US" dirty="0"/>
              <a:t> and is in a </a:t>
            </a:r>
            <a:r>
              <a:rPr lang="en-US" dirty="0">
                <a:highlight>
                  <a:srgbClr val="FFFF00"/>
                </a:highlight>
              </a:rPr>
              <a:t>namespace</a:t>
            </a:r>
            <a:r>
              <a:rPr lang="en-US" dirty="0"/>
              <a:t> of at least one level: </a:t>
            </a:r>
            <a:r>
              <a:rPr lang="en-US" dirty="0">
                <a:highlight>
                  <a:srgbClr val="FFFF00"/>
                </a:highlight>
              </a:rPr>
              <a:t>a top-level vendor name </a:t>
            </a:r>
          </a:p>
          <a:p>
            <a:pPr marL="457200" indent="-457200">
              <a:buFont typeface="+mj-lt"/>
              <a:buAutoNum type="arabicPeriod"/>
            </a:pPr>
            <a:r>
              <a:rPr lang="en-US" dirty="0">
                <a:highlight>
                  <a:srgbClr val="00FFFF"/>
                </a:highlight>
              </a:rPr>
              <a:t>Class names</a:t>
            </a:r>
            <a:r>
              <a:rPr lang="en-US" dirty="0"/>
              <a:t> = </a:t>
            </a:r>
            <a:r>
              <a:rPr lang="en-US" b="1" dirty="0" err="1"/>
              <a:t>PascalCase</a:t>
            </a:r>
            <a:endParaRPr lang="en-US" b="1" dirty="0"/>
          </a:p>
          <a:p>
            <a:pPr marL="457200" indent="-457200">
              <a:buFont typeface="+mj-lt"/>
              <a:buAutoNum type="arabicPeriod"/>
            </a:pPr>
            <a:r>
              <a:rPr lang="en-US" b="1" dirty="0">
                <a:highlight>
                  <a:srgbClr val="00FFFF"/>
                </a:highlight>
              </a:rPr>
              <a:t>Class constants</a:t>
            </a:r>
            <a:r>
              <a:rPr lang="en-US" b="1" dirty="0"/>
              <a:t> UPPER_CASE</a:t>
            </a:r>
            <a:br>
              <a:rPr lang="en-US" b="1" dirty="0"/>
            </a:br>
            <a:r>
              <a:rPr lang="en-US" sz="1900" dirty="0"/>
              <a:t>[upper case with underscore separators.]</a:t>
            </a:r>
          </a:p>
          <a:p>
            <a:pPr marL="457200" indent="-457200">
              <a:buFont typeface="+mj-lt"/>
              <a:buAutoNum type="arabicPeriod"/>
            </a:pPr>
            <a:r>
              <a:rPr lang="en-US" b="1" dirty="0">
                <a:highlight>
                  <a:srgbClr val="00FFFF"/>
                </a:highlight>
              </a:rPr>
              <a:t>Method names</a:t>
            </a:r>
            <a:r>
              <a:rPr lang="en-US" dirty="0"/>
              <a:t> = </a:t>
            </a:r>
            <a:r>
              <a:rPr lang="en-US" b="1" dirty="0"/>
              <a:t>camelCase</a:t>
            </a:r>
            <a:endParaRPr lang="it-IT" b="1" dirty="0"/>
          </a:p>
        </p:txBody>
      </p:sp>
      <p:sp>
        <p:nvSpPr>
          <p:cNvPr id="4" name="Segnaposto contenuto 3">
            <a:extLst>
              <a:ext uri="{FF2B5EF4-FFF2-40B4-BE49-F238E27FC236}">
                <a16:creationId xmlns:a16="http://schemas.microsoft.com/office/drawing/2014/main" id="{618EB1C2-90CD-4B5E-BA4B-815A4E7408F8}"/>
              </a:ext>
            </a:extLst>
          </p:cNvPr>
          <p:cNvSpPr>
            <a:spLocks noGrp="1"/>
          </p:cNvSpPr>
          <p:nvPr>
            <p:ph sz="quarter" idx="4"/>
          </p:nvPr>
        </p:nvSpPr>
        <p:spPr/>
        <p:txBody>
          <a:bodyPr>
            <a:normAutofit fontScale="70000" lnSpcReduction="20000"/>
          </a:bodyPr>
          <a:lstStyle/>
          <a:p>
            <a:r>
              <a:rPr lang="it-IT" dirty="0">
                <a:hlinkClick r:id="rId2"/>
              </a:rPr>
              <a:t>https://www.php-fig.org/psr/psr-12/</a:t>
            </a:r>
            <a:endParaRPr lang="it-IT" dirty="0"/>
          </a:p>
          <a:p>
            <a:pPr>
              <a:lnSpc>
                <a:spcPct val="120000"/>
              </a:lnSpc>
              <a:spcBef>
                <a:spcPts val="0"/>
              </a:spcBef>
            </a:pPr>
            <a:r>
              <a:rPr lang="it-IT" sz="1800" dirty="0">
                <a:highlight>
                  <a:srgbClr val="FFFF00"/>
                </a:highlight>
              </a:rPr>
              <a:t>Ex 3. cosa sarebbe opportuno </a:t>
            </a:r>
            <a:r>
              <a:rPr lang="it-IT" sz="1800" b="1" dirty="0">
                <a:highlight>
                  <a:srgbClr val="FFFF00"/>
                </a:highlight>
              </a:rPr>
              <a:t>NON</a:t>
            </a:r>
            <a:r>
              <a:rPr lang="it-IT" sz="1800" dirty="0">
                <a:highlight>
                  <a:srgbClr val="FFFF00"/>
                </a:highlight>
              </a:rPr>
              <a:t> fare</a:t>
            </a:r>
            <a:br>
              <a:rPr lang="it-IT" sz="1800" dirty="0"/>
            </a:b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change</a:t>
            </a:r>
            <a:r>
              <a:rPr lang="it-IT" sz="1400" b="0" i="0" dirty="0">
                <a:solidFill>
                  <a:srgbClr val="888888"/>
                </a:solidFill>
                <a:effectLst/>
                <a:latin typeface="Source Code Pro" panose="020B0509030403020204" pitchFamily="49" charset="0"/>
              </a:rPr>
              <a:t> ini settings</a:t>
            </a:r>
            <a:r>
              <a:rPr lang="it-IT" sz="1400" b="0" i="0" dirty="0">
                <a:solidFill>
                  <a:srgbClr val="444444"/>
                </a:solidFill>
                <a:effectLst/>
                <a:latin typeface="Source Code Pro" panose="020B0509030403020204" pitchFamily="49" charset="0"/>
              </a:rPr>
              <a:t> </a:t>
            </a:r>
            <a:r>
              <a:rPr lang="it-IT" sz="1400" b="0" i="0" dirty="0" err="1">
                <a:solidFill>
                  <a:srgbClr val="444444"/>
                </a:solidFill>
                <a:effectLst/>
                <a:latin typeface="Source Code Pro" panose="020B0509030403020204" pitchFamily="49" charset="0"/>
              </a:rPr>
              <a:t>ini_set</a:t>
            </a:r>
            <a:r>
              <a:rPr lang="it-IT" sz="1400" b="0" i="0" dirty="0">
                <a:solidFill>
                  <a:srgbClr val="444444"/>
                </a:solidFill>
                <a:effectLst/>
                <a:latin typeface="Source Code Pro" panose="020B0509030403020204" pitchFamily="49" charset="0"/>
              </a:rPr>
              <a:t>(</a:t>
            </a:r>
            <a:r>
              <a:rPr lang="it-IT" sz="1400" b="0" i="0" dirty="0">
                <a:solidFill>
                  <a:srgbClr val="880000"/>
                </a:solidFill>
                <a:effectLst/>
                <a:latin typeface="Source Code Pro" panose="020B0509030403020204" pitchFamily="49" charset="0"/>
              </a:rPr>
              <a:t>'</a:t>
            </a:r>
            <a:r>
              <a:rPr lang="it-IT" sz="1400" b="0" i="0" dirty="0" err="1">
                <a:solidFill>
                  <a:srgbClr val="880000"/>
                </a:solidFill>
                <a:effectLst/>
                <a:latin typeface="Source Code Pro" panose="020B0509030403020204" pitchFamily="49" charset="0"/>
              </a:rPr>
              <a:t>error_reporting</a:t>
            </a:r>
            <a:r>
              <a:rPr lang="it-IT" sz="1400" b="0" i="0" dirty="0">
                <a:solidFill>
                  <a:srgbClr val="880000"/>
                </a:solidFill>
                <a:effectLst/>
                <a:latin typeface="Source Code Pro" panose="020B0509030403020204" pitchFamily="49" charset="0"/>
              </a:rPr>
              <a:t>'</a:t>
            </a:r>
            <a:r>
              <a:rPr lang="it-IT" sz="1400" b="0" i="0" dirty="0">
                <a:solidFill>
                  <a:srgbClr val="444444"/>
                </a:solidFill>
                <a:effectLst/>
                <a:latin typeface="Source Code Pro" panose="020B0509030403020204" pitchFamily="49" charset="0"/>
              </a:rPr>
              <a:t>, E_ALL);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loads a file</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a:solidFill>
                  <a:srgbClr val="444444"/>
                </a:solidFill>
                <a:effectLst/>
                <a:highlight>
                  <a:srgbClr val="FF0000"/>
                </a:highlight>
                <a:latin typeface="Source Code Pro" panose="020B0509030403020204" pitchFamily="49" charset="0"/>
              </a:rPr>
              <a:t>include</a:t>
            </a:r>
            <a:r>
              <a:rPr lang="it-IT" sz="1400" b="0" i="0" dirty="0">
                <a:solidFill>
                  <a:srgbClr val="444444"/>
                </a:solidFill>
                <a:effectLst/>
                <a:highlight>
                  <a:srgbClr val="FF0000"/>
                </a:highlight>
                <a:latin typeface="Source Code Pro" panose="020B0509030403020204" pitchFamily="49" charset="0"/>
              </a:rPr>
              <a:t> </a:t>
            </a:r>
            <a:r>
              <a:rPr lang="it-IT" sz="1400" b="0" i="0" dirty="0">
                <a:solidFill>
                  <a:srgbClr val="880000"/>
                </a:solidFill>
                <a:effectLst/>
                <a:highlight>
                  <a:srgbClr val="FF0000"/>
                </a:highlight>
                <a:latin typeface="Source Code Pro" panose="020B0509030403020204" pitchFamily="49" charset="0"/>
              </a:rPr>
              <a:t>"</a:t>
            </a:r>
            <a:r>
              <a:rPr lang="it-IT" sz="1400" b="0" i="0" dirty="0" err="1">
                <a:solidFill>
                  <a:srgbClr val="880000"/>
                </a:solidFill>
                <a:effectLst/>
                <a:highlight>
                  <a:srgbClr val="FF0000"/>
                </a:highlight>
                <a:latin typeface="Source Code Pro" panose="020B0509030403020204" pitchFamily="49" charset="0"/>
              </a:rPr>
              <a:t>file.php</a:t>
            </a:r>
            <a:r>
              <a:rPr lang="it-IT" sz="1400" b="0" i="0" dirty="0">
                <a:solidFill>
                  <a:srgbClr val="880000"/>
                </a:solidFill>
                <a:effectLst/>
                <a:highlight>
                  <a:srgbClr val="FF0000"/>
                </a:highlight>
                <a:latin typeface="Source Code Pro" panose="020B0509030403020204" pitchFamily="49" charset="0"/>
              </a:rPr>
              <a:t>"</a:t>
            </a:r>
            <a:r>
              <a:rPr lang="it-IT" sz="1400" b="0" i="0" dirty="0">
                <a:solidFill>
                  <a:srgbClr val="444444"/>
                </a:solidFill>
                <a:effectLst/>
                <a:highlight>
                  <a:srgbClr val="FF0000"/>
                </a:highlight>
                <a:latin typeface="Source Code Pro" panose="020B0509030403020204" pitchFamily="49" charset="0"/>
              </a:rPr>
              <a:t>;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generates</a:t>
            </a:r>
            <a:r>
              <a:rPr lang="it-IT" sz="1400" b="0" i="0" dirty="0">
                <a:solidFill>
                  <a:srgbClr val="888888"/>
                </a:solidFill>
                <a:effectLst/>
                <a:latin typeface="Source Code Pro" panose="020B0509030403020204" pitchFamily="49" charset="0"/>
              </a:rPr>
              <a:t> output</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Source Code Pro" panose="020B0509030403020204" pitchFamily="49" charset="0"/>
              </a:rPr>
              <a:t>echo</a:t>
            </a:r>
            <a:r>
              <a:rPr lang="it-IT" sz="1400" b="0" i="0" dirty="0">
                <a:solidFill>
                  <a:srgbClr val="444444"/>
                </a:solidFill>
                <a:effectLst/>
                <a:latin typeface="Source Code Pro" panose="020B0509030403020204" pitchFamily="49" charset="0"/>
              </a:rPr>
              <a:t> </a:t>
            </a:r>
            <a:r>
              <a:rPr lang="it-IT" sz="1400" b="0" i="0" dirty="0">
                <a:solidFill>
                  <a:srgbClr val="880000"/>
                </a:solidFill>
                <a:effectLst/>
                <a:latin typeface="Source Code Pro" panose="020B0509030403020204" pitchFamily="49" charset="0"/>
              </a:rPr>
              <a:t>"&lt;html&gt;\n"</a:t>
            </a:r>
            <a:r>
              <a:rPr lang="it-IT" sz="1400" b="0" i="0" dirty="0">
                <a:solidFill>
                  <a:srgbClr val="444444"/>
                </a:solidFill>
                <a:effectLst/>
                <a:latin typeface="Source Code Pro" panose="020B0509030403020204" pitchFamily="49" charset="0"/>
              </a:rPr>
              <a:t>;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declaration</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inherit"/>
              </a:rPr>
              <a:t>function</a:t>
            </a:r>
            <a:r>
              <a:rPr lang="it-IT" sz="1400" b="0" i="0" dirty="0">
                <a:solidFill>
                  <a:srgbClr val="444444"/>
                </a:solidFill>
                <a:effectLst/>
                <a:latin typeface="Source Code Pro" panose="020B0509030403020204" pitchFamily="49" charset="0"/>
              </a:rPr>
              <a:t> </a:t>
            </a:r>
            <a:r>
              <a:rPr lang="it-IT" sz="1400" b="1" i="0" dirty="0">
                <a:solidFill>
                  <a:srgbClr val="880000"/>
                </a:solidFill>
                <a:effectLst/>
                <a:latin typeface="inherit"/>
              </a:rPr>
              <a:t>foo</a:t>
            </a:r>
            <a:r>
              <a:rPr lang="it-IT" sz="1400" b="0" i="0" dirty="0">
                <a:solidFill>
                  <a:srgbClr val="444444"/>
                </a:solidFill>
                <a:effectLst/>
                <a:latin typeface="Source Code Pro" panose="020B0509030403020204" pitchFamily="49" charset="0"/>
              </a:rPr>
              <a:t>() {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function</a:t>
            </a:r>
            <a:r>
              <a:rPr lang="it-IT" sz="1400" b="0" i="0" dirty="0">
                <a:solidFill>
                  <a:srgbClr val="888888"/>
                </a:solidFill>
                <a:effectLst/>
                <a:latin typeface="Source Code Pro" panose="020B0509030403020204" pitchFamily="49" charset="0"/>
              </a:rPr>
              <a:t> body</a:t>
            </a:r>
            <a:r>
              <a:rPr lang="it-IT" sz="1400" b="0" i="0" dirty="0">
                <a:solidFill>
                  <a:srgbClr val="444444"/>
                </a:solidFill>
                <a:effectLst/>
                <a:latin typeface="Source Code Pro" panose="020B0509030403020204" pitchFamily="49" charset="0"/>
              </a:rPr>
              <a:t> }</a:t>
            </a:r>
          </a:p>
          <a:p>
            <a:pPr>
              <a:lnSpc>
                <a:spcPct val="120000"/>
              </a:lnSpc>
              <a:spcBef>
                <a:spcPts val="0"/>
              </a:spcBef>
            </a:pPr>
            <a:endParaRPr lang="it-IT" sz="1400" dirty="0">
              <a:solidFill>
                <a:srgbClr val="444444"/>
              </a:solidFill>
              <a:latin typeface="Source Code Pro" panose="020B0509030403020204" pitchFamily="49" charset="0"/>
            </a:endParaRPr>
          </a:p>
          <a:p>
            <a:pPr>
              <a:lnSpc>
                <a:spcPct val="120000"/>
              </a:lnSpc>
              <a:spcBef>
                <a:spcPts val="0"/>
              </a:spcBef>
            </a:pPr>
            <a:r>
              <a:rPr lang="it-IT" sz="1400" dirty="0">
                <a:solidFill>
                  <a:srgbClr val="444444"/>
                </a:solidFill>
                <a:highlight>
                  <a:srgbClr val="FFFF00"/>
                </a:highlight>
                <a:latin typeface="Source Code Pro" panose="020B0509030403020204" pitchFamily="49" charset="0"/>
              </a:rPr>
              <a:t>Ex.3 Cosa Fare:</a:t>
            </a:r>
          </a:p>
          <a:p>
            <a:pPr>
              <a:lnSpc>
                <a:spcPct val="120000"/>
              </a:lnSpc>
              <a:spcBef>
                <a:spcPts val="0"/>
              </a:spcBef>
            </a:pPr>
            <a:r>
              <a:rPr lang="en-US" sz="1800" dirty="0"/>
              <a:t>&lt;?php</a:t>
            </a:r>
          </a:p>
          <a:p>
            <a:pPr>
              <a:lnSpc>
                <a:spcPct val="120000"/>
              </a:lnSpc>
              <a:spcBef>
                <a:spcPts val="0"/>
              </a:spcBef>
            </a:pPr>
            <a:r>
              <a:rPr lang="en-US" sz="1800" dirty="0"/>
              <a:t>// declaration</a:t>
            </a:r>
          </a:p>
          <a:p>
            <a:pPr>
              <a:lnSpc>
                <a:spcPct val="120000"/>
              </a:lnSpc>
              <a:spcBef>
                <a:spcPts val="0"/>
              </a:spcBef>
            </a:pPr>
            <a:r>
              <a:rPr lang="en-US" sz="1800" dirty="0"/>
              <a:t>function foo()</a:t>
            </a:r>
          </a:p>
          <a:p>
            <a:pPr>
              <a:lnSpc>
                <a:spcPct val="120000"/>
              </a:lnSpc>
              <a:spcBef>
                <a:spcPts val="0"/>
              </a:spcBef>
            </a:pPr>
            <a:r>
              <a:rPr lang="en-US" sz="1800" dirty="0"/>
              <a:t>{</a:t>
            </a:r>
          </a:p>
          <a:p>
            <a:pPr>
              <a:lnSpc>
                <a:spcPct val="120000"/>
              </a:lnSpc>
              <a:spcBef>
                <a:spcPts val="0"/>
              </a:spcBef>
            </a:pPr>
            <a:r>
              <a:rPr lang="en-US" sz="1800" dirty="0"/>
              <a:t>    // function body</a:t>
            </a:r>
          </a:p>
          <a:p>
            <a:pPr>
              <a:lnSpc>
                <a:spcPct val="120000"/>
              </a:lnSpc>
              <a:spcBef>
                <a:spcPts val="0"/>
              </a:spcBef>
            </a:pPr>
            <a:r>
              <a:rPr lang="en-US" sz="1800" dirty="0"/>
              <a:t>}</a:t>
            </a:r>
          </a:p>
          <a:p>
            <a:pPr>
              <a:lnSpc>
                <a:spcPct val="120000"/>
              </a:lnSpc>
              <a:spcBef>
                <a:spcPts val="0"/>
              </a:spcBef>
            </a:pPr>
            <a:r>
              <a:rPr lang="en-US" sz="1800" dirty="0"/>
              <a:t>// conditional declaration is *not* a side effect</a:t>
            </a:r>
          </a:p>
          <a:p>
            <a:pPr>
              <a:lnSpc>
                <a:spcPct val="120000"/>
              </a:lnSpc>
              <a:spcBef>
                <a:spcPts val="0"/>
              </a:spcBef>
            </a:pPr>
            <a:r>
              <a:rPr lang="en-US" sz="1800" dirty="0"/>
              <a:t>if (! </a:t>
            </a:r>
            <a:r>
              <a:rPr lang="en-US" sz="1800" dirty="0" err="1"/>
              <a:t>function_exists</a:t>
            </a:r>
            <a:r>
              <a:rPr lang="en-US" sz="1800" dirty="0"/>
              <a:t>('bar')) {</a:t>
            </a:r>
          </a:p>
          <a:p>
            <a:pPr>
              <a:lnSpc>
                <a:spcPct val="120000"/>
              </a:lnSpc>
              <a:spcBef>
                <a:spcPts val="0"/>
              </a:spcBef>
            </a:pPr>
            <a:r>
              <a:rPr lang="en-US" sz="1800" dirty="0"/>
              <a:t>    function bar()</a:t>
            </a:r>
          </a:p>
          <a:p>
            <a:pPr>
              <a:lnSpc>
                <a:spcPct val="120000"/>
              </a:lnSpc>
              <a:spcBef>
                <a:spcPts val="0"/>
              </a:spcBef>
            </a:pPr>
            <a:r>
              <a:rPr lang="en-US" sz="1800" dirty="0"/>
              <a:t>    {</a:t>
            </a:r>
          </a:p>
          <a:p>
            <a:pPr>
              <a:lnSpc>
                <a:spcPct val="120000"/>
              </a:lnSpc>
              <a:spcBef>
                <a:spcPts val="0"/>
              </a:spcBef>
            </a:pPr>
            <a:r>
              <a:rPr lang="en-US" sz="1800" dirty="0"/>
              <a:t>        // side effect: loads a file</a:t>
            </a:r>
          </a:p>
          <a:p>
            <a:pPr>
              <a:lnSpc>
                <a:spcPct val="120000"/>
              </a:lnSpc>
              <a:spcBef>
                <a:spcPts val="0"/>
              </a:spcBef>
            </a:pPr>
            <a:r>
              <a:rPr lang="en-US" sz="1800" dirty="0"/>
              <a:t>    	</a:t>
            </a:r>
            <a:r>
              <a:rPr lang="en-US" sz="1800" dirty="0">
                <a:highlight>
                  <a:srgbClr val="00FF00"/>
                </a:highlight>
              </a:rPr>
              <a:t>include "</a:t>
            </a:r>
            <a:r>
              <a:rPr lang="en-US" sz="1800" dirty="0" err="1">
                <a:highlight>
                  <a:srgbClr val="00FF00"/>
                </a:highlight>
              </a:rPr>
              <a:t>file.php</a:t>
            </a:r>
            <a:r>
              <a:rPr lang="en-US" sz="1800" dirty="0">
                <a:highlight>
                  <a:srgbClr val="00FF00"/>
                </a:highlight>
              </a:rPr>
              <a:t>";    </a:t>
            </a:r>
          </a:p>
          <a:p>
            <a:pPr lvl="1">
              <a:lnSpc>
                <a:spcPct val="120000"/>
              </a:lnSpc>
              <a:spcBef>
                <a:spcPts val="0"/>
              </a:spcBef>
            </a:pPr>
            <a:r>
              <a:rPr lang="en-US" sz="1400" dirty="0"/>
              <a:t>}</a:t>
            </a:r>
          </a:p>
          <a:p>
            <a:pPr>
              <a:lnSpc>
                <a:spcPct val="120000"/>
              </a:lnSpc>
              <a:spcBef>
                <a:spcPts val="0"/>
              </a:spcBef>
            </a:pPr>
            <a:r>
              <a:rPr lang="en-US" sz="1800" dirty="0"/>
              <a:t>}</a:t>
            </a:r>
          </a:p>
          <a:p>
            <a:pPr>
              <a:lnSpc>
                <a:spcPct val="120000"/>
              </a:lnSpc>
              <a:spcBef>
                <a:spcPts val="0"/>
              </a:spcBef>
            </a:pPr>
            <a:r>
              <a:rPr lang="en-US" sz="1800" dirty="0"/>
              <a:t>In </a:t>
            </a:r>
            <a:r>
              <a:rPr lang="en-US" sz="1800" dirty="0" err="1"/>
              <a:t>questo</a:t>
            </a:r>
            <a:r>
              <a:rPr lang="en-US" sz="1800" dirty="0"/>
              <a:t> modo non </a:t>
            </a:r>
            <a:r>
              <a:rPr lang="en-US" sz="1800" dirty="0" err="1"/>
              <a:t>viene</a:t>
            </a:r>
            <a:r>
              <a:rPr lang="en-US" sz="1800" dirty="0"/>
              <a:t> "sempre" </a:t>
            </a:r>
            <a:r>
              <a:rPr lang="en-US" sz="1800" dirty="0" err="1"/>
              <a:t>eseguita</a:t>
            </a:r>
            <a:r>
              <a:rPr lang="en-US" sz="1800" dirty="0"/>
              <a:t> ma solo </a:t>
            </a:r>
            <a:r>
              <a:rPr lang="en-US" sz="1800" dirty="0" err="1"/>
              <a:t>quando</a:t>
            </a:r>
            <a:r>
              <a:rPr lang="en-US" sz="1800" dirty="0"/>
              <a:t> </a:t>
            </a:r>
            <a:r>
              <a:rPr lang="en-US" sz="1800" dirty="0" err="1"/>
              <a:t>viene</a:t>
            </a:r>
            <a:r>
              <a:rPr lang="en-US" sz="1800" dirty="0"/>
              <a:t> </a:t>
            </a:r>
            <a:r>
              <a:rPr lang="en-US" sz="1800" dirty="0" err="1"/>
              <a:t>chiamata</a:t>
            </a:r>
            <a:r>
              <a:rPr lang="en-US" sz="1800" dirty="0"/>
              <a:t> la </a:t>
            </a:r>
            <a:r>
              <a:rPr lang="en-US" sz="1800" dirty="0" err="1"/>
              <a:t>funzione</a:t>
            </a:r>
            <a:endParaRPr lang="it-IT" sz="1800" dirty="0"/>
          </a:p>
        </p:txBody>
      </p:sp>
    </p:spTree>
    <p:extLst>
      <p:ext uri="{BB962C8B-B14F-4D97-AF65-F5344CB8AC3E}">
        <p14:creationId xmlns:p14="http://schemas.microsoft.com/office/powerpoint/2010/main" val="102972719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428505-AE61-4E14-A5C7-0747C2C574D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39EA3153-2C44-4C03-B890-63AA292786F1}"/>
              </a:ext>
            </a:extLst>
          </p:cNvPr>
          <p:cNvSpPr>
            <a:spLocks noGrp="1"/>
          </p:cNvSpPr>
          <p:nvPr>
            <p:ph sz="half" idx="2"/>
          </p:nvPr>
        </p:nvSpPr>
        <p:spPr/>
        <p:txBody>
          <a:bodyPr/>
          <a:lstStyle/>
          <a:p>
            <a:r>
              <a:rPr lang="it-IT" b="1" i="0" dirty="0">
                <a:solidFill>
                  <a:srgbClr val="595143"/>
                </a:solidFill>
                <a:effectLst/>
                <a:latin typeface="Roboto" panose="02000000000000000000" pitchFamily="2" charset="0"/>
              </a:rPr>
              <a:t>4.3 </a:t>
            </a:r>
            <a:r>
              <a:rPr lang="it-IT" b="1" i="0" dirty="0" err="1">
                <a:solidFill>
                  <a:srgbClr val="595143"/>
                </a:solidFill>
                <a:effectLst/>
                <a:latin typeface="Roboto" panose="02000000000000000000" pitchFamily="2" charset="0"/>
              </a:rPr>
              <a:t>Properties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Constants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00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all properties.</a:t>
            </a:r>
          </a:p>
          <a:p>
            <a:pPr algn="l" fontAlgn="base"/>
            <a:r>
              <a:rPr lang="en-US" b="0" i="0" dirty="0">
                <a:solidFill>
                  <a:srgbClr val="595143"/>
                </a:solidFill>
                <a:effectLst/>
                <a:highlight>
                  <a:srgbClr val="FF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t>
            </a:r>
            <a:r>
              <a:rPr lang="en-US" b="0" i="0" dirty="0">
                <a:solidFill>
                  <a:srgbClr val="595143"/>
                </a:solidFill>
                <a:effectLst/>
                <a:highlight>
                  <a:srgbClr val="FFFF00"/>
                </a:highlight>
                <a:latin typeface="Roboto" panose="02000000000000000000" pitchFamily="2" charset="0"/>
              </a:rPr>
              <a:t>all constants</a:t>
            </a:r>
            <a:r>
              <a:rPr lang="en-US" b="0" i="0" dirty="0">
                <a:solidFill>
                  <a:srgbClr val="595143"/>
                </a:solidFill>
                <a:effectLst/>
                <a:latin typeface="Roboto" panose="02000000000000000000" pitchFamily="2" charset="0"/>
              </a:rPr>
              <a:t> if your project PHP minimum version supports constant visibilities (PHP 7.1 or later).</a:t>
            </a:r>
          </a:p>
          <a:p>
            <a:endParaRPr lang="it-IT" dirty="0"/>
          </a:p>
        </p:txBody>
      </p:sp>
      <p:sp>
        <p:nvSpPr>
          <p:cNvPr id="4" name="Segnaposto contenuto 3">
            <a:extLst>
              <a:ext uri="{FF2B5EF4-FFF2-40B4-BE49-F238E27FC236}">
                <a16:creationId xmlns:a16="http://schemas.microsoft.com/office/drawing/2014/main" id="{D192C2D8-D55F-45BB-ADFD-BCB15329EFC7}"/>
              </a:ext>
            </a:extLst>
          </p:cNvPr>
          <p:cNvSpPr>
            <a:spLocks noGrp="1"/>
          </p:cNvSpPr>
          <p:nvPr>
            <p:ph sz="quarter" idx="4"/>
          </p:nvPr>
        </p:nvSpPr>
        <p:spPr/>
        <p:txBody>
          <a:bodyPr/>
          <a:lstStyle/>
          <a:p>
            <a:r>
              <a:rPr lang="en-US" dirty="0"/>
              <a:t>&lt;?php namespace</a:t>
            </a:r>
          </a:p>
          <a:p>
            <a:endParaRPr lang="en-US" dirty="0"/>
          </a:p>
          <a:p>
            <a:r>
              <a:rPr lang="en-US" dirty="0"/>
              <a:t>Vendor\Package; </a:t>
            </a:r>
          </a:p>
          <a:p>
            <a:endParaRPr lang="en-US" dirty="0"/>
          </a:p>
          <a:p>
            <a:r>
              <a:rPr lang="en-US" dirty="0"/>
              <a:t>class </a:t>
            </a:r>
            <a:r>
              <a:rPr lang="en-US" dirty="0" err="1"/>
              <a:t>ClassName</a:t>
            </a:r>
            <a:r>
              <a:rPr lang="en-US" dirty="0"/>
              <a:t> {</a:t>
            </a:r>
          </a:p>
          <a:p>
            <a:pPr lvl="1"/>
            <a:r>
              <a:rPr lang="en-US" dirty="0">
                <a:highlight>
                  <a:srgbClr val="00FF00"/>
                </a:highlight>
              </a:rPr>
              <a:t>public const NOME_COSTANTE = '</a:t>
            </a:r>
            <a:r>
              <a:rPr lang="en-US" dirty="0" err="1">
                <a:highlight>
                  <a:srgbClr val="00FF00"/>
                </a:highlight>
              </a:rPr>
              <a:t>valore</a:t>
            </a:r>
            <a:r>
              <a:rPr lang="en-US" dirty="0">
                <a:highlight>
                  <a:srgbClr val="00FF00"/>
                </a:highlight>
              </a:rPr>
              <a:t>';</a:t>
            </a:r>
          </a:p>
          <a:p>
            <a:pPr lvl="1"/>
            <a:r>
              <a:rPr lang="en-US" dirty="0">
                <a:highlight>
                  <a:srgbClr val="00FF00"/>
                </a:highlight>
              </a:rPr>
              <a:t>public</a:t>
            </a:r>
            <a:r>
              <a:rPr lang="en-US" dirty="0"/>
              <a:t> $foo = null; </a:t>
            </a:r>
          </a:p>
          <a:p>
            <a:pPr lvl="1"/>
            <a:r>
              <a:rPr lang="en-US" dirty="0">
                <a:highlight>
                  <a:srgbClr val="00FF00"/>
                </a:highlight>
              </a:rPr>
              <a:t>public</a:t>
            </a:r>
            <a:r>
              <a:rPr lang="en-US" dirty="0"/>
              <a:t> </a:t>
            </a:r>
            <a:r>
              <a:rPr lang="en-US" dirty="0">
                <a:highlight>
                  <a:srgbClr val="FFFF00"/>
                </a:highlight>
              </a:rPr>
              <a:t>static</a:t>
            </a:r>
            <a:r>
              <a:rPr lang="en-US" dirty="0"/>
              <a:t> int $bar = 0; </a:t>
            </a:r>
          </a:p>
          <a:p>
            <a:pPr marL="4572" lvl="1" indent="0">
              <a:buNone/>
            </a:pPr>
            <a:r>
              <a:rPr lang="en-US" dirty="0"/>
              <a:t>}</a:t>
            </a:r>
            <a:endParaRPr lang="it-IT" dirty="0"/>
          </a:p>
        </p:txBody>
      </p:sp>
    </p:spTree>
    <p:extLst>
      <p:ext uri="{BB962C8B-B14F-4D97-AF65-F5344CB8AC3E}">
        <p14:creationId xmlns:p14="http://schemas.microsoft.com/office/powerpoint/2010/main" val="103420294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23D48-85BD-4985-861A-1327E95AA94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0D7DB3C-50CB-41E0-8564-BC052D800226}"/>
              </a:ext>
            </a:extLst>
          </p:cNvPr>
          <p:cNvSpPr>
            <a:spLocks noGrp="1"/>
          </p:cNvSpPr>
          <p:nvPr>
            <p:ph sz="half" idx="2"/>
          </p:nvPr>
        </p:nvSpPr>
        <p:spPr/>
        <p:txBody>
          <a:bodyPr/>
          <a:lstStyle/>
          <a:p>
            <a:r>
              <a:rPr lang="it-IT" b="1" i="0" dirty="0" err="1">
                <a:solidFill>
                  <a:srgbClr val="595143"/>
                </a:solidFill>
                <a:effectLst/>
                <a:latin typeface="Roboto" panose="02000000000000000000" pitchFamily="2" charset="0"/>
              </a:rPr>
              <a:t>Methods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Functions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FFFF00"/>
                </a:highlight>
                <a:latin typeface="Roboto" panose="02000000000000000000" pitchFamily="2" charset="0"/>
              </a:rPr>
              <a:t>Visibility MUST be declared on all methods</a:t>
            </a:r>
            <a:r>
              <a:rPr lang="en-US" b="0" i="0" dirty="0">
                <a:solidFill>
                  <a:srgbClr val="595143"/>
                </a:solidFill>
                <a:effectLst/>
                <a:latin typeface="Roboto" panose="02000000000000000000" pitchFamily="2" charset="0"/>
              </a:rPr>
              <a:t>.</a:t>
            </a:r>
          </a:p>
          <a:p>
            <a:pPr algn="l" fontAlgn="base"/>
            <a:r>
              <a:rPr lang="en-US" b="0" i="0" dirty="0">
                <a:solidFill>
                  <a:srgbClr val="595143"/>
                </a:solidFill>
                <a:effectLst/>
                <a:highlight>
                  <a:srgbClr val="00FF00"/>
                </a:highlight>
                <a:latin typeface="Roboto" panose="02000000000000000000" pitchFamily="2" charset="0"/>
              </a:rPr>
              <a:t>Method names </a:t>
            </a:r>
            <a:r>
              <a:rPr lang="en-US" b="0" i="0" dirty="0">
                <a:solidFill>
                  <a:srgbClr val="595143"/>
                </a:solidFill>
                <a:effectLst/>
                <a:highlight>
                  <a:srgbClr val="FFFF00"/>
                </a:highlight>
                <a:latin typeface="Roboto" panose="02000000000000000000" pitchFamily="2" charset="0"/>
              </a:rPr>
              <a:t>MUST NOT be prefixed with a single underscore </a:t>
            </a:r>
            <a:r>
              <a:rPr lang="en-US" b="0" i="0" dirty="0">
                <a:solidFill>
                  <a:srgbClr val="595143"/>
                </a:solidFill>
                <a:effectLst/>
                <a:latin typeface="Roboto" panose="02000000000000000000" pitchFamily="2" charset="0"/>
              </a:rPr>
              <a:t>to indicate protected or private visibility. </a:t>
            </a:r>
          </a:p>
          <a:p>
            <a:pPr algn="l" fontAlgn="base"/>
            <a:r>
              <a:rPr lang="en-US" b="0" i="0" dirty="0">
                <a:solidFill>
                  <a:srgbClr val="595143"/>
                </a:solidFill>
                <a:effectLst/>
                <a:latin typeface="Roboto" panose="02000000000000000000" pitchFamily="2" charset="0"/>
              </a:rPr>
              <a:t>That is, an underscore prefix explicitly has no meaning.</a:t>
            </a:r>
          </a:p>
          <a:p>
            <a:pPr algn="l" fontAlgn="base"/>
            <a:endParaRPr lang="en-US" dirty="0">
              <a:solidFill>
                <a:srgbClr val="595143"/>
              </a:solidFill>
              <a:latin typeface="Roboto" panose="02000000000000000000" pitchFamily="2" charset="0"/>
            </a:endParaRPr>
          </a:p>
          <a:p>
            <a:pPr algn="l" fontAlgn="base"/>
            <a:r>
              <a:rPr lang="en-US" b="0" i="0" dirty="0">
                <a:solidFill>
                  <a:srgbClr val="595143"/>
                </a:solidFill>
                <a:effectLst/>
                <a:latin typeface="Roboto" panose="02000000000000000000" pitchFamily="2" charset="0"/>
              </a:rPr>
              <a:t>In the argument list, there </a:t>
            </a:r>
            <a:r>
              <a:rPr lang="en-US" b="0" i="0" dirty="0">
                <a:solidFill>
                  <a:srgbClr val="595143"/>
                </a:solidFill>
                <a:effectLst/>
                <a:highlight>
                  <a:srgbClr val="00FF00"/>
                </a:highlight>
                <a:latin typeface="Roboto" panose="02000000000000000000" pitchFamily="2" charset="0"/>
              </a:rPr>
              <a:t>MUST NOT be a space before each comma, and there MUST be one space after each comma</a:t>
            </a:r>
            <a:r>
              <a:rPr lang="en-US" b="0" i="0" dirty="0">
                <a:solidFill>
                  <a:srgbClr val="595143"/>
                </a:solidFill>
                <a:effectLst/>
                <a:latin typeface="Roboto" panose="02000000000000000000" pitchFamily="2" charset="0"/>
              </a:rPr>
              <a:t>.</a:t>
            </a:r>
          </a:p>
          <a:p>
            <a:endParaRPr lang="it-IT" dirty="0"/>
          </a:p>
        </p:txBody>
      </p:sp>
      <p:sp>
        <p:nvSpPr>
          <p:cNvPr id="4" name="Segnaposto contenuto 3">
            <a:extLst>
              <a:ext uri="{FF2B5EF4-FFF2-40B4-BE49-F238E27FC236}">
                <a16:creationId xmlns:a16="http://schemas.microsoft.com/office/drawing/2014/main" id="{A7B2679A-9F81-426A-9950-5B03705F5909}"/>
              </a:ext>
            </a:extLst>
          </p:cNvPr>
          <p:cNvSpPr>
            <a:spLocks noGrp="1"/>
          </p:cNvSpPr>
          <p:nvPr>
            <p:ph sz="quarter" idx="4"/>
          </p:nvPr>
        </p:nvSpPr>
        <p:spPr/>
        <p:txBody>
          <a:bodyPr>
            <a:normAutofit/>
          </a:bodyPr>
          <a:lstStyle/>
          <a:p>
            <a:r>
              <a:rPr lang="it-IT" sz="1800" dirty="0" err="1"/>
              <a:t>namespace</a:t>
            </a:r>
            <a:r>
              <a:rPr lang="it-IT" sz="1800" dirty="0"/>
              <a:t> </a:t>
            </a:r>
            <a:r>
              <a:rPr lang="it-IT" sz="1800" dirty="0" err="1"/>
              <a:t>Vendor</a:t>
            </a:r>
            <a:r>
              <a:rPr lang="it-IT" sz="1800" dirty="0"/>
              <a:t>\Package;</a:t>
            </a:r>
          </a:p>
          <a:p>
            <a:endParaRPr lang="it-IT" sz="1800" dirty="0"/>
          </a:p>
          <a:p>
            <a:r>
              <a:rPr lang="it-IT" sz="1800" dirty="0"/>
              <a:t>class </a:t>
            </a:r>
            <a:r>
              <a:rPr lang="it-IT" sz="1800" dirty="0" err="1"/>
              <a:t>ClassName</a:t>
            </a:r>
            <a:endParaRPr lang="it-IT" sz="1800" dirty="0"/>
          </a:p>
          <a:p>
            <a:r>
              <a:rPr lang="it-IT" sz="1800" dirty="0"/>
              <a:t>{</a:t>
            </a:r>
          </a:p>
          <a:p>
            <a:r>
              <a:rPr lang="it-IT" sz="1800" dirty="0"/>
              <a:t>    </a:t>
            </a:r>
            <a:r>
              <a:rPr lang="it-IT" sz="1800" dirty="0">
                <a:highlight>
                  <a:srgbClr val="00FF00"/>
                </a:highlight>
              </a:rPr>
              <a:t>public </a:t>
            </a:r>
            <a:r>
              <a:rPr lang="it-IT" sz="1800" dirty="0" err="1">
                <a:highlight>
                  <a:srgbClr val="00FF00"/>
                </a:highlight>
              </a:rPr>
              <a:t>function</a:t>
            </a:r>
            <a:r>
              <a:rPr lang="it-IT" sz="1800" dirty="0">
                <a:highlight>
                  <a:srgbClr val="00FF00"/>
                </a:highlight>
              </a:rPr>
              <a:t> </a:t>
            </a:r>
            <a:r>
              <a:rPr lang="it-IT" sz="1800" dirty="0" err="1">
                <a:highlight>
                  <a:srgbClr val="00FF00"/>
                </a:highlight>
              </a:rPr>
              <a:t>fooBarBaz</a:t>
            </a:r>
            <a:r>
              <a:rPr lang="it-IT" sz="1800" dirty="0"/>
              <a:t>($arg1,</a:t>
            </a:r>
            <a:r>
              <a:rPr lang="it-IT" sz="1800" dirty="0">
                <a:highlight>
                  <a:srgbClr val="00FF00"/>
                </a:highlight>
              </a:rPr>
              <a:t> </a:t>
            </a:r>
            <a:r>
              <a:rPr lang="it-IT" sz="1800" dirty="0"/>
              <a:t>&amp;$arg2,</a:t>
            </a:r>
            <a:r>
              <a:rPr lang="it-IT" sz="1800" dirty="0">
                <a:highlight>
                  <a:srgbClr val="00FF00"/>
                </a:highlight>
              </a:rPr>
              <a:t> </a:t>
            </a:r>
            <a:r>
              <a:rPr lang="it-IT" sz="1800" dirty="0"/>
              <a:t>$arg3 = [])</a:t>
            </a:r>
          </a:p>
          <a:p>
            <a:r>
              <a:rPr lang="it-IT" sz="1800" dirty="0"/>
              <a:t>    {</a:t>
            </a:r>
          </a:p>
          <a:p>
            <a:r>
              <a:rPr lang="it-IT" sz="1800" dirty="0"/>
              <a:t>        // </a:t>
            </a:r>
            <a:r>
              <a:rPr lang="it-IT" sz="1800" dirty="0" err="1"/>
              <a:t>method</a:t>
            </a:r>
            <a:r>
              <a:rPr lang="it-IT" sz="1800" dirty="0"/>
              <a:t> body</a:t>
            </a:r>
          </a:p>
          <a:p>
            <a:r>
              <a:rPr lang="it-IT" sz="1800" dirty="0"/>
              <a:t>    }</a:t>
            </a:r>
          </a:p>
          <a:p>
            <a:r>
              <a:rPr lang="it-IT" sz="1800" dirty="0"/>
              <a:t>}</a:t>
            </a:r>
          </a:p>
        </p:txBody>
      </p:sp>
    </p:spTree>
    <p:extLst>
      <p:ext uri="{BB962C8B-B14F-4D97-AF65-F5344CB8AC3E}">
        <p14:creationId xmlns:p14="http://schemas.microsoft.com/office/powerpoint/2010/main" val="2937307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VARIABILI IN PHP</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35024"/>
            <a:ext cx="5678996" cy="5184647"/>
          </a:xfrm>
        </p:spPr>
        <p:txBody>
          <a:bodyPr>
            <a:normAutofit/>
          </a:bodyPr>
          <a:lstStyle/>
          <a:p>
            <a:r>
              <a:rPr lang="it-IT" sz="2000" dirty="0"/>
              <a:t>Una variabile è </a:t>
            </a:r>
            <a:r>
              <a:rPr lang="it-IT" sz="2000" b="1" dirty="0"/>
              <a:t>una porzione di memoria in cui viene memorizzato un dato </a:t>
            </a:r>
            <a:r>
              <a:rPr lang="it-IT" sz="2000" dirty="0"/>
              <a:t>che può variare durante l'esecuzione del programma.</a:t>
            </a:r>
          </a:p>
          <a:p>
            <a:r>
              <a:rPr lang="it-IT" sz="2000" dirty="0"/>
              <a:t>In PHP </a:t>
            </a:r>
            <a:r>
              <a:rPr lang="it-IT" sz="2000" b="1" dirty="0"/>
              <a:t>possiamo assegnare alla stessa variabile diversi tipi di dato durante l'esecuzione dello script.</a:t>
            </a:r>
          </a:p>
          <a:p>
            <a:r>
              <a:rPr lang="it-IT" sz="2000" dirty="0">
                <a:highlight>
                  <a:srgbClr val="00FF00"/>
                </a:highlight>
              </a:rPr>
              <a:t>La variabile non deve essere necessariamente dichiarata prima del suo utilizzo.</a:t>
            </a:r>
            <a:br>
              <a:rPr lang="it-IT" sz="2000" dirty="0"/>
            </a:br>
            <a:r>
              <a:rPr lang="it-IT" sz="2000" dirty="0"/>
              <a:t> Questo consente, quindi, di creare variabili al volo nel momento in cui ne abbiamo bisogno.</a:t>
            </a:r>
          </a:p>
          <a:p>
            <a:r>
              <a:rPr lang="it-IT" sz="2000" dirty="0"/>
              <a:t>Le variabili in PHP sono </a:t>
            </a:r>
            <a:r>
              <a:rPr lang="it-IT" sz="2000" b="1" dirty="0">
                <a:highlight>
                  <a:srgbClr val="FFFF00"/>
                </a:highlight>
              </a:rPr>
              <a:t>delimitate dal carattere $,</a:t>
            </a:r>
            <a:r>
              <a:rPr lang="it-IT" sz="2000" dirty="0">
                <a:highlight>
                  <a:srgbClr val="FFFF00"/>
                </a:highlight>
              </a:rPr>
              <a:t> seguito da un carattere alfabetico o da un underscore _. </a:t>
            </a:r>
            <a:br>
              <a:rPr lang="it-IT" sz="2000" dirty="0"/>
            </a:br>
            <a:br>
              <a:rPr lang="it-IT" sz="2000" dirty="0"/>
            </a:br>
            <a:r>
              <a:rPr lang="it-IT" sz="2000" dirty="0">
                <a:highlight>
                  <a:srgbClr val="FF00FF"/>
                </a:highlight>
              </a:rPr>
              <a:t>I caratteri successivi al secondo possono contenere qualsiasi sequenza di cifre, caratteri alfabetici ed underscore. </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35025"/>
            <a:ext cx="5678996" cy="5199578"/>
          </a:xfrm>
        </p:spPr>
        <p:txBody>
          <a:bodyPr>
            <a:normAutofit/>
          </a:bodyPr>
          <a:lstStyle/>
          <a:p>
            <a:br>
              <a:rPr lang="it-IT" dirty="0"/>
            </a:br>
            <a:r>
              <a:rPr lang="it-IT" b="1" dirty="0">
                <a:solidFill>
                  <a:srgbClr val="00B050"/>
                </a:solidFill>
              </a:rPr>
              <a:t>$</a:t>
            </a:r>
            <a:r>
              <a:rPr lang="it-IT" b="1" dirty="0"/>
              <a:t>variabile = 5;</a:t>
            </a:r>
            <a:r>
              <a:rPr lang="it-IT" dirty="0"/>
              <a:t>    //valida</a:t>
            </a:r>
          </a:p>
          <a:p>
            <a:r>
              <a:rPr lang="it-IT" dirty="0"/>
              <a:t>$_variabile = 5;   //valida</a:t>
            </a:r>
          </a:p>
          <a:p>
            <a:r>
              <a:rPr lang="it-IT" dirty="0"/>
              <a:t>$variabile_1 = 5;  //valida</a:t>
            </a:r>
          </a:p>
          <a:p>
            <a:r>
              <a:rPr lang="it-IT" dirty="0"/>
              <a:t>$variabile1 = 5;   //valida</a:t>
            </a:r>
          </a:p>
          <a:p>
            <a:r>
              <a:rPr lang="it-IT" dirty="0"/>
              <a:t>$1variabile = 5;   //</a:t>
            </a:r>
            <a:r>
              <a:rPr lang="it-IT" dirty="0">
                <a:highlight>
                  <a:srgbClr val="FF6600"/>
                </a:highlight>
              </a:rPr>
              <a:t>non valida, inizia con un carattere numerico</a:t>
            </a:r>
          </a:p>
          <a:p>
            <a:r>
              <a:rPr lang="it-IT" dirty="0"/>
              <a:t>$_1variabile = 5;  //valida</a:t>
            </a:r>
          </a:p>
          <a:p>
            <a:r>
              <a:rPr lang="it-IT" dirty="0">
                <a:highlight>
                  <a:srgbClr val="FFFF00"/>
                </a:highlight>
              </a:rPr>
              <a:t>$111</a:t>
            </a:r>
            <a:r>
              <a:rPr lang="it-IT" dirty="0">
                <a:highlight>
                  <a:srgbClr val="FF6600"/>
                </a:highlight>
              </a:rPr>
              <a:t>;              //non valida, contiene solo caratteri numerici</a:t>
            </a:r>
          </a:p>
        </p:txBody>
      </p:sp>
    </p:spTree>
    <p:extLst>
      <p:ext uri="{BB962C8B-B14F-4D97-AF65-F5344CB8AC3E}">
        <p14:creationId xmlns:p14="http://schemas.microsoft.com/office/powerpoint/2010/main" val="3590607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parentesi tonde,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FFFF00"/>
                </a:highlight>
              </a:rPr>
              <a:t>{</a:t>
            </a:r>
            <a:r>
              <a:rPr lang="it-IT" sz="2400" dirty="0"/>
              <a:t> ... </a:t>
            </a:r>
            <a:r>
              <a:rPr lang="it-IT" sz="2400" b="1" dirty="0">
                <a:highlight>
                  <a:srgbClr val="FFFF00"/>
                </a:highlight>
              </a:rPr>
              <a:t>}</a:t>
            </a:r>
            <a:br>
              <a:rPr lang="it-IT" dirty="0"/>
            </a:br>
            <a:endParaRPr lang="it-IT" dirty="0"/>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E7DB14-5D5F-415A-92E1-1AA2D913EDCD}"/>
              </a:ext>
            </a:extLst>
          </p:cNvPr>
          <p:cNvSpPr>
            <a:spLocks noGrp="1"/>
          </p:cNvSpPr>
          <p:nvPr>
            <p:ph type="title"/>
          </p:nvPr>
        </p:nvSpPr>
        <p:spPr/>
        <p:txBody>
          <a:bodyPr/>
          <a:lstStyle/>
          <a:p>
            <a:r>
              <a:rPr lang="it-IT" dirty="0"/>
              <a:t>Funzioni personalizzate in PHP</a:t>
            </a:r>
          </a:p>
        </p:txBody>
      </p:sp>
      <p:sp>
        <p:nvSpPr>
          <p:cNvPr id="3" name="Segnaposto contenuto 2">
            <a:extLst>
              <a:ext uri="{FF2B5EF4-FFF2-40B4-BE49-F238E27FC236}">
                <a16:creationId xmlns:a16="http://schemas.microsoft.com/office/drawing/2014/main" id="{A975C7F9-6610-4E64-8BB8-330F76E4CEC6}"/>
              </a:ext>
            </a:extLst>
          </p:cNvPr>
          <p:cNvSpPr>
            <a:spLocks noGrp="1"/>
          </p:cNvSpPr>
          <p:nvPr>
            <p:ph idx="1"/>
          </p:nvPr>
        </p:nvSpPr>
        <p:spPr>
          <a:xfrm>
            <a:off x="195415" y="1171530"/>
            <a:ext cx="11801169" cy="1397102"/>
          </a:xfrm>
        </p:spPr>
        <p:txBody>
          <a:bodyPr>
            <a:noAutofit/>
          </a:bodyPr>
          <a:lstStyle/>
          <a:p>
            <a:pPr marL="0" indent="0">
              <a:lnSpc>
                <a:spcPct val="100000"/>
              </a:lnSpc>
              <a:buNone/>
            </a:pPr>
            <a:r>
              <a:rPr lang="it-IT" sz="2000" b="1" dirty="0"/>
              <a:t>«</a:t>
            </a:r>
            <a:r>
              <a:rPr lang="it-IT" sz="2000" b="1" dirty="0">
                <a:highlight>
                  <a:srgbClr val="00FF00"/>
                </a:highlight>
              </a:rPr>
              <a:t>Una funzione è un insieme di istruzioni che consentono di eseguire una determinata operazione</a:t>
            </a:r>
            <a:r>
              <a:rPr lang="it-IT" sz="2000" b="1" dirty="0"/>
              <a:t>».</a:t>
            </a:r>
            <a:br>
              <a:rPr lang="it-IT" sz="2000" dirty="0"/>
            </a:br>
            <a:r>
              <a:rPr lang="it-IT" sz="2000" dirty="0">
                <a:solidFill>
                  <a:schemeClr val="tx1"/>
                </a:solidFill>
              </a:rPr>
              <a:t>Una funzione può prendere in ingresso dei parametri e restituire un risultato. Sia l'input che l'output sono opzionali, possono esistere funzioni che eseguono delle istruzioni senza bisogno di parametri e senza bisogno di restituire un valore di ritorno.</a:t>
            </a:r>
          </a:p>
        </p:txBody>
      </p:sp>
      <p:sp>
        <p:nvSpPr>
          <p:cNvPr id="4" name="CasellaDiTesto 3">
            <a:extLst>
              <a:ext uri="{FF2B5EF4-FFF2-40B4-BE49-F238E27FC236}">
                <a16:creationId xmlns:a16="http://schemas.microsoft.com/office/drawing/2014/main" id="{4911019D-6C80-48E8-8615-E6E7729781BA}"/>
              </a:ext>
            </a:extLst>
          </p:cNvPr>
          <p:cNvSpPr txBox="1"/>
          <p:nvPr/>
        </p:nvSpPr>
        <p:spPr>
          <a:xfrm>
            <a:off x="195415" y="2448589"/>
            <a:ext cx="8707953" cy="3785652"/>
          </a:xfrm>
          <a:prstGeom prst="rect">
            <a:avLst/>
          </a:prstGeom>
          <a:noFill/>
        </p:spPr>
        <p:txBody>
          <a:bodyPr wrap="square" rtlCol="0">
            <a:spAutoFit/>
          </a:bodyPr>
          <a:lstStyle/>
          <a:p>
            <a:r>
              <a:rPr lang="it-IT" sz="2000" b="1" dirty="0"/>
              <a:t>CREARE UNA FUNZIONE</a:t>
            </a:r>
          </a:p>
          <a:p>
            <a:r>
              <a:rPr lang="it-IT" sz="2000" dirty="0"/>
              <a:t>una funzione </a:t>
            </a:r>
            <a:r>
              <a:rPr lang="it-IT" sz="2000" b="1" dirty="0"/>
              <a:t>inizia</a:t>
            </a:r>
            <a:r>
              <a:rPr lang="it-IT" sz="2000" dirty="0"/>
              <a:t> sempre </a:t>
            </a:r>
            <a:r>
              <a:rPr lang="it-IT" sz="2000" b="1" dirty="0"/>
              <a:t>con</a:t>
            </a:r>
            <a:r>
              <a:rPr lang="it-IT" sz="2000" dirty="0"/>
              <a:t> la parola riservata </a:t>
            </a:r>
            <a:r>
              <a:rPr lang="it-IT" sz="2000" b="1" dirty="0" err="1"/>
              <a:t>function</a:t>
            </a:r>
            <a:r>
              <a:rPr lang="it-IT" sz="2000" dirty="0"/>
              <a:t>;</a:t>
            </a:r>
          </a:p>
          <a:p>
            <a:r>
              <a:rPr lang="it-IT" sz="2000" dirty="0"/>
              <a:t>deve </a:t>
            </a:r>
            <a:r>
              <a:rPr lang="it-IT" sz="2000" b="1" dirty="0"/>
              <a:t>segu</a:t>
            </a:r>
            <a:r>
              <a:rPr lang="it-IT" sz="2000" dirty="0"/>
              <a:t>ir</a:t>
            </a:r>
            <a:r>
              <a:rPr lang="it-IT" sz="2000" b="1" dirty="0"/>
              <a:t>e</a:t>
            </a:r>
            <a:r>
              <a:rPr lang="it-IT" sz="2000" dirty="0"/>
              <a:t> </a:t>
            </a:r>
            <a:r>
              <a:rPr lang="it-IT" sz="2000" b="1" dirty="0"/>
              <a:t>il nome </a:t>
            </a:r>
            <a:r>
              <a:rPr lang="it-IT" sz="2000" dirty="0"/>
              <a:t>che vogliamo dare alla funzione, in questo caso somma, il nome deve essere univoco e non può essere uguale ad una delle funzioni già messe a disposizione da PHP;</a:t>
            </a:r>
          </a:p>
          <a:p>
            <a:r>
              <a:rPr lang="it-IT" sz="2000" b="1" dirty="0"/>
              <a:t>deve contenere i parametri </a:t>
            </a:r>
            <a:r>
              <a:rPr lang="it-IT" sz="2000" dirty="0"/>
              <a:t>in ingresso </a:t>
            </a:r>
            <a:r>
              <a:rPr lang="it-IT" sz="2000" b="1" dirty="0"/>
              <a:t>all'interno di parentesi tonde</a:t>
            </a:r>
            <a:r>
              <a:rPr lang="it-IT" sz="2000" dirty="0"/>
              <a:t>, nel nostro caso $a e $b, nel caso in cui non ci siano parametri è sufficiente usare le sole parentesi tonde;</a:t>
            </a:r>
          </a:p>
          <a:p>
            <a:r>
              <a:rPr lang="it-IT" sz="2000" b="1" dirty="0"/>
              <a:t>tutte le istruzioni devono essere racchiuse all'interno di parentesi graffe {};</a:t>
            </a:r>
          </a:p>
          <a:p>
            <a:r>
              <a:rPr lang="it-IT" sz="2000" b="1" dirty="0">
                <a:solidFill>
                  <a:srgbClr val="0070C0"/>
                </a:solidFill>
              </a:rPr>
              <a:t>nel caso in cui la funziona restituisca un risultato, esso deve essere restituito con la parola riservata </a:t>
            </a:r>
            <a:r>
              <a:rPr lang="it-IT" sz="2000" b="1" dirty="0" err="1">
                <a:solidFill>
                  <a:srgbClr val="0070C0"/>
                </a:solidFill>
                <a:highlight>
                  <a:srgbClr val="00FF00"/>
                </a:highlight>
              </a:rPr>
              <a:t>return</a:t>
            </a:r>
            <a:r>
              <a:rPr lang="it-IT" sz="2000" dirty="0">
                <a:solidFill>
                  <a:srgbClr val="0070C0"/>
                </a:solidFill>
              </a:rPr>
              <a:t>.</a:t>
            </a:r>
          </a:p>
          <a:p>
            <a:endParaRPr lang="it-IT" sz="2000" dirty="0"/>
          </a:p>
        </p:txBody>
      </p:sp>
      <p:sp>
        <p:nvSpPr>
          <p:cNvPr id="6" name="CasellaDiTesto 5">
            <a:extLst>
              <a:ext uri="{FF2B5EF4-FFF2-40B4-BE49-F238E27FC236}">
                <a16:creationId xmlns:a16="http://schemas.microsoft.com/office/drawing/2014/main" id="{B1C1AB27-8ECF-49E4-80B5-0860CD86AA7E}"/>
              </a:ext>
            </a:extLst>
          </p:cNvPr>
          <p:cNvSpPr txBox="1"/>
          <p:nvPr/>
        </p:nvSpPr>
        <p:spPr>
          <a:xfrm>
            <a:off x="9041130" y="2840722"/>
            <a:ext cx="2640330" cy="2585323"/>
          </a:xfrm>
          <a:prstGeom prst="rect">
            <a:avLst/>
          </a:prstGeom>
          <a:noFill/>
          <a:ln>
            <a:solidFill>
              <a:schemeClr val="tx1"/>
            </a:solidFill>
          </a:ln>
        </p:spPr>
        <p:txBody>
          <a:bodyPr wrap="square" rtlCol="0">
            <a:spAutoFit/>
          </a:bodyPr>
          <a:lstStyle/>
          <a:p>
            <a:r>
              <a:rPr lang="en-US" dirty="0"/>
              <a:t>function </a:t>
            </a:r>
            <a:r>
              <a:rPr lang="en-US" dirty="0">
                <a:solidFill>
                  <a:srgbClr val="FF0000"/>
                </a:solidFill>
              </a:rPr>
              <a:t>somma</a:t>
            </a:r>
            <a:r>
              <a:rPr lang="en-US" dirty="0">
                <a:solidFill>
                  <a:srgbClr val="FF6600"/>
                </a:solidFill>
              </a:rPr>
              <a:t>($a</a:t>
            </a:r>
            <a:r>
              <a:rPr lang="en-US" dirty="0"/>
              <a:t>, </a:t>
            </a:r>
            <a:r>
              <a:rPr lang="en-US" dirty="0">
                <a:solidFill>
                  <a:srgbClr val="FF6600"/>
                </a:solidFill>
              </a:rPr>
              <a:t>$b</a:t>
            </a:r>
            <a:r>
              <a:rPr lang="en-US" dirty="0"/>
              <a:t>) {</a:t>
            </a:r>
          </a:p>
          <a:p>
            <a:r>
              <a:rPr lang="en-US" dirty="0"/>
              <a:t>    </a:t>
            </a:r>
            <a:r>
              <a:rPr lang="en-US" dirty="0">
                <a:solidFill>
                  <a:srgbClr val="0070C0"/>
                </a:solidFill>
              </a:rPr>
              <a:t>return</a:t>
            </a:r>
            <a:r>
              <a:rPr lang="en-US" dirty="0"/>
              <a:t> </a:t>
            </a:r>
            <a:r>
              <a:rPr lang="en-US" dirty="0">
                <a:solidFill>
                  <a:srgbClr val="FF6600"/>
                </a:solidFill>
              </a:rPr>
              <a:t>$a</a:t>
            </a:r>
            <a:r>
              <a:rPr lang="en-US" dirty="0"/>
              <a:t> </a:t>
            </a:r>
            <a:r>
              <a:rPr lang="en-US" dirty="0">
                <a:solidFill>
                  <a:srgbClr val="FF3300"/>
                </a:solidFill>
              </a:rPr>
              <a:t>+</a:t>
            </a:r>
            <a:r>
              <a:rPr lang="en-US" dirty="0"/>
              <a:t> </a:t>
            </a:r>
            <a:r>
              <a:rPr lang="en-US" dirty="0">
                <a:solidFill>
                  <a:srgbClr val="FF6600"/>
                </a:solidFill>
              </a:rPr>
              <a:t>$b</a:t>
            </a:r>
            <a:r>
              <a:rPr lang="en-US" dirty="0"/>
              <a:t>;</a:t>
            </a:r>
          </a:p>
          <a:p>
            <a:r>
              <a:rPr lang="en-US" dirty="0"/>
              <a:t>}</a:t>
            </a:r>
          </a:p>
          <a:p>
            <a:endParaRPr lang="en-US" dirty="0"/>
          </a:p>
          <a:p>
            <a:endParaRPr lang="en-US" dirty="0"/>
          </a:p>
          <a:p>
            <a:r>
              <a:rPr lang="it-IT" dirty="0"/>
              <a:t>L'esempio  </a:t>
            </a:r>
            <a:r>
              <a:rPr lang="it-IT" dirty="0" err="1"/>
              <a:t>restuirà</a:t>
            </a:r>
            <a:r>
              <a:rPr lang="it-IT" dirty="0"/>
              <a:t> come output:</a:t>
            </a:r>
          </a:p>
          <a:p>
            <a:endParaRPr lang="it-IT" dirty="0"/>
          </a:p>
          <a:p>
            <a:r>
              <a:rPr lang="it-IT" dirty="0"/>
              <a:t>La somma di 5 e 4 è: 9</a:t>
            </a:r>
          </a:p>
        </p:txBody>
      </p:sp>
    </p:spTree>
    <p:extLst>
      <p:ext uri="{BB962C8B-B14F-4D97-AF65-F5344CB8AC3E}">
        <p14:creationId xmlns:p14="http://schemas.microsoft.com/office/powerpoint/2010/main" val="506280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endParaRPr lang="it-IT" sz="2000" dirty="0"/>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a:t>
            </a:r>
            <a:r>
              <a:rPr lang="it-IT" dirty="0">
                <a:highlight>
                  <a:srgbClr val="00FF00"/>
                </a:highlight>
              </a:rPr>
              <a:t>'COSTANTE</a:t>
            </a:r>
            <a:r>
              <a:rPr lang="it-IT" dirty="0"/>
              <a:t>)</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highlight>
                  <a:srgbClr val="00FF00"/>
                </a:highlight>
                <a:latin typeface="+mj-lt"/>
              </a:rPr>
              <a:t>get_defined_constants</a:t>
            </a:r>
            <a:r>
              <a:rPr lang="it-IT" sz="4400" b="1" dirty="0">
                <a:highlight>
                  <a:srgbClr val="00FF00"/>
                </a:highlight>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t>così come anche i CMS </a:t>
            </a:r>
            <a:r>
              <a:rPr lang="it-IT" sz="2000" dirty="0"/>
              <a:t>(WordPress, </a:t>
            </a:r>
            <a:r>
              <a:rPr lang="it-IT" sz="2000" dirty="0" err="1"/>
              <a:t>Drupal</a:t>
            </a:r>
            <a:r>
              <a:rPr lang="it-IT" sz="2000" dirty="0"/>
              <a:t>, </a:t>
            </a:r>
            <a:r>
              <a:rPr lang="it-IT" sz="2000" dirty="0" err="1"/>
              <a:t>Joomla</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6" y="5407242"/>
            <a:ext cx="6101860"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b, ma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6" name="Segnaposto contenuto 5" descr="Immagine che contiene tavolo&#10;&#10;Descrizione generata automaticamente">
            <a:extLst>
              <a:ext uri="{FF2B5EF4-FFF2-40B4-BE49-F238E27FC236}">
                <a16:creationId xmlns:a16="http://schemas.microsoft.com/office/drawing/2014/main" id="{9B50B1AC-8106-47DC-800F-4CB92A9563F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87738" y="1271016"/>
            <a:ext cx="6075650" cy="5467214"/>
          </a:xfrm>
        </p:spPr>
      </p:pic>
    </p:spTree>
    <p:extLst>
      <p:ext uri="{BB962C8B-B14F-4D97-AF65-F5344CB8AC3E}">
        <p14:creationId xmlns:p14="http://schemas.microsoft.com/office/powerpoint/2010/main" val="167761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a:t> </a:t>
            </a: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a:t>
            </a:r>
            <a:r>
              <a:rPr lang="it-IT" sz="2000" b="1" dirty="0" err="1">
                <a:highlight>
                  <a:srgbClr val="00FF00"/>
                </a:highlight>
              </a:rPr>
              <a:t>keywork</a:t>
            </a:r>
            <a:r>
              <a:rPr lang="it-IT" sz="2000" b="1" dirty="0">
                <a:highlight>
                  <a:srgbClr val="00FF00"/>
                </a:highlight>
              </a:rPr>
              <a:t>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 di esse.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t>// 2</a:t>
            </a:r>
          </a:p>
          <a:p>
            <a:endParaRPr lang="en-US" dirty="0"/>
          </a:p>
          <a:p>
            <a:r>
              <a:rPr lang="en-US" dirty="0"/>
              <a:t>?&gt;</a:t>
            </a:r>
          </a:p>
          <a:p>
            <a:endParaRPr lang="en-US" dirty="0"/>
          </a:p>
        </p:txBody>
      </p:sp>
    </p:spTree>
    <p:extLst>
      <p:ext uri="{BB962C8B-B14F-4D97-AF65-F5344CB8AC3E}">
        <p14:creationId xmlns:p14="http://schemas.microsoft.com/office/powerpoint/2010/main" val="36822844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7799</TotalTime>
  <Words>38875</Words>
  <Application>Microsoft Office PowerPoint</Application>
  <PresentationFormat>Widescreen</PresentationFormat>
  <Paragraphs>3987</Paragraphs>
  <Slides>305</Slides>
  <Notes>0</Notes>
  <HiddenSlides>0</HiddenSlides>
  <MMClips>0</MMClips>
  <ScaleCrop>false</ScaleCrop>
  <HeadingPairs>
    <vt:vector size="6" baseType="variant">
      <vt:variant>
        <vt:lpstr>Caratteri utilizzati</vt:lpstr>
      </vt:variant>
      <vt:variant>
        <vt:i4>23</vt:i4>
      </vt:variant>
      <vt:variant>
        <vt:lpstr>Tema</vt:lpstr>
      </vt:variant>
      <vt:variant>
        <vt:i4>2</vt:i4>
      </vt:variant>
      <vt:variant>
        <vt:lpstr>Titoli diapositive</vt:lpstr>
      </vt:variant>
      <vt:variant>
        <vt:i4>305</vt:i4>
      </vt:variant>
    </vt:vector>
  </HeadingPairs>
  <TitlesOfParts>
    <vt:vector size="330" baseType="lpstr">
      <vt:lpstr>-apple-system</vt:lpstr>
      <vt:lpstr>Arial</vt:lpstr>
      <vt:lpstr>Arial</vt:lpstr>
      <vt:lpstr>Arial Unicode MS</vt:lpstr>
      <vt:lpstr>Calibri</vt:lpstr>
      <vt:lpstr>Calibri Light</vt:lpstr>
      <vt:lpstr>CircularStd-Book</vt:lpstr>
      <vt:lpstr>Consolas</vt:lpstr>
      <vt:lpstr>Courier New</vt:lpstr>
      <vt:lpstr>Fira Mono</vt:lpstr>
      <vt:lpstr>Fira Sans</vt:lpstr>
      <vt:lpstr>Inconsolata</vt:lpstr>
      <vt:lpstr>inherit</vt:lpstr>
      <vt:lpstr>Lato</vt:lpstr>
      <vt:lpstr>Menlo</vt:lpstr>
      <vt:lpstr>NonBreakingSpaceOverride</vt:lpstr>
      <vt:lpstr>Nunito Sans</vt:lpstr>
      <vt:lpstr>Open Sans</vt:lpstr>
      <vt:lpstr>Open Sans</vt:lpstr>
      <vt:lpstr>Roboto</vt:lpstr>
      <vt:lpstr>SFMono-Regular</vt:lpstr>
      <vt:lpstr>Source Code Pro</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PHP E HTML</vt:lpstr>
      <vt:lpstr>FORMATTAZIONE DELLA PAGINA HTML</vt:lpstr>
      <vt:lpstr>FORMATTAZIONE DELLA PAGINA HTML</vt:lpstr>
      <vt:lpstr>Boolean – valori booleani (vero, falso)</vt:lpstr>
      <vt:lpstr>Integer – valori interi</vt:lpstr>
      <vt:lpstr>Float o double – numeri in virgola mobile</vt:lpstr>
      <vt:lpstr>float e BCMath</vt:lpstr>
      <vt:lpstr>Utilizzando bcadd</vt:lpstr>
      <vt:lpstr>String – testi o stringhe di caratteri</vt:lpstr>
      <vt:lpstr>Stampare stringhe con echo e print</vt:lpstr>
      <vt:lpstr>Stampare stringhe con echo e print</vt:lpstr>
      <vt:lpstr>echo in HTML e sintassi abbreviata</vt:lpstr>
      <vt:lpstr>Stampare stringhe con print</vt:lpstr>
      <vt:lpstr>Backslash</vt:lpstr>
      <vt:lpstr>PER DELIMITARE UNA STRINGA</vt:lpstr>
      <vt:lpstr>NOTAZIONE HEREDOC</vt:lpstr>
      <vt:lpstr>ARRAY</vt:lpstr>
      <vt:lpstr>LE VARIABILI IN PHP</vt:lpstr>
      <vt:lpstr>LE FUNZIONI</vt:lpstr>
      <vt:lpstr>PSR-12</vt:lpstr>
      <vt:lpstr>LE FUNZIONI</vt:lpstr>
      <vt:lpstr>Funzioni personalizzate in PHP</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Le espressioni in PHP</vt:lpstr>
      <vt:lpstr>OPERATORI ARITMETICI DI PHP</vt:lpstr>
      <vt:lpstr>Operatore modulo</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password_hash()</vt:lpstr>
      <vt:lpstr>crypt() </vt:lpstr>
      <vt:lpstr>explode() : array- Suddividere una stringa</vt:lpstr>
      <vt:lpstr>implode('chr',array) convertire un array in una stringa</vt:lpstr>
      <vt:lpstr>Modificare le maiuscole/minuscole</vt:lpstr>
      <vt:lpstr>Rimuovere spazi all'inizio o alla fine di una stringa</vt:lpstr>
      <vt:lpstr>sprintf()</vt:lpstr>
      <vt:lpstr>I formati che abbiamo a disposizione:</vt:lpstr>
      <vt:lpstr>%.2f - %%</vt:lpstr>
      <vt:lpstr>printf()</vt:lpstr>
      <vt:lpstr>Confronto tra stringhe in PHP == / === </vt:lpstr>
      <vt:lpstr>html_entity_decode()</vt:lpstr>
      <vt:lpstr>htmlentities()</vt:lpstr>
      <vt:lpstr>lcfirst ()</vt:lpstr>
      <vt:lpstr>md5()</vt:lpstr>
      <vt:lpstr>nl2br()</vt:lpstr>
      <vt:lpstr>sha1()</vt:lpstr>
      <vt:lpstr>parse_str() – per querystring</vt:lpstr>
      <vt:lpstr>setlocale()</vt:lpstr>
      <vt:lpstr>str_pad () </vt:lpstr>
      <vt:lpstr>str_repeat()</vt:lpstr>
      <vt:lpstr>str_split()</vt:lpstr>
      <vt:lpstr>strcmp()</vt:lpstr>
      <vt:lpstr>strcasecmp()</vt:lpstr>
      <vt:lpstr>strchr()</vt:lpstr>
      <vt:lpstr>strip_tags()</vt:lpstr>
      <vt:lpstr>stripslashes()</vt:lpstr>
      <vt:lpstr>stripos ()</vt:lpstr>
      <vt:lpstr>FUNZIONI ANONIME</vt:lpstr>
      <vt:lpstr>FUNZIONI ANONIME</vt:lpstr>
      <vt:lpstr>CLOSURE</vt:lpstr>
      <vt:lpstr>PSR-12</vt:lpstr>
      <vt:lpstr>Tipizzazione</vt:lpstr>
      <vt:lpstr>Scope delle variabili</vt:lpstr>
      <vt:lpstr>Usare la keyword global</vt:lpstr>
      <vt:lpstr>Accedere all'array $GLOBALS</vt:lpstr>
      <vt:lpstr>Keyword global e array $GLOBALS .</vt:lpstr>
      <vt:lpstr>Includere file nel codice</vt:lpstr>
      <vt:lpstr>Scope delle variabili con include e require</vt:lpstr>
      <vt:lpstr>include_once / require_once Evitare inclusioni ripetute dello stesso file</vt:lpstr>
      <vt:lpstr>empty()</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settype ()</vt:lpstr>
      <vt:lpstr>strval()</vt:lpstr>
      <vt:lpstr>unserialize()</vt:lpstr>
      <vt:lpstr>unset() </vt:lpstr>
      <vt:lpstr>var_dump ()</vt:lpstr>
      <vt:lpstr>Gestire le date in PHP</vt:lpstr>
      <vt:lpstr>Le principali funzioni per gestire le date</vt:lpstr>
      <vt:lpstr>La funzione strtotime()</vt:lpstr>
      <vt:lpstr>Formattare una data</vt:lpstr>
      <vt:lpstr>Caratteri per formattare una data.</vt:lpstr>
      <vt:lpstr>come convertire una data da un formato.</vt:lpstr>
      <vt:lpstr> date_add() .</vt:lpstr>
      <vt:lpstr>date_create()</vt:lpstr>
      <vt:lpstr>date_diff()</vt:lpstr>
      <vt:lpstr>date_format()</vt:lpstr>
      <vt:lpstr>date_parse_from_format()</vt:lpstr>
      <vt:lpstr>date_parse()</vt:lpstr>
      <vt:lpstr>date_sub()</vt:lpstr>
      <vt:lpstr>getdate()</vt:lpstr>
      <vt:lpstr>mktime()</vt:lpstr>
      <vt:lpstr> chdir()</vt:lpstr>
      <vt:lpstr>dir()</vt:lpstr>
      <vt:lpstr>getcwd()</vt:lpstr>
      <vt:lpstr>opendir()</vt:lpstr>
      <vt:lpstr>readdir ()</vt:lpstr>
      <vt:lpstr>scandir()</vt:lpstr>
      <vt:lpstr>closedir()</vt:lpstr>
      <vt:lpstr>Le Funzioni di errore - PHP ERROR  </vt:lpstr>
      <vt:lpstr>error_reporting()</vt:lpstr>
      <vt:lpstr>display_errors()</vt:lpstr>
      <vt:lpstr>Eccezioni in PHP</vt:lpstr>
      <vt:lpstr>Presentazione standard di PowerPoint</vt:lpstr>
      <vt:lpstr>PSR-12</vt:lpstr>
      <vt:lpstr>Eccezioni PHP</vt:lpstr>
      <vt:lpstr>Eccezioni PHP // getCode() </vt:lpstr>
      <vt:lpstr>Eccezioni PHP // getLine() </vt:lpstr>
      <vt:lpstr>Array</vt:lpstr>
      <vt:lpstr>Array e la funzione  print_r()</vt:lpstr>
      <vt:lpstr>Array</vt:lpstr>
      <vt:lpstr>Array associativi</vt:lpstr>
      <vt:lpstr>Array</vt:lpstr>
      <vt:lpstr>Array con ulteriori array</vt:lpstr>
      <vt:lpstr>array_count()</vt:lpstr>
      <vt:lpstr>in_array() </vt:lpstr>
      <vt:lpstr>shuffle()</vt:lpstr>
      <vt:lpstr>array_reverse()</vt:lpstr>
      <vt:lpstr>array_merge()</vt:lpstr>
      <vt:lpstr>array_slice()</vt:lpstr>
      <vt:lpstr>array_chunk() dividere in blocchi di array</vt:lpstr>
      <vt:lpstr>array_diff()</vt:lpstr>
      <vt:lpstr>array_fill ()</vt:lpstr>
      <vt:lpstr>array_filter()</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FILTER_VAR() - Validazione dei dati in PHP</vt:lpstr>
      <vt:lpstr>FILTER_VALIDATE</vt:lpstr>
      <vt:lpstr>FILTER_VALIDATE_INT</vt:lpstr>
      <vt:lpstr>Sanitization dei dati</vt:lpstr>
      <vt:lpstr>FILTER_SANITIZE</vt:lpstr>
      <vt:lpstr>sanitize e injection</vt:lpstr>
      <vt:lpstr>FILTER_SANITIZE_STRING</vt:lpstr>
      <vt:lpstr>Le richieste HTTP (GET E POST)</vt:lpstr>
      <vt:lpstr>Le richieste HTTP (GET E POST)</vt:lpstr>
      <vt:lpstr>Ricevere un parametro $_GET</vt:lpstr>
      <vt:lpstr>POST</vt:lpstr>
      <vt:lpstr>Recevere un parametro $_POST</vt:lpstr>
      <vt:lpstr>Gestire i cookie con PHP</vt:lpstr>
      <vt:lpstr>$_COOKIE [] Accedere al valore di un cookie</vt:lpstr>
      <vt:lpstr>setcookie() Aggiungere un nuovo cookie</vt:lpstr>
      <vt:lpstr>La funzione setcookie()</vt:lpstr>
      <vt:lpstr>Modificare o Eliminare un Cookie</vt:lpstr>
      <vt:lpstr>Gestire le sessioni in PHP</vt:lpstr>
      <vt:lpstr>Iniziare una sessione</vt:lpstr>
      <vt:lpstr>Accedere ai dati di una sessione</vt:lpstr>
      <vt:lpstr>Distruggere una sessione; Mantenere una sessione tra diversi file.</vt:lpstr>
      <vt:lpstr>Gestione delle Password con PHP</vt:lpstr>
      <vt:lpstr>crypt()</vt:lpstr>
      <vt:lpstr>Gestione delle Password con PHP</vt:lpstr>
      <vt:lpstr>Gestione delle password con PHP: password_hash()</vt:lpstr>
      <vt:lpstr>password_hash()</vt:lpstr>
      <vt:lpstr>Funzione PHP mail()</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mysqli_commit()</vt:lpstr>
      <vt:lpstr>mysqli_fetch_array ()</vt:lpstr>
      <vt:lpstr>mysqli_fetch_assoc ()</vt:lpstr>
      <vt:lpstr>mysqli_insert_id()</vt:lpstr>
      <vt:lpstr>mysqli_prepare()</vt:lpstr>
      <vt:lpstr>mysqli_real_escape_string()</vt:lpstr>
      <vt:lpstr>mysqli_refresh ()</vt:lpstr>
      <vt:lpstr>mysqli_rollback ()</vt:lpstr>
      <vt:lpstr>mysqli_select_db ()</vt:lpstr>
      <vt:lpstr>mysqli_set_charset()</vt:lpstr>
      <vt:lpstr>PDO::__construct</vt:lpstr>
      <vt:lpstr>PDO:: avvia una transazione</vt:lpstr>
      <vt:lpstr>PDO::commit()</vt:lpstr>
      <vt:lpstr>PDO::query()</vt:lpstr>
      <vt:lpstr>PDO::errorCode() e errorInfo()</vt:lpstr>
      <vt:lpstr>PDO::errorInfo() </vt:lpstr>
      <vt:lpstr>PDOStatement::fetch</vt:lpstr>
      <vt:lpstr>PDOSstatement::fetchAll</vt:lpstr>
      <vt:lpstr>PDO::prepare - update</vt:lpstr>
      <vt:lpstr>PDO::prepare select</vt:lpstr>
      <vt:lpstr>PDO::prepare</vt:lpstr>
      <vt:lpstr>PDO::preparare //parametri ; valori di ritorno</vt:lpstr>
      <vt:lpstr>PDO::exec</vt:lpstr>
      <vt:lpstr>PDO::exec</vt:lpstr>
      <vt:lpstr>PDOSstatement::execute</vt:lpstr>
      <vt:lpstr>PDOSstatement::execute</vt:lpstr>
      <vt:lpstr>PDO::lastInsertId – prepare con array</vt:lpstr>
      <vt:lpstr>PDO::lastInsertId</vt:lpstr>
      <vt:lpstr>COMPOSER</vt:lpstr>
      <vt:lpstr>composer.json</vt:lpstr>
      <vt:lpstr>require key</vt:lpstr>
      <vt:lpstr>Package names</vt:lpstr>
      <vt:lpstr>composer init</vt:lpstr>
      <vt:lpstr>composer install</vt:lpstr>
      <vt:lpstr>composer update</vt:lpstr>
      <vt:lpstr>autoload.php</vt:lpstr>
      <vt:lpstr>composer remove</vt:lpstr>
      <vt:lpstr>PSR-4 Standard autoloading</vt:lpstr>
      <vt:lpstr>Esempio con symfony/mailer e composer </vt:lpstr>
      <vt:lpstr>Classe Carbon – gestire le Date</vt:lpstr>
      <vt:lpstr>PSR-1</vt:lpstr>
      <vt:lpstr>PSR-12</vt:lpstr>
      <vt:lpstr>PSR-12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271</cp:revision>
  <dcterms:created xsi:type="dcterms:W3CDTF">2021-12-24T08:48:41Z</dcterms:created>
  <dcterms:modified xsi:type="dcterms:W3CDTF">2022-02-06T16:01:26Z</dcterms:modified>
</cp:coreProperties>
</file>